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51"/>
  </p:notesMasterIdLst>
  <p:handoutMasterIdLst>
    <p:handoutMasterId r:id="rId52"/>
  </p:handoutMasterIdLst>
  <p:sldIdLst>
    <p:sldId id="322" r:id="rId6"/>
    <p:sldId id="308" r:id="rId7"/>
    <p:sldId id="2147470264" r:id="rId8"/>
    <p:sldId id="2147475273" r:id="rId9"/>
    <p:sldId id="2146846340" r:id="rId10"/>
    <p:sldId id="2146846343" r:id="rId11"/>
    <p:sldId id="2146846341" r:id="rId12"/>
    <p:sldId id="2147475262" r:id="rId13"/>
    <p:sldId id="276" r:id="rId14"/>
    <p:sldId id="2146846332" r:id="rId15"/>
    <p:sldId id="2134958947" r:id="rId16"/>
    <p:sldId id="2147475265" r:id="rId17"/>
    <p:sldId id="2147473952" r:id="rId18"/>
    <p:sldId id="2147473953" r:id="rId19"/>
    <p:sldId id="2146846336" r:id="rId20"/>
    <p:sldId id="2146846335" r:id="rId21"/>
    <p:sldId id="2147475264" r:id="rId22"/>
    <p:sldId id="2147473902" r:id="rId23"/>
    <p:sldId id="2147473928" r:id="rId24"/>
    <p:sldId id="2147470408" r:id="rId25"/>
    <p:sldId id="2147475294" r:id="rId26"/>
    <p:sldId id="2147475297" r:id="rId27"/>
    <p:sldId id="643" r:id="rId28"/>
    <p:sldId id="2147475267" r:id="rId29"/>
    <p:sldId id="2147475290" r:id="rId30"/>
    <p:sldId id="2147473910" r:id="rId31"/>
    <p:sldId id="13009" r:id="rId32"/>
    <p:sldId id="2147475295" r:id="rId33"/>
    <p:sldId id="2147473914" r:id="rId34"/>
    <p:sldId id="2147475287" r:id="rId35"/>
    <p:sldId id="2147473959" r:id="rId36"/>
    <p:sldId id="2147473912" r:id="rId37"/>
    <p:sldId id="2147473961" r:id="rId38"/>
    <p:sldId id="2147473964" r:id="rId39"/>
    <p:sldId id="2147473965" r:id="rId40"/>
    <p:sldId id="2147475286" r:id="rId41"/>
    <p:sldId id="2147475291" r:id="rId42"/>
    <p:sldId id="2147473933" r:id="rId43"/>
    <p:sldId id="2147475288" r:id="rId44"/>
    <p:sldId id="2147475289" r:id="rId45"/>
    <p:sldId id="2147475296" r:id="rId46"/>
    <p:sldId id="2147475249" r:id="rId47"/>
    <p:sldId id="2146847360" r:id="rId48"/>
    <p:sldId id="2147473909" r:id="rId49"/>
    <p:sldId id="2147475250" r:id="rId50"/>
  </p:sldIdLst>
  <p:sldSz cx="12192000" cy="6858000"/>
  <p:notesSz cx="7315200" cy="9601200"/>
  <p:custDataLst>
    <p:tags r:id="rId5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guide id="13"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8"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6"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Christy Seals" initials="CS" lastIdx="1" clrIdx="16">
    <p:extLst>
      <p:ext uri="{19B8F6BF-5375-455C-9EA6-DF929625EA0E}">
        <p15:presenceInfo xmlns:p15="http://schemas.microsoft.com/office/powerpoint/2012/main" userId="S::cseals@clinicaloptions.com::0852e532-1f9e-4bbf-9b56-be19a9543a31" providerId="AD"/>
      </p:ext>
    </p:extLst>
  </p:cmAuthor>
  <p:cmAuthor id="18" name="Jerfiz Constanzo" initials="JC" lastIdx="39" clrIdx="17">
    <p:extLst>
      <p:ext uri="{19B8F6BF-5375-455C-9EA6-DF929625EA0E}">
        <p15:presenceInfo xmlns:p15="http://schemas.microsoft.com/office/powerpoint/2012/main" userId="S::jconstanzo@clinicaloptions.com::7388c342-66f0-4154-bcdf-657d8197f1ae" providerId="AD"/>
      </p:ext>
    </p:extLst>
  </p:cmAuthor>
  <p:cmAuthor id="19" name="Wainberg, Zev" initials="WZ" lastIdx="15" clrIdx="18">
    <p:extLst>
      <p:ext uri="{19B8F6BF-5375-455C-9EA6-DF929625EA0E}">
        <p15:presenceInfo xmlns:p15="http://schemas.microsoft.com/office/powerpoint/2012/main" userId="S-1-5-21-73586283-1284227242-1801674531-1283" providerId="AD"/>
      </p:ext>
    </p:extLst>
  </p:cmAuthor>
  <p:cmAuthor id="20" name="Jaime Flores" initials="JF" lastIdx="1" clrIdx="19">
    <p:extLst>
      <p:ext uri="{19B8F6BF-5375-455C-9EA6-DF929625EA0E}">
        <p15:presenceInfo xmlns:p15="http://schemas.microsoft.com/office/powerpoint/2012/main" userId="S::jaime@jaime-flores.com::8b2dc643-5a6a-415b-b6b2-7c918b013cb7" providerId="AD"/>
      </p:ext>
    </p:extLst>
  </p:cmAuthor>
  <p:cmAuthor id="21" name="Nicole Mitchell" initials="NM" lastIdx="1" clrIdx="20">
    <p:extLst>
      <p:ext uri="{19B8F6BF-5375-455C-9EA6-DF929625EA0E}">
        <p15:presenceInfo xmlns:p15="http://schemas.microsoft.com/office/powerpoint/2012/main" userId="S::nmitchell@practicingclinicians.com::e6112baa-5d07-499c-8da8-7bdc6749eb49" providerId="AD"/>
      </p:ext>
    </p:extLst>
  </p:cmAuthor>
  <p:cmAuthor id="22" name="Andrea Boecler" initials="AB" lastIdx="6" clrIdx="21">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46BD15-DA80-404A-B49F-000945545AC8}" v="2" dt="2024-04-09T13:24:25.62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44" autoAdjust="0"/>
    <p:restoredTop sz="85176" autoAdjust="0"/>
  </p:normalViewPr>
  <p:slideViewPr>
    <p:cSldViewPr snapToGrid="0">
      <p:cViewPr varScale="1">
        <p:scale>
          <a:sx n="73" d="100"/>
          <a:sy n="73" d="100"/>
        </p:scale>
        <p:origin x="754" y="62"/>
      </p:cViewPr>
      <p:guideLst>
        <p:guide pos="312"/>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9525">
              <a:solidFill>
                <a:schemeClr val="tx1"/>
              </a:solidFill>
            </a:ln>
          </c:spPr>
          <c:dPt>
            <c:idx val="0"/>
            <c:bubble3D val="0"/>
            <c:spPr>
              <a:solidFill>
                <a:schemeClr val="accent6"/>
              </a:solidFill>
              <a:ln w="9525">
                <a:solidFill>
                  <a:schemeClr val="tx1"/>
                </a:solidFill>
              </a:ln>
              <a:effectLst/>
            </c:spPr>
            <c:extLst>
              <c:ext xmlns:c16="http://schemas.microsoft.com/office/drawing/2014/chart" uri="{C3380CC4-5D6E-409C-BE32-E72D297353CC}">
                <c16:uniqueId val="{00000001-DF47-9042-8FB6-637BE253EC4C}"/>
              </c:ext>
            </c:extLst>
          </c:dPt>
          <c:dPt>
            <c:idx val="1"/>
            <c:bubble3D val="0"/>
            <c:spPr>
              <a:solidFill>
                <a:schemeClr val="accent3"/>
              </a:solidFill>
              <a:ln w="9525">
                <a:solidFill>
                  <a:schemeClr val="tx1"/>
                </a:solidFill>
              </a:ln>
              <a:effectLst/>
            </c:spPr>
            <c:extLst>
              <c:ext xmlns:c16="http://schemas.microsoft.com/office/drawing/2014/chart" uri="{C3380CC4-5D6E-409C-BE32-E72D297353CC}">
                <c16:uniqueId val="{00000002-DF47-9042-8FB6-637BE253EC4C}"/>
              </c:ext>
            </c:extLst>
          </c:dPt>
          <c:dPt>
            <c:idx val="2"/>
            <c:bubble3D val="0"/>
            <c:spPr>
              <a:solidFill>
                <a:schemeClr val="accent1"/>
              </a:solidFill>
              <a:ln w="9525">
                <a:solidFill>
                  <a:schemeClr val="tx1"/>
                </a:solidFill>
              </a:ln>
              <a:effectLst/>
            </c:spPr>
            <c:extLst>
              <c:ext xmlns:c16="http://schemas.microsoft.com/office/drawing/2014/chart" uri="{C3380CC4-5D6E-409C-BE32-E72D297353CC}">
                <c16:uniqueId val="{00000003-DF47-9042-8FB6-637BE253EC4C}"/>
              </c:ext>
            </c:extLst>
          </c:dPt>
          <c:dPt>
            <c:idx val="3"/>
            <c:bubble3D val="0"/>
            <c:spPr>
              <a:solidFill>
                <a:schemeClr val="accent4"/>
              </a:solidFill>
              <a:ln w="9525">
                <a:solidFill>
                  <a:schemeClr val="tx1"/>
                </a:solidFill>
              </a:ln>
              <a:effectLst/>
            </c:spPr>
            <c:extLst>
              <c:ext xmlns:c16="http://schemas.microsoft.com/office/drawing/2014/chart" uri="{C3380CC4-5D6E-409C-BE32-E72D297353CC}">
                <c16:uniqueId val="{00000004-DF47-9042-8FB6-637BE253EC4C}"/>
              </c:ext>
            </c:extLst>
          </c:dPt>
          <c:cat>
            <c:strRef>
              <c:f>Sheet1!$A$2:$A$5</c:f>
              <c:strCache>
                <c:ptCount val="4"/>
                <c:pt idx="0">
                  <c:v>1st Qtr</c:v>
                </c:pt>
                <c:pt idx="1">
                  <c:v>2nd Qtr</c:v>
                </c:pt>
                <c:pt idx="2">
                  <c:v>16.6</c:v>
                </c:pt>
                <c:pt idx="3">
                  <c:v>4th Qtr</c:v>
                </c:pt>
              </c:strCache>
            </c:strRef>
          </c:cat>
          <c:val>
            <c:numRef>
              <c:f>Sheet1!$B$2:$B$5</c:f>
              <c:numCache>
                <c:formatCode>General</c:formatCode>
                <c:ptCount val="4"/>
                <c:pt idx="0">
                  <c:v>50</c:v>
                </c:pt>
                <c:pt idx="1">
                  <c:v>16.600000000000001</c:v>
                </c:pt>
                <c:pt idx="2">
                  <c:v>16.600000000000001</c:v>
                </c:pt>
                <c:pt idx="3">
                  <c:v>16.600000000000001</c:v>
                </c:pt>
              </c:numCache>
            </c:numRef>
          </c:val>
          <c:extLst>
            <c:ext xmlns:c16="http://schemas.microsoft.com/office/drawing/2014/chart" uri="{C3380CC4-5D6E-409C-BE32-E72D297353CC}">
              <c16:uniqueId val="{00000000-DF47-9042-8FB6-637BE253EC4C}"/>
            </c:ext>
          </c:extLst>
        </c:ser>
        <c:dLbls>
          <c:showLegendKey val="0"/>
          <c:showVal val="0"/>
          <c:showCatName val="0"/>
          <c:showSerName val="0"/>
          <c:showPercent val="0"/>
          <c:showBubbleSize val="0"/>
          <c:showLeaderLines val="1"/>
        </c:dLbls>
        <c:firstSliceAng val="18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9525">
              <a:solidFill>
                <a:schemeClr val="tx1"/>
              </a:solidFill>
            </a:ln>
          </c:spPr>
          <c:dPt>
            <c:idx val="0"/>
            <c:bubble3D val="0"/>
            <c:spPr>
              <a:solidFill>
                <a:schemeClr val="accent6"/>
              </a:solidFill>
              <a:ln w="9525">
                <a:solidFill>
                  <a:schemeClr val="tx1"/>
                </a:solidFill>
              </a:ln>
              <a:effectLst/>
            </c:spPr>
            <c:extLst>
              <c:ext xmlns:c16="http://schemas.microsoft.com/office/drawing/2014/chart" uri="{C3380CC4-5D6E-409C-BE32-E72D297353CC}">
                <c16:uniqueId val="{00000001-44EF-244E-866A-F00866F624CD}"/>
              </c:ext>
            </c:extLst>
          </c:dPt>
          <c:dPt>
            <c:idx val="1"/>
            <c:bubble3D val="0"/>
            <c:spPr>
              <a:solidFill>
                <a:schemeClr val="accent3"/>
              </a:solidFill>
              <a:ln w="9525">
                <a:solidFill>
                  <a:schemeClr val="tx1"/>
                </a:solidFill>
              </a:ln>
              <a:effectLst/>
            </c:spPr>
            <c:extLst>
              <c:ext xmlns:c16="http://schemas.microsoft.com/office/drawing/2014/chart" uri="{C3380CC4-5D6E-409C-BE32-E72D297353CC}">
                <c16:uniqueId val="{00000003-44EF-244E-866A-F00866F624CD}"/>
              </c:ext>
            </c:extLst>
          </c:dPt>
          <c:dPt>
            <c:idx val="2"/>
            <c:bubble3D val="0"/>
            <c:spPr>
              <a:solidFill>
                <a:schemeClr val="accent1"/>
              </a:solidFill>
              <a:ln w="9525">
                <a:solidFill>
                  <a:schemeClr val="tx1"/>
                </a:solidFill>
              </a:ln>
              <a:effectLst/>
            </c:spPr>
            <c:extLst>
              <c:ext xmlns:c16="http://schemas.microsoft.com/office/drawing/2014/chart" uri="{C3380CC4-5D6E-409C-BE32-E72D297353CC}">
                <c16:uniqueId val="{00000005-44EF-244E-866A-F00866F624CD}"/>
              </c:ext>
            </c:extLst>
          </c:dPt>
          <c:dPt>
            <c:idx val="3"/>
            <c:bubble3D val="0"/>
            <c:spPr>
              <a:solidFill>
                <a:schemeClr val="accent4"/>
              </a:solidFill>
              <a:ln w="9525">
                <a:solidFill>
                  <a:schemeClr val="tx1"/>
                </a:solidFill>
              </a:ln>
              <a:effectLst/>
            </c:spPr>
            <c:extLst>
              <c:ext xmlns:c16="http://schemas.microsoft.com/office/drawing/2014/chart" uri="{C3380CC4-5D6E-409C-BE32-E72D297353CC}">
                <c16:uniqueId val="{00000007-44EF-244E-866A-F00866F624CD}"/>
              </c:ext>
            </c:extLst>
          </c:dPt>
          <c:cat>
            <c:numRef>
              <c:f>Sheet1!$A$2:$A$5</c:f>
              <c:numCache>
                <c:formatCode>General</c:formatCode>
                <c:ptCount val="4"/>
              </c:numCache>
            </c:numRef>
          </c:cat>
          <c:val>
            <c:numRef>
              <c:f>Sheet1!$B$2:$B$5</c:f>
              <c:numCache>
                <c:formatCode>General</c:formatCode>
                <c:ptCount val="4"/>
                <c:pt idx="0">
                  <c:v>65</c:v>
                </c:pt>
                <c:pt idx="1">
                  <c:v>5</c:v>
                </c:pt>
                <c:pt idx="2">
                  <c:v>5</c:v>
                </c:pt>
                <c:pt idx="3">
                  <c:v>25</c:v>
                </c:pt>
              </c:numCache>
            </c:numRef>
          </c:val>
          <c:extLst>
            <c:ext xmlns:c16="http://schemas.microsoft.com/office/drawing/2014/chart" uri="{C3380CC4-5D6E-409C-BE32-E72D297353CC}">
              <c16:uniqueId val="{00000008-44EF-244E-866A-F00866F624CD}"/>
            </c:ext>
          </c:extLst>
        </c:ser>
        <c:dLbls>
          <c:showLegendKey val="0"/>
          <c:showVal val="0"/>
          <c:showCatName val="0"/>
          <c:showSerName val="0"/>
          <c:showPercent val="0"/>
          <c:showBubbleSize val="0"/>
          <c:showLeaderLines val="1"/>
        </c:dLbls>
        <c:firstSliceAng val="116"/>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9525">
              <a:solidFill>
                <a:schemeClr val="tx1"/>
              </a:solidFill>
            </a:ln>
          </c:spPr>
          <c:dPt>
            <c:idx val="0"/>
            <c:bubble3D val="0"/>
            <c:spPr>
              <a:solidFill>
                <a:schemeClr val="accent6"/>
              </a:solidFill>
              <a:ln w="9525">
                <a:solidFill>
                  <a:schemeClr val="tx1"/>
                </a:solidFill>
              </a:ln>
              <a:effectLst/>
            </c:spPr>
            <c:extLst>
              <c:ext xmlns:c16="http://schemas.microsoft.com/office/drawing/2014/chart" uri="{C3380CC4-5D6E-409C-BE32-E72D297353CC}">
                <c16:uniqueId val="{00000001-C845-C848-A379-C61F11ED51E2}"/>
              </c:ext>
            </c:extLst>
          </c:dPt>
          <c:dPt>
            <c:idx val="1"/>
            <c:bubble3D val="0"/>
            <c:spPr>
              <a:solidFill>
                <a:schemeClr val="accent3"/>
              </a:solidFill>
              <a:ln w="9525">
                <a:solidFill>
                  <a:schemeClr val="tx1"/>
                </a:solidFill>
              </a:ln>
              <a:effectLst/>
            </c:spPr>
            <c:extLst>
              <c:ext xmlns:c16="http://schemas.microsoft.com/office/drawing/2014/chart" uri="{C3380CC4-5D6E-409C-BE32-E72D297353CC}">
                <c16:uniqueId val="{00000003-C845-C848-A379-C61F11ED51E2}"/>
              </c:ext>
            </c:extLst>
          </c:dPt>
          <c:dPt>
            <c:idx val="2"/>
            <c:bubble3D val="0"/>
            <c:spPr>
              <a:solidFill>
                <a:schemeClr val="accent1"/>
              </a:solidFill>
              <a:ln w="9525">
                <a:solidFill>
                  <a:schemeClr val="tx1"/>
                </a:solidFill>
              </a:ln>
              <a:effectLst/>
            </c:spPr>
            <c:extLst>
              <c:ext xmlns:c16="http://schemas.microsoft.com/office/drawing/2014/chart" uri="{C3380CC4-5D6E-409C-BE32-E72D297353CC}">
                <c16:uniqueId val="{00000005-C845-C848-A379-C61F11ED51E2}"/>
              </c:ext>
            </c:extLst>
          </c:dPt>
          <c:dPt>
            <c:idx val="3"/>
            <c:bubble3D val="0"/>
            <c:spPr>
              <a:solidFill>
                <a:schemeClr val="accent4"/>
              </a:solidFill>
              <a:ln w="9525">
                <a:solidFill>
                  <a:schemeClr val="tx1"/>
                </a:solidFill>
              </a:ln>
              <a:effectLst/>
            </c:spPr>
            <c:extLst>
              <c:ext xmlns:c16="http://schemas.microsoft.com/office/drawing/2014/chart" uri="{C3380CC4-5D6E-409C-BE32-E72D297353CC}">
                <c16:uniqueId val="{00000007-C845-C848-A379-C61F11ED51E2}"/>
              </c:ext>
            </c:extLst>
          </c:dPt>
          <c:cat>
            <c:numRef>
              <c:f>Sheet1!$A$2:$A$5</c:f>
              <c:numCache>
                <c:formatCode>General</c:formatCode>
                <c:ptCount val="4"/>
              </c:numCache>
            </c:numRef>
          </c:cat>
          <c:val>
            <c:numRef>
              <c:f>Sheet1!$B$2:$B$5</c:f>
              <c:numCache>
                <c:formatCode>General</c:formatCode>
                <c:ptCount val="4"/>
                <c:pt idx="0">
                  <c:v>50</c:v>
                </c:pt>
                <c:pt idx="1">
                  <c:v>5</c:v>
                </c:pt>
                <c:pt idx="2">
                  <c:v>25</c:v>
                </c:pt>
                <c:pt idx="3">
                  <c:v>25</c:v>
                </c:pt>
              </c:numCache>
            </c:numRef>
          </c:val>
          <c:extLst>
            <c:ext xmlns:c16="http://schemas.microsoft.com/office/drawing/2014/chart" uri="{C3380CC4-5D6E-409C-BE32-E72D297353CC}">
              <c16:uniqueId val="{00000008-C845-C848-A379-C61F11ED51E2}"/>
            </c:ext>
          </c:extLst>
        </c:ser>
        <c:dLbls>
          <c:showLegendKey val="0"/>
          <c:showVal val="0"/>
          <c:showCatName val="0"/>
          <c:showSerName val="0"/>
          <c:showPercent val="0"/>
          <c:showBubbleSize val="0"/>
          <c:showLeaderLines val="1"/>
        </c:dLbls>
        <c:firstSliceAng val="18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9525">
              <a:solidFill>
                <a:schemeClr val="tx1"/>
              </a:solidFill>
            </a:ln>
          </c:spPr>
          <c:dPt>
            <c:idx val="0"/>
            <c:bubble3D val="0"/>
            <c:spPr>
              <a:solidFill>
                <a:schemeClr val="accent6"/>
              </a:solidFill>
              <a:ln w="9525">
                <a:solidFill>
                  <a:schemeClr val="tx1"/>
                </a:solidFill>
              </a:ln>
              <a:effectLst/>
            </c:spPr>
            <c:extLst>
              <c:ext xmlns:c16="http://schemas.microsoft.com/office/drawing/2014/chart" uri="{C3380CC4-5D6E-409C-BE32-E72D297353CC}">
                <c16:uniqueId val="{00000001-6D19-49C1-89BD-B7C2A92DC6DE}"/>
              </c:ext>
            </c:extLst>
          </c:dPt>
          <c:dPt>
            <c:idx val="1"/>
            <c:bubble3D val="0"/>
            <c:spPr>
              <a:solidFill>
                <a:schemeClr val="accent3"/>
              </a:solidFill>
              <a:ln w="9525">
                <a:solidFill>
                  <a:schemeClr val="tx1"/>
                </a:solidFill>
              </a:ln>
              <a:effectLst/>
            </c:spPr>
            <c:extLst>
              <c:ext xmlns:c16="http://schemas.microsoft.com/office/drawing/2014/chart" uri="{C3380CC4-5D6E-409C-BE32-E72D297353CC}">
                <c16:uniqueId val="{00000003-6D19-49C1-89BD-B7C2A92DC6DE}"/>
              </c:ext>
            </c:extLst>
          </c:dPt>
          <c:dPt>
            <c:idx val="2"/>
            <c:bubble3D val="0"/>
            <c:spPr>
              <a:solidFill>
                <a:schemeClr val="accent1"/>
              </a:solidFill>
              <a:ln w="9525">
                <a:solidFill>
                  <a:schemeClr val="tx1"/>
                </a:solidFill>
              </a:ln>
              <a:effectLst/>
            </c:spPr>
            <c:extLst>
              <c:ext xmlns:c16="http://schemas.microsoft.com/office/drawing/2014/chart" uri="{C3380CC4-5D6E-409C-BE32-E72D297353CC}">
                <c16:uniqueId val="{00000005-6D19-49C1-89BD-B7C2A92DC6DE}"/>
              </c:ext>
            </c:extLst>
          </c:dPt>
          <c:dPt>
            <c:idx val="3"/>
            <c:bubble3D val="0"/>
            <c:spPr>
              <a:solidFill>
                <a:schemeClr val="accent4"/>
              </a:solidFill>
              <a:ln w="9525">
                <a:solidFill>
                  <a:schemeClr val="tx1"/>
                </a:solidFill>
              </a:ln>
              <a:effectLst/>
            </c:spPr>
            <c:extLst>
              <c:ext xmlns:c16="http://schemas.microsoft.com/office/drawing/2014/chart" uri="{C3380CC4-5D6E-409C-BE32-E72D297353CC}">
                <c16:uniqueId val="{00000007-6D19-49C1-89BD-B7C2A92DC6DE}"/>
              </c:ext>
            </c:extLst>
          </c:dPt>
          <c:cat>
            <c:strRef>
              <c:f>Sheet1!$A$2:$A$5</c:f>
              <c:strCache>
                <c:ptCount val="4"/>
                <c:pt idx="0">
                  <c:v>1st Qtr</c:v>
                </c:pt>
                <c:pt idx="1">
                  <c:v>2nd Qtr</c:v>
                </c:pt>
                <c:pt idx="2">
                  <c:v>16.6</c:v>
                </c:pt>
                <c:pt idx="3">
                  <c:v>4th Qtr</c:v>
                </c:pt>
              </c:strCache>
            </c:strRef>
          </c:cat>
          <c:val>
            <c:numRef>
              <c:f>Sheet1!$B$2:$B$5</c:f>
              <c:numCache>
                <c:formatCode>General</c:formatCode>
                <c:ptCount val="4"/>
                <c:pt idx="0">
                  <c:v>50</c:v>
                </c:pt>
                <c:pt idx="1">
                  <c:v>16.600000000000001</c:v>
                </c:pt>
                <c:pt idx="2">
                  <c:v>16.600000000000001</c:v>
                </c:pt>
                <c:pt idx="3">
                  <c:v>16.600000000000001</c:v>
                </c:pt>
              </c:numCache>
            </c:numRef>
          </c:val>
          <c:extLst>
            <c:ext xmlns:c16="http://schemas.microsoft.com/office/drawing/2014/chart" uri="{C3380CC4-5D6E-409C-BE32-E72D297353CC}">
              <c16:uniqueId val="{00000008-6D19-49C1-89BD-B7C2A92DC6DE}"/>
            </c:ext>
          </c:extLst>
        </c:ser>
        <c:dLbls>
          <c:showLegendKey val="0"/>
          <c:showVal val="0"/>
          <c:showCatName val="0"/>
          <c:showSerName val="0"/>
          <c:showPercent val="0"/>
          <c:showBubbleSize val="0"/>
          <c:showLeaderLines val="1"/>
        </c:dLbls>
        <c:firstSliceAng val="18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9525">
              <a:solidFill>
                <a:schemeClr val="tx1"/>
              </a:solidFill>
            </a:ln>
          </c:spPr>
          <c:dPt>
            <c:idx val="0"/>
            <c:bubble3D val="0"/>
            <c:spPr>
              <a:solidFill>
                <a:schemeClr val="accent6"/>
              </a:solidFill>
              <a:ln w="9525">
                <a:solidFill>
                  <a:schemeClr val="tx1"/>
                </a:solidFill>
              </a:ln>
              <a:effectLst/>
            </c:spPr>
            <c:extLst>
              <c:ext xmlns:c16="http://schemas.microsoft.com/office/drawing/2014/chart" uri="{C3380CC4-5D6E-409C-BE32-E72D297353CC}">
                <c16:uniqueId val="{00000001-22A3-4894-938B-FEC499156663}"/>
              </c:ext>
            </c:extLst>
          </c:dPt>
          <c:dPt>
            <c:idx val="1"/>
            <c:bubble3D val="0"/>
            <c:spPr>
              <a:solidFill>
                <a:schemeClr val="accent3"/>
              </a:solidFill>
              <a:ln w="9525">
                <a:solidFill>
                  <a:schemeClr val="tx1"/>
                </a:solidFill>
              </a:ln>
              <a:effectLst/>
            </c:spPr>
            <c:extLst>
              <c:ext xmlns:c16="http://schemas.microsoft.com/office/drawing/2014/chart" uri="{C3380CC4-5D6E-409C-BE32-E72D297353CC}">
                <c16:uniqueId val="{00000003-22A3-4894-938B-FEC499156663}"/>
              </c:ext>
            </c:extLst>
          </c:dPt>
          <c:dPt>
            <c:idx val="2"/>
            <c:bubble3D val="0"/>
            <c:spPr>
              <a:solidFill>
                <a:schemeClr val="accent1"/>
              </a:solidFill>
              <a:ln w="9525">
                <a:solidFill>
                  <a:schemeClr val="tx1"/>
                </a:solidFill>
              </a:ln>
              <a:effectLst/>
            </c:spPr>
            <c:extLst>
              <c:ext xmlns:c16="http://schemas.microsoft.com/office/drawing/2014/chart" uri="{C3380CC4-5D6E-409C-BE32-E72D297353CC}">
                <c16:uniqueId val="{00000005-22A3-4894-938B-FEC499156663}"/>
              </c:ext>
            </c:extLst>
          </c:dPt>
          <c:dPt>
            <c:idx val="3"/>
            <c:bubble3D val="0"/>
            <c:spPr>
              <a:solidFill>
                <a:schemeClr val="accent4"/>
              </a:solidFill>
              <a:ln w="9525">
                <a:solidFill>
                  <a:schemeClr val="tx1"/>
                </a:solidFill>
              </a:ln>
              <a:effectLst/>
            </c:spPr>
            <c:extLst>
              <c:ext xmlns:c16="http://schemas.microsoft.com/office/drawing/2014/chart" uri="{C3380CC4-5D6E-409C-BE32-E72D297353CC}">
                <c16:uniqueId val="{00000007-22A3-4894-938B-FEC499156663}"/>
              </c:ext>
            </c:extLst>
          </c:dPt>
          <c:cat>
            <c:numRef>
              <c:f>Sheet1!$A$2:$A$5</c:f>
              <c:numCache>
                <c:formatCode>General</c:formatCode>
                <c:ptCount val="4"/>
              </c:numCache>
            </c:numRef>
          </c:cat>
          <c:val>
            <c:numRef>
              <c:f>Sheet1!$B$2:$B$5</c:f>
              <c:numCache>
                <c:formatCode>General</c:formatCode>
                <c:ptCount val="4"/>
                <c:pt idx="0">
                  <c:v>65</c:v>
                </c:pt>
                <c:pt idx="1">
                  <c:v>5</c:v>
                </c:pt>
                <c:pt idx="2">
                  <c:v>5</c:v>
                </c:pt>
                <c:pt idx="3">
                  <c:v>25</c:v>
                </c:pt>
              </c:numCache>
            </c:numRef>
          </c:val>
          <c:extLst>
            <c:ext xmlns:c16="http://schemas.microsoft.com/office/drawing/2014/chart" uri="{C3380CC4-5D6E-409C-BE32-E72D297353CC}">
              <c16:uniqueId val="{00000008-22A3-4894-938B-FEC499156663}"/>
            </c:ext>
          </c:extLst>
        </c:ser>
        <c:dLbls>
          <c:showLegendKey val="0"/>
          <c:showVal val="0"/>
          <c:showCatName val="0"/>
          <c:showSerName val="0"/>
          <c:showPercent val="0"/>
          <c:showBubbleSize val="0"/>
          <c:showLeaderLines val="1"/>
        </c:dLbls>
        <c:firstSliceAng val="116"/>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w="9525">
              <a:solidFill>
                <a:schemeClr val="tx1"/>
              </a:solidFill>
            </a:ln>
          </c:spPr>
          <c:dPt>
            <c:idx val="0"/>
            <c:bubble3D val="0"/>
            <c:spPr>
              <a:solidFill>
                <a:schemeClr val="accent6"/>
              </a:solidFill>
              <a:ln w="9525">
                <a:solidFill>
                  <a:schemeClr val="tx1"/>
                </a:solidFill>
              </a:ln>
              <a:effectLst/>
            </c:spPr>
            <c:extLst>
              <c:ext xmlns:c16="http://schemas.microsoft.com/office/drawing/2014/chart" uri="{C3380CC4-5D6E-409C-BE32-E72D297353CC}">
                <c16:uniqueId val="{00000001-756E-4E94-BF84-5F0EC3207929}"/>
              </c:ext>
            </c:extLst>
          </c:dPt>
          <c:dPt>
            <c:idx val="1"/>
            <c:bubble3D val="0"/>
            <c:spPr>
              <a:solidFill>
                <a:schemeClr val="accent3"/>
              </a:solidFill>
              <a:ln w="9525">
                <a:solidFill>
                  <a:schemeClr val="tx1"/>
                </a:solidFill>
              </a:ln>
              <a:effectLst/>
            </c:spPr>
            <c:extLst>
              <c:ext xmlns:c16="http://schemas.microsoft.com/office/drawing/2014/chart" uri="{C3380CC4-5D6E-409C-BE32-E72D297353CC}">
                <c16:uniqueId val="{00000003-756E-4E94-BF84-5F0EC3207929}"/>
              </c:ext>
            </c:extLst>
          </c:dPt>
          <c:dPt>
            <c:idx val="2"/>
            <c:bubble3D val="0"/>
            <c:spPr>
              <a:solidFill>
                <a:schemeClr val="accent1"/>
              </a:solidFill>
              <a:ln w="9525">
                <a:solidFill>
                  <a:schemeClr val="tx1"/>
                </a:solidFill>
              </a:ln>
              <a:effectLst/>
            </c:spPr>
            <c:extLst>
              <c:ext xmlns:c16="http://schemas.microsoft.com/office/drawing/2014/chart" uri="{C3380CC4-5D6E-409C-BE32-E72D297353CC}">
                <c16:uniqueId val="{00000005-756E-4E94-BF84-5F0EC3207929}"/>
              </c:ext>
            </c:extLst>
          </c:dPt>
          <c:dPt>
            <c:idx val="3"/>
            <c:bubble3D val="0"/>
            <c:spPr>
              <a:solidFill>
                <a:schemeClr val="accent4"/>
              </a:solidFill>
              <a:ln w="9525">
                <a:solidFill>
                  <a:schemeClr val="tx1"/>
                </a:solidFill>
              </a:ln>
              <a:effectLst/>
            </c:spPr>
            <c:extLst>
              <c:ext xmlns:c16="http://schemas.microsoft.com/office/drawing/2014/chart" uri="{C3380CC4-5D6E-409C-BE32-E72D297353CC}">
                <c16:uniqueId val="{00000007-756E-4E94-BF84-5F0EC3207929}"/>
              </c:ext>
            </c:extLst>
          </c:dPt>
          <c:cat>
            <c:numRef>
              <c:f>Sheet1!$A$2:$A$5</c:f>
              <c:numCache>
                <c:formatCode>General</c:formatCode>
                <c:ptCount val="4"/>
              </c:numCache>
            </c:numRef>
          </c:cat>
          <c:val>
            <c:numRef>
              <c:f>Sheet1!$B$2:$B$5</c:f>
              <c:numCache>
                <c:formatCode>General</c:formatCode>
                <c:ptCount val="4"/>
                <c:pt idx="0">
                  <c:v>50</c:v>
                </c:pt>
                <c:pt idx="1">
                  <c:v>5</c:v>
                </c:pt>
                <c:pt idx="2">
                  <c:v>25</c:v>
                </c:pt>
                <c:pt idx="3">
                  <c:v>25</c:v>
                </c:pt>
              </c:numCache>
            </c:numRef>
          </c:val>
          <c:extLst>
            <c:ext xmlns:c16="http://schemas.microsoft.com/office/drawing/2014/chart" uri="{C3380CC4-5D6E-409C-BE32-E72D297353CC}">
              <c16:uniqueId val="{00000008-756E-4E94-BF84-5F0EC3207929}"/>
            </c:ext>
          </c:extLst>
        </c:ser>
        <c:dLbls>
          <c:showLegendKey val="0"/>
          <c:showVal val="0"/>
          <c:showCatName val="0"/>
          <c:showSerName val="0"/>
          <c:showPercent val="0"/>
          <c:showBubbleSize val="0"/>
          <c:showLeaderLines val="1"/>
        </c:dLbls>
        <c:firstSliceAng val="18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532081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916445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BTC, </a:t>
            </a:r>
            <a:r>
              <a:rPr lang="en-US" b="0" i="1" dirty="0">
                <a:solidFill>
                  <a:srgbClr val="410007"/>
                </a:solidFill>
                <a:effectLst/>
                <a:latin typeface="Google Sans"/>
              </a:rPr>
              <a:t>biliary tract cancer; CRC, colorectal cancer; </a:t>
            </a:r>
            <a:r>
              <a:rPr lang="en-US" i="1" dirty="0"/>
              <a:t>FISH, fluorescence in situ hybridization; GEJ, gastroesophageal junction; GI, gastrointestinal; IHC, immunohistochemistry; NGS, next-generation sequencing.</a:t>
            </a:r>
          </a:p>
        </p:txBody>
      </p:sp>
      <p:sp>
        <p:nvSpPr>
          <p:cNvPr id="4" name="Slide Number Placeholder 3"/>
          <p:cNvSpPr>
            <a:spLocks noGrp="1"/>
          </p:cNvSpPr>
          <p:nvPr>
            <p:ph type="sldNum" sz="quarter" idx="5"/>
          </p:nvPr>
        </p:nvSpPr>
        <p:spPr/>
        <p:txBody>
          <a:bodyPr/>
          <a:lstStyle/>
          <a:p>
            <a:fld id="{3F98CDC0-1A16-44FD-861A-C484D101FAD2}" type="slidenum">
              <a:rPr lang="en-US" smtClean="0"/>
              <a:t>5</a:t>
            </a:fld>
            <a:endParaRPr lang="en-US" dirty="0"/>
          </a:p>
        </p:txBody>
      </p:sp>
    </p:spTree>
    <p:extLst>
      <p:ext uri="{BB962C8B-B14F-4D97-AF65-F5344CB8AC3E}">
        <p14:creationId xmlns:p14="http://schemas.microsoft.com/office/powerpoint/2010/main" val="1835102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CIN, chromosomal instability; EBV, Epstein-Barr virus; EBV-CIMP, Epstein-Barr virus CpG island methylator phenotype; GEJ, gastroesophageal junction; MSI, microsatellite instability.</a:t>
            </a:r>
          </a:p>
        </p:txBody>
      </p:sp>
      <p:sp>
        <p:nvSpPr>
          <p:cNvPr id="4" name="Slide Number Placeholder 3"/>
          <p:cNvSpPr>
            <a:spLocks noGrp="1"/>
          </p:cNvSpPr>
          <p:nvPr>
            <p:ph type="sldNum" sz="quarter" idx="5"/>
          </p:nvPr>
        </p:nvSpPr>
        <p:spPr/>
        <p:txBody>
          <a:bodyPr/>
          <a:lstStyle/>
          <a:p>
            <a:fld id="{3F98CDC0-1A16-44FD-861A-C484D101FAD2}" type="slidenum">
              <a:rPr lang="en-US" smtClean="0"/>
              <a:t>6</a:t>
            </a:fld>
            <a:endParaRPr lang="en-US" dirty="0"/>
          </a:p>
        </p:txBody>
      </p:sp>
    </p:spTree>
    <p:extLst>
      <p:ext uri="{BB962C8B-B14F-4D97-AF65-F5344CB8AC3E}">
        <p14:creationId xmlns:p14="http://schemas.microsoft.com/office/powerpoint/2010/main" val="321250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CIN, chromosomal instability; EBV, Epstein-Barr virus; EBV-CIMP, Epstein-Barr virus CpG island methylator phenotype; GEJ, gastroesophageal junction; MSI, microsatellite instability.</a:t>
            </a:r>
          </a:p>
          <a:p>
            <a:endParaRPr lang="en-US" dirty="0"/>
          </a:p>
        </p:txBody>
      </p:sp>
      <p:sp>
        <p:nvSpPr>
          <p:cNvPr id="4" name="Slide Number Placeholder 3"/>
          <p:cNvSpPr>
            <a:spLocks noGrp="1"/>
          </p:cNvSpPr>
          <p:nvPr>
            <p:ph type="sldNum" sz="quarter" idx="5"/>
          </p:nvPr>
        </p:nvSpPr>
        <p:spPr/>
        <p:txBody>
          <a:bodyPr/>
          <a:lstStyle/>
          <a:p>
            <a:fld id="{3F98CDC0-1A16-44FD-861A-C484D101FAD2}" type="slidenum">
              <a:rPr lang="en-US" smtClean="0"/>
              <a:t>7</a:t>
            </a:fld>
            <a:endParaRPr lang="en-US" dirty="0"/>
          </a:p>
        </p:txBody>
      </p:sp>
    </p:spTree>
    <p:extLst>
      <p:ext uri="{BB962C8B-B14F-4D97-AF65-F5344CB8AC3E}">
        <p14:creationId xmlns:p14="http://schemas.microsoft.com/office/powerpoint/2010/main" val="760959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49222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GC, gastric cancers; IHC, immunohistochemistry.</a:t>
            </a:r>
          </a:p>
        </p:txBody>
      </p:sp>
      <p:sp>
        <p:nvSpPr>
          <p:cNvPr id="4" name="Slide Number Placeholder 3"/>
          <p:cNvSpPr>
            <a:spLocks noGrp="1"/>
          </p:cNvSpPr>
          <p:nvPr>
            <p:ph type="sldNum" sz="quarter" idx="5"/>
          </p:nvPr>
        </p:nvSpPr>
        <p:spPr/>
        <p:txBody>
          <a:bodyPr/>
          <a:lstStyle/>
          <a:p>
            <a:fld id="{3F98CDC0-1A16-44FD-861A-C484D101FAD2}" type="slidenum">
              <a:rPr lang="en-US" smtClean="0"/>
              <a:t>9</a:t>
            </a:fld>
            <a:endParaRPr lang="en-US" dirty="0"/>
          </a:p>
        </p:txBody>
      </p:sp>
    </p:spTree>
    <p:extLst>
      <p:ext uri="{BB962C8B-B14F-4D97-AF65-F5344CB8AC3E}">
        <p14:creationId xmlns:p14="http://schemas.microsoft.com/office/powerpoint/2010/main" val="1519813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98CDC0-1A16-44FD-861A-C484D101FAD2}" type="slidenum">
              <a:rPr lang="en-US" smtClean="0"/>
              <a:t>10</a:t>
            </a:fld>
            <a:endParaRPr lang="en-US" dirty="0"/>
          </a:p>
        </p:txBody>
      </p:sp>
    </p:spTree>
    <p:extLst>
      <p:ext uri="{BB962C8B-B14F-4D97-AF65-F5344CB8AC3E}">
        <p14:creationId xmlns:p14="http://schemas.microsoft.com/office/powerpoint/2010/main" val="649737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fluorescent in situ hybridization; IHC, immunohistochemistry; mCRC, metastatic colorectal cancer; NGS, next-generation sequencing.</a:t>
            </a:r>
          </a:p>
        </p:txBody>
      </p:sp>
      <p:sp>
        <p:nvSpPr>
          <p:cNvPr id="4" name="Slide Number Placeholder 3"/>
          <p:cNvSpPr>
            <a:spLocks noGrp="1"/>
          </p:cNvSpPr>
          <p:nvPr>
            <p:ph type="sldNum" sz="quarter" idx="5"/>
          </p:nvPr>
        </p:nvSpPr>
        <p:spPr/>
        <p:txBody>
          <a:bodyPr/>
          <a:lstStyle/>
          <a:p>
            <a:fld id="{AB48ADD0-7B33-6F4C-A315-A343B9927BD2}" type="slidenum">
              <a:rPr lang="en-US" smtClean="0"/>
              <a:t>11</a:t>
            </a:fld>
            <a:endParaRPr lang="en-US" dirty="0"/>
          </a:p>
        </p:txBody>
      </p:sp>
    </p:spTree>
    <p:extLst>
      <p:ext uri="{BB962C8B-B14F-4D97-AF65-F5344CB8AC3E}">
        <p14:creationId xmlns:p14="http://schemas.microsoft.com/office/powerpoint/2010/main" val="2870644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635303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ctDNA, circulating tumor DNA; mGC, </a:t>
            </a:r>
            <a:r>
              <a:rPr lang="en-US" b="0" i="1" dirty="0">
                <a:solidFill>
                  <a:srgbClr val="212121"/>
                </a:solidFill>
                <a:effectLst/>
                <a:latin typeface="BlinkMacSystemFont"/>
              </a:rPr>
              <a:t>metastatic gastric cancer; </a:t>
            </a:r>
            <a:r>
              <a:rPr lang="en-US" i="1" dirty="0"/>
              <a:t>PD, progressive disease; SCNA, somatic copy number alteration.</a:t>
            </a:r>
          </a:p>
        </p:txBody>
      </p:sp>
      <p:sp>
        <p:nvSpPr>
          <p:cNvPr id="4" name="Slide Number Placeholder 3"/>
          <p:cNvSpPr>
            <a:spLocks noGrp="1"/>
          </p:cNvSpPr>
          <p:nvPr>
            <p:ph type="sldNum" sz="quarter" idx="5"/>
          </p:nvPr>
        </p:nvSpPr>
        <p:spPr/>
        <p:txBody>
          <a:bodyPr/>
          <a:lstStyle/>
          <a:p>
            <a:fld id="{3F98CDC0-1A16-44FD-861A-C484D101FAD2}" type="slidenum">
              <a:rPr lang="en-US" smtClean="0"/>
              <a:t>13</a:t>
            </a:fld>
            <a:endParaRPr lang="en-US" dirty="0"/>
          </a:p>
        </p:txBody>
      </p:sp>
    </p:spTree>
    <p:extLst>
      <p:ext uri="{BB962C8B-B14F-4D97-AF65-F5344CB8AC3E}">
        <p14:creationId xmlns:p14="http://schemas.microsoft.com/office/powerpoint/2010/main" val="3810552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2L, second-line; ctDNA, circulating tumor DNA; mGC, metastatic gastric cancer; PD, progressive disease; PTX, paclitaxel.</a:t>
            </a:r>
          </a:p>
        </p:txBody>
      </p:sp>
      <p:sp>
        <p:nvSpPr>
          <p:cNvPr id="4" name="Slide Number Placeholder 3"/>
          <p:cNvSpPr>
            <a:spLocks noGrp="1"/>
          </p:cNvSpPr>
          <p:nvPr>
            <p:ph type="sldNum" sz="quarter" idx="5"/>
          </p:nvPr>
        </p:nvSpPr>
        <p:spPr/>
        <p:txBody>
          <a:bodyPr/>
          <a:lstStyle/>
          <a:p>
            <a:fld id="{3F98CDC0-1A16-44FD-861A-C484D101FAD2}" type="slidenum">
              <a:rPr lang="en-US" smtClean="0"/>
              <a:t>14</a:t>
            </a:fld>
            <a:endParaRPr lang="en-US" dirty="0"/>
          </a:p>
        </p:txBody>
      </p:sp>
    </p:spTree>
    <p:extLst>
      <p:ext uri="{BB962C8B-B14F-4D97-AF65-F5344CB8AC3E}">
        <p14:creationId xmlns:p14="http://schemas.microsoft.com/office/powerpoint/2010/main" val="832659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PR, partial response; TKI, tyrosine kinase inhibitor.</a:t>
            </a:r>
          </a:p>
        </p:txBody>
      </p:sp>
      <p:sp>
        <p:nvSpPr>
          <p:cNvPr id="4" name="Slide Number Placeholder 3"/>
          <p:cNvSpPr>
            <a:spLocks noGrp="1"/>
          </p:cNvSpPr>
          <p:nvPr>
            <p:ph type="sldNum" sz="quarter" idx="5"/>
          </p:nvPr>
        </p:nvSpPr>
        <p:spPr/>
        <p:txBody>
          <a:bodyPr/>
          <a:lstStyle/>
          <a:p>
            <a:fld id="{3F98CDC0-1A16-44FD-861A-C484D101FAD2}" type="slidenum">
              <a:rPr lang="en-US" smtClean="0"/>
              <a:t>15</a:t>
            </a:fld>
            <a:endParaRPr lang="en-US" dirty="0"/>
          </a:p>
        </p:txBody>
      </p:sp>
    </p:spTree>
    <p:extLst>
      <p:ext uri="{BB962C8B-B14F-4D97-AF65-F5344CB8AC3E}">
        <p14:creationId xmlns:p14="http://schemas.microsoft.com/office/powerpoint/2010/main" val="4109959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FISH, fluorescence in situ hybridization; GI, gastrointestinal; IHC, immunohistochemistry; NGS, next-generation sequencing.</a:t>
            </a:r>
            <a:endParaRPr lang="en-US" dirty="0"/>
          </a:p>
        </p:txBody>
      </p:sp>
      <p:sp>
        <p:nvSpPr>
          <p:cNvPr id="4" name="Slide Number Placeholder 3"/>
          <p:cNvSpPr>
            <a:spLocks noGrp="1"/>
          </p:cNvSpPr>
          <p:nvPr>
            <p:ph type="sldNum" sz="quarter" idx="5"/>
          </p:nvPr>
        </p:nvSpPr>
        <p:spPr/>
        <p:txBody>
          <a:bodyPr/>
          <a:lstStyle/>
          <a:p>
            <a:fld id="{3F98CDC0-1A16-44FD-861A-C484D101FAD2}" type="slidenum">
              <a:rPr lang="en-US" smtClean="0"/>
              <a:t>16</a:t>
            </a:fld>
            <a:endParaRPr lang="en-US" dirty="0"/>
          </a:p>
        </p:txBody>
      </p:sp>
    </p:spTree>
    <p:extLst>
      <p:ext uri="{BB962C8B-B14F-4D97-AF65-F5344CB8AC3E}">
        <p14:creationId xmlns:p14="http://schemas.microsoft.com/office/powerpoint/2010/main" val="2643103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4108727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GEJ, gastroesophageal junction;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mGC, metastatic gastric cancer; OS, overall survival</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B4DF14-1FF1-814E-B1A7-AE2EA3C22F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7858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FISH, fluorescence in situ hybridization; IHC, immunohistochemistry; OS, overall survival.</a:t>
            </a:r>
            <a:br>
              <a:rPr lang="en-US" dirty="0"/>
            </a:br>
            <a:endParaRPr lang="en-US" dirty="0"/>
          </a:p>
        </p:txBody>
      </p:sp>
      <p:sp>
        <p:nvSpPr>
          <p:cNvPr id="4" name="Slide Number Placeholder 3"/>
          <p:cNvSpPr>
            <a:spLocks noGrp="1"/>
          </p:cNvSpPr>
          <p:nvPr>
            <p:ph type="sldNum" sz="quarter" idx="5"/>
          </p:nvPr>
        </p:nvSpPr>
        <p:spPr/>
        <p:txBody>
          <a:bodyPr/>
          <a:lstStyle/>
          <a:p>
            <a:fld id="{3339FBE3-7C1E-604C-A973-421AC64550EC}" type="slidenum">
              <a:rPr lang="en-US" smtClean="0"/>
              <a:pPr/>
              <a:t>19</a:t>
            </a:fld>
            <a:endParaRPr lang="en-US" dirty="0"/>
          </a:p>
        </p:txBody>
      </p:sp>
    </p:spTree>
    <p:extLst>
      <p:ext uri="{BB962C8B-B14F-4D97-AF65-F5344CB8AC3E}">
        <p14:creationId xmlns:p14="http://schemas.microsoft.com/office/powerpoint/2010/main" val="63092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4D004E0B-7C5E-7741-A37B-BA1F2DFA28BF}"/>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8CDF3EE6-4C41-5A46-91DA-128B775781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r>
              <a:rPr lang="en-US" altLang="en-US" i="1" dirty="0">
                <a:latin typeface="+mn-lt"/>
              </a:rPr>
              <a:t>BICR, blinded independent central review; CPS, combined positive score; DoR, duration of response; ECOG, Eastern Cooperative Oncology Group; GEJ, </a:t>
            </a:r>
            <a:r>
              <a:rPr lang="en-GB" altLang="en-US" sz="1200" b="0" i="1" dirty="0">
                <a:solidFill>
                  <a:schemeClr val="bg1"/>
                </a:solidFill>
                <a:latin typeface="+mn-lt"/>
                <a:cs typeface="Calibri" panose="020F0502020204030204" pitchFamily="34" charset="0"/>
              </a:rPr>
              <a:t>gastroesophageal junction; IHC, immunohistochemistry; ISH, in situ hybridization; </a:t>
            </a:r>
            <a:r>
              <a:rPr lang="en-US" altLang="en-US" i="1" dirty="0">
                <a:latin typeface="+mn-lt"/>
              </a:rPr>
              <a:t>ORR, overall response rate; OS, overall survival; PD, progressive disease; Pembro, pembrolizumab; PFS, progression-free survival; PS, performance status; RECIST, </a:t>
            </a:r>
            <a:r>
              <a:rPr lang="en-US" altLang="en-US" b="0" i="1" dirty="0">
                <a:solidFill>
                  <a:srgbClr val="4D5156"/>
                </a:solidFill>
                <a:effectLst/>
                <a:latin typeface="+mn-lt"/>
              </a:rPr>
              <a:t>R</a:t>
            </a:r>
            <a:r>
              <a:rPr lang="en-US" b="0" i="1" dirty="0">
                <a:solidFill>
                  <a:srgbClr val="4D5156"/>
                </a:solidFill>
                <a:effectLst/>
                <a:latin typeface="+mn-lt"/>
              </a:rPr>
              <a:t>esponse Evaluation Criteria in Solid Tumors.</a:t>
            </a:r>
            <a:endParaRPr lang="en-US" altLang="en-US" i="1" dirty="0">
              <a:latin typeface="+mn-lt"/>
            </a:endParaRPr>
          </a:p>
        </p:txBody>
      </p:sp>
      <p:sp>
        <p:nvSpPr>
          <p:cNvPr id="11268" name="Slide Number Placeholder 3">
            <a:extLst>
              <a:ext uri="{FF2B5EF4-FFF2-40B4-BE49-F238E27FC236}">
                <a16:creationId xmlns:a16="http://schemas.microsoft.com/office/drawing/2014/main" id="{91A99C02-4335-DB45-834C-3BC52D5A3D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4507AF-462E-FB42-9E9F-8A40D7B668B9}"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246751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i="1" dirty="0"/>
              <a:t>1L, first-line; CR, complete response; CT, chemotherapy; DCR, disease control rate; DoR, duration of response; GEJ, gastroesophageal junction; ORR, overall response rate; PD, progressive disease; Pembro, pembrolizumab; PR, partial response; SD, stable disease.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85217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FU</a:t>
            </a:r>
            <a:r>
              <a:rPr lang="en-US" b="0" i="1" dirty="0"/>
              <a:t>, </a:t>
            </a:r>
            <a:r>
              <a:rPr lang="en-US" sz="1200" b="0" i="1" kern="0" dirty="0"/>
              <a:t>follow-up; </a:t>
            </a:r>
            <a:r>
              <a:rPr lang="en-US" i="1" dirty="0"/>
              <a:t>GEJ, gastroesophageal junction; </a:t>
            </a:r>
            <a:r>
              <a:rPr lang="en-US" b="0" i="1" dirty="0"/>
              <a:t>OS, overall survival; Pembro, pembrolizumab;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676828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GC, gastric cancer; OS, overall survival; T-DM1, ado-trastuzumab emtansine.</a:t>
            </a:r>
          </a:p>
        </p:txBody>
      </p:sp>
      <p:sp>
        <p:nvSpPr>
          <p:cNvPr id="4" name="Slide Number Placeholder 3"/>
          <p:cNvSpPr>
            <a:spLocks noGrp="1"/>
          </p:cNvSpPr>
          <p:nvPr>
            <p:ph type="sldNum" sz="quarter" idx="5"/>
          </p:nvPr>
        </p:nvSpPr>
        <p:spPr/>
        <p:txBody>
          <a:bodyPr/>
          <a:lstStyle/>
          <a:p>
            <a:fld id="{3339FBE3-7C1E-604C-A973-421AC64550EC}" type="slidenum">
              <a:rPr lang="en-US" smtClean="0"/>
              <a:pPr/>
              <a:t>23</a:t>
            </a:fld>
            <a:endParaRPr lang="en-US" dirty="0"/>
          </a:p>
        </p:txBody>
      </p:sp>
    </p:spTree>
    <p:extLst>
      <p:ext uri="{BB962C8B-B14F-4D97-AF65-F5344CB8AC3E}">
        <p14:creationId xmlns:p14="http://schemas.microsoft.com/office/powerpoint/2010/main" val="94352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AE, adverse event; AST aspartate aminotransferase; CAPOX, capecitabine/oxaliplatin; CR, complete response; CT, chemotherapy; FP, fluorouracil/cisplatin; GC, gastric cancer; ICI, immune checkpoint inhibitor; ILD, interstitial lung disease; mFOLFOX5, modified fluorouracil/leucovorin/oxaliplatin; ORR, overall response rate; OS, overall survival; PFS, progression-free survival; T-DXd, trastuzumab deruxtecan; TRP, </a:t>
            </a:r>
            <a:r>
              <a:rPr kumimoji="0" lang="en-US" sz="1200" b="0" i="1" u="none" strike="noStrike" cap="none" normalizeH="0" baseline="0" dirty="0">
                <a:ln>
                  <a:noFill/>
                </a:ln>
                <a:solidFill>
                  <a:schemeClr val="bg2">
                    <a:lumMod val="10000"/>
                  </a:schemeClr>
                </a:solidFill>
                <a:effectLst/>
                <a:latin typeface="+mn-lt"/>
              </a:rPr>
              <a:t>trastuzumab/ramucirumab/paclitaxel; tx, treatment; WBC, white blood cell.</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072705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ILD, interstitial lung disease; mGC, metastatic gastric cancer; ORR, objective response rate;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OS, overall survival; </a:t>
            </a:r>
            <a:r>
              <a:rPr lang="en-US" i="1" dirty="0"/>
              <a:t>T-DXd, trastuzumab deruxtecan.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B4DF14-1FF1-814E-B1A7-AE2EA3C22F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863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ctDNA, circulating tumor DNA; GEJ, gastroesophageal junction; ORR, overall response rate; OS, overall survival; T-DXd, trastuzumab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F2F180-99B7-4078-9C10-21BEB53BD80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5195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DoR, duration of response; GC, gastric cancer; GEJ, gastroesophageal junction; ICR, independent committee review; ORR, overall response rate; OS, overall survival; PFS, progression-free survival;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816672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GEJ, gastroesophageal junction; mGC, metastatic gastric cancer; SoC, standard of care;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879450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mCRC, metastatic colorectal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864859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a:t>
            </a:r>
          </a:p>
        </p:txBody>
      </p:sp>
      <p:sp>
        <p:nvSpPr>
          <p:cNvPr id="4" name="Slide Number Placeholder 3"/>
          <p:cNvSpPr>
            <a:spLocks noGrp="1"/>
          </p:cNvSpPr>
          <p:nvPr>
            <p:ph type="sldNum" sz="quarter" idx="5"/>
          </p:nvPr>
        </p:nvSpPr>
        <p:spPr/>
        <p:txBody>
          <a:bodyPr/>
          <a:lstStyle/>
          <a:p>
            <a:fld id="{420B3210-FFCA-934D-B735-E7ECA4BEB335}" type="slidenum">
              <a:rPr lang="en-US" smtClean="0"/>
              <a:t>31</a:t>
            </a:fld>
            <a:endParaRPr lang="en-US" dirty="0"/>
          </a:p>
        </p:txBody>
      </p:sp>
    </p:spTree>
    <p:extLst>
      <p:ext uri="{BB962C8B-B14F-4D97-AF65-F5344CB8AC3E}">
        <p14:creationId xmlns:p14="http://schemas.microsoft.com/office/powerpoint/2010/main" val="2311480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CRC, colorectal cancer; FISH, fluorescence in situ hybridization; IHC, immunohistochemistry; NGS, next-generation sequencing.</a:t>
            </a:r>
            <a:endParaRPr lang="en-US" dirty="0"/>
          </a:p>
        </p:txBody>
      </p:sp>
      <p:sp>
        <p:nvSpPr>
          <p:cNvPr id="4" name="Slide Number Placeholder 3"/>
          <p:cNvSpPr>
            <a:spLocks noGrp="1"/>
          </p:cNvSpPr>
          <p:nvPr>
            <p:ph type="sldNum" sz="quarter" idx="5"/>
          </p:nvPr>
        </p:nvSpPr>
        <p:spPr/>
        <p:txBody>
          <a:bodyPr/>
          <a:lstStyle/>
          <a:p>
            <a:fld id="{420B3210-FFCA-934D-B735-E7ECA4BEB335}" type="slidenum">
              <a:rPr lang="en-US" smtClean="0"/>
              <a:t>32</a:t>
            </a:fld>
            <a:endParaRPr lang="en-US" dirty="0"/>
          </a:p>
        </p:txBody>
      </p:sp>
    </p:spTree>
    <p:extLst>
      <p:ext uri="{BB962C8B-B14F-4D97-AF65-F5344CB8AC3E}">
        <p14:creationId xmlns:p14="http://schemas.microsoft.com/office/powerpoint/2010/main" val="36731534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mCRC, metastatic colorectal cancer; ORR, overall response rate.</a:t>
            </a:r>
          </a:p>
        </p:txBody>
      </p:sp>
      <p:sp>
        <p:nvSpPr>
          <p:cNvPr id="4" name="Slide Number Placeholder 3"/>
          <p:cNvSpPr>
            <a:spLocks noGrp="1"/>
          </p:cNvSpPr>
          <p:nvPr>
            <p:ph type="sldNum" sz="quarter" idx="5"/>
          </p:nvPr>
        </p:nvSpPr>
        <p:spPr/>
        <p:txBody>
          <a:bodyPr/>
          <a:lstStyle/>
          <a:p>
            <a:fld id="{420B3210-FFCA-934D-B735-E7ECA4BEB335}" type="slidenum">
              <a:rPr lang="en-US" smtClean="0"/>
              <a:t>33</a:t>
            </a:fld>
            <a:endParaRPr lang="en-US" dirty="0"/>
          </a:p>
        </p:txBody>
      </p:sp>
    </p:spTree>
    <p:extLst>
      <p:ext uri="{BB962C8B-B14F-4D97-AF65-F5344CB8AC3E}">
        <p14:creationId xmlns:p14="http://schemas.microsoft.com/office/powerpoint/2010/main" val="42177953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mCRC, metastatic colorectal cancer; OR, odds ratio; OS, overall survival; RFS, recurrence-free survival.</a:t>
            </a:r>
            <a:endParaRPr lang="en-US" dirty="0"/>
          </a:p>
        </p:txBody>
      </p:sp>
      <p:sp>
        <p:nvSpPr>
          <p:cNvPr id="4" name="Slide Number Placeholder 3"/>
          <p:cNvSpPr>
            <a:spLocks noGrp="1"/>
          </p:cNvSpPr>
          <p:nvPr>
            <p:ph type="sldNum" sz="quarter" idx="5"/>
          </p:nvPr>
        </p:nvSpPr>
        <p:spPr/>
        <p:txBody>
          <a:bodyPr/>
          <a:lstStyle/>
          <a:p>
            <a:fld id="{420B3210-FFCA-934D-B735-E7ECA4BEB335}" type="slidenum">
              <a:rPr lang="en-US" smtClean="0"/>
              <a:t>34</a:t>
            </a:fld>
            <a:endParaRPr lang="en-US" dirty="0"/>
          </a:p>
        </p:txBody>
      </p:sp>
    </p:spTree>
    <p:extLst>
      <p:ext uri="{BB962C8B-B14F-4D97-AF65-F5344CB8AC3E}">
        <p14:creationId xmlns:p14="http://schemas.microsoft.com/office/powerpoint/2010/main" val="27167515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 colorectal cancer; mPFS, median progression-free survival; NA, nonamplified; PFS, progression-free survival.</a:t>
            </a:r>
          </a:p>
        </p:txBody>
      </p:sp>
      <p:sp>
        <p:nvSpPr>
          <p:cNvPr id="4" name="Slide Number Placeholder 3"/>
          <p:cNvSpPr>
            <a:spLocks noGrp="1"/>
          </p:cNvSpPr>
          <p:nvPr>
            <p:ph type="sldNum" sz="quarter" idx="5"/>
          </p:nvPr>
        </p:nvSpPr>
        <p:spPr/>
        <p:txBody>
          <a:bodyPr/>
          <a:lstStyle/>
          <a:p>
            <a:fld id="{420B3210-FFCA-934D-B735-E7ECA4BEB335}" type="slidenum">
              <a:rPr lang="en-US" smtClean="0"/>
              <a:t>35</a:t>
            </a:fld>
            <a:endParaRPr lang="en-US" dirty="0"/>
          </a:p>
        </p:txBody>
      </p:sp>
    </p:spTree>
    <p:extLst>
      <p:ext uri="{BB962C8B-B14F-4D97-AF65-F5344CB8AC3E}">
        <p14:creationId xmlns:p14="http://schemas.microsoft.com/office/powerpoint/2010/main" val="2285185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cap="none" normalizeH="0" baseline="0" dirty="0">
                <a:ln>
                  <a:noFill/>
                </a:ln>
                <a:solidFill>
                  <a:schemeClr val="bg2">
                    <a:lumMod val="10000"/>
                  </a:schemeClr>
                </a:solidFill>
                <a:effectLst/>
                <a:latin typeface="+mn-lt"/>
              </a:rPr>
              <a:t>2L, second line; 3L, third line; AE, adverse event; CETIRI, cetuximab irinotecan;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mCRC, metastatic colorectal cancer; N/A, not available; NE, not estimable; NR, not reached; ORR, overall response rate; OS, overall survival; PFS, progression-free survival;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20986395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 line; 2L, second line; 3L, third line; AE adverse event; CRC, colorectal cancer; ILD, interstitial lung disease; mCRC, metastatic colorectal cancer; N/A, not available; PFS, progression-free survival; SoC, standard of care; T-DXd, </a:t>
            </a:r>
            <a:r>
              <a:rPr lang="en-US" sz="1200" i="1" dirty="0">
                <a:solidFill>
                  <a:schemeClr val="bg1"/>
                </a:solidFill>
              </a:rPr>
              <a:t>trastuzumab deruxtecan.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23792659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CRC, colorectal cancer; mCRC, metastatic colorectal cancer; WT, wild type.</a:t>
            </a:r>
          </a:p>
        </p:txBody>
      </p:sp>
      <p:sp>
        <p:nvSpPr>
          <p:cNvPr id="4" name="Slide Number Placeholder 3"/>
          <p:cNvSpPr>
            <a:spLocks noGrp="1"/>
          </p:cNvSpPr>
          <p:nvPr>
            <p:ph type="sldNum" sz="quarter" idx="5"/>
          </p:nvPr>
        </p:nvSpPr>
        <p:spPr/>
        <p:txBody>
          <a:bodyPr/>
          <a:lstStyle/>
          <a:p>
            <a:fld id="{420B3210-FFCA-934D-B735-E7ECA4BEB335}" type="slidenum">
              <a:rPr lang="en-US" smtClean="0"/>
              <a:t>38</a:t>
            </a:fld>
            <a:endParaRPr lang="en-US" dirty="0"/>
          </a:p>
        </p:txBody>
      </p:sp>
    </p:spTree>
    <p:extLst>
      <p:ext uri="{BB962C8B-B14F-4D97-AF65-F5344CB8AC3E}">
        <p14:creationId xmlns:p14="http://schemas.microsoft.com/office/powerpoint/2010/main" val="14556608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AE, adverse event; BTC, biliary tract cancer; ORR, overall response rate; OS, overall survival; PFS, progression-free survival; T-DXd, </a:t>
            </a:r>
            <a:r>
              <a:rPr lang="en-US" sz="1200" i="1" dirty="0">
                <a:solidFill>
                  <a:schemeClr val="bg1"/>
                </a:solidFill>
              </a:rPr>
              <a:t>trastuzumab deruxtecan; WBC, white blood cell.</a:t>
            </a:r>
            <a:endParaRPr kumimoji="0" lang="en-US" alt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238984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AE, adverse event; BTC, biliary tract cancer; ICR, independent central review; LVEF, left ventricular ejection fraction; ORR, overall response rate; OS, overall survival; PFS, progression-free survival; TEAEs, treatment emergent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41607095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24495040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cs typeface="Calibri" panose="020F0502020204030204" pitchFamily="34" charset="0"/>
              </a:rPr>
              <a:t>BAL, bronchoalveolar lavage; CBC, complete blood count; CT, chemotherapy; ID, infectious disease; ILD, interstitial lung disease; PFT, pulmonary function test; PK, pharmacokinetics; T-DXd, trastuzumab deruxtecan.</a:t>
            </a:r>
          </a:p>
          <a:p>
            <a:pPr marL="0" indent="0">
              <a:buFont typeface="Arial" panose="020B0604020202020204" pitchFamily="34" charset="0"/>
              <a:buNone/>
            </a:pPr>
            <a:endParaRPr lang="en-US" i="0" dirty="0">
              <a:cs typeface="Calibri" panose="020F0502020204030204" pitchFamily="34" charset="0"/>
            </a:endParaRPr>
          </a:p>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B4DF14-1FF1-814E-B1A7-AE2EA3C22F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18930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NSCLC, non-small-cell lung cancer; T-DXd, trastuzumab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B4DF14-1FF1-814E-B1A7-AE2EA3C22F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8009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g"/><Relationship Id="rId13" Type="http://schemas.openxmlformats.org/officeDocument/2006/relationships/image" Target="../media/image21.png"/><Relationship Id="rId3" Type="http://schemas.openxmlformats.org/officeDocument/2006/relationships/image" Target="../media/image11.jpg"/><Relationship Id="rId7" Type="http://schemas.openxmlformats.org/officeDocument/2006/relationships/image" Target="../media/image15.jpg"/><Relationship Id="rId12" Type="http://schemas.openxmlformats.org/officeDocument/2006/relationships/image" Target="../media/image20.jpg"/><Relationship Id="rId2" Type="http://schemas.openxmlformats.org/officeDocument/2006/relationships/notesSlide" Target="../notesSlides/notesSlide15.xml"/><Relationship Id="rId16" Type="http://schemas.openxmlformats.org/officeDocument/2006/relationships/image" Target="../media/image24.jpg"/><Relationship Id="rId1" Type="http://schemas.openxmlformats.org/officeDocument/2006/relationships/slideLayout" Target="../slideLayouts/slideLayout10.xml"/><Relationship Id="rId6" Type="http://schemas.openxmlformats.org/officeDocument/2006/relationships/image" Target="../media/image14.jpg"/><Relationship Id="rId11" Type="http://schemas.openxmlformats.org/officeDocument/2006/relationships/image" Target="../media/image19.jpg"/><Relationship Id="rId5" Type="http://schemas.openxmlformats.org/officeDocument/2006/relationships/image" Target="../media/image13.jpg"/><Relationship Id="rId15" Type="http://schemas.openxmlformats.org/officeDocument/2006/relationships/image" Target="../media/image23.jpg"/><Relationship Id="rId10" Type="http://schemas.openxmlformats.org/officeDocument/2006/relationships/image" Target="../media/image18.jpg"/><Relationship Id="rId4" Type="http://schemas.openxmlformats.org/officeDocument/2006/relationships/image" Target="../media/image12.jpg"/><Relationship Id="rId9" Type="http://schemas.openxmlformats.org/officeDocument/2006/relationships/image" Target="../media/image17.jpg"/><Relationship Id="rId14" Type="http://schemas.openxmlformats.org/officeDocument/2006/relationships/image" Target="../media/image22.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1" y="1600200"/>
            <a:ext cx="10646664" cy="2057400"/>
          </a:xfrm>
        </p:spPr>
        <p:txBody>
          <a:bodyPr>
            <a:normAutofit/>
          </a:bodyPr>
          <a:lstStyle/>
          <a:p>
            <a:r>
              <a:rPr lang="en-US" altLang="en-US" dirty="0"/>
              <a:t>CCO Think Tank on Emerging HER2-Targeted ADCs: Gastrointestinal Malignancies</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398439" y="637336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and Daiichi Sankyo,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dirty="0"/>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xfrm>
            <a:off x="604838" y="1512888"/>
            <a:ext cx="10877550" cy="46513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dirty="0">
                <a:solidFill>
                  <a:schemeClr val="accent3"/>
                </a:solidFill>
                <a:cs typeface="Calibri" panose="020F0502020204030204" pitchFamily="34" charset="0"/>
              </a:rPr>
              <a:t>Zev A. Wainberg, MD</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Professor of Medicine and Surgery</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Department of Hematology</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Division of Oncology</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University of California School of Medicine</a:t>
            </a:r>
          </a:p>
          <a:p>
            <a:pPr marL="0" indent="0">
              <a:spcBef>
                <a:spcPts val="0"/>
              </a:spcBef>
              <a:spcAft>
                <a:spcPts val="0"/>
              </a:spcAft>
              <a:buFont typeface="Wingdings" panose="05000000000000000000" pitchFamily="2" charset="2"/>
              <a:buNone/>
            </a:pPr>
            <a:r>
              <a:rPr lang="en-US" sz="2400" b="0" dirty="0">
                <a:effectLst/>
                <a:ea typeface="Times New Roman" panose="02020603050405020304" pitchFamily="18" charset="0"/>
                <a:cs typeface="Calibri" panose="020F0502020204030204" pitchFamily="34" charset="0"/>
              </a:rPr>
              <a:t>Los Angeles, California</a:t>
            </a:r>
          </a:p>
          <a:p>
            <a:pPr marL="0" marR="0" indent="0">
              <a:spcBef>
                <a:spcPts val="0"/>
              </a:spcBef>
              <a:spcAft>
                <a:spcPts val="0"/>
              </a:spcAft>
              <a:buNone/>
            </a:pPr>
            <a:endParaRPr lang="en-US" dirty="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dirty="0">
                <a:solidFill>
                  <a:schemeClr val="accent3"/>
                </a:solidFill>
                <a:cs typeface="Calibri" panose="020F0502020204030204" pitchFamily="34" charset="0"/>
              </a:rPr>
              <a:t>Zev A. Wainberg, MD: </a:t>
            </a:r>
            <a:r>
              <a:rPr lang="en-US" sz="2400" b="0" i="1" dirty="0">
                <a:solidFill>
                  <a:srgbClr val="181818"/>
                </a:solidFill>
                <a:effectLst/>
                <a:cs typeface="Calibri" panose="020F0502020204030204" pitchFamily="34" charset="0"/>
              </a:rPr>
              <a:t>consultant/advisor/speaker: </a:t>
            </a:r>
            <a:r>
              <a:rPr lang="en-US" sz="2400" b="0" dirty="0">
                <a:solidFill>
                  <a:srgbClr val="181818"/>
                </a:solidFill>
                <a:effectLst/>
                <a:cs typeface="Calibri" panose="020F0502020204030204" pitchFamily="34" charset="0"/>
              </a:rPr>
              <a:t>Amgen, Arcus, AstraZeneca, Bayer, Bristol-Myers Squibb, Daiichi Sankyo, Ipsen, Merck, Novartis, Seagen;</a:t>
            </a:r>
            <a:r>
              <a:rPr lang="en-US" sz="2400" b="0" i="1" dirty="0">
                <a:solidFill>
                  <a:srgbClr val="181818"/>
                </a:solidFill>
                <a:effectLst/>
                <a:cs typeface="Calibri" panose="020F0502020204030204" pitchFamily="34" charset="0"/>
              </a:rPr>
              <a:t> data safety monitoring board: </a:t>
            </a:r>
            <a:r>
              <a:rPr lang="en-US" sz="2400" b="0" dirty="0">
                <a:solidFill>
                  <a:srgbClr val="181818"/>
                </a:solidFill>
                <a:effectLst/>
                <a:cs typeface="Calibri" panose="020F0502020204030204" pitchFamily="34" charset="0"/>
              </a:rPr>
              <a:t>Mirati, Pfizer.</a:t>
            </a:r>
            <a:endParaRPr lang="en-US" altLang="en-US" sz="2400" b="0" dirty="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01AA2-990B-7FCD-ED18-B117EB392022}"/>
              </a:ext>
            </a:extLst>
          </p:cNvPr>
          <p:cNvSpPr>
            <a:spLocks noGrp="1"/>
          </p:cNvSpPr>
          <p:nvPr>
            <p:ph type="title"/>
          </p:nvPr>
        </p:nvSpPr>
        <p:spPr/>
        <p:txBody>
          <a:bodyPr/>
          <a:lstStyle/>
          <a:p>
            <a:r>
              <a:rPr lang="en-US" dirty="0"/>
              <a:t>Tumor Agnostic Prevalence of HER2 Alterations (Mutations and Amplifications) in GI Cancers</a:t>
            </a:r>
          </a:p>
        </p:txBody>
      </p:sp>
      <p:sp>
        <p:nvSpPr>
          <p:cNvPr id="7" name="Rectangle 6">
            <a:extLst>
              <a:ext uri="{FF2B5EF4-FFF2-40B4-BE49-F238E27FC236}">
                <a16:creationId xmlns:a16="http://schemas.microsoft.com/office/drawing/2014/main" id="{00B55571-BD24-2873-1A87-AC27E9AABDCE}"/>
              </a:ext>
            </a:extLst>
          </p:cNvPr>
          <p:cNvSpPr/>
          <p:nvPr/>
        </p:nvSpPr>
        <p:spPr bwMode="auto">
          <a:xfrm>
            <a:off x="1258491" y="1438382"/>
            <a:ext cx="364826" cy="390418"/>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E74FA518-38CA-4635-7361-551400B8E2A6}"/>
              </a:ext>
            </a:extLst>
          </p:cNvPr>
          <p:cNvSpPr txBox="1"/>
          <p:nvPr/>
        </p:nvSpPr>
        <p:spPr bwMode="auto">
          <a:xfrm>
            <a:off x="395618" y="6374657"/>
            <a:ext cx="25905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Raghav. Clin Cancer Res. 2023;29:3251</a:t>
            </a:r>
          </a:p>
        </p:txBody>
      </p:sp>
      <p:sp>
        <p:nvSpPr>
          <p:cNvPr id="3" name="Rectangle 2">
            <a:extLst>
              <a:ext uri="{FF2B5EF4-FFF2-40B4-BE49-F238E27FC236}">
                <a16:creationId xmlns:a16="http://schemas.microsoft.com/office/drawing/2014/main" id="{386E987B-2A3D-5C63-3001-C8CC9196E0F2}"/>
              </a:ext>
            </a:extLst>
          </p:cNvPr>
          <p:cNvSpPr/>
          <p:nvPr/>
        </p:nvSpPr>
        <p:spPr bwMode="auto">
          <a:xfrm>
            <a:off x="609758" y="1464731"/>
            <a:ext cx="453497" cy="37394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 name="Group 18">
            <a:extLst>
              <a:ext uri="{FF2B5EF4-FFF2-40B4-BE49-F238E27FC236}">
                <a16:creationId xmlns:a16="http://schemas.microsoft.com/office/drawing/2014/main" id="{67583119-0FC5-CA49-DC10-41863F2B9C6B}"/>
              </a:ext>
            </a:extLst>
          </p:cNvPr>
          <p:cNvGrpSpPr/>
          <p:nvPr/>
        </p:nvGrpSpPr>
        <p:grpSpPr>
          <a:xfrm>
            <a:off x="1436441" y="2061524"/>
            <a:ext cx="91440" cy="1466850"/>
            <a:chOff x="1547566" y="2061524"/>
            <a:chExt cx="91440" cy="1466850"/>
          </a:xfrm>
        </p:grpSpPr>
        <p:cxnSp>
          <p:nvCxnSpPr>
            <p:cNvPr id="16" name="Straight Connector 15">
              <a:extLst>
                <a:ext uri="{FF2B5EF4-FFF2-40B4-BE49-F238E27FC236}">
                  <a16:creationId xmlns:a16="http://schemas.microsoft.com/office/drawing/2014/main" id="{04BC468B-87BF-4320-E86E-755AEB3588FA}"/>
                </a:ext>
              </a:extLst>
            </p:cNvPr>
            <p:cNvCxnSpPr>
              <a:cxnSpLocks/>
            </p:cNvCxnSpPr>
            <p:nvPr/>
          </p:nvCxnSpPr>
          <p:spPr bwMode="auto">
            <a:xfrm>
              <a:off x="1547566" y="20615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DEA0672-856F-05A5-BFFA-EAA327924957}"/>
                </a:ext>
              </a:extLst>
            </p:cNvPr>
            <p:cNvCxnSpPr>
              <a:cxnSpLocks/>
            </p:cNvCxnSpPr>
            <p:nvPr/>
          </p:nvCxnSpPr>
          <p:spPr bwMode="auto">
            <a:xfrm>
              <a:off x="1547566" y="27949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0F684BA-37B7-25EA-DF83-32772C51D18F}"/>
                </a:ext>
              </a:extLst>
            </p:cNvPr>
            <p:cNvCxnSpPr>
              <a:cxnSpLocks/>
            </p:cNvCxnSpPr>
            <p:nvPr/>
          </p:nvCxnSpPr>
          <p:spPr bwMode="auto">
            <a:xfrm>
              <a:off x="1547566" y="352837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64071180-6C38-B7E3-F86A-C0D775C8E88F}"/>
              </a:ext>
            </a:extLst>
          </p:cNvPr>
          <p:cNvGrpSpPr/>
          <p:nvPr/>
        </p:nvGrpSpPr>
        <p:grpSpPr>
          <a:xfrm>
            <a:off x="670621" y="1698967"/>
            <a:ext cx="821706" cy="2188677"/>
            <a:chOff x="670621" y="1698967"/>
            <a:chExt cx="821706" cy="2188677"/>
          </a:xfrm>
        </p:grpSpPr>
        <p:grpSp>
          <p:nvGrpSpPr>
            <p:cNvPr id="23" name="Group 22">
              <a:extLst>
                <a:ext uri="{FF2B5EF4-FFF2-40B4-BE49-F238E27FC236}">
                  <a16:creationId xmlns:a16="http://schemas.microsoft.com/office/drawing/2014/main" id="{273EDFA6-8B63-1110-ACFF-CC28136E0142}"/>
                </a:ext>
              </a:extLst>
            </p:cNvPr>
            <p:cNvGrpSpPr/>
            <p:nvPr/>
          </p:nvGrpSpPr>
          <p:grpSpPr>
            <a:xfrm>
              <a:off x="996678" y="1905016"/>
              <a:ext cx="495649" cy="1776581"/>
              <a:chOff x="996678" y="1905016"/>
              <a:chExt cx="495649" cy="1776581"/>
            </a:xfrm>
          </p:grpSpPr>
          <p:sp>
            <p:nvSpPr>
              <p:cNvPr id="20" name="TextBox 19">
                <a:extLst>
                  <a:ext uri="{FF2B5EF4-FFF2-40B4-BE49-F238E27FC236}">
                    <a16:creationId xmlns:a16="http://schemas.microsoft.com/office/drawing/2014/main" id="{35CA4031-C530-2892-5696-08BAF327D957}"/>
                  </a:ext>
                </a:extLst>
              </p:cNvPr>
              <p:cNvSpPr txBox="1"/>
              <p:nvPr/>
            </p:nvSpPr>
            <p:spPr bwMode="auto">
              <a:xfrm>
                <a:off x="996678" y="1905016"/>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1" name="TextBox 20">
                <a:extLst>
                  <a:ext uri="{FF2B5EF4-FFF2-40B4-BE49-F238E27FC236}">
                    <a16:creationId xmlns:a16="http://schemas.microsoft.com/office/drawing/2014/main" id="{BDF8FAAF-F89B-98F9-004C-C90DBE71BDD7}"/>
                  </a:ext>
                </a:extLst>
              </p:cNvPr>
              <p:cNvSpPr txBox="1"/>
              <p:nvPr/>
            </p:nvSpPr>
            <p:spPr bwMode="auto">
              <a:xfrm>
                <a:off x="996678" y="2639418"/>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B9812CBB-B008-BEC5-D203-1D561E474551}"/>
                  </a:ext>
                </a:extLst>
              </p:cNvPr>
              <p:cNvSpPr txBox="1"/>
              <p:nvPr/>
            </p:nvSpPr>
            <p:spPr bwMode="auto">
              <a:xfrm>
                <a:off x="1088049" y="3373820"/>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grpSp>
        <p:sp>
          <p:nvSpPr>
            <p:cNvPr id="24" name="TextBox 23">
              <a:extLst>
                <a:ext uri="{FF2B5EF4-FFF2-40B4-BE49-F238E27FC236}">
                  <a16:creationId xmlns:a16="http://schemas.microsoft.com/office/drawing/2014/main" id="{66CCEBD0-4556-3742-D642-C7AAA5E3A680}"/>
                </a:ext>
              </a:extLst>
            </p:cNvPr>
            <p:cNvSpPr txBox="1"/>
            <p:nvPr/>
          </p:nvSpPr>
          <p:spPr bwMode="auto">
            <a:xfrm rot="16200000">
              <a:off x="-239052" y="2608640"/>
              <a:ext cx="2188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Alteration Frequency</a:t>
              </a:r>
            </a:p>
          </p:txBody>
        </p:sp>
      </p:grpSp>
      <p:grpSp>
        <p:nvGrpSpPr>
          <p:cNvPr id="234" name="Group 233">
            <a:extLst>
              <a:ext uri="{FF2B5EF4-FFF2-40B4-BE49-F238E27FC236}">
                <a16:creationId xmlns:a16="http://schemas.microsoft.com/office/drawing/2014/main" id="{7872FCFE-22D7-5AFF-57AA-520F40EC332A}"/>
              </a:ext>
            </a:extLst>
          </p:cNvPr>
          <p:cNvGrpSpPr/>
          <p:nvPr/>
        </p:nvGrpSpPr>
        <p:grpSpPr>
          <a:xfrm>
            <a:off x="1623792" y="1711238"/>
            <a:ext cx="9537052" cy="2555471"/>
            <a:chOff x="1623792" y="1711238"/>
            <a:chExt cx="9537052" cy="2555471"/>
          </a:xfrm>
        </p:grpSpPr>
        <p:sp>
          <p:nvSpPr>
            <p:cNvPr id="26" name="Rectangle 25">
              <a:extLst>
                <a:ext uri="{FF2B5EF4-FFF2-40B4-BE49-F238E27FC236}">
                  <a16:creationId xmlns:a16="http://schemas.microsoft.com/office/drawing/2014/main" id="{E6F0A339-FAF7-60D3-C703-BD958FAE6A5A}"/>
                </a:ext>
              </a:extLst>
            </p:cNvPr>
            <p:cNvSpPr/>
            <p:nvPr/>
          </p:nvSpPr>
          <p:spPr bwMode="auto">
            <a:xfrm>
              <a:off x="1623792" y="4056360"/>
              <a:ext cx="252283" cy="20366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A68A723E-4640-6198-C37A-4324B80C2205}"/>
                </a:ext>
              </a:extLst>
            </p:cNvPr>
            <p:cNvSpPr/>
            <p:nvPr/>
          </p:nvSpPr>
          <p:spPr bwMode="auto">
            <a:xfrm>
              <a:off x="1623792" y="3455137"/>
              <a:ext cx="252283" cy="60122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949F9156-EDC7-B10E-B806-9AEDCA1BD815}"/>
                </a:ext>
              </a:extLst>
            </p:cNvPr>
            <p:cNvSpPr/>
            <p:nvPr/>
          </p:nvSpPr>
          <p:spPr bwMode="auto">
            <a:xfrm>
              <a:off x="1623792" y="1740343"/>
              <a:ext cx="252283" cy="17147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73637F2D-5838-EC79-D57C-ACA304CC6677}"/>
                </a:ext>
              </a:extLst>
            </p:cNvPr>
            <p:cNvSpPr/>
            <p:nvPr/>
          </p:nvSpPr>
          <p:spPr bwMode="auto">
            <a:xfrm>
              <a:off x="1905149" y="4126627"/>
              <a:ext cx="252283" cy="1334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BFE5A16F-052B-073E-770F-596B2021CE89}"/>
                </a:ext>
              </a:extLst>
            </p:cNvPr>
            <p:cNvSpPr/>
            <p:nvPr/>
          </p:nvSpPr>
          <p:spPr bwMode="auto">
            <a:xfrm>
              <a:off x="1905149" y="2375378"/>
              <a:ext cx="252283" cy="175124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22C756C8-C200-8A15-930B-5EC5A56DCFB1}"/>
                </a:ext>
              </a:extLst>
            </p:cNvPr>
            <p:cNvSpPr/>
            <p:nvPr/>
          </p:nvSpPr>
          <p:spPr bwMode="auto">
            <a:xfrm>
              <a:off x="1905149" y="1838673"/>
              <a:ext cx="252283" cy="5367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F9836C52-E9B6-59CB-600A-7C8AD4F51150}"/>
                </a:ext>
              </a:extLst>
            </p:cNvPr>
            <p:cNvSpPr/>
            <p:nvPr/>
          </p:nvSpPr>
          <p:spPr bwMode="auto">
            <a:xfrm>
              <a:off x="2186506" y="3996765"/>
              <a:ext cx="252283" cy="25676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8D3765ED-DE82-1B3C-4086-B963EB32EBD8}"/>
                </a:ext>
              </a:extLst>
            </p:cNvPr>
            <p:cNvSpPr/>
            <p:nvPr/>
          </p:nvSpPr>
          <p:spPr bwMode="auto">
            <a:xfrm>
              <a:off x="2186506" y="3788617"/>
              <a:ext cx="252283" cy="21158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2CBA11C8-7196-3C2A-A705-F5BD73AFE7BD}"/>
                </a:ext>
              </a:extLst>
            </p:cNvPr>
            <p:cNvSpPr/>
            <p:nvPr/>
          </p:nvSpPr>
          <p:spPr bwMode="auto">
            <a:xfrm>
              <a:off x="2186506" y="1999450"/>
              <a:ext cx="252283" cy="17891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B8BBF0D-F671-5770-451A-56D236010AF8}"/>
                </a:ext>
              </a:extLst>
            </p:cNvPr>
            <p:cNvSpPr/>
            <p:nvPr/>
          </p:nvSpPr>
          <p:spPr bwMode="auto">
            <a:xfrm>
              <a:off x="2467863" y="4161495"/>
              <a:ext cx="252283" cy="886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7EABD3A3-170E-1D31-E07E-0DDCA6B811D2}"/>
                </a:ext>
              </a:extLst>
            </p:cNvPr>
            <p:cNvSpPr/>
            <p:nvPr/>
          </p:nvSpPr>
          <p:spPr bwMode="auto">
            <a:xfrm>
              <a:off x="2467863" y="2517177"/>
              <a:ext cx="252283" cy="164431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D306EDA3-7C5C-845A-A0C6-A0F81009B26F}"/>
                </a:ext>
              </a:extLst>
            </p:cNvPr>
            <p:cNvSpPr/>
            <p:nvPr/>
          </p:nvSpPr>
          <p:spPr bwMode="auto">
            <a:xfrm>
              <a:off x="2467863" y="2051210"/>
              <a:ext cx="252283" cy="465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DB4646D7-C652-15C3-B1A6-B294DED83BA1}"/>
                </a:ext>
              </a:extLst>
            </p:cNvPr>
            <p:cNvSpPr/>
            <p:nvPr/>
          </p:nvSpPr>
          <p:spPr bwMode="auto">
            <a:xfrm>
              <a:off x="2749220" y="3802369"/>
              <a:ext cx="252283" cy="45765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CB66E1C3-B13F-E54E-2128-B3EFAEB1180B}"/>
                </a:ext>
              </a:extLst>
            </p:cNvPr>
            <p:cNvSpPr/>
            <p:nvPr/>
          </p:nvSpPr>
          <p:spPr bwMode="auto">
            <a:xfrm>
              <a:off x="2749220" y="2517177"/>
              <a:ext cx="252283" cy="12851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F0D25B4F-C9F5-8A6A-2242-42D00EB92889}"/>
                </a:ext>
              </a:extLst>
            </p:cNvPr>
            <p:cNvSpPr/>
            <p:nvPr/>
          </p:nvSpPr>
          <p:spPr bwMode="auto">
            <a:xfrm>
              <a:off x="3030577" y="4223371"/>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BDB2A57-D152-9F9F-3FF2-D5B5D918EAB9}"/>
                </a:ext>
              </a:extLst>
            </p:cNvPr>
            <p:cNvSpPr/>
            <p:nvPr/>
          </p:nvSpPr>
          <p:spPr bwMode="auto">
            <a:xfrm>
              <a:off x="3030577" y="3630486"/>
              <a:ext cx="252283" cy="5928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C278EB72-D34A-3ECC-E7DD-CCD99058B94F}"/>
                </a:ext>
              </a:extLst>
            </p:cNvPr>
            <p:cNvSpPr/>
            <p:nvPr/>
          </p:nvSpPr>
          <p:spPr bwMode="auto">
            <a:xfrm>
              <a:off x="3030577" y="2763826"/>
              <a:ext cx="252283" cy="8666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C740DA8-FBC9-50B1-1107-BD79EEA08D0A}"/>
                </a:ext>
              </a:extLst>
            </p:cNvPr>
            <p:cNvSpPr/>
            <p:nvPr/>
          </p:nvSpPr>
          <p:spPr bwMode="auto">
            <a:xfrm>
              <a:off x="3311934" y="4126625"/>
              <a:ext cx="252283" cy="12347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3107D2E-66C4-15AC-DB04-436BAA418F55}"/>
                </a:ext>
              </a:extLst>
            </p:cNvPr>
            <p:cNvSpPr/>
            <p:nvPr/>
          </p:nvSpPr>
          <p:spPr bwMode="auto">
            <a:xfrm>
              <a:off x="3311934" y="3908164"/>
              <a:ext cx="252283" cy="21846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283B826-E9C5-4046-75BD-24CAF1F0E3B7}"/>
                </a:ext>
              </a:extLst>
            </p:cNvPr>
            <p:cNvSpPr/>
            <p:nvPr/>
          </p:nvSpPr>
          <p:spPr bwMode="auto">
            <a:xfrm>
              <a:off x="3311934" y="2777578"/>
              <a:ext cx="252283" cy="1130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0906FB4-27DD-C32B-F5B7-7D59517D50A2}"/>
                </a:ext>
              </a:extLst>
            </p:cNvPr>
            <p:cNvSpPr/>
            <p:nvPr/>
          </p:nvSpPr>
          <p:spPr bwMode="auto">
            <a:xfrm>
              <a:off x="3593291" y="4157570"/>
              <a:ext cx="252283" cy="9556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FB22F6A2-C280-A5ED-4357-4892EC03B578}"/>
                </a:ext>
              </a:extLst>
            </p:cNvPr>
            <p:cNvSpPr/>
            <p:nvPr/>
          </p:nvSpPr>
          <p:spPr bwMode="auto">
            <a:xfrm>
              <a:off x="3593291" y="3293602"/>
              <a:ext cx="252283" cy="86396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EFACFA83-3466-3094-071A-C0062668D884}"/>
                </a:ext>
              </a:extLst>
            </p:cNvPr>
            <p:cNvSpPr/>
            <p:nvPr/>
          </p:nvSpPr>
          <p:spPr bwMode="auto">
            <a:xfrm>
              <a:off x="3593291" y="2943784"/>
              <a:ext cx="252283" cy="3498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88B6EDC7-2685-3515-E1AF-00EEA35E031E}"/>
                </a:ext>
              </a:extLst>
            </p:cNvPr>
            <p:cNvSpPr/>
            <p:nvPr/>
          </p:nvSpPr>
          <p:spPr bwMode="auto">
            <a:xfrm>
              <a:off x="3874648" y="4230250"/>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F0DD9E4-868A-DD2B-C669-4396141DDF1C}"/>
                </a:ext>
              </a:extLst>
            </p:cNvPr>
            <p:cNvSpPr/>
            <p:nvPr/>
          </p:nvSpPr>
          <p:spPr bwMode="auto">
            <a:xfrm>
              <a:off x="3874648" y="3945976"/>
              <a:ext cx="252283" cy="28427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D560086D-1834-0417-2A2D-5D259B107CBD}"/>
                </a:ext>
              </a:extLst>
            </p:cNvPr>
            <p:cNvSpPr/>
            <p:nvPr/>
          </p:nvSpPr>
          <p:spPr bwMode="auto">
            <a:xfrm>
              <a:off x="3874648" y="3279849"/>
              <a:ext cx="252283" cy="666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31F1B80-A03C-5AF0-5B0C-146508CF957E}"/>
                </a:ext>
              </a:extLst>
            </p:cNvPr>
            <p:cNvSpPr/>
            <p:nvPr/>
          </p:nvSpPr>
          <p:spPr bwMode="auto">
            <a:xfrm>
              <a:off x="4156005" y="4219934"/>
              <a:ext cx="252283" cy="4571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E369C7F-490A-36A5-8B6D-42F5C7ECFDD3}"/>
                </a:ext>
              </a:extLst>
            </p:cNvPr>
            <p:cNvSpPr/>
            <p:nvPr/>
          </p:nvSpPr>
          <p:spPr bwMode="auto">
            <a:xfrm>
              <a:off x="4156005" y="4091985"/>
              <a:ext cx="252283" cy="1313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67D2DC5D-EE00-33A9-5A66-89BD1DDAA627}"/>
                </a:ext>
              </a:extLst>
            </p:cNvPr>
            <p:cNvSpPr/>
            <p:nvPr/>
          </p:nvSpPr>
          <p:spPr bwMode="auto">
            <a:xfrm>
              <a:off x="4156005" y="3399780"/>
              <a:ext cx="252283" cy="6922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BEBA31B3-36E1-B67C-0AB9-02CB00FC19CB}"/>
                </a:ext>
              </a:extLst>
            </p:cNvPr>
            <p:cNvSpPr/>
            <p:nvPr/>
          </p:nvSpPr>
          <p:spPr bwMode="auto">
            <a:xfrm>
              <a:off x="4437362" y="4216495"/>
              <a:ext cx="252283" cy="4915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C062734-FB2E-6E71-E628-FA8EF8F619F9}"/>
                </a:ext>
              </a:extLst>
            </p:cNvPr>
            <p:cNvSpPr/>
            <p:nvPr/>
          </p:nvSpPr>
          <p:spPr bwMode="auto">
            <a:xfrm>
              <a:off x="4437362" y="3921915"/>
              <a:ext cx="252283" cy="29458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A085711-08D8-EEEB-D55B-AACEDB1CED08}"/>
                </a:ext>
              </a:extLst>
            </p:cNvPr>
            <p:cNvSpPr/>
            <p:nvPr/>
          </p:nvSpPr>
          <p:spPr bwMode="auto">
            <a:xfrm>
              <a:off x="4437362" y="3410564"/>
              <a:ext cx="252283" cy="5243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5332AA1E-C4C2-4186-B5D6-8394B205D83F}"/>
                </a:ext>
              </a:extLst>
            </p:cNvPr>
            <p:cNvSpPr/>
            <p:nvPr/>
          </p:nvSpPr>
          <p:spPr bwMode="auto">
            <a:xfrm>
              <a:off x="4718719" y="4195871"/>
              <a:ext cx="252283" cy="5486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365C7ECD-20E0-3FA7-6FED-AF84C4755726}"/>
                </a:ext>
              </a:extLst>
            </p:cNvPr>
            <p:cNvSpPr/>
            <p:nvPr/>
          </p:nvSpPr>
          <p:spPr bwMode="auto">
            <a:xfrm>
              <a:off x="4718719" y="3897851"/>
              <a:ext cx="252283" cy="29802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3FE8ECF-01A9-818E-BD14-72FF984300FA}"/>
                </a:ext>
              </a:extLst>
            </p:cNvPr>
            <p:cNvSpPr/>
            <p:nvPr/>
          </p:nvSpPr>
          <p:spPr bwMode="auto">
            <a:xfrm>
              <a:off x="4718719" y="3554472"/>
              <a:ext cx="252283" cy="353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F29DD696-CAAF-BD8E-0AD7-C1F69D3F386F}"/>
                </a:ext>
              </a:extLst>
            </p:cNvPr>
            <p:cNvSpPr/>
            <p:nvPr/>
          </p:nvSpPr>
          <p:spPr bwMode="auto">
            <a:xfrm>
              <a:off x="5000076" y="4226814"/>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05C10A8-DF80-86E0-B3EB-038431E7A93F}"/>
                </a:ext>
              </a:extLst>
            </p:cNvPr>
            <p:cNvSpPr/>
            <p:nvPr/>
          </p:nvSpPr>
          <p:spPr bwMode="auto">
            <a:xfrm>
              <a:off x="5000076" y="4091985"/>
              <a:ext cx="252283" cy="13826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1936C439-567C-B261-88FF-54992C040D60}"/>
                </a:ext>
              </a:extLst>
            </p:cNvPr>
            <p:cNvSpPr/>
            <p:nvPr/>
          </p:nvSpPr>
          <p:spPr bwMode="auto">
            <a:xfrm>
              <a:off x="5000076" y="3580633"/>
              <a:ext cx="252283" cy="5232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9E7C47C0-5F48-5D61-25AA-D37541A32FE3}"/>
                </a:ext>
              </a:extLst>
            </p:cNvPr>
            <p:cNvSpPr/>
            <p:nvPr/>
          </p:nvSpPr>
          <p:spPr bwMode="auto">
            <a:xfrm>
              <a:off x="5281433" y="4206095"/>
              <a:ext cx="252283" cy="5158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B5DD8CC-2543-B1CF-784B-00954C0002F5}"/>
                </a:ext>
              </a:extLst>
            </p:cNvPr>
            <p:cNvSpPr/>
            <p:nvPr/>
          </p:nvSpPr>
          <p:spPr bwMode="auto">
            <a:xfrm>
              <a:off x="5281433" y="3580633"/>
              <a:ext cx="252283" cy="6310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39603B6C-7368-A9A3-8602-41ED002C339D}"/>
                </a:ext>
              </a:extLst>
            </p:cNvPr>
            <p:cNvSpPr/>
            <p:nvPr/>
          </p:nvSpPr>
          <p:spPr bwMode="auto">
            <a:xfrm>
              <a:off x="5562790" y="4220990"/>
              <a:ext cx="252283" cy="4571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E60ADF8-B018-E8EE-89E8-B712F1EC1323}"/>
                </a:ext>
              </a:extLst>
            </p:cNvPr>
            <p:cNvSpPr/>
            <p:nvPr/>
          </p:nvSpPr>
          <p:spPr bwMode="auto">
            <a:xfrm>
              <a:off x="5562790" y="3593448"/>
              <a:ext cx="252283" cy="6299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21205C56-34C3-816E-CB7A-0E997AE7A62B}"/>
                </a:ext>
              </a:extLst>
            </p:cNvPr>
            <p:cNvSpPr/>
            <p:nvPr/>
          </p:nvSpPr>
          <p:spPr bwMode="auto">
            <a:xfrm>
              <a:off x="5844147" y="3894413"/>
              <a:ext cx="252283" cy="36326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4DAC6C50-EAA5-0DC3-BA48-2805BE9D8674}"/>
                </a:ext>
              </a:extLst>
            </p:cNvPr>
            <p:cNvSpPr/>
            <p:nvPr/>
          </p:nvSpPr>
          <p:spPr bwMode="auto">
            <a:xfrm>
              <a:off x="5844147" y="3616734"/>
              <a:ext cx="252283" cy="2776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CB7F2A6C-033E-96F9-D1A5-6493B7E22DB2}"/>
                </a:ext>
              </a:extLst>
            </p:cNvPr>
            <p:cNvSpPr/>
            <p:nvPr/>
          </p:nvSpPr>
          <p:spPr bwMode="auto">
            <a:xfrm>
              <a:off x="6125504" y="3792827"/>
              <a:ext cx="252283" cy="4614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99FB6AAC-3F38-1CC6-6C1A-3E47AEA43A93}"/>
                </a:ext>
              </a:extLst>
            </p:cNvPr>
            <p:cNvSpPr/>
            <p:nvPr/>
          </p:nvSpPr>
          <p:spPr bwMode="auto">
            <a:xfrm>
              <a:off x="6406861" y="3987229"/>
              <a:ext cx="252283" cy="2704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6C55CCB2-2945-8FD6-6283-0EDC020AF515}"/>
                </a:ext>
              </a:extLst>
            </p:cNvPr>
            <p:cNvSpPr/>
            <p:nvPr/>
          </p:nvSpPr>
          <p:spPr bwMode="auto">
            <a:xfrm>
              <a:off x="6406861" y="3834607"/>
              <a:ext cx="252283" cy="1526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190971F3-B25A-F7F6-92E0-9543B19581B9}"/>
                </a:ext>
              </a:extLst>
            </p:cNvPr>
            <p:cNvSpPr/>
            <p:nvPr/>
          </p:nvSpPr>
          <p:spPr bwMode="auto">
            <a:xfrm>
              <a:off x="6688218" y="4239393"/>
              <a:ext cx="252283" cy="1828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09CA4250-6215-915E-CEB3-BB6801E0132A}"/>
                </a:ext>
              </a:extLst>
            </p:cNvPr>
            <p:cNvSpPr/>
            <p:nvPr/>
          </p:nvSpPr>
          <p:spPr bwMode="auto">
            <a:xfrm>
              <a:off x="6688218" y="3842103"/>
              <a:ext cx="252283" cy="396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940BC63-9B24-C847-C106-F3D459FD63EA}"/>
                </a:ext>
              </a:extLst>
            </p:cNvPr>
            <p:cNvSpPr/>
            <p:nvPr/>
          </p:nvSpPr>
          <p:spPr bwMode="auto">
            <a:xfrm>
              <a:off x="6969575" y="3851627"/>
              <a:ext cx="252283" cy="4060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ADEABD9A-6367-0720-25D0-CA1563CFA922}"/>
                </a:ext>
              </a:extLst>
            </p:cNvPr>
            <p:cNvSpPr/>
            <p:nvPr/>
          </p:nvSpPr>
          <p:spPr bwMode="auto">
            <a:xfrm>
              <a:off x="7250932" y="4203440"/>
              <a:ext cx="252283" cy="6221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A9A503A7-E26D-1B44-8863-627E5046CB74}"/>
                </a:ext>
              </a:extLst>
            </p:cNvPr>
            <p:cNvSpPr/>
            <p:nvPr/>
          </p:nvSpPr>
          <p:spPr bwMode="auto">
            <a:xfrm>
              <a:off x="7250932" y="3889728"/>
              <a:ext cx="252283" cy="3137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F240FC70-F199-DD39-6E9F-8808C6F19A1A}"/>
                </a:ext>
              </a:extLst>
            </p:cNvPr>
            <p:cNvSpPr/>
            <p:nvPr/>
          </p:nvSpPr>
          <p:spPr bwMode="auto">
            <a:xfrm>
              <a:off x="7532289" y="4127240"/>
              <a:ext cx="252283" cy="13044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FFA0FA30-BE5F-69C9-8EBC-BC61C90ED0BF}"/>
                </a:ext>
              </a:extLst>
            </p:cNvPr>
            <p:cNvSpPr/>
            <p:nvPr/>
          </p:nvSpPr>
          <p:spPr bwMode="auto">
            <a:xfrm>
              <a:off x="7532289" y="3902427"/>
              <a:ext cx="252283" cy="2241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E69D98B3-1536-9CE8-3DE3-9553F0BC9316}"/>
                </a:ext>
              </a:extLst>
            </p:cNvPr>
            <p:cNvSpPr/>
            <p:nvPr/>
          </p:nvSpPr>
          <p:spPr bwMode="auto">
            <a:xfrm>
              <a:off x="7813646" y="4136764"/>
              <a:ext cx="252283" cy="12091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E10F39AC-BF9F-1CA9-5DD7-37FA79C273C1}"/>
                </a:ext>
              </a:extLst>
            </p:cNvPr>
            <p:cNvSpPr/>
            <p:nvPr/>
          </p:nvSpPr>
          <p:spPr bwMode="auto">
            <a:xfrm>
              <a:off x="7813646" y="3934177"/>
              <a:ext cx="252283" cy="2022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AC06F812-AF34-76DC-8E6C-0FF4ED01BADF}"/>
                </a:ext>
              </a:extLst>
            </p:cNvPr>
            <p:cNvSpPr/>
            <p:nvPr/>
          </p:nvSpPr>
          <p:spPr bwMode="auto">
            <a:xfrm>
              <a:off x="8095003" y="3934177"/>
              <a:ext cx="252283" cy="331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7150F6DD-D0BF-C7ED-C817-C09EBDB313F5}"/>
                </a:ext>
              </a:extLst>
            </p:cNvPr>
            <p:cNvSpPr/>
            <p:nvPr/>
          </p:nvSpPr>
          <p:spPr bwMode="auto">
            <a:xfrm>
              <a:off x="8376360" y="3981803"/>
              <a:ext cx="252283" cy="2838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D31307DB-8424-C2BD-459F-5741BBF3BF35}"/>
                </a:ext>
              </a:extLst>
            </p:cNvPr>
            <p:cNvSpPr/>
            <p:nvPr/>
          </p:nvSpPr>
          <p:spPr bwMode="auto">
            <a:xfrm>
              <a:off x="8657717" y="3988152"/>
              <a:ext cx="252283" cy="2774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225BC9AD-DA5C-965F-29ED-B83770D5D67C}"/>
                </a:ext>
              </a:extLst>
            </p:cNvPr>
            <p:cNvSpPr/>
            <p:nvPr/>
          </p:nvSpPr>
          <p:spPr bwMode="auto">
            <a:xfrm>
              <a:off x="8939074" y="4076753"/>
              <a:ext cx="252283" cy="18327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8A265DDB-3754-3CA8-E94E-2FE554E17181}"/>
                </a:ext>
              </a:extLst>
            </p:cNvPr>
            <p:cNvSpPr/>
            <p:nvPr/>
          </p:nvSpPr>
          <p:spPr bwMode="auto">
            <a:xfrm>
              <a:off x="8939074" y="3991328"/>
              <a:ext cx="252283" cy="88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B387BFB4-E20E-651C-6153-D92367B8697C}"/>
                </a:ext>
              </a:extLst>
            </p:cNvPr>
            <p:cNvSpPr/>
            <p:nvPr/>
          </p:nvSpPr>
          <p:spPr bwMode="auto">
            <a:xfrm>
              <a:off x="9220431" y="4016727"/>
              <a:ext cx="252283" cy="2409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00139A74-C92D-4A55-AA73-D3DE4EECADDA}"/>
                </a:ext>
              </a:extLst>
            </p:cNvPr>
            <p:cNvSpPr/>
            <p:nvPr/>
          </p:nvSpPr>
          <p:spPr bwMode="auto">
            <a:xfrm>
              <a:off x="9501788" y="4029427"/>
              <a:ext cx="252283" cy="2362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A3C1B592-69E0-3B7F-D007-AA21884EE836}"/>
                </a:ext>
              </a:extLst>
            </p:cNvPr>
            <p:cNvSpPr/>
            <p:nvPr/>
          </p:nvSpPr>
          <p:spPr bwMode="auto">
            <a:xfrm>
              <a:off x="9783145" y="4038952"/>
              <a:ext cx="252283" cy="2266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A72E2056-7F4C-9020-47B5-DD94286AD6D9}"/>
                </a:ext>
              </a:extLst>
            </p:cNvPr>
            <p:cNvSpPr/>
            <p:nvPr/>
          </p:nvSpPr>
          <p:spPr bwMode="auto">
            <a:xfrm>
              <a:off x="10064502" y="4048478"/>
              <a:ext cx="252283" cy="217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99AEDE44-7B78-B0D8-E588-014B62F7765B}"/>
                </a:ext>
              </a:extLst>
            </p:cNvPr>
            <p:cNvSpPr/>
            <p:nvPr/>
          </p:nvSpPr>
          <p:spPr bwMode="auto">
            <a:xfrm>
              <a:off x="10345859" y="4054827"/>
              <a:ext cx="252283" cy="2108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A6B7C61D-1B22-5857-39CF-8F45699891E4}"/>
                </a:ext>
              </a:extLst>
            </p:cNvPr>
            <p:cNvSpPr/>
            <p:nvPr/>
          </p:nvSpPr>
          <p:spPr bwMode="auto">
            <a:xfrm>
              <a:off x="10627216" y="4070703"/>
              <a:ext cx="252283" cy="1869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215B1C57-66B0-9F45-35C9-60EB8CE93EBE}"/>
                </a:ext>
              </a:extLst>
            </p:cNvPr>
            <p:cNvSpPr/>
            <p:nvPr/>
          </p:nvSpPr>
          <p:spPr bwMode="auto">
            <a:xfrm>
              <a:off x="10908561" y="4077053"/>
              <a:ext cx="252283" cy="1806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9" name="Group 198">
              <a:extLst>
                <a:ext uri="{FF2B5EF4-FFF2-40B4-BE49-F238E27FC236}">
                  <a16:creationId xmlns:a16="http://schemas.microsoft.com/office/drawing/2014/main" id="{22F3B611-2608-795C-780E-1B3531D3067B}"/>
                </a:ext>
              </a:extLst>
            </p:cNvPr>
            <p:cNvGrpSpPr/>
            <p:nvPr/>
          </p:nvGrpSpPr>
          <p:grpSpPr>
            <a:xfrm>
              <a:off x="5656582" y="1711238"/>
              <a:ext cx="5218229" cy="369332"/>
              <a:chOff x="5656582" y="2147845"/>
              <a:chExt cx="5218229" cy="369332"/>
            </a:xfrm>
          </p:grpSpPr>
          <p:sp>
            <p:nvSpPr>
              <p:cNvPr id="9" name="TextBox 8">
                <a:extLst>
                  <a:ext uri="{FF2B5EF4-FFF2-40B4-BE49-F238E27FC236}">
                    <a16:creationId xmlns:a16="http://schemas.microsoft.com/office/drawing/2014/main" id="{9D345C4F-76B2-A66F-2BD5-9B0243A8805C}"/>
                  </a:ext>
                </a:extLst>
              </p:cNvPr>
              <p:cNvSpPr txBox="1"/>
              <p:nvPr/>
            </p:nvSpPr>
            <p:spPr bwMode="auto">
              <a:xfrm>
                <a:off x="5809129" y="2147845"/>
                <a:ext cx="1059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Mutation</a:t>
                </a:r>
              </a:p>
            </p:txBody>
          </p:sp>
          <p:sp>
            <p:nvSpPr>
              <p:cNvPr id="13" name="TextBox 12">
                <a:extLst>
                  <a:ext uri="{FF2B5EF4-FFF2-40B4-BE49-F238E27FC236}">
                    <a16:creationId xmlns:a16="http://schemas.microsoft.com/office/drawing/2014/main" id="{52810D4C-A2EA-8078-3471-098C2E59B73F}"/>
                  </a:ext>
                </a:extLst>
              </p:cNvPr>
              <p:cNvSpPr txBox="1"/>
              <p:nvPr/>
            </p:nvSpPr>
            <p:spPr bwMode="auto">
              <a:xfrm>
                <a:off x="7152643" y="2147845"/>
                <a:ext cx="1430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Amplification</a:t>
                </a:r>
              </a:p>
            </p:txBody>
          </p:sp>
          <p:sp>
            <p:nvSpPr>
              <p:cNvPr id="14" name="TextBox 13">
                <a:extLst>
                  <a:ext uri="{FF2B5EF4-FFF2-40B4-BE49-F238E27FC236}">
                    <a16:creationId xmlns:a16="http://schemas.microsoft.com/office/drawing/2014/main" id="{27422178-CC61-F8BD-824F-6663EE024638}"/>
                  </a:ext>
                </a:extLst>
              </p:cNvPr>
              <p:cNvSpPr txBox="1"/>
              <p:nvPr/>
            </p:nvSpPr>
            <p:spPr bwMode="auto">
              <a:xfrm>
                <a:off x="8844832" y="2147845"/>
                <a:ext cx="2029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Multiple alterations</a:t>
                </a:r>
              </a:p>
            </p:txBody>
          </p:sp>
          <p:sp>
            <p:nvSpPr>
              <p:cNvPr id="196" name="Rectangle 195">
                <a:extLst>
                  <a:ext uri="{FF2B5EF4-FFF2-40B4-BE49-F238E27FC236}">
                    <a16:creationId xmlns:a16="http://schemas.microsoft.com/office/drawing/2014/main" id="{B4623EAB-65B7-D834-569B-9EE5B2625511}"/>
                  </a:ext>
                </a:extLst>
              </p:cNvPr>
              <p:cNvSpPr/>
              <p:nvPr/>
            </p:nvSpPr>
            <p:spPr bwMode="auto">
              <a:xfrm>
                <a:off x="8704208" y="2258962"/>
                <a:ext cx="160124" cy="14709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1622E287-BDDE-663E-A847-E31E1BFF1099}"/>
                  </a:ext>
                </a:extLst>
              </p:cNvPr>
              <p:cNvSpPr/>
              <p:nvPr/>
            </p:nvSpPr>
            <p:spPr bwMode="auto">
              <a:xfrm>
                <a:off x="6988709" y="2258962"/>
                <a:ext cx="160124" cy="14709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1CEBBA09-B8D1-68E9-CC46-44FB4F31E70B}"/>
                  </a:ext>
                </a:extLst>
              </p:cNvPr>
              <p:cNvSpPr/>
              <p:nvPr/>
            </p:nvSpPr>
            <p:spPr bwMode="auto">
              <a:xfrm>
                <a:off x="5656582" y="2258962"/>
                <a:ext cx="160124" cy="1470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5" name="Freeform 4">
            <a:extLst>
              <a:ext uri="{FF2B5EF4-FFF2-40B4-BE49-F238E27FC236}">
                <a16:creationId xmlns:a16="http://schemas.microsoft.com/office/drawing/2014/main" id="{F69D2ABF-8253-F169-8491-BEAC5C18216F}"/>
              </a:ext>
            </a:extLst>
          </p:cNvPr>
          <p:cNvSpPr/>
          <p:nvPr/>
        </p:nvSpPr>
        <p:spPr bwMode="auto">
          <a:xfrm>
            <a:off x="1516828" y="1824392"/>
            <a:ext cx="9897036" cy="2441986"/>
          </a:xfrm>
          <a:custGeom>
            <a:avLst/>
            <a:gdLst>
              <a:gd name="connsiteX0" fmla="*/ 0 w 9897036"/>
              <a:gd name="connsiteY0" fmla="*/ 0 h 2441986"/>
              <a:gd name="connsiteX1" fmla="*/ 0 w 9897036"/>
              <a:gd name="connsiteY1" fmla="*/ 2441986 h 2441986"/>
              <a:gd name="connsiteX2" fmla="*/ 9897036 w 9897036"/>
              <a:gd name="connsiteY2" fmla="*/ 2441986 h 2441986"/>
            </a:gdLst>
            <a:ahLst/>
            <a:cxnLst>
              <a:cxn ang="0">
                <a:pos x="connsiteX0" y="connsiteY0"/>
              </a:cxn>
              <a:cxn ang="0">
                <a:pos x="connsiteX1" y="connsiteY1"/>
              </a:cxn>
              <a:cxn ang="0">
                <a:pos x="connsiteX2" y="connsiteY2"/>
              </a:cxn>
            </a:cxnLst>
            <a:rect l="l" t="t" r="r" b="b"/>
            <a:pathLst>
              <a:path w="9897036" h="2441986">
                <a:moveTo>
                  <a:pt x="0" y="0"/>
                </a:moveTo>
                <a:lnTo>
                  <a:pt x="0" y="2441986"/>
                </a:lnTo>
                <a:lnTo>
                  <a:pt x="9897036" y="2441986"/>
                </a:lnTo>
              </a:path>
            </a:pathLst>
          </a:custGeom>
          <a:noFill/>
          <a:ln w="28575">
            <a:solidFill>
              <a:schemeClr val="bg1"/>
            </a:solidFill>
            <a:miter lim="800000"/>
            <a:headEnd/>
            <a:tailEnd/>
          </a:ln>
        </p:spPr>
        <p:txBody>
          <a:bodyPr rtlCol="0" anchor="ctr"/>
          <a:lstStyle/>
          <a:p>
            <a:pPr algn="ctr"/>
            <a:endParaRPr lang="en-US" dirty="0"/>
          </a:p>
        </p:txBody>
      </p:sp>
      <p:sp>
        <p:nvSpPr>
          <p:cNvPr id="11" name="Rectangle 10">
            <a:extLst>
              <a:ext uri="{FF2B5EF4-FFF2-40B4-BE49-F238E27FC236}">
                <a16:creationId xmlns:a16="http://schemas.microsoft.com/office/drawing/2014/main" id="{DE8CBA4C-2F90-A97E-A95C-F65A5151EF18}"/>
              </a:ext>
            </a:extLst>
          </p:cNvPr>
          <p:cNvSpPr/>
          <p:nvPr/>
        </p:nvSpPr>
        <p:spPr bwMode="auto">
          <a:xfrm>
            <a:off x="1867737" y="1670835"/>
            <a:ext cx="336797" cy="3022713"/>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35" name="Group 234">
            <a:extLst>
              <a:ext uri="{FF2B5EF4-FFF2-40B4-BE49-F238E27FC236}">
                <a16:creationId xmlns:a16="http://schemas.microsoft.com/office/drawing/2014/main" id="{C9196B10-9A02-5C7A-50B6-4D11BCFEEC48}"/>
              </a:ext>
            </a:extLst>
          </p:cNvPr>
          <p:cNvGrpSpPr/>
          <p:nvPr/>
        </p:nvGrpSpPr>
        <p:grpSpPr>
          <a:xfrm>
            <a:off x="291528" y="4206095"/>
            <a:ext cx="10880391" cy="1027063"/>
            <a:chOff x="291528" y="4206095"/>
            <a:chExt cx="10880391" cy="1027063"/>
          </a:xfrm>
        </p:grpSpPr>
        <p:sp>
          <p:nvSpPr>
            <p:cNvPr id="25" name="TextBox 24">
              <a:extLst>
                <a:ext uri="{FF2B5EF4-FFF2-40B4-BE49-F238E27FC236}">
                  <a16:creationId xmlns:a16="http://schemas.microsoft.com/office/drawing/2014/main" id="{717792F5-BAC5-A7EF-ADFE-4697661D999A}"/>
                </a:ext>
              </a:extLst>
            </p:cNvPr>
            <p:cNvSpPr txBox="1"/>
            <p:nvPr/>
          </p:nvSpPr>
          <p:spPr bwMode="auto">
            <a:xfrm>
              <a:off x="161271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31" name="TextBox 30">
              <a:extLst>
                <a:ext uri="{FF2B5EF4-FFF2-40B4-BE49-F238E27FC236}">
                  <a16:creationId xmlns:a16="http://schemas.microsoft.com/office/drawing/2014/main" id="{0E0E3071-DE88-ABC0-CF00-0F4FDB120E03}"/>
                </a:ext>
              </a:extLst>
            </p:cNvPr>
            <p:cNvSpPr txBox="1"/>
            <p:nvPr/>
          </p:nvSpPr>
          <p:spPr bwMode="auto">
            <a:xfrm>
              <a:off x="189407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36" name="TextBox 35">
              <a:extLst>
                <a:ext uri="{FF2B5EF4-FFF2-40B4-BE49-F238E27FC236}">
                  <a16:creationId xmlns:a16="http://schemas.microsoft.com/office/drawing/2014/main" id="{93B82B6B-3ADD-01AA-4642-FDDDEDFCB1BA}"/>
                </a:ext>
              </a:extLst>
            </p:cNvPr>
            <p:cNvSpPr txBox="1"/>
            <p:nvPr/>
          </p:nvSpPr>
          <p:spPr bwMode="auto">
            <a:xfrm>
              <a:off x="217543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41" name="TextBox 40">
              <a:extLst>
                <a:ext uri="{FF2B5EF4-FFF2-40B4-BE49-F238E27FC236}">
                  <a16:creationId xmlns:a16="http://schemas.microsoft.com/office/drawing/2014/main" id="{34DF2E94-EA8A-E919-9CF7-4ADCFE2BA1F6}"/>
                </a:ext>
              </a:extLst>
            </p:cNvPr>
            <p:cNvSpPr txBox="1"/>
            <p:nvPr/>
          </p:nvSpPr>
          <p:spPr bwMode="auto">
            <a:xfrm>
              <a:off x="245678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46" name="TextBox 45">
              <a:extLst>
                <a:ext uri="{FF2B5EF4-FFF2-40B4-BE49-F238E27FC236}">
                  <a16:creationId xmlns:a16="http://schemas.microsoft.com/office/drawing/2014/main" id="{F9970911-13DB-0258-8BCA-BA70CCF60B17}"/>
                </a:ext>
              </a:extLst>
            </p:cNvPr>
            <p:cNvSpPr txBox="1"/>
            <p:nvPr/>
          </p:nvSpPr>
          <p:spPr bwMode="auto">
            <a:xfrm>
              <a:off x="273814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51" name="TextBox 50">
              <a:extLst>
                <a:ext uri="{FF2B5EF4-FFF2-40B4-BE49-F238E27FC236}">
                  <a16:creationId xmlns:a16="http://schemas.microsoft.com/office/drawing/2014/main" id="{EA1288A4-D600-9B4B-8274-54B4F4D2BA26}"/>
                </a:ext>
              </a:extLst>
            </p:cNvPr>
            <p:cNvSpPr txBox="1"/>
            <p:nvPr/>
          </p:nvSpPr>
          <p:spPr bwMode="auto">
            <a:xfrm>
              <a:off x="301950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56" name="TextBox 55">
              <a:extLst>
                <a:ext uri="{FF2B5EF4-FFF2-40B4-BE49-F238E27FC236}">
                  <a16:creationId xmlns:a16="http://schemas.microsoft.com/office/drawing/2014/main" id="{4A348E86-78D0-63A1-8433-D4479926345D}"/>
                </a:ext>
              </a:extLst>
            </p:cNvPr>
            <p:cNvSpPr txBox="1"/>
            <p:nvPr/>
          </p:nvSpPr>
          <p:spPr bwMode="auto">
            <a:xfrm>
              <a:off x="330085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61" name="TextBox 60">
              <a:extLst>
                <a:ext uri="{FF2B5EF4-FFF2-40B4-BE49-F238E27FC236}">
                  <a16:creationId xmlns:a16="http://schemas.microsoft.com/office/drawing/2014/main" id="{4F4CDF87-6C1A-49EF-AB94-C150692889C6}"/>
                </a:ext>
              </a:extLst>
            </p:cNvPr>
            <p:cNvSpPr txBox="1"/>
            <p:nvPr/>
          </p:nvSpPr>
          <p:spPr bwMode="auto">
            <a:xfrm>
              <a:off x="358221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66" name="TextBox 65">
              <a:extLst>
                <a:ext uri="{FF2B5EF4-FFF2-40B4-BE49-F238E27FC236}">
                  <a16:creationId xmlns:a16="http://schemas.microsoft.com/office/drawing/2014/main" id="{8E63A325-6631-4053-DDB3-A13AF43CE836}"/>
                </a:ext>
              </a:extLst>
            </p:cNvPr>
            <p:cNvSpPr txBox="1"/>
            <p:nvPr/>
          </p:nvSpPr>
          <p:spPr bwMode="auto">
            <a:xfrm>
              <a:off x="386357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71" name="TextBox 70">
              <a:extLst>
                <a:ext uri="{FF2B5EF4-FFF2-40B4-BE49-F238E27FC236}">
                  <a16:creationId xmlns:a16="http://schemas.microsoft.com/office/drawing/2014/main" id="{029C5C03-78A9-85FC-01F1-56DC668DF032}"/>
                </a:ext>
              </a:extLst>
            </p:cNvPr>
            <p:cNvSpPr txBox="1"/>
            <p:nvPr/>
          </p:nvSpPr>
          <p:spPr bwMode="auto">
            <a:xfrm>
              <a:off x="414492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76" name="TextBox 75">
              <a:extLst>
                <a:ext uri="{FF2B5EF4-FFF2-40B4-BE49-F238E27FC236}">
                  <a16:creationId xmlns:a16="http://schemas.microsoft.com/office/drawing/2014/main" id="{B978F97D-04CB-A6FC-070E-530D634E3276}"/>
                </a:ext>
              </a:extLst>
            </p:cNvPr>
            <p:cNvSpPr txBox="1"/>
            <p:nvPr/>
          </p:nvSpPr>
          <p:spPr bwMode="auto">
            <a:xfrm>
              <a:off x="442628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81" name="TextBox 80">
              <a:extLst>
                <a:ext uri="{FF2B5EF4-FFF2-40B4-BE49-F238E27FC236}">
                  <a16:creationId xmlns:a16="http://schemas.microsoft.com/office/drawing/2014/main" id="{C5BE1792-399A-9E0E-0EDA-94B5F914887C}"/>
                </a:ext>
              </a:extLst>
            </p:cNvPr>
            <p:cNvSpPr txBox="1"/>
            <p:nvPr/>
          </p:nvSpPr>
          <p:spPr bwMode="auto">
            <a:xfrm>
              <a:off x="470764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86" name="TextBox 85">
              <a:extLst>
                <a:ext uri="{FF2B5EF4-FFF2-40B4-BE49-F238E27FC236}">
                  <a16:creationId xmlns:a16="http://schemas.microsoft.com/office/drawing/2014/main" id="{4A598E67-9AC2-D061-CE12-7F6A5B9EF2AB}"/>
                </a:ext>
              </a:extLst>
            </p:cNvPr>
            <p:cNvSpPr txBox="1"/>
            <p:nvPr/>
          </p:nvSpPr>
          <p:spPr bwMode="auto">
            <a:xfrm>
              <a:off x="498900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91" name="TextBox 90">
              <a:extLst>
                <a:ext uri="{FF2B5EF4-FFF2-40B4-BE49-F238E27FC236}">
                  <a16:creationId xmlns:a16="http://schemas.microsoft.com/office/drawing/2014/main" id="{426EE5D2-034B-CA57-920D-E453BB12623A}"/>
                </a:ext>
              </a:extLst>
            </p:cNvPr>
            <p:cNvSpPr txBox="1"/>
            <p:nvPr/>
          </p:nvSpPr>
          <p:spPr bwMode="auto">
            <a:xfrm>
              <a:off x="527035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96" name="TextBox 95">
              <a:extLst>
                <a:ext uri="{FF2B5EF4-FFF2-40B4-BE49-F238E27FC236}">
                  <a16:creationId xmlns:a16="http://schemas.microsoft.com/office/drawing/2014/main" id="{28030783-7813-0669-E5B3-7F9EF5FC0CA9}"/>
                </a:ext>
              </a:extLst>
            </p:cNvPr>
            <p:cNvSpPr txBox="1"/>
            <p:nvPr/>
          </p:nvSpPr>
          <p:spPr bwMode="auto">
            <a:xfrm>
              <a:off x="555171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01" name="TextBox 100">
              <a:extLst>
                <a:ext uri="{FF2B5EF4-FFF2-40B4-BE49-F238E27FC236}">
                  <a16:creationId xmlns:a16="http://schemas.microsoft.com/office/drawing/2014/main" id="{E69C7295-063F-07BE-D5D8-19A2105C4373}"/>
                </a:ext>
              </a:extLst>
            </p:cNvPr>
            <p:cNvSpPr txBox="1"/>
            <p:nvPr/>
          </p:nvSpPr>
          <p:spPr bwMode="auto">
            <a:xfrm>
              <a:off x="583307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06" name="TextBox 105">
              <a:extLst>
                <a:ext uri="{FF2B5EF4-FFF2-40B4-BE49-F238E27FC236}">
                  <a16:creationId xmlns:a16="http://schemas.microsoft.com/office/drawing/2014/main" id="{49CB37D3-55EA-5647-B7E3-BDD8F342C86B}"/>
                </a:ext>
              </a:extLst>
            </p:cNvPr>
            <p:cNvSpPr txBox="1"/>
            <p:nvPr/>
          </p:nvSpPr>
          <p:spPr bwMode="auto">
            <a:xfrm>
              <a:off x="611442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11" name="TextBox 110">
              <a:extLst>
                <a:ext uri="{FF2B5EF4-FFF2-40B4-BE49-F238E27FC236}">
                  <a16:creationId xmlns:a16="http://schemas.microsoft.com/office/drawing/2014/main" id="{ED08E346-7D1B-6613-132C-9162C90418D5}"/>
                </a:ext>
              </a:extLst>
            </p:cNvPr>
            <p:cNvSpPr txBox="1"/>
            <p:nvPr/>
          </p:nvSpPr>
          <p:spPr bwMode="auto">
            <a:xfrm>
              <a:off x="639578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16" name="TextBox 115">
              <a:extLst>
                <a:ext uri="{FF2B5EF4-FFF2-40B4-BE49-F238E27FC236}">
                  <a16:creationId xmlns:a16="http://schemas.microsoft.com/office/drawing/2014/main" id="{4DC94991-946E-9541-5151-BD49875BB94F}"/>
                </a:ext>
              </a:extLst>
            </p:cNvPr>
            <p:cNvSpPr txBox="1"/>
            <p:nvPr/>
          </p:nvSpPr>
          <p:spPr bwMode="auto">
            <a:xfrm>
              <a:off x="667714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21" name="TextBox 120">
              <a:extLst>
                <a:ext uri="{FF2B5EF4-FFF2-40B4-BE49-F238E27FC236}">
                  <a16:creationId xmlns:a16="http://schemas.microsoft.com/office/drawing/2014/main" id="{7D9A445B-C6DD-490D-9607-FC7CFDD5BBC6}"/>
                </a:ext>
              </a:extLst>
            </p:cNvPr>
            <p:cNvSpPr txBox="1"/>
            <p:nvPr/>
          </p:nvSpPr>
          <p:spPr bwMode="auto">
            <a:xfrm>
              <a:off x="695849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26" name="TextBox 125">
              <a:extLst>
                <a:ext uri="{FF2B5EF4-FFF2-40B4-BE49-F238E27FC236}">
                  <a16:creationId xmlns:a16="http://schemas.microsoft.com/office/drawing/2014/main" id="{2B75E0CD-15A4-8880-4BFB-0C0B4E820DB7}"/>
                </a:ext>
              </a:extLst>
            </p:cNvPr>
            <p:cNvSpPr txBox="1"/>
            <p:nvPr/>
          </p:nvSpPr>
          <p:spPr bwMode="auto">
            <a:xfrm>
              <a:off x="723985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31" name="TextBox 130">
              <a:extLst>
                <a:ext uri="{FF2B5EF4-FFF2-40B4-BE49-F238E27FC236}">
                  <a16:creationId xmlns:a16="http://schemas.microsoft.com/office/drawing/2014/main" id="{F334D634-6527-0B8D-E479-658D1483C745}"/>
                </a:ext>
              </a:extLst>
            </p:cNvPr>
            <p:cNvSpPr txBox="1"/>
            <p:nvPr/>
          </p:nvSpPr>
          <p:spPr bwMode="auto">
            <a:xfrm>
              <a:off x="752121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36" name="TextBox 135">
              <a:extLst>
                <a:ext uri="{FF2B5EF4-FFF2-40B4-BE49-F238E27FC236}">
                  <a16:creationId xmlns:a16="http://schemas.microsoft.com/office/drawing/2014/main" id="{06388538-F588-B89D-C1C4-0BBF934F93BA}"/>
                </a:ext>
              </a:extLst>
            </p:cNvPr>
            <p:cNvSpPr txBox="1"/>
            <p:nvPr/>
          </p:nvSpPr>
          <p:spPr bwMode="auto">
            <a:xfrm>
              <a:off x="780257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41" name="TextBox 140">
              <a:extLst>
                <a:ext uri="{FF2B5EF4-FFF2-40B4-BE49-F238E27FC236}">
                  <a16:creationId xmlns:a16="http://schemas.microsoft.com/office/drawing/2014/main" id="{90B0ED52-81E7-458B-EC3F-4B413C503D15}"/>
                </a:ext>
              </a:extLst>
            </p:cNvPr>
            <p:cNvSpPr txBox="1"/>
            <p:nvPr/>
          </p:nvSpPr>
          <p:spPr bwMode="auto">
            <a:xfrm>
              <a:off x="808392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46" name="TextBox 145">
              <a:extLst>
                <a:ext uri="{FF2B5EF4-FFF2-40B4-BE49-F238E27FC236}">
                  <a16:creationId xmlns:a16="http://schemas.microsoft.com/office/drawing/2014/main" id="{C53968D2-D47D-8C42-EF32-346FE382A855}"/>
                </a:ext>
              </a:extLst>
            </p:cNvPr>
            <p:cNvSpPr txBox="1"/>
            <p:nvPr/>
          </p:nvSpPr>
          <p:spPr bwMode="auto">
            <a:xfrm>
              <a:off x="836528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51" name="TextBox 150">
              <a:extLst>
                <a:ext uri="{FF2B5EF4-FFF2-40B4-BE49-F238E27FC236}">
                  <a16:creationId xmlns:a16="http://schemas.microsoft.com/office/drawing/2014/main" id="{0F6D97FF-CE5C-7179-38C8-B3081F86B05B}"/>
                </a:ext>
              </a:extLst>
            </p:cNvPr>
            <p:cNvSpPr txBox="1"/>
            <p:nvPr/>
          </p:nvSpPr>
          <p:spPr bwMode="auto">
            <a:xfrm>
              <a:off x="864664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56" name="TextBox 155">
              <a:extLst>
                <a:ext uri="{FF2B5EF4-FFF2-40B4-BE49-F238E27FC236}">
                  <a16:creationId xmlns:a16="http://schemas.microsoft.com/office/drawing/2014/main" id="{7CAB5258-51DD-26CA-B2CF-888F68D8AA31}"/>
                </a:ext>
              </a:extLst>
            </p:cNvPr>
            <p:cNvSpPr txBox="1"/>
            <p:nvPr/>
          </p:nvSpPr>
          <p:spPr bwMode="auto">
            <a:xfrm>
              <a:off x="892799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61" name="TextBox 160">
              <a:extLst>
                <a:ext uri="{FF2B5EF4-FFF2-40B4-BE49-F238E27FC236}">
                  <a16:creationId xmlns:a16="http://schemas.microsoft.com/office/drawing/2014/main" id="{954E17F5-8652-41E6-7445-3A3D73342F4E}"/>
                </a:ext>
              </a:extLst>
            </p:cNvPr>
            <p:cNvSpPr txBox="1"/>
            <p:nvPr/>
          </p:nvSpPr>
          <p:spPr bwMode="auto">
            <a:xfrm>
              <a:off x="920935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66" name="TextBox 165">
              <a:extLst>
                <a:ext uri="{FF2B5EF4-FFF2-40B4-BE49-F238E27FC236}">
                  <a16:creationId xmlns:a16="http://schemas.microsoft.com/office/drawing/2014/main" id="{5F05540A-FD03-71C8-79BA-7CD824FA614E}"/>
                </a:ext>
              </a:extLst>
            </p:cNvPr>
            <p:cNvSpPr txBox="1"/>
            <p:nvPr/>
          </p:nvSpPr>
          <p:spPr bwMode="auto">
            <a:xfrm>
              <a:off x="949071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71" name="TextBox 170">
              <a:extLst>
                <a:ext uri="{FF2B5EF4-FFF2-40B4-BE49-F238E27FC236}">
                  <a16:creationId xmlns:a16="http://schemas.microsoft.com/office/drawing/2014/main" id="{FB0AF472-7052-E1BF-00EB-6C297A70A6DA}"/>
                </a:ext>
              </a:extLst>
            </p:cNvPr>
            <p:cNvSpPr txBox="1"/>
            <p:nvPr/>
          </p:nvSpPr>
          <p:spPr bwMode="auto">
            <a:xfrm>
              <a:off x="977206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76" name="TextBox 175">
              <a:extLst>
                <a:ext uri="{FF2B5EF4-FFF2-40B4-BE49-F238E27FC236}">
                  <a16:creationId xmlns:a16="http://schemas.microsoft.com/office/drawing/2014/main" id="{07AA52AD-4FE7-C483-F8B9-84E1B2DCC97B}"/>
                </a:ext>
              </a:extLst>
            </p:cNvPr>
            <p:cNvSpPr txBox="1"/>
            <p:nvPr/>
          </p:nvSpPr>
          <p:spPr bwMode="auto">
            <a:xfrm>
              <a:off x="1005342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81" name="TextBox 180">
              <a:extLst>
                <a:ext uri="{FF2B5EF4-FFF2-40B4-BE49-F238E27FC236}">
                  <a16:creationId xmlns:a16="http://schemas.microsoft.com/office/drawing/2014/main" id="{7E6ADF78-CE03-4464-FCC9-EE5827CB6DEB}"/>
                </a:ext>
              </a:extLst>
            </p:cNvPr>
            <p:cNvSpPr txBox="1"/>
            <p:nvPr/>
          </p:nvSpPr>
          <p:spPr bwMode="auto">
            <a:xfrm>
              <a:off x="1033478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86" name="TextBox 185">
              <a:extLst>
                <a:ext uri="{FF2B5EF4-FFF2-40B4-BE49-F238E27FC236}">
                  <a16:creationId xmlns:a16="http://schemas.microsoft.com/office/drawing/2014/main" id="{092DFB14-7F12-79B8-C905-4834061CCF31}"/>
                </a:ext>
              </a:extLst>
            </p:cNvPr>
            <p:cNvSpPr txBox="1"/>
            <p:nvPr/>
          </p:nvSpPr>
          <p:spPr bwMode="auto">
            <a:xfrm>
              <a:off x="1061614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91" name="TextBox 190">
              <a:extLst>
                <a:ext uri="{FF2B5EF4-FFF2-40B4-BE49-F238E27FC236}">
                  <a16:creationId xmlns:a16="http://schemas.microsoft.com/office/drawing/2014/main" id="{A308AA73-36DC-C385-C3A5-2FBE0E223945}"/>
                </a:ext>
              </a:extLst>
            </p:cNvPr>
            <p:cNvSpPr txBox="1"/>
            <p:nvPr/>
          </p:nvSpPr>
          <p:spPr bwMode="auto">
            <a:xfrm>
              <a:off x="1089748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95" name="TextBox 194">
              <a:extLst>
                <a:ext uri="{FF2B5EF4-FFF2-40B4-BE49-F238E27FC236}">
                  <a16:creationId xmlns:a16="http://schemas.microsoft.com/office/drawing/2014/main" id="{1568E92F-9A87-5FAD-632B-1B329DAACC84}"/>
                </a:ext>
              </a:extLst>
            </p:cNvPr>
            <p:cNvSpPr txBox="1"/>
            <p:nvPr/>
          </p:nvSpPr>
          <p:spPr bwMode="auto">
            <a:xfrm>
              <a:off x="291528" y="4206095"/>
              <a:ext cx="12566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Mutation data</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CAN data</a:t>
              </a:r>
            </a:p>
          </p:txBody>
        </p:sp>
        <p:sp>
          <p:nvSpPr>
            <p:cNvPr id="224" name="TextBox 223">
              <a:extLst>
                <a:ext uri="{FF2B5EF4-FFF2-40B4-BE49-F238E27FC236}">
                  <a16:creationId xmlns:a16="http://schemas.microsoft.com/office/drawing/2014/main" id="{8EB5756F-5300-D157-033C-F678ABB08BEA}"/>
                </a:ext>
              </a:extLst>
            </p:cNvPr>
            <p:cNvSpPr txBox="1"/>
            <p:nvPr/>
          </p:nvSpPr>
          <p:spPr bwMode="auto">
            <a:xfrm rot="18374124">
              <a:off x="8032623" y="4778706"/>
              <a:ext cx="6319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Glioma</a:t>
              </a:r>
            </a:p>
          </p:txBody>
        </p:sp>
      </p:grpSp>
      <p:grpSp>
        <p:nvGrpSpPr>
          <p:cNvPr id="236" name="Group 235">
            <a:extLst>
              <a:ext uri="{FF2B5EF4-FFF2-40B4-BE49-F238E27FC236}">
                <a16:creationId xmlns:a16="http://schemas.microsoft.com/office/drawing/2014/main" id="{D60E04B8-08BD-39C9-BF02-6418B9F973E0}"/>
              </a:ext>
            </a:extLst>
          </p:cNvPr>
          <p:cNvGrpSpPr/>
          <p:nvPr/>
        </p:nvGrpSpPr>
        <p:grpSpPr>
          <a:xfrm>
            <a:off x="1318004" y="4446891"/>
            <a:ext cx="9582650" cy="2228174"/>
            <a:chOff x="1318004" y="4446891"/>
            <a:chExt cx="9582650" cy="2228174"/>
          </a:xfrm>
        </p:grpSpPr>
        <p:sp>
          <p:nvSpPr>
            <p:cNvPr id="200" name="TextBox 199">
              <a:extLst>
                <a:ext uri="{FF2B5EF4-FFF2-40B4-BE49-F238E27FC236}">
                  <a16:creationId xmlns:a16="http://schemas.microsoft.com/office/drawing/2014/main" id="{19B4B396-ECB0-9E43-97E2-6F4C4B764426}"/>
                </a:ext>
              </a:extLst>
            </p:cNvPr>
            <p:cNvSpPr txBox="1"/>
            <p:nvPr/>
          </p:nvSpPr>
          <p:spPr bwMode="auto">
            <a:xfrm rot="18374124">
              <a:off x="889682" y="4981057"/>
              <a:ext cx="1133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Bladder Cancer</a:t>
              </a:r>
            </a:p>
          </p:txBody>
        </p:sp>
        <p:sp>
          <p:nvSpPr>
            <p:cNvPr id="201" name="TextBox 200">
              <a:extLst>
                <a:ext uri="{FF2B5EF4-FFF2-40B4-BE49-F238E27FC236}">
                  <a16:creationId xmlns:a16="http://schemas.microsoft.com/office/drawing/2014/main" id="{88EEE4CC-35D6-CF55-D4F3-348B72056938}"/>
                </a:ext>
              </a:extLst>
            </p:cNvPr>
            <p:cNvSpPr txBox="1"/>
            <p:nvPr/>
          </p:nvSpPr>
          <p:spPr bwMode="auto">
            <a:xfrm rot="18374124">
              <a:off x="749660" y="5194708"/>
              <a:ext cx="1663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Esophagogastric Cancer</a:t>
              </a:r>
            </a:p>
          </p:txBody>
        </p:sp>
        <p:sp>
          <p:nvSpPr>
            <p:cNvPr id="202" name="TextBox 201">
              <a:extLst>
                <a:ext uri="{FF2B5EF4-FFF2-40B4-BE49-F238E27FC236}">
                  <a16:creationId xmlns:a16="http://schemas.microsoft.com/office/drawing/2014/main" id="{E2D8025C-D5A4-29D6-53A9-B9020E5B23F6}"/>
                </a:ext>
              </a:extLst>
            </p:cNvPr>
            <p:cNvSpPr txBox="1"/>
            <p:nvPr/>
          </p:nvSpPr>
          <p:spPr bwMode="auto">
            <a:xfrm rot="18374124">
              <a:off x="1229013" y="5092770"/>
              <a:ext cx="14106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Small Bowel Cancer</a:t>
              </a:r>
            </a:p>
          </p:txBody>
        </p:sp>
        <p:sp>
          <p:nvSpPr>
            <p:cNvPr id="203" name="TextBox 202">
              <a:extLst>
                <a:ext uri="{FF2B5EF4-FFF2-40B4-BE49-F238E27FC236}">
                  <a16:creationId xmlns:a16="http://schemas.microsoft.com/office/drawing/2014/main" id="{2AAA1D48-4679-9893-E59B-C04E31034C2C}"/>
                </a:ext>
              </a:extLst>
            </p:cNvPr>
            <p:cNvSpPr txBox="1"/>
            <p:nvPr/>
          </p:nvSpPr>
          <p:spPr bwMode="auto">
            <a:xfrm rot="18374124">
              <a:off x="1802386" y="4945914"/>
              <a:ext cx="10465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Breast Cancer</a:t>
              </a:r>
            </a:p>
          </p:txBody>
        </p:sp>
        <p:sp>
          <p:nvSpPr>
            <p:cNvPr id="204" name="TextBox 203">
              <a:extLst>
                <a:ext uri="{FF2B5EF4-FFF2-40B4-BE49-F238E27FC236}">
                  <a16:creationId xmlns:a16="http://schemas.microsoft.com/office/drawing/2014/main" id="{C4707A82-25A5-29B8-E5CA-68B8CA86A7C5}"/>
                </a:ext>
              </a:extLst>
            </p:cNvPr>
            <p:cNvSpPr txBox="1"/>
            <p:nvPr/>
          </p:nvSpPr>
          <p:spPr bwMode="auto">
            <a:xfrm rot="18374124">
              <a:off x="2005638" y="4984341"/>
              <a:ext cx="1141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Cervical Cancer</a:t>
              </a:r>
            </a:p>
          </p:txBody>
        </p:sp>
        <p:sp>
          <p:nvSpPr>
            <p:cNvPr id="205" name="TextBox 204">
              <a:extLst>
                <a:ext uri="{FF2B5EF4-FFF2-40B4-BE49-F238E27FC236}">
                  <a16:creationId xmlns:a16="http://schemas.microsoft.com/office/drawing/2014/main" id="{8DD50918-DADA-D68F-1047-305D356F1171}"/>
                </a:ext>
              </a:extLst>
            </p:cNvPr>
            <p:cNvSpPr txBox="1"/>
            <p:nvPr/>
          </p:nvSpPr>
          <p:spPr bwMode="auto">
            <a:xfrm rot="18374124">
              <a:off x="2072998" y="5095149"/>
              <a:ext cx="141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Endometrial Cancer</a:t>
              </a:r>
            </a:p>
          </p:txBody>
        </p:sp>
        <p:sp>
          <p:nvSpPr>
            <p:cNvPr id="206" name="TextBox 205">
              <a:extLst>
                <a:ext uri="{FF2B5EF4-FFF2-40B4-BE49-F238E27FC236}">
                  <a16:creationId xmlns:a16="http://schemas.microsoft.com/office/drawing/2014/main" id="{55403462-6EFB-BEB0-DB5A-49E5D37E91CF}"/>
                </a:ext>
              </a:extLst>
            </p:cNvPr>
            <p:cNvSpPr txBox="1"/>
            <p:nvPr/>
          </p:nvSpPr>
          <p:spPr bwMode="auto">
            <a:xfrm rot="18374124">
              <a:off x="2452087" y="5044722"/>
              <a:ext cx="12915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Ampullary Cancer</a:t>
              </a:r>
            </a:p>
          </p:txBody>
        </p:sp>
        <p:sp>
          <p:nvSpPr>
            <p:cNvPr id="207" name="TextBox 206">
              <a:extLst>
                <a:ext uri="{FF2B5EF4-FFF2-40B4-BE49-F238E27FC236}">
                  <a16:creationId xmlns:a16="http://schemas.microsoft.com/office/drawing/2014/main" id="{D60642E9-E13B-BC41-F9EB-A69202198A57}"/>
                </a:ext>
              </a:extLst>
            </p:cNvPr>
            <p:cNvSpPr txBox="1"/>
            <p:nvPr/>
          </p:nvSpPr>
          <p:spPr bwMode="auto">
            <a:xfrm rot="18374124">
              <a:off x="2539171" y="5141437"/>
              <a:ext cx="15313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Salivary Gland Cancer</a:t>
              </a:r>
            </a:p>
          </p:txBody>
        </p:sp>
        <p:sp>
          <p:nvSpPr>
            <p:cNvPr id="208" name="TextBox 207">
              <a:extLst>
                <a:ext uri="{FF2B5EF4-FFF2-40B4-BE49-F238E27FC236}">
                  <a16:creationId xmlns:a16="http://schemas.microsoft.com/office/drawing/2014/main" id="{2D45C164-7680-AA60-4472-F93E644E0B3E}"/>
                </a:ext>
              </a:extLst>
            </p:cNvPr>
            <p:cNvSpPr txBox="1"/>
            <p:nvPr/>
          </p:nvSpPr>
          <p:spPr bwMode="auto">
            <a:xfrm rot="18374124">
              <a:off x="3018463" y="5041542"/>
              <a:ext cx="12836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Colorectal Cancer</a:t>
              </a:r>
            </a:p>
          </p:txBody>
        </p:sp>
        <p:sp>
          <p:nvSpPr>
            <p:cNvPr id="209" name="TextBox 208">
              <a:extLst>
                <a:ext uri="{FF2B5EF4-FFF2-40B4-BE49-F238E27FC236}">
                  <a16:creationId xmlns:a16="http://schemas.microsoft.com/office/drawing/2014/main" id="{C9B13D84-951A-25F9-6252-E41170FDF37A}"/>
                </a:ext>
              </a:extLst>
            </p:cNvPr>
            <p:cNvSpPr txBox="1"/>
            <p:nvPr/>
          </p:nvSpPr>
          <p:spPr bwMode="auto">
            <a:xfrm rot="18374124">
              <a:off x="2767080" y="5311256"/>
              <a:ext cx="1952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Skin Cancer, Non-Melanoma</a:t>
              </a:r>
            </a:p>
          </p:txBody>
        </p:sp>
        <p:sp>
          <p:nvSpPr>
            <p:cNvPr id="210" name="TextBox 209">
              <a:extLst>
                <a:ext uri="{FF2B5EF4-FFF2-40B4-BE49-F238E27FC236}">
                  <a16:creationId xmlns:a16="http://schemas.microsoft.com/office/drawing/2014/main" id="{4E75A56F-A083-281D-EEAF-E988082FAB6E}"/>
                </a:ext>
              </a:extLst>
            </p:cNvPr>
            <p:cNvSpPr txBox="1"/>
            <p:nvPr/>
          </p:nvSpPr>
          <p:spPr bwMode="auto">
            <a:xfrm rot="18374124">
              <a:off x="3062725" y="5306317"/>
              <a:ext cx="19401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Cancer of Unknown Primary</a:t>
              </a:r>
            </a:p>
          </p:txBody>
        </p:sp>
        <p:sp>
          <p:nvSpPr>
            <p:cNvPr id="211" name="TextBox 210">
              <a:extLst>
                <a:ext uri="{FF2B5EF4-FFF2-40B4-BE49-F238E27FC236}">
                  <a16:creationId xmlns:a16="http://schemas.microsoft.com/office/drawing/2014/main" id="{019E75CD-7BB2-8D48-70AD-38594FCCE50F}"/>
                </a:ext>
              </a:extLst>
            </p:cNvPr>
            <p:cNvSpPr txBox="1"/>
            <p:nvPr/>
          </p:nvSpPr>
          <p:spPr bwMode="auto">
            <a:xfrm rot="18374124">
              <a:off x="3697952" y="5125016"/>
              <a:ext cx="149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Hepatobiliary Cancer</a:t>
              </a:r>
            </a:p>
          </p:txBody>
        </p:sp>
        <p:sp>
          <p:nvSpPr>
            <p:cNvPr id="212" name="TextBox 211">
              <a:extLst>
                <a:ext uri="{FF2B5EF4-FFF2-40B4-BE49-F238E27FC236}">
                  <a16:creationId xmlns:a16="http://schemas.microsoft.com/office/drawing/2014/main" id="{F4687062-B9B2-6AB3-7DBF-4555DEED29B6}"/>
                </a:ext>
              </a:extLst>
            </p:cNvPr>
            <p:cNvSpPr txBox="1"/>
            <p:nvPr/>
          </p:nvSpPr>
          <p:spPr bwMode="auto">
            <a:xfrm rot="18374124">
              <a:off x="3668251" y="5283612"/>
              <a:ext cx="18838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Non-small Cell Lung Cancer</a:t>
              </a:r>
            </a:p>
          </p:txBody>
        </p:sp>
        <p:sp>
          <p:nvSpPr>
            <p:cNvPr id="213" name="TextBox 212">
              <a:extLst>
                <a:ext uri="{FF2B5EF4-FFF2-40B4-BE49-F238E27FC236}">
                  <a16:creationId xmlns:a16="http://schemas.microsoft.com/office/drawing/2014/main" id="{7B743F5F-011E-96B9-D64E-7774802E1B93}"/>
                </a:ext>
              </a:extLst>
            </p:cNvPr>
            <p:cNvSpPr txBox="1"/>
            <p:nvPr/>
          </p:nvSpPr>
          <p:spPr bwMode="auto">
            <a:xfrm rot="18374124">
              <a:off x="4706050" y="4898953"/>
              <a:ext cx="9300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Anal Cancer</a:t>
              </a:r>
            </a:p>
          </p:txBody>
        </p:sp>
        <p:sp>
          <p:nvSpPr>
            <p:cNvPr id="214" name="TextBox 213">
              <a:extLst>
                <a:ext uri="{FF2B5EF4-FFF2-40B4-BE49-F238E27FC236}">
                  <a16:creationId xmlns:a16="http://schemas.microsoft.com/office/drawing/2014/main" id="{8B6A5DD2-F1C1-7A13-2DB6-C123C9E1476E}"/>
                </a:ext>
              </a:extLst>
            </p:cNvPr>
            <p:cNvSpPr txBox="1"/>
            <p:nvPr/>
          </p:nvSpPr>
          <p:spPr bwMode="auto">
            <a:xfrm rot="18374124">
              <a:off x="5039977" y="4871154"/>
              <a:ext cx="861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Melanoma</a:t>
              </a:r>
            </a:p>
          </p:txBody>
        </p:sp>
        <p:sp>
          <p:nvSpPr>
            <p:cNvPr id="215" name="TextBox 214">
              <a:extLst>
                <a:ext uri="{FF2B5EF4-FFF2-40B4-BE49-F238E27FC236}">
                  <a16:creationId xmlns:a16="http://schemas.microsoft.com/office/drawing/2014/main" id="{D42B89B9-8011-1EE3-D909-C6C477F65B0E}"/>
                </a:ext>
              </a:extLst>
            </p:cNvPr>
            <p:cNvSpPr txBox="1"/>
            <p:nvPr/>
          </p:nvSpPr>
          <p:spPr bwMode="auto">
            <a:xfrm rot="18374124">
              <a:off x="5096708" y="4982091"/>
              <a:ext cx="1136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Ovarian Cancer</a:t>
              </a:r>
            </a:p>
          </p:txBody>
        </p:sp>
        <p:sp>
          <p:nvSpPr>
            <p:cNvPr id="216" name="TextBox 215">
              <a:extLst>
                <a:ext uri="{FF2B5EF4-FFF2-40B4-BE49-F238E27FC236}">
                  <a16:creationId xmlns:a16="http://schemas.microsoft.com/office/drawing/2014/main" id="{6C257BD0-7A16-5150-AED8-4F094802E7A1}"/>
                </a:ext>
              </a:extLst>
            </p:cNvPr>
            <p:cNvSpPr txBox="1"/>
            <p:nvPr/>
          </p:nvSpPr>
          <p:spPr bwMode="auto">
            <a:xfrm rot="18374124">
              <a:off x="4513771" y="5422478"/>
              <a:ext cx="2228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Gastrointestinal Neuroendocrine</a:t>
              </a:r>
            </a:p>
          </p:txBody>
        </p:sp>
        <p:sp>
          <p:nvSpPr>
            <p:cNvPr id="217" name="TextBox 216">
              <a:extLst>
                <a:ext uri="{FF2B5EF4-FFF2-40B4-BE49-F238E27FC236}">
                  <a16:creationId xmlns:a16="http://schemas.microsoft.com/office/drawing/2014/main" id="{0488AB97-DD3F-1B2E-85A3-B89E69216B60}"/>
                </a:ext>
              </a:extLst>
            </p:cNvPr>
            <p:cNvSpPr txBox="1"/>
            <p:nvPr/>
          </p:nvSpPr>
          <p:spPr bwMode="auto">
            <a:xfrm rot="18374124">
              <a:off x="5693483" y="4967248"/>
              <a:ext cx="1099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Vaginal Cancer</a:t>
              </a:r>
            </a:p>
          </p:txBody>
        </p:sp>
        <p:sp>
          <p:nvSpPr>
            <p:cNvPr id="218" name="TextBox 217">
              <a:extLst>
                <a:ext uri="{FF2B5EF4-FFF2-40B4-BE49-F238E27FC236}">
                  <a16:creationId xmlns:a16="http://schemas.microsoft.com/office/drawing/2014/main" id="{8742A0FA-8963-048B-2602-74365990CF93}"/>
                </a:ext>
              </a:extLst>
            </p:cNvPr>
            <p:cNvSpPr txBox="1"/>
            <p:nvPr/>
          </p:nvSpPr>
          <p:spPr bwMode="auto">
            <a:xfrm rot="18374124">
              <a:off x="5591886" y="5163366"/>
              <a:ext cx="15856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Small-Cell Lung Cancer</a:t>
              </a:r>
            </a:p>
          </p:txBody>
        </p:sp>
        <p:sp>
          <p:nvSpPr>
            <p:cNvPr id="219" name="TextBox 218">
              <a:extLst>
                <a:ext uri="{FF2B5EF4-FFF2-40B4-BE49-F238E27FC236}">
                  <a16:creationId xmlns:a16="http://schemas.microsoft.com/office/drawing/2014/main" id="{E14D76F6-F9BE-DBF7-5260-64A7EA08A7E0}"/>
                </a:ext>
              </a:extLst>
            </p:cNvPr>
            <p:cNvSpPr txBox="1"/>
            <p:nvPr/>
          </p:nvSpPr>
          <p:spPr bwMode="auto">
            <a:xfrm rot="18374124">
              <a:off x="5969598" y="5114957"/>
              <a:ext cx="1465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Nerve Sheath Tumor</a:t>
              </a:r>
            </a:p>
          </p:txBody>
        </p:sp>
        <p:sp>
          <p:nvSpPr>
            <p:cNvPr id="220" name="TextBox 219">
              <a:extLst>
                <a:ext uri="{FF2B5EF4-FFF2-40B4-BE49-F238E27FC236}">
                  <a16:creationId xmlns:a16="http://schemas.microsoft.com/office/drawing/2014/main" id="{994C4361-62B5-3AE2-CE6E-2429F78D45D3}"/>
                </a:ext>
              </a:extLst>
            </p:cNvPr>
            <p:cNvSpPr txBox="1"/>
            <p:nvPr/>
          </p:nvSpPr>
          <p:spPr bwMode="auto">
            <a:xfrm rot="18374124">
              <a:off x="6276138" y="5098717"/>
              <a:ext cx="14253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Appendiceal Cancer</a:t>
              </a:r>
            </a:p>
          </p:txBody>
        </p:sp>
        <p:sp>
          <p:nvSpPr>
            <p:cNvPr id="221" name="TextBox 220">
              <a:extLst>
                <a:ext uri="{FF2B5EF4-FFF2-40B4-BE49-F238E27FC236}">
                  <a16:creationId xmlns:a16="http://schemas.microsoft.com/office/drawing/2014/main" id="{0DA949C3-491E-BC4F-657E-C843471D7CA1}"/>
                </a:ext>
              </a:extLst>
            </p:cNvPr>
            <p:cNvSpPr txBox="1"/>
            <p:nvPr/>
          </p:nvSpPr>
          <p:spPr bwMode="auto">
            <a:xfrm rot="18374124">
              <a:off x="6429247" y="5167245"/>
              <a:ext cx="15953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Head and Neck Cancer</a:t>
              </a:r>
            </a:p>
          </p:txBody>
        </p:sp>
        <p:sp>
          <p:nvSpPr>
            <p:cNvPr id="222" name="TextBox 221">
              <a:extLst>
                <a:ext uri="{FF2B5EF4-FFF2-40B4-BE49-F238E27FC236}">
                  <a16:creationId xmlns:a16="http://schemas.microsoft.com/office/drawing/2014/main" id="{7630F488-C3B5-CC9E-C8D6-B61B1E824EA2}"/>
                </a:ext>
              </a:extLst>
            </p:cNvPr>
            <p:cNvSpPr txBox="1"/>
            <p:nvPr/>
          </p:nvSpPr>
          <p:spPr bwMode="auto">
            <a:xfrm rot="18374124">
              <a:off x="6951949" y="5048136"/>
              <a:ext cx="12999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Pancreatic Cancer</a:t>
              </a:r>
            </a:p>
          </p:txBody>
        </p:sp>
        <p:sp>
          <p:nvSpPr>
            <p:cNvPr id="223" name="TextBox 222">
              <a:extLst>
                <a:ext uri="{FF2B5EF4-FFF2-40B4-BE49-F238E27FC236}">
                  <a16:creationId xmlns:a16="http://schemas.microsoft.com/office/drawing/2014/main" id="{8E92F345-6C09-B1EF-AB0A-330A4027774E}"/>
                </a:ext>
              </a:extLst>
            </p:cNvPr>
            <p:cNvSpPr txBox="1"/>
            <p:nvPr/>
          </p:nvSpPr>
          <p:spPr bwMode="auto">
            <a:xfrm rot="18374124">
              <a:off x="6706134" y="5318419"/>
              <a:ext cx="1970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Mature T and NK Neoplasms</a:t>
              </a:r>
            </a:p>
          </p:txBody>
        </p:sp>
        <p:sp>
          <p:nvSpPr>
            <p:cNvPr id="225" name="TextBox 224">
              <a:extLst>
                <a:ext uri="{FF2B5EF4-FFF2-40B4-BE49-F238E27FC236}">
                  <a16:creationId xmlns:a16="http://schemas.microsoft.com/office/drawing/2014/main" id="{1F77D7EC-11BF-935B-C51C-C5A70D3E21B0}"/>
                </a:ext>
              </a:extLst>
            </p:cNvPr>
            <p:cNvSpPr txBox="1"/>
            <p:nvPr/>
          </p:nvSpPr>
          <p:spPr bwMode="auto">
            <a:xfrm rot="18374124">
              <a:off x="8196133" y="4838778"/>
              <a:ext cx="780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Leukemia</a:t>
              </a:r>
            </a:p>
          </p:txBody>
        </p:sp>
        <p:sp>
          <p:nvSpPr>
            <p:cNvPr id="226" name="TextBox 225">
              <a:extLst>
                <a:ext uri="{FF2B5EF4-FFF2-40B4-BE49-F238E27FC236}">
                  <a16:creationId xmlns:a16="http://schemas.microsoft.com/office/drawing/2014/main" id="{3F285E1F-EDE9-6FCD-D77C-515E4F2A8ADB}"/>
                </a:ext>
              </a:extLst>
            </p:cNvPr>
            <p:cNvSpPr txBox="1"/>
            <p:nvPr/>
          </p:nvSpPr>
          <p:spPr bwMode="auto">
            <a:xfrm rot="18374124">
              <a:off x="7621751" y="5273889"/>
              <a:ext cx="18597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Peripheral Nervous System</a:t>
              </a:r>
            </a:p>
          </p:txBody>
        </p:sp>
        <p:sp>
          <p:nvSpPr>
            <p:cNvPr id="227" name="TextBox 226">
              <a:extLst>
                <a:ext uri="{FF2B5EF4-FFF2-40B4-BE49-F238E27FC236}">
                  <a16:creationId xmlns:a16="http://schemas.microsoft.com/office/drawing/2014/main" id="{D8A9E601-BB61-0FB7-8B52-4A30CA6C4B20}"/>
                </a:ext>
              </a:extLst>
            </p:cNvPr>
            <p:cNvSpPr txBox="1"/>
            <p:nvPr/>
          </p:nvSpPr>
          <p:spPr bwMode="auto">
            <a:xfrm rot="18374124">
              <a:off x="8606611" y="4914494"/>
              <a:ext cx="96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Sellar Tumor</a:t>
              </a:r>
            </a:p>
          </p:txBody>
        </p:sp>
        <p:sp>
          <p:nvSpPr>
            <p:cNvPr id="228" name="TextBox 227">
              <a:extLst>
                <a:ext uri="{FF2B5EF4-FFF2-40B4-BE49-F238E27FC236}">
                  <a16:creationId xmlns:a16="http://schemas.microsoft.com/office/drawing/2014/main" id="{EFFB8E8E-D66F-6E76-D9B2-786EF9185269}"/>
                </a:ext>
              </a:extLst>
            </p:cNvPr>
            <p:cNvSpPr txBox="1"/>
            <p:nvPr/>
          </p:nvSpPr>
          <p:spPr bwMode="auto">
            <a:xfrm rot="18374124">
              <a:off x="8225923" y="5250538"/>
              <a:ext cx="1801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Mature B-Cell Neoplasms</a:t>
              </a:r>
            </a:p>
          </p:txBody>
        </p:sp>
        <p:sp>
          <p:nvSpPr>
            <p:cNvPr id="229" name="TextBox 228">
              <a:extLst>
                <a:ext uri="{FF2B5EF4-FFF2-40B4-BE49-F238E27FC236}">
                  <a16:creationId xmlns:a16="http://schemas.microsoft.com/office/drawing/2014/main" id="{C8636C0E-960F-3172-5C57-E77E92B3FA18}"/>
                </a:ext>
              </a:extLst>
            </p:cNvPr>
            <p:cNvSpPr txBox="1"/>
            <p:nvPr/>
          </p:nvSpPr>
          <p:spPr bwMode="auto">
            <a:xfrm rot="18374124">
              <a:off x="9167479" y="4914132"/>
              <a:ext cx="96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Histiocytosis</a:t>
              </a:r>
            </a:p>
          </p:txBody>
        </p:sp>
        <p:sp>
          <p:nvSpPr>
            <p:cNvPr id="230" name="TextBox 229">
              <a:extLst>
                <a:ext uri="{FF2B5EF4-FFF2-40B4-BE49-F238E27FC236}">
                  <a16:creationId xmlns:a16="http://schemas.microsoft.com/office/drawing/2014/main" id="{36ACCEA6-D7C0-D887-68BF-A414C43FB5B3}"/>
                </a:ext>
              </a:extLst>
            </p:cNvPr>
            <p:cNvSpPr txBox="1"/>
            <p:nvPr/>
          </p:nvSpPr>
          <p:spPr bwMode="auto">
            <a:xfrm rot="18374124">
              <a:off x="9515389" y="4887962"/>
              <a:ext cx="9028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CNS Cancer</a:t>
              </a:r>
            </a:p>
          </p:txBody>
        </p:sp>
        <p:sp>
          <p:nvSpPr>
            <p:cNvPr id="231" name="TextBox 230">
              <a:extLst>
                <a:ext uri="{FF2B5EF4-FFF2-40B4-BE49-F238E27FC236}">
                  <a16:creationId xmlns:a16="http://schemas.microsoft.com/office/drawing/2014/main" id="{16EB0680-C0AA-8ABD-BF93-356AE8377F21}"/>
                </a:ext>
              </a:extLst>
            </p:cNvPr>
            <p:cNvSpPr txBox="1"/>
            <p:nvPr/>
          </p:nvSpPr>
          <p:spPr bwMode="auto">
            <a:xfrm rot="18374124">
              <a:off x="9363645" y="5101820"/>
              <a:ext cx="14330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Soft Tissue Sarcoma</a:t>
              </a:r>
            </a:p>
          </p:txBody>
        </p:sp>
        <p:sp>
          <p:nvSpPr>
            <p:cNvPr id="232" name="TextBox 231">
              <a:extLst>
                <a:ext uri="{FF2B5EF4-FFF2-40B4-BE49-F238E27FC236}">
                  <a16:creationId xmlns:a16="http://schemas.microsoft.com/office/drawing/2014/main" id="{3C4EFF68-1534-397F-75D9-00FB09687AF7}"/>
                </a:ext>
              </a:extLst>
            </p:cNvPr>
            <p:cNvSpPr txBox="1"/>
            <p:nvPr/>
          </p:nvSpPr>
          <p:spPr bwMode="auto">
            <a:xfrm rot="18374124">
              <a:off x="9594296" y="5127758"/>
              <a:ext cx="1497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Renal Cell Carcinoma</a:t>
              </a:r>
            </a:p>
          </p:txBody>
        </p:sp>
        <p:sp>
          <p:nvSpPr>
            <p:cNvPr id="233" name="TextBox 232">
              <a:extLst>
                <a:ext uri="{FF2B5EF4-FFF2-40B4-BE49-F238E27FC236}">
                  <a16:creationId xmlns:a16="http://schemas.microsoft.com/office/drawing/2014/main" id="{17BF15DA-113F-7126-E3A5-6E415D765106}"/>
                </a:ext>
              </a:extLst>
            </p:cNvPr>
            <p:cNvSpPr txBox="1"/>
            <p:nvPr/>
          </p:nvSpPr>
          <p:spPr bwMode="auto">
            <a:xfrm rot="18374124">
              <a:off x="10227201" y="4955352"/>
              <a:ext cx="10699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Thymic Tumor</a:t>
              </a:r>
            </a:p>
          </p:txBody>
        </p:sp>
      </p:grpSp>
      <p:sp>
        <p:nvSpPr>
          <p:cNvPr id="8" name="Rectangle 7">
            <a:extLst>
              <a:ext uri="{FF2B5EF4-FFF2-40B4-BE49-F238E27FC236}">
                <a16:creationId xmlns:a16="http://schemas.microsoft.com/office/drawing/2014/main" id="{3D354DD6-6887-0E05-EC2E-5F40414569CE}"/>
              </a:ext>
            </a:extLst>
          </p:cNvPr>
          <p:cNvSpPr/>
          <p:nvPr/>
        </p:nvSpPr>
        <p:spPr bwMode="auto">
          <a:xfrm>
            <a:off x="3834771" y="2517177"/>
            <a:ext cx="357013" cy="2162773"/>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BE1E322D-A119-C4F3-22D9-88605C1641B8}"/>
              </a:ext>
            </a:extLst>
          </p:cNvPr>
          <p:cNvSpPr/>
          <p:nvPr/>
        </p:nvSpPr>
        <p:spPr bwMode="auto">
          <a:xfrm>
            <a:off x="6083893" y="3315599"/>
            <a:ext cx="338721" cy="1364351"/>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943EE552-C19E-F1F5-E9DA-D1D1C7EE11C6}"/>
              </a:ext>
            </a:extLst>
          </p:cNvPr>
          <p:cNvSpPr/>
          <p:nvPr/>
        </p:nvSpPr>
        <p:spPr bwMode="auto">
          <a:xfrm>
            <a:off x="7786287" y="3341359"/>
            <a:ext cx="338721" cy="1364351"/>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49107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86648-B409-DAD8-E2AB-E25FB04C2FC8}"/>
              </a:ext>
            </a:extLst>
          </p:cNvPr>
          <p:cNvSpPr>
            <a:spLocks noGrp="1"/>
          </p:cNvSpPr>
          <p:nvPr>
            <p:ph type="title"/>
          </p:nvPr>
        </p:nvSpPr>
        <p:spPr/>
        <p:txBody>
          <a:bodyPr/>
          <a:lstStyle/>
          <a:p>
            <a:r>
              <a:rPr lang="en-US" dirty="0"/>
              <a:t>Guideline Recommendations for HER2 Testing</a:t>
            </a:r>
          </a:p>
        </p:txBody>
      </p:sp>
      <p:sp>
        <p:nvSpPr>
          <p:cNvPr id="3" name="Content Placeholder 2">
            <a:extLst>
              <a:ext uri="{FF2B5EF4-FFF2-40B4-BE49-F238E27FC236}">
                <a16:creationId xmlns:a16="http://schemas.microsoft.com/office/drawing/2014/main" id="{63D20A17-C92C-26EC-CAEB-CB3B51EB5FC9}"/>
              </a:ext>
            </a:extLst>
          </p:cNvPr>
          <p:cNvSpPr>
            <a:spLocks noGrp="1"/>
          </p:cNvSpPr>
          <p:nvPr>
            <p:ph idx="1"/>
          </p:nvPr>
        </p:nvSpPr>
        <p:spPr>
          <a:xfrm>
            <a:off x="604675" y="1497550"/>
            <a:ext cx="10877529" cy="4241298"/>
          </a:xfrm>
        </p:spPr>
        <p:txBody>
          <a:bodyPr/>
          <a:lstStyle/>
          <a:p>
            <a:r>
              <a:rPr lang="en-US" sz="2400" dirty="0"/>
              <a:t>Guidelines recommend HER2 testing for advanced/metastatic GI cancers </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HER2 testing can be considered in CRC, and BTC as per guidelines</a:t>
            </a:r>
          </a:p>
        </p:txBody>
      </p:sp>
      <p:sp>
        <p:nvSpPr>
          <p:cNvPr id="4" name="Text Box 15">
            <a:extLst>
              <a:ext uri="{FF2B5EF4-FFF2-40B4-BE49-F238E27FC236}">
                <a16:creationId xmlns:a16="http://schemas.microsoft.com/office/drawing/2014/main" id="{B487F2B3-DA49-5694-98E3-415F9E4BE506}"/>
              </a:ext>
            </a:extLst>
          </p:cNvPr>
          <p:cNvSpPr txBox="1">
            <a:spLocks noChangeArrowheads="1"/>
          </p:cNvSpPr>
          <p:nvPr/>
        </p:nvSpPr>
        <p:spPr bwMode="auto">
          <a:xfrm>
            <a:off x="402064" y="5737427"/>
            <a:ext cx="8502649" cy="92333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NCCN. Clinical practice guidelines in oncology: gastric cancer. v.3.2023. nccn.org.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NCCN. Clinical practice guidelines in oncology: esophageal and esophagogastric junction cancers. v.4.2023. nccn.org.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NCCN. Clinical practice guidelines in oncology: colon cancer. v.1.2024. nccn.org.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NCCN. Clinical practice guidelines in oncology: pancreatic adenocarcinoma. v.1.2024. nccn.org.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NCCN. Clinical practice guidelines in oncology: biliary tract cancers. v.3.2023. nccn.org.</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Table 5">
            <a:extLst>
              <a:ext uri="{FF2B5EF4-FFF2-40B4-BE49-F238E27FC236}">
                <a16:creationId xmlns:a16="http://schemas.microsoft.com/office/drawing/2014/main" id="{B4A35D59-A2FB-0C40-3672-B68FC8E4A262}"/>
              </a:ext>
            </a:extLst>
          </p:cNvPr>
          <p:cNvGraphicFramePr>
            <a:graphicFrameLocks noGrp="1"/>
          </p:cNvGraphicFramePr>
          <p:nvPr>
            <p:extLst>
              <p:ext uri="{D42A27DB-BD31-4B8C-83A1-F6EECF244321}">
                <p14:modId xmlns:p14="http://schemas.microsoft.com/office/powerpoint/2010/main" val="3389754692"/>
              </p:ext>
            </p:extLst>
          </p:nvPr>
        </p:nvGraphicFramePr>
        <p:xfrm>
          <a:off x="709796" y="2083788"/>
          <a:ext cx="10735055" cy="3017520"/>
        </p:xfrm>
        <a:graphic>
          <a:graphicData uri="http://schemas.openxmlformats.org/drawingml/2006/table">
            <a:tbl>
              <a:tblPr firstRow="1" bandRow="1">
                <a:tableStyleId>{5C22544A-7EE6-4342-B048-85BDC9FD1C3A}</a:tableStyleId>
              </a:tblPr>
              <a:tblGrid>
                <a:gridCol w="2147011">
                  <a:extLst>
                    <a:ext uri="{9D8B030D-6E8A-4147-A177-3AD203B41FA5}">
                      <a16:colId xmlns:a16="http://schemas.microsoft.com/office/drawing/2014/main" val="3688960293"/>
                    </a:ext>
                  </a:extLst>
                </a:gridCol>
                <a:gridCol w="2147011">
                  <a:extLst>
                    <a:ext uri="{9D8B030D-6E8A-4147-A177-3AD203B41FA5}">
                      <a16:colId xmlns:a16="http://schemas.microsoft.com/office/drawing/2014/main" val="278534488"/>
                    </a:ext>
                  </a:extLst>
                </a:gridCol>
                <a:gridCol w="2147011">
                  <a:extLst>
                    <a:ext uri="{9D8B030D-6E8A-4147-A177-3AD203B41FA5}">
                      <a16:colId xmlns:a16="http://schemas.microsoft.com/office/drawing/2014/main" val="1116429422"/>
                    </a:ext>
                  </a:extLst>
                </a:gridCol>
                <a:gridCol w="2147011">
                  <a:extLst>
                    <a:ext uri="{9D8B030D-6E8A-4147-A177-3AD203B41FA5}">
                      <a16:colId xmlns:a16="http://schemas.microsoft.com/office/drawing/2014/main" val="1348726566"/>
                    </a:ext>
                  </a:extLst>
                </a:gridCol>
                <a:gridCol w="2147011">
                  <a:extLst>
                    <a:ext uri="{9D8B030D-6E8A-4147-A177-3AD203B41FA5}">
                      <a16:colId xmlns:a16="http://schemas.microsoft.com/office/drawing/2014/main" val="2742437931"/>
                    </a:ext>
                  </a:extLst>
                </a:gridCol>
              </a:tblGrid>
              <a:tr h="370840">
                <a:tc>
                  <a:txBody>
                    <a:bodyPr/>
                    <a:lstStyle/>
                    <a:p>
                      <a:r>
                        <a:rPr lang="en-US" sz="1800" dirty="0"/>
                        <a:t>HER2 Testing Recommendation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Gastric or Esophageal/GEJ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Colon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Pancreatic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Biliary Tract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14270071"/>
                  </a:ext>
                </a:extLst>
              </a:tr>
              <a:tr h="370840">
                <a:tc>
                  <a:txBody>
                    <a:bodyPr/>
                    <a:lstStyle/>
                    <a:p>
                      <a:r>
                        <a:rPr lang="en-US" sz="1800" b="1" dirty="0">
                          <a:solidFill>
                            <a:schemeClr val="bg1"/>
                          </a:solidFill>
                        </a:rPr>
                        <a:t>When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All patients</a:t>
                      </a:r>
                    </a:p>
                    <a:p>
                      <a:pPr algn="ctr"/>
                      <a:r>
                        <a:rPr lang="en-US" sz="1800" dirty="0">
                          <a:solidFill>
                            <a:schemeClr val="bg1"/>
                          </a:solidFill>
                        </a:rPr>
                        <a:t>at diagnosis if metastatic disease is documented or suspected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All patients unless known </a:t>
                      </a:r>
                      <a:r>
                        <a:rPr lang="en-US" sz="1800" i="1" dirty="0">
                          <a:solidFill>
                            <a:schemeClr val="bg1"/>
                          </a:solidFill>
                        </a:rPr>
                        <a:t>RAS/RAF </a:t>
                      </a:r>
                      <a:r>
                        <a:rPr lang="en-US" sz="1800" i="0" dirty="0">
                          <a:solidFill>
                            <a:schemeClr val="bg1"/>
                          </a:solidFill>
                        </a:rPr>
                        <a:t>mutation</a:t>
                      </a:r>
                      <a:r>
                        <a:rPr lang="en-US" sz="1800" i="1" dirty="0">
                          <a:solidFill>
                            <a:schemeClr val="bg1"/>
                          </a:solidFill>
                        </a:rPr>
                        <a:t> </a:t>
                      </a:r>
                      <a:r>
                        <a:rPr lang="en-US" sz="1800" dirty="0">
                          <a:solidFill>
                            <a:schemeClr val="bg1"/>
                          </a:solidFill>
                        </a:rPr>
                        <a:t>positive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When therapy targeting uncommon mutations is considered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All patients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07074043"/>
                  </a:ext>
                </a:extLst>
              </a:tr>
              <a:tr h="370840">
                <a:tc>
                  <a:txBody>
                    <a:bodyPr/>
                    <a:lstStyle/>
                    <a:p>
                      <a:r>
                        <a:rPr lang="en-US" sz="1800" b="1" dirty="0">
                          <a:solidFill>
                            <a:schemeClr val="bg1"/>
                          </a:solidFill>
                        </a:rPr>
                        <a:t>How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IHC and ISH first (NGS may be considered)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IHC, ISH, or 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IHC, FISH, or 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98195713"/>
                  </a:ext>
                </a:extLst>
              </a:tr>
            </a:tbl>
          </a:graphicData>
        </a:graphic>
      </p:graphicFrame>
    </p:spTree>
    <p:extLst>
      <p:ext uri="{BB962C8B-B14F-4D97-AF65-F5344CB8AC3E}">
        <p14:creationId xmlns:p14="http://schemas.microsoft.com/office/powerpoint/2010/main" val="460048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Title 4"/>
          <p:cNvSpPr>
            <a:spLocks noGrp="1"/>
          </p:cNvSpPr>
          <p:nvPr>
            <p:ph type="title"/>
          </p:nvPr>
        </p:nvSpPr>
        <p:spPr/>
        <p:txBody>
          <a:bodyPr anchor="ctr">
            <a:noAutofit/>
          </a:bodyPr>
          <a:lstStyle/>
          <a:p>
            <a:br>
              <a:rPr lang="en-US" dirty="0">
                <a:latin typeface="+mj-lt"/>
              </a:rPr>
            </a:br>
            <a:r>
              <a:rPr lang="en-US" b="1" dirty="0">
                <a:latin typeface="+mj-lt"/>
                <a:ea typeface="+mn-ea"/>
                <a:cs typeface="+mn-cs"/>
              </a:rPr>
              <a:t>Molecular Subtypes of Gastric Cancer</a:t>
            </a:r>
            <a:br>
              <a:rPr lang="en-US" dirty="0">
                <a:latin typeface="+mj-lt"/>
              </a:rPr>
            </a:br>
            <a:r>
              <a:rPr lang="en-US" dirty="0">
                <a:latin typeface="+mj-lt"/>
              </a:rPr>
              <a:t>		</a:t>
            </a:r>
            <a:endParaRPr lang="en-US" sz="3200" b="1" baseline="30000" dirty="0">
              <a:latin typeface="+mj-lt"/>
              <a:ea typeface="+mn-ea"/>
              <a:cs typeface="+mn-cs"/>
            </a:endParaRPr>
          </a:p>
        </p:txBody>
      </p:sp>
      <p:pic>
        <p:nvPicPr>
          <p:cNvPr id="6" name="Picture 5" descr="A close-up of a human stomach&#10;&#10;Description automatically generated with low confidence">
            <a:extLst>
              <a:ext uri="{FF2B5EF4-FFF2-40B4-BE49-F238E27FC236}">
                <a16:creationId xmlns:a16="http://schemas.microsoft.com/office/drawing/2014/main" id="{15B3C550-DEEB-3087-7753-827688169C57}"/>
              </a:ext>
            </a:extLst>
          </p:cNvPr>
          <p:cNvPicPr>
            <a:picLocks noChangeAspect="1"/>
          </p:cNvPicPr>
          <p:nvPr/>
        </p:nvPicPr>
        <p:blipFill rotWithShape="1">
          <a:blip r:embed="rId3">
            <a:extLst>
              <a:ext uri="{28A0092B-C50C-407E-A947-70E740481C1C}">
                <a14:useLocalDpi xmlns:a14="http://schemas.microsoft.com/office/drawing/2010/main" val="0"/>
              </a:ext>
            </a:extLst>
          </a:blip>
          <a:srcRect l="8510" t="26269" r="7036" b="2813"/>
          <a:stretch/>
        </p:blipFill>
        <p:spPr>
          <a:xfrm>
            <a:off x="5148380" y="1417463"/>
            <a:ext cx="4368800" cy="4800600"/>
          </a:xfrm>
          <a:prstGeom prst="rect">
            <a:avLst/>
          </a:prstGeom>
        </p:spPr>
      </p:pic>
      <p:sp>
        <p:nvSpPr>
          <p:cNvPr id="8" name="TextBox 7">
            <a:extLst>
              <a:ext uri="{FF2B5EF4-FFF2-40B4-BE49-F238E27FC236}">
                <a16:creationId xmlns:a16="http://schemas.microsoft.com/office/drawing/2014/main" id="{6D9EF598-31A9-6C76-9EED-1DBB92640D5D}"/>
              </a:ext>
            </a:extLst>
          </p:cNvPr>
          <p:cNvSpPr txBox="1"/>
          <p:nvPr/>
        </p:nvSpPr>
        <p:spPr bwMode="auto">
          <a:xfrm>
            <a:off x="7291282" y="1785789"/>
            <a:ext cx="9361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Cardia</a:t>
            </a:r>
          </a:p>
        </p:txBody>
      </p:sp>
      <p:sp>
        <p:nvSpPr>
          <p:cNvPr id="10" name="TextBox 9">
            <a:extLst>
              <a:ext uri="{FF2B5EF4-FFF2-40B4-BE49-F238E27FC236}">
                <a16:creationId xmlns:a16="http://schemas.microsoft.com/office/drawing/2014/main" id="{815424C7-08BB-4329-22E3-6A299D569818}"/>
              </a:ext>
            </a:extLst>
          </p:cNvPr>
          <p:cNvSpPr txBox="1"/>
          <p:nvPr/>
        </p:nvSpPr>
        <p:spPr bwMode="auto">
          <a:xfrm>
            <a:off x="7769660" y="3840623"/>
            <a:ext cx="87376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Body</a:t>
            </a:r>
          </a:p>
        </p:txBody>
      </p:sp>
      <p:sp>
        <p:nvSpPr>
          <p:cNvPr id="11" name="TextBox 10">
            <a:extLst>
              <a:ext uri="{FF2B5EF4-FFF2-40B4-BE49-F238E27FC236}">
                <a16:creationId xmlns:a16="http://schemas.microsoft.com/office/drawing/2014/main" id="{98A6C1AA-7943-66AA-26AA-22918F6011A5}"/>
              </a:ext>
            </a:extLst>
          </p:cNvPr>
          <p:cNvSpPr txBox="1"/>
          <p:nvPr/>
        </p:nvSpPr>
        <p:spPr bwMode="auto">
          <a:xfrm>
            <a:off x="6667300" y="4419743"/>
            <a:ext cx="104648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Antrum</a:t>
            </a:r>
          </a:p>
        </p:txBody>
      </p:sp>
      <p:sp>
        <p:nvSpPr>
          <p:cNvPr id="12" name="TextBox 11">
            <a:extLst>
              <a:ext uri="{FF2B5EF4-FFF2-40B4-BE49-F238E27FC236}">
                <a16:creationId xmlns:a16="http://schemas.microsoft.com/office/drawing/2014/main" id="{22A8AEEB-BE54-3447-CCC0-1F406278B916}"/>
              </a:ext>
            </a:extLst>
          </p:cNvPr>
          <p:cNvSpPr txBox="1"/>
          <p:nvPr/>
        </p:nvSpPr>
        <p:spPr bwMode="auto">
          <a:xfrm>
            <a:off x="5318560" y="4200144"/>
            <a:ext cx="104648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Pylorus</a:t>
            </a:r>
          </a:p>
        </p:txBody>
      </p:sp>
      <p:sp>
        <p:nvSpPr>
          <p:cNvPr id="13" name="TextBox 12">
            <a:extLst>
              <a:ext uri="{FF2B5EF4-FFF2-40B4-BE49-F238E27FC236}">
                <a16:creationId xmlns:a16="http://schemas.microsoft.com/office/drawing/2014/main" id="{C4E2AA9A-9FEF-C1D6-5769-E3BD772159EE}"/>
              </a:ext>
            </a:extLst>
          </p:cNvPr>
          <p:cNvSpPr txBox="1"/>
          <p:nvPr/>
        </p:nvSpPr>
        <p:spPr bwMode="auto">
          <a:xfrm>
            <a:off x="6714982" y="2861977"/>
            <a:ext cx="1046480" cy="341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GEJ</a:t>
            </a:r>
          </a:p>
        </p:txBody>
      </p:sp>
      <p:sp>
        <p:nvSpPr>
          <p:cNvPr id="14" name="TextBox 13">
            <a:extLst>
              <a:ext uri="{FF2B5EF4-FFF2-40B4-BE49-F238E27FC236}">
                <a16:creationId xmlns:a16="http://schemas.microsoft.com/office/drawing/2014/main" id="{77849659-77A4-4702-5C00-6E61E73B1745}"/>
              </a:ext>
            </a:extLst>
          </p:cNvPr>
          <p:cNvSpPr txBox="1"/>
          <p:nvPr/>
        </p:nvSpPr>
        <p:spPr bwMode="auto">
          <a:xfrm>
            <a:off x="729732" y="2729714"/>
            <a:ext cx="2895600" cy="1754326"/>
          </a:xfrm>
          <a:prstGeom prst="rect">
            <a:avLst/>
          </a:prstGeom>
          <a:noFill/>
          <a:ln w="1905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3"/>
                </a:solidFill>
                <a:latin typeface="Calibri" panose="020F0502020204030204" pitchFamily="34" charset="0"/>
              </a:rPr>
              <a:t>EBV</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PIK3CA</a:t>
            </a:r>
            <a:r>
              <a:rPr lang="en-US" b="0" dirty="0">
                <a:solidFill>
                  <a:schemeClr val="bg1"/>
                </a:solidFill>
                <a:latin typeface="Calibri" panose="020F0502020204030204" pitchFamily="34" charset="0"/>
              </a:rPr>
              <a:t> mutation</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PD-L1/2</a:t>
            </a:r>
            <a:r>
              <a:rPr lang="en-US" b="0" dirty="0">
                <a:solidFill>
                  <a:schemeClr val="bg1"/>
                </a:solidFill>
                <a:latin typeface="Calibri" panose="020F0502020204030204" pitchFamily="34" charset="0"/>
              </a:rPr>
              <a:t> overexpression</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EBV-CIMP</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CDKN2A</a:t>
            </a:r>
            <a:r>
              <a:rPr lang="en-US" b="0" dirty="0">
                <a:solidFill>
                  <a:schemeClr val="bg1"/>
                </a:solidFill>
                <a:latin typeface="Calibri" panose="020F0502020204030204" pitchFamily="34" charset="0"/>
              </a:rPr>
              <a:t> silencing</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Immune cell signaling</a:t>
            </a:r>
            <a:endParaRPr lang="en-US"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9A1B7BED-A8C3-7413-89D9-D712495769E9}"/>
              </a:ext>
            </a:extLst>
          </p:cNvPr>
          <p:cNvSpPr txBox="1"/>
          <p:nvPr/>
        </p:nvSpPr>
        <p:spPr bwMode="auto">
          <a:xfrm>
            <a:off x="3925427" y="1443561"/>
            <a:ext cx="2129585" cy="1477328"/>
          </a:xfrm>
          <a:prstGeom prst="rect">
            <a:avLst/>
          </a:prstGeom>
          <a:noFill/>
          <a:ln w="19050"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1"/>
                </a:solidFill>
                <a:latin typeface="Calibri" panose="020F0502020204030204" pitchFamily="34" charset="0"/>
              </a:rPr>
              <a:t>MSI</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Hypermutation</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Gastric-CIMP</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MLH1</a:t>
            </a:r>
            <a:r>
              <a:rPr lang="en-US" b="0" dirty="0">
                <a:solidFill>
                  <a:schemeClr val="bg1"/>
                </a:solidFill>
                <a:latin typeface="Calibri" panose="020F0502020204030204" pitchFamily="34" charset="0"/>
              </a:rPr>
              <a:t> silencing</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Mitotic pathways</a:t>
            </a:r>
            <a:endParaRPr lang="en-US"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04C134A9-9419-2C1C-7703-DA2A25B47503}"/>
              </a:ext>
            </a:extLst>
          </p:cNvPr>
          <p:cNvSpPr txBox="1"/>
          <p:nvPr/>
        </p:nvSpPr>
        <p:spPr bwMode="auto">
          <a:xfrm>
            <a:off x="729640" y="1443561"/>
            <a:ext cx="2915920" cy="1200329"/>
          </a:xfrm>
          <a:prstGeom prst="rect">
            <a:avLst/>
          </a:prstGeom>
          <a:noFill/>
          <a:ln w="19050" algn="ctr">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6"/>
                </a:solidFill>
                <a:latin typeface="Calibri" panose="020F0502020204030204" pitchFamily="34" charset="0"/>
              </a:rPr>
              <a:t>CIN</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Intestinal histology</a:t>
            </a:r>
          </a:p>
          <a:p>
            <a:pPr marL="285750" indent="-285750" algn="l">
              <a:lnSpc>
                <a:spcPct val="100000"/>
              </a:lnSpc>
              <a:spcAft>
                <a:spcPct val="0"/>
              </a:spcAft>
              <a:buClrTx/>
              <a:buFont typeface="Wingdings" pitchFamily="2" charset="2"/>
              <a:buChar char="§"/>
            </a:pPr>
            <a:r>
              <a:rPr lang="en-US" i="1" dirty="0">
                <a:solidFill>
                  <a:schemeClr val="bg1"/>
                </a:solidFill>
                <a:latin typeface="Calibri" panose="020F0502020204030204" pitchFamily="34" charset="0"/>
              </a:rPr>
              <a:t>TP53</a:t>
            </a:r>
            <a:r>
              <a:rPr lang="en-US" dirty="0">
                <a:solidFill>
                  <a:schemeClr val="bg1"/>
                </a:solidFill>
                <a:latin typeface="Calibri" panose="020F0502020204030204" pitchFamily="34" charset="0"/>
              </a:rPr>
              <a:t> mutation</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RTK-RAS activation</a:t>
            </a:r>
          </a:p>
        </p:txBody>
      </p:sp>
      <p:sp>
        <p:nvSpPr>
          <p:cNvPr id="17" name="TextBox 16">
            <a:extLst>
              <a:ext uri="{FF2B5EF4-FFF2-40B4-BE49-F238E27FC236}">
                <a16:creationId xmlns:a16="http://schemas.microsoft.com/office/drawing/2014/main" id="{4249A8AD-65CA-7435-5F9F-A1FFA35893AA}"/>
              </a:ext>
            </a:extLst>
          </p:cNvPr>
          <p:cNvSpPr txBox="1"/>
          <p:nvPr/>
        </p:nvSpPr>
        <p:spPr bwMode="auto">
          <a:xfrm>
            <a:off x="732944" y="4588537"/>
            <a:ext cx="2915920" cy="1477328"/>
          </a:xfrm>
          <a:prstGeom prst="rect">
            <a:avLst/>
          </a:prstGeom>
          <a:noFill/>
          <a:ln w="19050" algn="ctr">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4"/>
                </a:solidFill>
                <a:latin typeface="Calibri" panose="020F0502020204030204" pitchFamily="34" charset="0"/>
              </a:rPr>
              <a:t>GS</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Diffuse histology</a:t>
            </a:r>
          </a:p>
          <a:p>
            <a:pPr marL="285750" indent="-285750" algn="l">
              <a:lnSpc>
                <a:spcPct val="100000"/>
              </a:lnSpc>
              <a:spcAft>
                <a:spcPct val="0"/>
              </a:spcAft>
              <a:buClrTx/>
              <a:buFont typeface="Wingdings" pitchFamily="2" charset="2"/>
              <a:buChar char="§"/>
            </a:pPr>
            <a:r>
              <a:rPr lang="en-US" i="1" dirty="0">
                <a:solidFill>
                  <a:schemeClr val="bg1"/>
                </a:solidFill>
                <a:latin typeface="Calibri" panose="020F0502020204030204" pitchFamily="34" charset="0"/>
              </a:rPr>
              <a:t>CDH1, RHOA </a:t>
            </a:r>
            <a:r>
              <a:rPr lang="en-US" dirty="0">
                <a:solidFill>
                  <a:schemeClr val="bg1"/>
                </a:solidFill>
                <a:latin typeface="Calibri" panose="020F0502020204030204" pitchFamily="34" charset="0"/>
              </a:rPr>
              <a:t>mutations</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CLDN18-ARHGAP</a:t>
            </a:r>
            <a:r>
              <a:rPr lang="en-US" b="0" dirty="0">
                <a:solidFill>
                  <a:schemeClr val="bg1"/>
                </a:solidFill>
                <a:latin typeface="Calibri" panose="020F0502020204030204" pitchFamily="34" charset="0"/>
              </a:rPr>
              <a:t> fusion</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Cell adhesion</a:t>
            </a:r>
            <a:endParaRPr lang="en-US"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0D8B0AEC-0DAC-F276-515E-A588A3EB0487}"/>
              </a:ext>
            </a:extLst>
          </p:cNvPr>
          <p:cNvSpPr txBox="1"/>
          <p:nvPr/>
        </p:nvSpPr>
        <p:spPr bwMode="auto">
          <a:xfrm>
            <a:off x="7875399" y="2670408"/>
            <a:ext cx="122500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Fundus</a:t>
            </a:r>
          </a:p>
        </p:txBody>
      </p:sp>
      <p:graphicFrame>
        <p:nvGraphicFramePr>
          <p:cNvPr id="19" name="Chart 18">
            <a:extLst>
              <a:ext uri="{FF2B5EF4-FFF2-40B4-BE49-F238E27FC236}">
                <a16:creationId xmlns:a16="http://schemas.microsoft.com/office/drawing/2014/main" id="{9D42150E-EBD8-F395-BE5E-8B163FE3EADE}"/>
              </a:ext>
            </a:extLst>
          </p:cNvPr>
          <p:cNvGraphicFramePr/>
          <p:nvPr>
            <p:extLst>
              <p:ext uri="{D42A27DB-BD31-4B8C-83A1-F6EECF244321}">
                <p14:modId xmlns:p14="http://schemas.microsoft.com/office/powerpoint/2010/main" val="1386198019"/>
              </p:ext>
            </p:extLst>
          </p:nvPr>
        </p:nvGraphicFramePr>
        <p:xfrm>
          <a:off x="7820461" y="3044756"/>
          <a:ext cx="1107439" cy="73829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FF046894-EC66-DD96-A85F-7F817DC6FDEF}"/>
              </a:ext>
            </a:extLst>
          </p:cNvPr>
          <p:cNvGraphicFramePr/>
          <p:nvPr>
            <p:extLst>
              <p:ext uri="{D42A27DB-BD31-4B8C-83A1-F6EECF244321}">
                <p14:modId xmlns:p14="http://schemas.microsoft.com/office/powerpoint/2010/main" val="2015262480"/>
              </p:ext>
            </p:extLst>
          </p:nvPr>
        </p:nvGraphicFramePr>
        <p:xfrm>
          <a:off x="7038140" y="2260743"/>
          <a:ext cx="1026159" cy="68410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a:extLst>
              <a:ext uri="{FF2B5EF4-FFF2-40B4-BE49-F238E27FC236}">
                <a16:creationId xmlns:a16="http://schemas.microsoft.com/office/drawing/2014/main" id="{54D24347-64DB-BA22-BF26-9C3ECE370ED8}"/>
              </a:ext>
            </a:extLst>
          </p:cNvPr>
          <p:cNvGraphicFramePr/>
          <p:nvPr>
            <p:extLst>
              <p:ext uri="{D42A27DB-BD31-4B8C-83A1-F6EECF244321}">
                <p14:modId xmlns:p14="http://schemas.microsoft.com/office/powerpoint/2010/main" val="2329837649"/>
              </p:ext>
            </p:extLst>
          </p:nvPr>
        </p:nvGraphicFramePr>
        <p:xfrm>
          <a:off x="6062780" y="3961697"/>
          <a:ext cx="1026159" cy="684106"/>
        </p:xfrm>
        <a:graphic>
          <a:graphicData uri="http://schemas.openxmlformats.org/drawingml/2006/chart">
            <c:chart xmlns:c="http://schemas.openxmlformats.org/drawingml/2006/chart" xmlns:r="http://schemas.openxmlformats.org/officeDocument/2006/relationships" r:id="rId6"/>
          </a:graphicData>
        </a:graphic>
      </p:graphicFrame>
      <p:sp>
        <p:nvSpPr>
          <p:cNvPr id="5" name="Text Box 11">
            <a:extLst>
              <a:ext uri="{FF2B5EF4-FFF2-40B4-BE49-F238E27FC236}">
                <a16:creationId xmlns:a16="http://schemas.microsoft.com/office/drawing/2014/main" id="{73C01606-9C23-60DB-C65A-0BAE7EAD5B9D}"/>
              </a:ext>
            </a:extLst>
          </p:cNvPr>
          <p:cNvSpPr txBox="1">
            <a:spLocks noChangeArrowheads="1"/>
          </p:cNvSpPr>
          <p:nvPr/>
        </p:nvSpPr>
        <p:spPr bwMode="auto">
          <a:xfrm>
            <a:off x="440804" y="638785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Cancer Genome Atlas Research Network. Nature. 2014;513:202. </a:t>
            </a:r>
          </a:p>
        </p:txBody>
      </p:sp>
    </p:spTree>
    <p:extLst>
      <p:ext uri="{BB962C8B-B14F-4D97-AF65-F5344CB8AC3E}">
        <p14:creationId xmlns:p14="http://schemas.microsoft.com/office/powerpoint/2010/main" val="208350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A close-up of a human stomach&#10;&#10;Description automatically generated with low confidence">
            <a:extLst>
              <a:ext uri="{FF2B5EF4-FFF2-40B4-BE49-F238E27FC236}">
                <a16:creationId xmlns:a16="http://schemas.microsoft.com/office/drawing/2014/main" id="{B6FBD072-C19B-B2F6-FA17-1322B2047C8B}"/>
              </a:ext>
            </a:extLst>
          </p:cNvPr>
          <p:cNvPicPr>
            <a:picLocks noChangeAspect="1"/>
          </p:cNvPicPr>
          <p:nvPr/>
        </p:nvPicPr>
        <p:blipFill rotWithShape="1">
          <a:blip r:embed="rId3">
            <a:extLst>
              <a:ext uri="{28A0092B-C50C-407E-A947-70E740481C1C}">
                <a14:useLocalDpi xmlns:a14="http://schemas.microsoft.com/office/drawing/2010/main" val="0"/>
              </a:ext>
            </a:extLst>
          </a:blip>
          <a:srcRect l="8510" t="26269" r="7036" b="2813"/>
          <a:stretch/>
        </p:blipFill>
        <p:spPr>
          <a:xfrm>
            <a:off x="5148380" y="1417463"/>
            <a:ext cx="4368800" cy="4800600"/>
          </a:xfrm>
          <a:prstGeom prst="rect">
            <a:avLst/>
          </a:prstGeom>
        </p:spPr>
      </p:pic>
      <p:sp>
        <p:nvSpPr>
          <p:cNvPr id="36" name="TextBox 35">
            <a:extLst>
              <a:ext uri="{FF2B5EF4-FFF2-40B4-BE49-F238E27FC236}">
                <a16:creationId xmlns:a16="http://schemas.microsoft.com/office/drawing/2014/main" id="{26398765-BCE2-D463-FA59-552D45B324FB}"/>
              </a:ext>
            </a:extLst>
          </p:cNvPr>
          <p:cNvSpPr txBox="1"/>
          <p:nvPr/>
        </p:nvSpPr>
        <p:spPr bwMode="auto">
          <a:xfrm>
            <a:off x="7291282" y="1785789"/>
            <a:ext cx="9361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Cardia</a:t>
            </a:r>
          </a:p>
        </p:txBody>
      </p:sp>
      <p:sp>
        <p:nvSpPr>
          <p:cNvPr id="37" name="TextBox 36">
            <a:extLst>
              <a:ext uri="{FF2B5EF4-FFF2-40B4-BE49-F238E27FC236}">
                <a16:creationId xmlns:a16="http://schemas.microsoft.com/office/drawing/2014/main" id="{8BA936B6-195D-F955-BDE1-FCDC0D433739}"/>
              </a:ext>
            </a:extLst>
          </p:cNvPr>
          <p:cNvSpPr txBox="1"/>
          <p:nvPr/>
        </p:nvSpPr>
        <p:spPr bwMode="auto">
          <a:xfrm>
            <a:off x="7769660" y="3840623"/>
            <a:ext cx="87376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Body</a:t>
            </a:r>
          </a:p>
        </p:txBody>
      </p:sp>
      <p:sp>
        <p:nvSpPr>
          <p:cNvPr id="38" name="TextBox 37">
            <a:extLst>
              <a:ext uri="{FF2B5EF4-FFF2-40B4-BE49-F238E27FC236}">
                <a16:creationId xmlns:a16="http://schemas.microsoft.com/office/drawing/2014/main" id="{9DD05C5D-A585-7FE6-8F5B-848F9FEE688C}"/>
              </a:ext>
            </a:extLst>
          </p:cNvPr>
          <p:cNvSpPr txBox="1"/>
          <p:nvPr/>
        </p:nvSpPr>
        <p:spPr bwMode="auto">
          <a:xfrm>
            <a:off x="6667300" y="4419743"/>
            <a:ext cx="104648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Antrum</a:t>
            </a:r>
          </a:p>
        </p:txBody>
      </p:sp>
      <p:sp>
        <p:nvSpPr>
          <p:cNvPr id="40" name="TextBox 39">
            <a:extLst>
              <a:ext uri="{FF2B5EF4-FFF2-40B4-BE49-F238E27FC236}">
                <a16:creationId xmlns:a16="http://schemas.microsoft.com/office/drawing/2014/main" id="{BAB0E806-19FD-6072-A046-E227DFD0F12A}"/>
              </a:ext>
            </a:extLst>
          </p:cNvPr>
          <p:cNvSpPr txBox="1"/>
          <p:nvPr/>
        </p:nvSpPr>
        <p:spPr bwMode="auto">
          <a:xfrm>
            <a:off x="6714982" y="2861977"/>
            <a:ext cx="1046480" cy="341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GEJ</a:t>
            </a:r>
          </a:p>
        </p:txBody>
      </p:sp>
      <p:sp>
        <p:nvSpPr>
          <p:cNvPr id="41" name="TextBox 40">
            <a:extLst>
              <a:ext uri="{FF2B5EF4-FFF2-40B4-BE49-F238E27FC236}">
                <a16:creationId xmlns:a16="http://schemas.microsoft.com/office/drawing/2014/main" id="{60402D25-F5CE-06F5-8C86-B91AF6FF7059}"/>
              </a:ext>
            </a:extLst>
          </p:cNvPr>
          <p:cNvSpPr txBox="1"/>
          <p:nvPr/>
        </p:nvSpPr>
        <p:spPr bwMode="auto">
          <a:xfrm>
            <a:off x="729732" y="2729714"/>
            <a:ext cx="2895600" cy="1754326"/>
          </a:xfrm>
          <a:prstGeom prst="rect">
            <a:avLst/>
          </a:prstGeom>
          <a:noFill/>
          <a:ln w="1905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3"/>
                </a:solidFill>
                <a:latin typeface="Calibri" panose="020F0502020204030204" pitchFamily="34" charset="0"/>
              </a:rPr>
              <a:t>EBV</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PIK3CA</a:t>
            </a:r>
            <a:r>
              <a:rPr lang="en-US" b="0" dirty="0">
                <a:solidFill>
                  <a:schemeClr val="bg1"/>
                </a:solidFill>
                <a:latin typeface="Calibri" panose="020F0502020204030204" pitchFamily="34" charset="0"/>
              </a:rPr>
              <a:t> mutation</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PD-L1/2</a:t>
            </a:r>
            <a:r>
              <a:rPr lang="en-US" b="0" dirty="0">
                <a:solidFill>
                  <a:schemeClr val="bg1"/>
                </a:solidFill>
                <a:latin typeface="Calibri" panose="020F0502020204030204" pitchFamily="34" charset="0"/>
              </a:rPr>
              <a:t> overexpression</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EBV-CIMP</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CDKN2A</a:t>
            </a:r>
            <a:r>
              <a:rPr lang="en-US" b="0" dirty="0">
                <a:solidFill>
                  <a:schemeClr val="bg1"/>
                </a:solidFill>
                <a:latin typeface="Calibri" panose="020F0502020204030204" pitchFamily="34" charset="0"/>
              </a:rPr>
              <a:t> silencing</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Immune cell signaling</a:t>
            </a:r>
            <a:endParaRPr lang="en-US" b="0" dirty="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D1039F4C-342A-B5B3-1FA5-F10E8A400E06}"/>
              </a:ext>
            </a:extLst>
          </p:cNvPr>
          <p:cNvSpPr txBox="1"/>
          <p:nvPr/>
        </p:nvSpPr>
        <p:spPr bwMode="auto">
          <a:xfrm>
            <a:off x="3925427" y="1443561"/>
            <a:ext cx="2129585" cy="1477328"/>
          </a:xfrm>
          <a:prstGeom prst="rect">
            <a:avLst/>
          </a:prstGeom>
          <a:noFill/>
          <a:ln w="19050"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1"/>
                </a:solidFill>
                <a:latin typeface="Calibri" panose="020F0502020204030204" pitchFamily="34" charset="0"/>
              </a:rPr>
              <a:t>MSI</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Hypermutation</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Gastric-CIMP</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MLH1</a:t>
            </a:r>
            <a:r>
              <a:rPr lang="en-US" b="0" dirty="0">
                <a:solidFill>
                  <a:schemeClr val="bg1"/>
                </a:solidFill>
                <a:latin typeface="Calibri" panose="020F0502020204030204" pitchFamily="34" charset="0"/>
              </a:rPr>
              <a:t> silencing</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Mitotic pathways</a:t>
            </a:r>
            <a:endParaRPr lang="en-US" b="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37F0B75E-57FC-8F49-7A1C-7FACA541088A}"/>
              </a:ext>
            </a:extLst>
          </p:cNvPr>
          <p:cNvSpPr txBox="1"/>
          <p:nvPr/>
        </p:nvSpPr>
        <p:spPr bwMode="auto">
          <a:xfrm>
            <a:off x="729640" y="1443561"/>
            <a:ext cx="2915920" cy="1200329"/>
          </a:xfrm>
          <a:prstGeom prst="rect">
            <a:avLst/>
          </a:prstGeom>
          <a:noFill/>
          <a:ln w="19050" algn="ctr">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6"/>
                </a:solidFill>
                <a:latin typeface="Calibri" panose="020F0502020204030204" pitchFamily="34" charset="0"/>
              </a:rPr>
              <a:t>CIN</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Intestinal histology</a:t>
            </a:r>
          </a:p>
          <a:p>
            <a:pPr marL="285750" indent="-285750" algn="l">
              <a:lnSpc>
                <a:spcPct val="100000"/>
              </a:lnSpc>
              <a:spcAft>
                <a:spcPct val="0"/>
              </a:spcAft>
              <a:buClrTx/>
              <a:buFont typeface="Wingdings" pitchFamily="2" charset="2"/>
              <a:buChar char="§"/>
            </a:pPr>
            <a:r>
              <a:rPr lang="en-US" i="1" dirty="0">
                <a:solidFill>
                  <a:schemeClr val="bg1"/>
                </a:solidFill>
                <a:latin typeface="Calibri" panose="020F0502020204030204" pitchFamily="34" charset="0"/>
              </a:rPr>
              <a:t>TP53</a:t>
            </a:r>
            <a:r>
              <a:rPr lang="en-US" dirty="0">
                <a:solidFill>
                  <a:schemeClr val="bg1"/>
                </a:solidFill>
                <a:latin typeface="Calibri" panose="020F0502020204030204" pitchFamily="34" charset="0"/>
              </a:rPr>
              <a:t> mutation</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RTK-RAS activation</a:t>
            </a:r>
          </a:p>
        </p:txBody>
      </p:sp>
      <p:sp>
        <p:nvSpPr>
          <p:cNvPr id="44" name="TextBox 43">
            <a:extLst>
              <a:ext uri="{FF2B5EF4-FFF2-40B4-BE49-F238E27FC236}">
                <a16:creationId xmlns:a16="http://schemas.microsoft.com/office/drawing/2014/main" id="{4DCAD4D6-4522-A57B-CD77-6255E0F85F87}"/>
              </a:ext>
            </a:extLst>
          </p:cNvPr>
          <p:cNvSpPr txBox="1"/>
          <p:nvPr/>
        </p:nvSpPr>
        <p:spPr bwMode="auto">
          <a:xfrm>
            <a:off x="732944" y="4588537"/>
            <a:ext cx="2915920" cy="1477328"/>
          </a:xfrm>
          <a:prstGeom prst="rect">
            <a:avLst/>
          </a:prstGeom>
          <a:noFill/>
          <a:ln w="19050" algn="ctr">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Aft>
                <a:spcPct val="0"/>
              </a:spcAft>
              <a:buClrTx/>
              <a:buFontTx/>
              <a:buNone/>
            </a:pPr>
            <a:r>
              <a:rPr lang="en-US" b="1" dirty="0">
                <a:solidFill>
                  <a:schemeClr val="accent4"/>
                </a:solidFill>
                <a:latin typeface="Calibri" panose="020F0502020204030204" pitchFamily="34" charset="0"/>
              </a:rPr>
              <a:t>GS</a:t>
            </a:r>
          </a:p>
          <a:p>
            <a:pPr marL="285750" indent="-285750" algn="l">
              <a:lnSpc>
                <a:spcPct val="100000"/>
              </a:lnSpc>
              <a:spcAft>
                <a:spcPct val="0"/>
              </a:spcAft>
              <a:buClrTx/>
              <a:buFont typeface="Wingdings" pitchFamily="2" charset="2"/>
              <a:buChar char="§"/>
            </a:pPr>
            <a:r>
              <a:rPr lang="en-US" b="0" dirty="0">
                <a:solidFill>
                  <a:schemeClr val="bg1"/>
                </a:solidFill>
                <a:latin typeface="Calibri" panose="020F0502020204030204" pitchFamily="34" charset="0"/>
              </a:rPr>
              <a:t>Diffuse histology</a:t>
            </a:r>
          </a:p>
          <a:p>
            <a:pPr marL="285750" indent="-285750" algn="l">
              <a:lnSpc>
                <a:spcPct val="100000"/>
              </a:lnSpc>
              <a:spcAft>
                <a:spcPct val="0"/>
              </a:spcAft>
              <a:buClrTx/>
              <a:buFont typeface="Wingdings" pitchFamily="2" charset="2"/>
              <a:buChar char="§"/>
            </a:pPr>
            <a:r>
              <a:rPr lang="en-US" i="1" dirty="0">
                <a:solidFill>
                  <a:schemeClr val="bg1"/>
                </a:solidFill>
                <a:latin typeface="Calibri" panose="020F0502020204030204" pitchFamily="34" charset="0"/>
              </a:rPr>
              <a:t>CDH1, RHOA </a:t>
            </a:r>
            <a:r>
              <a:rPr lang="en-US" dirty="0">
                <a:solidFill>
                  <a:schemeClr val="bg1"/>
                </a:solidFill>
                <a:latin typeface="Calibri" panose="020F0502020204030204" pitchFamily="34" charset="0"/>
              </a:rPr>
              <a:t>mutations</a:t>
            </a:r>
          </a:p>
          <a:p>
            <a:pPr marL="285750" indent="-285750" algn="l">
              <a:lnSpc>
                <a:spcPct val="100000"/>
              </a:lnSpc>
              <a:spcAft>
                <a:spcPct val="0"/>
              </a:spcAft>
              <a:buClrTx/>
              <a:buFont typeface="Wingdings" pitchFamily="2" charset="2"/>
              <a:buChar char="§"/>
            </a:pPr>
            <a:r>
              <a:rPr lang="en-US" b="0" i="1" dirty="0">
                <a:solidFill>
                  <a:schemeClr val="bg1"/>
                </a:solidFill>
                <a:latin typeface="Calibri" panose="020F0502020204030204" pitchFamily="34" charset="0"/>
              </a:rPr>
              <a:t>CLDN18-ARHGAP</a:t>
            </a:r>
            <a:r>
              <a:rPr lang="en-US" b="0" dirty="0">
                <a:solidFill>
                  <a:schemeClr val="bg1"/>
                </a:solidFill>
                <a:latin typeface="Calibri" panose="020F0502020204030204" pitchFamily="34" charset="0"/>
              </a:rPr>
              <a:t> fusion</a:t>
            </a:r>
          </a:p>
          <a:p>
            <a:pPr marL="285750" indent="-285750" algn="l">
              <a:lnSpc>
                <a:spcPct val="100000"/>
              </a:lnSpc>
              <a:spcAft>
                <a:spcPct val="0"/>
              </a:spcAft>
              <a:buClrTx/>
              <a:buFont typeface="Wingdings" pitchFamily="2" charset="2"/>
              <a:buChar char="§"/>
            </a:pPr>
            <a:r>
              <a:rPr lang="en-US" dirty="0">
                <a:solidFill>
                  <a:schemeClr val="bg1"/>
                </a:solidFill>
                <a:latin typeface="Calibri" panose="020F0502020204030204" pitchFamily="34" charset="0"/>
              </a:rPr>
              <a:t>Cell adhesion</a:t>
            </a:r>
            <a:endParaRPr lang="en-US" b="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C8556E6E-12C3-CB8B-0DF6-F363F8869816}"/>
              </a:ext>
            </a:extLst>
          </p:cNvPr>
          <p:cNvSpPr txBox="1"/>
          <p:nvPr/>
        </p:nvSpPr>
        <p:spPr bwMode="auto">
          <a:xfrm>
            <a:off x="7875399" y="2670408"/>
            <a:ext cx="122500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Fundus</a:t>
            </a:r>
          </a:p>
        </p:txBody>
      </p:sp>
      <p:graphicFrame>
        <p:nvGraphicFramePr>
          <p:cNvPr id="46" name="Chart 45">
            <a:extLst>
              <a:ext uri="{FF2B5EF4-FFF2-40B4-BE49-F238E27FC236}">
                <a16:creationId xmlns:a16="http://schemas.microsoft.com/office/drawing/2014/main" id="{96D00EAF-5F6B-3AE0-4937-C880B74E8F58}"/>
              </a:ext>
            </a:extLst>
          </p:cNvPr>
          <p:cNvGraphicFramePr/>
          <p:nvPr>
            <p:extLst>
              <p:ext uri="{D42A27DB-BD31-4B8C-83A1-F6EECF244321}">
                <p14:modId xmlns:p14="http://schemas.microsoft.com/office/powerpoint/2010/main" val="1024816729"/>
              </p:ext>
            </p:extLst>
          </p:nvPr>
        </p:nvGraphicFramePr>
        <p:xfrm>
          <a:off x="7820461" y="3044756"/>
          <a:ext cx="1107439" cy="73829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7" name="Chart 46">
            <a:extLst>
              <a:ext uri="{FF2B5EF4-FFF2-40B4-BE49-F238E27FC236}">
                <a16:creationId xmlns:a16="http://schemas.microsoft.com/office/drawing/2014/main" id="{0695B6CB-1132-9335-0785-9161B152C093}"/>
              </a:ext>
            </a:extLst>
          </p:cNvPr>
          <p:cNvGraphicFramePr/>
          <p:nvPr>
            <p:extLst>
              <p:ext uri="{D42A27DB-BD31-4B8C-83A1-F6EECF244321}">
                <p14:modId xmlns:p14="http://schemas.microsoft.com/office/powerpoint/2010/main" val="1755059722"/>
              </p:ext>
            </p:extLst>
          </p:nvPr>
        </p:nvGraphicFramePr>
        <p:xfrm>
          <a:off x="7038140" y="2260743"/>
          <a:ext cx="1026159" cy="68410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8" name="Chart 47">
            <a:extLst>
              <a:ext uri="{FF2B5EF4-FFF2-40B4-BE49-F238E27FC236}">
                <a16:creationId xmlns:a16="http://schemas.microsoft.com/office/drawing/2014/main" id="{E43C6BF2-6BEB-2154-8722-C54348F21EE0}"/>
              </a:ext>
            </a:extLst>
          </p:cNvPr>
          <p:cNvGraphicFramePr/>
          <p:nvPr>
            <p:extLst>
              <p:ext uri="{D42A27DB-BD31-4B8C-83A1-F6EECF244321}">
                <p14:modId xmlns:p14="http://schemas.microsoft.com/office/powerpoint/2010/main" val="1928918021"/>
              </p:ext>
            </p:extLst>
          </p:nvPr>
        </p:nvGraphicFramePr>
        <p:xfrm>
          <a:off x="6062780" y="3961697"/>
          <a:ext cx="1026159" cy="684106"/>
        </p:xfrm>
        <a:graphic>
          <a:graphicData uri="http://schemas.openxmlformats.org/drawingml/2006/chart">
            <c:chart xmlns:c="http://schemas.openxmlformats.org/drawingml/2006/chart" xmlns:r="http://schemas.openxmlformats.org/officeDocument/2006/relationships" r:id="rId6"/>
          </a:graphicData>
        </a:graphic>
      </p:graphicFrame>
      <p:sp>
        <p:nvSpPr>
          <p:cNvPr id="508929" name="Title 4"/>
          <p:cNvSpPr>
            <a:spLocks noGrp="1"/>
          </p:cNvSpPr>
          <p:nvPr>
            <p:ph type="title"/>
          </p:nvPr>
        </p:nvSpPr>
        <p:spPr/>
        <p:txBody>
          <a:bodyPr anchor="ctr">
            <a:noAutofit/>
          </a:bodyPr>
          <a:lstStyle/>
          <a:p>
            <a:br>
              <a:rPr lang="en-US" dirty="0">
                <a:latin typeface="+mj-lt"/>
              </a:rPr>
            </a:br>
            <a:r>
              <a:rPr lang="en-US" b="1" dirty="0">
                <a:latin typeface="+mj-lt"/>
                <a:ea typeface="+mn-ea"/>
                <a:cs typeface="+mn-cs"/>
              </a:rPr>
              <a:t>Molecular Subtypes of Gastric Cancer</a:t>
            </a:r>
            <a:br>
              <a:rPr lang="en-US" dirty="0">
                <a:latin typeface="+mj-lt"/>
              </a:rPr>
            </a:br>
            <a:r>
              <a:rPr lang="en-US" dirty="0">
                <a:latin typeface="+mj-lt"/>
              </a:rPr>
              <a:t>		</a:t>
            </a:r>
            <a:endParaRPr lang="en-US" sz="3200" b="1" baseline="30000" dirty="0">
              <a:latin typeface="+mj-lt"/>
              <a:ea typeface="+mn-ea"/>
              <a:cs typeface="+mn-cs"/>
            </a:endParaRPr>
          </a:p>
        </p:txBody>
      </p:sp>
      <p:sp>
        <p:nvSpPr>
          <p:cNvPr id="5" name="Text Box 11">
            <a:extLst>
              <a:ext uri="{FF2B5EF4-FFF2-40B4-BE49-F238E27FC236}">
                <a16:creationId xmlns:a16="http://schemas.microsoft.com/office/drawing/2014/main" id="{73C01606-9C23-60DB-C65A-0BAE7EAD5B9D}"/>
              </a:ext>
            </a:extLst>
          </p:cNvPr>
          <p:cNvSpPr txBox="1">
            <a:spLocks noChangeArrowheads="1"/>
          </p:cNvSpPr>
          <p:nvPr/>
        </p:nvSpPr>
        <p:spPr bwMode="auto">
          <a:xfrm>
            <a:off x="403634" y="6076009"/>
            <a:ext cx="8010525" cy="5909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Cancer Genome Atlas Research Network. Nature. 2014;513:202. Bang. Lancet 2010;376:687.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Gravalos. Ann Oncol. 2008;19:1523. Yano. ASCO 2004. Abstr 4053. Gravalos. ASCO GI 2007. Abstr 89.</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Lordick. ECCO 2007. Abrahao-Machado. World J Gastroenterol. 2016;22:4619.</a:t>
            </a:r>
          </a:p>
        </p:txBody>
      </p:sp>
      <p:sp>
        <p:nvSpPr>
          <p:cNvPr id="2" name="Rectangle: Rounded Corners 1">
            <a:extLst>
              <a:ext uri="{FF2B5EF4-FFF2-40B4-BE49-F238E27FC236}">
                <a16:creationId xmlns:a16="http://schemas.microsoft.com/office/drawing/2014/main" id="{D299D315-9E8F-8C89-210F-FA29EEC972E6}"/>
              </a:ext>
            </a:extLst>
          </p:cNvPr>
          <p:cNvSpPr/>
          <p:nvPr/>
        </p:nvSpPr>
        <p:spPr bwMode="auto">
          <a:xfrm>
            <a:off x="9576179" y="3418780"/>
            <a:ext cx="2161841" cy="1408636"/>
          </a:xfrm>
          <a:prstGeom prst="roundRect">
            <a:avLst/>
          </a:prstGeom>
          <a:solidFill>
            <a:schemeClr val="accent1"/>
          </a:solidFill>
          <a:ln w="0">
            <a:solidFill>
              <a:schemeClr val="accent1"/>
            </a:solidFill>
            <a:miter lim="800000"/>
            <a:headEnd/>
            <a:tailEnd/>
          </a:ln>
        </p:spPr>
        <p:txBody>
          <a:bodyPr rtlCol="0" anchor="ctr"/>
          <a:lstStyle/>
          <a:p>
            <a:pPr algn="ctr" fontAlgn="base">
              <a:spcBef>
                <a:spcPct val="0"/>
              </a:spcBef>
              <a:spcAft>
                <a:spcPct val="0"/>
              </a:spcAft>
              <a:defRPr/>
            </a:pPr>
            <a:r>
              <a:rPr lang="en-GB" sz="2000" b="1" kern="0" dirty="0">
                <a:latin typeface="+mj-lt"/>
              </a:rPr>
              <a:t>All gastric cancer: </a:t>
            </a:r>
          </a:p>
          <a:p>
            <a:pPr algn="ctr" fontAlgn="base">
              <a:spcBef>
                <a:spcPct val="0"/>
              </a:spcBef>
              <a:spcAft>
                <a:spcPct val="0"/>
              </a:spcAft>
              <a:defRPr/>
            </a:pPr>
            <a:r>
              <a:rPr lang="en-GB" sz="2000" b="1" kern="0" dirty="0">
                <a:latin typeface="+mj-lt"/>
              </a:rPr>
              <a:t>HER2 expression 17.9%</a:t>
            </a:r>
          </a:p>
        </p:txBody>
      </p:sp>
      <p:sp>
        <p:nvSpPr>
          <p:cNvPr id="3" name="Rectangle: Rounded Corners 2">
            <a:extLst>
              <a:ext uri="{FF2B5EF4-FFF2-40B4-BE49-F238E27FC236}">
                <a16:creationId xmlns:a16="http://schemas.microsoft.com/office/drawing/2014/main" id="{49EBAC57-4999-57D2-78D2-35D444344C01}"/>
              </a:ext>
            </a:extLst>
          </p:cNvPr>
          <p:cNvSpPr/>
          <p:nvPr/>
        </p:nvSpPr>
        <p:spPr bwMode="auto">
          <a:xfrm>
            <a:off x="1005894" y="4691056"/>
            <a:ext cx="2393147" cy="830304"/>
          </a:xfrm>
          <a:prstGeom prst="roundRect">
            <a:avLst/>
          </a:prstGeom>
          <a:solidFill>
            <a:schemeClr val="accent3"/>
          </a:solidFill>
          <a:ln w="0">
            <a:solidFill>
              <a:schemeClr val="accent3"/>
            </a:solidFill>
            <a:miter lim="800000"/>
            <a:headEnd/>
            <a:tailEnd/>
          </a:ln>
        </p:spPr>
        <p:txBody>
          <a:bodyPr rtlCol="0" anchor="ctr"/>
          <a:lstStyle/>
          <a:p>
            <a:pPr algn="ctr" fontAlgn="base">
              <a:spcBef>
                <a:spcPct val="0"/>
              </a:spcBef>
              <a:spcAft>
                <a:spcPct val="0"/>
              </a:spcAft>
              <a:defRPr/>
            </a:pPr>
            <a:r>
              <a:rPr lang="en-GB" sz="2000" b="1" kern="0" dirty="0">
                <a:latin typeface="Calibri" panose="020F0502020204030204" pitchFamily="34" charset="0"/>
                <a:ea typeface="Calibri" panose="020F0502020204030204" pitchFamily="34" charset="0"/>
                <a:cs typeface="Calibri" panose="020F0502020204030204" pitchFamily="34" charset="0"/>
              </a:rPr>
              <a:t>HER2 expression </a:t>
            </a:r>
            <a:br>
              <a:rPr lang="en-GB" sz="2000" b="1" kern="0" dirty="0">
                <a:latin typeface="Calibri" panose="020F0502020204030204" pitchFamily="34" charset="0"/>
                <a:ea typeface="Calibri" panose="020F0502020204030204" pitchFamily="34" charset="0"/>
                <a:cs typeface="Calibri" panose="020F0502020204030204" pitchFamily="34" charset="0"/>
              </a:rPr>
            </a:br>
            <a:r>
              <a:rPr lang="en-GB" sz="2000" b="1" kern="0" dirty="0">
                <a:latin typeface="Calibri" panose="020F0502020204030204" pitchFamily="34" charset="0"/>
                <a:ea typeface="Calibri" panose="020F0502020204030204" pitchFamily="34" charset="0"/>
                <a:cs typeface="Calibri" panose="020F0502020204030204" pitchFamily="34" charset="0"/>
              </a:rPr>
              <a:t>6%-7%</a:t>
            </a:r>
          </a:p>
        </p:txBody>
      </p:sp>
      <p:sp>
        <p:nvSpPr>
          <p:cNvPr id="4" name="Rectangle: Rounded Corners 3">
            <a:extLst>
              <a:ext uri="{FF2B5EF4-FFF2-40B4-BE49-F238E27FC236}">
                <a16:creationId xmlns:a16="http://schemas.microsoft.com/office/drawing/2014/main" id="{C5733D23-C1F5-5674-D7C0-1EA3306EB477}"/>
              </a:ext>
            </a:extLst>
          </p:cNvPr>
          <p:cNvSpPr/>
          <p:nvPr/>
        </p:nvSpPr>
        <p:spPr bwMode="auto">
          <a:xfrm>
            <a:off x="976447" y="1421519"/>
            <a:ext cx="2393146" cy="749589"/>
          </a:xfrm>
          <a:prstGeom prst="roundRect">
            <a:avLst/>
          </a:prstGeom>
          <a:solidFill>
            <a:schemeClr val="accent3"/>
          </a:solidFill>
          <a:ln w="0">
            <a:solidFill>
              <a:schemeClr val="accent3"/>
            </a:solidFill>
            <a:miter lim="800000"/>
            <a:headEnd/>
            <a:tailEnd/>
          </a:ln>
        </p:spPr>
        <p:txBody>
          <a:bodyPr rtlCol="0" anchor="ctr"/>
          <a:lstStyle/>
          <a:p>
            <a:pPr algn="ctr" fontAlgn="base">
              <a:spcBef>
                <a:spcPct val="0"/>
              </a:spcBef>
              <a:spcAft>
                <a:spcPct val="0"/>
              </a:spcAft>
              <a:defRPr/>
            </a:pPr>
            <a:r>
              <a:rPr lang="en-GB" sz="2000" b="1" kern="0" dirty="0">
                <a:latin typeface="Calibri" panose="020F0502020204030204" pitchFamily="34" charset="0"/>
                <a:ea typeface="Calibri" panose="020F0502020204030204" pitchFamily="34" charset="0"/>
                <a:cs typeface="Calibri" panose="020F0502020204030204" pitchFamily="34" charset="0"/>
              </a:rPr>
              <a:t>HER2 expression </a:t>
            </a:r>
            <a:br>
              <a:rPr lang="en-GB" sz="2000" b="1" kern="0" dirty="0">
                <a:latin typeface="Calibri" panose="020F0502020204030204" pitchFamily="34" charset="0"/>
                <a:ea typeface="Calibri" panose="020F0502020204030204" pitchFamily="34" charset="0"/>
                <a:cs typeface="Calibri" panose="020F0502020204030204" pitchFamily="34" charset="0"/>
              </a:rPr>
            </a:br>
            <a:r>
              <a:rPr lang="en-GB" sz="2000" b="1" kern="0" dirty="0">
                <a:latin typeface="Calibri" panose="020F0502020204030204" pitchFamily="34" charset="0"/>
                <a:ea typeface="Calibri" panose="020F0502020204030204" pitchFamily="34" charset="0"/>
                <a:cs typeface="Calibri" panose="020F0502020204030204" pitchFamily="34" charset="0"/>
              </a:rPr>
              <a:t>16%-34%</a:t>
            </a:r>
          </a:p>
        </p:txBody>
      </p:sp>
      <p:sp>
        <p:nvSpPr>
          <p:cNvPr id="18" name="Rectangle: Rounded Corners 17">
            <a:extLst>
              <a:ext uri="{FF2B5EF4-FFF2-40B4-BE49-F238E27FC236}">
                <a16:creationId xmlns:a16="http://schemas.microsoft.com/office/drawing/2014/main" id="{82255E98-9D15-8240-C495-F3F26DAA026A}"/>
              </a:ext>
            </a:extLst>
          </p:cNvPr>
          <p:cNvSpPr/>
          <p:nvPr/>
        </p:nvSpPr>
        <p:spPr bwMode="auto">
          <a:xfrm>
            <a:off x="9613277" y="1721881"/>
            <a:ext cx="2161841" cy="1117457"/>
          </a:xfrm>
          <a:prstGeom prst="roundRect">
            <a:avLst/>
          </a:prstGeom>
          <a:solidFill>
            <a:schemeClr val="accent1"/>
          </a:solidFill>
          <a:ln w="0">
            <a:solidFill>
              <a:schemeClr val="accent1"/>
            </a:solidFill>
            <a:miter lim="800000"/>
            <a:headEnd/>
            <a:tailEnd/>
          </a:ln>
        </p:spPr>
        <p:txBody>
          <a:bodyPr rtlCol="0" anchor="ctr"/>
          <a:lstStyle/>
          <a:p>
            <a:pPr algn="ctr" fontAlgn="base">
              <a:spcBef>
                <a:spcPct val="0"/>
              </a:spcBef>
              <a:spcAft>
                <a:spcPct val="0"/>
              </a:spcAft>
              <a:defRPr/>
            </a:pPr>
            <a:r>
              <a:rPr lang="en-GB" sz="2000" b="1" kern="0" dirty="0">
                <a:latin typeface="+mj-lt"/>
              </a:rPr>
              <a:t>GEJ:</a:t>
            </a:r>
          </a:p>
          <a:p>
            <a:pPr algn="ctr" fontAlgn="base">
              <a:spcBef>
                <a:spcPct val="0"/>
              </a:spcBef>
              <a:spcAft>
                <a:spcPct val="0"/>
              </a:spcAft>
              <a:defRPr/>
            </a:pPr>
            <a:r>
              <a:rPr lang="en-GB" sz="2000" b="1" kern="0" dirty="0">
                <a:latin typeface="+mj-lt"/>
              </a:rPr>
              <a:t>HER2 expression </a:t>
            </a:r>
            <a:br>
              <a:rPr lang="en-GB" sz="2000" b="1" kern="0" dirty="0">
                <a:latin typeface="+mj-lt"/>
              </a:rPr>
            </a:br>
            <a:r>
              <a:rPr lang="en-GB" sz="2000" b="1" kern="0" dirty="0">
                <a:latin typeface="+mj-lt"/>
              </a:rPr>
              <a:t>25%-34%</a:t>
            </a:r>
          </a:p>
        </p:txBody>
      </p:sp>
      <p:sp>
        <p:nvSpPr>
          <p:cNvPr id="49" name="TextBox 48">
            <a:extLst>
              <a:ext uri="{FF2B5EF4-FFF2-40B4-BE49-F238E27FC236}">
                <a16:creationId xmlns:a16="http://schemas.microsoft.com/office/drawing/2014/main" id="{2CFA22E7-685F-5FB7-0182-C4BC04EE96FB}"/>
              </a:ext>
            </a:extLst>
          </p:cNvPr>
          <p:cNvSpPr txBox="1"/>
          <p:nvPr/>
        </p:nvSpPr>
        <p:spPr bwMode="auto">
          <a:xfrm>
            <a:off x="5318560" y="4200144"/>
            <a:ext cx="104648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ea typeface="Calibri" panose="020F0502020204030204" pitchFamily="34" charset="0"/>
                <a:cs typeface="Calibri" panose="020F0502020204030204" pitchFamily="34" charset="0"/>
              </a:rPr>
              <a:t>Pylorus</a:t>
            </a:r>
          </a:p>
        </p:txBody>
      </p:sp>
    </p:spTree>
    <p:extLst>
      <p:ext uri="{BB962C8B-B14F-4D97-AF65-F5344CB8AC3E}">
        <p14:creationId xmlns:p14="http://schemas.microsoft.com/office/powerpoint/2010/main" val="524075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6B75E9-81D4-6620-CDE3-57869C7D1F19}"/>
              </a:ext>
            </a:extLst>
          </p:cNvPr>
          <p:cNvSpPr>
            <a:spLocks noGrp="1"/>
          </p:cNvSpPr>
          <p:nvPr>
            <p:ph type="title"/>
          </p:nvPr>
        </p:nvSpPr>
        <p:spPr/>
        <p:txBody>
          <a:bodyPr/>
          <a:lstStyle/>
          <a:p>
            <a:r>
              <a:rPr lang="en-US" b="1" dirty="0"/>
              <a:t>Incorporating Recommended </a:t>
            </a:r>
            <a:br>
              <a:rPr lang="en-US" b="1" dirty="0"/>
            </a:br>
            <a:r>
              <a:rPr lang="en-US" b="1" dirty="0"/>
              <a:t>HER2 Testing Into GI Cancer Management </a:t>
            </a:r>
            <a:endParaRPr lang="en-US" dirty="0"/>
          </a:p>
        </p:txBody>
      </p:sp>
    </p:spTree>
    <p:extLst>
      <p:ext uri="{BB962C8B-B14F-4D97-AF65-F5344CB8AC3E}">
        <p14:creationId xmlns:p14="http://schemas.microsoft.com/office/powerpoint/2010/main" val="935057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17D4D231-A5A3-7613-5F14-9613B9A70FE8}"/>
              </a:ext>
            </a:extLst>
          </p:cNvPr>
          <p:cNvGrpSpPr/>
          <p:nvPr/>
        </p:nvGrpSpPr>
        <p:grpSpPr>
          <a:xfrm>
            <a:off x="669265" y="4050814"/>
            <a:ext cx="4835857" cy="2419157"/>
            <a:chOff x="669265" y="3976986"/>
            <a:chExt cx="4835857" cy="2419157"/>
          </a:xfrm>
        </p:grpSpPr>
        <p:sp>
          <p:nvSpPr>
            <p:cNvPr id="2" name="object 2"/>
            <p:cNvSpPr/>
            <p:nvPr/>
          </p:nvSpPr>
          <p:spPr>
            <a:xfrm>
              <a:off x="2528490" y="6016374"/>
              <a:ext cx="544581" cy="271299"/>
            </a:xfrm>
            <a:custGeom>
              <a:avLst/>
              <a:gdLst/>
              <a:ahLst/>
              <a:cxnLst/>
              <a:rect l="l" t="t" r="r" b="b"/>
              <a:pathLst>
                <a:path w="408939" h="238125">
                  <a:moveTo>
                    <a:pt x="204215" y="0"/>
                  </a:moveTo>
                  <a:lnTo>
                    <a:pt x="149930" y="4246"/>
                  </a:lnTo>
                  <a:lnTo>
                    <a:pt x="101148" y="16230"/>
                  </a:lnTo>
                  <a:lnTo>
                    <a:pt x="59817" y="34818"/>
                  </a:lnTo>
                  <a:lnTo>
                    <a:pt x="27883" y="58877"/>
                  </a:lnTo>
                  <a:lnTo>
                    <a:pt x="0" y="118871"/>
                  </a:lnTo>
                  <a:lnTo>
                    <a:pt x="7295" y="150471"/>
                  </a:lnTo>
                  <a:lnTo>
                    <a:pt x="59817" y="202925"/>
                  </a:lnTo>
                  <a:lnTo>
                    <a:pt x="101148" y="221513"/>
                  </a:lnTo>
                  <a:lnTo>
                    <a:pt x="149930" y="233497"/>
                  </a:lnTo>
                  <a:lnTo>
                    <a:pt x="204215" y="237743"/>
                  </a:lnTo>
                  <a:lnTo>
                    <a:pt x="258501" y="233497"/>
                  </a:lnTo>
                  <a:lnTo>
                    <a:pt x="307283" y="221513"/>
                  </a:lnTo>
                  <a:lnTo>
                    <a:pt x="348614" y="202925"/>
                  </a:lnTo>
                  <a:lnTo>
                    <a:pt x="380548" y="178866"/>
                  </a:lnTo>
                  <a:lnTo>
                    <a:pt x="408431" y="118871"/>
                  </a:lnTo>
                  <a:lnTo>
                    <a:pt x="401136" y="87272"/>
                  </a:lnTo>
                  <a:lnTo>
                    <a:pt x="348614" y="34818"/>
                  </a:lnTo>
                  <a:lnTo>
                    <a:pt x="307283" y="16230"/>
                  </a:lnTo>
                  <a:lnTo>
                    <a:pt x="258501" y="4246"/>
                  </a:lnTo>
                  <a:lnTo>
                    <a:pt x="204215" y="0"/>
                  </a:lnTo>
                  <a:close/>
                </a:path>
              </a:pathLst>
            </a:custGeom>
            <a:noFill/>
          </p:spPr>
          <p:txBody>
            <a:bodyPr wrap="square" lIns="0" tIns="0" rIns="0" bIns="0" rtlCol="0"/>
            <a:lstStyle/>
            <a:p>
              <a:endParaRPr sz="2397" dirty="0"/>
            </a:p>
          </p:txBody>
        </p:sp>
        <p:sp>
          <p:nvSpPr>
            <p:cNvPr id="3" name="object 3"/>
            <p:cNvSpPr/>
            <p:nvPr/>
          </p:nvSpPr>
          <p:spPr>
            <a:xfrm>
              <a:off x="2528490" y="5993468"/>
              <a:ext cx="544581" cy="317109"/>
            </a:xfrm>
            <a:custGeom>
              <a:avLst/>
              <a:gdLst/>
              <a:ahLst/>
              <a:cxnLst/>
              <a:rect l="l" t="t" r="r" b="b"/>
              <a:pathLst>
                <a:path w="408939" h="238125">
                  <a:moveTo>
                    <a:pt x="0" y="118871"/>
                  </a:moveTo>
                  <a:lnTo>
                    <a:pt x="27883" y="58877"/>
                  </a:lnTo>
                  <a:lnTo>
                    <a:pt x="59817" y="34818"/>
                  </a:lnTo>
                  <a:lnTo>
                    <a:pt x="101148" y="16230"/>
                  </a:lnTo>
                  <a:lnTo>
                    <a:pt x="149930" y="4246"/>
                  </a:lnTo>
                  <a:lnTo>
                    <a:pt x="204215" y="0"/>
                  </a:lnTo>
                  <a:lnTo>
                    <a:pt x="258501" y="4246"/>
                  </a:lnTo>
                  <a:lnTo>
                    <a:pt x="307283" y="16230"/>
                  </a:lnTo>
                  <a:lnTo>
                    <a:pt x="348614" y="34818"/>
                  </a:lnTo>
                  <a:lnTo>
                    <a:pt x="380548" y="58877"/>
                  </a:lnTo>
                  <a:lnTo>
                    <a:pt x="408431" y="118871"/>
                  </a:lnTo>
                  <a:lnTo>
                    <a:pt x="401136" y="150471"/>
                  </a:lnTo>
                  <a:lnTo>
                    <a:pt x="348614" y="202925"/>
                  </a:lnTo>
                  <a:lnTo>
                    <a:pt x="307283" y="221513"/>
                  </a:lnTo>
                  <a:lnTo>
                    <a:pt x="258501" y="233497"/>
                  </a:lnTo>
                  <a:lnTo>
                    <a:pt x="204215" y="237743"/>
                  </a:lnTo>
                  <a:lnTo>
                    <a:pt x="149930" y="233497"/>
                  </a:lnTo>
                  <a:lnTo>
                    <a:pt x="101148" y="221513"/>
                  </a:lnTo>
                  <a:lnTo>
                    <a:pt x="59817" y="202925"/>
                  </a:lnTo>
                  <a:lnTo>
                    <a:pt x="27883" y="178866"/>
                  </a:lnTo>
                  <a:lnTo>
                    <a:pt x="0" y="118871"/>
                  </a:lnTo>
                  <a:close/>
                </a:path>
              </a:pathLst>
            </a:custGeom>
            <a:noFill/>
            <a:ln w="27432">
              <a:solidFill>
                <a:srgbClr val="FF0000"/>
              </a:solidFill>
            </a:ln>
          </p:spPr>
          <p:txBody>
            <a:bodyPr wrap="square" lIns="0" tIns="0" rIns="0" bIns="0" rtlCol="0"/>
            <a:lstStyle/>
            <a:p>
              <a:endParaRPr sz="2397" dirty="0"/>
            </a:p>
          </p:txBody>
        </p:sp>
        <p:sp>
          <p:nvSpPr>
            <p:cNvPr id="4" name="object 4"/>
            <p:cNvSpPr/>
            <p:nvPr/>
          </p:nvSpPr>
          <p:spPr>
            <a:xfrm>
              <a:off x="669265" y="3976986"/>
              <a:ext cx="3129480" cy="2419157"/>
            </a:xfrm>
            <a:prstGeom prst="rect">
              <a:avLst/>
            </a:prstGeom>
            <a:blipFill>
              <a:blip r:embed="rId3" cstate="print"/>
              <a:stretch>
                <a:fillRect/>
              </a:stretch>
            </a:blipFill>
          </p:spPr>
          <p:txBody>
            <a:bodyPr wrap="square" lIns="0" tIns="0" rIns="0" bIns="0" rtlCol="0"/>
            <a:lstStyle/>
            <a:p>
              <a:endParaRPr sz="2397" dirty="0"/>
            </a:p>
          </p:txBody>
        </p:sp>
        <p:sp>
          <p:nvSpPr>
            <p:cNvPr id="5" name="object 5"/>
            <p:cNvSpPr/>
            <p:nvPr/>
          </p:nvSpPr>
          <p:spPr>
            <a:xfrm>
              <a:off x="2746324" y="4264309"/>
              <a:ext cx="608848" cy="1684480"/>
            </a:xfrm>
            <a:custGeom>
              <a:avLst/>
              <a:gdLst/>
              <a:ahLst/>
              <a:cxnLst/>
              <a:rect l="l" t="t" r="r" b="b"/>
              <a:pathLst>
                <a:path w="457200" h="1264920">
                  <a:moveTo>
                    <a:pt x="0" y="76200"/>
                  </a:moveTo>
                  <a:lnTo>
                    <a:pt x="5994" y="46559"/>
                  </a:lnTo>
                  <a:lnTo>
                    <a:pt x="22336" y="22336"/>
                  </a:lnTo>
                  <a:lnTo>
                    <a:pt x="46559" y="5994"/>
                  </a:lnTo>
                  <a:lnTo>
                    <a:pt x="76200" y="0"/>
                  </a:lnTo>
                  <a:lnTo>
                    <a:pt x="381000" y="0"/>
                  </a:lnTo>
                  <a:lnTo>
                    <a:pt x="410640" y="5994"/>
                  </a:lnTo>
                  <a:lnTo>
                    <a:pt x="434863" y="22336"/>
                  </a:lnTo>
                  <a:lnTo>
                    <a:pt x="451205" y="46559"/>
                  </a:lnTo>
                  <a:lnTo>
                    <a:pt x="457200" y="76200"/>
                  </a:lnTo>
                  <a:lnTo>
                    <a:pt x="457200" y="1188720"/>
                  </a:lnTo>
                  <a:lnTo>
                    <a:pt x="451205" y="1218382"/>
                  </a:lnTo>
                  <a:lnTo>
                    <a:pt x="434863" y="1242602"/>
                  </a:lnTo>
                  <a:lnTo>
                    <a:pt x="410640" y="1258932"/>
                  </a:lnTo>
                  <a:lnTo>
                    <a:pt x="381000" y="1264920"/>
                  </a:lnTo>
                  <a:lnTo>
                    <a:pt x="76200" y="1264920"/>
                  </a:lnTo>
                  <a:lnTo>
                    <a:pt x="46559" y="1258932"/>
                  </a:lnTo>
                  <a:lnTo>
                    <a:pt x="22336" y="1242602"/>
                  </a:lnTo>
                  <a:lnTo>
                    <a:pt x="5994" y="1218382"/>
                  </a:lnTo>
                  <a:lnTo>
                    <a:pt x="0" y="1188720"/>
                  </a:lnTo>
                  <a:lnTo>
                    <a:pt x="0" y="76200"/>
                  </a:lnTo>
                  <a:close/>
                </a:path>
              </a:pathLst>
            </a:custGeom>
            <a:ln w="28575">
              <a:solidFill>
                <a:srgbClr val="FF0000"/>
              </a:solidFill>
            </a:ln>
          </p:spPr>
          <p:txBody>
            <a:bodyPr wrap="square" lIns="0" tIns="0" rIns="0" bIns="0" rtlCol="0"/>
            <a:lstStyle/>
            <a:p>
              <a:endParaRPr sz="2397" dirty="0"/>
            </a:p>
          </p:txBody>
        </p:sp>
        <p:sp>
          <p:nvSpPr>
            <p:cNvPr id="9" name="object 9"/>
            <p:cNvSpPr txBox="1"/>
            <p:nvPr/>
          </p:nvSpPr>
          <p:spPr>
            <a:xfrm>
              <a:off x="3871636" y="4423169"/>
              <a:ext cx="1633486" cy="940407"/>
            </a:xfrm>
            <a:prstGeom prst="rect">
              <a:avLst/>
            </a:prstGeom>
          </p:spPr>
          <p:txBody>
            <a:bodyPr vert="horz" wrap="square" lIns="0" tIns="16912" rIns="0" bIns="0" rtlCol="0">
              <a:spAutoFit/>
            </a:bodyPr>
            <a:lstStyle/>
            <a:p>
              <a:pPr marR="6765">
                <a:spcBef>
                  <a:spcPts val="1332"/>
                </a:spcBef>
              </a:pPr>
              <a:r>
                <a:rPr sz="1200" dirty="0">
                  <a:solidFill>
                    <a:schemeClr val="bg1"/>
                  </a:solidFill>
                  <a:latin typeface="+mj-lt"/>
                  <a:cs typeface="Arial"/>
                </a:rPr>
                <a:t>3+: </a:t>
              </a:r>
              <a:r>
                <a:rPr lang="en-US" sz="1200" spc="-7" dirty="0">
                  <a:solidFill>
                    <a:schemeClr val="bg1"/>
                  </a:solidFill>
                  <a:latin typeface="+mj-lt"/>
                  <a:cs typeface="Arial"/>
                </a:rPr>
                <a:t>m</a:t>
              </a:r>
              <a:r>
                <a:rPr sz="1200" spc="-7" dirty="0">
                  <a:solidFill>
                    <a:schemeClr val="bg1"/>
                  </a:solidFill>
                  <a:latin typeface="+mj-lt"/>
                  <a:cs typeface="Arial"/>
                </a:rPr>
                <a:t>oderate </a:t>
              </a:r>
              <a:r>
                <a:rPr sz="1200" spc="7" dirty="0">
                  <a:solidFill>
                    <a:schemeClr val="bg1"/>
                  </a:solidFill>
                  <a:latin typeface="+mj-lt"/>
                  <a:cs typeface="Arial"/>
                </a:rPr>
                <a:t>to </a:t>
              </a:r>
              <a:r>
                <a:rPr sz="1200" spc="-7" dirty="0">
                  <a:solidFill>
                    <a:schemeClr val="bg1"/>
                  </a:solidFill>
                  <a:latin typeface="+mj-lt"/>
                  <a:cs typeface="Arial"/>
                </a:rPr>
                <a:t>strong</a:t>
              </a:r>
              <a:r>
                <a:rPr lang="en-US" sz="1200" spc="-7" dirty="0">
                  <a:solidFill>
                    <a:schemeClr val="bg1"/>
                  </a:solidFill>
                  <a:latin typeface="+mj-lt"/>
                  <a:cs typeface="Arial"/>
                </a:rPr>
                <a:t> </a:t>
              </a:r>
              <a:r>
                <a:rPr sz="1200" dirty="0">
                  <a:solidFill>
                    <a:schemeClr val="bg1"/>
                  </a:solidFill>
                  <a:latin typeface="+mj-lt"/>
                  <a:cs typeface="Arial"/>
                </a:rPr>
                <a:t>complete </a:t>
              </a:r>
              <a:r>
                <a:rPr sz="1200" spc="-7" dirty="0">
                  <a:solidFill>
                    <a:schemeClr val="bg1"/>
                  </a:solidFill>
                  <a:latin typeface="+mj-lt"/>
                  <a:cs typeface="Arial"/>
                </a:rPr>
                <a:t>or</a:t>
              </a:r>
              <a:r>
                <a:rPr lang="en-US" sz="1200" spc="-7" dirty="0">
                  <a:solidFill>
                    <a:schemeClr val="bg1"/>
                  </a:solidFill>
                  <a:latin typeface="+mj-lt"/>
                  <a:cs typeface="Arial"/>
                </a:rPr>
                <a:t> </a:t>
              </a:r>
              <a:r>
                <a:rPr sz="1200" spc="-7" dirty="0">
                  <a:solidFill>
                    <a:schemeClr val="bg1"/>
                  </a:solidFill>
                  <a:latin typeface="+mj-lt"/>
                  <a:cs typeface="Arial"/>
                </a:rPr>
                <a:t>basolateral</a:t>
              </a:r>
              <a:r>
                <a:rPr lang="en-US" sz="1200" spc="-7" dirty="0">
                  <a:solidFill>
                    <a:schemeClr val="bg1"/>
                  </a:solidFill>
                  <a:latin typeface="+mj-lt"/>
                  <a:cs typeface="Arial"/>
                </a:rPr>
                <a:t> </a:t>
              </a:r>
              <a:r>
                <a:rPr sz="1200" spc="-7" dirty="0">
                  <a:solidFill>
                    <a:schemeClr val="bg1"/>
                  </a:solidFill>
                  <a:latin typeface="+mj-lt"/>
                  <a:cs typeface="Arial"/>
                </a:rPr>
                <a:t>3+ </a:t>
              </a:r>
              <a:r>
                <a:rPr sz="1200" dirty="0">
                  <a:solidFill>
                    <a:schemeClr val="bg1"/>
                  </a:solidFill>
                  <a:latin typeface="+mj-lt"/>
                  <a:cs typeface="Arial"/>
                </a:rPr>
                <a:t>/ positive membrane staining</a:t>
              </a:r>
              <a:r>
                <a:rPr lang="en-US" sz="1200" dirty="0">
                  <a:solidFill>
                    <a:schemeClr val="bg1"/>
                  </a:solidFill>
                  <a:latin typeface="+mj-lt"/>
                  <a:cs typeface="Arial"/>
                </a:rPr>
                <a:t> </a:t>
              </a:r>
              <a:r>
                <a:rPr sz="1200" spc="13" dirty="0">
                  <a:solidFill>
                    <a:schemeClr val="bg1"/>
                  </a:solidFill>
                  <a:latin typeface="+mj-lt"/>
                  <a:cs typeface="Arial"/>
                </a:rPr>
                <a:t>in</a:t>
              </a:r>
              <a:r>
                <a:rPr lang="en-US" sz="1200" spc="13" dirty="0">
                  <a:solidFill>
                    <a:schemeClr val="bg1"/>
                  </a:solidFill>
                  <a:latin typeface="+mj-lt"/>
                  <a:cs typeface="Arial"/>
                </a:rPr>
                <a:t> </a:t>
              </a:r>
              <a:r>
                <a:rPr sz="1200" dirty="0">
                  <a:solidFill>
                    <a:schemeClr val="bg1"/>
                  </a:solidFill>
                  <a:latin typeface="+mj-lt"/>
                  <a:cs typeface="Arial"/>
                </a:rPr>
                <a:t>&gt;10% </a:t>
              </a:r>
              <a:r>
                <a:rPr sz="1200" spc="-7" dirty="0">
                  <a:solidFill>
                    <a:schemeClr val="bg1"/>
                  </a:solidFill>
                  <a:latin typeface="+mj-lt"/>
                  <a:cs typeface="Arial"/>
                </a:rPr>
                <a:t>of </a:t>
              </a:r>
              <a:r>
                <a:rPr sz="1200" dirty="0">
                  <a:solidFill>
                    <a:schemeClr val="bg1"/>
                  </a:solidFill>
                  <a:latin typeface="+mj-lt"/>
                  <a:cs typeface="Arial"/>
                </a:rPr>
                <a:t>tumor</a:t>
              </a:r>
              <a:r>
                <a:rPr sz="1200" spc="-152" dirty="0">
                  <a:solidFill>
                    <a:schemeClr val="bg1"/>
                  </a:solidFill>
                  <a:latin typeface="+mj-lt"/>
                  <a:cs typeface="Arial"/>
                </a:rPr>
                <a:t> </a:t>
              </a:r>
              <a:r>
                <a:rPr sz="1200" spc="7" dirty="0">
                  <a:solidFill>
                    <a:schemeClr val="bg1"/>
                  </a:solidFill>
                  <a:latin typeface="+mj-lt"/>
                  <a:cs typeface="Arial"/>
                </a:rPr>
                <a:t>cells</a:t>
              </a:r>
              <a:endParaRPr sz="1200" dirty="0">
                <a:solidFill>
                  <a:schemeClr val="bg1"/>
                </a:solidFill>
                <a:latin typeface="+mj-lt"/>
                <a:cs typeface="Arial"/>
              </a:endParaRPr>
            </a:p>
          </p:txBody>
        </p:sp>
      </p:grpSp>
      <p:sp>
        <p:nvSpPr>
          <p:cNvPr id="11" name="object 11"/>
          <p:cNvSpPr txBox="1"/>
          <p:nvPr/>
        </p:nvSpPr>
        <p:spPr>
          <a:xfrm>
            <a:off x="6686880" y="4929451"/>
            <a:ext cx="4391798" cy="1123002"/>
          </a:xfrm>
          <a:prstGeom prst="rect">
            <a:avLst/>
          </a:prstGeom>
          <a:solidFill>
            <a:schemeClr val="tx2"/>
          </a:solidFill>
          <a:ln w="28575">
            <a:solidFill>
              <a:schemeClr val="accent3"/>
            </a:solidFill>
          </a:ln>
        </p:spPr>
        <p:txBody>
          <a:bodyPr vert="horz" wrap="square" lIns="0" tIns="59194" rIns="0" bIns="0" rtlCol="0" anchor="ctr">
            <a:noAutofit/>
          </a:bodyPr>
          <a:lstStyle/>
          <a:p>
            <a:pPr algn="ctr">
              <a:lnSpc>
                <a:spcPts val="2149"/>
              </a:lnSpc>
              <a:spcBef>
                <a:spcPts val="466"/>
              </a:spcBef>
            </a:pPr>
            <a:r>
              <a:rPr sz="1798" dirty="0">
                <a:solidFill>
                  <a:schemeClr val="bg1"/>
                </a:solidFill>
                <a:latin typeface="Calibri" panose="020F0502020204030204" pitchFamily="34" charset="0"/>
                <a:ea typeface="Calibri" panose="020F0502020204030204" pitchFamily="34" charset="0"/>
                <a:cs typeface="Calibri" panose="020F0502020204030204" pitchFamily="34" charset="0"/>
              </a:rPr>
              <a:t>Over</a:t>
            </a:r>
            <a:r>
              <a:rPr sz="1798" spc="-7" dirty="0">
                <a:solidFill>
                  <a:schemeClr val="bg1"/>
                </a:solidFill>
                <a:latin typeface="Calibri" panose="020F0502020204030204" pitchFamily="34" charset="0"/>
                <a:ea typeface="Calibri" panose="020F0502020204030204" pitchFamily="34" charset="0"/>
                <a:cs typeface="Calibri" panose="020F0502020204030204" pitchFamily="34" charset="0"/>
              </a:rPr>
              <a:t>expression of </a:t>
            </a:r>
            <a:r>
              <a:rPr sz="1798" spc="-20" dirty="0">
                <a:solidFill>
                  <a:schemeClr val="bg1"/>
                </a:solidFill>
                <a:latin typeface="Calibri" panose="020F0502020204030204" pitchFamily="34" charset="0"/>
                <a:ea typeface="Calibri" panose="020F0502020204030204" pitchFamily="34" charset="0"/>
                <a:cs typeface="Calibri" panose="020F0502020204030204" pitchFamily="34" charset="0"/>
              </a:rPr>
              <a:t>HER2,</a:t>
            </a:r>
            <a:r>
              <a:rPr sz="1798" spc="27"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z="1798" spc="-13" dirty="0">
                <a:solidFill>
                  <a:schemeClr val="bg1"/>
                </a:solidFill>
                <a:latin typeface="Calibri" panose="020F0502020204030204" pitchFamily="34" charset="0"/>
                <a:ea typeface="Calibri" panose="020F0502020204030204" pitchFamily="34" charset="0"/>
                <a:cs typeface="Calibri" panose="020F0502020204030204" pitchFamily="34" charset="0"/>
              </a:rPr>
              <a:t>EGFR,</a:t>
            </a:r>
            <a:r>
              <a:rPr lang="en-US" sz="1798"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z="1798" spc="-53" dirty="0">
                <a:solidFill>
                  <a:schemeClr val="bg1"/>
                </a:solidFill>
                <a:latin typeface="Calibri" panose="020F0502020204030204" pitchFamily="34" charset="0"/>
                <a:ea typeface="Calibri" panose="020F0502020204030204" pitchFamily="34" charset="0"/>
                <a:cs typeface="Calibri" panose="020F0502020204030204" pitchFamily="34" charset="0"/>
              </a:rPr>
              <a:t>MET,</a:t>
            </a:r>
            <a:r>
              <a:rPr sz="1798" spc="-2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z="1798" spc="-13" dirty="0">
                <a:solidFill>
                  <a:schemeClr val="bg1"/>
                </a:solidFill>
                <a:latin typeface="Calibri" panose="020F0502020204030204" pitchFamily="34" charset="0"/>
                <a:ea typeface="Calibri" panose="020F0502020204030204" pitchFamily="34" charset="0"/>
                <a:cs typeface="Calibri" panose="020F0502020204030204" pitchFamily="34" charset="0"/>
              </a:rPr>
              <a:t>FGFR</a:t>
            </a:r>
            <a:br>
              <a:rPr lang="en-US" sz="1798" dirty="0">
                <a:solidFill>
                  <a:schemeClr val="bg1"/>
                </a:solidFill>
                <a:latin typeface="Calibri" panose="020F0502020204030204" pitchFamily="34" charset="0"/>
                <a:ea typeface="Calibri" panose="020F0502020204030204" pitchFamily="34" charset="0"/>
                <a:cs typeface="Calibri" panose="020F0502020204030204" pitchFamily="34" charset="0"/>
              </a:rPr>
            </a:br>
            <a:r>
              <a:rPr sz="1798" spc="-7" dirty="0">
                <a:solidFill>
                  <a:schemeClr val="bg1"/>
                </a:solidFill>
                <a:latin typeface="Calibri" panose="020F0502020204030204" pitchFamily="34" charset="0"/>
                <a:ea typeface="Calibri" panose="020F0502020204030204" pitchFamily="34" charset="0"/>
                <a:cs typeface="Calibri" panose="020F0502020204030204" pitchFamily="34" charset="0"/>
              </a:rPr>
              <a:t>by </a:t>
            </a:r>
            <a:r>
              <a:rPr sz="1798" spc="-20" dirty="0">
                <a:solidFill>
                  <a:schemeClr val="bg1"/>
                </a:solidFill>
                <a:latin typeface="Calibri" panose="020F0502020204030204" pitchFamily="34" charset="0"/>
                <a:ea typeface="Calibri" panose="020F0502020204030204" pitchFamily="34" charset="0"/>
                <a:cs typeface="Calibri" panose="020F0502020204030204" pitchFamily="34" charset="0"/>
              </a:rPr>
              <a:t>IHC </a:t>
            </a:r>
            <a:r>
              <a:rPr sz="1798" dirty="0">
                <a:solidFill>
                  <a:schemeClr val="bg1"/>
                </a:solidFill>
                <a:latin typeface="Calibri" panose="020F0502020204030204" pitchFamily="34" charset="0"/>
                <a:ea typeface="Calibri" panose="020F0502020204030204" pitchFamily="34" charset="0"/>
                <a:cs typeface="Calibri" panose="020F0502020204030204" pitchFamily="34" charset="0"/>
              </a:rPr>
              <a:t>in </a:t>
            </a:r>
            <a:r>
              <a:rPr sz="1798" spc="-13" dirty="0">
                <a:solidFill>
                  <a:schemeClr val="bg1"/>
                </a:solidFill>
                <a:latin typeface="Calibri" panose="020F0502020204030204" pitchFamily="34" charset="0"/>
                <a:ea typeface="Calibri" panose="020F0502020204030204" pitchFamily="34" charset="0"/>
                <a:cs typeface="Calibri" panose="020F0502020204030204" pitchFamily="34" charset="0"/>
              </a:rPr>
              <a:t>9</a:t>
            </a:r>
            <a:r>
              <a:rPr lang="en-US" sz="1798" spc="-13" dirty="0">
                <a:solidFill>
                  <a:schemeClr val="bg1"/>
                </a:solidFill>
                <a:latin typeface="Calibri" panose="020F0502020204030204" pitchFamily="34" charset="0"/>
                <a:ea typeface="Calibri" panose="020F0502020204030204" pitchFamily="34" charset="0"/>
                <a:cs typeface="Calibri" panose="020F0502020204030204" pitchFamily="34" charset="0"/>
              </a:rPr>
              <a:t>% to </a:t>
            </a:r>
            <a:r>
              <a:rPr sz="1798" spc="-13" dirty="0">
                <a:solidFill>
                  <a:schemeClr val="bg1"/>
                </a:solidFill>
                <a:latin typeface="Calibri" panose="020F0502020204030204" pitchFamily="34" charset="0"/>
                <a:ea typeface="Calibri" panose="020F0502020204030204" pitchFamily="34" charset="0"/>
                <a:cs typeface="Calibri" panose="020F0502020204030204" pitchFamily="34" charset="0"/>
              </a:rPr>
              <a:t>25% </a:t>
            </a:r>
            <a:br>
              <a:rPr lang="en-US" sz="1798" spc="-13" dirty="0">
                <a:solidFill>
                  <a:schemeClr val="bg1"/>
                </a:solidFill>
                <a:latin typeface="Calibri" panose="020F0502020204030204" pitchFamily="34" charset="0"/>
                <a:ea typeface="Calibri" panose="020F0502020204030204" pitchFamily="34" charset="0"/>
                <a:cs typeface="Calibri" panose="020F0502020204030204" pitchFamily="34" charset="0"/>
              </a:rPr>
            </a:br>
            <a:r>
              <a:rPr sz="1798" b="1" spc="-7" dirty="0">
                <a:solidFill>
                  <a:schemeClr val="bg1"/>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Coexpression </a:t>
            </a:r>
            <a:r>
              <a:rPr sz="1798" b="1" dirty="0">
                <a:solidFill>
                  <a:schemeClr val="bg1"/>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in</a:t>
            </a:r>
            <a:r>
              <a:rPr sz="1798" b="1" spc="-60" dirty="0">
                <a:solidFill>
                  <a:schemeClr val="bg1"/>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 </a:t>
            </a:r>
            <a:r>
              <a:rPr sz="1798" b="1" spc="-13" dirty="0">
                <a:solidFill>
                  <a:schemeClr val="bg1"/>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19%</a:t>
            </a:r>
            <a:endParaRPr sz="1798"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object 13"/>
          <p:cNvSpPr/>
          <p:nvPr/>
        </p:nvSpPr>
        <p:spPr>
          <a:xfrm>
            <a:off x="9026590" y="1609295"/>
            <a:ext cx="2382965" cy="1242220"/>
          </a:xfrm>
          <a:custGeom>
            <a:avLst/>
            <a:gdLst/>
            <a:ahLst/>
            <a:cxnLst/>
            <a:rect l="l" t="t" r="r" b="b"/>
            <a:pathLst>
              <a:path w="1789429" h="990600">
                <a:moveTo>
                  <a:pt x="1624076" y="0"/>
                </a:moveTo>
                <a:lnTo>
                  <a:pt x="165100" y="0"/>
                </a:lnTo>
                <a:lnTo>
                  <a:pt x="121208" y="5897"/>
                </a:lnTo>
                <a:lnTo>
                  <a:pt x="81769" y="22540"/>
                </a:lnTo>
                <a:lnTo>
                  <a:pt x="48355" y="48355"/>
                </a:lnTo>
                <a:lnTo>
                  <a:pt x="22540" y="81769"/>
                </a:lnTo>
                <a:lnTo>
                  <a:pt x="5897" y="121208"/>
                </a:lnTo>
                <a:lnTo>
                  <a:pt x="0" y="165100"/>
                </a:lnTo>
                <a:lnTo>
                  <a:pt x="0" y="825500"/>
                </a:lnTo>
                <a:lnTo>
                  <a:pt x="5897" y="869391"/>
                </a:lnTo>
                <a:lnTo>
                  <a:pt x="22540" y="908830"/>
                </a:lnTo>
                <a:lnTo>
                  <a:pt x="48355" y="942244"/>
                </a:lnTo>
                <a:lnTo>
                  <a:pt x="81769" y="968059"/>
                </a:lnTo>
                <a:lnTo>
                  <a:pt x="121208" y="984702"/>
                </a:lnTo>
                <a:lnTo>
                  <a:pt x="165100" y="990600"/>
                </a:lnTo>
                <a:lnTo>
                  <a:pt x="1624076" y="990600"/>
                </a:lnTo>
                <a:lnTo>
                  <a:pt x="1667967" y="984702"/>
                </a:lnTo>
                <a:lnTo>
                  <a:pt x="1707406" y="968059"/>
                </a:lnTo>
                <a:lnTo>
                  <a:pt x="1740820" y="942244"/>
                </a:lnTo>
                <a:lnTo>
                  <a:pt x="1766635" y="908830"/>
                </a:lnTo>
                <a:lnTo>
                  <a:pt x="1783278" y="869391"/>
                </a:lnTo>
                <a:lnTo>
                  <a:pt x="1789176" y="825500"/>
                </a:lnTo>
                <a:lnTo>
                  <a:pt x="1789176" y="165100"/>
                </a:lnTo>
                <a:lnTo>
                  <a:pt x="1783278" y="121208"/>
                </a:lnTo>
                <a:lnTo>
                  <a:pt x="1766635" y="81769"/>
                </a:lnTo>
                <a:lnTo>
                  <a:pt x="1740820" y="48355"/>
                </a:lnTo>
                <a:lnTo>
                  <a:pt x="1707406" y="22540"/>
                </a:lnTo>
                <a:lnTo>
                  <a:pt x="1667967" y="5897"/>
                </a:lnTo>
                <a:lnTo>
                  <a:pt x="1624076" y="0"/>
                </a:lnTo>
                <a:close/>
              </a:path>
            </a:pathLst>
          </a:custGeom>
          <a:solidFill>
            <a:schemeClr val="tx2"/>
          </a:solidFill>
          <a:ln w="28575">
            <a:solidFill>
              <a:schemeClr val="accent3"/>
            </a:solidFill>
          </a:ln>
        </p:spPr>
        <p:txBody>
          <a:bodyPr wrap="square" lIns="0" tIns="0" rIns="0" bIns="0" rtlCol="0"/>
          <a:lstStyle/>
          <a:p>
            <a:pPr marL="16067" marR="6765" indent="-846" algn="ctr">
              <a:spcBef>
                <a:spcPts val="127"/>
              </a:spcBef>
            </a:pPr>
            <a:r>
              <a:rPr lang="en-US" sz="2000" spc="-13" dirty="0">
                <a:solidFill>
                  <a:schemeClr val="bg1"/>
                </a:solidFill>
                <a:latin typeface="+mj-lt"/>
                <a:cs typeface="Arial"/>
              </a:rPr>
              <a:t>Incomplete </a:t>
            </a:r>
            <a:r>
              <a:rPr lang="en-US" sz="2000" spc="-7" dirty="0">
                <a:solidFill>
                  <a:schemeClr val="bg1"/>
                </a:solidFill>
                <a:latin typeface="+mj-lt"/>
                <a:cs typeface="Arial"/>
              </a:rPr>
              <a:t>membrane</a:t>
            </a:r>
            <a:r>
              <a:rPr lang="en-US" sz="2000" spc="-60" dirty="0">
                <a:solidFill>
                  <a:schemeClr val="bg1"/>
                </a:solidFill>
                <a:latin typeface="+mj-lt"/>
                <a:cs typeface="Arial"/>
              </a:rPr>
              <a:t> </a:t>
            </a:r>
            <a:r>
              <a:rPr lang="en-US" sz="2000" spc="-7" dirty="0">
                <a:solidFill>
                  <a:schemeClr val="bg1"/>
                </a:solidFill>
                <a:latin typeface="+mj-lt"/>
                <a:cs typeface="Arial"/>
              </a:rPr>
              <a:t>staining </a:t>
            </a:r>
            <a:r>
              <a:rPr lang="en-US" sz="2000" spc="-13" dirty="0">
                <a:solidFill>
                  <a:schemeClr val="bg1"/>
                </a:solidFill>
                <a:latin typeface="+mj-lt"/>
                <a:cs typeface="Arial"/>
              </a:rPr>
              <a:t>with </a:t>
            </a:r>
            <a:r>
              <a:rPr lang="en-US" sz="2000" spc="-20" dirty="0">
                <a:solidFill>
                  <a:schemeClr val="bg1"/>
                </a:solidFill>
                <a:latin typeface="+mj-lt"/>
                <a:cs typeface="Arial"/>
              </a:rPr>
              <a:t>IHC </a:t>
            </a:r>
            <a:r>
              <a:rPr lang="en-US" sz="2000" dirty="0">
                <a:solidFill>
                  <a:schemeClr val="bg1"/>
                </a:solidFill>
                <a:latin typeface="+mj-lt"/>
                <a:cs typeface="Arial"/>
              </a:rPr>
              <a:t>is </a:t>
            </a:r>
            <a:r>
              <a:rPr lang="en-US" sz="2000" spc="-7" dirty="0">
                <a:solidFill>
                  <a:schemeClr val="bg1"/>
                </a:solidFill>
                <a:latin typeface="+mj-lt"/>
                <a:cs typeface="Arial"/>
              </a:rPr>
              <a:t>more common </a:t>
            </a:r>
            <a:r>
              <a:rPr lang="en-US" sz="2000" dirty="0">
                <a:solidFill>
                  <a:schemeClr val="bg1"/>
                </a:solidFill>
                <a:latin typeface="+mj-lt"/>
                <a:cs typeface="Arial"/>
              </a:rPr>
              <a:t>in</a:t>
            </a:r>
            <a:r>
              <a:rPr lang="en-US" sz="2000" spc="-33" dirty="0">
                <a:solidFill>
                  <a:schemeClr val="bg1"/>
                </a:solidFill>
                <a:latin typeface="+mj-lt"/>
                <a:cs typeface="Arial"/>
              </a:rPr>
              <a:t> </a:t>
            </a:r>
            <a:r>
              <a:rPr lang="en-US" sz="2000" spc="-7" dirty="0">
                <a:solidFill>
                  <a:schemeClr val="bg1"/>
                </a:solidFill>
                <a:latin typeface="+mj-lt"/>
                <a:cs typeface="Arial"/>
              </a:rPr>
              <a:t>GC vs BC</a:t>
            </a:r>
            <a:endParaRPr lang="en-US" sz="2000" dirty="0">
              <a:solidFill>
                <a:schemeClr val="bg1"/>
              </a:solidFill>
              <a:latin typeface="+mj-lt"/>
              <a:cs typeface="Arial"/>
            </a:endParaRPr>
          </a:p>
        </p:txBody>
      </p:sp>
      <p:sp>
        <p:nvSpPr>
          <p:cNvPr id="16" name="object 16"/>
          <p:cNvSpPr/>
          <p:nvPr/>
        </p:nvSpPr>
        <p:spPr>
          <a:xfrm>
            <a:off x="9059063" y="3049597"/>
            <a:ext cx="2366389" cy="1692597"/>
          </a:xfrm>
          <a:prstGeom prst="rect">
            <a:avLst/>
          </a:prstGeom>
          <a:blipFill>
            <a:blip r:embed="rId4" cstate="print"/>
            <a:stretch>
              <a:fillRect/>
            </a:stretch>
          </a:blipFill>
        </p:spPr>
        <p:txBody>
          <a:bodyPr wrap="square" lIns="0" tIns="0" rIns="0" bIns="0" rtlCol="0"/>
          <a:lstStyle/>
          <a:p>
            <a:endParaRPr sz="2397" dirty="0"/>
          </a:p>
        </p:txBody>
      </p:sp>
      <p:sp>
        <p:nvSpPr>
          <p:cNvPr id="18" name="object 18"/>
          <p:cNvSpPr/>
          <p:nvPr/>
        </p:nvSpPr>
        <p:spPr>
          <a:xfrm>
            <a:off x="6043234" y="1609295"/>
            <a:ext cx="2371125" cy="1242220"/>
          </a:xfrm>
          <a:custGeom>
            <a:avLst/>
            <a:gdLst/>
            <a:ahLst/>
            <a:cxnLst/>
            <a:rect l="l" t="t" r="r" b="b"/>
            <a:pathLst>
              <a:path w="1780539" h="932814">
                <a:moveTo>
                  <a:pt x="0" y="155448"/>
                </a:moveTo>
                <a:lnTo>
                  <a:pt x="7924" y="106314"/>
                </a:lnTo>
                <a:lnTo>
                  <a:pt x="29992" y="63642"/>
                </a:lnTo>
                <a:lnTo>
                  <a:pt x="63642" y="29992"/>
                </a:lnTo>
                <a:lnTo>
                  <a:pt x="106314" y="7924"/>
                </a:lnTo>
                <a:lnTo>
                  <a:pt x="155448" y="0"/>
                </a:lnTo>
                <a:lnTo>
                  <a:pt x="1624584" y="0"/>
                </a:lnTo>
                <a:lnTo>
                  <a:pt x="1673717" y="7924"/>
                </a:lnTo>
                <a:lnTo>
                  <a:pt x="1716389" y="29992"/>
                </a:lnTo>
                <a:lnTo>
                  <a:pt x="1750039" y="63642"/>
                </a:lnTo>
                <a:lnTo>
                  <a:pt x="1772107" y="106314"/>
                </a:lnTo>
                <a:lnTo>
                  <a:pt x="1780032" y="155448"/>
                </a:lnTo>
                <a:lnTo>
                  <a:pt x="1780032" y="777239"/>
                </a:lnTo>
                <a:lnTo>
                  <a:pt x="1772107" y="826373"/>
                </a:lnTo>
                <a:lnTo>
                  <a:pt x="1750039" y="869045"/>
                </a:lnTo>
                <a:lnTo>
                  <a:pt x="1716389" y="902695"/>
                </a:lnTo>
                <a:lnTo>
                  <a:pt x="1673717" y="924763"/>
                </a:lnTo>
                <a:lnTo>
                  <a:pt x="1624584" y="932688"/>
                </a:lnTo>
                <a:lnTo>
                  <a:pt x="155448" y="932688"/>
                </a:lnTo>
                <a:lnTo>
                  <a:pt x="106314" y="924763"/>
                </a:lnTo>
                <a:lnTo>
                  <a:pt x="63642" y="902695"/>
                </a:lnTo>
                <a:lnTo>
                  <a:pt x="29992" y="869045"/>
                </a:lnTo>
                <a:lnTo>
                  <a:pt x="7924" y="826373"/>
                </a:lnTo>
                <a:lnTo>
                  <a:pt x="0" y="777239"/>
                </a:lnTo>
                <a:lnTo>
                  <a:pt x="0" y="155448"/>
                </a:lnTo>
                <a:close/>
              </a:path>
            </a:pathLst>
          </a:custGeom>
          <a:solidFill>
            <a:schemeClr val="tx2"/>
          </a:solidFill>
          <a:ln w="24384">
            <a:solidFill>
              <a:schemeClr val="accent3"/>
            </a:solidFill>
          </a:ln>
        </p:spPr>
        <p:txBody>
          <a:bodyPr wrap="square" lIns="0" tIns="0" rIns="0" bIns="0" rtlCol="0"/>
          <a:lstStyle/>
          <a:p>
            <a:pPr marL="16913" marR="6765" indent="3383" algn="ctr">
              <a:spcBef>
                <a:spcPts val="127"/>
              </a:spcBef>
            </a:pPr>
            <a:r>
              <a:rPr lang="en-US" sz="2000" spc="-20" dirty="0">
                <a:solidFill>
                  <a:schemeClr val="bg1"/>
                </a:solidFill>
                <a:latin typeface="+mj-lt"/>
                <a:cs typeface="Arial"/>
              </a:rPr>
              <a:t>Tumor </a:t>
            </a:r>
            <a:br>
              <a:rPr lang="en-US" sz="2000" spc="-20" dirty="0">
                <a:solidFill>
                  <a:schemeClr val="bg1"/>
                </a:solidFill>
                <a:latin typeface="+mj-lt"/>
                <a:cs typeface="Arial"/>
              </a:rPr>
            </a:br>
            <a:r>
              <a:rPr lang="en-US" sz="2000" spc="-7" dirty="0">
                <a:solidFill>
                  <a:schemeClr val="bg1"/>
                </a:solidFill>
                <a:latin typeface="+mj-lt"/>
                <a:cs typeface="Arial"/>
              </a:rPr>
              <a:t>heterogeneity </a:t>
            </a:r>
            <a:r>
              <a:rPr lang="en-US" sz="2000" dirty="0">
                <a:solidFill>
                  <a:schemeClr val="bg1"/>
                </a:solidFill>
                <a:latin typeface="+mj-lt"/>
                <a:cs typeface="Arial"/>
              </a:rPr>
              <a:t>is </a:t>
            </a:r>
            <a:br>
              <a:rPr lang="en-US" sz="2000" dirty="0">
                <a:solidFill>
                  <a:schemeClr val="bg1"/>
                </a:solidFill>
                <a:latin typeface="+mj-lt"/>
                <a:cs typeface="Arial"/>
              </a:rPr>
            </a:br>
            <a:r>
              <a:rPr lang="en-US" sz="2000" spc="-7" dirty="0">
                <a:solidFill>
                  <a:schemeClr val="bg1"/>
                </a:solidFill>
                <a:latin typeface="+mj-lt"/>
                <a:cs typeface="Arial"/>
              </a:rPr>
              <a:t>more common</a:t>
            </a:r>
            <a:r>
              <a:rPr lang="en-US" sz="2000" spc="-93" dirty="0">
                <a:solidFill>
                  <a:schemeClr val="bg1"/>
                </a:solidFill>
                <a:latin typeface="+mj-lt"/>
                <a:cs typeface="Arial"/>
              </a:rPr>
              <a:t> </a:t>
            </a:r>
            <a:r>
              <a:rPr lang="en-US" sz="2000" dirty="0">
                <a:solidFill>
                  <a:schemeClr val="bg1"/>
                </a:solidFill>
                <a:latin typeface="+mj-lt"/>
                <a:cs typeface="Arial"/>
              </a:rPr>
              <a:t>in</a:t>
            </a:r>
            <a:br>
              <a:rPr lang="en-US" sz="2000" dirty="0">
                <a:solidFill>
                  <a:schemeClr val="bg1"/>
                </a:solidFill>
                <a:latin typeface="+mj-lt"/>
                <a:cs typeface="Arial"/>
              </a:rPr>
            </a:br>
            <a:r>
              <a:rPr lang="en-US" sz="2000" spc="7" dirty="0">
                <a:solidFill>
                  <a:schemeClr val="bg1"/>
                </a:solidFill>
                <a:latin typeface="+mj-lt"/>
                <a:cs typeface="Arial"/>
              </a:rPr>
              <a:t>GC vs BC</a:t>
            </a:r>
            <a:endParaRPr lang="en-US" sz="2000" dirty="0">
              <a:solidFill>
                <a:schemeClr val="bg1"/>
              </a:solidFill>
              <a:latin typeface="+mj-lt"/>
              <a:cs typeface="Arial"/>
            </a:endParaRPr>
          </a:p>
        </p:txBody>
      </p:sp>
      <p:sp>
        <p:nvSpPr>
          <p:cNvPr id="20" name="object 20"/>
          <p:cNvSpPr/>
          <p:nvPr/>
        </p:nvSpPr>
        <p:spPr>
          <a:xfrm>
            <a:off x="5998583" y="3049597"/>
            <a:ext cx="2496278" cy="1692597"/>
          </a:xfrm>
          <a:prstGeom prst="rect">
            <a:avLst/>
          </a:prstGeom>
          <a:blipFill>
            <a:blip r:embed="rId5" cstate="print"/>
            <a:stretch>
              <a:fillRect/>
            </a:stretch>
          </a:blipFill>
        </p:spPr>
        <p:txBody>
          <a:bodyPr wrap="square" lIns="0" tIns="0" rIns="0" bIns="0" rtlCol="0"/>
          <a:lstStyle/>
          <a:p>
            <a:endParaRPr sz="2397" dirty="0"/>
          </a:p>
        </p:txBody>
      </p:sp>
      <p:sp>
        <p:nvSpPr>
          <p:cNvPr id="21" name="object 21"/>
          <p:cNvSpPr txBox="1">
            <a:spLocks noGrp="1"/>
          </p:cNvSpPr>
          <p:nvPr>
            <p:ph type="title"/>
          </p:nvPr>
        </p:nvSpPr>
        <p:spPr/>
        <p:txBody>
          <a:bodyPr/>
          <a:lstStyle/>
          <a:p>
            <a:r>
              <a:rPr lang="en-US" dirty="0"/>
              <a:t>Intratumoral Heterogeneity and </a:t>
            </a:r>
            <a:br>
              <a:rPr lang="en-US" dirty="0"/>
            </a:br>
            <a:r>
              <a:rPr lang="en-US" dirty="0"/>
              <a:t>Incomplete Membrane Staining of HER2</a:t>
            </a:r>
          </a:p>
        </p:txBody>
      </p:sp>
      <p:sp>
        <p:nvSpPr>
          <p:cNvPr id="24" name="Text Box 11">
            <a:extLst>
              <a:ext uri="{FF2B5EF4-FFF2-40B4-BE49-F238E27FC236}">
                <a16:creationId xmlns:a16="http://schemas.microsoft.com/office/drawing/2014/main" id="{3C23E1CF-54DE-FB03-199D-56DA5C09748D}"/>
              </a:ext>
            </a:extLst>
          </p:cNvPr>
          <p:cNvSpPr txBox="1">
            <a:spLocks noChangeArrowheads="1"/>
          </p:cNvSpPr>
          <p:nvPr/>
        </p:nvSpPr>
        <p:spPr bwMode="auto">
          <a:xfrm>
            <a:off x="403834" y="6377046"/>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Hofmann. Histopathology. 2008;52:797. Modified slide courtesy of K. Shitara.</a:t>
            </a:r>
          </a:p>
        </p:txBody>
      </p:sp>
      <p:sp>
        <p:nvSpPr>
          <p:cNvPr id="12" name="object 9">
            <a:extLst>
              <a:ext uri="{FF2B5EF4-FFF2-40B4-BE49-F238E27FC236}">
                <a16:creationId xmlns:a16="http://schemas.microsoft.com/office/drawing/2014/main" id="{C592D88E-5CEB-05CF-6640-884C12EF780F}"/>
              </a:ext>
            </a:extLst>
          </p:cNvPr>
          <p:cNvSpPr txBox="1"/>
          <p:nvPr/>
        </p:nvSpPr>
        <p:spPr>
          <a:xfrm>
            <a:off x="995432" y="3953113"/>
            <a:ext cx="3375697" cy="263298"/>
          </a:xfrm>
          <a:prstGeom prst="rect">
            <a:avLst/>
          </a:prstGeom>
        </p:spPr>
        <p:txBody>
          <a:bodyPr vert="horz" wrap="square" lIns="0" tIns="16912" rIns="0" bIns="0" rtlCol="0">
            <a:spAutoFit/>
          </a:bodyPr>
          <a:lstStyle/>
          <a:p>
            <a:pPr marL="16913" algn="ctr">
              <a:spcBef>
                <a:spcPts val="133"/>
              </a:spcBef>
            </a:pPr>
            <a:r>
              <a:rPr sz="1600" b="1" dirty="0">
                <a:solidFill>
                  <a:schemeClr val="bg1"/>
                </a:solidFill>
                <a:latin typeface="Calibri" panose="020F0502020204030204" pitchFamily="34" charset="0"/>
                <a:ea typeface="Calibri" panose="020F0502020204030204" pitchFamily="34" charset="0"/>
                <a:cs typeface="Calibri" panose="020F0502020204030204" pitchFamily="34" charset="0"/>
              </a:rPr>
              <a:t>Gastric </a:t>
            </a:r>
            <a:r>
              <a:rPr sz="1600" b="1" spc="-20" dirty="0">
                <a:solidFill>
                  <a:schemeClr val="bg1"/>
                </a:solidFill>
                <a:latin typeface="Calibri" panose="020F0502020204030204" pitchFamily="34" charset="0"/>
                <a:ea typeface="Calibri" panose="020F0502020204030204" pitchFamily="34" charset="0"/>
                <a:cs typeface="Calibri" panose="020F0502020204030204" pitchFamily="34" charset="0"/>
              </a:rPr>
              <a:t>Cancer</a:t>
            </a:r>
            <a:r>
              <a:rPr lang="en-US" sz="1600" b="1" spc="-2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z="1600" b="1" spc="-20" dirty="0">
                <a:solidFill>
                  <a:schemeClr val="bg1"/>
                </a:solidFill>
                <a:latin typeface="Calibri" panose="020F0502020204030204" pitchFamily="34" charset="0"/>
                <a:ea typeface="Calibri" panose="020F0502020204030204" pitchFamily="34" charset="0"/>
                <a:cs typeface="Calibri" panose="020F0502020204030204" pitchFamily="34" charset="0"/>
              </a:rPr>
              <a:t>ToGA</a:t>
            </a:r>
            <a:r>
              <a:rPr lang="en-US" sz="1600" b="1" spc="-20" dirty="0">
                <a:solidFill>
                  <a:schemeClr val="bg1"/>
                </a:solidFill>
                <a:latin typeface="Calibri" panose="020F0502020204030204" pitchFamily="34" charset="0"/>
                <a:ea typeface="Calibri" panose="020F0502020204030204" pitchFamily="34" charset="0"/>
                <a:cs typeface="Calibri" panose="020F0502020204030204" pitchFamily="34" charset="0"/>
              </a:rPr>
              <a:t>; N</a:t>
            </a:r>
            <a:r>
              <a:rPr sz="16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z="1600" b="1" spc="-152"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z="1600" b="1" spc="-7" dirty="0">
                <a:solidFill>
                  <a:schemeClr val="bg1"/>
                </a:solidFill>
                <a:latin typeface="Calibri" panose="020F0502020204030204" pitchFamily="34" charset="0"/>
                <a:ea typeface="Calibri" panose="020F0502020204030204" pitchFamily="34" charset="0"/>
                <a:cs typeface="Calibri" panose="020F0502020204030204" pitchFamily="34" charset="0"/>
              </a:rPr>
              <a:t>1453)</a:t>
            </a:r>
            <a:endParaRPr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object 9">
            <a:extLst>
              <a:ext uri="{FF2B5EF4-FFF2-40B4-BE49-F238E27FC236}">
                <a16:creationId xmlns:a16="http://schemas.microsoft.com/office/drawing/2014/main" id="{F6DB2080-D7CD-E79A-59EB-A9C09B6C51F0}"/>
              </a:ext>
            </a:extLst>
          </p:cNvPr>
          <p:cNvSpPr txBox="1"/>
          <p:nvPr/>
        </p:nvSpPr>
        <p:spPr>
          <a:xfrm>
            <a:off x="957311" y="1327790"/>
            <a:ext cx="3375697" cy="263298"/>
          </a:xfrm>
          <a:prstGeom prst="rect">
            <a:avLst/>
          </a:prstGeom>
        </p:spPr>
        <p:txBody>
          <a:bodyPr vert="horz" wrap="square" lIns="0" tIns="16912" rIns="0" bIns="0" rtlCol="0">
            <a:spAutoFit/>
          </a:bodyPr>
          <a:lstStyle/>
          <a:p>
            <a:pPr marL="16913" algn="ctr">
              <a:spcBef>
                <a:spcPts val="133"/>
              </a:spcBef>
            </a:pPr>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Breast Cancer (HERA; N</a:t>
            </a:r>
            <a:r>
              <a:rPr sz="16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sz="1600" b="1" spc="-152"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b="1" spc="-7" dirty="0">
                <a:solidFill>
                  <a:schemeClr val="bg1"/>
                </a:solidFill>
                <a:latin typeface="Calibri" panose="020F0502020204030204" pitchFamily="34" charset="0"/>
                <a:ea typeface="Calibri" panose="020F0502020204030204" pitchFamily="34" charset="0"/>
                <a:cs typeface="Calibri" panose="020F0502020204030204" pitchFamily="34" charset="0"/>
              </a:rPr>
              <a:t>1969</a:t>
            </a:r>
            <a:r>
              <a:rPr sz="1600" b="1" spc="-7"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63854964-A3DB-0FED-0401-B835AC6BC83F}"/>
              </a:ext>
            </a:extLst>
          </p:cNvPr>
          <p:cNvGrpSpPr/>
          <p:nvPr/>
        </p:nvGrpSpPr>
        <p:grpSpPr>
          <a:xfrm>
            <a:off x="798539" y="1424049"/>
            <a:ext cx="4587813" cy="2544985"/>
            <a:chOff x="697544" y="1237991"/>
            <a:chExt cx="4587813" cy="2544985"/>
          </a:xfrm>
        </p:grpSpPr>
        <p:sp>
          <p:nvSpPr>
            <p:cNvPr id="8" name="object 8"/>
            <p:cNvSpPr/>
            <p:nvPr/>
          </p:nvSpPr>
          <p:spPr>
            <a:xfrm>
              <a:off x="697544" y="1237991"/>
              <a:ext cx="4318764" cy="2544985"/>
            </a:xfrm>
            <a:prstGeom prst="rect">
              <a:avLst/>
            </a:prstGeom>
            <a:blipFill>
              <a:blip r:embed="rId6" cstate="print"/>
              <a:stretch>
                <a:fillRect/>
              </a:stretch>
            </a:blipFill>
          </p:spPr>
          <p:txBody>
            <a:bodyPr wrap="square" lIns="0" tIns="0" rIns="0" bIns="0" rtlCol="0"/>
            <a:lstStyle/>
            <a:p>
              <a:endParaRPr sz="2397" dirty="0"/>
            </a:p>
          </p:txBody>
        </p:sp>
        <p:sp>
          <p:nvSpPr>
            <p:cNvPr id="6" name="object 6"/>
            <p:cNvSpPr/>
            <p:nvPr/>
          </p:nvSpPr>
          <p:spPr>
            <a:xfrm>
              <a:off x="2440881" y="3370989"/>
              <a:ext cx="540353" cy="341632"/>
            </a:xfrm>
            <a:custGeom>
              <a:avLst/>
              <a:gdLst/>
              <a:ahLst/>
              <a:cxnLst/>
              <a:rect l="l" t="t" r="r" b="b"/>
              <a:pathLst>
                <a:path w="405764" h="256539">
                  <a:moveTo>
                    <a:pt x="202692" y="0"/>
                  </a:moveTo>
                  <a:lnTo>
                    <a:pt x="148828" y="4570"/>
                  </a:lnTo>
                  <a:lnTo>
                    <a:pt x="100414" y="17469"/>
                  </a:lnTo>
                  <a:lnTo>
                    <a:pt x="59388" y="37480"/>
                  </a:lnTo>
                  <a:lnTo>
                    <a:pt x="27686" y="63387"/>
                  </a:lnTo>
                  <a:lnTo>
                    <a:pt x="0" y="128016"/>
                  </a:lnTo>
                  <a:lnTo>
                    <a:pt x="7244" y="162060"/>
                  </a:lnTo>
                  <a:lnTo>
                    <a:pt x="59388" y="218551"/>
                  </a:lnTo>
                  <a:lnTo>
                    <a:pt x="100414" y="238562"/>
                  </a:lnTo>
                  <a:lnTo>
                    <a:pt x="148828" y="251461"/>
                  </a:lnTo>
                  <a:lnTo>
                    <a:pt x="202692" y="256032"/>
                  </a:lnTo>
                  <a:lnTo>
                    <a:pt x="256555" y="251461"/>
                  </a:lnTo>
                  <a:lnTo>
                    <a:pt x="304969" y="238562"/>
                  </a:lnTo>
                  <a:lnTo>
                    <a:pt x="345995" y="218551"/>
                  </a:lnTo>
                  <a:lnTo>
                    <a:pt x="377698" y="192644"/>
                  </a:lnTo>
                  <a:lnTo>
                    <a:pt x="405384" y="128016"/>
                  </a:lnTo>
                  <a:lnTo>
                    <a:pt x="398139" y="93971"/>
                  </a:lnTo>
                  <a:lnTo>
                    <a:pt x="345995" y="37480"/>
                  </a:lnTo>
                  <a:lnTo>
                    <a:pt x="304969" y="17469"/>
                  </a:lnTo>
                  <a:lnTo>
                    <a:pt x="256555" y="4570"/>
                  </a:lnTo>
                  <a:lnTo>
                    <a:pt x="202692" y="0"/>
                  </a:lnTo>
                  <a:close/>
                </a:path>
              </a:pathLst>
            </a:custGeom>
            <a:noFill/>
          </p:spPr>
          <p:txBody>
            <a:bodyPr wrap="square" lIns="0" tIns="0" rIns="0" bIns="0" rtlCol="0"/>
            <a:lstStyle/>
            <a:p>
              <a:endParaRPr sz="2397" dirty="0"/>
            </a:p>
          </p:txBody>
        </p:sp>
        <p:sp>
          <p:nvSpPr>
            <p:cNvPr id="7" name="object 7"/>
            <p:cNvSpPr/>
            <p:nvPr/>
          </p:nvSpPr>
          <p:spPr>
            <a:xfrm>
              <a:off x="2440881" y="3370989"/>
              <a:ext cx="540353" cy="341632"/>
            </a:xfrm>
            <a:custGeom>
              <a:avLst/>
              <a:gdLst/>
              <a:ahLst/>
              <a:cxnLst/>
              <a:rect l="l" t="t" r="r" b="b"/>
              <a:pathLst>
                <a:path w="405764" h="256539">
                  <a:moveTo>
                    <a:pt x="0" y="128016"/>
                  </a:moveTo>
                  <a:lnTo>
                    <a:pt x="27686" y="63387"/>
                  </a:lnTo>
                  <a:lnTo>
                    <a:pt x="59388" y="37480"/>
                  </a:lnTo>
                  <a:lnTo>
                    <a:pt x="100414" y="17469"/>
                  </a:lnTo>
                  <a:lnTo>
                    <a:pt x="148828" y="4570"/>
                  </a:lnTo>
                  <a:lnTo>
                    <a:pt x="202692" y="0"/>
                  </a:lnTo>
                  <a:lnTo>
                    <a:pt x="256555" y="4570"/>
                  </a:lnTo>
                  <a:lnTo>
                    <a:pt x="304969" y="17469"/>
                  </a:lnTo>
                  <a:lnTo>
                    <a:pt x="345995" y="37480"/>
                  </a:lnTo>
                  <a:lnTo>
                    <a:pt x="377698" y="63387"/>
                  </a:lnTo>
                  <a:lnTo>
                    <a:pt x="405384" y="128016"/>
                  </a:lnTo>
                  <a:lnTo>
                    <a:pt x="398139" y="162060"/>
                  </a:lnTo>
                  <a:lnTo>
                    <a:pt x="345995" y="218551"/>
                  </a:lnTo>
                  <a:lnTo>
                    <a:pt x="304969" y="238562"/>
                  </a:lnTo>
                  <a:lnTo>
                    <a:pt x="256555" y="251461"/>
                  </a:lnTo>
                  <a:lnTo>
                    <a:pt x="202692" y="256032"/>
                  </a:lnTo>
                  <a:lnTo>
                    <a:pt x="148828" y="251461"/>
                  </a:lnTo>
                  <a:lnTo>
                    <a:pt x="100414" y="238562"/>
                  </a:lnTo>
                  <a:lnTo>
                    <a:pt x="59388" y="218551"/>
                  </a:lnTo>
                  <a:lnTo>
                    <a:pt x="27686" y="192644"/>
                  </a:lnTo>
                  <a:lnTo>
                    <a:pt x="0" y="128016"/>
                  </a:lnTo>
                  <a:close/>
                </a:path>
              </a:pathLst>
            </a:custGeom>
            <a:ln w="28575">
              <a:solidFill>
                <a:srgbClr val="FF0000"/>
              </a:solidFill>
            </a:ln>
          </p:spPr>
          <p:txBody>
            <a:bodyPr wrap="square" lIns="0" tIns="0" rIns="0" bIns="0" rtlCol="0"/>
            <a:lstStyle/>
            <a:p>
              <a:endParaRPr sz="2397" dirty="0"/>
            </a:p>
          </p:txBody>
        </p:sp>
        <p:sp>
          <p:nvSpPr>
            <p:cNvPr id="26" name="TextBox 25">
              <a:extLst>
                <a:ext uri="{FF2B5EF4-FFF2-40B4-BE49-F238E27FC236}">
                  <a16:creationId xmlns:a16="http://schemas.microsoft.com/office/drawing/2014/main" id="{EF66EB99-B270-DEB7-D817-3FB19E9F3459}"/>
                </a:ext>
              </a:extLst>
            </p:cNvPr>
            <p:cNvSpPr txBox="1"/>
            <p:nvPr/>
          </p:nvSpPr>
          <p:spPr bwMode="auto">
            <a:xfrm>
              <a:off x="3436015" y="2907765"/>
              <a:ext cx="1427145" cy="276999"/>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Nonhomogeneous</a:t>
              </a:r>
            </a:p>
          </p:txBody>
        </p:sp>
        <p:sp>
          <p:nvSpPr>
            <p:cNvPr id="27" name="TextBox 26">
              <a:extLst>
                <a:ext uri="{FF2B5EF4-FFF2-40B4-BE49-F238E27FC236}">
                  <a16:creationId xmlns:a16="http://schemas.microsoft.com/office/drawing/2014/main" id="{5A253C3A-00ED-0A4E-FD00-95B5ADFE2013}"/>
                </a:ext>
              </a:extLst>
            </p:cNvPr>
            <p:cNvSpPr txBox="1"/>
            <p:nvPr/>
          </p:nvSpPr>
          <p:spPr bwMode="auto">
            <a:xfrm>
              <a:off x="3358506" y="3135622"/>
              <a:ext cx="1090002" cy="276999"/>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Focal (&lt;30%)</a:t>
              </a:r>
            </a:p>
          </p:txBody>
        </p:sp>
        <p:sp>
          <p:nvSpPr>
            <p:cNvPr id="28" name="Rectangle 27">
              <a:extLst>
                <a:ext uri="{FF2B5EF4-FFF2-40B4-BE49-F238E27FC236}">
                  <a16:creationId xmlns:a16="http://schemas.microsoft.com/office/drawing/2014/main" id="{CF38FCA7-0109-77CA-1E4A-BE73DDEEBD05}"/>
                </a:ext>
              </a:extLst>
            </p:cNvPr>
            <p:cNvSpPr/>
            <p:nvPr/>
          </p:nvSpPr>
          <p:spPr bwMode="auto">
            <a:xfrm>
              <a:off x="3326635" y="3036014"/>
              <a:ext cx="152032" cy="14875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object 22"/>
            <p:cNvSpPr/>
            <p:nvPr/>
          </p:nvSpPr>
          <p:spPr>
            <a:xfrm>
              <a:off x="2699785" y="1440690"/>
              <a:ext cx="629143" cy="1790183"/>
            </a:xfrm>
            <a:custGeom>
              <a:avLst/>
              <a:gdLst/>
              <a:ahLst/>
              <a:cxnLst/>
              <a:rect l="l" t="t" r="r" b="b"/>
              <a:pathLst>
                <a:path w="472439" h="1344295">
                  <a:moveTo>
                    <a:pt x="0" y="78740"/>
                  </a:moveTo>
                  <a:lnTo>
                    <a:pt x="6195" y="48113"/>
                  </a:lnTo>
                  <a:lnTo>
                    <a:pt x="23082" y="23082"/>
                  </a:lnTo>
                  <a:lnTo>
                    <a:pt x="48113" y="6195"/>
                  </a:lnTo>
                  <a:lnTo>
                    <a:pt x="78740" y="0"/>
                  </a:lnTo>
                  <a:lnTo>
                    <a:pt x="393700" y="0"/>
                  </a:lnTo>
                  <a:lnTo>
                    <a:pt x="424326" y="6195"/>
                  </a:lnTo>
                  <a:lnTo>
                    <a:pt x="449357" y="23082"/>
                  </a:lnTo>
                  <a:lnTo>
                    <a:pt x="466244" y="48113"/>
                  </a:lnTo>
                  <a:lnTo>
                    <a:pt x="472440" y="78740"/>
                  </a:lnTo>
                  <a:lnTo>
                    <a:pt x="472440" y="1265428"/>
                  </a:lnTo>
                  <a:lnTo>
                    <a:pt x="466244" y="1296054"/>
                  </a:lnTo>
                  <a:lnTo>
                    <a:pt x="449357" y="1321085"/>
                  </a:lnTo>
                  <a:lnTo>
                    <a:pt x="424326" y="1337972"/>
                  </a:lnTo>
                  <a:lnTo>
                    <a:pt x="393700" y="1344168"/>
                  </a:lnTo>
                  <a:lnTo>
                    <a:pt x="78740" y="1344168"/>
                  </a:lnTo>
                  <a:lnTo>
                    <a:pt x="48113" y="1337972"/>
                  </a:lnTo>
                  <a:lnTo>
                    <a:pt x="23082" y="1321085"/>
                  </a:lnTo>
                  <a:lnTo>
                    <a:pt x="6195" y="1296054"/>
                  </a:lnTo>
                  <a:lnTo>
                    <a:pt x="0" y="1265428"/>
                  </a:lnTo>
                  <a:lnTo>
                    <a:pt x="0" y="78740"/>
                  </a:lnTo>
                  <a:close/>
                </a:path>
              </a:pathLst>
            </a:custGeom>
            <a:ln w="28575">
              <a:solidFill>
                <a:srgbClr val="FF0000"/>
              </a:solidFill>
            </a:ln>
          </p:spPr>
          <p:txBody>
            <a:bodyPr wrap="square" lIns="0" tIns="0" rIns="0" bIns="0" rtlCol="0"/>
            <a:lstStyle/>
            <a:p>
              <a:endParaRPr sz="2397" dirty="0"/>
            </a:p>
          </p:txBody>
        </p:sp>
        <p:sp>
          <p:nvSpPr>
            <p:cNvPr id="25" name="TextBox 24">
              <a:extLst>
                <a:ext uri="{FF2B5EF4-FFF2-40B4-BE49-F238E27FC236}">
                  <a16:creationId xmlns:a16="http://schemas.microsoft.com/office/drawing/2014/main" id="{271D307A-0029-2F15-9BE5-9A6AB7BB0996}"/>
                </a:ext>
              </a:extLst>
            </p:cNvPr>
            <p:cNvSpPr txBox="1"/>
            <p:nvPr/>
          </p:nvSpPr>
          <p:spPr bwMode="auto">
            <a:xfrm>
              <a:off x="3501599" y="2686532"/>
              <a:ext cx="1783758" cy="276999"/>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Homogeneous (&gt;80%)</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US" dirty="0"/>
              <a:t>HER2 Immunohistochemistry Scoring: ToGA Study</a:t>
            </a:r>
          </a:p>
        </p:txBody>
      </p:sp>
      <p:graphicFrame>
        <p:nvGraphicFramePr>
          <p:cNvPr id="4" name="object 4"/>
          <p:cNvGraphicFramePr>
            <a:graphicFrameLocks noGrp="1"/>
          </p:cNvGraphicFramePr>
          <p:nvPr>
            <p:extLst>
              <p:ext uri="{D42A27DB-BD31-4B8C-83A1-F6EECF244321}">
                <p14:modId xmlns:p14="http://schemas.microsoft.com/office/powerpoint/2010/main" val="704116436"/>
              </p:ext>
            </p:extLst>
          </p:nvPr>
        </p:nvGraphicFramePr>
        <p:xfrm>
          <a:off x="728472" y="1164377"/>
          <a:ext cx="10735057" cy="4873752"/>
        </p:xfrm>
        <a:graphic>
          <a:graphicData uri="http://schemas.openxmlformats.org/drawingml/2006/table">
            <a:tbl>
              <a:tblPr firstRow="1" bandRow="1">
                <a:tableStyleId>{2D5ABB26-0587-4C30-8999-92F81FD0307C}</a:tableStyleId>
              </a:tblPr>
              <a:tblGrid>
                <a:gridCol w="1567467">
                  <a:extLst>
                    <a:ext uri="{9D8B030D-6E8A-4147-A177-3AD203B41FA5}">
                      <a16:colId xmlns:a16="http://schemas.microsoft.com/office/drawing/2014/main" val="20000"/>
                    </a:ext>
                  </a:extLst>
                </a:gridCol>
                <a:gridCol w="884583">
                  <a:extLst>
                    <a:ext uri="{9D8B030D-6E8A-4147-A177-3AD203B41FA5}">
                      <a16:colId xmlns:a16="http://schemas.microsoft.com/office/drawing/2014/main" val="20001"/>
                    </a:ext>
                  </a:extLst>
                </a:gridCol>
                <a:gridCol w="3258680">
                  <a:extLst>
                    <a:ext uri="{9D8B030D-6E8A-4147-A177-3AD203B41FA5}">
                      <a16:colId xmlns:a16="http://schemas.microsoft.com/office/drawing/2014/main" val="20002"/>
                    </a:ext>
                  </a:extLst>
                </a:gridCol>
                <a:gridCol w="3258680">
                  <a:extLst>
                    <a:ext uri="{9D8B030D-6E8A-4147-A177-3AD203B41FA5}">
                      <a16:colId xmlns:a16="http://schemas.microsoft.com/office/drawing/2014/main" val="20003"/>
                    </a:ext>
                  </a:extLst>
                </a:gridCol>
                <a:gridCol w="1765647">
                  <a:extLst>
                    <a:ext uri="{9D8B030D-6E8A-4147-A177-3AD203B41FA5}">
                      <a16:colId xmlns:a16="http://schemas.microsoft.com/office/drawing/2014/main" val="20004"/>
                    </a:ext>
                  </a:extLst>
                </a:gridCol>
              </a:tblGrid>
              <a:tr h="431342">
                <a:tc>
                  <a:txBody>
                    <a:bodyPr/>
                    <a:lstStyle/>
                    <a:p>
                      <a:pPr>
                        <a:lnSpc>
                          <a:spcPct val="100000"/>
                        </a:lnSpc>
                      </a:pPr>
                      <a:endParaRPr sz="1500" b="1" baseline="0" dirty="0">
                        <a:solidFill>
                          <a:schemeClr val="tx1"/>
                        </a:solidFill>
                        <a:latin typeface="Times New Roman"/>
                        <a:cs typeface="Times New Roman"/>
                      </a:endParaRPr>
                    </a:p>
                  </a:txBody>
                  <a:tcPr marL="0" marR="0" marT="0" marB="0" anchor="ctr">
                    <a:lnL>
                      <a:noFill/>
                    </a:lnL>
                    <a:lnR w="12700">
                      <a:noFill/>
                      <a:prstDash val="solid"/>
                    </a:lnR>
                    <a:lnT>
                      <a:noFill/>
                    </a:lnT>
                    <a:lnB w="9525">
                      <a:noFill/>
                      <a:prstDash val="solid"/>
                    </a:lnB>
                    <a:lnTlToBr w="12700" cmpd="sng">
                      <a:noFill/>
                      <a:prstDash val="solid"/>
                    </a:lnTlToBr>
                    <a:lnBlToTr w="12700" cmpd="sng">
                      <a:noFill/>
                      <a:prstDash val="solid"/>
                    </a:lnBlToTr>
                    <a:solidFill>
                      <a:schemeClr val="accent3"/>
                    </a:solidFill>
                  </a:tcPr>
                </a:tc>
                <a:tc>
                  <a:txBody>
                    <a:bodyPr/>
                    <a:lstStyle/>
                    <a:p>
                      <a:pPr algn="ctr">
                        <a:lnSpc>
                          <a:spcPct val="100000"/>
                        </a:lnSpc>
                      </a:pPr>
                      <a:r>
                        <a:rPr sz="1500" b="1" spc="0" baseline="0" dirty="0">
                          <a:solidFill>
                            <a:schemeClr val="tx1"/>
                          </a:solidFill>
                          <a:latin typeface="+mn-lt"/>
                          <a:cs typeface="Arial"/>
                        </a:rPr>
                        <a:t>Score</a:t>
                      </a: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tc>
                  <a:txBody>
                    <a:bodyPr/>
                    <a:lstStyle/>
                    <a:p>
                      <a:pPr marL="0" marR="210820" indent="0" algn="ctr">
                        <a:lnSpc>
                          <a:spcPct val="100000"/>
                        </a:lnSpc>
                        <a:spcBef>
                          <a:spcPts val="0"/>
                        </a:spcBef>
                      </a:pPr>
                      <a:r>
                        <a:rPr sz="1500" b="1" spc="0" baseline="0" dirty="0">
                          <a:solidFill>
                            <a:schemeClr val="tx1"/>
                          </a:solidFill>
                          <a:latin typeface="+mn-lt"/>
                          <a:cs typeface="Arial"/>
                        </a:rPr>
                        <a:t>Surgical Specimen</a:t>
                      </a:r>
                      <a:r>
                        <a:rPr lang="en-US" sz="1500" b="1" spc="0" baseline="0" dirty="0">
                          <a:solidFill>
                            <a:schemeClr val="tx1"/>
                          </a:solidFill>
                          <a:latin typeface="+mn-lt"/>
                          <a:cs typeface="Arial"/>
                        </a:rPr>
                        <a:t> </a:t>
                      </a:r>
                      <a:r>
                        <a:rPr sz="1500" b="1" spc="0" baseline="0" dirty="0">
                          <a:solidFill>
                            <a:schemeClr val="tx1"/>
                          </a:solidFill>
                          <a:latin typeface="+mn-lt"/>
                          <a:cs typeface="Arial"/>
                        </a:rPr>
                        <a:t>Staining Pattern</a:t>
                      </a: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tc>
                  <a:txBody>
                    <a:bodyPr/>
                    <a:lstStyle/>
                    <a:p>
                      <a:pPr marL="0" marR="149860" indent="0" algn="ctr">
                        <a:lnSpc>
                          <a:spcPct val="100000"/>
                        </a:lnSpc>
                        <a:spcBef>
                          <a:spcPts val="0"/>
                        </a:spcBef>
                      </a:pPr>
                      <a:r>
                        <a:rPr sz="1500" b="1" spc="0" baseline="0" dirty="0">
                          <a:solidFill>
                            <a:schemeClr val="tx1"/>
                          </a:solidFill>
                          <a:latin typeface="+mn-lt"/>
                          <a:cs typeface="Arial"/>
                        </a:rPr>
                        <a:t>Biopsy Specimen Staining Pattern</a:t>
                      </a: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tc>
                  <a:txBody>
                    <a:bodyPr/>
                    <a:lstStyle/>
                    <a:p>
                      <a:pPr marL="0" indent="0" algn="ctr">
                        <a:lnSpc>
                          <a:spcPct val="100000"/>
                        </a:lnSpc>
                        <a:spcBef>
                          <a:spcPts val="0"/>
                        </a:spcBef>
                      </a:pPr>
                      <a:r>
                        <a:rPr sz="1500" b="1" spc="0" baseline="0" dirty="0">
                          <a:solidFill>
                            <a:schemeClr val="tx1"/>
                          </a:solidFill>
                          <a:latin typeface="+mn-lt"/>
                          <a:cs typeface="Arial"/>
                        </a:rPr>
                        <a:t>HER2</a:t>
                      </a:r>
                    </a:p>
                    <a:p>
                      <a:pPr marL="0" indent="0" algn="ctr">
                        <a:lnSpc>
                          <a:spcPct val="100000"/>
                        </a:lnSpc>
                        <a:spcBef>
                          <a:spcPts val="0"/>
                        </a:spcBef>
                      </a:pPr>
                      <a:r>
                        <a:rPr sz="1500" b="1" spc="0" baseline="0" dirty="0">
                          <a:solidFill>
                            <a:schemeClr val="tx1"/>
                          </a:solidFill>
                          <a:latin typeface="+mn-lt"/>
                          <a:cs typeface="Arial"/>
                        </a:rPr>
                        <a:t>Overexpr</a:t>
                      </a:r>
                      <a:r>
                        <a:rPr lang="en-US" sz="1500" b="1" spc="0" baseline="0" dirty="0">
                          <a:solidFill>
                            <a:schemeClr val="tx1"/>
                          </a:solidFill>
                          <a:latin typeface="+mn-lt"/>
                          <a:cs typeface="Arial"/>
                        </a:rPr>
                        <a:t>ession</a:t>
                      </a:r>
                      <a:endParaRPr sz="1500" b="1" spc="0" baseline="0" dirty="0">
                        <a:solidFill>
                          <a:schemeClr val="tx1"/>
                        </a:solidFill>
                        <a:latin typeface="+mn-lt"/>
                        <a:cs typeface="Arial"/>
                      </a:endParaRPr>
                    </a:p>
                    <a:p>
                      <a:pPr marL="0" indent="0" algn="ctr">
                        <a:lnSpc>
                          <a:spcPct val="100000"/>
                        </a:lnSpc>
                        <a:spcBef>
                          <a:spcPts val="0"/>
                        </a:spcBef>
                      </a:pPr>
                      <a:r>
                        <a:rPr sz="1500" b="1" spc="0" baseline="0" dirty="0">
                          <a:solidFill>
                            <a:schemeClr val="tx1"/>
                          </a:solidFill>
                          <a:latin typeface="+mn-lt"/>
                          <a:cs typeface="Arial"/>
                        </a:rPr>
                        <a:t>Assessment</a:t>
                      </a: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024128">
                <a:tc>
                  <a:txBody>
                    <a:bodyPr/>
                    <a:lstStyle/>
                    <a:p>
                      <a:pPr>
                        <a:lnSpc>
                          <a:spcPct val="100000"/>
                        </a:lnSpc>
                      </a:pPr>
                      <a:endParaRPr sz="1500" dirty="0">
                        <a:latin typeface="Times New Roman"/>
                        <a:cs typeface="Times New Roman"/>
                      </a:endParaRPr>
                    </a:p>
                  </a:txBody>
                  <a:tcPr marL="0" marR="0" marT="0" marB="0">
                    <a:lnL w="9525">
                      <a:noFill/>
                      <a:prstDash val="solid"/>
                    </a:lnL>
                    <a:lnR w="19050">
                      <a:noFill/>
                      <a:prstDash val="solid"/>
                    </a:lnR>
                    <a:lnT w="9525">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nSpc>
                          <a:spcPct val="100000"/>
                        </a:lnSpc>
                        <a:spcBef>
                          <a:spcPts val="55"/>
                        </a:spcBef>
                      </a:pPr>
                      <a:endParaRPr sz="2100" dirty="0">
                        <a:latin typeface="+mn-lt"/>
                        <a:cs typeface="Times New Roman"/>
                      </a:endParaRPr>
                    </a:p>
                    <a:p>
                      <a:pPr algn="ctr">
                        <a:lnSpc>
                          <a:spcPct val="100000"/>
                        </a:lnSpc>
                      </a:pPr>
                      <a:r>
                        <a:rPr sz="1500" dirty="0">
                          <a:solidFill>
                            <a:srgbClr val="171717"/>
                          </a:solidFill>
                          <a:latin typeface="+mn-lt"/>
                          <a:cs typeface="Arial"/>
                        </a:rPr>
                        <a:t>0</a:t>
                      </a:r>
                      <a:endParaRPr sz="1500" dirty="0">
                        <a:latin typeface="+mn-lt"/>
                        <a:cs typeface="Arial"/>
                      </a:endParaRPr>
                    </a:p>
                  </a:txBody>
                  <a:tcPr marL="0" marR="0" marT="9302" marB="0">
                    <a:lnL w="1905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194310" marR="191770" indent="1905" algn="ctr">
                        <a:lnSpc>
                          <a:spcPct val="90400"/>
                        </a:lnSpc>
                        <a:spcBef>
                          <a:spcPts val="235"/>
                        </a:spcBef>
                      </a:pPr>
                      <a:r>
                        <a:rPr sz="1500" spc="0" baseline="0" dirty="0">
                          <a:solidFill>
                            <a:srgbClr val="171717"/>
                          </a:solidFill>
                          <a:latin typeface="+mn-lt"/>
                          <a:cs typeface="Arial"/>
                        </a:rPr>
                        <a:t>No reactivity or membranous</a:t>
                      </a:r>
                      <a:r>
                        <a:rPr lang="en-US" sz="1500" spc="0" baseline="0" dirty="0">
                          <a:solidFill>
                            <a:srgbClr val="171717"/>
                          </a:solidFill>
                          <a:latin typeface="+mn-lt"/>
                          <a:cs typeface="Arial"/>
                        </a:rPr>
                        <a:t> </a:t>
                      </a:r>
                      <a:r>
                        <a:rPr sz="1500" spc="0" baseline="0" dirty="0">
                          <a:solidFill>
                            <a:srgbClr val="171717"/>
                          </a:solidFill>
                          <a:latin typeface="+mn-lt"/>
                          <a:cs typeface="Arial"/>
                        </a:rPr>
                        <a:t>reactivity in &lt;10% of tumor cells</a:t>
                      </a:r>
                      <a:endParaRPr sz="1500" spc="0" baseline="0" dirty="0">
                        <a:latin typeface="+mn-lt"/>
                        <a:cs typeface="Arial"/>
                      </a:endParaRPr>
                    </a:p>
                  </a:txBody>
                  <a:tcPr marL="0" marR="0" marT="39744"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329565" marR="324485" indent="4445" algn="ctr">
                        <a:lnSpc>
                          <a:spcPct val="90000"/>
                        </a:lnSpc>
                        <a:spcBef>
                          <a:spcPts val="0"/>
                        </a:spcBef>
                      </a:pPr>
                      <a:r>
                        <a:rPr sz="1500" spc="0" baseline="0" dirty="0">
                          <a:solidFill>
                            <a:srgbClr val="171717"/>
                          </a:solidFill>
                          <a:latin typeface="+mn-lt"/>
                          <a:cs typeface="Arial"/>
                        </a:rPr>
                        <a:t>No reactivity or no membranous reactivity in any tumor cell</a:t>
                      </a:r>
                      <a:endParaRPr sz="1500" spc="0" baseline="0" dirty="0">
                        <a:latin typeface="+mn-lt"/>
                        <a:cs typeface="Arial"/>
                      </a:endParaRPr>
                    </a:p>
                  </a:txBody>
                  <a:tcPr marL="0" marR="0" marT="141219"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2540" algn="ctr">
                        <a:lnSpc>
                          <a:spcPct val="100000"/>
                        </a:lnSpc>
                      </a:pPr>
                      <a:r>
                        <a:rPr sz="1500" baseline="0" dirty="0">
                          <a:solidFill>
                            <a:srgbClr val="171717"/>
                          </a:solidFill>
                          <a:latin typeface="+mn-lt"/>
                          <a:cs typeface="Arial"/>
                        </a:rPr>
                        <a:t>Negative</a:t>
                      </a:r>
                      <a:endParaRPr sz="1500" baseline="0" dirty="0">
                        <a:latin typeface="+mn-lt"/>
                        <a:cs typeface="Arial"/>
                      </a:endParaRPr>
                    </a:p>
                  </a:txBody>
                  <a:tcPr marL="0" marR="0" marT="9302"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024128">
                <a:tc>
                  <a:txBody>
                    <a:bodyPr/>
                    <a:lstStyle/>
                    <a:p>
                      <a:pPr>
                        <a:lnSpc>
                          <a:spcPct val="100000"/>
                        </a:lnSpc>
                      </a:pPr>
                      <a:endParaRPr sz="1500" dirty="0">
                        <a:latin typeface="Times New Roman"/>
                        <a:cs typeface="Times New Roman"/>
                      </a:endParaRPr>
                    </a:p>
                  </a:txBody>
                  <a:tcPr marL="0" marR="0" marT="0" marB="0">
                    <a:lnL w="9525">
                      <a:noFill/>
                      <a:prstDash val="solid"/>
                    </a:lnL>
                    <a:lnR w="1905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nSpc>
                          <a:spcPct val="100000"/>
                        </a:lnSpc>
                      </a:pPr>
                      <a:endParaRPr sz="1600" dirty="0">
                        <a:latin typeface="+mn-lt"/>
                        <a:cs typeface="Times New Roman"/>
                      </a:endParaRPr>
                    </a:p>
                    <a:p>
                      <a:pPr>
                        <a:lnSpc>
                          <a:spcPct val="100000"/>
                        </a:lnSpc>
                        <a:spcBef>
                          <a:spcPts val="35"/>
                        </a:spcBef>
                      </a:pPr>
                      <a:endParaRPr sz="1900" dirty="0">
                        <a:latin typeface="+mn-lt"/>
                        <a:cs typeface="Times New Roman"/>
                      </a:endParaRPr>
                    </a:p>
                    <a:p>
                      <a:pPr marL="1905" algn="ctr">
                        <a:lnSpc>
                          <a:spcPct val="100000"/>
                        </a:lnSpc>
                      </a:pPr>
                      <a:r>
                        <a:rPr sz="1500" spc="5" dirty="0">
                          <a:solidFill>
                            <a:srgbClr val="171717"/>
                          </a:solidFill>
                          <a:latin typeface="+mn-lt"/>
                          <a:cs typeface="Arial"/>
                        </a:rPr>
                        <a:t>1+</a:t>
                      </a:r>
                      <a:endParaRPr sz="1500" dirty="0">
                        <a:latin typeface="+mn-lt"/>
                        <a:cs typeface="Arial"/>
                      </a:endParaRPr>
                    </a:p>
                  </a:txBody>
                  <a:tcPr marL="0" marR="0" marT="0" marB="0">
                    <a:lnL w="1905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97155" marR="90170" indent="-2540" algn="ctr">
                        <a:lnSpc>
                          <a:spcPct val="90300"/>
                        </a:lnSpc>
                        <a:spcBef>
                          <a:spcPts val="240"/>
                        </a:spcBef>
                      </a:pPr>
                      <a:r>
                        <a:rPr sz="1500" spc="0" baseline="0" dirty="0">
                          <a:solidFill>
                            <a:srgbClr val="171717"/>
                          </a:solidFill>
                          <a:latin typeface="+mn-lt"/>
                          <a:cs typeface="Arial"/>
                        </a:rPr>
                        <a:t>Faint or barely perceptible</a:t>
                      </a:r>
                      <a:r>
                        <a:rPr lang="en-US" sz="1500" spc="0" baseline="0" dirty="0">
                          <a:solidFill>
                            <a:srgbClr val="171717"/>
                          </a:solidFill>
                          <a:latin typeface="+mn-lt"/>
                          <a:cs typeface="Arial"/>
                        </a:rPr>
                        <a:t> </a:t>
                      </a:r>
                      <a:r>
                        <a:rPr sz="1500" spc="0" baseline="0" dirty="0">
                          <a:solidFill>
                            <a:srgbClr val="171717"/>
                          </a:solidFill>
                          <a:latin typeface="+mn-lt"/>
                          <a:cs typeface="Arial"/>
                        </a:rPr>
                        <a:t>membranous reactivity in ≥10% of tumor cells; cells are reactive only in</a:t>
                      </a:r>
                      <a:r>
                        <a:rPr lang="en-US" sz="1500" spc="0" baseline="0" dirty="0">
                          <a:solidFill>
                            <a:srgbClr val="171717"/>
                          </a:solidFill>
                          <a:latin typeface="+mn-lt"/>
                          <a:cs typeface="Arial"/>
                        </a:rPr>
                        <a:t> </a:t>
                      </a:r>
                      <a:r>
                        <a:rPr sz="1500" spc="0" baseline="0" dirty="0">
                          <a:solidFill>
                            <a:srgbClr val="171717"/>
                          </a:solidFill>
                          <a:latin typeface="+mn-lt"/>
                          <a:cs typeface="Arial"/>
                        </a:rPr>
                        <a:t>part of their membrane</a:t>
                      </a:r>
                      <a:endParaRPr sz="1500" spc="0" baseline="0" dirty="0">
                        <a:latin typeface="+mn-lt"/>
                        <a:cs typeface="Arial"/>
                      </a:endParaRPr>
                    </a:p>
                  </a:txBody>
                  <a:tcPr marL="0" marR="0" marT="40590"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85725" marR="81280" indent="635" algn="ctr">
                        <a:lnSpc>
                          <a:spcPct val="90000"/>
                        </a:lnSpc>
                        <a:spcBef>
                          <a:spcPts val="840"/>
                        </a:spcBef>
                      </a:pPr>
                      <a:r>
                        <a:rPr sz="1500" spc="0" baseline="0" dirty="0">
                          <a:solidFill>
                            <a:srgbClr val="171717"/>
                          </a:solidFill>
                          <a:latin typeface="+mn-lt"/>
                          <a:cs typeface="Arial"/>
                        </a:rPr>
                        <a:t>Tumor cell cluster with faint or barely perceptible membranous reactivity</a:t>
                      </a:r>
                      <a:r>
                        <a:rPr lang="en-US" sz="1500" spc="0" baseline="0" dirty="0">
                          <a:solidFill>
                            <a:srgbClr val="171717"/>
                          </a:solidFill>
                          <a:latin typeface="+mn-lt"/>
                          <a:cs typeface="Arial"/>
                        </a:rPr>
                        <a:t> </a:t>
                      </a:r>
                      <a:r>
                        <a:rPr sz="1500" spc="0" baseline="0" dirty="0">
                          <a:solidFill>
                            <a:srgbClr val="171717"/>
                          </a:solidFill>
                          <a:latin typeface="+mn-lt"/>
                          <a:cs typeface="Arial"/>
                        </a:rPr>
                        <a:t>irrespective of % of tumor cells stained</a:t>
                      </a:r>
                      <a:endParaRPr sz="1500" spc="0" baseline="0" dirty="0">
                        <a:latin typeface="+mn-lt"/>
                        <a:cs typeface="Arial"/>
                      </a:endParaRPr>
                    </a:p>
                  </a:txBody>
                  <a:tcPr marL="0" marR="0" marT="142065"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nSpc>
                          <a:spcPct val="100000"/>
                        </a:lnSpc>
                      </a:pPr>
                      <a:endParaRPr sz="1600" baseline="0" dirty="0">
                        <a:latin typeface="+mn-lt"/>
                        <a:cs typeface="Times New Roman"/>
                      </a:endParaRPr>
                    </a:p>
                    <a:p>
                      <a:pPr marL="3175" algn="ctr">
                        <a:lnSpc>
                          <a:spcPct val="100000"/>
                        </a:lnSpc>
                      </a:pPr>
                      <a:r>
                        <a:rPr lang="en-US" sz="1500" baseline="0" dirty="0">
                          <a:solidFill>
                            <a:srgbClr val="171717"/>
                          </a:solidFill>
                          <a:latin typeface="+mn-lt"/>
                          <a:cs typeface="Arial"/>
                        </a:rPr>
                        <a:t>N</a:t>
                      </a:r>
                      <a:r>
                        <a:rPr sz="1500" baseline="0" dirty="0">
                          <a:solidFill>
                            <a:srgbClr val="171717"/>
                          </a:solidFill>
                          <a:latin typeface="+mn-lt"/>
                          <a:cs typeface="Arial"/>
                        </a:rPr>
                        <a:t>egative</a:t>
                      </a:r>
                      <a:endParaRPr sz="1500" baseline="0" dirty="0">
                        <a:latin typeface="+mn-lt"/>
                        <a:cs typeface="Arial"/>
                      </a:endParaRPr>
                    </a:p>
                  </a:txBody>
                  <a:tcPr marL="0" marR="0" marT="0"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024128">
                <a:tc>
                  <a:txBody>
                    <a:bodyPr/>
                    <a:lstStyle/>
                    <a:p>
                      <a:pPr>
                        <a:lnSpc>
                          <a:spcPct val="100000"/>
                        </a:lnSpc>
                      </a:pPr>
                      <a:endParaRPr sz="1500" dirty="0">
                        <a:latin typeface="Times New Roman"/>
                        <a:cs typeface="Times New Roman"/>
                      </a:endParaRPr>
                    </a:p>
                  </a:txBody>
                  <a:tcPr marL="0" marR="0" marT="0" marB="0">
                    <a:lnL w="9525">
                      <a:noFill/>
                      <a:prstDash val="solid"/>
                    </a:lnL>
                    <a:lnR w="19050">
                      <a:noFill/>
                      <a:prstDash val="solid"/>
                    </a:lnR>
                    <a:lnT w="12700">
                      <a:noFill/>
                      <a:prstDash val="solid"/>
                    </a:lnT>
                    <a:lnB w="19050">
                      <a:noFill/>
                      <a:prstDash val="solid"/>
                    </a:lnB>
                    <a:lnTlToBr w="12700" cmpd="sng">
                      <a:noFill/>
                      <a:prstDash val="solid"/>
                    </a:lnTlToBr>
                    <a:lnBlToTr w="12700" cmpd="sng">
                      <a:noFill/>
                      <a:prstDash val="solid"/>
                    </a:lnBlToTr>
                    <a:solidFill>
                      <a:schemeClr val="tx2"/>
                    </a:solidFill>
                  </a:tcPr>
                </a:tc>
                <a:tc>
                  <a:txBody>
                    <a:bodyPr/>
                    <a:lstStyle/>
                    <a:p>
                      <a:pPr>
                        <a:lnSpc>
                          <a:spcPct val="100000"/>
                        </a:lnSpc>
                      </a:pPr>
                      <a:endParaRPr sz="1600" dirty="0">
                        <a:latin typeface="+mn-lt"/>
                        <a:cs typeface="Times New Roman"/>
                      </a:endParaRPr>
                    </a:p>
                    <a:p>
                      <a:pPr>
                        <a:lnSpc>
                          <a:spcPct val="100000"/>
                        </a:lnSpc>
                        <a:spcBef>
                          <a:spcPts val="40"/>
                        </a:spcBef>
                      </a:pPr>
                      <a:endParaRPr sz="1900" dirty="0">
                        <a:latin typeface="+mn-lt"/>
                        <a:cs typeface="Times New Roman"/>
                      </a:endParaRPr>
                    </a:p>
                    <a:p>
                      <a:pPr marL="1905" algn="ctr">
                        <a:lnSpc>
                          <a:spcPct val="100000"/>
                        </a:lnSpc>
                      </a:pPr>
                      <a:r>
                        <a:rPr sz="1500" spc="10" dirty="0">
                          <a:solidFill>
                            <a:srgbClr val="171717"/>
                          </a:solidFill>
                          <a:latin typeface="+mn-lt"/>
                          <a:cs typeface="Arial"/>
                        </a:rPr>
                        <a:t>2+</a:t>
                      </a:r>
                      <a:endParaRPr sz="1500" dirty="0">
                        <a:latin typeface="+mn-lt"/>
                        <a:cs typeface="Arial"/>
                      </a:endParaRPr>
                    </a:p>
                  </a:txBody>
                  <a:tcPr marL="0" marR="0" marT="0" marB="0">
                    <a:lnL w="1905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97155" marR="89535" indent="-4445" algn="ctr">
                        <a:lnSpc>
                          <a:spcPct val="90100"/>
                        </a:lnSpc>
                        <a:spcBef>
                          <a:spcPts val="845"/>
                        </a:spcBef>
                      </a:pPr>
                      <a:r>
                        <a:rPr sz="1500" spc="0" baseline="0" dirty="0">
                          <a:solidFill>
                            <a:srgbClr val="171717"/>
                          </a:solidFill>
                          <a:latin typeface="+mn-lt"/>
                          <a:cs typeface="Arial"/>
                        </a:rPr>
                        <a:t>Weak to moderate complete basolateral</a:t>
                      </a:r>
                      <a:r>
                        <a:rPr lang="en-US" sz="1500" spc="0" baseline="0" dirty="0">
                          <a:solidFill>
                            <a:srgbClr val="171717"/>
                          </a:solidFill>
                          <a:latin typeface="+mn-lt"/>
                          <a:cs typeface="Arial"/>
                        </a:rPr>
                        <a:t> </a:t>
                      </a:r>
                      <a:r>
                        <a:rPr sz="1500" spc="0" baseline="0" dirty="0">
                          <a:solidFill>
                            <a:srgbClr val="171717"/>
                          </a:solidFill>
                          <a:latin typeface="+mn-lt"/>
                          <a:cs typeface="Arial"/>
                        </a:rPr>
                        <a:t>or lateral membranous</a:t>
                      </a:r>
                      <a:r>
                        <a:rPr lang="en-US" sz="1500" spc="0" baseline="0" dirty="0">
                          <a:solidFill>
                            <a:srgbClr val="171717"/>
                          </a:solidFill>
                          <a:latin typeface="+mn-lt"/>
                          <a:cs typeface="Arial"/>
                        </a:rPr>
                        <a:t> </a:t>
                      </a:r>
                      <a:r>
                        <a:rPr sz="1500" spc="0" baseline="0" dirty="0">
                          <a:solidFill>
                            <a:srgbClr val="171717"/>
                          </a:solidFill>
                          <a:latin typeface="+mn-lt"/>
                          <a:cs typeface="Arial"/>
                        </a:rPr>
                        <a:t>reactivity in ≥10% of tumor cells</a:t>
                      </a:r>
                      <a:endParaRPr sz="1500" spc="0" baseline="0" dirty="0">
                        <a:latin typeface="+mn-lt"/>
                        <a:cs typeface="Arial"/>
                      </a:endParaRPr>
                    </a:p>
                  </a:txBody>
                  <a:tcPr marL="0" marR="0" marT="142910"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79375" marR="73025" algn="ctr">
                        <a:lnSpc>
                          <a:spcPct val="90200"/>
                        </a:lnSpc>
                        <a:spcBef>
                          <a:spcPts val="245"/>
                        </a:spcBef>
                      </a:pPr>
                      <a:r>
                        <a:rPr sz="1500" spc="0" baseline="0" dirty="0">
                          <a:solidFill>
                            <a:srgbClr val="171717"/>
                          </a:solidFill>
                          <a:latin typeface="+mn-lt"/>
                          <a:cs typeface="Arial"/>
                        </a:rPr>
                        <a:t>Tumor cell cluster with weak to</a:t>
                      </a:r>
                      <a:r>
                        <a:rPr lang="en-US" sz="1500" spc="0" baseline="0" dirty="0">
                          <a:solidFill>
                            <a:srgbClr val="171717"/>
                          </a:solidFill>
                          <a:latin typeface="+mn-lt"/>
                          <a:cs typeface="Arial"/>
                        </a:rPr>
                        <a:t> </a:t>
                      </a:r>
                      <a:r>
                        <a:rPr sz="1500" spc="0" baseline="0" dirty="0">
                          <a:solidFill>
                            <a:srgbClr val="171717"/>
                          </a:solidFill>
                          <a:latin typeface="+mn-lt"/>
                          <a:cs typeface="Arial"/>
                        </a:rPr>
                        <a:t>moderate complete basolateral or lateral membranous reactivity</a:t>
                      </a:r>
                      <a:r>
                        <a:rPr lang="en-US" sz="1500" spc="0" baseline="0" dirty="0">
                          <a:solidFill>
                            <a:srgbClr val="171717"/>
                          </a:solidFill>
                          <a:latin typeface="+mn-lt"/>
                          <a:cs typeface="Arial"/>
                        </a:rPr>
                        <a:t> </a:t>
                      </a:r>
                      <a:r>
                        <a:rPr sz="1500" spc="0" baseline="0" dirty="0">
                          <a:solidFill>
                            <a:srgbClr val="171717"/>
                          </a:solidFill>
                          <a:latin typeface="+mn-lt"/>
                          <a:cs typeface="Arial"/>
                        </a:rPr>
                        <a:t>irrespective of % of tumor cells stained</a:t>
                      </a:r>
                      <a:endParaRPr sz="1500" spc="0" baseline="0" dirty="0">
                        <a:latin typeface="+mn-lt"/>
                        <a:cs typeface="Arial"/>
                      </a:endParaRPr>
                    </a:p>
                  </a:txBody>
                  <a:tcPr marL="0" marR="0" marT="41436"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4445" algn="ctr">
                        <a:lnSpc>
                          <a:spcPct val="100000"/>
                        </a:lnSpc>
                      </a:pPr>
                      <a:r>
                        <a:rPr sz="1500" baseline="0" dirty="0">
                          <a:solidFill>
                            <a:srgbClr val="171717"/>
                          </a:solidFill>
                          <a:latin typeface="+mn-lt"/>
                          <a:cs typeface="Arial"/>
                        </a:rPr>
                        <a:t>Equivocal</a:t>
                      </a:r>
                      <a:endParaRPr sz="1500" baseline="0" dirty="0">
                        <a:latin typeface="+mn-lt"/>
                        <a:cs typeface="Arial"/>
                      </a:endParaRPr>
                    </a:p>
                  </a:txBody>
                  <a:tcPr marL="0" marR="0" marT="0"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1024128">
                <a:tc>
                  <a:txBody>
                    <a:bodyPr/>
                    <a:lstStyle/>
                    <a:p>
                      <a:pPr>
                        <a:lnSpc>
                          <a:spcPct val="100000"/>
                        </a:lnSpc>
                      </a:pPr>
                      <a:endParaRPr sz="1500" dirty="0">
                        <a:latin typeface="Times New Roman"/>
                        <a:cs typeface="Times New Roman"/>
                      </a:endParaRPr>
                    </a:p>
                  </a:txBody>
                  <a:tcPr marL="0" marR="0" marT="0" marB="0">
                    <a:lnL w="9525">
                      <a:noFill/>
                      <a:prstDash val="solid"/>
                    </a:lnL>
                    <a:lnR w="19050">
                      <a:noFill/>
                      <a:prstDash val="solid"/>
                    </a:lnR>
                    <a:lnT w="19050">
                      <a:noFill/>
                      <a:prstDash val="solid"/>
                    </a:lnT>
                    <a:lnB w="9525">
                      <a:noFill/>
                      <a:prstDash val="solid"/>
                    </a:lnB>
                    <a:lnTlToBr w="12700" cmpd="sng">
                      <a:noFill/>
                      <a:prstDash val="solid"/>
                    </a:lnTlToBr>
                    <a:lnBlToTr w="12700" cmpd="sng">
                      <a:noFill/>
                      <a:prstDash val="solid"/>
                    </a:lnBlToTr>
                    <a:solidFill>
                      <a:schemeClr val="tx1">
                        <a:lumMod val="95000"/>
                      </a:schemeClr>
                    </a:solidFill>
                  </a:tcPr>
                </a:tc>
                <a:tc>
                  <a:txBody>
                    <a:bodyPr/>
                    <a:lstStyle/>
                    <a:p>
                      <a:pPr>
                        <a:lnSpc>
                          <a:spcPct val="100000"/>
                        </a:lnSpc>
                      </a:pPr>
                      <a:endParaRPr sz="1600" dirty="0">
                        <a:latin typeface="+mn-lt"/>
                        <a:cs typeface="Times New Roman"/>
                      </a:endParaRPr>
                    </a:p>
                    <a:p>
                      <a:pPr>
                        <a:lnSpc>
                          <a:spcPct val="100000"/>
                        </a:lnSpc>
                        <a:spcBef>
                          <a:spcPts val="25"/>
                        </a:spcBef>
                      </a:pPr>
                      <a:endParaRPr sz="1300" dirty="0">
                        <a:latin typeface="+mn-lt"/>
                        <a:cs typeface="Times New Roman"/>
                      </a:endParaRPr>
                    </a:p>
                    <a:p>
                      <a:pPr marL="1905" algn="ctr">
                        <a:lnSpc>
                          <a:spcPct val="100000"/>
                        </a:lnSpc>
                      </a:pPr>
                      <a:r>
                        <a:rPr sz="1500" spc="5" dirty="0">
                          <a:solidFill>
                            <a:srgbClr val="171717"/>
                          </a:solidFill>
                          <a:latin typeface="+mn-lt"/>
                          <a:cs typeface="Arial"/>
                        </a:rPr>
                        <a:t>3+</a:t>
                      </a:r>
                      <a:endParaRPr sz="1500" dirty="0">
                        <a:latin typeface="+mn-lt"/>
                        <a:cs typeface="Arial"/>
                      </a:endParaRPr>
                    </a:p>
                  </a:txBody>
                  <a:tcPr marL="0" marR="0" marT="0" marB="0">
                    <a:lnL w="1905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136525" marR="132080" indent="-1270" algn="ctr">
                        <a:lnSpc>
                          <a:spcPct val="90400"/>
                        </a:lnSpc>
                        <a:spcBef>
                          <a:spcPts val="845"/>
                        </a:spcBef>
                      </a:pPr>
                      <a:r>
                        <a:rPr sz="1500" spc="0" baseline="0" dirty="0">
                          <a:solidFill>
                            <a:srgbClr val="171717"/>
                          </a:solidFill>
                          <a:latin typeface="+mn-lt"/>
                          <a:cs typeface="Arial"/>
                        </a:rPr>
                        <a:t>Strong complete basolateral or</a:t>
                      </a:r>
                      <a:br>
                        <a:rPr lang="en-US" sz="1500" spc="0" baseline="0" dirty="0">
                          <a:solidFill>
                            <a:srgbClr val="171717"/>
                          </a:solidFill>
                          <a:latin typeface="+mn-lt"/>
                          <a:cs typeface="Arial"/>
                        </a:rPr>
                      </a:br>
                      <a:r>
                        <a:rPr sz="1500" spc="0" baseline="0" dirty="0">
                          <a:solidFill>
                            <a:srgbClr val="171717"/>
                          </a:solidFill>
                          <a:latin typeface="+mn-lt"/>
                          <a:cs typeface="Arial"/>
                        </a:rPr>
                        <a:t>lateral membranous reactivity in </a:t>
                      </a:r>
                      <a:br>
                        <a:rPr lang="en-US" sz="1500" spc="0" baseline="0" dirty="0">
                          <a:solidFill>
                            <a:srgbClr val="171717"/>
                          </a:solidFill>
                          <a:latin typeface="+mn-lt"/>
                          <a:cs typeface="Arial"/>
                        </a:rPr>
                      </a:br>
                      <a:r>
                        <a:rPr sz="1500" spc="0" baseline="0" dirty="0">
                          <a:solidFill>
                            <a:srgbClr val="171717"/>
                          </a:solidFill>
                          <a:latin typeface="+mn-lt"/>
                          <a:cs typeface="Arial"/>
                        </a:rPr>
                        <a:t>≥10% of tumor cells</a:t>
                      </a:r>
                      <a:endParaRPr sz="1500" spc="0" baseline="0" dirty="0">
                        <a:latin typeface="+mn-lt"/>
                        <a:cs typeface="Arial"/>
                      </a:endParaRPr>
                    </a:p>
                  </a:txBody>
                  <a:tcPr marL="0" marR="0" marT="142910"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79375" marR="72390" indent="-1270" algn="ctr">
                        <a:lnSpc>
                          <a:spcPct val="90000"/>
                        </a:lnSpc>
                        <a:spcBef>
                          <a:spcPts val="254"/>
                        </a:spcBef>
                      </a:pPr>
                      <a:r>
                        <a:rPr sz="1500" spc="0" baseline="0" dirty="0">
                          <a:solidFill>
                            <a:srgbClr val="171717"/>
                          </a:solidFill>
                          <a:latin typeface="+mn-lt"/>
                          <a:cs typeface="Arial"/>
                        </a:rPr>
                        <a:t>Tumor cell cluster with strong </a:t>
                      </a:r>
                      <a:br>
                        <a:rPr lang="en-US" sz="1500" spc="0" baseline="0" dirty="0">
                          <a:solidFill>
                            <a:srgbClr val="171717"/>
                          </a:solidFill>
                          <a:latin typeface="+mn-lt"/>
                          <a:cs typeface="Arial"/>
                        </a:rPr>
                      </a:br>
                      <a:r>
                        <a:rPr sz="1500" spc="0" baseline="0" dirty="0">
                          <a:solidFill>
                            <a:srgbClr val="171717"/>
                          </a:solidFill>
                          <a:latin typeface="+mn-lt"/>
                          <a:cs typeface="Arial"/>
                        </a:rPr>
                        <a:t>complete basolateral or lateral</a:t>
                      </a:r>
                      <a:r>
                        <a:rPr lang="en-US" sz="1500" spc="0" baseline="0" dirty="0">
                          <a:solidFill>
                            <a:srgbClr val="171717"/>
                          </a:solidFill>
                          <a:latin typeface="+mn-lt"/>
                          <a:cs typeface="Arial"/>
                        </a:rPr>
                        <a:t> </a:t>
                      </a:r>
                      <a:r>
                        <a:rPr sz="1500" spc="0" baseline="0" dirty="0">
                          <a:solidFill>
                            <a:srgbClr val="171717"/>
                          </a:solidFill>
                          <a:latin typeface="+mn-lt"/>
                          <a:cs typeface="Arial"/>
                        </a:rPr>
                        <a:t>membranous reactivity irrespective </a:t>
                      </a:r>
                      <a:br>
                        <a:rPr lang="en-US" sz="1500" spc="0" baseline="0" dirty="0">
                          <a:solidFill>
                            <a:srgbClr val="171717"/>
                          </a:solidFill>
                          <a:latin typeface="+mn-lt"/>
                          <a:cs typeface="Arial"/>
                        </a:rPr>
                      </a:br>
                      <a:r>
                        <a:rPr sz="1500" spc="0" baseline="0" dirty="0">
                          <a:solidFill>
                            <a:srgbClr val="171717"/>
                          </a:solidFill>
                          <a:latin typeface="+mn-lt"/>
                          <a:cs typeface="Arial"/>
                        </a:rPr>
                        <a:t>of % of tumor cells stained</a:t>
                      </a:r>
                      <a:endParaRPr sz="1500" spc="0" baseline="0" dirty="0">
                        <a:latin typeface="+mn-lt"/>
                        <a:cs typeface="Arial"/>
                      </a:endParaRPr>
                    </a:p>
                  </a:txBody>
                  <a:tcPr marL="0" marR="0" marT="43125"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sz="1500" baseline="0" dirty="0">
                          <a:solidFill>
                            <a:srgbClr val="171717"/>
                          </a:solidFill>
                          <a:latin typeface="+mn-lt"/>
                          <a:cs typeface="Arial"/>
                        </a:rPr>
                        <a:t>Positive</a:t>
                      </a:r>
                      <a:endParaRPr sz="1500" baseline="0" dirty="0">
                        <a:latin typeface="+mn-lt"/>
                        <a:cs typeface="Arial"/>
                      </a:endParaRPr>
                    </a:p>
                  </a:txBody>
                  <a:tcPr marL="0" marR="0" marT="0"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1" name="Text Box 11">
            <a:extLst>
              <a:ext uri="{FF2B5EF4-FFF2-40B4-BE49-F238E27FC236}">
                <a16:creationId xmlns:a16="http://schemas.microsoft.com/office/drawing/2014/main" id="{18B16BD7-1277-94FA-F3BF-5AB7068DB958}"/>
              </a:ext>
            </a:extLst>
          </p:cNvPr>
          <p:cNvSpPr txBox="1">
            <a:spLocks noChangeArrowheads="1"/>
          </p:cNvSpPr>
          <p:nvPr/>
        </p:nvSpPr>
        <p:spPr bwMode="auto">
          <a:xfrm>
            <a:off x="423048" y="6377031"/>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Bang. Lancet 2010;376:687. Images from Abrahao-Machado. World J Gastroenterol. 2016;22:4619.</a:t>
            </a:r>
          </a:p>
        </p:txBody>
      </p:sp>
      <p:pic>
        <p:nvPicPr>
          <p:cNvPr id="13" name="Picture 12">
            <a:extLst>
              <a:ext uri="{FF2B5EF4-FFF2-40B4-BE49-F238E27FC236}">
                <a16:creationId xmlns:a16="http://schemas.microsoft.com/office/drawing/2014/main" id="{350BECE0-C752-B9F1-055E-5065417FF2BD}"/>
              </a:ext>
            </a:extLst>
          </p:cNvPr>
          <p:cNvPicPr>
            <a:picLocks noChangeAspect="1"/>
          </p:cNvPicPr>
          <p:nvPr/>
        </p:nvPicPr>
        <p:blipFill>
          <a:blip r:embed="rId3"/>
          <a:stretch>
            <a:fillRect/>
          </a:stretch>
        </p:blipFill>
        <p:spPr>
          <a:xfrm>
            <a:off x="688632" y="2937277"/>
            <a:ext cx="1582737" cy="1051519"/>
          </a:xfrm>
          <a:prstGeom prst="rect">
            <a:avLst/>
          </a:prstGeom>
        </p:spPr>
      </p:pic>
      <p:pic>
        <p:nvPicPr>
          <p:cNvPr id="15" name="Picture 14">
            <a:extLst>
              <a:ext uri="{FF2B5EF4-FFF2-40B4-BE49-F238E27FC236}">
                <a16:creationId xmlns:a16="http://schemas.microsoft.com/office/drawing/2014/main" id="{7083A5DB-5B82-0E08-25CA-2CB3D76411C9}"/>
              </a:ext>
            </a:extLst>
          </p:cNvPr>
          <p:cNvPicPr>
            <a:picLocks noChangeAspect="1"/>
          </p:cNvPicPr>
          <p:nvPr/>
        </p:nvPicPr>
        <p:blipFill>
          <a:blip r:embed="rId4"/>
          <a:stretch>
            <a:fillRect/>
          </a:stretch>
        </p:blipFill>
        <p:spPr>
          <a:xfrm>
            <a:off x="688633" y="3982367"/>
            <a:ext cx="1575596" cy="1022500"/>
          </a:xfrm>
          <a:prstGeom prst="rect">
            <a:avLst/>
          </a:prstGeom>
        </p:spPr>
      </p:pic>
      <p:pic>
        <p:nvPicPr>
          <p:cNvPr id="17" name="Picture 16">
            <a:extLst>
              <a:ext uri="{FF2B5EF4-FFF2-40B4-BE49-F238E27FC236}">
                <a16:creationId xmlns:a16="http://schemas.microsoft.com/office/drawing/2014/main" id="{8D394757-DE76-38BD-1F1D-1B525F27E515}"/>
              </a:ext>
            </a:extLst>
          </p:cNvPr>
          <p:cNvPicPr>
            <a:picLocks noChangeAspect="1"/>
          </p:cNvPicPr>
          <p:nvPr/>
        </p:nvPicPr>
        <p:blipFill>
          <a:blip r:embed="rId5"/>
          <a:stretch>
            <a:fillRect/>
          </a:stretch>
        </p:blipFill>
        <p:spPr>
          <a:xfrm>
            <a:off x="688633" y="4993981"/>
            <a:ext cx="1567345" cy="1057218"/>
          </a:xfrm>
          <a:prstGeom prst="rect">
            <a:avLst/>
          </a:prstGeom>
        </p:spPr>
      </p:pic>
      <p:pic>
        <p:nvPicPr>
          <p:cNvPr id="19" name="Picture 18">
            <a:extLst>
              <a:ext uri="{FF2B5EF4-FFF2-40B4-BE49-F238E27FC236}">
                <a16:creationId xmlns:a16="http://schemas.microsoft.com/office/drawing/2014/main" id="{B8C3C302-E56C-F787-B465-9DDA1063E181}"/>
              </a:ext>
            </a:extLst>
          </p:cNvPr>
          <p:cNvPicPr>
            <a:picLocks noChangeAspect="1"/>
          </p:cNvPicPr>
          <p:nvPr/>
        </p:nvPicPr>
        <p:blipFill>
          <a:blip r:embed="rId6"/>
          <a:stretch>
            <a:fillRect/>
          </a:stretch>
        </p:blipFill>
        <p:spPr>
          <a:xfrm>
            <a:off x="688633" y="1940668"/>
            <a:ext cx="1582737" cy="1024976"/>
          </a:xfrm>
          <a:prstGeom prst="rect">
            <a:avLst/>
          </a:prstGeom>
        </p:spPr>
      </p:pic>
      <p:sp>
        <p:nvSpPr>
          <p:cNvPr id="8" name="object 8"/>
          <p:cNvSpPr/>
          <p:nvPr/>
        </p:nvSpPr>
        <p:spPr>
          <a:xfrm>
            <a:off x="2224286" y="4987452"/>
            <a:ext cx="9239242" cy="1035841"/>
          </a:xfrm>
          <a:custGeom>
            <a:avLst/>
            <a:gdLst/>
            <a:ahLst/>
            <a:cxnLst/>
            <a:rect l="l" t="t" r="r" b="b"/>
            <a:pathLst>
              <a:path w="5377180" h="896620">
                <a:moveTo>
                  <a:pt x="0" y="448056"/>
                </a:moveTo>
                <a:lnTo>
                  <a:pt x="9532" y="410054"/>
                </a:lnTo>
                <a:lnTo>
                  <a:pt x="37619" y="372932"/>
                </a:lnTo>
                <a:lnTo>
                  <a:pt x="83494" y="336818"/>
                </a:lnTo>
                <a:lnTo>
                  <a:pt x="123582" y="313365"/>
                </a:lnTo>
                <a:lnTo>
                  <a:pt x="171009" y="290454"/>
                </a:lnTo>
                <a:lnTo>
                  <a:pt x="225547" y="268124"/>
                </a:lnTo>
                <a:lnTo>
                  <a:pt x="286970" y="246411"/>
                </a:lnTo>
                <a:lnTo>
                  <a:pt x="355051" y="225354"/>
                </a:lnTo>
                <a:lnTo>
                  <a:pt x="429563" y="204991"/>
                </a:lnTo>
                <a:lnTo>
                  <a:pt x="469160" y="195081"/>
                </a:lnTo>
                <a:lnTo>
                  <a:pt x="510280" y="185359"/>
                </a:lnTo>
                <a:lnTo>
                  <a:pt x="552893" y="175829"/>
                </a:lnTo>
                <a:lnTo>
                  <a:pt x="596973" y="166496"/>
                </a:lnTo>
                <a:lnTo>
                  <a:pt x="642490" y="157365"/>
                </a:lnTo>
                <a:lnTo>
                  <a:pt x="689417" y="148441"/>
                </a:lnTo>
                <a:lnTo>
                  <a:pt x="737724" y="139727"/>
                </a:lnTo>
                <a:lnTo>
                  <a:pt x="787384" y="131230"/>
                </a:lnTo>
                <a:lnTo>
                  <a:pt x="838367" y="122954"/>
                </a:lnTo>
                <a:lnTo>
                  <a:pt x="890647" y="114902"/>
                </a:lnTo>
                <a:lnTo>
                  <a:pt x="944194" y="107081"/>
                </a:lnTo>
                <a:lnTo>
                  <a:pt x="998980" y="99495"/>
                </a:lnTo>
                <a:lnTo>
                  <a:pt x="1054976" y="92148"/>
                </a:lnTo>
                <a:lnTo>
                  <a:pt x="1112155" y="85046"/>
                </a:lnTo>
                <a:lnTo>
                  <a:pt x="1170488" y="78193"/>
                </a:lnTo>
                <a:lnTo>
                  <a:pt x="1229946" y="71593"/>
                </a:lnTo>
                <a:lnTo>
                  <a:pt x="1290502" y="65253"/>
                </a:lnTo>
                <a:lnTo>
                  <a:pt x="1352126" y="59175"/>
                </a:lnTo>
                <a:lnTo>
                  <a:pt x="1414791" y="53365"/>
                </a:lnTo>
                <a:lnTo>
                  <a:pt x="1478467" y="47828"/>
                </a:lnTo>
                <a:lnTo>
                  <a:pt x="1543128" y="42568"/>
                </a:lnTo>
                <a:lnTo>
                  <a:pt x="1608744" y="37591"/>
                </a:lnTo>
                <a:lnTo>
                  <a:pt x="1675287" y="32900"/>
                </a:lnTo>
                <a:lnTo>
                  <a:pt x="1742728" y="28501"/>
                </a:lnTo>
                <a:lnTo>
                  <a:pt x="1811040" y="24398"/>
                </a:lnTo>
                <a:lnTo>
                  <a:pt x="1880193" y="20597"/>
                </a:lnTo>
                <a:lnTo>
                  <a:pt x="1950161" y="17101"/>
                </a:lnTo>
                <a:lnTo>
                  <a:pt x="2020913" y="13915"/>
                </a:lnTo>
                <a:lnTo>
                  <a:pt x="2092422" y="11045"/>
                </a:lnTo>
                <a:lnTo>
                  <a:pt x="2164660" y="8495"/>
                </a:lnTo>
                <a:lnTo>
                  <a:pt x="2237597" y="6269"/>
                </a:lnTo>
                <a:lnTo>
                  <a:pt x="2311206" y="4373"/>
                </a:lnTo>
                <a:lnTo>
                  <a:pt x="2385459" y="2811"/>
                </a:lnTo>
                <a:lnTo>
                  <a:pt x="2460327" y="1588"/>
                </a:lnTo>
                <a:lnTo>
                  <a:pt x="2535781" y="709"/>
                </a:lnTo>
                <a:lnTo>
                  <a:pt x="2611793" y="178"/>
                </a:lnTo>
                <a:lnTo>
                  <a:pt x="2688336" y="0"/>
                </a:lnTo>
                <a:lnTo>
                  <a:pt x="2764878" y="178"/>
                </a:lnTo>
                <a:lnTo>
                  <a:pt x="2840890" y="709"/>
                </a:lnTo>
                <a:lnTo>
                  <a:pt x="2916344" y="1588"/>
                </a:lnTo>
                <a:lnTo>
                  <a:pt x="2991212" y="2811"/>
                </a:lnTo>
                <a:lnTo>
                  <a:pt x="3065465" y="4373"/>
                </a:lnTo>
                <a:lnTo>
                  <a:pt x="3139074" y="6269"/>
                </a:lnTo>
                <a:lnTo>
                  <a:pt x="3212011" y="8495"/>
                </a:lnTo>
                <a:lnTo>
                  <a:pt x="3284249" y="11045"/>
                </a:lnTo>
                <a:lnTo>
                  <a:pt x="3355758" y="13915"/>
                </a:lnTo>
                <a:lnTo>
                  <a:pt x="3426510" y="17101"/>
                </a:lnTo>
                <a:lnTo>
                  <a:pt x="3496478" y="20597"/>
                </a:lnTo>
                <a:lnTo>
                  <a:pt x="3565631" y="24398"/>
                </a:lnTo>
                <a:lnTo>
                  <a:pt x="3633943" y="28501"/>
                </a:lnTo>
                <a:lnTo>
                  <a:pt x="3701384" y="32900"/>
                </a:lnTo>
                <a:lnTo>
                  <a:pt x="3767927" y="37591"/>
                </a:lnTo>
                <a:lnTo>
                  <a:pt x="3833543" y="42568"/>
                </a:lnTo>
                <a:lnTo>
                  <a:pt x="3898204" y="47828"/>
                </a:lnTo>
                <a:lnTo>
                  <a:pt x="3961880" y="53365"/>
                </a:lnTo>
                <a:lnTo>
                  <a:pt x="4024545" y="59175"/>
                </a:lnTo>
                <a:lnTo>
                  <a:pt x="4086169" y="65253"/>
                </a:lnTo>
                <a:lnTo>
                  <a:pt x="4146725" y="71593"/>
                </a:lnTo>
                <a:lnTo>
                  <a:pt x="4206183" y="78193"/>
                </a:lnTo>
                <a:lnTo>
                  <a:pt x="4264516" y="85046"/>
                </a:lnTo>
                <a:lnTo>
                  <a:pt x="4321695" y="92148"/>
                </a:lnTo>
                <a:lnTo>
                  <a:pt x="4377691" y="99495"/>
                </a:lnTo>
                <a:lnTo>
                  <a:pt x="4432477" y="107081"/>
                </a:lnTo>
                <a:lnTo>
                  <a:pt x="4486024" y="114902"/>
                </a:lnTo>
                <a:lnTo>
                  <a:pt x="4538304" y="122954"/>
                </a:lnTo>
                <a:lnTo>
                  <a:pt x="4589287" y="131230"/>
                </a:lnTo>
                <a:lnTo>
                  <a:pt x="4638947" y="139727"/>
                </a:lnTo>
                <a:lnTo>
                  <a:pt x="4687254" y="148441"/>
                </a:lnTo>
                <a:lnTo>
                  <a:pt x="4734181" y="157365"/>
                </a:lnTo>
                <a:lnTo>
                  <a:pt x="4779698" y="166496"/>
                </a:lnTo>
                <a:lnTo>
                  <a:pt x="4823778" y="175829"/>
                </a:lnTo>
                <a:lnTo>
                  <a:pt x="4866391" y="185359"/>
                </a:lnTo>
                <a:lnTo>
                  <a:pt x="4907511" y="195081"/>
                </a:lnTo>
                <a:lnTo>
                  <a:pt x="4947108" y="204991"/>
                </a:lnTo>
                <a:lnTo>
                  <a:pt x="4985153" y="215083"/>
                </a:lnTo>
                <a:lnTo>
                  <a:pt x="5056478" y="235798"/>
                </a:lnTo>
                <a:lnTo>
                  <a:pt x="5121259" y="257188"/>
                </a:lnTo>
                <a:lnTo>
                  <a:pt x="5179268" y="279214"/>
                </a:lnTo>
                <a:lnTo>
                  <a:pt x="5230279" y="301840"/>
                </a:lnTo>
                <a:lnTo>
                  <a:pt x="5274064" y="325026"/>
                </a:lnTo>
                <a:lnTo>
                  <a:pt x="5310398" y="348737"/>
                </a:lnTo>
                <a:lnTo>
                  <a:pt x="5350429" y="385201"/>
                </a:lnTo>
                <a:lnTo>
                  <a:pt x="5372416" y="422630"/>
                </a:lnTo>
                <a:lnTo>
                  <a:pt x="5376672" y="448056"/>
                </a:lnTo>
                <a:lnTo>
                  <a:pt x="5375603" y="460813"/>
                </a:lnTo>
                <a:lnTo>
                  <a:pt x="5359801" y="498535"/>
                </a:lnTo>
                <a:lnTo>
                  <a:pt x="5325699" y="535335"/>
                </a:lnTo>
                <a:lnTo>
                  <a:pt x="5293177" y="559293"/>
                </a:lnTo>
                <a:lnTo>
                  <a:pt x="5253089" y="582746"/>
                </a:lnTo>
                <a:lnTo>
                  <a:pt x="5205662" y="605657"/>
                </a:lnTo>
                <a:lnTo>
                  <a:pt x="5151124" y="627987"/>
                </a:lnTo>
                <a:lnTo>
                  <a:pt x="5089701" y="649700"/>
                </a:lnTo>
                <a:lnTo>
                  <a:pt x="5021620" y="670757"/>
                </a:lnTo>
                <a:lnTo>
                  <a:pt x="4947108" y="691120"/>
                </a:lnTo>
                <a:lnTo>
                  <a:pt x="4907511" y="701030"/>
                </a:lnTo>
                <a:lnTo>
                  <a:pt x="4866391" y="710752"/>
                </a:lnTo>
                <a:lnTo>
                  <a:pt x="4823778" y="720282"/>
                </a:lnTo>
                <a:lnTo>
                  <a:pt x="4779698" y="729615"/>
                </a:lnTo>
                <a:lnTo>
                  <a:pt x="4734181" y="738746"/>
                </a:lnTo>
                <a:lnTo>
                  <a:pt x="4687254" y="747670"/>
                </a:lnTo>
                <a:lnTo>
                  <a:pt x="4638947" y="756384"/>
                </a:lnTo>
                <a:lnTo>
                  <a:pt x="4589287" y="764881"/>
                </a:lnTo>
                <a:lnTo>
                  <a:pt x="4538304" y="773157"/>
                </a:lnTo>
                <a:lnTo>
                  <a:pt x="4486024" y="781209"/>
                </a:lnTo>
                <a:lnTo>
                  <a:pt x="4432477" y="789030"/>
                </a:lnTo>
                <a:lnTo>
                  <a:pt x="4377691" y="796616"/>
                </a:lnTo>
                <a:lnTo>
                  <a:pt x="4321695" y="803963"/>
                </a:lnTo>
                <a:lnTo>
                  <a:pt x="4264516" y="811065"/>
                </a:lnTo>
                <a:lnTo>
                  <a:pt x="4206183" y="817918"/>
                </a:lnTo>
                <a:lnTo>
                  <a:pt x="4146725" y="824518"/>
                </a:lnTo>
                <a:lnTo>
                  <a:pt x="4086169" y="830858"/>
                </a:lnTo>
                <a:lnTo>
                  <a:pt x="4024545" y="836936"/>
                </a:lnTo>
                <a:lnTo>
                  <a:pt x="3961880" y="842746"/>
                </a:lnTo>
                <a:lnTo>
                  <a:pt x="3898204" y="848283"/>
                </a:lnTo>
                <a:lnTo>
                  <a:pt x="3833543" y="853543"/>
                </a:lnTo>
                <a:lnTo>
                  <a:pt x="3767927" y="858520"/>
                </a:lnTo>
                <a:lnTo>
                  <a:pt x="3701384" y="863211"/>
                </a:lnTo>
                <a:lnTo>
                  <a:pt x="3633943" y="867610"/>
                </a:lnTo>
                <a:lnTo>
                  <a:pt x="3565631" y="871713"/>
                </a:lnTo>
                <a:lnTo>
                  <a:pt x="3496478" y="875514"/>
                </a:lnTo>
                <a:lnTo>
                  <a:pt x="3426510" y="879010"/>
                </a:lnTo>
                <a:lnTo>
                  <a:pt x="3355758" y="882196"/>
                </a:lnTo>
                <a:lnTo>
                  <a:pt x="3284249" y="885066"/>
                </a:lnTo>
                <a:lnTo>
                  <a:pt x="3212011" y="887616"/>
                </a:lnTo>
                <a:lnTo>
                  <a:pt x="3139074" y="889842"/>
                </a:lnTo>
                <a:lnTo>
                  <a:pt x="3065465" y="891738"/>
                </a:lnTo>
                <a:lnTo>
                  <a:pt x="2991212" y="893300"/>
                </a:lnTo>
                <a:lnTo>
                  <a:pt x="2916344" y="894523"/>
                </a:lnTo>
                <a:lnTo>
                  <a:pt x="2840890" y="895402"/>
                </a:lnTo>
                <a:lnTo>
                  <a:pt x="2764878" y="895933"/>
                </a:lnTo>
                <a:lnTo>
                  <a:pt x="2688336" y="896112"/>
                </a:lnTo>
                <a:lnTo>
                  <a:pt x="2611793" y="895933"/>
                </a:lnTo>
                <a:lnTo>
                  <a:pt x="2535781" y="895402"/>
                </a:lnTo>
                <a:lnTo>
                  <a:pt x="2460327" y="894523"/>
                </a:lnTo>
                <a:lnTo>
                  <a:pt x="2385459" y="893300"/>
                </a:lnTo>
                <a:lnTo>
                  <a:pt x="2311206" y="891738"/>
                </a:lnTo>
                <a:lnTo>
                  <a:pt x="2237597" y="889842"/>
                </a:lnTo>
                <a:lnTo>
                  <a:pt x="2164660" y="887616"/>
                </a:lnTo>
                <a:lnTo>
                  <a:pt x="2092422" y="885066"/>
                </a:lnTo>
                <a:lnTo>
                  <a:pt x="2020913" y="882196"/>
                </a:lnTo>
                <a:lnTo>
                  <a:pt x="1950161" y="879010"/>
                </a:lnTo>
                <a:lnTo>
                  <a:pt x="1880193" y="875514"/>
                </a:lnTo>
                <a:lnTo>
                  <a:pt x="1811040" y="871713"/>
                </a:lnTo>
                <a:lnTo>
                  <a:pt x="1742728" y="867610"/>
                </a:lnTo>
                <a:lnTo>
                  <a:pt x="1675287" y="863211"/>
                </a:lnTo>
                <a:lnTo>
                  <a:pt x="1608744" y="858520"/>
                </a:lnTo>
                <a:lnTo>
                  <a:pt x="1543128" y="853543"/>
                </a:lnTo>
                <a:lnTo>
                  <a:pt x="1478467" y="848283"/>
                </a:lnTo>
                <a:lnTo>
                  <a:pt x="1414791" y="842746"/>
                </a:lnTo>
                <a:lnTo>
                  <a:pt x="1352126" y="836936"/>
                </a:lnTo>
                <a:lnTo>
                  <a:pt x="1290502" y="830858"/>
                </a:lnTo>
                <a:lnTo>
                  <a:pt x="1229946" y="824518"/>
                </a:lnTo>
                <a:lnTo>
                  <a:pt x="1170488" y="817918"/>
                </a:lnTo>
                <a:lnTo>
                  <a:pt x="1112155" y="811065"/>
                </a:lnTo>
                <a:lnTo>
                  <a:pt x="1054976" y="803963"/>
                </a:lnTo>
                <a:lnTo>
                  <a:pt x="998980" y="796616"/>
                </a:lnTo>
                <a:lnTo>
                  <a:pt x="944194" y="789030"/>
                </a:lnTo>
                <a:lnTo>
                  <a:pt x="890647" y="781209"/>
                </a:lnTo>
                <a:lnTo>
                  <a:pt x="838367" y="773157"/>
                </a:lnTo>
                <a:lnTo>
                  <a:pt x="787384" y="764881"/>
                </a:lnTo>
                <a:lnTo>
                  <a:pt x="737724" y="756384"/>
                </a:lnTo>
                <a:lnTo>
                  <a:pt x="689417" y="747670"/>
                </a:lnTo>
                <a:lnTo>
                  <a:pt x="642490" y="738746"/>
                </a:lnTo>
                <a:lnTo>
                  <a:pt x="596973" y="729615"/>
                </a:lnTo>
                <a:lnTo>
                  <a:pt x="552893" y="720282"/>
                </a:lnTo>
                <a:lnTo>
                  <a:pt x="510280" y="710752"/>
                </a:lnTo>
                <a:lnTo>
                  <a:pt x="469160" y="701030"/>
                </a:lnTo>
                <a:lnTo>
                  <a:pt x="429563" y="691120"/>
                </a:lnTo>
                <a:lnTo>
                  <a:pt x="391518" y="681028"/>
                </a:lnTo>
                <a:lnTo>
                  <a:pt x="320193" y="660313"/>
                </a:lnTo>
                <a:lnTo>
                  <a:pt x="255412" y="638923"/>
                </a:lnTo>
                <a:lnTo>
                  <a:pt x="197403" y="616897"/>
                </a:lnTo>
                <a:lnTo>
                  <a:pt x="146392" y="594271"/>
                </a:lnTo>
                <a:lnTo>
                  <a:pt x="102607" y="571085"/>
                </a:lnTo>
                <a:lnTo>
                  <a:pt x="66273" y="547374"/>
                </a:lnTo>
                <a:lnTo>
                  <a:pt x="26242" y="510910"/>
                </a:lnTo>
                <a:lnTo>
                  <a:pt x="4255" y="473481"/>
                </a:lnTo>
                <a:lnTo>
                  <a:pt x="0" y="448056"/>
                </a:lnTo>
                <a:close/>
              </a:path>
            </a:pathLst>
          </a:custGeom>
          <a:ln w="27432">
            <a:solidFill>
              <a:srgbClr val="FF0000"/>
            </a:solidFill>
          </a:ln>
        </p:spPr>
        <p:txBody>
          <a:bodyPr wrap="square" lIns="0" tIns="0" rIns="0" bIns="0" rtlCol="0"/>
          <a:lstStyle/>
          <a:p>
            <a:endParaRPr sz="2397" dirty="0"/>
          </a:p>
        </p:txBody>
      </p:sp>
    </p:spTree>
    <p:extLst>
      <p:ext uri="{BB962C8B-B14F-4D97-AF65-F5344CB8AC3E}">
        <p14:creationId xmlns:p14="http://schemas.microsoft.com/office/powerpoint/2010/main" val="1899795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05B7CC-3DC4-E11D-03C0-368032670B82}"/>
              </a:ext>
            </a:extLst>
          </p:cNvPr>
          <p:cNvSpPr>
            <a:spLocks noGrp="1"/>
          </p:cNvSpPr>
          <p:nvPr>
            <p:ph type="title"/>
          </p:nvPr>
        </p:nvSpPr>
        <p:spPr/>
        <p:txBody>
          <a:bodyPr/>
          <a:lstStyle/>
          <a:p>
            <a:r>
              <a:rPr lang="en-US" dirty="0"/>
              <a:t>Types of HER2 Testing: NCCN Recommendations</a:t>
            </a:r>
          </a:p>
        </p:txBody>
      </p:sp>
      <p:graphicFrame>
        <p:nvGraphicFramePr>
          <p:cNvPr id="8" name="Table 2">
            <a:extLst>
              <a:ext uri="{FF2B5EF4-FFF2-40B4-BE49-F238E27FC236}">
                <a16:creationId xmlns:a16="http://schemas.microsoft.com/office/drawing/2014/main" id="{D3398B7D-0E4B-FB41-64DF-7787BF42C1E3}"/>
              </a:ext>
            </a:extLst>
          </p:cNvPr>
          <p:cNvGraphicFramePr>
            <a:graphicFrameLocks noGrp="1"/>
          </p:cNvGraphicFramePr>
          <p:nvPr>
            <p:extLst>
              <p:ext uri="{D42A27DB-BD31-4B8C-83A1-F6EECF244321}">
                <p14:modId xmlns:p14="http://schemas.microsoft.com/office/powerpoint/2010/main" val="3545500497"/>
              </p:ext>
            </p:extLst>
          </p:nvPr>
        </p:nvGraphicFramePr>
        <p:xfrm>
          <a:off x="723900" y="1612901"/>
          <a:ext cx="10744200" cy="3810000"/>
        </p:xfrm>
        <a:graphic>
          <a:graphicData uri="http://schemas.openxmlformats.org/drawingml/2006/table">
            <a:tbl>
              <a:tblPr firstRow="1" bandRow="1">
                <a:tableStyleId>{93296810-A885-4BE3-A3E7-6D5BEEA58F35}</a:tableStyleId>
              </a:tblPr>
              <a:tblGrid>
                <a:gridCol w="2387600">
                  <a:extLst>
                    <a:ext uri="{9D8B030D-6E8A-4147-A177-3AD203B41FA5}">
                      <a16:colId xmlns:a16="http://schemas.microsoft.com/office/drawing/2014/main" val="239252183"/>
                    </a:ext>
                  </a:extLst>
                </a:gridCol>
                <a:gridCol w="4622800">
                  <a:extLst>
                    <a:ext uri="{9D8B030D-6E8A-4147-A177-3AD203B41FA5}">
                      <a16:colId xmlns:a16="http://schemas.microsoft.com/office/drawing/2014/main" val="1834172220"/>
                    </a:ext>
                  </a:extLst>
                </a:gridCol>
                <a:gridCol w="3733800">
                  <a:extLst>
                    <a:ext uri="{9D8B030D-6E8A-4147-A177-3AD203B41FA5}">
                      <a16:colId xmlns:a16="http://schemas.microsoft.com/office/drawing/2014/main" val="3630828129"/>
                    </a:ext>
                  </a:extLst>
                </a:gridCol>
              </a:tblGrid>
              <a:tr h="0">
                <a:tc>
                  <a:txBody>
                    <a:bodyPr/>
                    <a:lstStyle/>
                    <a:p>
                      <a:pPr algn="l"/>
                      <a:endParaRPr lang="en-US" sz="1600" b="1" dirty="0">
                        <a:solidFill>
                          <a:schemeClr val="tx1"/>
                        </a:solidFill>
                        <a:latin typeface="+mj-lt"/>
                      </a:endParaRP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j-lt"/>
                        </a:rPr>
                        <a:t>IHC or FISH</a:t>
                      </a:r>
                      <a:endParaRPr lang="en-US" sz="1600" b="1" strike="sngStrike" dirty="0">
                        <a:solidFill>
                          <a:schemeClr val="tx1"/>
                        </a:solidFill>
                        <a:highlight>
                          <a:srgbClr val="FF00FF"/>
                        </a:highlight>
                        <a:latin typeface="+mj-lt"/>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j-lt"/>
                        </a:rPr>
                        <a:t>Individual or Panel Genomic </a:t>
                      </a:r>
                      <a:br>
                        <a:rPr lang="en-US" sz="1600" b="1" dirty="0">
                          <a:solidFill>
                            <a:schemeClr val="tx1"/>
                          </a:solidFill>
                          <a:latin typeface="+mj-lt"/>
                        </a:rPr>
                      </a:br>
                      <a:r>
                        <a:rPr lang="en-US" sz="1600" b="1" dirty="0">
                          <a:solidFill>
                            <a:schemeClr val="tx1"/>
                          </a:solidFill>
                          <a:latin typeface="+mj-lt"/>
                        </a:rPr>
                        <a:t>Sequencing (NGS)</a:t>
                      </a:r>
                    </a:p>
                  </a:txBody>
                  <a:tcPr marL="121920" marR="121920" marT="60960" marB="6096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884022757"/>
                  </a:ext>
                </a:extLst>
              </a:tr>
              <a:tr h="0">
                <a:tc>
                  <a:txBody>
                    <a:bodyPr/>
                    <a:lstStyle/>
                    <a:p>
                      <a:pPr algn="l"/>
                      <a:r>
                        <a:rPr lang="en-US" sz="1600" b="1" dirty="0">
                          <a:solidFill>
                            <a:schemeClr val="bg1"/>
                          </a:solidFill>
                        </a:rPr>
                        <a:t>Directly tests for:</a:t>
                      </a:r>
                    </a:p>
                  </a:txBody>
                  <a:tcPr marL="121920" marR="121920" marT="60960" marB="6096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600"/>
                        </a:spcBef>
                        <a:spcAft>
                          <a:spcPts val="0"/>
                        </a:spcAft>
                        <a:buClrTx/>
                        <a:buSzPct val="85000"/>
                        <a:buFont typeface="Wingdings" pitchFamily="2" charset="2"/>
                        <a:buNone/>
                        <a:tabLst/>
                        <a:defRPr/>
                      </a:pPr>
                      <a:r>
                        <a:rPr lang="en-US" sz="1600" dirty="0">
                          <a:solidFill>
                            <a:schemeClr val="bg1"/>
                          </a:solidFill>
                        </a:rPr>
                        <a:t>HER2 protein overexpression and amplification</a:t>
                      </a:r>
                      <a:r>
                        <a:rPr lang="en-US" sz="1600" baseline="30000" dirty="0">
                          <a:solidFill>
                            <a:schemeClr val="bg1"/>
                          </a:solidFill>
                        </a:rPr>
                        <a:t>1</a:t>
                      </a:r>
                      <a:endParaRPr lang="en-US" sz="1600" dirty="0">
                        <a:solidFill>
                          <a:schemeClr val="bg1"/>
                        </a:solidFill>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l">
                        <a:spcBef>
                          <a:spcPts val="600"/>
                        </a:spcBef>
                        <a:buClrTx/>
                        <a:buSzPct val="85000"/>
                        <a:buFont typeface="Wingdings" pitchFamily="2" charset="2"/>
                        <a:buNone/>
                      </a:pPr>
                      <a:r>
                        <a:rPr lang="en-US" sz="1600" dirty="0">
                          <a:solidFill>
                            <a:schemeClr val="bg1"/>
                          </a:solidFill>
                        </a:rPr>
                        <a:t>HER2 amplification</a:t>
                      </a:r>
                      <a:r>
                        <a:rPr lang="en-US" sz="1600" baseline="30000" dirty="0">
                          <a:solidFill>
                            <a:schemeClr val="bg1"/>
                          </a:solidFill>
                        </a:rPr>
                        <a:t>1</a:t>
                      </a:r>
                      <a:endParaRPr lang="en-US" sz="1600" dirty="0">
                        <a:solidFill>
                          <a:schemeClr val="bg1"/>
                        </a:solidFill>
                      </a:endParaRPr>
                    </a:p>
                  </a:txBody>
                  <a:tcPr marL="121920" marR="121920" marT="60960" marB="6096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18712436"/>
                  </a:ext>
                </a:extLst>
              </a:tr>
              <a:tr h="0">
                <a:tc>
                  <a:txBody>
                    <a:bodyPr/>
                    <a:lstStyle/>
                    <a:p>
                      <a:pPr algn="l"/>
                      <a:r>
                        <a:rPr lang="en-US" sz="1600" b="1" dirty="0">
                          <a:solidFill>
                            <a:schemeClr val="bg1"/>
                          </a:solidFill>
                        </a:rPr>
                        <a:t>Read as:</a:t>
                      </a:r>
                    </a:p>
                  </a:txBody>
                  <a:tcPr marL="121920" marR="121920" marT="60960" marB="6096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77750" marR="0" indent="-177750" algn="l" defTabSz="914400" rtl="0" eaLnBrk="1" fontAlgn="auto" latinLnBrk="0" hangingPunct="1">
                        <a:lnSpc>
                          <a:spcPct val="100000"/>
                        </a:lnSpc>
                        <a:spcBef>
                          <a:spcPts val="600"/>
                        </a:spcBef>
                        <a:spcAft>
                          <a:spcPts val="0"/>
                        </a:spcAft>
                        <a:buClrTx/>
                        <a:buSzPct val="85000"/>
                        <a:buFont typeface="Wingdings" pitchFamily="2" charset="2"/>
                        <a:buChar char="§"/>
                        <a:tabLst/>
                        <a:defRPr/>
                      </a:pPr>
                      <a:r>
                        <a:rPr lang="en-US" sz="1600" dirty="0">
                          <a:solidFill>
                            <a:schemeClr val="bg1"/>
                          </a:solidFill>
                        </a:rPr>
                        <a:t>IHC: 3+ staining in &gt;50% of cells is read as positive, whereas 2+ is equivocal and reflexive FISH testing is recommended</a:t>
                      </a:r>
                      <a:r>
                        <a:rPr lang="en-US" sz="1600" baseline="30000" dirty="0">
                          <a:solidFill>
                            <a:schemeClr val="bg1"/>
                          </a:solidFill>
                        </a:rPr>
                        <a:t>1</a:t>
                      </a:r>
                    </a:p>
                    <a:p>
                      <a:pPr marL="177750" marR="0" indent="-177750" algn="l" defTabSz="914400" rtl="0" eaLnBrk="1" fontAlgn="auto" latinLnBrk="0" hangingPunct="1">
                        <a:lnSpc>
                          <a:spcPct val="100000"/>
                        </a:lnSpc>
                        <a:spcBef>
                          <a:spcPts val="600"/>
                        </a:spcBef>
                        <a:spcAft>
                          <a:spcPts val="0"/>
                        </a:spcAft>
                        <a:buClrTx/>
                        <a:buSzPct val="85000"/>
                        <a:buFont typeface="Wingdings" pitchFamily="2" charset="2"/>
                        <a:buChar char="§"/>
                        <a:tabLst/>
                        <a:defRPr/>
                      </a:pPr>
                      <a:r>
                        <a:rPr lang="en-US" sz="1600" dirty="0">
                          <a:solidFill>
                            <a:schemeClr val="bg1"/>
                          </a:solidFill>
                        </a:rPr>
                        <a:t>FISH: HER2:CEP17 ratio ≥2 in &gt;50% of cells is read as positive</a:t>
                      </a:r>
                      <a:r>
                        <a:rPr lang="en-US" sz="1600" baseline="30000" dirty="0">
                          <a:solidFill>
                            <a:schemeClr val="bg1"/>
                          </a:solidFill>
                        </a:rPr>
                        <a:t>1</a:t>
                      </a:r>
                      <a:endParaRPr lang="en-US" sz="1600" dirty="0">
                        <a:solidFill>
                          <a:schemeClr val="bg1"/>
                        </a:solidFill>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spcBef>
                          <a:spcPts val="600"/>
                        </a:spcBef>
                        <a:buClrTx/>
                        <a:buSzPct val="85000"/>
                        <a:buFont typeface="Wingdings" pitchFamily="2" charset="2"/>
                        <a:buNone/>
                      </a:pPr>
                      <a:r>
                        <a:rPr lang="en-US" sz="1600" dirty="0">
                          <a:solidFill>
                            <a:schemeClr val="bg1"/>
                          </a:solidFill>
                        </a:rPr>
                        <a:t>Genetic sequencing</a:t>
                      </a:r>
                      <a:r>
                        <a:rPr lang="en-US" sz="1600" baseline="30000" dirty="0">
                          <a:solidFill>
                            <a:schemeClr val="bg1"/>
                          </a:solidFill>
                        </a:rPr>
                        <a:t>1</a:t>
                      </a:r>
                      <a:endParaRPr lang="en-US" sz="1600" dirty="0">
                        <a:solidFill>
                          <a:schemeClr val="bg1"/>
                        </a:solidFill>
                      </a:endParaRPr>
                    </a:p>
                  </a:txBody>
                  <a:tcPr marL="121920" marR="121920" marT="60960" marB="6096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86953175"/>
                  </a:ext>
                </a:extLst>
              </a:tr>
              <a:tr h="0">
                <a:tc>
                  <a:txBody>
                    <a:bodyPr/>
                    <a:lstStyle/>
                    <a:p>
                      <a:pPr algn="l"/>
                      <a:r>
                        <a:rPr lang="en-US" sz="1600" b="1" dirty="0">
                          <a:solidFill>
                            <a:schemeClr val="bg1"/>
                          </a:solidFill>
                        </a:rPr>
                        <a:t>Potential disadvantages:</a:t>
                      </a:r>
                    </a:p>
                  </a:txBody>
                  <a:tcPr marL="121920" marR="121920" marT="60960" marB="6096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177750" indent="-177750">
                        <a:spcBef>
                          <a:spcPts val="600"/>
                        </a:spcBef>
                        <a:buClrTx/>
                        <a:buSzPct val="85000"/>
                        <a:buFont typeface="Wingdings" pitchFamily="2" charset="2"/>
                        <a:buChar char="§"/>
                      </a:pPr>
                      <a:r>
                        <a:rPr lang="en-US" sz="1600" dirty="0">
                          <a:solidFill>
                            <a:schemeClr val="bg1"/>
                          </a:solidFill>
                        </a:rPr>
                        <a:t>May not identify mutated HER2, such as short variants that are functionally active but do not bind staining antibody</a:t>
                      </a:r>
                      <a:r>
                        <a:rPr lang="en-US" sz="1600" baseline="30000" dirty="0">
                          <a:solidFill>
                            <a:schemeClr val="bg1"/>
                          </a:solidFill>
                        </a:rPr>
                        <a:t>2</a:t>
                      </a:r>
                    </a:p>
                    <a:p>
                      <a:pPr marL="177750" indent="-177750">
                        <a:spcBef>
                          <a:spcPts val="600"/>
                        </a:spcBef>
                        <a:buClrTx/>
                        <a:buSzPct val="85000"/>
                        <a:buFont typeface="Wingdings" pitchFamily="2" charset="2"/>
                        <a:buChar char="§"/>
                      </a:pPr>
                      <a:r>
                        <a:rPr lang="en-US" sz="1600" baseline="0" dirty="0">
                          <a:solidFill>
                            <a:schemeClr val="bg1"/>
                          </a:solidFill>
                        </a:rPr>
                        <a:t>May not be optimized for mCRC</a:t>
                      </a:r>
                      <a:r>
                        <a:rPr lang="en-US" sz="1600" baseline="30000" dirty="0">
                          <a:solidFill>
                            <a:schemeClr val="bg1"/>
                          </a:solidFill>
                        </a:rPr>
                        <a:t>3</a:t>
                      </a:r>
                      <a:endParaRPr lang="en-US" sz="1600" baseline="0" dirty="0">
                        <a:solidFill>
                          <a:schemeClr val="bg1"/>
                        </a:solidFill>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177750" indent="-177750">
                        <a:spcBef>
                          <a:spcPts val="600"/>
                        </a:spcBef>
                        <a:buClrTx/>
                        <a:buSzPct val="85000"/>
                        <a:buFont typeface="Wingdings" pitchFamily="2" charset="2"/>
                        <a:buChar char="§"/>
                      </a:pPr>
                      <a:r>
                        <a:rPr lang="en-US" sz="1600" dirty="0">
                          <a:solidFill>
                            <a:schemeClr val="bg1"/>
                          </a:solidFill>
                        </a:rPr>
                        <a:t>May not identify promoter region or other driver mutations that cause overexpression without increasing copy number</a:t>
                      </a:r>
                      <a:r>
                        <a:rPr lang="en-US" sz="1600" baseline="30000" dirty="0">
                          <a:solidFill>
                            <a:schemeClr val="bg1"/>
                          </a:solidFill>
                        </a:rPr>
                        <a:t>2</a:t>
                      </a:r>
                    </a:p>
                    <a:p>
                      <a:pPr marL="177750" indent="-177750">
                        <a:spcBef>
                          <a:spcPts val="600"/>
                        </a:spcBef>
                        <a:buClrTx/>
                        <a:buSzPct val="85000"/>
                        <a:buFont typeface="Wingdings" pitchFamily="2" charset="2"/>
                        <a:buChar char="§"/>
                      </a:pPr>
                      <a:r>
                        <a:rPr lang="en-US" sz="1600" baseline="0" dirty="0">
                          <a:solidFill>
                            <a:schemeClr val="bg1"/>
                          </a:solidFill>
                        </a:rPr>
                        <a:t>More expensive than IHC</a:t>
                      </a:r>
                      <a:r>
                        <a:rPr lang="en-US" sz="1600" baseline="30000" dirty="0">
                          <a:solidFill>
                            <a:schemeClr val="bg1"/>
                          </a:solidFill>
                        </a:rPr>
                        <a:t>3</a:t>
                      </a:r>
                      <a:endParaRPr lang="en-US" sz="1600" dirty="0">
                        <a:solidFill>
                          <a:schemeClr val="bg1"/>
                        </a:solidFill>
                      </a:endParaRPr>
                    </a:p>
                  </a:txBody>
                  <a:tcPr marL="121920" marR="121920" marT="60960" marB="6096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96678478"/>
                  </a:ext>
                </a:extLst>
              </a:tr>
            </a:tbl>
          </a:graphicData>
        </a:graphic>
      </p:graphicFrame>
      <p:sp>
        <p:nvSpPr>
          <p:cNvPr id="2" name="Text Box 11">
            <a:extLst>
              <a:ext uri="{FF2B5EF4-FFF2-40B4-BE49-F238E27FC236}">
                <a16:creationId xmlns:a16="http://schemas.microsoft.com/office/drawing/2014/main" id="{5369D8C8-6C97-5D9D-7D50-80588D28342B}"/>
              </a:ext>
            </a:extLst>
          </p:cNvPr>
          <p:cNvSpPr txBox="1">
            <a:spLocks noChangeArrowheads="1"/>
          </p:cNvSpPr>
          <p:nvPr/>
        </p:nvSpPr>
        <p:spPr bwMode="auto">
          <a:xfrm>
            <a:off x="423048" y="6192365"/>
            <a:ext cx="801052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NCCN. Clinical practice guidelines in oncology: colon cancer. v.1.2024. nccn.org.</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Ross. Cancer. 2018;124:1358. 3. Siena. Ann Oncol. 2018;29:1108.</a:t>
            </a:r>
          </a:p>
        </p:txBody>
      </p:sp>
    </p:spTree>
    <p:extLst>
      <p:ext uri="{BB962C8B-B14F-4D97-AF65-F5344CB8AC3E}">
        <p14:creationId xmlns:p14="http://schemas.microsoft.com/office/powerpoint/2010/main" val="2843009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6B75E9-81D4-6620-CDE3-57869C7D1F19}"/>
              </a:ext>
            </a:extLst>
          </p:cNvPr>
          <p:cNvSpPr>
            <a:spLocks noGrp="1"/>
          </p:cNvSpPr>
          <p:nvPr>
            <p:ph type="title"/>
          </p:nvPr>
        </p:nvSpPr>
        <p:spPr/>
        <p:txBody>
          <a:bodyPr/>
          <a:lstStyle/>
          <a:p>
            <a:r>
              <a:rPr lang="en-US" b="1" dirty="0"/>
              <a:t>Important Considerations for</a:t>
            </a:r>
            <a:br>
              <a:rPr lang="en-US" b="1" dirty="0"/>
            </a:br>
            <a:r>
              <a:rPr lang="en-US" b="1" dirty="0"/>
              <a:t>HER2 Testing in GI Cancers </a:t>
            </a:r>
            <a:endParaRPr lang="en-US" dirty="0"/>
          </a:p>
        </p:txBody>
      </p:sp>
    </p:spTree>
    <p:extLst>
      <p:ext uri="{BB962C8B-B14F-4D97-AF65-F5344CB8AC3E}">
        <p14:creationId xmlns:p14="http://schemas.microsoft.com/office/powerpoint/2010/main" val="3707427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C1052-3CF5-F186-2823-169E3D2378A4}"/>
              </a:ext>
            </a:extLst>
          </p:cNvPr>
          <p:cNvSpPr>
            <a:spLocks noGrp="1"/>
          </p:cNvSpPr>
          <p:nvPr>
            <p:ph type="title"/>
          </p:nvPr>
        </p:nvSpPr>
        <p:spPr/>
        <p:txBody>
          <a:bodyPr/>
          <a:lstStyle/>
          <a:p>
            <a:r>
              <a:rPr lang="en-US" dirty="0"/>
              <a:t>Loss of HER2 on Disease Progression After Trastuzumab:</a:t>
            </a:r>
            <a:br>
              <a:rPr lang="en-US" dirty="0"/>
            </a:br>
            <a:r>
              <a:rPr lang="en-US" dirty="0"/>
              <a:t>ctDNA Profiling</a:t>
            </a:r>
          </a:p>
        </p:txBody>
      </p:sp>
      <p:sp>
        <p:nvSpPr>
          <p:cNvPr id="5" name="Content Placeholder 4">
            <a:extLst>
              <a:ext uri="{FF2B5EF4-FFF2-40B4-BE49-F238E27FC236}">
                <a16:creationId xmlns:a16="http://schemas.microsoft.com/office/drawing/2014/main" id="{71B1E1ED-A0BF-2106-8E9A-43E06C031B95}"/>
              </a:ext>
            </a:extLst>
          </p:cNvPr>
          <p:cNvSpPr>
            <a:spLocks noGrp="1"/>
          </p:cNvSpPr>
          <p:nvPr>
            <p:ph idx="1"/>
          </p:nvPr>
        </p:nvSpPr>
        <p:spPr/>
        <p:txBody>
          <a:bodyPr/>
          <a:lstStyle/>
          <a:p>
            <a:r>
              <a:rPr lang="en-US" sz="2000" dirty="0"/>
              <a:t>Serial plasma samples from patients with HER2+ mGC that progressed on treatment with trastuzumab + chemotherapy (N = 17)</a:t>
            </a:r>
          </a:p>
        </p:txBody>
      </p:sp>
      <p:sp>
        <p:nvSpPr>
          <p:cNvPr id="10" name="Text Box 11">
            <a:extLst>
              <a:ext uri="{FF2B5EF4-FFF2-40B4-BE49-F238E27FC236}">
                <a16:creationId xmlns:a16="http://schemas.microsoft.com/office/drawing/2014/main" id="{761AC288-5B16-008E-F1E1-0A13610ACEAB}"/>
              </a:ext>
            </a:extLst>
          </p:cNvPr>
          <p:cNvSpPr txBox="1">
            <a:spLocks noChangeArrowheads="1"/>
          </p:cNvSpPr>
          <p:nvPr/>
        </p:nvSpPr>
        <p:spPr bwMode="auto">
          <a:xfrm>
            <a:off x="423048" y="6377031"/>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Gut. 2019;68:1152. </a:t>
            </a:r>
          </a:p>
        </p:txBody>
      </p:sp>
      <p:sp>
        <p:nvSpPr>
          <p:cNvPr id="31" name="TextBox 30">
            <a:extLst>
              <a:ext uri="{FF2B5EF4-FFF2-40B4-BE49-F238E27FC236}">
                <a16:creationId xmlns:a16="http://schemas.microsoft.com/office/drawing/2014/main" id="{120979B7-F6B5-8EF6-B0F6-E78B23314392}"/>
              </a:ext>
            </a:extLst>
          </p:cNvPr>
          <p:cNvSpPr txBox="1"/>
          <p:nvPr/>
        </p:nvSpPr>
        <p:spPr>
          <a:xfrm>
            <a:off x="2642909" y="3373653"/>
            <a:ext cx="1634301" cy="584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6"/>
                </a:solidFill>
                <a:effectLst/>
                <a:uLnTx/>
                <a:uFillTx/>
                <a:latin typeface="+mn-lt"/>
              </a:rPr>
              <a:t>Unknown</a:t>
            </a:r>
            <a:br>
              <a:rPr kumimoji="0" lang="en-US" sz="1600" b="1" i="0" u="none" strike="noStrike" kern="0" cap="none" spc="0" normalizeH="0" baseline="0" noProof="0" dirty="0">
                <a:ln>
                  <a:noFill/>
                </a:ln>
                <a:solidFill>
                  <a:schemeClr val="accent6"/>
                </a:solidFill>
                <a:effectLst/>
                <a:uLnTx/>
                <a:uFillTx/>
                <a:latin typeface="+mn-lt"/>
              </a:rPr>
            </a:br>
            <a:r>
              <a:rPr kumimoji="0" lang="en-US" sz="1600" b="1" i="0" u="none" strike="noStrike" kern="0" cap="none" spc="0" normalizeH="0" baseline="0" noProof="0" dirty="0">
                <a:ln>
                  <a:noFill/>
                </a:ln>
                <a:solidFill>
                  <a:schemeClr val="accent6"/>
                </a:solidFill>
                <a:effectLst/>
                <a:uLnTx/>
                <a:uFillTx/>
                <a:latin typeface="+mn-lt"/>
              </a:rPr>
              <a:t>12%</a:t>
            </a:r>
          </a:p>
        </p:txBody>
      </p:sp>
      <p:sp>
        <p:nvSpPr>
          <p:cNvPr id="33" name="Rectangle 32">
            <a:extLst>
              <a:ext uri="{FF2B5EF4-FFF2-40B4-BE49-F238E27FC236}">
                <a16:creationId xmlns:a16="http://schemas.microsoft.com/office/drawing/2014/main" id="{79EBFA60-DAFA-439D-98BF-34FE67E6E0B0}"/>
              </a:ext>
            </a:extLst>
          </p:cNvPr>
          <p:cNvSpPr/>
          <p:nvPr/>
        </p:nvSpPr>
        <p:spPr>
          <a:xfrm>
            <a:off x="2691196" y="3855256"/>
            <a:ext cx="443490" cy="294276"/>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C8CC26C2-9F8D-18D7-C33B-32B513C7418A}"/>
              </a:ext>
            </a:extLst>
          </p:cNvPr>
          <p:cNvSpPr txBox="1"/>
          <p:nvPr/>
        </p:nvSpPr>
        <p:spPr>
          <a:xfrm>
            <a:off x="1339488" y="3849723"/>
            <a:ext cx="2014545" cy="584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4"/>
                </a:solidFill>
                <a:effectLst/>
                <a:uLnTx/>
                <a:uFillTx/>
                <a:latin typeface="+mn-lt"/>
              </a:rPr>
              <a:t>New </a:t>
            </a:r>
            <a:r>
              <a:rPr kumimoji="0" lang="en-US" sz="1600" b="1" i="1" u="none" strike="noStrike" kern="0" cap="none" spc="0" normalizeH="0" baseline="0" noProof="0" dirty="0">
                <a:ln>
                  <a:noFill/>
                </a:ln>
                <a:solidFill>
                  <a:schemeClr val="accent4"/>
                </a:solidFill>
                <a:effectLst/>
                <a:uLnTx/>
                <a:uFillTx/>
                <a:latin typeface="+mn-lt"/>
              </a:rPr>
              <a:t>HER2</a:t>
            </a:r>
            <a:r>
              <a:rPr kumimoji="0" lang="en-US" sz="1600" b="1" i="0" u="none" strike="noStrike" kern="0" cap="none" spc="0" normalizeH="0" baseline="0" noProof="0" dirty="0">
                <a:ln>
                  <a:noFill/>
                </a:ln>
                <a:solidFill>
                  <a:schemeClr val="accent4"/>
                </a:solidFill>
                <a:effectLst/>
                <a:uLnTx/>
                <a:uFillTx/>
                <a:latin typeface="+mn-lt"/>
              </a:rPr>
              <a:t>amp</a:t>
            </a:r>
            <a:br>
              <a:rPr kumimoji="0" lang="en-US" sz="1600" b="1" i="0" u="none" strike="noStrike" kern="0" cap="none" spc="0" normalizeH="0" baseline="0" noProof="0" dirty="0">
                <a:ln>
                  <a:noFill/>
                </a:ln>
                <a:solidFill>
                  <a:schemeClr val="accent4"/>
                </a:solidFill>
                <a:effectLst/>
                <a:uLnTx/>
                <a:uFillTx/>
                <a:latin typeface="+mn-lt"/>
              </a:rPr>
            </a:br>
            <a:r>
              <a:rPr kumimoji="0" lang="en-US" sz="1600" b="1" i="0" u="none" strike="noStrike" kern="0" cap="none" spc="0" normalizeH="0" baseline="0" noProof="0" dirty="0">
                <a:ln>
                  <a:noFill/>
                </a:ln>
                <a:solidFill>
                  <a:schemeClr val="accent4"/>
                </a:solidFill>
                <a:effectLst/>
                <a:uLnTx/>
                <a:uFillTx/>
                <a:latin typeface="+mn-lt"/>
              </a:rPr>
              <a:t>6%</a:t>
            </a:r>
          </a:p>
        </p:txBody>
      </p:sp>
      <p:sp>
        <p:nvSpPr>
          <p:cNvPr id="35" name="Rectangle 34">
            <a:extLst>
              <a:ext uri="{FF2B5EF4-FFF2-40B4-BE49-F238E27FC236}">
                <a16:creationId xmlns:a16="http://schemas.microsoft.com/office/drawing/2014/main" id="{52B69D49-35DB-244D-33CF-A2E57F9ADDF2}"/>
              </a:ext>
            </a:extLst>
          </p:cNvPr>
          <p:cNvSpPr/>
          <p:nvPr/>
        </p:nvSpPr>
        <p:spPr>
          <a:xfrm flipV="1">
            <a:off x="4037972" y="5209288"/>
            <a:ext cx="697282" cy="397015"/>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51011150-D2B3-F248-51A5-2166BD206964}"/>
              </a:ext>
            </a:extLst>
          </p:cNvPr>
          <p:cNvSpPr txBox="1"/>
          <p:nvPr/>
        </p:nvSpPr>
        <p:spPr>
          <a:xfrm>
            <a:off x="3575459" y="5126097"/>
            <a:ext cx="2014545" cy="584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dirty="0">
                <a:ln>
                  <a:noFill/>
                </a:ln>
                <a:solidFill>
                  <a:schemeClr val="accent1"/>
                </a:solidFill>
                <a:effectLst/>
                <a:uLnTx/>
                <a:uFillTx/>
                <a:latin typeface="+mn-lt"/>
              </a:rPr>
              <a:t>HER2</a:t>
            </a:r>
            <a:r>
              <a:rPr kumimoji="0" lang="en-US" sz="1600" b="1" i="0" u="none" strike="noStrike" kern="0" cap="none" spc="0" normalizeH="0" baseline="0" noProof="0" dirty="0">
                <a:ln>
                  <a:noFill/>
                </a:ln>
                <a:solidFill>
                  <a:schemeClr val="accent1"/>
                </a:solidFill>
                <a:effectLst/>
                <a:uLnTx/>
                <a:uFillTx/>
                <a:latin typeface="+mn-lt"/>
              </a:rPr>
              <a:t>amp</a:t>
            </a:r>
            <a:br>
              <a:rPr kumimoji="0" lang="en-US" sz="1600" b="1" i="0" u="none" strike="noStrike" kern="0" cap="none" spc="0" normalizeH="0" baseline="0" noProof="0" dirty="0">
                <a:ln>
                  <a:noFill/>
                </a:ln>
                <a:solidFill>
                  <a:schemeClr val="accent1"/>
                </a:solidFill>
                <a:effectLst/>
                <a:uLnTx/>
                <a:uFillTx/>
                <a:latin typeface="+mn-lt"/>
              </a:rPr>
            </a:br>
            <a:r>
              <a:rPr kumimoji="0" lang="en-US" sz="1600" b="1" i="0" u="none" strike="noStrike" kern="0" cap="none" spc="0" normalizeH="0" baseline="0" noProof="0" dirty="0">
                <a:ln>
                  <a:noFill/>
                </a:ln>
                <a:solidFill>
                  <a:schemeClr val="accent1"/>
                </a:solidFill>
                <a:effectLst/>
                <a:uLnTx/>
                <a:uFillTx/>
                <a:latin typeface="+mn-lt"/>
              </a:rPr>
              <a:t>59%</a:t>
            </a:r>
          </a:p>
        </p:txBody>
      </p:sp>
      <p:sp>
        <p:nvSpPr>
          <p:cNvPr id="37" name="Rectangle 36">
            <a:extLst>
              <a:ext uri="{FF2B5EF4-FFF2-40B4-BE49-F238E27FC236}">
                <a16:creationId xmlns:a16="http://schemas.microsoft.com/office/drawing/2014/main" id="{4B73A511-CF62-92E2-1F0E-989C552AEEAB}"/>
              </a:ext>
            </a:extLst>
          </p:cNvPr>
          <p:cNvSpPr/>
          <p:nvPr/>
        </p:nvSpPr>
        <p:spPr>
          <a:xfrm flipV="1">
            <a:off x="2691196" y="5211135"/>
            <a:ext cx="597746" cy="397015"/>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E7137482-C7AB-2147-59E8-AB2A06411133}"/>
              </a:ext>
            </a:extLst>
          </p:cNvPr>
          <p:cNvSpPr txBox="1"/>
          <p:nvPr/>
        </p:nvSpPr>
        <p:spPr>
          <a:xfrm>
            <a:off x="1329657" y="4967423"/>
            <a:ext cx="2014545" cy="5847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accent3"/>
                </a:solidFill>
                <a:effectLst/>
                <a:uLnTx/>
                <a:uFillTx/>
                <a:latin typeface="+mn-lt"/>
              </a:rPr>
              <a:t>Non-</a:t>
            </a:r>
            <a:r>
              <a:rPr kumimoji="0" lang="en-US" sz="1600" b="1" i="1" u="none" strike="noStrike" kern="0" cap="none" spc="0" normalizeH="0" baseline="0" noProof="0" dirty="0">
                <a:ln>
                  <a:noFill/>
                </a:ln>
                <a:solidFill>
                  <a:schemeClr val="accent3"/>
                </a:solidFill>
                <a:effectLst/>
                <a:uLnTx/>
                <a:uFillTx/>
                <a:latin typeface="+mn-lt"/>
              </a:rPr>
              <a:t>HER2</a:t>
            </a:r>
            <a:r>
              <a:rPr kumimoji="0" lang="en-US" sz="1600" b="1" i="0" u="none" strike="noStrike" kern="0" cap="none" spc="0" normalizeH="0" baseline="0" noProof="0" dirty="0">
                <a:ln>
                  <a:noFill/>
                </a:ln>
                <a:solidFill>
                  <a:schemeClr val="accent3"/>
                </a:solidFill>
                <a:effectLst/>
                <a:uLnTx/>
                <a:uFillTx/>
                <a:latin typeface="+mn-lt"/>
              </a:rPr>
              <a:t>amp</a:t>
            </a:r>
            <a:br>
              <a:rPr kumimoji="0" lang="en-US" sz="1600" b="1" i="0" u="none" strike="noStrike" kern="0" cap="none" spc="0" normalizeH="0" baseline="0" noProof="0" dirty="0">
                <a:ln>
                  <a:noFill/>
                </a:ln>
                <a:solidFill>
                  <a:schemeClr val="accent3"/>
                </a:solidFill>
                <a:effectLst/>
                <a:uLnTx/>
                <a:uFillTx/>
                <a:latin typeface="+mn-lt"/>
              </a:rPr>
            </a:br>
            <a:r>
              <a:rPr kumimoji="0" lang="en-US" sz="1600" b="1" i="0" u="none" strike="noStrike" kern="0" cap="none" spc="0" normalizeH="0" baseline="0" noProof="0" dirty="0">
                <a:ln>
                  <a:noFill/>
                </a:ln>
                <a:solidFill>
                  <a:schemeClr val="accent3"/>
                </a:solidFill>
                <a:effectLst/>
                <a:uLnTx/>
                <a:uFillTx/>
                <a:latin typeface="+mn-lt"/>
              </a:rPr>
              <a:t>23%</a:t>
            </a:r>
          </a:p>
        </p:txBody>
      </p:sp>
      <p:sp>
        <p:nvSpPr>
          <p:cNvPr id="3" name="TextBox 2">
            <a:extLst>
              <a:ext uri="{FF2B5EF4-FFF2-40B4-BE49-F238E27FC236}">
                <a16:creationId xmlns:a16="http://schemas.microsoft.com/office/drawing/2014/main" id="{55FA77DE-662A-E052-A470-EB5D30C15D79}"/>
              </a:ext>
            </a:extLst>
          </p:cNvPr>
          <p:cNvSpPr txBox="1"/>
          <p:nvPr/>
        </p:nvSpPr>
        <p:spPr bwMode="auto">
          <a:xfrm>
            <a:off x="917656" y="2705518"/>
            <a:ext cx="48559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1" i="0" dirty="0">
                <a:solidFill>
                  <a:schemeClr val="bg1"/>
                </a:solidFill>
                <a:effectLst/>
                <a:latin typeface="+mj-lt"/>
              </a:rPr>
              <a:t>Potential Trastuzumab Resistance Clones at PD</a:t>
            </a:r>
            <a:endParaRPr lang="en-US" b="1" dirty="0">
              <a:solidFill>
                <a:schemeClr val="bg1"/>
              </a:solidFill>
              <a:latin typeface="+mj-lt"/>
            </a:endParaRPr>
          </a:p>
        </p:txBody>
      </p:sp>
      <p:sp>
        <p:nvSpPr>
          <p:cNvPr id="4" name="TextBox 3">
            <a:extLst>
              <a:ext uri="{FF2B5EF4-FFF2-40B4-BE49-F238E27FC236}">
                <a16:creationId xmlns:a16="http://schemas.microsoft.com/office/drawing/2014/main" id="{C808F84E-0C75-48D7-D003-5765ECE5102B}"/>
              </a:ext>
            </a:extLst>
          </p:cNvPr>
          <p:cNvSpPr txBox="1"/>
          <p:nvPr/>
        </p:nvSpPr>
        <p:spPr bwMode="auto">
          <a:xfrm>
            <a:off x="6448896" y="2695264"/>
            <a:ext cx="43580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1" i="0" dirty="0">
                <a:solidFill>
                  <a:schemeClr val="bg1"/>
                </a:solidFill>
                <a:effectLst/>
                <a:latin typeface="+mj-lt"/>
              </a:rPr>
              <a:t>HER2 Copy Number at Baseline and PD </a:t>
            </a:r>
            <a:endParaRPr lang="en-US" b="1" dirty="0">
              <a:solidFill>
                <a:schemeClr val="bg1"/>
              </a:solidFill>
              <a:latin typeface="+mj-lt"/>
            </a:endParaRPr>
          </a:p>
        </p:txBody>
      </p:sp>
      <p:sp>
        <p:nvSpPr>
          <p:cNvPr id="6" name="Pie 5">
            <a:extLst>
              <a:ext uri="{FF2B5EF4-FFF2-40B4-BE49-F238E27FC236}">
                <a16:creationId xmlns:a16="http://schemas.microsoft.com/office/drawing/2014/main" id="{14310181-B076-3E27-1FBB-B50FA8F72606}"/>
              </a:ext>
            </a:extLst>
          </p:cNvPr>
          <p:cNvSpPr/>
          <p:nvPr/>
        </p:nvSpPr>
        <p:spPr bwMode="auto">
          <a:xfrm>
            <a:off x="2972494" y="3962932"/>
            <a:ext cx="1306429" cy="1306429"/>
          </a:xfrm>
          <a:prstGeom prst="pie">
            <a:avLst>
              <a:gd name="adj1" fmla="val 16250533"/>
              <a:gd name="adj2" fmla="val 7329490"/>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Pie 6">
            <a:extLst>
              <a:ext uri="{FF2B5EF4-FFF2-40B4-BE49-F238E27FC236}">
                <a16:creationId xmlns:a16="http://schemas.microsoft.com/office/drawing/2014/main" id="{1DBF4E1E-4E92-16B6-915B-659FD88C6951}"/>
              </a:ext>
            </a:extLst>
          </p:cNvPr>
          <p:cNvSpPr/>
          <p:nvPr/>
        </p:nvSpPr>
        <p:spPr bwMode="auto">
          <a:xfrm>
            <a:off x="2972494" y="3962932"/>
            <a:ext cx="1306429" cy="1306429"/>
          </a:xfrm>
          <a:prstGeom prst="pie">
            <a:avLst>
              <a:gd name="adj1" fmla="val 7337591"/>
              <a:gd name="adj2" fmla="val 1227193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Pie 7">
            <a:extLst>
              <a:ext uri="{FF2B5EF4-FFF2-40B4-BE49-F238E27FC236}">
                <a16:creationId xmlns:a16="http://schemas.microsoft.com/office/drawing/2014/main" id="{07DC14E2-2674-C541-A7CC-1DF8FAF20303}"/>
              </a:ext>
            </a:extLst>
          </p:cNvPr>
          <p:cNvSpPr/>
          <p:nvPr/>
        </p:nvSpPr>
        <p:spPr bwMode="auto">
          <a:xfrm>
            <a:off x="2971194" y="3962932"/>
            <a:ext cx="1306429" cy="1306429"/>
          </a:xfrm>
          <a:prstGeom prst="pie">
            <a:avLst>
              <a:gd name="adj1" fmla="val 12286685"/>
              <a:gd name="adj2" fmla="val 13637999"/>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Pie 8">
            <a:extLst>
              <a:ext uri="{FF2B5EF4-FFF2-40B4-BE49-F238E27FC236}">
                <a16:creationId xmlns:a16="http://schemas.microsoft.com/office/drawing/2014/main" id="{E817BFC5-6C92-90F5-261E-CB6C986580FE}"/>
              </a:ext>
            </a:extLst>
          </p:cNvPr>
          <p:cNvSpPr/>
          <p:nvPr/>
        </p:nvSpPr>
        <p:spPr bwMode="auto">
          <a:xfrm>
            <a:off x="2971194" y="3962932"/>
            <a:ext cx="1306429" cy="1306429"/>
          </a:xfrm>
          <a:prstGeom prst="pie">
            <a:avLst>
              <a:gd name="adj1" fmla="val 13621336"/>
              <a:gd name="adj2" fmla="val 16282620"/>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8028F018-7CDC-B407-B59B-A6D0EC6D099F}"/>
              </a:ext>
            </a:extLst>
          </p:cNvPr>
          <p:cNvSpPr txBox="1"/>
          <p:nvPr/>
        </p:nvSpPr>
        <p:spPr bwMode="auto">
          <a:xfrm rot="16200000">
            <a:off x="5356849" y="4153141"/>
            <a:ext cx="15458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i="1" dirty="0">
                <a:solidFill>
                  <a:schemeClr val="bg1"/>
                </a:solidFill>
                <a:latin typeface="Calibri" panose="020F0502020204030204" pitchFamily="34" charset="0"/>
              </a:rPr>
              <a:t>HER2</a:t>
            </a:r>
            <a:r>
              <a:rPr lang="en-US" sz="2000" b="1" dirty="0">
                <a:solidFill>
                  <a:schemeClr val="bg1"/>
                </a:solidFill>
                <a:latin typeface="Calibri" panose="020F0502020204030204" pitchFamily="34" charset="0"/>
              </a:rPr>
              <a:t> SCNA</a:t>
            </a:r>
          </a:p>
        </p:txBody>
      </p:sp>
      <p:grpSp>
        <p:nvGrpSpPr>
          <p:cNvPr id="21" name="Group 20">
            <a:extLst>
              <a:ext uri="{FF2B5EF4-FFF2-40B4-BE49-F238E27FC236}">
                <a16:creationId xmlns:a16="http://schemas.microsoft.com/office/drawing/2014/main" id="{16959B89-B5C9-1245-BC18-A628509E2DF8}"/>
              </a:ext>
            </a:extLst>
          </p:cNvPr>
          <p:cNvGrpSpPr/>
          <p:nvPr/>
        </p:nvGrpSpPr>
        <p:grpSpPr>
          <a:xfrm>
            <a:off x="6597649" y="3530573"/>
            <a:ext cx="67037" cy="1973551"/>
            <a:chOff x="6437621" y="3530573"/>
            <a:chExt cx="227066" cy="1973551"/>
          </a:xfrm>
        </p:grpSpPr>
        <p:cxnSp>
          <p:nvCxnSpPr>
            <p:cNvPr id="14" name="Straight Connector 13">
              <a:extLst>
                <a:ext uri="{FF2B5EF4-FFF2-40B4-BE49-F238E27FC236}">
                  <a16:creationId xmlns:a16="http://schemas.microsoft.com/office/drawing/2014/main" id="{BC9D8124-540D-FCBA-4B7A-FD95802EF88E}"/>
                </a:ext>
              </a:extLst>
            </p:cNvPr>
            <p:cNvCxnSpPr/>
            <p:nvPr/>
          </p:nvCxnSpPr>
          <p:spPr bwMode="auto">
            <a:xfrm>
              <a:off x="6437621" y="3530573"/>
              <a:ext cx="22706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70D8533-50E3-57EF-55AB-170E8F3B1A29}"/>
                </a:ext>
              </a:extLst>
            </p:cNvPr>
            <p:cNvCxnSpPr/>
            <p:nvPr/>
          </p:nvCxnSpPr>
          <p:spPr bwMode="auto">
            <a:xfrm>
              <a:off x="6437621" y="3925283"/>
              <a:ext cx="22706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858BD02-29D4-91F6-BE00-8771F85B888F}"/>
                </a:ext>
              </a:extLst>
            </p:cNvPr>
            <p:cNvCxnSpPr/>
            <p:nvPr/>
          </p:nvCxnSpPr>
          <p:spPr bwMode="auto">
            <a:xfrm>
              <a:off x="6437621" y="4319993"/>
              <a:ext cx="22706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4041896-D43A-81E2-D53A-BB58886292FB}"/>
                </a:ext>
              </a:extLst>
            </p:cNvPr>
            <p:cNvCxnSpPr/>
            <p:nvPr/>
          </p:nvCxnSpPr>
          <p:spPr bwMode="auto">
            <a:xfrm>
              <a:off x="6437621" y="4714703"/>
              <a:ext cx="22706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55AE328-B06C-757A-3DDA-2F7DCAFBFA13}"/>
                </a:ext>
              </a:extLst>
            </p:cNvPr>
            <p:cNvCxnSpPr/>
            <p:nvPr/>
          </p:nvCxnSpPr>
          <p:spPr bwMode="auto">
            <a:xfrm>
              <a:off x="6437621" y="5109413"/>
              <a:ext cx="22706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16C8BA1-25DE-B5AE-F397-ADBBD505DA37}"/>
                </a:ext>
              </a:extLst>
            </p:cNvPr>
            <p:cNvCxnSpPr/>
            <p:nvPr/>
          </p:nvCxnSpPr>
          <p:spPr bwMode="auto">
            <a:xfrm>
              <a:off x="6437621" y="5504124"/>
              <a:ext cx="22706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E1BC93C6-C18E-70CD-A4B3-502A30FED88C}"/>
              </a:ext>
            </a:extLst>
          </p:cNvPr>
          <p:cNvGrpSpPr/>
          <p:nvPr/>
        </p:nvGrpSpPr>
        <p:grpSpPr>
          <a:xfrm>
            <a:off x="6823145" y="5497837"/>
            <a:ext cx="4248064" cy="74147"/>
            <a:chOff x="6823145" y="5497837"/>
            <a:chExt cx="4248064" cy="437665"/>
          </a:xfrm>
        </p:grpSpPr>
        <p:cxnSp>
          <p:nvCxnSpPr>
            <p:cNvPr id="23" name="Straight Connector 22">
              <a:extLst>
                <a:ext uri="{FF2B5EF4-FFF2-40B4-BE49-F238E27FC236}">
                  <a16:creationId xmlns:a16="http://schemas.microsoft.com/office/drawing/2014/main" id="{023A983E-57D8-94C5-C25A-1F90B8B8FA05}"/>
                </a:ext>
              </a:extLst>
            </p:cNvPr>
            <p:cNvCxnSpPr/>
            <p:nvPr/>
          </p:nvCxnSpPr>
          <p:spPr bwMode="auto">
            <a:xfrm>
              <a:off x="6823145"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02A673B-B9FF-5242-A0AF-65DC6067B240}"/>
                </a:ext>
              </a:extLst>
            </p:cNvPr>
            <p:cNvCxnSpPr/>
            <p:nvPr/>
          </p:nvCxnSpPr>
          <p:spPr bwMode="auto">
            <a:xfrm>
              <a:off x="7088649"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E7CAFB2-8300-CA30-5F95-67EB711AA9A1}"/>
                </a:ext>
              </a:extLst>
            </p:cNvPr>
            <p:cNvCxnSpPr/>
            <p:nvPr/>
          </p:nvCxnSpPr>
          <p:spPr bwMode="auto">
            <a:xfrm>
              <a:off x="7354153"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5A5ED54-0125-A9CA-3E52-7AC97C6C5E1D}"/>
                </a:ext>
              </a:extLst>
            </p:cNvPr>
            <p:cNvCxnSpPr/>
            <p:nvPr/>
          </p:nvCxnSpPr>
          <p:spPr bwMode="auto">
            <a:xfrm>
              <a:off x="7619657"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A4162B7-87D4-7C9D-36D9-246061AFF9E0}"/>
                </a:ext>
              </a:extLst>
            </p:cNvPr>
            <p:cNvCxnSpPr/>
            <p:nvPr/>
          </p:nvCxnSpPr>
          <p:spPr bwMode="auto">
            <a:xfrm>
              <a:off x="7885161"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3847003-632F-5D94-7A58-7D93E658D64B}"/>
                </a:ext>
              </a:extLst>
            </p:cNvPr>
            <p:cNvCxnSpPr/>
            <p:nvPr/>
          </p:nvCxnSpPr>
          <p:spPr bwMode="auto">
            <a:xfrm>
              <a:off x="8150665"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7795E0-06BE-E54E-0820-554E11F7EF29}"/>
                </a:ext>
              </a:extLst>
            </p:cNvPr>
            <p:cNvCxnSpPr/>
            <p:nvPr/>
          </p:nvCxnSpPr>
          <p:spPr bwMode="auto">
            <a:xfrm>
              <a:off x="8416169"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5B9C4D9-0F74-D9EB-440A-4E174A66188A}"/>
                </a:ext>
              </a:extLst>
            </p:cNvPr>
            <p:cNvCxnSpPr/>
            <p:nvPr/>
          </p:nvCxnSpPr>
          <p:spPr bwMode="auto">
            <a:xfrm>
              <a:off x="8681673"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C44BBAC-08E7-82FB-8920-6475AF2B6005}"/>
                </a:ext>
              </a:extLst>
            </p:cNvPr>
            <p:cNvCxnSpPr/>
            <p:nvPr/>
          </p:nvCxnSpPr>
          <p:spPr bwMode="auto">
            <a:xfrm>
              <a:off x="8947177"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63C7A43-85FC-65ED-A070-08FF467D40E2}"/>
                </a:ext>
              </a:extLst>
            </p:cNvPr>
            <p:cNvCxnSpPr/>
            <p:nvPr/>
          </p:nvCxnSpPr>
          <p:spPr bwMode="auto">
            <a:xfrm>
              <a:off x="9212681"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CB13BFE-07D8-A576-A862-053E0E509E94}"/>
                </a:ext>
              </a:extLst>
            </p:cNvPr>
            <p:cNvCxnSpPr/>
            <p:nvPr/>
          </p:nvCxnSpPr>
          <p:spPr bwMode="auto">
            <a:xfrm>
              <a:off x="9478185"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FD11902-3152-64A4-09A4-F9A8384B32CC}"/>
                </a:ext>
              </a:extLst>
            </p:cNvPr>
            <p:cNvCxnSpPr/>
            <p:nvPr/>
          </p:nvCxnSpPr>
          <p:spPr bwMode="auto">
            <a:xfrm>
              <a:off x="9743689"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07CBD40-CF66-EC1E-96EF-C68EBD1797A0}"/>
                </a:ext>
              </a:extLst>
            </p:cNvPr>
            <p:cNvCxnSpPr/>
            <p:nvPr/>
          </p:nvCxnSpPr>
          <p:spPr bwMode="auto">
            <a:xfrm>
              <a:off x="10009193"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F20DFC9-B032-35D6-AE8A-7D5D1741C2C9}"/>
                </a:ext>
              </a:extLst>
            </p:cNvPr>
            <p:cNvCxnSpPr/>
            <p:nvPr/>
          </p:nvCxnSpPr>
          <p:spPr bwMode="auto">
            <a:xfrm>
              <a:off x="10274697"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E6F1857-DFE9-2FB6-E593-B27F1E2DAE8D}"/>
                </a:ext>
              </a:extLst>
            </p:cNvPr>
            <p:cNvCxnSpPr/>
            <p:nvPr/>
          </p:nvCxnSpPr>
          <p:spPr bwMode="auto">
            <a:xfrm>
              <a:off x="10540201"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657BBD1-A46E-2F43-BADE-BD8EADC217C0}"/>
                </a:ext>
              </a:extLst>
            </p:cNvPr>
            <p:cNvCxnSpPr/>
            <p:nvPr/>
          </p:nvCxnSpPr>
          <p:spPr bwMode="auto">
            <a:xfrm>
              <a:off x="10805705" y="5497837"/>
              <a:ext cx="0" cy="43766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1DBAD7A-4BC1-5183-E293-82EFF9794F51}"/>
                </a:ext>
              </a:extLst>
            </p:cNvPr>
            <p:cNvCxnSpPr/>
            <p:nvPr/>
          </p:nvCxnSpPr>
          <p:spPr bwMode="auto">
            <a:xfrm>
              <a:off x="11071209" y="5497837"/>
              <a:ext cx="0" cy="437665"/>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E142CC93-B22B-0097-DA0E-8707B7040FE5}"/>
              </a:ext>
            </a:extLst>
          </p:cNvPr>
          <p:cNvSpPr txBox="1"/>
          <p:nvPr/>
        </p:nvSpPr>
        <p:spPr bwMode="auto">
          <a:xfrm>
            <a:off x="6250596" y="3340155"/>
            <a:ext cx="460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51EC8514-706A-F6CF-435C-5C83B70CCCCD}"/>
              </a:ext>
            </a:extLst>
          </p:cNvPr>
          <p:cNvSpPr txBox="1"/>
          <p:nvPr/>
        </p:nvSpPr>
        <p:spPr bwMode="auto">
          <a:xfrm>
            <a:off x="6250596" y="3736545"/>
            <a:ext cx="460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676FAFA8-1F9F-8B0E-07F1-75B6FD9DF46B}"/>
              </a:ext>
            </a:extLst>
          </p:cNvPr>
          <p:cNvSpPr txBox="1"/>
          <p:nvPr/>
        </p:nvSpPr>
        <p:spPr bwMode="auto">
          <a:xfrm>
            <a:off x="6250596" y="4128431"/>
            <a:ext cx="460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01B04938-1885-3DEA-9CCA-64174D32ACE6}"/>
              </a:ext>
            </a:extLst>
          </p:cNvPr>
          <p:cNvSpPr txBox="1"/>
          <p:nvPr/>
        </p:nvSpPr>
        <p:spPr bwMode="auto">
          <a:xfrm>
            <a:off x="6250596" y="4524821"/>
            <a:ext cx="460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5DC86FF3-DD68-9AA5-E45D-A0897C9E032E}"/>
              </a:ext>
            </a:extLst>
          </p:cNvPr>
          <p:cNvSpPr txBox="1"/>
          <p:nvPr/>
        </p:nvSpPr>
        <p:spPr bwMode="auto">
          <a:xfrm>
            <a:off x="6250596" y="4930220"/>
            <a:ext cx="460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A97E0C3E-E38A-1317-77DB-259D8A34E2B3}"/>
              </a:ext>
            </a:extLst>
          </p:cNvPr>
          <p:cNvSpPr txBox="1"/>
          <p:nvPr/>
        </p:nvSpPr>
        <p:spPr bwMode="auto">
          <a:xfrm>
            <a:off x="6351620" y="5317407"/>
            <a:ext cx="263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B63FCE7C-9B72-D117-1F29-8765FEEF6214}"/>
              </a:ext>
            </a:extLst>
          </p:cNvPr>
          <p:cNvSpPr txBox="1"/>
          <p:nvPr/>
        </p:nvSpPr>
        <p:spPr bwMode="auto">
          <a:xfrm rot="18900000">
            <a:off x="6480630" y="5534920"/>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PR1</a:t>
            </a:r>
          </a:p>
        </p:txBody>
      </p:sp>
      <p:sp>
        <p:nvSpPr>
          <p:cNvPr id="57" name="TextBox 56">
            <a:extLst>
              <a:ext uri="{FF2B5EF4-FFF2-40B4-BE49-F238E27FC236}">
                <a16:creationId xmlns:a16="http://schemas.microsoft.com/office/drawing/2014/main" id="{A1D0CB1A-8926-D7D2-C013-823D15AA5518}"/>
              </a:ext>
            </a:extLst>
          </p:cNvPr>
          <p:cNvSpPr txBox="1"/>
          <p:nvPr/>
        </p:nvSpPr>
        <p:spPr bwMode="auto">
          <a:xfrm rot="18900000">
            <a:off x="6749130" y="5534920"/>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PR2</a:t>
            </a:r>
          </a:p>
        </p:txBody>
      </p:sp>
      <p:sp>
        <p:nvSpPr>
          <p:cNvPr id="58" name="TextBox 57">
            <a:extLst>
              <a:ext uri="{FF2B5EF4-FFF2-40B4-BE49-F238E27FC236}">
                <a16:creationId xmlns:a16="http://schemas.microsoft.com/office/drawing/2014/main" id="{C6C0D0B9-5C3F-68E9-C608-DBC135F621DF}"/>
              </a:ext>
            </a:extLst>
          </p:cNvPr>
          <p:cNvSpPr txBox="1"/>
          <p:nvPr/>
        </p:nvSpPr>
        <p:spPr bwMode="auto">
          <a:xfrm rot="18900000">
            <a:off x="7027303"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PR3</a:t>
            </a:r>
          </a:p>
        </p:txBody>
      </p:sp>
      <p:sp>
        <p:nvSpPr>
          <p:cNvPr id="59" name="TextBox 58">
            <a:extLst>
              <a:ext uri="{FF2B5EF4-FFF2-40B4-BE49-F238E27FC236}">
                <a16:creationId xmlns:a16="http://schemas.microsoft.com/office/drawing/2014/main" id="{18A1D909-16E5-323D-464E-949786A3DD60}"/>
              </a:ext>
            </a:extLst>
          </p:cNvPr>
          <p:cNvSpPr txBox="1"/>
          <p:nvPr/>
        </p:nvSpPr>
        <p:spPr bwMode="auto">
          <a:xfrm rot="18900000">
            <a:off x="7283387"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AR1</a:t>
            </a:r>
          </a:p>
        </p:txBody>
      </p:sp>
      <p:sp>
        <p:nvSpPr>
          <p:cNvPr id="60" name="TextBox 59">
            <a:extLst>
              <a:ext uri="{FF2B5EF4-FFF2-40B4-BE49-F238E27FC236}">
                <a16:creationId xmlns:a16="http://schemas.microsoft.com/office/drawing/2014/main" id="{A3A61167-5A1A-27ED-C852-077931736609}"/>
              </a:ext>
            </a:extLst>
          </p:cNvPr>
          <p:cNvSpPr txBox="1"/>
          <p:nvPr/>
        </p:nvSpPr>
        <p:spPr bwMode="auto">
          <a:xfrm rot="18900000">
            <a:off x="7558826"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AR2</a:t>
            </a:r>
          </a:p>
        </p:txBody>
      </p:sp>
      <p:sp>
        <p:nvSpPr>
          <p:cNvPr id="61" name="TextBox 60">
            <a:extLst>
              <a:ext uri="{FF2B5EF4-FFF2-40B4-BE49-F238E27FC236}">
                <a16:creationId xmlns:a16="http://schemas.microsoft.com/office/drawing/2014/main" id="{88B537BC-E26B-2A91-EBD1-8D0850B67B72}"/>
              </a:ext>
            </a:extLst>
          </p:cNvPr>
          <p:cNvSpPr txBox="1"/>
          <p:nvPr/>
        </p:nvSpPr>
        <p:spPr bwMode="auto">
          <a:xfrm rot="18900000">
            <a:off x="7833597"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AR3</a:t>
            </a:r>
          </a:p>
        </p:txBody>
      </p:sp>
      <p:sp>
        <p:nvSpPr>
          <p:cNvPr id="62" name="TextBox 61">
            <a:extLst>
              <a:ext uri="{FF2B5EF4-FFF2-40B4-BE49-F238E27FC236}">
                <a16:creationId xmlns:a16="http://schemas.microsoft.com/office/drawing/2014/main" id="{67B739B6-E33A-8CEF-906C-5282A1E06E05}"/>
              </a:ext>
            </a:extLst>
          </p:cNvPr>
          <p:cNvSpPr txBox="1"/>
          <p:nvPr/>
        </p:nvSpPr>
        <p:spPr bwMode="auto">
          <a:xfrm rot="18900000">
            <a:off x="8090349"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AR4</a:t>
            </a:r>
          </a:p>
        </p:txBody>
      </p:sp>
      <p:sp>
        <p:nvSpPr>
          <p:cNvPr id="63" name="TextBox 62">
            <a:extLst>
              <a:ext uri="{FF2B5EF4-FFF2-40B4-BE49-F238E27FC236}">
                <a16:creationId xmlns:a16="http://schemas.microsoft.com/office/drawing/2014/main" id="{A1872256-7D4C-7A01-D6C0-34E39083D647}"/>
              </a:ext>
            </a:extLst>
          </p:cNvPr>
          <p:cNvSpPr txBox="1"/>
          <p:nvPr/>
        </p:nvSpPr>
        <p:spPr bwMode="auto">
          <a:xfrm rot="18900000">
            <a:off x="8365119"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AR5</a:t>
            </a:r>
          </a:p>
        </p:txBody>
      </p:sp>
      <p:sp>
        <p:nvSpPr>
          <p:cNvPr id="64" name="TextBox 63">
            <a:extLst>
              <a:ext uri="{FF2B5EF4-FFF2-40B4-BE49-F238E27FC236}">
                <a16:creationId xmlns:a16="http://schemas.microsoft.com/office/drawing/2014/main" id="{7EDA4E10-1E16-14DB-A366-F2210895A47D}"/>
              </a:ext>
            </a:extLst>
          </p:cNvPr>
          <p:cNvSpPr txBox="1"/>
          <p:nvPr/>
        </p:nvSpPr>
        <p:spPr bwMode="auto">
          <a:xfrm rot="18900000">
            <a:off x="8621872"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AR6</a:t>
            </a:r>
          </a:p>
        </p:txBody>
      </p:sp>
      <p:sp>
        <p:nvSpPr>
          <p:cNvPr id="65" name="TextBox 64">
            <a:extLst>
              <a:ext uri="{FF2B5EF4-FFF2-40B4-BE49-F238E27FC236}">
                <a16:creationId xmlns:a16="http://schemas.microsoft.com/office/drawing/2014/main" id="{200125D1-0BED-AE88-26A5-57F8FBFB0C26}"/>
              </a:ext>
            </a:extLst>
          </p:cNvPr>
          <p:cNvSpPr txBox="1"/>
          <p:nvPr/>
        </p:nvSpPr>
        <p:spPr bwMode="auto">
          <a:xfrm rot="18900000">
            <a:off x="8887633"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AR7</a:t>
            </a:r>
          </a:p>
        </p:txBody>
      </p:sp>
      <p:sp>
        <p:nvSpPr>
          <p:cNvPr id="66" name="TextBox 65">
            <a:extLst>
              <a:ext uri="{FF2B5EF4-FFF2-40B4-BE49-F238E27FC236}">
                <a16:creationId xmlns:a16="http://schemas.microsoft.com/office/drawing/2014/main" id="{15A907E2-D873-B9AF-8FAA-EAA0B4769410}"/>
              </a:ext>
            </a:extLst>
          </p:cNvPr>
          <p:cNvSpPr txBox="1"/>
          <p:nvPr/>
        </p:nvSpPr>
        <p:spPr bwMode="auto">
          <a:xfrm rot="18900000">
            <a:off x="9153394"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AR8</a:t>
            </a:r>
          </a:p>
        </p:txBody>
      </p:sp>
      <p:sp>
        <p:nvSpPr>
          <p:cNvPr id="67" name="TextBox 66">
            <a:extLst>
              <a:ext uri="{FF2B5EF4-FFF2-40B4-BE49-F238E27FC236}">
                <a16:creationId xmlns:a16="http://schemas.microsoft.com/office/drawing/2014/main" id="{5943C57A-EBEC-4AA8-C19A-6A6037634042}"/>
              </a:ext>
            </a:extLst>
          </p:cNvPr>
          <p:cNvSpPr txBox="1"/>
          <p:nvPr/>
        </p:nvSpPr>
        <p:spPr bwMode="auto">
          <a:xfrm rot="18900000">
            <a:off x="9414651" y="5539641"/>
            <a:ext cx="572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AR9</a:t>
            </a:r>
          </a:p>
        </p:txBody>
      </p:sp>
      <p:sp>
        <p:nvSpPr>
          <p:cNvPr id="68" name="TextBox 67">
            <a:extLst>
              <a:ext uri="{FF2B5EF4-FFF2-40B4-BE49-F238E27FC236}">
                <a16:creationId xmlns:a16="http://schemas.microsoft.com/office/drawing/2014/main" id="{081FD2B7-766B-45A9-5AB4-68153437C140}"/>
              </a:ext>
            </a:extLst>
          </p:cNvPr>
          <p:cNvSpPr txBox="1"/>
          <p:nvPr/>
        </p:nvSpPr>
        <p:spPr bwMode="auto">
          <a:xfrm rot="18900000">
            <a:off x="9579791" y="5583974"/>
            <a:ext cx="659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AR10</a:t>
            </a:r>
          </a:p>
        </p:txBody>
      </p:sp>
      <p:sp>
        <p:nvSpPr>
          <p:cNvPr id="69" name="TextBox 68">
            <a:extLst>
              <a:ext uri="{FF2B5EF4-FFF2-40B4-BE49-F238E27FC236}">
                <a16:creationId xmlns:a16="http://schemas.microsoft.com/office/drawing/2014/main" id="{55F23E67-3728-CD6A-B8C9-8D39979A8E08}"/>
              </a:ext>
            </a:extLst>
          </p:cNvPr>
          <p:cNvSpPr txBox="1"/>
          <p:nvPr/>
        </p:nvSpPr>
        <p:spPr bwMode="auto">
          <a:xfrm rot="18900000">
            <a:off x="9881588" y="5583974"/>
            <a:ext cx="659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AR11</a:t>
            </a:r>
          </a:p>
        </p:txBody>
      </p:sp>
      <p:sp>
        <p:nvSpPr>
          <p:cNvPr id="70" name="TextBox 69">
            <a:extLst>
              <a:ext uri="{FF2B5EF4-FFF2-40B4-BE49-F238E27FC236}">
                <a16:creationId xmlns:a16="http://schemas.microsoft.com/office/drawing/2014/main" id="{6C934741-F3ED-10E7-0C76-829010A863BE}"/>
              </a:ext>
            </a:extLst>
          </p:cNvPr>
          <p:cNvSpPr txBox="1"/>
          <p:nvPr/>
        </p:nvSpPr>
        <p:spPr bwMode="auto">
          <a:xfrm rot="18900000">
            <a:off x="10142846" y="5583975"/>
            <a:ext cx="659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AR12</a:t>
            </a:r>
          </a:p>
        </p:txBody>
      </p:sp>
      <p:sp>
        <p:nvSpPr>
          <p:cNvPr id="71" name="TextBox 70">
            <a:extLst>
              <a:ext uri="{FF2B5EF4-FFF2-40B4-BE49-F238E27FC236}">
                <a16:creationId xmlns:a16="http://schemas.microsoft.com/office/drawing/2014/main" id="{B1DC6EEB-D314-104C-1642-EA88688BDD67}"/>
              </a:ext>
            </a:extLst>
          </p:cNvPr>
          <p:cNvSpPr txBox="1"/>
          <p:nvPr/>
        </p:nvSpPr>
        <p:spPr bwMode="auto">
          <a:xfrm rot="18900000">
            <a:off x="10388806" y="5583977"/>
            <a:ext cx="659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AR13</a:t>
            </a:r>
          </a:p>
        </p:txBody>
      </p:sp>
      <p:sp>
        <p:nvSpPr>
          <p:cNvPr id="72" name="TextBox 71">
            <a:extLst>
              <a:ext uri="{FF2B5EF4-FFF2-40B4-BE49-F238E27FC236}">
                <a16:creationId xmlns:a16="http://schemas.microsoft.com/office/drawing/2014/main" id="{B36768AE-E1DC-0D56-05EA-B315DD301783}"/>
              </a:ext>
            </a:extLst>
          </p:cNvPr>
          <p:cNvSpPr txBox="1"/>
          <p:nvPr/>
        </p:nvSpPr>
        <p:spPr bwMode="auto">
          <a:xfrm rot="18900000">
            <a:off x="10651848" y="5583976"/>
            <a:ext cx="659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AR14</a:t>
            </a:r>
          </a:p>
        </p:txBody>
      </p:sp>
      <p:sp>
        <p:nvSpPr>
          <p:cNvPr id="73" name="Rectangle 72">
            <a:extLst>
              <a:ext uri="{FF2B5EF4-FFF2-40B4-BE49-F238E27FC236}">
                <a16:creationId xmlns:a16="http://schemas.microsoft.com/office/drawing/2014/main" id="{B4B95C25-EF9C-2564-E9EB-2C778970E80F}"/>
              </a:ext>
            </a:extLst>
          </p:cNvPr>
          <p:cNvSpPr/>
          <p:nvPr/>
        </p:nvSpPr>
        <p:spPr bwMode="auto">
          <a:xfrm>
            <a:off x="6710831" y="4918841"/>
            <a:ext cx="112314" cy="5789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251ABA39-2117-AC7B-0A3C-8990D701610A}"/>
              </a:ext>
            </a:extLst>
          </p:cNvPr>
          <p:cNvSpPr/>
          <p:nvPr/>
        </p:nvSpPr>
        <p:spPr bwMode="auto">
          <a:xfrm>
            <a:off x="6823442" y="4671098"/>
            <a:ext cx="112314" cy="8267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CC5ED770-240A-413E-A6D4-24A7FC317DA0}"/>
              </a:ext>
            </a:extLst>
          </p:cNvPr>
          <p:cNvSpPr/>
          <p:nvPr/>
        </p:nvSpPr>
        <p:spPr bwMode="auto">
          <a:xfrm>
            <a:off x="6976592" y="5202621"/>
            <a:ext cx="112314" cy="2952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C1018794-3310-425B-D3CB-0FAC25AEA960}"/>
              </a:ext>
            </a:extLst>
          </p:cNvPr>
          <p:cNvSpPr/>
          <p:nvPr/>
        </p:nvSpPr>
        <p:spPr bwMode="auto">
          <a:xfrm>
            <a:off x="7089203" y="5400816"/>
            <a:ext cx="112314" cy="970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C7D2CE03-305E-6F37-5080-35145DFA2D32}"/>
              </a:ext>
            </a:extLst>
          </p:cNvPr>
          <p:cNvSpPr/>
          <p:nvPr/>
        </p:nvSpPr>
        <p:spPr bwMode="auto">
          <a:xfrm>
            <a:off x="7246858" y="5391807"/>
            <a:ext cx="112314" cy="1060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2404A55-6361-2553-78CC-A5D431B092A1}"/>
              </a:ext>
            </a:extLst>
          </p:cNvPr>
          <p:cNvSpPr/>
          <p:nvPr/>
        </p:nvSpPr>
        <p:spPr bwMode="auto">
          <a:xfrm>
            <a:off x="7359469" y="5081002"/>
            <a:ext cx="112314" cy="4168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5B15190A-892D-59AF-8182-F4D2953AB588}"/>
              </a:ext>
            </a:extLst>
          </p:cNvPr>
          <p:cNvSpPr/>
          <p:nvPr/>
        </p:nvSpPr>
        <p:spPr bwMode="auto">
          <a:xfrm>
            <a:off x="7503611" y="5432347"/>
            <a:ext cx="112314" cy="654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0BD5EA6C-67D5-CA73-C035-4E3C338591F2}"/>
              </a:ext>
            </a:extLst>
          </p:cNvPr>
          <p:cNvSpPr/>
          <p:nvPr/>
        </p:nvSpPr>
        <p:spPr bwMode="auto">
          <a:xfrm>
            <a:off x="7616222" y="5423338"/>
            <a:ext cx="112314" cy="745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86584149-12FC-BE5F-619C-E4147274B7E9}"/>
              </a:ext>
            </a:extLst>
          </p:cNvPr>
          <p:cNvSpPr/>
          <p:nvPr/>
        </p:nvSpPr>
        <p:spPr bwMode="auto">
          <a:xfrm>
            <a:off x="7769373" y="5355771"/>
            <a:ext cx="112314" cy="1420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B912EFE8-9FD1-DAB0-FFF7-B67211D59C63}"/>
              </a:ext>
            </a:extLst>
          </p:cNvPr>
          <p:cNvSpPr/>
          <p:nvPr/>
        </p:nvSpPr>
        <p:spPr bwMode="auto">
          <a:xfrm>
            <a:off x="7881984" y="5373789"/>
            <a:ext cx="112314" cy="1240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3365D5E2-1EF8-BFB5-322C-2E50F506934A}"/>
              </a:ext>
            </a:extLst>
          </p:cNvPr>
          <p:cNvSpPr/>
          <p:nvPr/>
        </p:nvSpPr>
        <p:spPr bwMode="auto">
          <a:xfrm>
            <a:off x="8035135" y="4499929"/>
            <a:ext cx="112314" cy="9979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E573748-F210-403B-3A58-2DAA85BF5CB8}"/>
              </a:ext>
            </a:extLst>
          </p:cNvPr>
          <p:cNvSpPr/>
          <p:nvPr/>
        </p:nvSpPr>
        <p:spPr bwMode="auto">
          <a:xfrm>
            <a:off x="8147746" y="5148567"/>
            <a:ext cx="112314" cy="3492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3A3E0865-B393-A40D-BE20-9C1AFDEE942F}"/>
              </a:ext>
            </a:extLst>
          </p:cNvPr>
          <p:cNvSpPr/>
          <p:nvPr/>
        </p:nvSpPr>
        <p:spPr bwMode="auto">
          <a:xfrm>
            <a:off x="8305401" y="5364780"/>
            <a:ext cx="112314" cy="1330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A3003E64-8977-E495-C6D4-8079CE84CE34}"/>
              </a:ext>
            </a:extLst>
          </p:cNvPr>
          <p:cNvSpPr/>
          <p:nvPr/>
        </p:nvSpPr>
        <p:spPr bwMode="auto">
          <a:xfrm>
            <a:off x="8418012" y="5423338"/>
            <a:ext cx="112314" cy="745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47DBC912-30CD-A5D2-4FC6-77C5B871A21D}"/>
              </a:ext>
            </a:extLst>
          </p:cNvPr>
          <p:cNvSpPr/>
          <p:nvPr/>
        </p:nvSpPr>
        <p:spPr bwMode="auto">
          <a:xfrm>
            <a:off x="8562153" y="4828754"/>
            <a:ext cx="112314" cy="6690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6912EA3B-DF8B-C170-2B01-8D2CB891F5A9}"/>
              </a:ext>
            </a:extLst>
          </p:cNvPr>
          <p:cNvSpPr/>
          <p:nvPr/>
        </p:nvSpPr>
        <p:spPr bwMode="auto">
          <a:xfrm>
            <a:off x="8674764" y="5423338"/>
            <a:ext cx="112314" cy="745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B3A82B2C-EBDC-68B8-E3CD-EAEDCD0675D3}"/>
              </a:ext>
            </a:extLst>
          </p:cNvPr>
          <p:cNvSpPr/>
          <p:nvPr/>
        </p:nvSpPr>
        <p:spPr bwMode="auto">
          <a:xfrm>
            <a:off x="8832419" y="3486432"/>
            <a:ext cx="112314" cy="20114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3F3EDB87-8512-0364-7158-D2BE751A0C42}"/>
              </a:ext>
            </a:extLst>
          </p:cNvPr>
          <p:cNvSpPr/>
          <p:nvPr/>
        </p:nvSpPr>
        <p:spPr bwMode="auto">
          <a:xfrm>
            <a:off x="8945030" y="5427842"/>
            <a:ext cx="112314" cy="699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B79AF7A6-AFCD-A082-39EA-674CB41F50E8}"/>
              </a:ext>
            </a:extLst>
          </p:cNvPr>
          <p:cNvSpPr/>
          <p:nvPr/>
        </p:nvSpPr>
        <p:spPr bwMode="auto">
          <a:xfrm>
            <a:off x="9107190" y="5378294"/>
            <a:ext cx="112314" cy="1195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3BD2DB77-1A53-E431-B3AE-6964AF3E42B5}"/>
              </a:ext>
            </a:extLst>
          </p:cNvPr>
          <p:cNvSpPr/>
          <p:nvPr/>
        </p:nvSpPr>
        <p:spPr bwMode="auto">
          <a:xfrm>
            <a:off x="9219801" y="5387302"/>
            <a:ext cx="112314" cy="110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88BFF470-53D4-B677-895B-C5FDC9363B07}"/>
              </a:ext>
            </a:extLst>
          </p:cNvPr>
          <p:cNvSpPr/>
          <p:nvPr/>
        </p:nvSpPr>
        <p:spPr bwMode="auto">
          <a:xfrm>
            <a:off x="9363943" y="5189107"/>
            <a:ext cx="112314" cy="3087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35D9637F-ADE4-702F-C463-3775D7811114}"/>
              </a:ext>
            </a:extLst>
          </p:cNvPr>
          <p:cNvSpPr/>
          <p:nvPr/>
        </p:nvSpPr>
        <p:spPr bwMode="auto">
          <a:xfrm>
            <a:off x="9476554" y="5306223"/>
            <a:ext cx="112314" cy="1916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BDE0B93C-00CC-A64A-4EB5-1C1FF6063622}"/>
              </a:ext>
            </a:extLst>
          </p:cNvPr>
          <p:cNvSpPr/>
          <p:nvPr/>
        </p:nvSpPr>
        <p:spPr bwMode="auto">
          <a:xfrm>
            <a:off x="9629705" y="5306223"/>
            <a:ext cx="112314" cy="1916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BDDBF41A-64DD-9F83-76CC-2E0786BFA2A3}"/>
              </a:ext>
            </a:extLst>
          </p:cNvPr>
          <p:cNvSpPr/>
          <p:nvPr/>
        </p:nvSpPr>
        <p:spPr bwMode="auto">
          <a:xfrm>
            <a:off x="9742316" y="5382798"/>
            <a:ext cx="112314" cy="1150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BE90DA3E-1D57-8204-AA96-984BD662F58F}"/>
              </a:ext>
            </a:extLst>
          </p:cNvPr>
          <p:cNvSpPr/>
          <p:nvPr/>
        </p:nvSpPr>
        <p:spPr bwMode="auto">
          <a:xfrm>
            <a:off x="9895467" y="5373789"/>
            <a:ext cx="112314" cy="1240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9E1E27C5-06DB-DEAD-94FB-0173CB401B47}"/>
              </a:ext>
            </a:extLst>
          </p:cNvPr>
          <p:cNvSpPr/>
          <p:nvPr/>
        </p:nvSpPr>
        <p:spPr bwMode="auto">
          <a:xfrm>
            <a:off x="10008078" y="5373789"/>
            <a:ext cx="112314" cy="1240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2AC18362-DBEE-531C-1ED7-D1476221CC4E}"/>
              </a:ext>
            </a:extLst>
          </p:cNvPr>
          <p:cNvSpPr/>
          <p:nvPr/>
        </p:nvSpPr>
        <p:spPr bwMode="auto">
          <a:xfrm>
            <a:off x="10161229" y="5346763"/>
            <a:ext cx="112314" cy="1510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F686F216-A70E-147B-D185-DDC69E934748}"/>
              </a:ext>
            </a:extLst>
          </p:cNvPr>
          <p:cNvSpPr/>
          <p:nvPr/>
        </p:nvSpPr>
        <p:spPr bwMode="auto">
          <a:xfrm>
            <a:off x="10273840" y="5382798"/>
            <a:ext cx="112314" cy="1150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50EB4851-6F90-E5CF-7ACD-07FF909497F6}"/>
              </a:ext>
            </a:extLst>
          </p:cNvPr>
          <p:cNvSpPr/>
          <p:nvPr/>
        </p:nvSpPr>
        <p:spPr bwMode="auto">
          <a:xfrm>
            <a:off x="10422486" y="5427842"/>
            <a:ext cx="112314" cy="699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2FC588B1-AAF2-7EBC-948C-B82527DD3DF2}"/>
              </a:ext>
            </a:extLst>
          </p:cNvPr>
          <p:cNvSpPr/>
          <p:nvPr/>
        </p:nvSpPr>
        <p:spPr bwMode="auto">
          <a:xfrm>
            <a:off x="10535097" y="5369285"/>
            <a:ext cx="112314" cy="128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D711F557-AA30-2DDC-5190-FC9D0927B4DD}"/>
              </a:ext>
            </a:extLst>
          </p:cNvPr>
          <p:cNvSpPr/>
          <p:nvPr/>
        </p:nvSpPr>
        <p:spPr bwMode="auto">
          <a:xfrm>
            <a:off x="10697257" y="5427842"/>
            <a:ext cx="112314" cy="699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13291B97-297F-88EE-C377-3A862A47497C}"/>
              </a:ext>
            </a:extLst>
          </p:cNvPr>
          <p:cNvSpPr/>
          <p:nvPr/>
        </p:nvSpPr>
        <p:spPr bwMode="auto">
          <a:xfrm>
            <a:off x="10809868" y="5427843"/>
            <a:ext cx="112314" cy="699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D66F82A2-A6C5-FE15-5E19-E639E3207887}"/>
              </a:ext>
            </a:extLst>
          </p:cNvPr>
          <p:cNvSpPr/>
          <p:nvPr/>
        </p:nvSpPr>
        <p:spPr bwMode="auto">
          <a:xfrm>
            <a:off x="10954009" y="3531476"/>
            <a:ext cx="112314" cy="19663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74B8BF31-E259-924F-6180-354166F88D4F}"/>
              </a:ext>
            </a:extLst>
          </p:cNvPr>
          <p:cNvSpPr/>
          <p:nvPr/>
        </p:nvSpPr>
        <p:spPr bwMode="auto">
          <a:xfrm>
            <a:off x="11066620" y="5427843"/>
            <a:ext cx="112314" cy="699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Freeform 11">
            <a:extLst>
              <a:ext uri="{FF2B5EF4-FFF2-40B4-BE49-F238E27FC236}">
                <a16:creationId xmlns:a16="http://schemas.microsoft.com/office/drawing/2014/main" id="{19A1931D-89E4-ABB4-C59B-8F622683138A}"/>
              </a:ext>
            </a:extLst>
          </p:cNvPr>
          <p:cNvSpPr/>
          <p:nvPr/>
        </p:nvSpPr>
        <p:spPr bwMode="auto">
          <a:xfrm>
            <a:off x="6664687" y="3470318"/>
            <a:ext cx="4565863" cy="2031318"/>
          </a:xfrm>
          <a:custGeom>
            <a:avLst/>
            <a:gdLst>
              <a:gd name="connsiteX0" fmla="*/ 0 w 4565863"/>
              <a:gd name="connsiteY0" fmla="*/ 0 h 2031318"/>
              <a:gd name="connsiteX1" fmla="*/ 0 w 4565863"/>
              <a:gd name="connsiteY1" fmla="*/ 2031318 h 2031318"/>
              <a:gd name="connsiteX2" fmla="*/ 4565863 w 4565863"/>
              <a:gd name="connsiteY2" fmla="*/ 2031318 h 2031318"/>
            </a:gdLst>
            <a:ahLst/>
            <a:cxnLst>
              <a:cxn ang="0">
                <a:pos x="connsiteX0" y="connsiteY0"/>
              </a:cxn>
              <a:cxn ang="0">
                <a:pos x="connsiteX1" y="connsiteY1"/>
              </a:cxn>
              <a:cxn ang="0">
                <a:pos x="connsiteX2" y="connsiteY2"/>
              </a:cxn>
            </a:cxnLst>
            <a:rect l="l" t="t" r="r" b="b"/>
            <a:pathLst>
              <a:path w="4565863" h="2031318">
                <a:moveTo>
                  <a:pt x="0" y="0"/>
                </a:moveTo>
                <a:lnTo>
                  <a:pt x="0" y="2031318"/>
                </a:lnTo>
                <a:lnTo>
                  <a:pt x="4565863" y="2031318"/>
                </a:lnTo>
              </a:path>
            </a:pathLst>
          </a:custGeom>
          <a:noFill/>
          <a:ln w="28575">
            <a:solidFill>
              <a:schemeClr val="bg1"/>
            </a:solidFill>
            <a:miter lim="800000"/>
            <a:headEnd/>
            <a:tailEnd/>
          </a:ln>
        </p:spPr>
        <p:txBody>
          <a:bodyPr rtlCol="0" anchor="ctr"/>
          <a:lstStyle/>
          <a:p>
            <a:pPr algn="ctr"/>
            <a:endParaRPr lang="en-US" dirty="0"/>
          </a:p>
        </p:txBody>
      </p:sp>
      <p:sp>
        <p:nvSpPr>
          <p:cNvPr id="107" name="Rectangle 106">
            <a:extLst>
              <a:ext uri="{FF2B5EF4-FFF2-40B4-BE49-F238E27FC236}">
                <a16:creationId xmlns:a16="http://schemas.microsoft.com/office/drawing/2014/main" id="{A86CA0FF-3D38-4DD3-6E03-CB68E8884AE6}"/>
              </a:ext>
            </a:extLst>
          </p:cNvPr>
          <p:cNvSpPr/>
          <p:nvPr/>
        </p:nvSpPr>
        <p:spPr bwMode="auto">
          <a:xfrm>
            <a:off x="8094465" y="3141065"/>
            <a:ext cx="144760" cy="1447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D687E31C-6CB2-7BA6-D356-9D07D5E3AF86}"/>
              </a:ext>
            </a:extLst>
          </p:cNvPr>
          <p:cNvSpPr/>
          <p:nvPr/>
        </p:nvSpPr>
        <p:spPr bwMode="auto">
          <a:xfrm>
            <a:off x="9334832" y="3141065"/>
            <a:ext cx="144760" cy="1447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TextBox 108">
            <a:extLst>
              <a:ext uri="{FF2B5EF4-FFF2-40B4-BE49-F238E27FC236}">
                <a16:creationId xmlns:a16="http://schemas.microsoft.com/office/drawing/2014/main" id="{0F049911-7A08-2F32-B549-008A0B899D9D}"/>
              </a:ext>
            </a:extLst>
          </p:cNvPr>
          <p:cNvSpPr txBox="1"/>
          <p:nvPr/>
        </p:nvSpPr>
        <p:spPr bwMode="auto">
          <a:xfrm>
            <a:off x="8189207" y="3028489"/>
            <a:ext cx="1023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Baseline</a:t>
            </a:r>
          </a:p>
        </p:txBody>
      </p:sp>
      <p:sp>
        <p:nvSpPr>
          <p:cNvPr id="110" name="TextBox 109">
            <a:extLst>
              <a:ext uri="{FF2B5EF4-FFF2-40B4-BE49-F238E27FC236}">
                <a16:creationId xmlns:a16="http://schemas.microsoft.com/office/drawing/2014/main" id="{64F41C40-D838-B299-A452-D9C7030AD555}"/>
              </a:ext>
            </a:extLst>
          </p:cNvPr>
          <p:cNvSpPr txBox="1"/>
          <p:nvPr/>
        </p:nvSpPr>
        <p:spPr bwMode="auto">
          <a:xfrm>
            <a:off x="9428572" y="3028489"/>
            <a:ext cx="489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PD</a:t>
            </a:r>
          </a:p>
        </p:txBody>
      </p:sp>
      <p:sp>
        <p:nvSpPr>
          <p:cNvPr id="111" name="Freeform 110">
            <a:extLst>
              <a:ext uri="{FF2B5EF4-FFF2-40B4-BE49-F238E27FC236}">
                <a16:creationId xmlns:a16="http://schemas.microsoft.com/office/drawing/2014/main" id="{10316CB9-2839-A64F-767D-DD7D1877E6E9}"/>
              </a:ext>
            </a:extLst>
          </p:cNvPr>
          <p:cNvSpPr/>
          <p:nvPr/>
        </p:nvSpPr>
        <p:spPr bwMode="auto">
          <a:xfrm>
            <a:off x="6667862" y="3470318"/>
            <a:ext cx="4565863" cy="2031318"/>
          </a:xfrm>
          <a:custGeom>
            <a:avLst/>
            <a:gdLst>
              <a:gd name="connsiteX0" fmla="*/ 0 w 4565863"/>
              <a:gd name="connsiteY0" fmla="*/ 0 h 2031318"/>
              <a:gd name="connsiteX1" fmla="*/ 0 w 4565863"/>
              <a:gd name="connsiteY1" fmla="*/ 2031318 h 2031318"/>
              <a:gd name="connsiteX2" fmla="*/ 4565863 w 4565863"/>
              <a:gd name="connsiteY2" fmla="*/ 2031318 h 2031318"/>
            </a:gdLst>
            <a:ahLst/>
            <a:cxnLst>
              <a:cxn ang="0">
                <a:pos x="connsiteX0" y="connsiteY0"/>
              </a:cxn>
              <a:cxn ang="0">
                <a:pos x="connsiteX1" y="connsiteY1"/>
              </a:cxn>
              <a:cxn ang="0">
                <a:pos x="connsiteX2" y="connsiteY2"/>
              </a:cxn>
            </a:cxnLst>
            <a:rect l="l" t="t" r="r" b="b"/>
            <a:pathLst>
              <a:path w="4565863" h="2031318">
                <a:moveTo>
                  <a:pt x="0" y="0"/>
                </a:moveTo>
                <a:lnTo>
                  <a:pt x="0" y="2031318"/>
                </a:lnTo>
                <a:lnTo>
                  <a:pt x="4565863" y="2031318"/>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995070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022205E-7C4A-EC3B-4A9E-94BCA0218162}"/>
              </a:ext>
            </a:extLst>
          </p:cNvPr>
          <p:cNvSpPr>
            <a:spLocks noGrp="1"/>
          </p:cNvSpPr>
          <p:nvPr>
            <p:ph type="title"/>
          </p:nvPr>
        </p:nvSpPr>
        <p:spPr/>
        <p:txBody>
          <a:bodyPr/>
          <a:lstStyle/>
          <a:p>
            <a:r>
              <a:rPr lang="en-US" dirty="0"/>
              <a:t>Loss of HER2 on Disease Progression After Trastuzumab:</a:t>
            </a:r>
            <a:br>
              <a:rPr lang="en-US" dirty="0"/>
            </a:br>
            <a:r>
              <a:rPr lang="en-US" dirty="0"/>
              <a:t>2L Trial Outcomes</a:t>
            </a:r>
          </a:p>
        </p:txBody>
      </p:sp>
      <p:sp>
        <p:nvSpPr>
          <p:cNvPr id="2" name="Content Placeholder 1">
            <a:extLst>
              <a:ext uri="{FF2B5EF4-FFF2-40B4-BE49-F238E27FC236}">
                <a16:creationId xmlns:a16="http://schemas.microsoft.com/office/drawing/2014/main" id="{6B337E1F-7FF2-2AE1-5991-E68795A7E15B}"/>
              </a:ext>
            </a:extLst>
          </p:cNvPr>
          <p:cNvSpPr>
            <a:spLocks noGrp="1"/>
          </p:cNvSpPr>
          <p:nvPr>
            <p:ph idx="1"/>
          </p:nvPr>
        </p:nvSpPr>
        <p:spPr/>
        <p:txBody>
          <a:bodyPr/>
          <a:lstStyle/>
          <a:p>
            <a:r>
              <a:rPr lang="en-US" sz="2000" dirty="0"/>
              <a:t>Patients with HER2+ mGC refractory following prior 1L treatment with trastuzumab + </a:t>
            </a:r>
            <a:br>
              <a:rPr lang="en-US" sz="2000" dirty="0"/>
            </a:br>
            <a:r>
              <a:rPr lang="en-US" sz="2000" dirty="0"/>
              <a:t>platinum-based chemotherapy who received 2L trastuzumab + paclitaxel in the T-ACT study</a:t>
            </a:r>
          </a:p>
          <a:p>
            <a:pPr marL="0" indent="0">
              <a:buNone/>
            </a:pPr>
            <a:endParaRPr lang="en-US" sz="2000" dirty="0"/>
          </a:p>
        </p:txBody>
      </p:sp>
      <p:sp>
        <p:nvSpPr>
          <p:cNvPr id="10" name="Text Box 11">
            <a:extLst>
              <a:ext uri="{FF2B5EF4-FFF2-40B4-BE49-F238E27FC236}">
                <a16:creationId xmlns:a16="http://schemas.microsoft.com/office/drawing/2014/main" id="{761AC288-5B16-008E-F1E1-0A13610ACEAB}"/>
              </a:ext>
            </a:extLst>
          </p:cNvPr>
          <p:cNvSpPr txBox="1">
            <a:spLocks noChangeArrowheads="1"/>
          </p:cNvSpPr>
          <p:nvPr/>
        </p:nvSpPr>
        <p:spPr bwMode="auto">
          <a:xfrm>
            <a:off x="423048" y="6377031"/>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Makiyama. ASCO 2018. Abstr 4011. </a:t>
            </a:r>
          </a:p>
        </p:txBody>
      </p:sp>
      <p:sp>
        <p:nvSpPr>
          <p:cNvPr id="3" name="TextBox 2">
            <a:extLst>
              <a:ext uri="{FF2B5EF4-FFF2-40B4-BE49-F238E27FC236}">
                <a16:creationId xmlns:a16="http://schemas.microsoft.com/office/drawing/2014/main" id="{4EEE53C7-FB63-27B8-6295-7AEB38D466F0}"/>
              </a:ext>
            </a:extLst>
          </p:cNvPr>
          <p:cNvSpPr txBox="1"/>
          <p:nvPr/>
        </p:nvSpPr>
        <p:spPr bwMode="auto">
          <a:xfrm>
            <a:off x="765490" y="2359240"/>
            <a:ext cx="4233318" cy="646331"/>
          </a:xfrm>
          <a:prstGeom prst="rect">
            <a:avLst/>
          </a:prstGeom>
          <a:solidFill>
            <a:schemeClr val="tx1"/>
          </a:solidFill>
          <a:ln>
            <a:noFill/>
          </a:ln>
        </p:spPr>
        <p:txBody>
          <a:bodyPr wrap="square">
            <a:spAutoFit/>
          </a:bodyPr>
          <a:lstStyle/>
          <a:p>
            <a:pPr algn="ctr"/>
            <a:r>
              <a:rPr lang="en-US" b="1" i="0" dirty="0">
                <a:solidFill>
                  <a:schemeClr val="bg1"/>
                </a:solidFill>
                <a:effectLst/>
                <a:latin typeface="+mj-lt"/>
              </a:rPr>
              <a:t>HER2+ Rates Pre and Post </a:t>
            </a:r>
            <a:br>
              <a:rPr lang="en-US" b="1" i="0" dirty="0">
                <a:solidFill>
                  <a:schemeClr val="bg1"/>
                </a:solidFill>
                <a:effectLst/>
                <a:latin typeface="+mj-lt"/>
              </a:rPr>
            </a:br>
            <a:r>
              <a:rPr lang="en-US" b="1" i="0" dirty="0">
                <a:solidFill>
                  <a:schemeClr val="bg1"/>
                </a:solidFill>
                <a:effectLst/>
                <a:latin typeface="+mj-lt"/>
              </a:rPr>
              <a:t>1L Trastuzumab (N = 16)</a:t>
            </a:r>
            <a:endParaRPr lang="en-US" b="1" dirty="0">
              <a:solidFill>
                <a:schemeClr val="bg1"/>
              </a:solidFill>
              <a:latin typeface="+mj-lt"/>
            </a:endParaRPr>
          </a:p>
        </p:txBody>
      </p:sp>
      <p:sp>
        <p:nvSpPr>
          <p:cNvPr id="4" name="TextBox 3">
            <a:extLst>
              <a:ext uri="{FF2B5EF4-FFF2-40B4-BE49-F238E27FC236}">
                <a16:creationId xmlns:a16="http://schemas.microsoft.com/office/drawing/2014/main" id="{E28004A6-5F7B-B9A1-033F-BAD1A75647D7}"/>
              </a:ext>
            </a:extLst>
          </p:cNvPr>
          <p:cNvSpPr txBox="1"/>
          <p:nvPr/>
        </p:nvSpPr>
        <p:spPr bwMode="auto">
          <a:xfrm>
            <a:off x="1415044" y="5490880"/>
            <a:ext cx="1541169" cy="590931"/>
          </a:xfrm>
          <a:prstGeom prst="rect">
            <a:avLst/>
          </a:prstGeom>
          <a:noFill/>
          <a:ln>
            <a:noFill/>
          </a:ln>
        </p:spPr>
        <p:txBody>
          <a:bodyPr wrap="square">
            <a:spAutoFit/>
          </a:bodyPr>
          <a:lstStyle/>
          <a:p>
            <a:pPr algn="ctr">
              <a:lnSpc>
                <a:spcPct val="90000"/>
              </a:lnSpc>
            </a:pPr>
            <a:r>
              <a:rPr lang="en-US" b="1" i="0" dirty="0">
                <a:solidFill>
                  <a:schemeClr val="bg1"/>
                </a:solidFill>
                <a:effectLst/>
                <a:latin typeface="+mj-lt"/>
              </a:rPr>
              <a:t>Pre 1L Trastuzumab</a:t>
            </a:r>
            <a:endParaRPr lang="en-US" b="1" dirty="0">
              <a:solidFill>
                <a:schemeClr val="bg1"/>
              </a:solidFill>
              <a:latin typeface="+mj-lt"/>
            </a:endParaRPr>
          </a:p>
        </p:txBody>
      </p:sp>
      <p:sp>
        <p:nvSpPr>
          <p:cNvPr id="5" name="TextBox 4">
            <a:extLst>
              <a:ext uri="{FF2B5EF4-FFF2-40B4-BE49-F238E27FC236}">
                <a16:creationId xmlns:a16="http://schemas.microsoft.com/office/drawing/2014/main" id="{A95BE971-8F54-771E-CBB4-B312982D75E2}"/>
              </a:ext>
            </a:extLst>
          </p:cNvPr>
          <p:cNvSpPr txBox="1"/>
          <p:nvPr/>
        </p:nvSpPr>
        <p:spPr bwMode="auto">
          <a:xfrm>
            <a:off x="2718517" y="5490880"/>
            <a:ext cx="1541169" cy="590931"/>
          </a:xfrm>
          <a:prstGeom prst="rect">
            <a:avLst/>
          </a:prstGeom>
          <a:noFill/>
          <a:ln>
            <a:noFill/>
          </a:ln>
        </p:spPr>
        <p:txBody>
          <a:bodyPr wrap="square">
            <a:spAutoFit/>
          </a:bodyPr>
          <a:lstStyle/>
          <a:p>
            <a:pPr algn="ctr">
              <a:lnSpc>
                <a:spcPct val="90000"/>
              </a:lnSpc>
            </a:pPr>
            <a:r>
              <a:rPr lang="en-US" b="1" i="0" dirty="0">
                <a:solidFill>
                  <a:schemeClr val="bg1"/>
                </a:solidFill>
                <a:effectLst/>
                <a:latin typeface="+mj-lt"/>
              </a:rPr>
              <a:t>Post 1L Trastuzumab</a:t>
            </a:r>
            <a:endParaRPr lang="en-US" b="1" dirty="0">
              <a:solidFill>
                <a:schemeClr val="bg1"/>
              </a:solidFill>
              <a:latin typeface="+mj-lt"/>
            </a:endParaRPr>
          </a:p>
        </p:txBody>
      </p:sp>
      <p:sp>
        <p:nvSpPr>
          <p:cNvPr id="6" name="TextBox 5">
            <a:extLst>
              <a:ext uri="{FF2B5EF4-FFF2-40B4-BE49-F238E27FC236}">
                <a16:creationId xmlns:a16="http://schemas.microsoft.com/office/drawing/2014/main" id="{34A8C7B2-9EA4-66F2-532C-5A3281253FDB}"/>
              </a:ext>
            </a:extLst>
          </p:cNvPr>
          <p:cNvSpPr txBox="1"/>
          <p:nvPr/>
        </p:nvSpPr>
        <p:spPr bwMode="auto">
          <a:xfrm>
            <a:off x="5672746" y="2359240"/>
            <a:ext cx="48559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b="1" i="0" dirty="0">
                <a:solidFill>
                  <a:schemeClr val="bg1"/>
                </a:solidFill>
                <a:effectLst/>
                <a:latin typeface="+mj-lt"/>
              </a:rPr>
              <a:t>PFS on 2L Paclitaxel ± Trastuzumab</a:t>
            </a:r>
            <a:endParaRPr lang="en-US" b="1" dirty="0">
              <a:solidFill>
                <a:schemeClr val="bg1"/>
              </a:solidFill>
              <a:latin typeface="+mj-lt"/>
            </a:endParaRPr>
          </a:p>
        </p:txBody>
      </p:sp>
      <p:grpSp>
        <p:nvGrpSpPr>
          <p:cNvPr id="17" name="Group 16">
            <a:extLst>
              <a:ext uri="{FF2B5EF4-FFF2-40B4-BE49-F238E27FC236}">
                <a16:creationId xmlns:a16="http://schemas.microsoft.com/office/drawing/2014/main" id="{2FF0720F-3895-C9EF-6956-E23DA35F6FA7}"/>
              </a:ext>
            </a:extLst>
          </p:cNvPr>
          <p:cNvGrpSpPr/>
          <p:nvPr/>
        </p:nvGrpSpPr>
        <p:grpSpPr>
          <a:xfrm>
            <a:off x="1413164" y="3184812"/>
            <a:ext cx="72736" cy="2291197"/>
            <a:chOff x="1130218" y="3184812"/>
            <a:chExt cx="355682" cy="2291197"/>
          </a:xfrm>
        </p:grpSpPr>
        <p:cxnSp>
          <p:nvCxnSpPr>
            <p:cNvPr id="11" name="Straight Connector 10">
              <a:extLst>
                <a:ext uri="{FF2B5EF4-FFF2-40B4-BE49-F238E27FC236}">
                  <a16:creationId xmlns:a16="http://schemas.microsoft.com/office/drawing/2014/main" id="{FB9FDE4B-3946-42C7-769A-D15BBF681119}"/>
                </a:ext>
              </a:extLst>
            </p:cNvPr>
            <p:cNvCxnSpPr/>
            <p:nvPr/>
          </p:nvCxnSpPr>
          <p:spPr bwMode="auto">
            <a:xfrm>
              <a:off x="1130218" y="5476009"/>
              <a:ext cx="35568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43499E9-5076-367F-6DD3-5E7F864E9972}"/>
                </a:ext>
              </a:extLst>
            </p:cNvPr>
            <p:cNvCxnSpPr/>
            <p:nvPr/>
          </p:nvCxnSpPr>
          <p:spPr bwMode="auto">
            <a:xfrm>
              <a:off x="1130218" y="5017768"/>
              <a:ext cx="35568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E5786D6-104F-511B-E599-A1402F2A735A}"/>
                </a:ext>
              </a:extLst>
            </p:cNvPr>
            <p:cNvCxnSpPr/>
            <p:nvPr/>
          </p:nvCxnSpPr>
          <p:spPr bwMode="auto">
            <a:xfrm>
              <a:off x="1130218" y="4559529"/>
              <a:ext cx="35568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7196CCC-209C-EB05-ECEA-A284BD3F72F2}"/>
                </a:ext>
              </a:extLst>
            </p:cNvPr>
            <p:cNvCxnSpPr/>
            <p:nvPr/>
          </p:nvCxnSpPr>
          <p:spPr bwMode="auto">
            <a:xfrm>
              <a:off x="1130218" y="4101290"/>
              <a:ext cx="35568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DF0E62F-9F0D-0A4C-4A84-FEA1D29C7F90}"/>
                </a:ext>
              </a:extLst>
            </p:cNvPr>
            <p:cNvCxnSpPr/>
            <p:nvPr/>
          </p:nvCxnSpPr>
          <p:spPr bwMode="auto">
            <a:xfrm>
              <a:off x="1130218" y="3643051"/>
              <a:ext cx="35568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2EC9492-97AF-375B-DE83-F7CD18B3B156}"/>
                </a:ext>
              </a:extLst>
            </p:cNvPr>
            <p:cNvCxnSpPr/>
            <p:nvPr/>
          </p:nvCxnSpPr>
          <p:spPr bwMode="auto">
            <a:xfrm>
              <a:off x="1130218" y="3184812"/>
              <a:ext cx="355682"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B47DBFA5-041C-A843-22DB-720FD47DFC18}"/>
              </a:ext>
            </a:extLst>
          </p:cNvPr>
          <p:cNvSpPr txBox="1"/>
          <p:nvPr/>
        </p:nvSpPr>
        <p:spPr bwMode="auto">
          <a:xfrm>
            <a:off x="959993" y="2999432"/>
            <a:ext cx="567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93CFFEF4-EF88-E75B-AEAE-0A976B5FDBFD}"/>
              </a:ext>
            </a:extLst>
          </p:cNvPr>
          <p:cNvSpPr txBox="1"/>
          <p:nvPr/>
        </p:nvSpPr>
        <p:spPr bwMode="auto">
          <a:xfrm>
            <a:off x="1056465" y="3457670"/>
            <a:ext cx="429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857C7D83-1840-36CB-E96E-DE84CE26D2D3}"/>
              </a:ext>
            </a:extLst>
          </p:cNvPr>
          <p:cNvSpPr txBox="1"/>
          <p:nvPr/>
        </p:nvSpPr>
        <p:spPr bwMode="auto">
          <a:xfrm>
            <a:off x="1056465" y="3907075"/>
            <a:ext cx="429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CE4DA529-89A7-77FF-6919-83C0A730082F}"/>
              </a:ext>
            </a:extLst>
          </p:cNvPr>
          <p:cNvSpPr txBox="1"/>
          <p:nvPr/>
        </p:nvSpPr>
        <p:spPr bwMode="auto">
          <a:xfrm>
            <a:off x="1056465" y="4374666"/>
            <a:ext cx="429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5677849C-E53C-FC8E-442A-70DDA13A56FF}"/>
              </a:ext>
            </a:extLst>
          </p:cNvPr>
          <p:cNvSpPr txBox="1"/>
          <p:nvPr/>
        </p:nvSpPr>
        <p:spPr bwMode="auto">
          <a:xfrm>
            <a:off x="1056465" y="4831866"/>
            <a:ext cx="429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A25273B5-4494-CA95-73C9-7203907C0FED}"/>
              </a:ext>
            </a:extLst>
          </p:cNvPr>
          <p:cNvSpPr txBox="1"/>
          <p:nvPr/>
        </p:nvSpPr>
        <p:spPr bwMode="auto">
          <a:xfrm>
            <a:off x="1171482" y="5283870"/>
            <a:ext cx="314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Rectangle 25">
            <a:extLst>
              <a:ext uri="{FF2B5EF4-FFF2-40B4-BE49-F238E27FC236}">
                <a16:creationId xmlns:a16="http://schemas.microsoft.com/office/drawing/2014/main" id="{53628BA6-F422-5401-5657-562AA9B32F31}"/>
              </a:ext>
            </a:extLst>
          </p:cNvPr>
          <p:cNvSpPr/>
          <p:nvPr/>
        </p:nvSpPr>
        <p:spPr bwMode="auto">
          <a:xfrm>
            <a:off x="1724147" y="3184098"/>
            <a:ext cx="872836" cy="22815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7042671E-47CD-BA44-DE54-FBFCCC41FE7E}"/>
              </a:ext>
            </a:extLst>
          </p:cNvPr>
          <p:cNvSpPr/>
          <p:nvPr/>
        </p:nvSpPr>
        <p:spPr bwMode="auto">
          <a:xfrm>
            <a:off x="3056246" y="4764011"/>
            <a:ext cx="872836" cy="7013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Freeform 6">
            <a:extLst>
              <a:ext uri="{FF2B5EF4-FFF2-40B4-BE49-F238E27FC236}">
                <a16:creationId xmlns:a16="http://schemas.microsoft.com/office/drawing/2014/main" id="{C222820F-0316-3E0D-579E-8EC6E393E27B}"/>
              </a:ext>
            </a:extLst>
          </p:cNvPr>
          <p:cNvSpPr/>
          <p:nvPr/>
        </p:nvSpPr>
        <p:spPr bwMode="auto">
          <a:xfrm>
            <a:off x="1485900" y="3169227"/>
            <a:ext cx="2707923" cy="2306782"/>
          </a:xfrm>
          <a:custGeom>
            <a:avLst/>
            <a:gdLst>
              <a:gd name="connsiteX0" fmla="*/ 0 w 2722418"/>
              <a:gd name="connsiteY0" fmla="*/ 0 h 2306782"/>
              <a:gd name="connsiteX1" fmla="*/ 0 w 2722418"/>
              <a:gd name="connsiteY1" fmla="*/ 2306782 h 2306782"/>
              <a:gd name="connsiteX2" fmla="*/ 2722418 w 2722418"/>
              <a:gd name="connsiteY2" fmla="*/ 2306782 h 2306782"/>
            </a:gdLst>
            <a:ahLst/>
            <a:cxnLst>
              <a:cxn ang="0">
                <a:pos x="connsiteX0" y="connsiteY0"/>
              </a:cxn>
              <a:cxn ang="0">
                <a:pos x="connsiteX1" y="connsiteY1"/>
              </a:cxn>
              <a:cxn ang="0">
                <a:pos x="connsiteX2" y="connsiteY2"/>
              </a:cxn>
            </a:cxnLst>
            <a:rect l="l" t="t" r="r" b="b"/>
            <a:pathLst>
              <a:path w="2722418" h="2306782">
                <a:moveTo>
                  <a:pt x="0" y="0"/>
                </a:moveTo>
                <a:lnTo>
                  <a:pt x="0" y="2306782"/>
                </a:lnTo>
                <a:lnTo>
                  <a:pt x="2722418" y="2306782"/>
                </a:lnTo>
              </a:path>
            </a:pathLst>
          </a:custGeom>
          <a:noFill/>
          <a:ln w="28575">
            <a:solidFill>
              <a:schemeClr val="bg1"/>
            </a:solidFill>
            <a:miter lim="800000"/>
            <a:headEnd/>
            <a:tailEnd/>
          </a:ln>
        </p:spPr>
        <p:txBody>
          <a:bodyPr rtlCol="0" anchor="ctr"/>
          <a:lstStyle/>
          <a:p>
            <a:pPr algn="ctr"/>
            <a:endParaRPr lang="en-US" dirty="0"/>
          </a:p>
        </p:txBody>
      </p:sp>
      <p:sp>
        <p:nvSpPr>
          <p:cNvPr id="28" name="TextBox 27">
            <a:extLst>
              <a:ext uri="{FF2B5EF4-FFF2-40B4-BE49-F238E27FC236}">
                <a16:creationId xmlns:a16="http://schemas.microsoft.com/office/drawing/2014/main" id="{F63549A1-B26F-3C5E-FE5A-B7F93AC99254}"/>
              </a:ext>
            </a:extLst>
          </p:cNvPr>
          <p:cNvSpPr txBox="1"/>
          <p:nvPr/>
        </p:nvSpPr>
        <p:spPr bwMode="auto">
          <a:xfrm>
            <a:off x="1828842" y="5095173"/>
            <a:ext cx="694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100%</a:t>
            </a:r>
          </a:p>
        </p:txBody>
      </p:sp>
      <p:sp>
        <p:nvSpPr>
          <p:cNvPr id="29" name="TextBox 28">
            <a:extLst>
              <a:ext uri="{FF2B5EF4-FFF2-40B4-BE49-F238E27FC236}">
                <a16:creationId xmlns:a16="http://schemas.microsoft.com/office/drawing/2014/main" id="{01C3ECC1-BAD7-5446-903D-3C43EDC4C5CE}"/>
              </a:ext>
            </a:extLst>
          </p:cNvPr>
          <p:cNvSpPr txBox="1"/>
          <p:nvPr/>
        </p:nvSpPr>
        <p:spPr bwMode="auto">
          <a:xfrm>
            <a:off x="3242040" y="5094952"/>
            <a:ext cx="588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31%</a:t>
            </a:r>
          </a:p>
        </p:txBody>
      </p:sp>
      <p:sp>
        <p:nvSpPr>
          <p:cNvPr id="30" name="TextBox 29">
            <a:extLst>
              <a:ext uri="{FF2B5EF4-FFF2-40B4-BE49-F238E27FC236}">
                <a16:creationId xmlns:a16="http://schemas.microsoft.com/office/drawing/2014/main" id="{3E2A1D0E-3490-FC8F-3C4C-497E3571F03F}"/>
              </a:ext>
            </a:extLst>
          </p:cNvPr>
          <p:cNvSpPr txBox="1"/>
          <p:nvPr/>
        </p:nvSpPr>
        <p:spPr bwMode="auto">
          <a:xfrm rot="16200000">
            <a:off x="3804317" y="4078040"/>
            <a:ext cx="1667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a:t>
            </a:r>
          </a:p>
        </p:txBody>
      </p:sp>
      <p:grpSp>
        <p:nvGrpSpPr>
          <p:cNvPr id="37" name="Group 36">
            <a:extLst>
              <a:ext uri="{FF2B5EF4-FFF2-40B4-BE49-F238E27FC236}">
                <a16:creationId xmlns:a16="http://schemas.microsoft.com/office/drawing/2014/main" id="{BAB02CF8-A6A4-4180-CA9F-1F7A7934BC18}"/>
              </a:ext>
            </a:extLst>
          </p:cNvPr>
          <p:cNvGrpSpPr/>
          <p:nvPr/>
        </p:nvGrpSpPr>
        <p:grpSpPr>
          <a:xfrm>
            <a:off x="5074722" y="2897579"/>
            <a:ext cx="77955" cy="2695698"/>
            <a:chOff x="4998808" y="2897579"/>
            <a:chExt cx="153869" cy="2695698"/>
          </a:xfrm>
        </p:grpSpPr>
        <p:cxnSp>
          <p:nvCxnSpPr>
            <p:cNvPr id="33" name="Straight Connector 32">
              <a:extLst>
                <a:ext uri="{FF2B5EF4-FFF2-40B4-BE49-F238E27FC236}">
                  <a16:creationId xmlns:a16="http://schemas.microsoft.com/office/drawing/2014/main" id="{CB6D584C-A44A-31EF-6B79-CD200C673B52}"/>
                </a:ext>
              </a:extLst>
            </p:cNvPr>
            <p:cNvCxnSpPr>
              <a:cxnSpLocks/>
            </p:cNvCxnSpPr>
            <p:nvPr/>
          </p:nvCxnSpPr>
          <p:spPr bwMode="auto">
            <a:xfrm>
              <a:off x="4998808" y="2897579"/>
              <a:ext cx="15386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97EEC09-EF8D-EE37-CED0-16A46363DC58}"/>
                </a:ext>
              </a:extLst>
            </p:cNvPr>
            <p:cNvCxnSpPr>
              <a:cxnSpLocks/>
            </p:cNvCxnSpPr>
            <p:nvPr/>
          </p:nvCxnSpPr>
          <p:spPr bwMode="auto">
            <a:xfrm>
              <a:off x="4998808" y="4245428"/>
              <a:ext cx="15386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369F9A0-C0C9-1CD2-9A65-EB9BFBC31A96}"/>
                </a:ext>
              </a:extLst>
            </p:cNvPr>
            <p:cNvCxnSpPr>
              <a:cxnSpLocks/>
            </p:cNvCxnSpPr>
            <p:nvPr/>
          </p:nvCxnSpPr>
          <p:spPr bwMode="auto">
            <a:xfrm>
              <a:off x="4998808" y="5593277"/>
              <a:ext cx="1538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5F1CF5AE-6596-F66A-3E73-B99BCB1EA12B}"/>
              </a:ext>
            </a:extLst>
          </p:cNvPr>
          <p:cNvGrpSpPr/>
          <p:nvPr/>
        </p:nvGrpSpPr>
        <p:grpSpPr>
          <a:xfrm>
            <a:off x="5152677" y="5593191"/>
            <a:ext cx="6076208" cy="83709"/>
            <a:chOff x="5152677" y="5593191"/>
            <a:chExt cx="6076208" cy="193154"/>
          </a:xfrm>
        </p:grpSpPr>
        <p:cxnSp>
          <p:nvCxnSpPr>
            <p:cNvPr id="39" name="Straight Connector 38">
              <a:extLst>
                <a:ext uri="{FF2B5EF4-FFF2-40B4-BE49-F238E27FC236}">
                  <a16:creationId xmlns:a16="http://schemas.microsoft.com/office/drawing/2014/main" id="{7E3087AD-5E0A-8729-F5C0-C2F99ECAB8AA}"/>
                </a:ext>
              </a:extLst>
            </p:cNvPr>
            <p:cNvCxnSpPr>
              <a:cxnSpLocks/>
            </p:cNvCxnSpPr>
            <p:nvPr/>
          </p:nvCxnSpPr>
          <p:spPr bwMode="auto">
            <a:xfrm>
              <a:off x="5152677"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AF47259-3C39-5655-47FE-13A1AC76E8A8}"/>
                </a:ext>
              </a:extLst>
            </p:cNvPr>
            <p:cNvCxnSpPr>
              <a:cxnSpLocks/>
            </p:cNvCxnSpPr>
            <p:nvPr/>
          </p:nvCxnSpPr>
          <p:spPr bwMode="auto">
            <a:xfrm>
              <a:off x="5705060"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C491D89-1F6A-F334-DB92-60884C11179B}"/>
                </a:ext>
              </a:extLst>
            </p:cNvPr>
            <p:cNvCxnSpPr>
              <a:cxnSpLocks/>
            </p:cNvCxnSpPr>
            <p:nvPr/>
          </p:nvCxnSpPr>
          <p:spPr bwMode="auto">
            <a:xfrm>
              <a:off x="6257443"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D8F78ED-4697-795B-407F-DDAC971CCD84}"/>
                </a:ext>
              </a:extLst>
            </p:cNvPr>
            <p:cNvCxnSpPr>
              <a:cxnSpLocks/>
            </p:cNvCxnSpPr>
            <p:nvPr/>
          </p:nvCxnSpPr>
          <p:spPr bwMode="auto">
            <a:xfrm>
              <a:off x="6809826"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1889858-9178-CBBC-9169-A2C8FA4AF918}"/>
                </a:ext>
              </a:extLst>
            </p:cNvPr>
            <p:cNvCxnSpPr>
              <a:cxnSpLocks/>
            </p:cNvCxnSpPr>
            <p:nvPr/>
          </p:nvCxnSpPr>
          <p:spPr bwMode="auto">
            <a:xfrm>
              <a:off x="7362209"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DAA1E9A-2442-B46D-7809-E9492C5A86EA}"/>
                </a:ext>
              </a:extLst>
            </p:cNvPr>
            <p:cNvCxnSpPr>
              <a:cxnSpLocks/>
            </p:cNvCxnSpPr>
            <p:nvPr/>
          </p:nvCxnSpPr>
          <p:spPr bwMode="auto">
            <a:xfrm>
              <a:off x="7914592"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4667852-24E5-DDE4-88CE-547F33CE727E}"/>
                </a:ext>
              </a:extLst>
            </p:cNvPr>
            <p:cNvCxnSpPr>
              <a:cxnSpLocks/>
            </p:cNvCxnSpPr>
            <p:nvPr/>
          </p:nvCxnSpPr>
          <p:spPr bwMode="auto">
            <a:xfrm>
              <a:off x="8466975"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83C394F-6D4B-4346-B21E-CBE875341686}"/>
                </a:ext>
              </a:extLst>
            </p:cNvPr>
            <p:cNvCxnSpPr>
              <a:cxnSpLocks/>
            </p:cNvCxnSpPr>
            <p:nvPr/>
          </p:nvCxnSpPr>
          <p:spPr bwMode="auto">
            <a:xfrm>
              <a:off x="9019358"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26FEE50-1A87-0D77-3862-71150C5FE4DC}"/>
                </a:ext>
              </a:extLst>
            </p:cNvPr>
            <p:cNvCxnSpPr>
              <a:cxnSpLocks/>
            </p:cNvCxnSpPr>
            <p:nvPr/>
          </p:nvCxnSpPr>
          <p:spPr bwMode="auto">
            <a:xfrm>
              <a:off x="9571741"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F95D2E0-3A70-0AA8-930B-28C82A3688D1}"/>
                </a:ext>
              </a:extLst>
            </p:cNvPr>
            <p:cNvCxnSpPr>
              <a:cxnSpLocks/>
            </p:cNvCxnSpPr>
            <p:nvPr/>
          </p:nvCxnSpPr>
          <p:spPr bwMode="auto">
            <a:xfrm>
              <a:off x="10124124"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CA39304-FCDD-432F-BBB3-6EB4894B8E4A}"/>
                </a:ext>
              </a:extLst>
            </p:cNvPr>
            <p:cNvCxnSpPr>
              <a:cxnSpLocks/>
            </p:cNvCxnSpPr>
            <p:nvPr/>
          </p:nvCxnSpPr>
          <p:spPr bwMode="auto">
            <a:xfrm>
              <a:off x="10676507" y="5593191"/>
              <a:ext cx="0" cy="19315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A2B739B-3A80-455A-8113-8AC3A7CEE1C7}"/>
                </a:ext>
              </a:extLst>
            </p:cNvPr>
            <p:cNvCxnSpPr>
              <a:cxnSpLocks/>
            </p:cNvCxnSpPr>
            <p:nvPr/>
          </p:nvCxnSpPr>
          <p:spPr bwMode="auto">
            <a:xfrm>
              <a:off x="11228885" y="5593191"/>
              <a:ext cx="0" cy="193154"/>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13C285CB-1947-1001-B627-A7813335735D}"/>
              </a:ext>
            </a:extLst>
          </p:cNvPr>
          <p:cNvSpPr txBox="1"/>
          <p:nvPr/>
        </p:nvSpPr>
        <p:spPr bwMode="auto">
          <a:xfrm>
            <a:off x="4856568" y="2709801"/>
            <a:ext cx="30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2CCF2656-E2C1-EB80-5286-5BCD428B6122}"/>
              </a:ext>
            </a:extLst>
          </p:cNvPr>
          <p:cNvSpPr txBox="1"/>
          <p:nvPr/>
        </p:nvSpPr>
        <p:spPr bwMode="auto">
          <a:xfrm>
            <a:off x="4856568" y="5404102"/>
            <a:ext cx="30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8F7EE1CC-B802-619F-D153-657EEE37A78E}"/>
              </a:ext>
            </a:extLst>
          </p:cNvPr>
          <p:cNvSpPr txBox="1"/>
          <p:nvPr/>
        </p:nvSpPr>
        <p:spPr bwMode="auto">
          <a:xfrm>
            <a:off x="4734226" y="4059396"/>
            <a:ext cx="4253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6" name="TextBox 55">
            <a:extLst>
              <a:ext uri="{FF2B5EF4-FFF2-40B4-BE49-F238E27FC236}">
                <a16:creationId xmlns:a16="http://schemas.microsoft.com/office/drawing/2014/main" id="{CC59019E-C9C5-888A-C998-059DBCD09866}"/>
              </a:ext>
            </a:extLst>
          </p:cNvPr>
          <p:cNvSpPr txBox="1"/>
          <p:nvPr/>
        </p:nvSpPr>
        <p:spPr bwMode="auto">
          <a:xfrm>
            <a:off x="5003263" y="5594806"/>
            <a:ext cx="30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5588211D-E036-4353-7B4C-87AE1B54F022}"/>
              </a:ext>
            </a:extLst>
          </p:cNvPr>
          <p:cNvSpPr txBox="1"/>
          <p:nvPr/>
        </p:nvSpPr>
        <p:spPr bwMode="auto">
          <a:xfrm>
            <a:off x="5560705" y="5594806"/>
            <a:ext cx="30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8" name="TextBox 57">
            <a:extLst>
              <a:ext uri="{FF2B5EF4-FFF2-40B4-BE49-F238E27FC236}">
                <a16:creationId xmlns:a16="http://schemas.microsoft.com/office/drawing/2014/main" id="{F51C8AA5-D69E-DDC9-D6BC-248B207B35F4}"/>
              </a:ext>
            </a:extLst>
          </p:cNvPr>
          <p:cNvSpPr txBox="1"/>
          <p:nvPr/>
        </p:nvSpPr>
        <p:spPr bwMode="auto">
          <a:xfrm>
            <a:off x="6118147" y="5594806"/>
            <a:ext cx="30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9" name="TextBox 58">
            <a:extLst>
              <a:ext uri="{FF2B5EF4-FFF2-40B4-BE49-F238E27FC236}">
                <a16:creationId xmlns:a16="http://schemas.microsoft.com/office/drawing/2014/main" id="{B9E638B3-3B7B-86F0-BB8F-D305E3CEE0E5}"/>
              </a:ext>
            </a:extLst>
          </p:cNvPr>
          <p:cNvSpPr txBox="1"/>
          <p:nvPr/>
        </p:nvSpPr>
        <p:spPr bwMode="auto">
          <a:xfrm>
            <a:off x="6665809" y="5594806"/>
            <a:ext cx="30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0" name="TextBox 59">
            <a:extLst>
              <a:ext uri="{FF2B5EF4-FFF2-40B4-BE49-F238E27FC236}">
                <a16:creationId xmlns:a16="http://schemas.microsoft.com/office/drawing/2014/main" id="{42BD1AD5-7A1F-D3E4-44DA-88E3C761D29F}"/>
              </a:ext>
            </a:extLst>
          </p:cNvPr>
          <p:cNvSpPr txBox="1"/>
          <p:nvPr/>
        </p:nvSpPr>
        <p:spPr bwMode="auto">
          <a:xfrm>
            <a:off x="7213471" y="5594806"/>
            <a:ext cx="303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61" name="TextBox 60">
            <a:extLst>
              <a:ext uri="{FF2B5EF4-FFF2-40B4-BE49-F238E27FC236}">
                <a16:creationId xmlns:a16="http://schemas.microsoft.com/office/drawing/2014/main" id="{9E8842DD-0D36-9A6F-F16F-E6A03CE6249F}"/>
              </a:ext>
            </a:extLst>
          </p:cNvPr>
          <p:cNvSpPr txBox="1"/>
          <p:nvPr/>
        </p:nvSpPr>
        <p:spPr bwMode="auto">
          <a:xfrm>
            <a:off x="7699076" y="5586128"/>
            <a:ext cx="469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62" name="TextBox 61">
            <a:extLst>
              <a:ext uri="{FF2B5EF4-FFF2-40B4-BE49-F238E27FC236}">
                <a16:creationId xmlns:a16="http://schemas.microsoft.com/office/drawing/2014/main" id="{8D749A8A-0F73-9D37-896A-2300A3FD61D2}"/>
              </a:ext>
            </a:extLst>
          </p:cNvPr>
          <p:cNvSpPr txBox="1"/>
          <p:nvPr/>
        </p:nvSpPr>
        <p:spPr bwMode="auto">
          <a:xfrm>
            <a:off x="8271188" y="5586128"/>
            <a:ext cx="469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3" name="TextBox 62">
            <a:extLst>
              <a:ext uri="{FF2B5EF4-FFF2-40B4-BE49-F238E27FC236}">
                <a16:creationId xmlns:a16="http://schemas.microsoft.com/office/drawing/2014/main" id="{F0B9F769-7044-3B60-AC15-12D766AA9088}"/>
              </a:ext>
            </a:extLst>
          </p:cNvPr>
          <p:cNvSpPr txBox="1"/>
          <p:nvPr/>
        </p:nvSpPr>
        <p:spPr bwMode="auto">
          <a:xfrm>
            <a:off x="8813960" y="5586128"/>
            <a:ext cx="469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64" name="TextBox 63">
            <a:extLst>
              <a:ext uri="{FF2B5EF4-FFF2-40B4-BE49-F238E27FC236}">
                <a16:creationId xmlns:a16="http://schemas.microsoft.com/office/drawing/2014/main" id="{6C166AE9-6AA2-93DB-14E9-BFEF3E0915A5}"/>
              </a:ext>
            </a:extLst>
          </p:cNvPr>
          <p:cNvSpPr txBox="1"/>
          <p:nvPr/>
        </p:nvSpPr>
        <p:spPr bwMode="auto">
          <a:xfrm>
            <a:off x="9366512" y="5586128"/>
            <a:ext cx="469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65" name="TextBox 64">
            <a:extLst>
              <a:ext uri="{FF2B5EF4-FFF2-40B4-BE49-F238E27FC236}">
                <a16:creationId xmlns:a16="http://schemas.microsoft.com/office/drawing/2014/main" id="{E5725B77-EE55-FADA-E8EC-3A5CA3415AFE}"/>
              </a:ext>
            </a:extLst>
          </p:cNvPr>
          <p:cNvSpPr txBox="1"/>
          <p:nvPr/>
        </p:nvSpPr>
        <p:spPr bwMode="auto">
          <a:xfrm>
            <a:off x="9925656" y="5586128"/>
            <a:ext cx="469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6" name="TextBox 65">
            <a:extLst>
              <a:ext uri="{FF2B5EF4-FFF2-40B4-BE49-F238E27FC236}">
                <a16:creationId xmlns:a16="http://schemas.microsoft.com/office/drawing/2014/main" id="{9B06CBF2-2277-7973-2890-134DC2B32A40}"/>
              </a:ext>
            </a:extLst>
          </p:cNvPr>
          <p:cNvSpPr txBox="1"/>
          <p:nvPr/>
        </p:nvSpPr>
        <p:spPr bwMode="auto">
          <a:xfrm>
            <a:off x="10468941" y="5586128"/>
            <a:ext cx="469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7" name="TextBox 66">
            <a:extLst>
              <a:ext uri="{FF2B5EF4-FFF2-40B4-BE49-F238E27FC236}">
                <a16:creationId xmlns:a16="http://schemas.microsoft.com/office/drawing/2014/main" id="{7B1EFD08-4B05-1D48-9600-6EA34A84A8F9}"/>
              </a:ext>
            </a:extLst>
          </p:cNvPr>
          <p:cNvSpPr txBox="1"/>
          <p:nvPr/>
        </p:nvSpPr>
        <p:spPr bwMode="auto">
          <a:xfrm>
            <a:off x="11026382" y="5586128"/>
            <a:ext cx="469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graphicFrame>
        <p:nvGraphicFramePr>
          <p:cNvPr id="68" name="Table 68">
            <a:extLst>
              <a:ext uri="{FF2B5EF4-FFF2-40B4-BE49-F238E27FC236}">
                <a16:creationId xmlns:a16="http://schemas.microsoft.com/office/drawing/2014/main" id="{6E12844A-F9B6-6739-340F-E247CC670712}"/>
              </a:ext>
            </a:extLst>
          </p:cNvPr>
          <p:cNvGraphicFramePr>
            <a:graphicFrameLocks noGrp="1"/>
          </p:cNvGraphicFramePr>
          <p:nvPr>
            <p:extLst>
              <p:ext uri="{D42A27DB-BD31-4B8C-83A1-F6EECF244321}">
                <p14:modId xmlns:p14="http://schemas.microsoft.com/office/powerpoint/2010/main" val="2820302654"/>
              </p:ext>
            </p:extLst>
          </p:nvPr>
        </p:nvGraphicFramePr>
        <p:xfrm>
          <a:off x="7370626" y="3066864"/>
          <a:ext cx="4364610" cy="1870012"/>
        </p:xfrm>
        <a:graphic>
          <a:graphicData uri="http://schemas.openxmlformats.org/drawingml/2006/table">
            <a:tbl>
              <a:tblPr firstRow="1" bandRow="1">
                <a:tableStyleId>{5C22544A-7EE6-4342-B048-85BDC9FD1C3A}</a:tableStyleId>
              </a:tblPr>
              <a:tblGrid>
                <a:gridCol w="1997247">
                  <a:extLst>
                    <a:ext uri="{9D8B030D-6E8A-4147-A177-3AD203B41FA5}">
                      <a16:colId xmlns:a16="http://schemas.microsoft.com/office/drawing/2014/main" val="2873589523"/>
                    </a:ext>
                  </a:extLst>
                </a:gridCol>
                <a:gridCol w="1107161">
                  <a:extLst>
                    <a:ext uri="{9D8B030D-6E8A-4147-A177-3AD203B41FA5}">
                      <a16:colId xmlns:a16="http://schemas.microsoft.com/office/drawing/2014/main" val="1760702713"/>
                    </a:ext>
                  </a:extLst>
                </a:gridCol>
                <a:gridCol w="1260202">
                  <a:extLst>
                    <a:ext uri="{9D8B030D-6E8A-4147-A177-3AD203B41FA5}">
                      <a16:colId xmlns:a16="http://schemas.microsoft.com/office/drawing/2014/main" val="3792586231"/>
                    </a:ext>
                  </a:extLst>
                </a:gridCol>
              </a:tblGrid>
              <a:tr h="339982">
                <a:tc>
                  <a:txBody>
                    <a:bodyPr/>
                    <a:lstStyle/>
                    <a:p>
                      <a:pPr algn="ctr">
                        <a:lnSpc>
                          <a:spcPts val="1720"/>
                        </a:lnSpc>
                      </a:pP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720"/>
                        </a:lnSpc>
                      </a:pPr>
                      <a:r>
                        <a:rPr lang="en-US" sz="1600" dirty="0">
                          <a:solidFill>
                            <a:schemeClr val="bg1"/>
                          </a:solidFill>
                        </a:rPr>
                        <a:t>PTX</a:t>
                      </a:r>
                      <a:br>
                        <a:rPr lang="en-US" sz="1600" dirty="0">
                          <a:solidFill>
                            <a:schemeClr val="bg1"/>
                          </a:solidFill>
                        </a:rPr>
                      </a:br>
                      <a:r>
                        <a:rPr lang="en-US" sz="1600" dirty="0">
                          <a:solidFill>
                            <a:schemeClr val="bg1"/>
                          </a:solidFill>
                        </a:rPr>
                        <a:t>(n = 45)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ts val="1720"/>
                        </a:lnSpc>
                        <a:spcBef>
                          <a:spcPts val="0"/>
                        </a:spcBef>
                        <a:spcAft>
                          <a:spcPts val="0"/>
                        </a:spcAft>
                        <a:buClrTx/>
                        <a:buSzTx/>
                        <a:buFontTx/>
                        <a:buNone/>
                        <a:tabLst/>
                        <a:defRPr/>
                      </a:pPr>
                      <a:r>
                        <a:rPr lang="en-US" sz="1600" dirty="0">
                          <a:solidFill>
                            <a:schemeClr val="bg1"/>
                          </a:solidFill>
                          <a:latin typeface="Calibri" panose="020F0502020204030204" pitchFamily="34" charset="0"/>
                        </a:rPr>
                        <a:t> </a:t>
                      </a: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97180343"/>
                  </a:ext>
                </a:extLst>
              </a:tr>
              <a:tr h="339982">
                <a:tc>
                  <a:txBody>
                    <a:bodyPr/>
                    <a:lstStyle/>
                    <a:p>
                      <a:pPr algn="l">
                        <a:lnSpc>
                          <a:spcPts val="1720"/>
                        </a:lnSpc>
                      </a:pPr>
                      <a:r>
                        <a:rPr lang="en-US" sz="1600" dirty="0">
                          <a:solidFill>
                            <a:schemeClr val="bg1"/>
                          </a:solidFill>
                        </a:rPr>
                        <a:t>Median, mo</a:t>
                      </a:r>
                      <a:br>
                        <a:rPr lang="en-US" sz="1600" dirty="0">
                          <a:solidFill>
                            <a:schemeClr val="bg1"/>
                          </a:solidFill>
                        </a:rPr>
                      </a:br>
                      <a:r>
                        <a:rPr lang="en-US" sz="1600" dirty="0">
                          <a:solidFill>
                            <a:schemeClr val="bg1"/>
                          </a:solidFill>
                        </a:rPr>
                        <a:t>(95% Cl)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720"/>
                        </a:lnSpc>
                      </a:pPr>
                      <a:r>
                        <a:rPr lang="en-US" sz="1600" dirty="0">
                          <a:solidFill>
                            <a:schemeClr val="bg1"/>
                          </a:solidFill>
                        </a:rPr>
                        <a:t>3.19</a:t>
                      </a:r>
                      <a:br>
                        <a:rPr lang="en-US" sz="1600" dirty="0">
                          <a:solidFill>
                            <a:schemeClr val="bg1"/>
                          </a:solidFill>
                        </a:rPr>
                      </a:br>
                      <a:r>
                        <a:rPr lang="en-US" sz="1600" dirty="0">
                          <a:solidFill>
                            <a:schemeClr val="bg1"/>
                          </a:solidFill>
                        </a:rPr>
                        <a:t>(2.86-3.48)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720"/>
                        </a:lnSpc>
                      </a:pPr>
                      <a:r>
                        <a:rPr lang="en-US" sz="1600" dirty="0">
                          <a:solidFill>
                            <a:schemeClr val="bg1"/>
                          </a:solidFill>
                        </a:rPr>
                        <a:t>3.68</a:t>
                      </a:r>
                    </a:p>
                    <a:p>
                      <a:pPr algn="ctr">
                        <a:lnSpc>
                          <a:spcPts val="1720"/>
                        </a:lnSpc>
                      </a:pPr>
                      <a:r>
                        <a:rPr lang="en-US" sz="1600" dirty="0">
                          <a:solidFill>
                            <a:schemeClr val="bg1"/>
                          </a:solidFill>
                        </a:rPr>
                        <a:t>(2.76-4.53)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36991758"/>
                  </a:ext>
                </a:extLst>
              </a:tr>
              <a:tr h="199698">
                <a:tc>
                  <a:txBody>
                    <a:bodyPr/>
                    <a:lstStyle/>
                    <a:p>
                      <a:pPr algn="l">
                        <a:lnSpc>
                          <a:spcPts val="1720"/>
                        </a:lnSpc>
                      </a:pPr>
                      <a:r>
                        <a:rPr lang="en-US" sz="1600" dirty="0">
                          <a:solidFill>
                            <a:schemeClr val="bg1"/>
                          </a:solidFill>
                        </a:rPr>
                        <a:t>Stratified HR (95% Cl)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ts val="1720"/>
                        </a:lnSpc>
                      </a:pPr>
                      <a:r>
                        <a:rPr lang="en-US" sz="1600" dirty="0">
                          <a:solidFill>
                            <a:schemeClr val="bg1"/>
                          </a:solidFill>
                        </a:rPr>
                        <a:t>0.906 (0.674-1.219)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8343951"/>
                  </a:ext>
                </a:extLst>
              </a:tr>
              <a:tr h="335403">
                <a:tc>
                  <a:txBody>
                    <a:bodyPr/>
                    <a:lstStyle/>
                    <a:p>
                      <a:pPr algn="l">
                        <a:lnSpc>
                          <a:spcPts val="1720"/>
                        </a:lnSpc>
                      </a:pPr>
                      <a:r>
                        <a:rPr lang="en-US" sz="1600" i="1" dirty="0">
                          <a:solidFill>
                            <a:schemeClr val="bg1"/>
                          </a:solidFill>
                        </a:rPr>
                        <a:t>P</a:t>
                      </a:r>
                      <a:r>
                        <a:rPr lang="en-US" sz="1600" i="0" dirty="0">
                          <a:solidFill>
                            <a:schemeClr val="bg1"/>
                          </a:solidFill>
                        </a:rPr>
                        <a:t> value</a:t>
                      </a:r>
                      <a:br>
                        <a:rPr lang="en-US" sz="1600" i="0" dirty="0">
                          <a:solidFill>
                            <a:schemeClr val="bg1"/>
                          </a:solidFill>
                        </a:rPr>
                      </a:br>
                      <a:r>
                        <a:rPr lang="en-US" sz="1400" i="0" dirty="0">
                          <a:solidFill>
                            <a:schemeClr val="bg1"/>
                          </a:solidFill>
                        </a:rPr>
                        <a:t>(stratified log-rank test)</a:t>
                      </a:r>
                      <a:endParaRPr lang="en-US" sz="1600" i="1"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ts val="1720"/>
                        </a:lnSpc>
                      </a:pPr>
                      <a:r>
                        <a:rPr lang="en-US" sz="1600" dirty="0">
                          <a:solidFill>
                            <a:schemeClr val="bg1"/>
                          </a:solidFill>
                        </a:rPr>
                        <a:t>.334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79272205"/>
                  </a:ext>
                </a:extLst>
              </a:tr>
            </a:tbl>
          </a:graphicData>
        </a:graphic>
      </p:graphicFrame>
      <p:sp>
        <p:nvSpPr>
          <p:cNvPr id="76" name="Freeform 75">
            <a:extLst>
              <a:ext uri="{FF2B5EF4-FFF2-40B4-BE49-F238E27FC236}">
                <a16:creationId xmlns:a16="http://schemas.microsoft.com/office/drawing/2014/main" id="{FD991BB4-708D-9B71-3320-B2681256FAAA}"/>
              </a:ext>
            </a:extLst>
          </p:cNvPr>
          <p:cNvSpPr/>
          <p:nvPr/>
        </p:nvSpPr>
        <p:spPr bwMode="auto">
          <a:xfrm>
            <a:off x="5177527" y="4241703"/>
            <a:ext cx="990327" cy="1338571"/>
          </a:xfrm>
          <a:custGeom>
            <a:avLst/>
            <a:gdLst>
              <a:gd name="connsiteX0" fmla="*/ 0 w 1011751"/>
              <a:gd name="connsiteY0" fmla="*/ 0 h 1338571"/>
              <a:gd name="connsiteX1" fmla="*/ 1011751 w 1011751"/>
              <a:gd name="connsiteY1" fmla="*/ 0 h 1338571"/>
              <a:gd name="connsiteX2" fmla="*/ 1011751 w 1011751"/>
              <a:gd name="connsiteY2" fmla="*/ 1338571 h 1338571"/>
            </a:gdLst>
            <a:ahLst/>
            <a:cxnLst>
              <a:cxn ang="0">
                <a:pos x="connsiteX0" y="connsiteY0"/>
              </a:cxn>
              <a:cxn ang="0">
                <a:pos x="connsiteX1" y="connsiteY1"/>
              </a:cxn>
              <a:cxn ang="0">
                <a:pos x="connsiteX2" y="connsiteY2"/>
              </a:cxn>
            </a:cxnLst>
            <a:rect l="l" t="t" r="r" b="b"/>
            <a:pathLst>
              <a:path w="1011751" h="1338571">
                <a:moveTo>
                  <a:pt x="0" y="0"/>
                </a:moveTo>
                <a:lnTo>
                  <a:pt x="1011751" y="0"/>
                </a:lnTo>
                <a:lnTo>
                  <a:pt x="1011751" y="1338571"/>
                </a:lnTo>
              </a:path>
            </a:pathLst>
          </a:custGeom>
          <a:noFill/>
          <a:ln w="28575">
            <a:solidFill>
              <a:schemeClr val="tx2"/>
            </a:solidFill>
            <a:prstDash val="dash"/>
            <a:miter lim="800000"/>
            <a:headEnd/>
            <a:tailEnd/>
          </a:ln>
        </p:spPr>
        <p:txBody>
          <a:bodyPr rtlCol="0" anchor="ctr"/>
          <a:lstStyle/>
          <a:p>
            <a:pPr algn="ctr"/>
            <a:endParaRPr lang="en-US" dirty="0"/>
          </a:p>
        </p:txBody>
      </p:sp>
      <p:cxnSp>
        <p:nvCxnSpPr>
          <p:cNvPr id="78" name="Straight Connector 77">
            <a:extLst>
              <a:ext uri="{FF2B5EF4-FFF2-40B4-BE49-F238E27FC236}">
                <a16:creationId xmlns:a16="http://schemas.microsoft.com/office/drawing/2014/main" id="{A1470691-DC30-823B-D0CF-3E9BBE8D63EE}"/>
              </a:ext>
            </a:extLst>
          </p:cNvPr>
          <p:cNvCxnSpPr>
            <a:cxnSpLocks/>
          </p:cNvCxnSpPr>
          <p:nvPr/>
        </p:nvCxnSpPr>
        <p:spPr bwMode="auto">
          <a:xfrm>
            <a:off x="6031594" y="4242376"/>
            <a:ext cx="0" cy="1337898"/>
          </a:xfrm>
          <a:prstGeom prst="line">
            <a:avLst/>
          </a:prstGeom>
          <a:noFill/>
          <a:ln w="28575" cap="flat" cmpd="sng" algn="ctr">
            <a:solidFill>
              <a:schemeClr val="tx2"/>
            </a:solidFill>
            <a:prstDash val="dash"/>
            <a:round/>
            <a:headEnd type="none" w="med" len="med"/>
            <a:tailEnd type="none" w="med" len="med"/>
          </a:ln>
          <a:effectLst/>
        </p:spPr>
      </p:cxnSp>
      <p:cxnSp>
        <p:nvCxnSpPr>
          <p:cNvPr id="81" name="Straight Connector 80">
            <a:extLst>
              <a:ext uri="{FF2B5EF4-FFF2-40B4-BE49-F238E27FC236}">
                <a16:creationId xmlns:a16="http://schemas.microsoft.com/office/drawing/2014/main" id="{47F7B817-F55D-65E3-ED4E-A76FE6671E03}"/>
              </a:ext>
            </a:extLst>
          </p:cNvPr>
          <p:cNvCxnSpPr/>
          <p:nvPr/>
        </p:nvCxnSpPr>
        <p:spPr bwMode="auto">
          <a:xfrm>
            <a:off x="6096125" y="2958072"/>
            <a:ext cx="154437" cy="0"/>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F2373AB-E76D-A062-996E-D70DE25C1DCB}"/>
              </a:ext>
            </a:extLst>
          </p:cNvPr>
          <p:cNvCxnSpPr/>
          <p:nvPr/>
        </p:nvCxnSpPr>
        <p:spPr bwMode="auto">
          <a:xfrm>
            <a:off x="6096125" y="3235162"/>
            <a:ext cx="154437" cy="0"/>
          </a:xfrm>
          <a:prstGeom prst="line">
            <a:avLst/>
          </a:prstGeom>
          <a:noFill/>
          <a:ln w="28575" cap="flat" cmpd="sng" algn="ctr">
            <a:solidFill>
              <a:schemeClr val="accent1"/>
            </a:solidFill>
            <a:prstDash val="solid"/>
            <a:round/>
            <a:headEnd type="none" w="med" len="med"/>
            <a:tailEnd type="none" w="med" len="med"/>
          </a:ln>
          <a:effectLst/>
        </p:spPr>
      </p:cxnSp>
      <p:sp>
        <p:nvSpPr>
          <p:cNvPr id="75" name="Freeform 74">
            <a:extLst>
              <a:ext uri="{FF2B5EF4-FFF2-40B4-BE49-F238E27FC236}">
                <a16:creationId xmlns:a16="http://schemas.microsoft.com/office/drawing/2014/main" id="{80BC25E0-360A-EEE6-949C-ECC235D8C44E}"/>
              </a:ext>
            </a:extLst>
          </p:cNvPr>
          <p:cNvSpPr/>
          <p:nvPr/>
        </p:nvSpPr>
        <p:spPr bwMode="auto">
          <a:xfrm>
            <a:off x="5159580" y="2896179"/>
            <a:ext cx="3508098" cy="2687572"/>
          </a:xfrm>
          <a:custGeom>
            <a:avLst/>
            <a:gdLst>
              <a:gd name="connsiteX0" fmla="*/ 3508098 w 3508098"/>
              <a:gd name="connsiteY0" fmla="*/ 2687572 h 2687572"/>
              <a:gd name="connsiteX1" fmla="*/ 3508098 w 3508098"/>
              <a:gd name="connsiteY1" fmla="*/ 2631943 h 2687572"/>
              <a:gd name="connsiteX2" fmla="*/ 2670187 w 3508098"/>
              <a:gd name="connsiteY2" fmla="*/ 2631943 h 2687572"/>
              <a:gd name="connsiteX3" fmla="*/ 2670187 w 3508098"/>
              <a:gd name="connsiteY3" fmla="*/ 2576314 h 2687572"/>
              <a:gd name="connsiteX4" fmla="*/ 2607605 w 3508098"/>
              <a:gd name="connsiteY4" fmla="*/ 2576314 h 2687572"/>
              <a:gd name="connsiteX5" fmla="*/ 2607605 w 3508098"/>
              <a:gd name="connsiteY5" fmla="*/ 2517208 h 2687572"/>
              <a:gd name="connsiteX6" fmla="*/ 2572837 w 3508098"/>
              <a:gd name="connsiteY6" fmla="*/ 2517208 h 2687572"/>
              <a:gd name="connsiteX7" fmla="*/ 2572837 w 3508098"/>
              <a:gd name="connsiteY7" fmla="*/ 2451149 h 2687572"/>
              <a:gd name="connsiteX8" fmla="*/ 2468533 w 3508098"/>
              <a:gd name="connsiteY8" fmla="*/ 2451149 h 2687572"/>
              <a:gd name="connsiteX9" fmla="*/ 2468533 w 3508098"/>
              <a:gd name="connsiteY9" fmla="*/ 2395520 h 2687572"/>
              <a:gd name="connsiteX10" fmla="*/ 2221679 w 3508098"/>
              <a:gd name="connsiteY10" fmla="*/ 2395520 h 2687572"/>
              <a:gd name="connsiteX11" fmla="*/ 2221679 w 3508098"/>
              <a:gd name="connsiteY11" fmla="*/ 2336414 h 2687572"/>
              <a:gd name="connsiteX12" fmla="*/ 1971349 w 3508098"/>
              <a:gd name="connsiteY12" fmla="*/ 2336414 h 2687572"/>
              <a:gd name="connsiteX13" fmla="*/ 1971349 w 3508098"/>
              <a:gd name="connsiteY13" fmla="*/ 2270355 h 2687572"/>
              <a:gd name="connsiteX14" fmla="*/ 1769695 w 3508098"/>
              <a:gd name="connsiteY14" fmla="*/ 2270355 h 2687572"/>
              <a:gd name="connsiteX15" fmla="*/ 1769695 w 3508098"/>
              <a:gd name="connsiteY15" fmla="*/ 2141713 h 2687572"/>
              <a:gd name="connsiteX16" fmla="*/ 1727973 w 3508098"/>
              <a:gd name="connsiteY16" fmla="*/ 2141713 h 2687572"/>
              <a:gd name="connsiteX17" fmla="*/ 1727973 w 3508098"/>
              <a:gd name="connsiteY17" fmla="*/ 2082607 h 2687572"/>
              <a:gd name="connsiteX18" fmla="*/ 1727973 w 3508098"/>
              <a:gd name="connsiteY18" fmla="*/ 2082607 h 2687572"/>
              <a:gd name="connsiteX19" fmla="*/ 1727973 w 3508098"/>
              <a:gd name="connsiteY19" fmla="*/ 2082607 h 2687572"/>
              <a:gd name="connsiteX20" fmla="*/ 1696682 w 3508098"/>
              <a:gd name="connsiteY20" fmla="*/ 2082607 h 2687572"/>
              <a:gd name="connsiteX21" fmla="*/ 1696682 w 3508098"/>
              <a:gd name="connsiteY21" fmla="*/ 2020025 h 2687572"/>
              <a:gd name="connsiteX22" fmla="*/ 1588901 w 3508098"/>
              <a:gd name="connsiteY22" fmla="*/ 2020025 h 2687572"/>
              <a:gd name="connsiteX23" fmla="*/ 1588901 w 3508098"/>
              <a:gd name="connsiteY23" fmla="*/ 1964396 h 2687572"/>
              <a:gd name="connsiteX24" fmla="*/ 1529795 w 3508098"/>
              <a:gd name="connsiteY24" fmla="*/ 1964396 h 2687572"/>
              <a:gd name="connsiteX25" fmla="*/ 1529795 w 3508098"/>
              <a:gd name="connsiteY25" fmla="*/ 1908767 h 2687572"/>
              <a:gd name="connsiteX26" fmla="*/ 1428968 w 3508098"/>
              <a:gd name="connsiteY26" fmla="*/ 1908767 h 2687572"/>
              <a:gd name="connsiteX27" fmla="*/ 1428968 w 3508098"/>
              <a:gd name="connsiteY27" fmla="*/ 1839231 h 2687572"/>
              <a:gd name="connsiteX28" fmla="*/ 1241220 w 3508098"/>
              <a:gd name="connsiteY28" fmla="*/ 1839231 h 2687572"/>
              <a:gd name="connsiteX29" fmla="*/ 1241220 w 3508098"/>
              <a:gd name="connsiteY29" fmla="*/ 1714066 h 2687572"/>
              <a:gd name="connsiteX30" fmla="*/ 1196022 w 3508098"/>
              <a:gd name="connsiteY30" fmla="*/ 1714066 h 2687572"/>
              <a:gd name="connsiteX31" fmla="*/ 1196022 w 3508098"/>
              <a:gd name="connsiteY31" fmla="*/ 1654960 h 2687572"/>
              <a:gd name="connsiteX32" fmla="*/ 1147346 w 3508098"/>
              <a:gd name="connsiteY32" fmla="*/ 1654960 h 2687572"/>
              <a:gd name="connsiteX33" fmla="*/ 1147346 w 3508098"/>
              <a:gd name="connsiteY33" fmla="*/ 1595854 h 2687572"/>
              <a:gd name="connsiteX34" fmla="*/ 1129962 w 3508098"/>
              <a:gd name="connsiteY34" fmla="*/ 1595854 h 2687572"/>
              <a:gd name="connsiteX35" fmla="*/ 1129962 w 3508098"/>
              <a:gd name="connsiteY35" fmla="*/ 1533272 h 2687572"/>
              <a:gd name="connsiteX36" fmla="*/ 1039565 w 3508098"/>
              <a:gd name="connsiteY36" fmla="*/ 1533272 h 2687572"/>
              <a:gd name="connsiteX37" fmla="*/ 1039565 w 3508098"/>
              <a:gd name="connsiteY37" fmla="*/ 1467213 h 2687572"/>
              <a:gd name="connsiteX38" fmla="*/ 1039565 w 3508098"/>
              <a:gd name="connsiteY38" fmla="*/ 1467213 h 2687572"/>
              <a:gd name="connsiteX39" fmla="*/ 1039565 w 3508098"/>
              <a:gd name="connsiteY39" fmla="*/ 1467213 h 2687572"/>
              <a:gd name="connsiteX40" fmla="*/ 1008274 w 3508098"/>
              <a:gd name="connsiteY40" fmla="*/ 1467213 h 2687572"/>
              <a:gd name="connsiteX41" fmla="*/ 1008274 w 3508098"/>
              <a:gd name="connsiteY41" fmla="*/ 1286419 h 2687572"/>
              <a:gd name="connsiteX42" fmla="*/ 855295 w 3508098"/>
              <a:gd name="connsiteY42" fmla="*/ 1286419 h 2687572"/>
              <a:gd name="connsiteX43" fmla="*/ 855295 w 3508098"/>
              <a:gd name="connsiteY43" fmla="*/ 1234267 h 2687572"/>
              <a:gd name="connsiteX44" fmla="*/ 830957 w 3508098"/>
              <a:gd name="connsiteY44" fmla="*/ 1234267 h 2687572"/>
              <a:gd name="connsiteX45" fmla="*/ 830957 w 3508098"/>
              <a:gd name="connsiteY45" fmla="*/ 1164731 h 2687572"/>
              <a:gd name="connsiteX46" fmla="*/ 830957 w 3508098"/>
              <a:gd name="connsiteY46" fmla="*/ 1164731 h 2687572"/>
              <a:gd name="connsiteX47" fmla="*/ 830957 w 3508098"/>
              <a:gd name="connsiteY47" fmla="*/ 1164731 h 2687572"/>
              <a:gd name="connsiteX48" fmla="*/ 830957 w 3508098"/>
              <a:gd name="connsiteY48" fmla="*/ 1164731 h 2687572"/>
              <a:gd name="connsiteX49" fmla="*/ 830957 w 3508098"/>
              <a:gd name="connsiteY49" fmla="*/ 1164731 h 2687572"/>
              <a:gd name="connsiteX50" fmla="*/ 799666 w 3508098"/>
              <a:gd name="connsiteY50" fmla="*/ 1164731 h 2687572"/>
              <a:gd name="connsiteX51" fmla="*/ 799666 w 3508098"/>
              <a:gd name="connsiteY51" fmla="*/ 1095194 h 2687572"/>
              <a:gd name="connsiteX52" fmla="*/ 761421 w 3508098"/>
              <a:gd name="connsiteY52" fmla="*/ 1095194 h 2687572"/>
              <a:gd name="connsiteX53" fmla="*/ 761421 w 3508098"/>
              <a:gd name="connsiteY53" fmla="*/ 865725 h 2687572"/>
              <a:gd name="connsiteX54" fmla="*/ 695361 w 3508098"/>
              <a:gd name="connsiteY54" fmla="*/ 865725 h 2687572"/>
              <a:gd name="connsiteX55" fmla="*/ 695361 w 3508098"/>
              <a:gd name="connsiteY55" fmla="*/ 792712 h 2687572"/>
              <a:gd name="connsiteX56" fmla="*/ 632779 w 3508098"/>
              <a:gd name="connsiteY56" fmla="*/ 792712 h 2687572"/>
              <a:gd name="connsiteX57" fmla="*/ 632779 w 3508098"/>
              <a:gd name="connsiteY57" fmla="*/ 726653 h 2687572"/>
              <a:gd name="connsiteX58" fmla="*/ 598011 w 3508098"/>
              <a:gd name="connsiteY58" fmla="*/ 726653 h 2687572"/>
              <a:gd name="connsiteX59" fmla="*/ 598011 w 3508098"/>
              <a:gd name="connsiteY59" fmla="*/ 674501 h 2687572"/>
              <a:gd name="connsiteX60" fmla="*/ 518044 w 3508098"/>
              <a:gd name="connsiteY60" fmla="*/ 674501 h 2687572"/>
              <a:gd name="connsiteX61" fmla="*/ 518044 w 3508098"/>
              <a:gd name="connsiteY61" fmla="*/ 622349 h 2687572"/>
              <a:gd name="connsiteX62" fmla="*/ 518044 w 3508098"/>
              <a:gd name="connsiteY62" fmla="*/ 622349 h 2687572"/>
              <a:gd name="connsiteX63" fmla="*/ 497183 w 3508098"/>
              <a:gd name="connsiteY63" fmla="*/ 622349 h 2687572"/>
              <a:gd name="connsiteX64" fmla="*/ 497183 w 3508098"/>
              <a:gd name="connsiteY64" fmla="*/ 556289 h 2687572"/>
              <a:gd name="connsiteX65" fmla="*/ 451985 w 3508098"/>
              <a:gd name="connsiteY65" fmla="*/ 556289 h 2687572"/>
              <a:gd name="connsiteX66" fmla="*/ 451985 w 3508098"/>
              <a:gd name="connsiteY66" fmla="*/ 483277 h 2687572"/>
              <a:gd name="connsiteX67" fmla="*/ 451985 w 3508098"/>
              <a:gd name="connsiteY67" fmla="*/ 483277 h 2687572"/>
              <a:gd name="connsiteX68" fmla="*/ 451985 w 3508098"/>
              <a:gd name="connsiteY68" fmla="*/ 483277 h 2687572"/>
              <a:gd name="connsiteX69" fmla="*/ 451985 w 3508098"/>
              <a:gd name="connsiteY69" fmla="*/ 483277 h 2687572"/>
              <a:gd name="connsiteX70" fmla="*/ 417217 w 3508098"/>
              <a:gd name="connsiteY70" fmla="*/ 483277 h 2687572"/>
              <a:gd name="connsiteX71" fmla="*/ 417217 w 3508098"/>
              <a:gd name="connsiteY71" fmla="*/ 368542 h 2687572"/>
              <a:gd name="connsiteX72" fmla="*/ 368542 w 3508098"/>
              <a:gd name="connsiteY72" fmla="*/ 368542 h 2687572"/>
              <a:gd name="connsiteX73" fmla="*/ 368542 w 3508098"/>
              <a:gd name="connsiteY73" fmla="*/ 299006 h 2687572"/>
              <a:gd name="connsiteX74" fmla="*/ 368542 w 3508098"/>
              <a:gd name="connsiteY74" fmla="*/ 299006 h 2687572"/>
              <a:gd name="connsiteX75" fmla="*/ 368542 w 3508098"/>
              <a:gd name="connsiteY75" fmla="*/ 299006 h 2687572"/>
              <a:gd name="connsiteX76" fmla="*/ 368542 w 3508098"/>
              <a:gd name="connsiteY76" fmla="*/ 299006 h 2687572"/>
              <a:gd name="connsiteX77" fmla="*/ 368542 w 3508098"/>
              <a:gd name="connsiteY77" fmla="*/ 243377 h 2687572"/>
              <a:gd name="connsiteX78" fmla="*/ 319866 w 3508098"/>
              <a:gd name="connsiteY78" fmla="*/ 243377 h 2687572"/>
              <a:gd name="connsiteX79" fmla="*/ 319866 w 3508098"/>
              <a:gd name="connsiteY79" fmla="*/ 132119 h 2687572"/>
              <a:gd name="connsiteX80" fmla="*/ 239900 w 3508098"/>
              <a:gd name="connsiteY80" fmla="*/ 132119 h 2687572"/>
              <a:gd name="connsiteX81" fmla="*/ 239900 w 3508098"/>
              <a:gd name="connsiteY81" fmla="*/ 66060 h 2687572"/>
              <a:gd name="connsiteX82" fmla="*/ 239900 w 3508098"/>
              <a:gd name="connsiteY82" fmla="*/ 66060 h 2687572"/>
              <a:gd name="connsiteX83" fmla="*/ 239900 w 3508098"/>
              <a:gd name="connsiteY83" fmla="*/ 66060 h 2687572"/>
              <a:gd name="connsiteX84" fmla="*/ 208609 w 3508098"/>
              <a:gd name="connsiteY84" fmla="*/ 66060 h 2687572"/>
              <a:gd name="connsiteX85" fmla="*/ 208609 w 3508098"/>
              <a:gd name="connsiteY85" fmla="*/ 0 h 2687572"/>
              <a:gd name="connsiteX86" fmla="*/ 0 w 3508098"/>
              <a:gd name="connsiteY86" fmla="*/ 0 h 268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508098" h="2687572">
                <a:moveTo>
                  <a:pt x="3508098" y="2687572"/>
                </a:moveTo>
                <a:lnTo>
                  <a:pt x="3508098" y="2631943"/>
                </a:lnTo>
                <a:lnTo>
                  <a:pt x="2670187" y="2631943"/>
                </a:lnTo>
                <a:lnTo>
                  <a:pt x="2670187" y="2576314"/>
                </a:lnTo>
                <a:lnTo>
                  <a:pt x="2607605" y="2576314"/>
                </a:lnTo>
                <a:lnTo>
                  <a:pt x="2607605" y="2517208"/>
                </a:lnTo>
                <a:lnTo>
                  <a:pt x="2572837" y="2517208"/>
                </a:lnTo>
                <a:lnTo>
                  <a:pt x="2572837" y="2451149"/>
                </a:lnTo>
                <a:lnTo>
                  <a:pt x="2468533" y="2451149"/>
                </a:lnTo>
                <a:lnTo>
                  <a:pt x="2468533" y="2395520"/>
                </a:lnTo>
                <a:lnTo>
                  <a:pt x="2221679" y="2395520"/>
                </a:lnTo>
                <a:lnTo>
                  <a:pt x="2221679" y="2336414"/>
                </a:lnTo>
                <a:lnTo>
                  <a:pt x="1971349" y="2336414"/>
                </a:lnTo>
                <a:lnTo>
                  <a:pt x="1971349" y="2270355"/>
                </a:lnTo>
                <a:lnTo>
                  <a:pt x="1769695" y="2270355"/>
                </a:lnTo>
                <a:lnTo>
                  <a:pt x="1769695" y="2141713"/>
                </a:lnTo>
                <a:lnTo>
                  <a:pt x="1727973" y="2141713"/>
                </a:lnTo>
                <a:lnTo>
                  <a:pt x="1727973" y="2082607"/>
                </a:lnTo>
                <a:lnTo>
                  <a:pt x="1727973" y="2082607"/>
                </a:lnTo>
                <a:lnTo>
                  <a:pt x="1727973" y="2082607"/>
                </a:lnTo>
                <a:lnTo>
                  <a:pt x="1696682" y="2082607"/>
                </a:lnTo>
                <a:lnTo>
                  <a:pt x="1696682" y="2020025"/>
                </a:lnTo>
                <a:lnTo>
                  <a:pt x="1588901" y="2020025"/>
                </a:lnTo>
                <a:lnTo>
                  <a:pt x="1588901" y="1964396"/>
                </a:lnTo>
                <a:lnTo>
                  <a:pt x="1529795" y="1964396"/>
                </a:lnTo>
                <a:lnTo>
                  <a:pt x="1529795" y="1908767"/>
                </a:lnTo>
                <a:lnTo>
                  <a:pt x="1428968" y="1908767"/>
                </a:lnTo>
                <a:lnTo>
                  <a:pt x="1428968" y="1839231"/>
                </a:lnTo>
                <a:lnTo>
                  <a:pt x="1241220" y="1839231"/>
                </a:lnTo>
                <a:lnTo>
                  <a:pt x="1241220" y="1714066"/>
                </a:lnTo>
                <a:lnTo>
                  <a:pt x="1196022" y="1714066"/>
                </a:lnTo>
                <a:lnTo>
                  <a:pt x="1196022" y="1654960"/>
                </a:lnTo>
                <a:lnTo>
                  <a:pt x="1147346" y="1654960"/>
                </a:lnTo>
                <a:lnTo>
                  <a:pt x="1147346" y="1595854"/>
                </a:lnTo>
                <a:lnTo>
                  <a:pt x="1129962" y="1595854"/>
                </a:lnTo>
                <a:lnTo>
                  <a:pt x="1129962" y="1533272"/>
                </a:lnTo>
                <a:lnTo>
                  <a:pt x="1039565" y="1533272"/>
                </a:lnTo>
                <a:lnTo>
                  <a:pt x="1039565" y="1467213"/>
                </a:lnTo>
                <a:lnTo>
                  <a:pt x="1039565" y="1467213"/>
                </a:lnTo>
                <a:lnTo>
                  <a:pt x="1039565" y="1467213"/>
                </a:lnTo>
                <a:lnTo>
                  <a:pt x="1008274" y="1467213"/>
                </a:lnTo>
                <a:lnTo>
                  <a:pt x="1008274" y="1286419"/>
                </a:lnTo>
                <a:lnTo>
                  <a:pt x="855295" y="1286419"/>
                </a:lnTo>
                <a:lnTo>
                  <a:pt x="855295" y="1234267"/>
                </a:lnTo>
                <a:lnTo>
                  <a:pt x="830957" y="1234267"/>
                </a:lnTo>
                <a:lnTo>
                  <a:pt x="830957" y="1164731"/>
                </a:lnTo>
                <a:lnTo>
                  <a:pt x="830957" y="1164731"/>
                </a:lnTo>
                <a:lnTo>
                  <a:pt x="830957" y="1164731"/>
                </a:lnTo>
                <a:lnTo>
                  <a:pt x="830957" y="1164731"/>
                </a:lnTo>
                <a:lnTo>
                  <a:pt x="830957" y="1164731"/>
                </a:lnTo>
                <a:lnTo>
                  <a:pt x="799666" y="1164731"/>
                </a:lnTo>
                <a:lnTo>
                  <a:pt x="799666" y="1095194"/>
                </a:lnTo>
                <a:lnTo>
                  <a:pt x="761421" y="1095194"/>
                </a:lnTo>
                <a:lnTo>
                  <a:pt x="761421" y="865725"/>
                </a:lnTo>
                <a:lnTo>
                  <a:pt x="695361" y="865725"/>
                </a:lnTo>
                <a:lnTo>
                  <a:pt x="695361" y="792712"/>
                </a:lnTo>
                <a:lnTo>
                  <a:pt x="632779" y="792712"/>
                </a:lnTo>
                <a:lnTo>
                  <a:pt x="632779" y="726653"/>
                </a:lnTo>
                <a:lnTo>
                  <a:pt x="598011" y="726653"/>
                </a:lnTo>
                <a:lnTo>
                  <a:pt x="598011" y="674501"/>
                </a:lnTo>
                <a:lnTo>
                  <a:pt x="518044" y="674501"/>
                </a:lnTo>
                <a:lnTo>
                  <a:pt x="518044" y="622349"/>
                </a:lnTo>
                <a:lnTo>
                  <a:pt x="518044" y="622349"/>
                </a:lnTo>
                <a:lnTo>
                  <a:pt x="497183" y="622349"/>
                </a:lnTo>
                <a:lnTo>
                  <a:pt x="497183" y="556289"/>
                </a:lnTo>
                <a:lnTo>
                  <a:pt x="451985" y="556289"/>
                </a:lnTo>
                <a:lnTo>
                  <a:pt x="451985" y="483277"/>
                </a:lnTo>
                <a:lnTo>
                  <a:pt x="451985" y="483277"/>
                </a:lnTo>
                <a:lnTo>
                  <a:pt x="451985" y="483277"/>
                </a:lnTo>
                <a:lnTo>
                  <a:pt x="451985" y="483277"/>
                </a:lnTo>
                <a:lnTo>
                  <a:pt x="417217" y="483277"/>
                </a:lnTo>
                <a:lnTo>
                  <a:pt x="417217" y="368542"/>
                </a:lnTo>
                <a:lnTo>
                  <a:pt x="368542" y="368542"/>
                </a:lnTo>
                <a:lnTo>
                  <a:pt x="368542" y="299006"/>
                </a:lnTo>
                <a:lnTo>
                  <a:pt x="368542" y="299006"/>
                </a:lnTo>
                <a:lnTo>
                  <a:pt x="368542" y="299006"/>
                </a:lnTo>
                <a:lnTo>
                  <a:pt x="368542" y="299006"/>
                </a:lnTo>
                <a:lnTo>
                  <a:pt x="368542" y="243377"/>
                </a:lnTo>
                <a:lnTo>
                  <a:pt x="319866" y="243377"/>
                </a:lnTo>
                <a:lnTo>
                  <a:pt x="319866" y="132119"/>
                </a:lnTo>
                <a:lnTo>
                  <a:pt x="239900" y="132119"/>
                </a:lnTo>
                <a:lnTo>
                  <a:pt x="239900" y="66060"/>
                </a:lnTo>
                <a:lnTo>
                  <a:pt x="239900" y="66060"/>
                </a:lnTo>
                <a:lnTo>
                  <a:pt x="239900" y="66060"/>
                </a:lnTo>
                <a:lnTo>
                  <a:pt x="208609" y="66060"/>
                </a:lnTo>
                <a:lnTo>
                  <a:pt x="208609"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3" name="TextBox 82">
            <a:extLst>
              <a:ext uri="{FF2B5EF4-FFF2-40B4-BE49-F238E27FC236}">
                <a16:creationId xmlns:a16="http://schemas.microsoft.com/office/drawing/2014/main" id="{1C5BD4B6-7EFE-28D0-26A0-145B0AA0F4BE}"/>
              </a:ext>
            </a:extLst>
          </p:cNvPr>
          <p:cNvSpPr txBox="1"/>
          <p:nvPr/>
        </p:nvSpPr>
        <p:spPr bwMode="auto">
          <a:xfrm>
            <a:off x="6195399" y="2769858"/>
            <a:ext cx="22933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PTX</a:t>
            </a:r>
          </a:p>
          <a:p>
            <a:pPr algn="l">
              <a:lnSpc>
                <a:spcPct val="100000"/>
              </a:lnSpc>
              <a:spcAft>
                <a:spcPct val="0"/>
              </a:spcAft>
              <a:buClrTx/>
              <a:buFontTx/>
              <a:buNone/>
            </a:pPr>
            <a:r>
              <a:rPr lang="en-US" dirty="0">
                <a:solidFill>
                  <a:schemeClr val="bg1"/>
                </a:solidFill>
                <a:latin typeface="Calibri" panose="020F0502020204030204" pitchFamily="34" charset="0"/>
              </a:rPr>
              <a:t>PTX + trastuzumab </a:t>
            </a:r>
            <a:endParaRPr lang="en-US" b="0" dirty="0">
              <a:solidFill>
                <a:schemeClr val="bg1"/>
              </a:solidFill>
              <a:latin typeface="Calibri" panose="020F0502020204030204" pitchFamily="34" charset="0"/>
            </a:endParaRPr>
          </a:p>
        </p:txBody>
      </p:sp>
      <p:grpSp>
        <p:nvGrpSpPr>
          <p:cNvPr id="74" name="Group 73">
            <a:extLst>
              <a:ext uri="{FF2B5EF4-FFF2-40B4-BE49-F238E27FC236}">
                <a16:creationId xmlns:a16="http://schemas.microsoft.com/office/drawing/2014/main" id="{1FCA54FA-8AA6-C460-031C-C66275D32BAC}"/>
              </a:ext>
            </a:extLst>
          </p:cNvPr>
          <p:cNvGrpSpPr/>
          <p:nvPr/>
        </p:nvGrpSpPr>
        <p:grpSpPr>
          <a:xfrm>
            <a:off x="5159375" y="2895600"/>
            <a:ext cx="6080125" cy="2581275"/>
            <a:chOff x="5159375" y="2895600"/>
            <a:chExt cx="6080125" cy="2581275"/>
          </a:xfrm>
        </p:grpSpPr>
        <p:sp>
          <p:nvSpPr>
            <p:cNvPr id="71" name="Freeform 70">
              <a:extLst>
                <a:ext uri="{FF2B5EF4-FFF2-40B4-BE49-F238E27FC236}">
                  <a16:creationId xmlns:a16="http://schemas.microsoft.com/office/drawing/2014/main" id="{503F3582-9A93-C608-068D-1C06234709D2}"/>
                </a:ext>
              </a:extLst>
            </p:cNvPr>
            <p:cNvSpPr/>
            <p:nvPr/>
          </p:nvSpPr>
          <p:spPr bwMode="auto">
            <a:xfrm>
              <a:off x="6861175" y="4940300"/>
              <a:ext cx="4378325" cy="536575"/>
            </a:xfrm>
            <a:custGeom>
              <a:avLst/>
              <a:gdLst>
                <a:gd name="connsiteX0" fmla="*/ 4378325 w 4378325"/>
                <a:gd name="connsiteY0" fmla="*/ 536575 h 536575"/>
                <a:gd name="connsiteX1" fmla="*/ 682625 w 4378325"/>
                <a:gd name="connsiteY1" fmla="*/ 536575 h 536575"/>
                <a:gd name="connsiteX2" fmla="*/ 682625 w 4378325"/>
                <a:gd name="connsiteY2" fmla="*/ 473075 h 536575"/>
                <a:gd name="connsiteX3" fmla="*/ 590550 w 4378325"/>
                <a:gd name="connsiteY3" fmla="*/ 473075 h 536575"/>
                <a:gd name="connsiteX4" fmla="*/ 590550 w 4378325"/>
                <a:gd name="connsiteY4" fmla="*/ 412750 h 536575"/>
                <a:gd name="connsiteX5" fmla="*/ 584200 w 4378325"/>
                <a:gd name="connsiteY5" fmla="*/ 412750 h 536575"/>
                <a:gd name="connsiteX6" fmla="*/ 584200 w 4378325"/>
                <a:gd name="connsiteY6" fmla="*/ 358775 h 536575"/>
                <a:gd name="connsiteX7" fmla="*/ 422275 w 4378325"/>
                <a:gd name="connsiteY7" fmla="*/ 358775 h 536575"/>
                <a:gd name="connsiteX8" fmla="*/ 422275 w 4378325"/>
                <a:gd name="connsiteY8" fmla="*/ 295275 h 536575"/>
                <a:gd name="connsiteX9" fmla="*/ 269875 w 4378325"/>
                <a:gd name="connsiteY9" fmla="*/ 295275 h 536575"/>
                <a:gd name="connsiteX10" fmla="*/ 269875 w 4378325"/>
                <a:gd name="connsiteY10" fmla="*/ 234950 h 536575"/>
                <a:gd name="connsiteX11" fmla="*/ 266700 w 4378325"/>
                <a:gd name="connsiteY11" fmla="*/ 234950 h 536575"/>
                <a:gd name="connsiteX12" fmla="*/ 266700 w 4378325"/>
                <a:gd name="connsiteY12" fmla="*/ 177800 h 536575"/>
                <a:gd name="connsiteX13" fmla="*/ 149225 w 4378325"/>
                <a:gd name="connsiteY13" fmla="*/ 177800 h 536575"/>
                <a:gd name="connsiteX14" fmla="*/ 149225 w 4378325"/>
                <a:gd name="connsiteY14" fmla="*/ 117475 h 536575"/>
                <a:gd name="connsiteX15" fmla="*/ 34925 w 4378325"/>
                <a:gd name="connsiteY15" fmla="*/ 117475 h 536575"/>
                <a:gd name="connsiteX16" fmla="*/ 34925 w 4378325"/>
                <a:gd name="connsiteY16" fmla="*/ 53975 h 536575"/>
                <a:gd name="connsiteX17" fmla="*/ 0 w 4378325"/>
                <a:gd name="connsiteY17" fmla="*/ 53975 h 536575"/>
                <a:gd name="connsiteX18" fmla="*/ 0 w 4378325"/>
                <a:gd name="connsiteY18" fmla="*/ 0 h 53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8325" h="536575">
                  <a:moveTo>
                    <a:pt x="4378325" y="536575"/>
                  </a:moveTo>
                  <a:lnTo>
                    <a:pt x="682625" y="536575"/>
                  </a:lnTo>
                  <a:lnTo>
                    <a:pt x="682625" y="473075"/>
                  </a:lnTo>
                  <a:lnTo>
                    <a:pt x="590550" y="473075"/>
                  </a:lnTo>
                  <a:lnTo>
                    <a:pt x="590550" y="412750"/>
                  </a:lnTo>
                  <a:lnTo>
                    <a:pt x="584200" y="412750"/>
                  </a:lnTo>
                  <a:lnTo>
                    <a:pt x="584200" y="358775"/>
                  </a:lnTo>
                  <a:lnTo>
                    <a:pt x="422275" y="358775"/>
                  </a:lnTo>
                  <a:lnTo>
                    <a:pt x="422275" y="295275"/>
                  </a:lnTo>
                  <a:lnTo>
                    <a:pt x="269875" y="295275"/>
                  </a:lnTo>
                  <a:lnTo>
                    <a:pt x="269875" y="234950"/>
                  </a:lnTo>
                  <a:lnTo>
                    <a:pt x="266700" y="234950"/>
                  </a:lnTo>
                  <a:lnTo>
                    <a:pt x="266700" y="177800"/>
                  </a:lnTo>
                  <a:lnTo>
                    <a:pt x="149225" y="177800"/>
                  </a:lnTo>
                  <a:lnTo>
                    <a:pt x="149225" y="117475"/>
                  </a:lnTo>
                  <a:lnTo>
                    <a:pt x="34925" y="117475"/>
                  </a:lnTo>
                  <a:lnTo>
                    <a:pt x="34925" y="53975"/>
                  </a:lnTo>
                  <a:lnTo>
                    <a:pt x="0" y="5397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2" name="Freeform 71">
              <a:extLst>
                <a:ext uri="{FF2B5EF4-FFF2-40B4-BE49-F238E27FC236}">
                  <a16:creationId xmlns:a16="http://schemas.microsoft.com/office/drawing/2014/main" id="{FDF0C360-1C47-8DD0-D857-DF479503C34C}"/>
                </a:ext>
              </a:extLst>
            </p:cNvPr>
            <p:cNvSpPr/>
            <p:nvPr/>
          </p:nvSpPr>
          <p:spPr bwMode="auto">
            <a:xfrm>
              <a:off x="6042025" y="4273550"/>
              <a:ext cx="825500" cy="660400"/>
            </a:xfrm>
            <a:custGeom>
              <a:avLst/>
              <a:gdLst>
                <a:gd name="connsiteX0" fmla="*/ 825500 w 825500"/>
                <a:gd name="connsiteY0" fmla="*/ 660400 h 660400"/>
                <a:gd name="connsiteX1" fmla="*/ 644525 w 825500"/>
                <a:gd name="connsiteY1" fmla="*/ 660400 h 660400"/>
                <a:gd name="connsiteX2" fmla="*/ 644525 w 825500"/>
                <a:gd name="connsiteY2" fmla="*/ 603250 h 660400"/>
                <a:gd name="connsiteX3" fmla="*/ 387350 w 825500"/>
                <a:gd name="connsiteY3" fmla="*/ 603250 h 660400"/>
                <a:gd name="connsiteX4" fmla="*/ 387350 w 825500"/>
                <a:gd name="connsiteY4" fmla="*/ 539750 h 660400"/>
                <a:gd name="connsiteX5" fmla="*/ 358775 w 825500"/>
                <a:gd name="connsiteY5" fmla="*/ 539750 h 660400"/>
                <a:gd name="connsiteX6" fmla="*/ 358775 w 825500"/>
                <a:gd name="connsiteY6" fmla="*/ 485775 h 660400"/>
                <a:gd name="connsiteX7" fmla="*/ 307975 w 825500"/>
                <a:gd name="connsiteY7" fmla="*/ 485775 h 660400"/>
                <a:gd name="connsiteX8" fmla="*/ 307975 w 825500"/>
                <a:gd name="connsiteY8" fmla="*/ 422275 h 660400"/>
                <a:gd name="connsiteX9" fmla="*/ 250825 w 825500"/>
                <a:gd name="connsiteY9" fmla="*/ 422275 h 660400"/>
                <a:gd name="connsiteX10" fmla="*/ 250825 w 825500"/>
                <a:gd name="connsiteY10" fmla="*/ 361950 h 660400"/>
                <a:gd name="connsiteX11" fmla="*/ 76200 w 825500"/>
                <a:gd name="connsiteY11" fmla="*/ 361950 h 660400"/>
                <a:gd name="connsiteX12" fmla="*/ 76200 w 825500"/>
                <a:gd name="connsiteY12" fmla="*/ 244475 h 660400"/>
                <a:gd name="connsiteX13" fmla="*/ 73025 w 825500"/>
                <a:gd name="connsiteY13" fmla="*/ 244475 h 660400"/>
                <a:gd name="connsiteX14" fmla="*/ 73025 w 825500"/>
                <a:gd name="connsiteY14" fmla="*/ 180975 h 660400"/>
                <a:gd name="connsiteX15" fmla="*/ 57150 w 825500"/>
                <a:gd name="connsiteY15" fmla="*/ 180975 h 660400"/>
                <a:gd name="connsiteX16" fmla="*/ 57150 w 825500"/>
                <a:gd name="connsiteY16" fmla="*/ 120650 h 660400"/>
                <a:gd name="connsiteX17" fmla="*/ 28575 w 825500"/>
                <a:gd name="connsiteY17" fmla="*/ 120650 h 660400"/>
                <a:gd name="connsiteX18" fmla="*/ 28575 w 825500"/>
                <a:gd name="connsiteY18" fmla="*/ 63500 h 660400"/>
                <a:gd name="connsiteX19" fmla="*/ 0 w 825500"/>
                <a:gd name="connsiteY19" fmla="*/ 63500 h 660400"/>
                <a:gd name="connsiteX20" fmla="*/ 0 w 825500"/>
                <a:gd name="connsiteY20" fmla="*/ 0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500" h="660400">
                  <a:moveTo>
                    <a:pt x="825500" y="660400"/>
                  </a:moveTo>
                  <a:lnTo>
                    <a:pt x="644525" y="660400"/>
                  </a:lnTo>
                  <a:lnTo>
                    <a:pt x="644525" y="603250"/>
                  </a:lnTo>
                  <a:lnTo>
                    <a:pt x="387350" y="603250"/>
                  </a:lnTo>
                  <a:lnTo>
                    <a:pt x="387350" y="539750"/>
                  </a:lnTo>
                  <a:lnTo>
                    <a:pt x="358775" y="539750"/>
                  </a:lnTo>
                  <a:lnTo>
                    <a:pt x="358775" y="485775"/>
                  </a:lnTo>
                  <a:lnTo>
                    <a:pt x="307975" y="485775"/>
                  </a:lnTo>
                  <a:lnTo>
                    <a:pt x="307975" y="422275"/>
                  </a:lnTo>
                  <a:lnTo>
                    <a:pt x="250825" y="422275"/>
                  </a:lnTo>
                  <a:lnTo>
                    <a:pt x="250825" y="361950"/>
                  </a:lnTo>
                  <a:lnTo>
                    <a:pt x="76200" y="361950"/>
                  </a:lnTo>
                  <a:lnTo>
                    <a:pt x="76200" y="244475"/>
                  </a:lnTo>
                  <a:lnTo>
                    <a:pt x="73025" y="244475"/>
                  </a:lnTo>
                  <a:lnTo>
                    <a:pt x="73025" y="180975"/>
                  </a:lnTo>
                  <a:lnTo>
                    <a:pt x="57150" y="180975"/>
                  </a:lnTo>
                  <a:lnTo>
                    <a:pt x="57150" y="120650"/>
                  </a:lnTo>
                  <a:lnTo>
                    <a:pt x="28575" y="120650"/>
                  </a:lnTo>
                  <a:lnTo>
                    <a:pt x="28575" y="63500"/>
                  </a:lnTo>
                  <a:lnTo>
                    <a:pt x="0" y="6350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3" name="Freeform 72">
              <a:extLst>
                <a:ext uri="{FF2B5EF4-FFF2-40B4-BE49-F238E27FC236}">
                  <a16:creationId xmlns:a16="http://schemas.microsoft.com/office/drawing/2014/main" id="{D32A48F6-F599-493F-80C1-A3CC86AB96E4}"/>
                </a:ext>
              </a:extLst>
            </p:cNvPr>
            <p:cNvSpPr/>
            <p:nvPr/>
          </p:nvSpPr>
          <p:spPr bwMode="auto">
            <a:xfrm>
              <a:off x="5159375" y="2895600"/>
              <a:ext cx="882650" cy="1400175"/>
            </a:xfrm>
            <a:custGeom>
              <a:avLst/>
              <a:gdLst>
                <a:gd name="connsiteX0" fmla="*/ 0 w 882650"/>
                <a:gd name="connsiteY0" fmla="*/ 0 h 1400175"/>
                <a:gd name="connsiteX1" fmla="*/ 92075 w 882650"/>
                <a:gd name="connsiteY1" fmla="*/ 0 h 1400175"/>
                <a:gd name="connsiteX2" fmla="*/ 92075 w 882650"/>
                <a:gd name="connsiteY2" fmla="*/ 63500 h 1400175"/>
                <a:gd name="connsiteX3" fmla="*/ 92075 w 882650"/>
                <a:gd name="connsiteY3" fmla="*/ 63500 h 1400175"/>
                <a:gd name="connsiteX4" fmla="*/ 127000 w 882650"/>
                <a:gd name="connsiteY4" fmla="*/ 63500 h 1400175"/>
                <a:gd name="connsiteX5" fmla="*/ 127000 w 882650"/>
                <a:gd name="connsiteY5" fmla="*/ 120650 h 1400175"/>
                <a:gd name="connsiteX6" fmla="*/ 387350 w 882650"/>
                <a:gd name="connsiteY6" fmla="*/ 120650 h 1400175"/>
                <a:gd name="connsiteX7" fmla="*/ 387350 w 882650"/>
                <a:gd name="connsiteY7" fmla="*/ 247650 h 1400175"/>
                <a:gd name="connsiteX8" fmla="*/ 387350 w 882650"/>
                <a:gd name="connsiteY8" fmla="*/ 247650 h 1400175"/>
                <a:gd name="connsiteX9" fmla="*/ 387350 w 882650"/>
                <a:gd name="connsiteY9" fmla="*/ 311150 h 1400175"/>
                <a:gd name="connsiteX10" fmla="*/ 425450 w 882650"/>
                <a:gd name="connsiteY10" fmla="*/ 311150 h 1400175"/>
                <a:gd name="connsiteX11" fmla="*/ 425450 w 882650"/>
                <a:gd name="connsiteY11" fmla="*/ 365125 h 1400175"/>
                <a:gd name="connsiteX12" fmla="*/ 457200 w 882650"/>
                <a:gd name="connsiteY12" fmla="*/ 365125 h 1400175"/>
                <a:gd name="connsiteX13" fmla="*/ 457200 w 882650"/>
                <a:gd name="connsiteY13" fmla="*/ 431800 h 1400175"/>
                <a:gd name="connsiteX14" fmla="*/ 498475 w 882650"/>
                <a:gd name="connsiteY14" fmla="*/ 431800 h 1400175"/>
                <a:gd name="connsiteX15" fmla="*/ 498475 w 882650"/>
                <a:gd name="connsiteY15" fmla="*/ 482600 h 1400175"/>
                <a:gd name="connsiteX16" fmla="*/ 498475 w 882650"/>
                <a:gd name="connsiteY16" fmla="*/ 482600 h 1400175"/>
                <a:gd name="connsiteX17" fmla="*/ 527050 w 882650"/>
                <a:gd name="connsiteY17" fmla="*/ 482600 h 1400175"/>
                <a:gd name="connsiteX18" fmla="*/ 527050 w 882650"/>
                <a:gd name="connsiteY18" fmla="*/ 549275 h 1400175"/>
                <a:gd name="connsiteX19" fmla="*/ 698500 w 882650"/>
                <a:gd name="connsiteY19" fmla="*/ 549275 h 1400175"/>
                <a:gd name="connsiteX20" fmla="*/ 698500 w 882650"/>
                <a:gd name="connsiteY20" fmla="*/ 600075 h 1400175"/>
                <a:gd name="connsiteX21" fmla="*/ 730250 w 882650"/>
                <a:gd name="connsiteY21" fmla="*/ 600075 h 1400175"/>
                <a:gd name="connsiteX22" fmla="*/ 730250 w 882650"/>
                <a:gd name="connsiteY22" fmla="*/ 841375 h 1400175"/>
                <a:gd name="connsiteX23" fmla="*/ 762000 w 882650"/>
                <a:gd name="connsiteY23" fmla="*/ 841375 h 1400175"/>
                <a:gd name="connsiteX24" fmla="*/ 762000 w 882650"/>
                <a:gd name="connsiteY24" fmla="*/ 908050 h 1400175"/>
                <a:gd name="connsiteX25" fmla="*/ 790575 w 882650"/>
                <a:gd name="connsiteY25" fmla="*/ 908050 h 1400175"/>
                <a:gd name="connsiteX26" fmla="*/ 790575 w 882650"/>
                <a:gd name="connsiteY26" fmla="*/ 968375 h 1400175"/>
                <a:gd name="connsiteX27" fmla="*/ 803275 w 882650"/>
                <a:gd name="connsiteY27" fmla="*/ 968375 h 1400175"/>
                <a:gd name="connsiteX28" fmla="*/ 803275 w 882650"/>
                <a:gd name="connsiteY28" fmla="*/ 1082675 h 1400175"/>
                <a:gd name="connsiteX29" fmla="*/ 831850 w 882650"/>
                <a:gd name="connsiteY29" fmla="*/ 1082675 h 1400175"/>
                <a:gd name="connsiteX30" fmla="*/ 831850 w 882650"/>
                <a:gd name="connsiteY30" fmla="*/ 1203325 h 1400175"/>
                <a:gd name="connsiteX31" fmla="*/ 869950 w 882650"/>
                <a:gd name="connsiteY31" fmla="*/ 1203325 h 1400175"/>
                <a:gd name="connsiteX32" fmla="*/ 869950 w 882650"/>
                <a:gd name="connsiteY32" fmla="*/ 1320800 h 1400175"/>
                <a:gd name="connsiteX33" fmla="*/ 882650 w 882650"/>
                <a:gd name="connsiteY33" fmla="*/ 1320800 h 1400175"/>
                <a:gd name="connsiteX34" fmla="*/ 882650 w 882650"/>
                <a:gd name="connsiteY34" fmla="*/ 1400175 h 140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82650" h="1400175">
                  <a:moveTo>
                    <a:pt x="0" y="0"/>
                  </a:moveTo>
                  <a:lnTo>
                    <a:pt x="92075" y="0"/>
                  </a:lnTo>
                  <a:lnTo>
                    <a:pt x="92075" y="63500"/>
                  </a:lnTo>
                  <a:lnTo>
                    <a:pt x="92075" y="63500"/>
                  </a:lnTo>
                  <a:lnTo>
                    <a:pt x="127000" y="63500"/>
                  </a:lnTo>
                  <a:lnTo>
                    <a:pt x="127000" y="120650"/>
                  </a:lnTo>
                  <a:lnTo>
                    <a:pt x="387350" y="120650"/>
                  </a:lnTo>
                  <a:lnTo>
                    <a:pt x="387350" y="247650"/>
                  </a:lnTo>
                  <a:lnTo>
                    <a:pt x="387350" y="247650"/>
                  </a:lnTo>
                  <a:lnTo>
                    <a:pt x="387350" y="311150"/>
                  </a:lnTo>
                  <a:lnTo>
                    <a:pt x="425450" y="311150"/>
                  </a:lnTo>
                  <a:lnTo>
                    <a:pt x="425450" y="365125"/>
                  </a:lnTo>
                  <a:lnTo>
                    <a:pt x="457200" y="365125"/>
                  </a:lnTo>
                  <a:lnTo>
                    <a:pt x="457200" y="431800"/>
                  </a:lnTo>
                  <a:lnTo>
                    <a:pt x="498475" y="431800"/>
                  </a:lnTo>
                  <a:lnTo>
                    <a:pt x="498475" y="482600"/>
                  </a:lnTo>
                  <a:lnTo>
                    <a:pt x="498475" y="482600"/>
                  </a:lnTo>
                  <a:lnTo>
                    <a:pt x="527050" y="482600"/>
                  </a:lnTo>
                  <a:lnTo>
                    <a:pt x="527050" y="549275"/>
                  </a:lnTo>
                  <a:lnTo>
                    <a:pt x="698500" y="549275"/>
                  </a:lnTo>
                  <a:lnTo>
                    <a:pt x="698500" y="600075"/>
                  </a:lnTo>
                  <a:lnTo>
                    <a:pt x="730250" y="600075"/>
                  </a:lnTo>
                  <a:lnTo>
                    <a:pt x="730250" y="841375"/>
                  </a:lnTo>
                  <a:lnTo>
                    <a:pt x="762000" y="841375"/>
                  </a:lnTo>
                  <a:lnTo>
                    <a:pt x="762000" y="908050"/>
                  </a:lnTo>
                  <a:lnTo>
                    <a:pt x="790575" y="908050"/>
                  </a:lnTo>
                  <a:lnTo>
                    <a:pt x="790575" y="968375"/>
                  </a:lnTo>
                  <a:lnTo>
                    <a:pt x="803275" y="968375"/>
                  </a:lnTo>
                  <a:lnTo>
                    <a:pt x="803275" y="1082675"/>
                  </a:lnTo>
                  <a:lnTo>
                    <a:pt x="831850" y="1082675"/>
                  </a:lnTo>
                  <a:lnTo>
                    <a:pt x="831850" y="1203325"/>
                  </a:lnTo>
                  <a:lnTo>
                    <a:pt x="869950" y="1203325"/>
                  </a:lnTo>
                  <a:lnTo>
                    <a:pt x="869950" y="1320800"/>
                  </a:lnTo>
                  <a:lnTo>
                    <a:pt x="882650" y="1320800"/>
                  </a:lnTo>
                  <a:lnTo>
                    <a:pt x="882650" y="1400175"/>
                  </a:lnTo>
                </a:path>
              </a:pathLst>
            </a:custGeom>
            <a:noFill/>
            <a:ln w="28575">
              <a:solidFill>
                <a:schemeClr val="accent3"/>
              </a:solidFill>
              <a:miter lim="800000"/>
              <a:headEnd/>
              <a:tailEnd/>
            </a:ln>
          </p:spPr>
          <p:txBody>
            <a:bodyPr rtlCol="0" anchor="ctr"/>
            <a:lstStyle/>
            <a:p>
              <a:pPr algn="ctr"/>
              <a:endParaRPr lang="en-US" dirty="0"/>
            </a:p>
          </p:txBody>
        </p:sp>
      </p:grpSp>
      <p:sp>
        <p:nvSpPr>
          <p:cNvPr id="84" name="TextBox 83">
            <a:extLst>
              <a:ext uri="{FF2B5EF4-FFF2-40B4-BE49-F238E27FC236}">
                <a16:creationId xmlns:a16="http://schemas.microsoft.com/office/drawing/2014/main" id="{04DEB5D9-C0AD-34B8-65FD-22FEA69BB925}"/>
              </a:ext>
            </a:extLst>
          </p:cNvPr>
          <p:cNvSpPr txBox="1"/>
          <p:nvPr/>
        </p:nvSpPr>
        <p:spPr bwMode="auto">
          <a:xfrm>
            <a:off x="7426112" y="5858398"/>
            <a:ext cx="1667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31" name="Freeform 30">
            <a:extLst>
              <a:ext uri="{FF2B5EF4-FFF2-40B4-BE49-F238E27FC236}">
                <a16:creationId xmlns:a16="http://schemas.microsoft.com/office/drawing/2014/main" id="{BD116361-E9D0-D5E6-168C-1075CDFD816A}"/>
              </a:ext>
            </a:extLst>
          </p:cNvPr>
          <p:cNvSpPr/>
          <p:nvPr/>
        </p:nvSpPr>
        <p:spPr bwMode="auto">
          <a:xfrm>
            <a:off x="5152677" y="2743200"/>
            <a:ext cx="6087101" cy="2849991"/>
          </a:xfrm>
          <a:custGeom>
            <a:avLst/>
            <a:gdLst>
              <a:gd name="connsiteX0" fmla="*/ 0 w 6073752"/>
              <a:gd name="connsiteY0" fmla="*/ 0 h 2849991"/>
              <a:gd name="connsiteX1" fmla="*/ 0 w 6073752"/>
              <a:gd name="connsiteY1" fmla="*/ 2849991 h 2849991"/>
              <a:gd name="connsiteX2" fmla="*/ 6073752 w 6073752"/>
              <a:gd name="connsiteY2" fmla="*/ 2849991 h 2849991"/>
            </a:gdLst>
            <a:ahLst/>
            <a:cxnLst>
              <a:cxn ang="0">
                <a:pos x="connsiteX0" y="connsiteY0"/>
              </a:cxn>
              <a:cxn ang="0">
                <a:pos x="connsiteX1" y="connsiteY1"/>
              </a:cxn>
              <a:cxn ang="0">
                <a:pos x="connsiteX2" y="connsiteY2"/>
              </a:cxn>
            </a:cxnLst>
            <a:rect l="l" t="t" r="r" b="b"/>
            <a:pathLst>
              <a:path w="6073752" h="2849991">
                <a:moveTo>
                  <a:pt x="0" y="0"/>
                </a:moveTo>
                <a:lnTo>
                  <a:pt x="0" y="2849991"/>
                </a:lnTo>
                <a:lnTo>
                  <a:pt x="6073752" y="2849991"/>
                </a:lnTo>
              </a:path>
            </a:pathLst>
          </a:custGeom>
          <a:noFill/>
          <a:ln w="28575">
            <a:solidFill>
              <a:schemeClr val="bg1"/>
            </a:solidFill>
            <a:miter lim="800000"/>
            <a:headEnd/>
            <a:tailEnd/>
          </a:ln>
        </p:spPr>
        <p:txBody>
          <a:bodyPr rtlCol="0" anchor="ctr"/>
          <a:lstStyle/>
          <a:p>
            <a:pPr algn="ctr"/>
            <a:endParaRPr lang="en-US" dirty="0"/>
          </a:p>
        </p:txBody>
      </p:sp>
      <p:grpSp>
        <p:nvGrpSpPr>
          <p:cNvPr id="9" name="Group 8">
            <a:extLst>
              <a:ext uri="{FF2B5EF4-FFF2-40B4-BE49-F238E27FC236}">
                <a16:creationId xmlns:a16="http://schemas.microsoft.com/office/drawing/2014/main" id="{50DA9DA5-98D3-4FB6-69B7-B503B4D80B6C}"/>
              </a:ext>
            </a:extLst>
          </p:cNvPr>
          <p:cNvGrpSpPr/>
          <p:nvPr/>
        </p:nvGrpSpPr>
        <p:grpSpPr>
          <a:xfrm rot="5400000">
            <a:off x="2802298" y="4166956"/>
            <a:ext cx="67326" cy="2705739"/>
            <a:chOff x="4998808" y="2897579"/>
            <a:chExt cx="153869" cy="2695698"/>
          </a:xfrm>
        </p:grpSpPr>
        <p:cxnSp>
          <p:nvCxnSpPr>
            <p:cNvPr id="32" name="Straight Connector 31">
              <a:extLst>
                <a:ext uri="{FF2B5EF4-FFF2-40B4-BE49-F238E27FC236}">
                  <a16:creationId xmlns:a16="http://schemas.microsoft.com/office/drawing/2014/main" id="{6D2645F1-FD9A-BB18-8D16-4766A418CC44}"/>
                </a:ext>
              </a:extLst>
            </p:cNvPr>
            <p:cNvCxnSpPr>
              <a:cxnSpLocks/>
            </p:cNvCxnSpPr>
            <p:nvPr/>
          </p:nvCxnSpPr>
          <p:spPr bwMode="auto">
            <a:xfrm>
              <a:off x="4998808" y="2897579"/>
              <a:ext cx="15386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AFD025D-AF33-DDDD-6BF4-00AA601AEFB7}"/>
                </a:ext>
              </a:extLst>
            </p:cNvPr>
            <p:cNvCxnSpPr>
              <a:cxnSpLocks/>
            </p:cNvCxnSpPr>
            <p:nvPr/>
          </p:nvCxnSpPr>
          <p:spPr bwMode="auto">
            <a:xfrm>
              <a:off x="4998808" y="4245428"/>
              <a:ext cx="15386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8A308F1-F1A2-9214-74D6-62361532CD63}"/>
                </a:ext>
              </a:extLst>
            </p:cNvPr>
            <p:cNvCxnSpPr>
              <a:cxnSpLocks/>
            </p:cNvCxnSpPr>
            <p:nvPr/>
          </p:nvCxnSpPr>
          <p:spPr bwMode="auto">
            <a:xfrm>
              <a:off x="4998808" y="5593277"/>
              <a:ext cx="153869"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29A2CC6C-4A42-EA82-00BB-D59B2F94368F}"/>
              </a:ext>
            </a:extLst>
          </p:cNvPr>
          <p:cNvSpPr txBox="1"/>
          <p:nvPr/>
        </p:nvSpPr>
        <p:spPr bwMode="auto">
          <a:xfrm>
            <a:off x="10192288" y="2801657"/>
            <a:ext cx="2084289" cy="979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algn="ctr" rtl="0" eaLnBrk="1" fontAlgn="t" latinLnBrk="0" hangingPunct="1">
              <a:lnSpc>
                <a:spcPts val="1720"/>
              </a:lnSpc>
              <a:spcBef>
                <a:spcPts val="0"/>
              </a:spcBef>
              <a:spcAft>
                <a:spcPts val="0"/>
              </a:spcAft>
            </a:pPr>
            <a:r>
              <a:rPr lang="en-US" sz="1800" b="0" i="0" u="none" strike="noStrike" dirty="0">
                <a:effectLst/>
                <a:latin typeface="Arial" panose="020B0604020202020204" pitchFamily="34" charset="0"/>
              </a:rPr>
              <a:t> </a:t>
            </a:r>
          </a:p>
          <a:p>
            <a:pPr marL="0" marR="0" indent="0" algn="ctr" rtl="0" eaLnBrk="1" fontAlgn="auto" latinLnBrk="0" hangingPunct="1">
              <a:lnSpc>
                <a:spcPts val="1720"/>
              </a:lnSpc>
              <a:spcBef>
                <a:spcPts val="0"/>
              </a:spcBef>
              <a:spcAft>
                <a:spcPts val="0"/>
              </a:spcAft>
            </a:pPr>
            <a:r>
              <a:rPr lang="en-US" sz="1800" b="1" i="0" u="none" strike="noStrike" kern="1200" dirty="0">
                <a:solidFill>
                  <a:srgbClr val="000000"/>
                </a:solidFill>
                <a:effectLst/>
                <a:latin typeface="Calibri" panose="020F0502020204030204" pitchFamily="34" charset="0"/>
              </a:rPr>
              <a:t>PTX + Trastuzumab </a:t>
            </a:r>
            <a:endParaRPr lang="en-US" sz="1800" b="0" i="0" u="none" strike="noStrike" dirty="0">
              <a:effectLst/>
              <a:latin typeface="Arial" panose="020B0604020202020204" pitchFamily="34" charset="0"/>
            </a:endParaRPr>
          </a:p>
          <a:p>
            <a:pPr marL="0" algn="ctr" rtl="0" eaLnBrk="1" fontAlgn="t" latinLnBrk="0" hangingPunct="1">
              <a:lnSpc>
                <a:spcPts val="1720"/>
              </a:lnSpc>
              <a:spcBef>
                <a:spcPts val="0"/>
              </a:spcBef>
              <a:spcAft>
                <a:spcPts val="0"/>
              </a:spcAft>
            </a:pPr>
            <a:r>
              <a:rPr lang="en-US" sz="1800" b="1" i="0" u="none" strike="noStrike" kern="1200" dirty="0">
                <a:solidFill>
                  <a:srgbClr val="000000"/>
                </a:solidFill>
                <a:effectLst/>
                <a:latin typeface="Calibri" panose="020F0502020204030204" pitchFamily="34" charset="0"/>
              </a:rPr>
              <a:t>(n = 44)</a:t>
            </a:r>
            <a:endParaRPr lang="en-US" sz="1800" b="0" i="0" u="none" strike="noStrike" dirty="0">
              <a:effectLst/>
              <a:latin typeface="Arial" panose="020B0604020202020204" pitchFamily="34" charset="0"/>
            </a:endParaRPr>
          </a:p>
          <a:p>
            <a:pPr marL="0" algn="l" rtl="0" eaLnBrk="1" fontAlgn="t" latinLnBrk="0" hangingPunct="1">
              <a:lnSpc>
                <a:spcPts val="1720"/>
              </a:lnSpc>
              <a:spcBef>
                <a:spcPts val="0"/>
              </a:spcBef>
              <a:spcAft>
                <a:spcPts val="0"/>
              </a:spcAft>
            </a:pPr>
            <a:r>
              <a:rPr lang="en-US" sz="1800" b="0" i="0" u="none" strike="noStrike" kern="1200" dirty="0">
                <a:solidFill>
                  <a:srgbClr val="000000"/>
                </a:solidFill>
                <a:effectLst/>
                <a:latin typeface="Calibri" panose="020F0502020204030204" pitchFamily="34" charset="0"/>
              </a:rPr>
              <a:t> </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631861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6725909" y="1937783"/>
            <a:ext cx="1837538" cy="231667"/>
          </a:xfrm>
          <a:prstGeom prst="rect">
            <a:avLst/>
          </a:prstGeom>
        </p:spPr>
        <p:txBody>
          <a:bodyPr vert="horz" wrap="square" lIns="0" tIns="16067" rIns="0" bIns="0" rtlCol="0">
            <a:spAutoFit/>
          </a:bodyPr>
          <a:lstStyle/>
          <a:p>
            <a:pPr marL="16913" algn="ctr">
              <a:spcBef>
                <a:spcPts val="127"/>
              </a:spcBef>
            </a:pPr>
            <a:r>
              <a:rPr sz="1400" b="1" i="1" spc="-13" dirty="0">
                <a:solidFill>
                  <a:schemeClr val="bg1"/>
                </a:solidFill>
                <a:latin typeface="+mj-lt"/>
                <a:cs typeface="Arial"/>
              </a:rPr>
              <a:t>Cases </a:t>
            </a:r>
            <a:r>
              <a:rPr sz="1400" b="1" i="1" dirty="0">
                <a:solidFill>
                  <a:schemeClr val="bg1"/>
                </a:solidFill>
                <a:latin typeface="+mj-lt"/>
                <a:cs typeface="Arial"/>
              </a:rPr>
              <a:t>in</a:t>
            </a:r>
            <a:r>
              <a:rPr sz="1400" b="1" i="1" spc="-60" dirty="0">
                <a:solidFill>
                  <a:schemeClr val="bg1"/>
                </a:solidFill>
                <a:latin typeface="+mj-lt"/>
                <a:cs typeface="Arial"/>
              </a:rPr>
              <a:t> </a:t>
            </a:r>
            <a:r>
              <a:rPr sz="1400" b="1" i="1" spc="-20" dirty="0">
                <a:solidFill>
                  <a:schemeClr val="bg1"/>
                </a:solidFill>
                <a:latin typeface="+mj-lt"/>
                <a:cs typeface="Arial"/>
              </a:rPr>
              <a:t>NCCHE</a:t>
            </a:r>
            <a:endParaRPr sz="1400" dirty="0">
              <a:solidFill>
                <a:schemeClr val="bg1"/>
              </a:solidFill>
              <a:latin typeface="+mj-lt"/>
              <a:cs typeface="Arial"/>
            </a:endParaRPr>
          </a:p>
        </p:txBody>
      </p:sp>
      <p:sp>
        <p:nvSpPr>
          <p:cNvPr id="10" name="object 10"/>
          <p:cNvSpPr>
            <a:spLocks noChangeAspect="1"/>
          </p:cNvSpPr>
          <p:nvPr/>
        </p:nvSpPr>
        <p:spPr>
          <a:xfrm>
            <a:off x="8719212" y="1845387"/>
            <a:ext cx="1574434" cy="1066053"/>
          </a:xfrm>
          <a:prstGeom prst="rect">
            <a:avLst/>
          </a:prstGeom>
          <a:blipFill>
            <a:blip r:embed="rId3" cstate="print"/>
            <a:stretch>
              <a:fillRect/>
            </a:stretch>
          </a:blipFill>
        </p:spPr>
        <p:txBody>
          <a:bodyPr wrap="square" lIns="0" tIns="0" rIns="0" bIns="0" rtlCol="0"/>
          <a:lstStyle/>
          <a:p>
            <a:endParaRPr sz="2397" dirty="0"/>
          </a:p>
        </p:txBody>
      </p:sp>
      <p:sp>
        <p:nvSpPr>
          <p:cNvPr id="13" name="object 13"/>
          <p:cNvSpPr/>
          <p:nvPr/>
        </p:nvSpPr>
        <p:spPr>
          <a:xfrm>
            <a:off x="7038789" y="2267522"/>
            <a:ext cx="1278580" cy="227473"/>
          </a:xfrm>
          <a:custGeom>
            <a:avLst/>
            <a:gdLst/>
            <a:ahLst/>
            <a:cxnLst/>
            <a:rect l="l" t="t" r="r" b="b"/>
            <a:pathLst>
              <a:path w="960120" h="170815">
                <a:moveTo>
                  <a:pt x="874776" y="0"/>
                </a:moveTo>
                <a:lnTo>
                  <a:pt x="874776" y="42672"/>
                </a:lnTo>
                <a:lnTo>
                  <a:pt x="0" y="42672"/>
                </a:lnTo>
                <a:lnTo>
                  <a:pt x="0" y="128015"/>
                </a:lnTo>
                <a:lnTo>
                  <a:pt x="874776" y="128015"/>
                </a:lnTo>
                <a:lnTo>
                  <a:pt x="874776" y="170687"/>
                </a:lnTo>
                <a:lnTo>
                  <a:pt x="960120" y="85344"/>
                </a:lnTo>
                <a:lnTo>
                  <a:pt x="874776" y="0"/>
                </a:lnTo>
                <a:close/>
              </a:path>
            </a:pathLst>
          </a:custGeom>
          <a:solidFill>
            <a:srgbClr val="4F81BC"/>
          </a:solidFill>
        </p:spPr>
        <p:txBody>
          <a:bodyPr wrap="square" lIns="0" tIns="0" rIns="0" bIns="0" rtlCol="0"/>
          <a:lstStyle/>
          <a:p>
            <a:endParaRPr sz="2397" dirty="0">
              <a:solidFill>
                <a:schemeClr val="bg1"/>
              </a:solidFill>
            </a:endParaRPr>
          </a:p>
        </p:txBody>
      </p:sp>
      <p:sp>
        <p:nvSpPr>
          <p:cNvPr id="14" name="object 14"/>
          <p:cNvSpPr/>
          <p:nvPr/>
        </p:nvSpPr>
        <p:spPr>
          <a:xfrm>
            <a:off x="7038789" y="2267522"/>
            <a:ext cx="1278580" cy="227473"/>
          </a:xfrm>
          <a:custGeom>
            <a:avLst/>
            <a:gdLst/>
            <a:ahLst/>
            <a:cxnLst/>
            <a:rect l="l" t="t" r="r" b="b"/>
            <a:pathLst>
              <a:path w="960120" h="170815">
                <a:moveTo>
                  <a:pt x="0" y="42672"/>
                </a:moveTo>
                <a:lnTo>
                  <a:pt x="874776" y="42672"/>
                </a:lnTo>
                <a:lnTo>
                  <a:pt x="874776" y="0"/>
                </a:lnTo>
                <a:lnTo>
                  <a:pt x="960120" y="85344"/>
                </a:lnTo>
                <a:lnTo>
                  <a:pt x="874776" y="170687"/>
                </a:lnTo>
                <a:lnTo>
                  <a:pt x="874776" y="128015"/>
                </a:lnTo>
                <a:lnTo>
                  <a:pt x="0" y="128015"/>
                </a:lnTo>
                <a:lnTo>
                  <a:pt x="0" y="42672"/>
                </a:lnTo>
                <a:close/>
              </a:path>
            </a:pathLst>
          </a:custGeom>
          <a:solidFill>
            <a:schemeClr val="bg1"/>
          </a:solidFill>
          <a:ln w="24384">
            <a:solidFill>
              <a:schemeClr val="bg1"/>
            </a:solidFill>
          </a:ln>
        </p:spPr>
        <p:txBody>
          <a:bodyPr wrap="square" lIns="0" tIns="0" rIns="0" bIns="0" rtlCol="0"/>
          <a:lstStyle/>
          <a:p>
            <a:endParaRPr sz="2397" dirty="0">
              <a:solidFill>
                <a:schemeClr val="bg1"/>
              </a:solidFill>
            </a:endParaRPr>
          </a:p>
        </p:txBody>
      </p:sp>
      <p:sp>
        <p:nvSpPr>
          <p:cNvPr id="15" name="object 15"/>
          <p:cNvSpPr txBox="1"/>
          <p:nvPr/>
        </p:nvSpPr>
        <p:spPr>
          <a:xfrm>
            <a:off x="6703740" y="2465636"/>
            <a:ext cx="1881876" cy="232521"/>
          </a:xfrm>
          <a:prstGeom prst="rect">
            <a:avLst/>
          </a:prstGeom>
        </p:spPr>
        <p:txBody>
          <a:bodyPr vert="horz" wrap="square" lIns="0" tIns="16912" rIns="0" bIns="0" rtlCol="0">
            <a:spAutoFit/>
          </a:bodyPr>
          <a:lstStyle/>
          <a:p>
            <a:pPr algn="ctr">
              <a:spcBef>
                <a:spcPts val="133"/>
              </a:spcBef>
            </a:pPr>
            <a:r>
              <a:rPr sz="1400" b="1" spc="-53" dirty="0">
                <a:solidFill>
                  <a:schemeClr val="bg1"/>
                </a:solidFill>
                <a:latin typeface="+mj-lt"/>
                <a:cs typeface="Arial"/>
              </a:rPr>
              <a:t>T</a:t>
            </a:r>
            <a:r>
              <a:rPr sz="1400" b="1" spc="-27" dirty="0">
                <a:solidFill>
                  <a:schemeClr val="bg1"/>
                </a:solidFill>
                <a:latin typeface="+mj-lt"/>
                <a:cs typeface="Arial"/>
              </a:rPr>
              <a:t>r</a:t>
            </a:r>
            <a:r>
              <a:rPr sz="1400" b="1" spc="-7" dirty="0">
                <a:solidFill>
                  <a:schemeClr val="bg1"/>
                </a:solidFill>
                <a:latin typeface="+mj-lt"/>
                <a:cs typeface="Arial"/>
              </a:rPr>
              <a:t>as</a:t>
            </a:r>
            <a:r>
              <a:rPr sz="1400" b="1" spc="7" dirty="0">
                <a:solidFill>
                  <a:schemeClr val="bg1"/>
                </a:solidFill>
                <a:latin typeface="+mj-lt"/>
                <a:cs typeface="Arial"/>
              </a:rPr>
              <a:t>t</a:t>
            </a:r>
            <a:r>
              <a:rPr sz="1400" b="1" spc="-20" dirty="0">
                <a:solidFill>
                  <a:schemeClr val="bg1"/>
                </a:solidFill>
                <a:latin typeface="+mj-lt"/>
                <a:cs typeface="Arial"/>
              </a:rPr>
              <a:t>u</a:t>
            </a:r>
            <a:r>
              <a:rPr sz="1400" b="1" dirty="0">
                <a:solidFill>
                  <a:schemeClr val="bg1"/>
                </a:solidFill>
                <a:latin typeface="+mj-lt"/>
                <a:cs typeface="Arial"/>
              </a:rPr>
              <a:t>z</a:t>
            </a:r>
            <a:r>
              <a:rPr sz="1400" b="1" spc="-20" dirty="0">
                <a:solidFill>
                  <a:schemeClr val="bg1"/>
                </a:solidFill>
                <a:latin typeface="+mj-lt"/>
                <a:cs typeface="Arial"/>
              </a:rPr>
              <a:t>u</a:t>
            </a:r>
            <a:r>
              <a:rPr sz="1400" b="1" spc="-27" dirty="0">
                <a:solidFill>
                  <a:schemeClr val="bg1"/>
                </a:solidFill>
                <a:latin typeface="+mj-lt"/>
                <a:cs typeface="Arial"/>
              </a:rPr>
              <a:t>m</a:t>
            </a:r>
            <a:r>
              <a:rPr sz="1400" b="1" spc="-7" dirty="0">
                <a:solidFill>
                  <a:schemeClr val="bg1"/>
                </a:solidFill>
                <a:latin typeface="+mj-lt"/>
                <a:cs typeface="Arial"/>
              </a:rPr>
              <a:t>a</a:t>
            </a:r>
            <a:r>
              <a:rPr sz="1400" b="1" dirty="0">
                <a:solidFill>
                  <a:schemeClr val="bg1"/>
                </a:solidFill>
                <a:latin typeface="+mj-lt"/>
                <a:cs typeface="Arial"/>
              </a:rPr>
              <a:t>b</a:t>
            </a:r>
            <a:r>
              <a:rPr lang="en-US" sz="1400" dirty="0">
                <a:solidFill>
                  <a:schemeClr val="bg1"/>
                </a:solidFill>
                <a:latin typeface="+mj-lt"/>
                <a:cs typeface="Arial"/>
              </a:rPr>
              <a:t> </a:t>
            </a:r>
            <a:r>
              <a:rPr sz="1400" b="1" spc="7" dirty="0">
                <a:solidFill>
                  <a:schemeClr val="bg1"/>
                </a:solidFill>
                <a:latin typeface="+mj-lt"/>
                <a:cs typeface="Arial"/>
              </a:rPr>
              <a:t>+</a:t>
            </a:r>
            <a:r>
              <a:rPr lang="en-US" sz="1400" b="1" spc="7" dirty="0">
                <a:solidFill>
                  <a:schemeClr val="bg1"/>
                </a:solidFill>
                <a:latin typeface="+mj-lt"/>
                <a:cs typeface="Arial"/>
              </a:rPr>
              <a:t> </a:t>
            </a:r>
            <a:r>
              <a:rPr sz="1400" b="1" spc="7" dirty="0">
                <a:solidFill>
                  <a:schemeClr val="bg1"/>
                </a:solidFill>
                <a:latin typeface="+mj-lt"/>
                <a:cs typeface="Arial"/>
              </a:rPr>
              <a:t>CT</a:t>
            </a:r>
            <a:endParaRPr sz="1400" dirty="0">
              <a:solidFill>
                <a:schemeClr val="bg1"/>
              </a:solidFill>
              <a:latin typeface="+mj-lt"/>
              <a:cs typeface="Arial"/>
            </a:endParaRPr>
          </a:p>
        </p:txBody>
      </p:sp>
      <p:sp>
        <p:nvSpPr>
          <p:cNvPr id="16" name="object 16"/>
          <p:cNvSpPr>
            <a:spLocks noChangeAspect="1"/>
          </p:cNvSpPr>
          <p:nvPr/>
        </p:nvSpPr>
        <p:spPr>
          <a:xfrm>
            <a:off x="5124976" y="1829150"/>
            <a:ext cx="1368435" cy="1107256"/>
          </a:xfrm>
          <a:prstGeom prst="rect">
            <a:avLst/>
          </a:prstGeom>
          <a:blipFill>
            <a:blip r:embed="rId4" cstate="print"/>
            <a:stretch>
              <a:fillRect/>
            </a:stretch>
          </a:blipFill>
        </p:spPr>
        <p:txBody>
          <a:bodyPr wrap="square" lIns="0" tIns="0" rIns="0" bIns="0" rtlCol="0"/>
          <a:lstStyle/>
          <a:p>
            <a:endParaRPr sz="2397" dirty="0"/>
          </a:p>
        </p:txBody>
      </p:sp>
      <p:sp>
        <p:nvSpPr>
          <p:cNvPr id="17" name="object 17"/>
          <p:cNvSpPr txBox="1"/>
          <p:nvPr/>
        </p:nvSpPr>
        <p:spPr>
          <a:xfrm>
            <a:off x="5120639" y="2707137"/>
            <a:ext cx="1372772" cy="245163"/>
          </a:xfrm>
          <a:prstGeom prst="rect">
            <a:avLst/>
          </a:prstGeom>
          <a:solidFill>
            <a:srgbClr val="FFFFFF"/>
          </a:solidFill>
        </p:spPr>
        <p:txBody>
          <a:bodyPr vert="horz" wrap="square" lIns="0" tIns="60039" rIns="0" bIns="0" rtlCol="0" anchor="ctr">
            <a:spAutoFit/>
          </a:bodyPr>
          <a:lstStyle/>
          <a:p>
            <a:pPr algn="ctr"/>
            <a:r>
              <a:rPr sz="1199" b="1" dirty="0">
                <a:solidFill>
                  <a:schemeClr val="bg1"/>
                </a:solidFill>
                <a:latin typeface="+mj-lt"/>
                <a:cs typeface="Arial"/>
              </a:rPr>
              <a:t>HER2</a:t>
            </a:r>
            <a:r>
              <a:rPr sz="1199" b="1" spc="100" dirty="0">
                <a:solidFill>
                  <a:schemeClr val="bg1"/>
                </a:solidFill>
                <a:latin typeface="+mj-lt"/>
                <a:cs typeface="Arial"/>
              </a:rPr>
              <a:t> </a:t>
            </a:r>
            <a:r>
              <a:rPr sz="1199" b="1" dirty="0">
                <a:solidFill>
                  <a:schemeClr val="bg1"/>
                </a:solidFill>
                <a:latin typeface="+mj-lt"/>
                <a:cs typeface="Arial"/>
              </a:rPr>
              <a:t>IHC</a:t>
            </a:r>
            <a:r>
              <a:rPr lang="en-US" sz="1199" b="1" dirty="0">
                <a:solidFill>
                  <a:schemeClr val="bg1"/>
                </a:solidFill>
                <a:latin typeface="+mj-lt"/>
                <a:cs typeface="Arial"/>
              </a:rPr>
              <a:t> </a:t>
            </a:r>
            <a:r>
              <a:rPr sz="1199" b="1" dirty="0">
                <a:solidFill>
                  <a:schemeClr val="bg1"/>
                </a:solidFill>
                <a:latin typeface="+mj-lt"/>
                <a:cs typeface="Arial"/>
              </a:rPr>
              <a:t>3+</a:t>
            </a:r>
            <a:endParaRPr sz="1199" dirty="0">
              <a:solidFill>
                <a:schemeClr val="bg1"/>
              </a:solidFill>
              <a:latin typeface="+mj-lt"/>
              <a:cs typeface="Arial"/>
            </a:endParaRPr>
          </a:p>
        </p:txBody>
      </p:sp>
      <p:sp>
        <p:nvSpPr>
          <p:cNvPr id="22" name="object 22"/>
          <p:cNvSpPr>
            <a:spLocks noChangeAspect="1"/>
          </p:cNvSpPr>
          <p:nvPr/>
        </p:nvSpPr>
        <p:spPr>
          <a:xfrm>
            <a:off x="6470352" y="3906404"/>
            <a:ext cx="1228752" cy="1062398"/>
          </a:xfrm>
          <a:prstGeom prst="rect">
            <a:avLst/>
          </a:prstGeom>
          <a:blipFill>
            <a:blip r:embed="rId5" cstate="print"/>
            <a:stretch>
              <a:fillRect/>
            </a:stretch>
          </a:blipFill>
        </p:spPr>
        <p:txBody>
          <a:bodyPr wrap="square" lIns="0" tIns="0" rIns="0" bIns="0" rtlCol="0"/>
          <a:lstStyle/>
          <a:p>
            <a:endParaRPr sz="2397" dirty="0">
              <a:solidFill>
                <a:schemeClr val="bg1"/>
              </a:solidFill>
            </a:endParaRPr>
          </a:p>
        </p:txBody>
      </p:sp>
      <p:sp>
        <p:nvSpPr>
          <p:cNvPr id="23" name="object 23"/>
          <p:cNvSpPr>
            <a:spLocks noChangeAspect="1"/>
          </p:cNvSpPr>
          <p:nvPr/>
        </p:nvSpPr>
        <p:spPr>
          <a:xfrm>
            <a:off x="7813419" y="3905691"/>
            <a:ext cx="1225792" cy="1063111"/>
          </a:xfrm>
          <a:prstGeom prst="rect">
            <a:avLst/>
          </a:prstGeom>
          <a:blipFill>
            <a:blip r:embed="rId6" cstate="print"/>
            <a:stretch>
              <a:fillRect/>
            </a:stretch>
          </a:blipFill>
        </p:spPr>
        <p:txBody>
          <a:bodyPr wrap="square" lIns="0" tIns="0" rIns="0" bIns="0" rtlCol="0"/>
          <a:lstStyle/>
          <a:p>
            <a:endParaRPr sz="2397" dirty="0">
              <a:solidFill>
                <a:schemeClr val="bg1"/>
              </a:solidFill>
            </a:endParaRPr>
          </a:p>
        </p:txBody>
      </p:sp>
      <p:sp>
        <p:nvSpPr>
          <p:cNvPr id="24" name="object 24"/>
          <p:cNvSpPr>
            <a:spLocks noChangeAspect="1"/>
          </p:cNvSpPr>
          <p:nvPr/>
        </p:nvSpPr>
        <p:spPr>
          <a:xfrm>
            <a:off x="9153526" y="3906404"/>
            <a:ext cx="1224970" cy="1062398"/>
          </a:xfrm>
          <a:prstGeom prst="rect">
            <a:avLst/>
          </a:prstGeom>
          <a:blipFill>
            <a:blip r:embed="rId7" cstate="print"/>
            <a:stretch>
              <a:fillRect/>
            </a:stretch>
          </a:blipFill>
        </p:spPr>
        <p:txBody>
          <a:bodyPr wrap="square" lIns="0" tIns="0" rIns="0" bIns="0" rtlCol="0"/>
          <a:lstStyle/>
          <a:p>
            <a:endParaRPr sz="2397" dirty="0">
              <a:solidFill>
                <a:schemeClr val="bg1"/>
              </a:solidFill>
            </a:endParaRPr>
          </a:p>
        </p:txBody>
      </p:sp>
      <p:sp>
        <p:nvSpPr>
          <p:cNvPr id="27" name="object 27"/>
          <p:cNvSpPr>
            <a:spLocks noChangeAspect="1"/>
          </p:cNvSpPr>
          <p:nvPr/>
        </p:nvSpPr>
        <p:spPr>
          <a:xfrm>
            <a:off x="5131066" y="5244163"/>
            <a:ext cx="1224970" cy="1059434"/>
          </a:xfrm>
          <a:prstGeom prst="rect">
            <a:avLst/>
          </a:prstGeom>
          <a:blipFill>
            <a:blip r:embed="rId8" cstate="print"/>
            <a:stretch>
              <a:fillRect/>
            </a:stretch>
          </a:blipFill>
        </p:spPr>
        <p:txBody>
          <a:bodyPr wrap="square" lIns="0" tIns="0" rIns="0" bIns="0" rtlCol="0"/>
          <a:lstStyle/>
          <a:p>
            <a:endParaRPr sz="2397" dirty="0">
              <a:solidFill>
                <a:schemeClr val="bg1"/>
              </a:solidFill>
            </a:endParaRPr>
          </a:p>
        </p:txBody>
      </p:sp>
      <p:sp>
        <p:nvSpPr>
          <p:cNvPr id="28" name="object 28"/>
          <p:cNvSpPr>
            <a:spLocks noChangeAspect="1"/>
          </p:cNvSpPr>
          <p:nvPr/>
        </p:nvSpPr>
        <p:spPr>
          <a:xfrm>
            <a:off x="6484148" y="5244163"/>
            <a:ext cx="1224970" cy="1059434"/>
          </a:xfrm>
          <a:prstGeom prst="rect">
            <a:avLst/>
          </a:prstGeom>
          <a:blipFill>
            <a:blip r:embed="rId9" cstate="print"/>
            <a:stretch>
              <a:fillRect/>
            </a:stretch>
          </a:blipFill>
        </p:spPr>
        <p:txBody>
          <a:bodyPr wrap="square" lIns="0" tIns="0" rIns="0" bIns="0" rtlCol="0"/>
          <a:lstStyle/>
          <a:p>
            <a:endParaRPr sz="2397" dirty="0">
              <a:solidFill>
                <a:schemeClr val="bg1"/>
              </a:solidFill>
            </a:endParaRPr>
          </a:p>
        </p:txBody>
      </p:sp>
      <p:sp>
        <p:nvSpPr>
          <p:cNvPr id="29" name="object 29"/>
          <p:cNvSpPr>
            <a:spLocks noChangeAspect="1"/>
          </p:cNvSpPr>
          <p:nvPr/>
        </p:nvSpPr>
        <p:spPr>
          <a:xfrm>
            <a:off x="7837230" y="5244163"/>
            <a:ext cx="1188184" cy="1063111"/>
          </a:xfrm>
          <a:prstGeom prst="rect">
            <a:avLst/>
          </a:prstGeom>
          <a:blipFill>
            <a:blip r:embed="rId10" cstate="print"/>
            <a:stretch>
              <a:fillRect/>
            </a:stretch>
          </a:blipFill>
        </p:spPr>
        <p:txBody>
          <a:bodyPr wrap="square" lIns="0" tIns="0" rIns="0" bIns="0" rtlCol="0"/>
          <a:lstStyle/>
          <a:p>
            <a:endParaRPr sz="2397" dirty="0">
              <a:solidFill>
                <a:schemeClr val="bg1"/>
              </a:solidFill>
            </a:endParaRPr>
          </a:p>
        </p:txBody>
      </p:sp>
      <p:sp>
        <p:nvSpPr>
          <p:cNvPr id="30" name="object 30"/>
          <p:cNvSpPr>
            <a:spLocks noChangeAspect="1"/>
          </p:cNvSpPr>
          <p:nvPr/>
        </p:nvSpPr>
        <p:spPr>
          <a:xfrm>
            <a:off x="9153525" y="5244163"/>
            <a:ext cx="1191862" cy="1063111"/>
          </a:xfrm>
          <a:prstGeom prst="rect">
            <a:avLst/>
          </a:prstGeom>
          <a:blipFill>
            <a:blip r:embed="rId11" cstate="print"/>
            <a:stretch>
              <a:fillRect/>
            </a:stretch>
          </a:blipFill>
        </p:spPr>
        <p:txBody>
          <a:bodyPr wrap="square" lIns="0" tIns="0" rIns="0" bIns="0" rtlCol="0"/>
          <a:lstStyle/>
          <a:p>
            <a:endParaRPr sz="2397" dirty="0">
              <a:solidFill>
                <a:schemeClr val="bg1"/>
              </a:solidFill>
            </a:endParaRPr>
          </a:p>
        </p:txBody>
      </p:sp>
      <p:sp>
        <p:nvSpPr>
          <p:cNvPr id="31" name="object 31"/>
          <p:cNvSpPr/>
          <p:nvPr/>
        </p:nvSpPr>
        <p:spPr>
          <a:xfrm>
            <a:off x="7627343" y="5012800"/>
            <a:ext cx="410127" cy="186883"/>
          </a:xfrm>
          <a:custGeom>
            <a:avLst/>
            <a:gdLst/>
            <a:ahLst/>
            <a:cxnLst/>
            <a:rect l="l" t="t" r="r" b="b"/>
            <a:pathLst>
              <a:path w="307975" h="140335">
                <a:moveTo>
                  <a:pt x="307848" y="70104"/>
                </a:moveTo>
                <a:lnTo>
                  <a:pt x="0" y="70104"/>
                </a:lnTo>
                <a:lnTo>
                  <a:pt x="153924" y="140207"/>
                </a:lnTo>
                <a:lnTo>
                  <a:pt x="307848" y="70104"/>
                </a:lnTo>
                <a:close/>
              </a:path>
              <a:path w="307975" h="140335">
                <a:moveTo>
                  <a:pt x="230886" y="0"/>
                </a:moveTo>
                <a:lnTo>
                  <a:pt x="76962" y="0"/>
                </a:lnTo>
                <a:lnTo>
                  <a:pt x="76962" y="70104"/>
                </a:lnTo>
                <a:lnTo>
                  <a:pt x="230886" y="70104"/>
                </a:lnTo>
                <a:lnTo>
                  <a:pt x="230886" y="0"/>
                </a:lnTo>
                <a:close/>
              </a:path>
            </a:pathLst>
          </a:custGeom>
          <a:solidFill>
            <a:schemeClr val="bg1"/>
          </a:solidFill>
          <a:ln>
            <a:solidFill>
              <a:schemeClr val="bg1"/>
            </a:solidFill>
          </a:ln>
        </p:spPr>
        <p:txBody>
          <a:bodyPr wrap="square" lIns="0" tIns="0" rIns="0" bIns="0" rtlCol="0"/>
          <a:lstStyle/>
          <a:p>
            <a:endParaRPr sz="2397" dirty="0">
              <a:solidFill>
                <a:schemeClr val="bg1"/>
              </a:solidFill>
            </a:endParaRPr>
          </a:p>
        </p:txBody>
      </p:sp>
      <p:sp>
        <p:nvSpPr>
          <p:cNvPr id="32" name="object 32"/>
          <p:cNvSpPr/>
          <p:nvPr/>
        </p:nvSpPr>
        <p:spPr>
          <a:xfrm>
            <a:off x="7627343" y="5012800"/>
            <a:ext cx="410127" cy="186883"/>
          </a:xfrm>
          <a:custGeom>
            <a:avLst/>
            <a:gdLst/>
            <a:ahLst/>
            <a:cxnLst/>
            <a:rect l="l" t="t" r="r" b="b"/>
            <a:pathLst>
              <a:path w="307975" h="140335">
                <a:moveTo>
                  <a:pt x="0" y="70104"/>
                </a:moveTo>
                <a:lnTo>
                  <a:pt x="76962" y="70104"/>
                </a:lnTo>
                <a:lnTo>
                  <a:pt x="76962" y="0"/>
                </a:lnTo>
                <a:lnTo>
                  <a:pt x="230886" y="0"/>
                </a:lnTo>
                <a:lnTo>
                  <a:pt x="230886" y="70104"/>
                </a:lnTo>
                <a:lnTo>
                  <a:pt x="307848" y="70104"/>
                </a:lnTo>
                <a:lnTo>
                  <a:pt x="153924" y="140207"/>
                </a:lnTo>
                <a:lnTo>
                  <a:pt x="0" y="70104"/>
                </a:lnTo>
                <a:close/>
              </a:path>
            </a:pathLst>
          </a:custGeom>
          <a:ln w="24384">
            <a:solidFill>
              <a:srgbClr val="000000"/>
            </a:solidFill>
          </a:ln>
        </p:spPr>
        <p:txBody>
          <a:bodyPr wrap="square" lIns="0" tIns="0" rIns="0" bIns="0" rtlCol="0"/>
          <a:lstStyle/>
          <a:p>
            <a:endParaRPr sz="2397" dirty="0">
              <a:solidFill>
                <a:schemeClr val="bg1"/>
              </a:solidFill>
            </a:endParaRPr>
          </a:p>
        </p:txBody>
      </p:sp>
      <p:sp>
        <p:nvSpPr>
          <p:cNvPr id="33" name="object 33"/>
          <p:cNvSpPr>
            <a:spLocks noChangeAspect="1"/>
          </p:cNvSpPr>
          <p:nvPr/>
        </p:nvSpPr>
        <p:spPr>
          <a:xfrm>
            <a:off x="5131067" y="3906404"/>
            <a:ext cx="1224970" cy="1062398"/>
          </a:xfrm>
          <a:prstGeom prst="rect">
            <a:avLst/>
          </a:prstGeom>
          <a:blipFill>
            <a:blip r:embed="rId12" cstate="print"/>
            <a:stretch>
              <a:fillRect/>
            </a:stretch>
          </a:blipFill>
        </p:spPr>
        <p:txBody>
          <a:bodyPr wrap="square" lIns="0" tIns="0" rIns="0" bIns="0" rtlCol="0"/>
          <a:lstStyle/>
          <a:p>
            <a:endParaRPr sz="2397" dirty="0">
              <a:solidFill>
                <a:schemeClr val="bg1"/>
              </a:solidFill>
            </a:endParaRPr>
          </a:p>
        </p:txBody>
      </p:sp>
      <p:sp>
        <p:nvSpPr>
          <p:cNvPr id="34" name="object 34"/>
          <p:cNvSpPr txBox="1"/>
          <p:nvPr/>
        </p:nvSpPr>
        <p:spPr>
          <a:xfrm>
            <a:off x="9159951" y="5011659"/>
            <a:ext cx="1206702" cy="201743"/>
          </a:xfrm>
          <a:prstGeom prst="rect">
            <a:avLst/>
          </a:prstGeom>
        </p:spPr>
        <p:txBody>
          <a:bodyPr vert="horz" wrap="square" lIns="0" tIns="16912" rIns="0" bIns="0" rtlCol="0">
            <a:spAutoFit/>
          </a:bodyPr>
          <a:lstStyle/>
          <a:p>
            <a:pPr marL="16913" algn="r">
              <a:spcBef>
                <a:spcPts val="133"/>
              </a:spcBef>
            </a:pPr>
            <a:r>
              <a:rPr sz="1200" b="1" spc="-7" dirty="0">
                <a:solidFill>
                  <a:schemeClr val="bg1"/>
                </a:solidFill>
                <a:latin typeface="+mj-lt"/>
                <a:cs typeface="Arial"/>
              </a:rPr>
              <a:t>cMET/SEP</a:t>
            </a:r>
            <a:r>
              <a:rPr sz="1200" b="1" spc="-80" dirty="0">
                <a:solidFill>
                  <a:schemeClr val="bg1"/>
                </a:solidFill>
                <a:latin typeface="+mj-lt"/>
                <a:cs typeface="Arial"/>
              </a:rPr>
              <a:t> </a:t>
            </a:r>
            <a:r>
              <a:rPr sz="1200" b="1" dirty="0">
                <a:solidFill>
                  <a:schemeClr val="bg1"/>
                </a:solidFill>
                <a:latin typeface="+mj-lt"/>
                <a:cs typeface="Arial"/>
              </a:rPr>
              <a:t>6</a:t>
            </a:r>
            <a:endParaRPr sz="1200" dirty="0">
              <a:solidFill>
                <a:schemeClr val="bg1"/>
              </a:solidFill>
              <a:latin typeface="+mj-lt"/>
              <a:cs typeface="Arial"/>
            </a:endParaRPr>
          </a:p>
        </p:txBody>
      </p:sp>
      <p:sp>
        <p:nvSpPr>
          <p:cNvPr id="35" name="object 35"/>
          <p:cNvSpPr txBox="1"/>
          <p:nvPr/>
        </p:nvSpPr>
        <p:spPr>
          <a:xfrm>
            <a:off x="5726133" y="5009757"/>
            <a:ext cx="1369909" cy="203323"/>
          </a:xfrm>
          <a:prstGeom prst="rect">
            <a:avLst/>
          </a:prstGeom>
        </p:spPr>
        <p:txBody>
          <a:bodyPr vert="horz" wrap="square" lIns="0" tIns="18604" rIns="0" bIns="0" rtlCol="0">
            <a:spAutoFit/>
          </a:bodyPr>
          <a:lstStyle/>
          <a:p>
            <a:pPr marL="16913" algn="ctr">
              <a:spcBef>
                <a:spcPts val="146"/>
              </a:spcBef>
            </a:pPr>
            <a:r>
              <a:rPr sz="1199" b="1" dirty="0">
                <a:solidFill>
                  <a:schemeClr val="bg1"/>
                </a:solidFill>
                <a:latin typeface="+mj-lt"/>
                <a:cs typeface="Arial"/>
              </a:rPr>
              <a:t>Trastuzumab</a:t>
            </a:r>
            <a:r>
              <a:rPr lang="en-US" sz="1199" b="1" dirty="0">
                <a:solidFill>
                  <a:schemeClr val="bg1"/>
                </a:solidFill>
                <a:latin typeface="+mj-lt"/>
                <a:cs typeface="Arial"/>
              </a:rPr>
              <a:t> </a:t>
            </a:r>
            <a:r>
              <a:rPr sz="1199" b="1" dirty="0">
                <a:solidFill>
                  <a:schemeClr val="bg1"/>
                </a:solidFill>
                <a:latin typeface="+mj-lt"/>
                <a:cs typeface="Arial"/>
              </a:rPr>
              <a:t>+</a:t>
            </a:r>
            <a:r>
              <a:rPr lang="en-US" sz="1199" b="1" dirty="0">
                <a:solidFill>
                  <a:schemeClr val="bg1"/>
                </a:solidFill>
                <a:latin typeface="+mj-lt"/>
                <a:cs typeface="Arial"/>
              </a:rPr>
              <a:t> </a:t>
            </a:r>
            <a:r>
              <a:rPr sz="1199" b="1" dirty="0">
                <a:solidFill>
                  <a:schemeClr val="bg1"/>
                </a:solidFill>
                <a:latin typeface="+mj-lt"/>
                <a:cs typeface="Arial"/>
              </a:rPr>
              <a:t>CT</a:t>
            </a:r>
            <a:endParaRPr sz="1199" dirty="0">
              <a:solidFill>
                <a:schemeClr val="bg1"/>
              </a:solidFill>
              <a:latin typeface="+mj-lt"/>
              <a:cs typeface="Arial"/>
            </a:endParaRPr>
          </a:p>
        </p:txBody>
      </p:sp>
      <p:sp>
        <p:nvSpPr>
          <p:cNvPr id="36" name="object 36"/>
          <p:cNvSpPr/>
          <p:nvPr/>
        </p:nvSpPr>
        <p:spPr>
          <a:xfrm>
            <a:off x="10624058" y="5959052"/>
            <a:ext cx="633371" cy="231701"/>
          </a:xfrm>
          <a:custGeom>
            <a:avLst/>
            <a:gdLst/>
            <a:ahLst/>
            <a:cxnLst/>
            <a:rect l="l" t="t" r="r" b="b"/>
            <a:pathLst>
              <a:path w="475615" h="173989">
                <a:moveTo>
                  <a:pt x="388620" y="0"/>
                </a:moveTo>
                <a:lnTo>
                  <a:pt x="388620" y="43434"/>
                </a:lnTo>
                <a:lnTo>
                  <a:pt x="0" y="43434"/>
                </a:lnTo>
                <a:lnTo>
                  <a:pt x="0" y="130302"/>
                </a:lnTo>
                <a:lnTo>
                  <a:pt x="388620" y="130302"/>
                </a:lnTo>
                <a:lnTo>
                  <a:pt x="388620" y="173736"/>
                </a:lnTo>
                <a:lnTo>
                  <a:pt x="475488" y="86868"/>
                </a:lnTo>
                <a:lnTo>
                  <a:pt x="388620" y="0"/>
                </a:lnTo>
                <a:close/>
              </a:path>
            </a:pathLst>
          </a:custGeom>
          <a:solidFill>
            <a:schemeClr val="bg1"/>
          </a:solidFill>
          <a:ln>
            <a:solidFill>
              <a:schemeClr val="bg1"/>
            </a:solidFill>
          </a:ln>
        </p:spPr>
        <p:txBody>
          <a:bodyPr wrap="square" lIns="0" tIns="0" rIns="0" bIns="0" rtlCol="0"/>
          <a:lstStyle/>
          <a:p>
            <a:endParaRPr sz="2397" dirty="0">
              <a:solidFill>
                <a:schemeClr val="bg1"/>
              </a:solidFill>
            </a:endParaRPr>
          </a:p>
        </p:txBody>
      </p:sp>
      <p:sp>
        <p:nvSpPr>
          <p:cNvPr id="37" name="object 37"/>
          <p:cNvSpPr/>
          <p:nvPr/>
        </p:nvSpPr>
        <p:spPr>
          <a:xfrm>
            <a:off x="10624058" y="5959052"/>
            <a:ext cx="633371" cy="231701"/>
          </a:xfrm>
          <a:custGeom>
            <a:avLst/>
            <a:gdLst/>
            <a:ahLst/>
            <a:cxnLst/>
            <a:rect l="l" t="t" r="r" b="b"/>
            <a:pathLst>
              <a:path w="475615" h="173989">
                <a:moveTo>
                  <a:pt x="0" y="43434"/>
                </a:moveTo>
                <a:lnTo>
                  <a:pt x="388620" y="43434"/>
                </a:lnTo>
                <a:lnTo>
                  <a:pt x="388620" y="0"/>
                </a:lnTo>
                <a:lnTo>
                  <a:pt x="475488" y="86868"/>
                </a:lnTo>
                <a:lnTo>
                  <a:pt x="388620" y="173736"/>
                </a:lnTo>
                <a:lnTo>
                  <a:pt x="388620" y="130302"/>
                </a:lnTo>
                <a:lnTo>
                  <a:pt x="0" y="130302"/>
                </a:lnTo>
                <a:lnTo>
                  <a:pt x="0" y="43434"/>
                </a:lnTo>
                <a:close/>
              </a:path>
            </a:pathLst>
          </a:custGeom>
          <a:solidFill>
            <a:schemeClr val="bg1"/>
          </a:solidFill>
          <a:ln w="24384">
            <a:solidFill>
              <a:schemeClr val="bg1"/>
            </a:solidFill>
          </a:ln>
        </p:spPr>
        <p:txBody>
          <a:bodyPr wrap="square" lIns="0" tIns="0" rIns="0" bIns="0" rtlCol="0"/>
          <a:lstStyle/>
          <a:p>
            <a:endParaRPr sz="2397" dirty="0">
              <a:solidFill>
                <a:schemeClr val="bg1"/>
              </a:solidFill>
            </a:endParaRPr>
          </a:p>
        </p:txBody>
      </p:sp>
      <p:sp>
        <p:nvSpPr>
          <p:cNvPr id="38" name="object 38"/>
          <p:cNvSpPr txBox="1"/>
          <p:nvPr/>
        </p:nvSpPr>
        <p:spPr>
          <a:xfrm>
            <a:off x="10537780" y="5199683"/>
            <a:ext cx="765378" cy="754780"/>
          </a:xfrm>
          <a:prstGeom prst="rect">
            <a:avLst/>
          </a:prstGeom>
        </p:spPr>
        <p:txBody>
          <a:bodyPr vert="horz" wrap="square" lIns="0" tIns="16912" rIns="0" bIns="0" rtlCol="0">
            <a:spAutoFit/>
          </a:bodyPr>
          <a:lstStyle/>
          <a:p>
            <a:pPr marL="57503" algn="ctr">
              <a:spcBef>
                <a:spcPts val="133"/>
              </a:spcBef>
            </a:pPr>
            <a:r>
              <a:rPr sz="1598" b="1" spc="-20" dirty="0">
                <a:solidFill>
                  <a:schemeClr val="bg1"/>
                </a:solidFill>
                <a:latin typeface="+mj-lt"/>
                <a:cs typeface="Arial"/>
              </a:rPr>
              <a:t>PR</a:t>
            </a:r>
            <a:endParaRPr sz="1598" dirty="0">
              <a:solidFill>
                <a:schemeClr val="bg1"/>
              </a:solidFill>
              <a:latin typeface="+mj-lt"/>
              <a:cs typeface="Arial"/>
            </a:endParaRPr>
          </a:p>
          <a:p>
            <a:pPr algn="ctr"/>
            <a:r>
              <a:rPr sz="1598" b="1" spc="-13" dirty="0">
                <a:solidFill>
                  <a:schemeClr val="bg1"/>
                </a:solidFill>
                <a:latin typeface="+mj-lt"/>
                <a:cs typeface="Arial"/>
              </a:rPr>
              <a:t>W</a:t>
            </a:r>
            <a:r>
              <a:rPr sz="1598" b="1" dirty="0">
                <a:solidFill>
                  <a:schemeClr val="bg1"/>
                </a:solidFill>
                <a:latin typeface="+mj-lt"/>
                <a:cs typeface="Arial"/>
              </a:rPr>
              <a:t>i</a:t>
            </a:r>
            <a:r>
              <a:rPr sz="1598" b="1" spc="7" dirty="0">
                <a:solidFill>
                  <a:schemeClr val="bg1"/>
                </a:solidFill>
                <a:latin typeface="+mj-lt"/>
                <a:cs typeface="Arial"/>
              </a:rPr>
              <a:t>t</a:t>
            </a:r>
            <a:r>
              <a:rPr sz="1598" b="1" dirty="0">
                <a:solidFill>
                  <a:schemeClr val="bg1"/>
                </a:solidFill>
                <a:latin typeface="+mj-lt"/>
                <a:cs typeface="Arial"/>
              </a:rPr>
              <a:t>h</a:t>
            </a:r>
            <a:r>
              <a:rPr lang="en-US" sz="1598" b="1" dirty="0">
                <a:solidFill>
                  <a:schemeClr val="bg1"/>
                </a:solidFill>
                <a:latin typeface="+mj-lt"/>
                <a:cs typeface="Arial"/>
              </a:rPr>
              <a:t> </a:t>
            </a:r>
            <a:r>
              <a:rPr lang="en-US" sz="1598" b="1" spc="-27" dirty="0">
                <a:solidFill>
                  <a:schemeClr val="bg1"/>
                </a:solidFill>
                <a:latin typeface="+mj-lt"/>
                <a:cs typeface="Arial"/>
              </a:rPr>
              <a:t>M</a:t>
            </a:r>
            <a:r>
              <a:rPr lang="en-US" sz="1598" b="1" spc="-13" dirty="0">
                <a:solidFill>
                  <a:schemeClr val="bg1"/>
                </a:solidFill>
                <a:latin typeface="+mj-lt"/>
                <a:cs typeface="Arial"/>
              </a:rPr>
              <a:t>E</a:t>
            </a:r>
            <a:r>
              <a:rPr lang="en-US" sz="1598" b="1" spc="-53" dirty="0">
                <a:solidFill>
                  <a:schemeClr val="bg1"/>
                </a:solidFill>
                <a:latin typeface="+mj-lt"/>
                <a:cs typeface="Arial"/>
              </a:rPr>
              <a:t>T</a:t>
            </a:r>
            <a:r>
              <a:rPr lang="en-US" sz="1598" b="1" spc="7" dirty="0">
                <a:solidFill>
                  <a:schemeClr val="bg1"/>
                </a:solidFill>
                <a:latin typeface="+mj-lt"/>
                <a:cs typeface="Arial"/>
              </a:rPr>
              <a:t>-</a:t>
            </a:r>
            <a:r>
              <a:rPr lang="en-US" sz="1598" b="1" spc="40" dirty="0">
                <a:solidFill>
                  <a:schemeClr val="bg1"/>
                </a:solidFill>
                <a:latin typeface="+mj-lt"/>
                <a:cs typeface="Arial"/>
              </a:rPr>
              <a:t>T</a:t>
            </a:r>
            <a:r>
              <a:rPr lang="en-US" sz="1598" b="1" spc="-7" dirty="0">
                <a:solidFill>
                  <a:schemeClr val="bg1"/>
                </a:solidFill>
                <a:latin typeface="+mj-lt"/>
                <a:cs typeface="Arial"/>
              </a:rPr>
              <a:t>KI</a:t>
            </a:r>
            <a:endParaRPr lang="en-US" sz="1598" dirty="0">
              <a:solidFill>
                <a:schemeClr val="bg1"/>
              </a:solidFill>
              <a:latin typeface="+mj-lt"/>
              <a:cs typeface="Arial"/>
            </a:endParaRPr>
          </a:p>
        </p:txBody>
      </p:sp>
      <p:sp>
        <p:nvSpPr>
          <p:cNvPr id="41" name="object 41"/>
          <p:cNvSpPr txBox="1">
            <a:spLocks noGrp="1"/>
          </p:cNvSpPr>
          <p:nvPr>
            <p:ph type="title"/>
          </p:nvPr>
        </p:nvSpPr>
        <p:spPr>
          <a:xfrm>
            <a:off x="678915" y="356675"/>
            <a:ext cx="11141055" cy="571929"/>
          </a:xfrm>
          <a:prstGeom prst="rect">
            <a:avLst/>
          </a:prstGeom>
        </p:spPr>
        <p:txBody>
          <a:bodyPr vert="horz" wrap="square" lIns="0" tIns="17758" rIns="0" bIns="0" rtlCol="0">
            <a:spAutoFit/>
          </a:bodyPr>
          <a:lstStyle/>
          <a:p>
            <a:pPr marL="16913">
              <a:lnSpc>
                <a:spcPct val="100000"/>
              </a:lnSpc>
              <a:spcBef>
                <a:spcPts val="140"/>
              </a:spcBef>
            </a:pPr>
            <a:r>
              <a:rPr spc="-7" dirty="0"/>
              <a:t>Several </a:t>
            </a:r>
            <a:r>
              <a:rPr lang="en-US" spc="7" dirty="0"/>
              <a:t>Emerging </a:t>
            </a:r>
            <a:r>
              <a:rPr lang="en-US" dirty="0"/>
              <a:t>Gene </a:t>
            </a:r>
            <a:r>
              <a:rPr lang="en-US" spc="7" dirty="0"/>
              <a:t>Alterations </a:t>
            </a:r>
            <a:r>
              <a:rPr lang="en-US" dirty="0"/>
              <a:t>After</a:t>
            </a:r>
            <a:r>
              <a:rPr lang="en-US" spc="-146" dirty="0"/>
              <a:t> </a:t>
            </a:r>
            <a:r>
              <a:rPr spc="-13" dirty="0"/>
              <a:t>Trastuzumab</a:t>
            </a:r>
            <a:endParaRPr dirty="0"/>
          </a:p>
        </p:txBody>
      </p:sp>
      <p:sp>
        <p:nvSpPr>
          <p:cNvPr id="42" name="Text Box 11">
            <a:extLst>
              <a:ext uri="{FF2B5EF4-FFF2-40B4-BE49-F238E27FC236}">
                <a16:creationId xmlns:a16="http://schemas.microsoft.com/office/drawing/2014/main" id="{8A686788-2281-CBC7-AA25-6DB5441B582A}"/>
              </a:ext>
            </a:extLst>
          </p:cNvPr>
          <p:cNvSpPr txBox="1">
            <a:spLocks noChangeArrowheads="1"/>
          </p:cNvSpPr>
          <p:nvPr/>
        </p:nvSpPr>
        <p:spPr bwMode="auto">
          <a:xfrm>
            <a:off x="423048" y="6377031"/>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Janjigian. Cancer Discov. 2018;8:49. Case images courtesy of K. Shitara. </a:t>
            </a:r>
          </a:p>
        </p:txBody>
      </p:sp>
      <p:grpSp>
        <p:nvGrpSpPr>
          <p:cNvPr id="46" name="Group 45">
            <a:extLst>
              <a:ext uri="{FF2B5EF4-FFF2-40B4-BE49-F238E27FC236}">
                <a16:creationId xmlns:a16="http://schemas.microsoft.com/office/drawing/2014/main" id="{5FD359DD-475B-442F-6662-282110C40083}"/>
              </a:ext>
            </a:extLst>
          </p:cNvPr>
          <p:cNvGrpSpPr/>
          <p:nvPr/>
        </p:nvGrpSpPr>
        <p:grpSpPr>
          <a:xfrm>
            <a:off x="779710" y="1256144"/>
            <a:ext cx="3490799" cy="4983752"/>
            <a:chOff x="712676" y="1030581"/>
            <a:chExt cx="3490799" cy="4983752"/>
          </a:xfrm>
        </p:grpSpPr>
        <p:pic>
          <p:nvPicPr>
            <p:cNvPr id="44" name="Picture 43">
              <a:extLst>
                <a:ext uri="{FF2B5EF4-FFF2-40B4-BE49-F238E27FC236}">
                  <a16:creationId xmlns:a16="http://schemas.microsoft.com/office/drawing/2014/main" id="{DA27AF4D-0B09-1F6C-95AB-4B632868F1CB}"/>
                </a:ext>
              </a:extLst>
            </p:cNvPr>
            <p:cNvPicPr>
              <a:picLocks noChangeAspect="1"/>
            </p:cNvPicPr>
            <p:nvPr/>
          </p:nvPicPr>
          <p:blipFill>
            <a:blip r:embed="rId13"/>
            <a:stretch>
              <a:fillRect/>
            </a:stretch>
          </p:blipFill>
          <p:spPr>
            <a:xfrm>
              <a:off x="712676" y="1030581"/>
              <a:ext cx="3490799" cy="4983752"/>
            </a:xfrm>
            <a:prstGeom prst="rect">
              <a:avLst/>
            </a:prstGeom>
          </p:spPr>
        </p:pic>
        <p:sp>
          <p:nvSpPr>
            <p:cNvPr id="45" name="Rectangle 44">
              <a:extLst>
                <a:ext uri="{FF2B5EF4-FFF2-40B4-BE49-F238E27FC236}">
                  <a16:creationId xmlns:a16="http://schemas.microsoft.com/office/drawing/2014/main" id="{A378F12D-212C-45BA-B51E-863E939A2C46}"/>
                </a:ext>
              </a:extLst>
            </p:cNvPr>
            <p:cNvSpPr/>
            <p:nvPr/>
          </p:nvSpPr>
          <p:spPr bwMode="auto">
            <a:xfrm>
              <a:off x="712676" y="1030581"/>
              <a:ext cx="259476" cy="11761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7" name="object 7">
            <a:extLst>
              <a:ext uri="{FF2B5EF4-FFF2-40B4-BE49-F238E27FC236}">
                <a16:creationId xmlns:a16="http://schemas.microsoft.com/office/drawing/2014/main" id="{E8FB0FE4-0D91-5C16-2359-F39DD973FA8B}"/>
              </a:ext>
            </a:extLst>
          </p:cNvPr>
          <p:cNvSpPr txBox="1"/>
          <p:nvPr/>
        </p:nvSpPr>
        <p:spPr>
          <a:xfrm>
            <a:off x="4984695" y="1251976"/>
            <a:ext cx="6665348" cy="552427"/>
          </a:xfrm>
          <a:prstGeom prst="rect">
            <a:avLst/>
          </a:prstGeom>
          <a:ln w="18288">
            <a:noFill/>
          </a:ln>
        </p:spPr>
        <p:txBody>
          <a:bodyPr vert="horz" wrap="square" lIns="0" tIns="60039" rIns="0" bIns="0" rtlCol="0">
            <a:spAutoFit/>
          </a:bodyPr>
          <a:lstStyle/>
          <a:p>
            <a:pPr marL="404813" indent="-285750">
              <a:spcBef>
                <a:spcPts val="473"/>
              </a:spcBef>
              <a:buFont typeface="Wingdings" panose="05000000000000000000" pitchFamily="2" charset="2"/>
              <a:buChar char="§"/>
            </a:pPr>
            <a:r>
              <a:rPr lang="en-US" sz="1598" dirty="0">
                <a:solidFill>
                  <a:schemeClr val="bg1"/>
                </a:solidFill>
                <a:latin typeface="+mj-lt"/>
                <a:cs typeface="Arial"/>
              </a:rPr>
              <a:t>Comutations that induce RAS or PI3K pathway activation may be mechanisms of both intrinsic and acquired resistance to trastuzumab</a:t>
            </a:r>
          </a:p>
        </p:txBody>
      </p:sp>
      <p:grpSp>
        <p:nvGrpSpPr>
          <p:cNvPr id="52" name="Group 51">
            <a:extLst>
              <a:ext uri="{FF2B5EF4-FFF2-40B4-BE49-F238E27FC236}">
                <a16:creationId xmlns:a16="http://schemas.microsoft.com/office/drawing/2014/main" id="{7BA53035-2CCF-F147-37AC-BED468C60498}"/>
              </a:ext>
            </a:extLst>
          </p:cNvPr>
          <p:cNvGrpSpPr>
            <a:grpSpLocks noChangeAspect="1"/>
          </p:cNvGrpSpPr>
          <p:nvPr/>
        </p:nvGrpSpPr>
        <p:grpSpPr>
          <a:xfrm>
            <a:off x="5131066" y="2974259"/>
            <a:ext cx="1644330" cy="851592"/>
            <a:chOff x="5106713" y="2777339"/>
            <a:chExt cx="1814368" cy="939654"/>
          </a:xfrm>
        </p:grpSpPr>
        <p:sp>
          <p:nvSpPr>
            <p:cNvPr id="11" name="object 11"/>
            <p:cNvSpPr/>
            <p:nvPr/>
          </p:nvSpPr>
          <p:spPr>
            <a:xfrm>
              <a:off x="5106713" y="2777339"/>
              <a:ext cx="1814368" cy="939654"/>
            </a:xfrm>
            <a:prstGeom prst="rect">
              <a:avLst/>
            </a:prstGeom>
            <a:blipFill>
              <a:blip r:embed="rId14" cstate="print"/>
              <a:stretch>
                <a:fillRect/>
              </a:stretch>
            </a:blipFill>
          </p:spPr>
          <p:txBody>
            <a:bodyPr wrap="square" lIns="0" tIns="0" rIns="0" bIns="0" rtlCol="0"/>
            <a:lstStyle/>
            <a:p>
              <a:endParaRPr sz="2397" dirty="0">
                <a:solidFill>
                  <a:schemeClr val="bg1"/>
                </a:solidFill>
              </a:endParaRPr>
            </a:p>
          </p:txBody>
        </p:sp>
        <p:sp>
          <p:nvSpPr>
            <p:cNvPr id="49" name="object 37">
              <a:extLst>
                <a:ext uri="{FF2B5EF4-FFF2-40B4-BE49-F238E27FC236}">
                  <a16:creationId xmlns:a16="http://schemas.microsoft.com/office/drawing/2014/main" id="{B1FA9F5C-CD98-9DB1-3C3C-50F4BC46FAD3}"/>
                </a:ext>
              </a:extLst>
            </p:cNvPr>
            <p:cNvSpPr/>
            <p:nvPr/>
          </p:nvSpPr>
          <p:spPr>
            <a:xfrm rot="5400000" flipV="1">
              <a:off x="6027367" y="3013148"/>
              <a:ext cx="192239" cy="73850"/>
            </a:xfrm>
            <a:custGeom>
              <a:avLst/>
              <a:gdLst/>
              <a:ahLst/>
              <a:cxnLst/>
              <a:rect l="l" t="t" r="r" b="b"/>
              <a:pathLst>
                <a:path w="475615" h="173989">
                  <a:moveTo>
                    <a:pt x="0" y="43434"/>
                  </a:moveTo>
                  <a:lnTo>
                    <a:pt x="388620" y="43434"/>
                  </a:lnTo>
                  <a:lnTo>
                    <a:pt x="388620" y="0"/>
                  </a:lnTo>
                  <a:lnTo>
                    <a:pt x="475488" y="86868"/>
                  </a:lnTo>
                  <a:lnTo>
                    <a:pt x="388620" y="173736"/>
                  </a:lnTo>
                  <a:lnTo>
                    <a:pt x="388620" y="130302"/>
                  </a:lnTo>
                  <a:lnTo>
                    <a:pt x="0" y="130302"/>
                  </a:lnTo>
                  <a:lnTo>
                    <a:pt x="0" y="43434"/>
                  </a:lnTo>
                  <a:close/>
                </a:path>
              </a:pathLst>
            </a:custGeom>
            <a:solidFill>
              <a:schemeClr val="bg1"/>
            </a:solidFill>
            <a:ln w="24384">
              <a:solidFill>
                <a:schemeClr val="bg1"/>
              </a:solidFill>
            </a:ln>
          </p:spPr>
          <p:txBody>
            <a:bodyPr wrap="square" lIns="0" tIns="0" rIns="0" bIns="0" rtlCol="0"/>
            <a:lstStyle/>
            <a:p>
              <a:endParaRPr sz="2397" dirty="0">
                <a:solidFill>
                  <a:schemeClr val="bg1"/>
                </a:solidFill>
              </a:endParaRPr>
            </a:p>
          </p:txBody>
        </p:sp>
      </p:grpSp>
      <p:grpSp>
        <p:nvGrpSpPr>
          <p:cNvPr id="53" name="Group 52">
            <a:extLst>
              <a:ext uri="{FF2B5EF4-FFF2-40B4-BE49-F238E27FC236}">
                <a16:creationId xmlns:a16="http://schemas.microsoft.com/office/drawing/2014/main" id="{D36C73D6-2B8E-D295-28C5-E24C9ECA501B}"/>
              </a:ext>
            </a:extLst>
          </p:cNvPr>
          <p:cNvGrpSpPr>
            <a:grpSpLocks noChangeAspect="1"/>
          </p:cNvGrpSpPr>
          <p:nvPr/>
        </p:nvGrpSpPr>
        <p:grpSpPr>
          <a:xfrm>
            <a:off x="6969063" y="2970642"/>
            <a:ext cx="1931258" cy="864467"/>
            <a:chOff x="6921080" y="2777339"/>
            <a:chExt cx="2130968" cy="953861"/>
          </a:xfrm>
        </p:grpSpPr>
        <p:sp>
          <p:nvSpPr>
            <p:cNvPr id="12" name="object 12"/>
            <p:cNvSpPr/>
            <p:nvPr/>
          </p:nvSpPr>
          <p:spPr>
            <a:xfrm>
              <a:off x="6921080" y="2777339"/>
              <a:ext cx="2130968" cy="953861"/>
            </a:xfrm>
            <a:prstGeom prst="rect">
              <a:avLst/>
            </a:prstGeom>
            <a:blipFill>
              <a:blip r:embed="rId15" cstate="print"/>
              <a:stretch>
                <a:fillRect/>
              </a:stretch>
            </a:blipFill>
          </p:spPr>
          <p:txBody>
            <a:bodyPr wrap="square" lIns="0" tIns="0" rIns="0" bIns="0" rtlCol="0"/>
            <a:lstStyle/>
            <a:p>
              <a:endParaRPr sz="2397" dirty="0">
                <a:solidFill>
                  <a:schemeClr val="bg1"/>
                </a:solidFill>
              </a:endParaRPr>
            </a:p>
          </p:txBody>
        </p:sp>
        <p:sp>
          <p:nvSpPr>
            <p:cNvPr id="50" name="object 37">
              <a:extLst>
                <a:ext uri="{FF2B5EF4-FFF2-40B4-BE49-F238E27FC236}">
                  <a16:creationId xmlns:a16="http://schemas.microsoft.com/office/drawing/2014/main" id="{E032DBDA-76AA-A6A9-53DF-DBCDC34A09A1}"/>
                </a:ext>
              </a:extLst>
            </p:cNvPr>
            <p:cNvSpPr/>
            <p:nvPr/>
          </p:nvSpPr>
          <p:spPr>
            <a:xfrm rot="5400000" flipV="1">
              <a:off x="7978107" y="2953676"/>
              <a:ext cx="192239" cy="73850"/>
            </a:xfrm>
            <a:custGeom>
              <a:avLst/>
              <a:gdLst/>
              <a:ahLst/>
              <a:cxnLst/>
              <a:rect l="l" t="t" r="r" b="b"/>
              <a:pathLst>
                <a:path w="475615" h="173989">
                  <a:moveTo>
                    <a:pt x="0" y="43434"/>
                  </a:moveTo>
                  <a:lnTo>
                    <a:pt x="388620" y="43434"/>
                  </a:lnTo>
                  <a:lnTo>
                    <a:pt x="388620" y="0"/>
                  </a:lnTo>
                  <a:lnTo>
                    <a:pt x="475488" y="86868"/>
                  </a:lnTo>
                  <a:lnTo>
                    <a:pt x="388620" y="173736"/>
                  </a:lnTo>
                  <a:lnTo>
                    <a:pt x="388620" y="130302"/>
                  </a:lnTo>
                  <a:lnTo>
                    <a:pt x="0" y="130302"/>
                  </a:lnTo>
                  <a:lnTo>
                    <a:pt x="0" y="43434"/>
                  </a:lnTo>
                  <a:close/>
                </a:path>
              </a:pathLst>
            </a:custGeom>
            <a:solidFill>
              <a:schemeClr val="bg1"/>
            </a:solidFill>
            <a:ln w="24384">
              <a:solidFill>
                <a:schemeClr val="bg1"/>
              </a:solidFill>
            </a:ln>
          </p:spPr>
          <p:txBody>
            <a:bodyPr wrap="square" lIns="0" tIns="0" rIns="0" bIns="0" rtlCol="0"/>
            <a:lstStyle/>
            <a:p>
              <a:endParaRPr sz="2397" dirty="0">
                <a:solidFill>
                  <a:schemeClr val="bg1"/>
                </a:solidFill>
              </a:endParaRPr>
            </a:p>
          </p:txBody>
        </p:sp>
      </p:grpSp>
      <p:grpSp>
        <p:nvGrpSpPr>
          <p:cNvPr id="54" name="Group 53">
            <a:extLst>
              <a:ext uri="{FF2B5EF4-FFF2-40B4-BE49-F238E27FC236}">
                <a16:creationId xmlns:a16="http://schemas.microsoft.com/office/drawing/2014/main" id="{6421EC13-50FB-5789-EA38-8D07AFEBF9A4}"/>
              </a:ext>
            </a:extLst>
          </p:cNvPr>
          <p:cNvGrpSpPr>
            <a:grpSpLocks noChangeAspect="1"/>
          </p:cNvGrpSpPr>
          <p:nvPr/>
        </p:nvGrpSpPr>
        <p:grpSpPr>
          <a:xfrm>
            <a:off x="8767193" y="2970644"/>
            <a:ext cx="1574435" cy="855208"/>
            <a:chOff x="8719212" y="2777339"/>
            <a:chExt cx="1737246" cy="943644"/>
          </a:xfrm>
        </p:grpSpPr>
        <p:sp>
          <p:nvSpPr>
            <p:cNvPr id="18" name="object 18"/>
            <p:cNvSpPr/>
            <p:nvPr/>
          </p:nvSpPr>
          <p:spPr>
            <a:xfrm>
              <a:off x="8719212" y="2777339"/>
              <a:ext cx="1737246" cy="943644"/>
            </a:xfrm>
            <a:prstGeom prst="rect">
              <a:avLst/>
            </a:prstGeom>
            <a:blipFill>
              <a:blip r:embed="rId16" cstate="print"/>
              <a:stretch>
                <a:fillRect/>
              </a:stretch>
            </a:blipFill>
          </p:spPr>
          <p:txBody>
            <a:bodyPr wrap="square" lIns="0" tIns="0" rIns="0" bIns="0" rtlCol="0"/>
            <a:lstStyle/>
            <a:p>
              <a:endParaRPr sz="2397" dirty="0">
                <a:solidFill>
                  <a:schemeClr val="bg1"/>
                </a:solidFill>
              </a:endParaRPr>
            </a:p>
          </p:txBody>
        </p:sp>
        <p:sp>
          <p:nvSpPr>
            <p:cNvPr id="51" name="object 37">
              <a:extLst>
                <a:ext uri="{FF2B5EF4-FFF2-40B4-BE49-F238E27FC236}">
                  <a16:creationId xmlns:a16="http://schemas.microsoft.com/office/drawing/2014/main" id="{F3795D99-4598-F9AB-F62E-DA46AA5A924C}"/>
                </a:ext>
              </a:extLst>
            </p:cNvPr>
            <p:cNvSpPr/>
            <p:nvPr/>
          </p:nvSpPr>
          <p:spPr>
            <a:xfrm rot="5400000" flipV="1">
              <a:off x="9600914" y="2906910"/>
              <a:ext cx="192239" cy="73850"/>
            </a:xfrm>
            <a:custGeom>
              <a:avLst/>
              <a:gdLst/>
              <a:ahLst/>
              <a:cxnLst/>
              <a:rect l="l" t="t" r="r" b="b"/>
              <a:pathLst>
                <a:path w="475615" h="173989">
                  <a:moveTo>
                    <a:pt x="0" y="43434"/>
                  </a:moveTo>
                  <a:lnTo>
                    <a:pt x="388620" y="43434"/>
                  </a:lnTo>
                  <a:lnTo>
                    <a:pt x="388620" y="0"/>
                  </a:lnTo>
                  <a:lnTo>
                    <a:pt x="475488" y="86868"/>
                  </a:lnTo>
                  <a:lnTo>
                    <a:pt x="388620" y="173736"/>
                  </a:lnTo>
                  <a:lnTo>
                    <a:pt x="388620" y="130302"/>
                  </a:lnTo>
                  <a:lnTo>
                    <a:pt x="0" y="130302"/>
                  </a:lnTo>
                  <a:lnTo>
                    <a:pt x="0" y="43434"/>
                  </a:lnTo>
                  <a:close/>
                </a:path>
              </a:pathLst>
            </a:custGeom>
            <a:solidFill>
              <a:schemeClr val="bg1"/>
            </a:solidFill>
            <a:ln w="24384">
              <a:solidFill>
                <a:schemeClr val="bg1"/>
              </a:solidFill>
            </a:ln>
          </p:spPr>
          <p:txBody>
            <a:bodyPr wrap="square" lIns="0" tIns="0" rIns="0" bIns="0" rtlCol="0"/>
            <a:lstStyle/>
            <a:p>
              <a:endParaRPr sz="2397" dirty="0">
                <a:solidFill>
                  <a:schemeClr val="bg1"/>
                </a:solidFill>
              </a:endParaRPr>
            </a:p>
          </p:txBody>
        </p:sp>
      </p:grpSp>
    </p:spTree>
    <p:extLst>
      <p:ext uri="{BB962C8B-B14F-4D97-AF65-F5344CB8AC3E}">
        <p14:creationId xmlns:p14="http://schemas.microsoft.com/office/powerpoint/2010/main" val="2785179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8EBE2-79D2-0E22-5435-F6577BEBFC54}"/>
              </a:ext>
            </a:extLst>
          </p:cNvPr>
          <p:cNvSpPr>
            <a:spLocks noGrp="1"/>
          </p:cNvSpPr>
          <p:nvPr>
            <p:ph type="title"/>
          </p:nvPr>
        </p:nvSpPr>
        <p:spPr/>
        <p:txBody>
          <a:bodyPr/>
          <a:lstStyle/>
          <a:p>
            <a:r>
              <a:rPr lang="en-US" dirty="0"/>
              <a:t>Summary: HER2 Testing in GI Cancers</a:t>
            </a:r>
          </a:p>
        </p:txBody>
      </p:sp>
      <p:sp>
        <p:nvSpPr>
          <p:cNvPr id="5" name="Content Placeholder 4">
            <a:extLst>
              <a:ext uri="{FF2B5EF4-FFF2-40B4-BE49-F238E27FC236}">
                <a16:creationId xmlns:a16="http://schemas.microsoft.com/office/drawing/2014/main" id="{D0E87B05-F682-ADB6-0CA0-54B4E3A29AB7}"/>
              </a:ext>
            </a:extLst>
          </p:cNvPr>
          <p:cNvSpPr>
            <a:spLocks noGrp="1"/>
          </p:cNvSpPr>
          <p:nvPr>
            <p:ph idx="1"/>
          </p:nvPr>
        </p:nvSpPr>
        <p:spPr/>
        <p:txBody>
          <a:bodyPr/>
          <a:lstStyle/>
          <a:p>
            <a:r>
              <a:rPr lang="en-US" sz="2400" dirty="0"/>
              <a:t>HER2 testing by IHC/FISH can be complicated by staining factors; NGS is an alternative</a:t>
            </a:r>
          </a:p>
          <a:p>
            <a:r>
              <a:rPr lang="en-US" sz="2400" dirty="0"/>
              <a:t>HER2 overexpression patterns differ among molecular subtypes of gastric cancer and differ from those seen in breast cancer</a:t>
            </a:r>
          </a:p>
          <a:p>
            <a:r>
              <a:rPr lang="en-US" sz="2400" dirty="0"/>
              <a:t>HER2-targeted therapy may lead to reduction in HER2 expression and emergence of other genetic alterations</a:t>
            </a:r>
          </a:p>
          <a:p>
            <a:pPr lvl="1"/>
            <a:r>
              <a:rPr lang="en-US" sz="2400" dirty="0"/>
              <a:t>Rebiopsy is important after disease progression on trastuzumab</a:t>
            </a:r>
          </a:p>
          <a:p>
            <a:pPr lvl="1"/>
            <a:r>
              <a:rPr lang="en-US" sz="2400" dirty="0"/>
              <a:t>Evidenced by clinical trial data and included in ongoing protocols</a:t>
            </a:r>
          </a:p>
        </p:txBody>
      </p:sp>
    </p:spTree>
    <p:extLst>
      <p:ext uri="{BB962C8B-B14F-4D97-AF65-F5344CB8AC3E}">
        <p14:creationId xmlns:p14="http://schemas.microsoft.com/office/powerpoint/2010/main" val="4153267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6B75E9-81D4-6620-CDE3-57869C7D1F19}"/>
              </a:ext>
            </a:extLst>
          </p:cNvPr>
          <p:cNvSpPr>
            <a:spLocks noGrp="1"/>
          </p:cNvSpPr>
          <p:nvPr>
            <p:ph type="title"/>
          </p:nvPr>
        </p:nvSpPr>
        <p:spPr/>
        <p:txBody>
          <a:bodyPr/>
          <a:lstStyle/>
          <a:p>
            <a:r>
              <a:rPr lang="en-US" b="1" dirty="0"/>
              <a:t>Current Management of </a:t>
            </a:r>
            <a:br>
              <a:rPr lang="en-US" b="1" dirty="0"/>
            </a:br>
            <a:r>
              <a:rPr lang="en-US" b="1" dirty="0"/>
              <a:t>HER2-Altered GI Cancers</a:t>
            </a:r>
            <a:endParaRPr lang="en-US" dirty="0"/>
          </a:p>
        </p:txBody>
      </p:sp>
    </p:spTree>
    <p:extLst>
      <p:ext uri="{BB962C8B-B14F-4D97-AF65-F5344CB8AC3E}">
        <p14:creationId xmlns:p14="http://schemas.microsoft.com/office/powerpoint/2010/main" val="3768298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6C01E510-00FA-705E-46AB-0DAB31AB6486}"/>
              </a:ext>
            </a:extLst>
          </p:cNvPr>
          <p:cNvSpPr txBox="1">
            <a:spLocks/>
          </p:cNvSpPr>
          <p:nvPr/>
        </p:nvSpPr>
        <p:spPr>
          <a:xfrm>
            <a:off x="11649387" y="5764245"/>
            <a:ext cx="373490" cy="264986"/>
          </a:xfrm>
          <a:prstGeom prst="rect">
            <a:avLst/>
          </a:prstGeom>
          <a:noFill/>
        </p:spPr>
        <p:txBody>
          <a:bodyPr vert="horz" lIns="0" tIns="0" rIns="0" bIns="0" rtlCol="0" anchor="ctr"/>
          <a:lstStyle>
            <a:defPPr>
              <a:defRPr lang="en-US"/>
            </a:defPPr>
            <a:lvl1pPr marL="0" algn="ctr" defTabSz="914400" rtl="0" eaLnBrk="1" latinLnBrk="0" hangingPunct="1">
              <a:defRPr sz="100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79" name="Group 178">
            <a:extLst>
              <a:ext uri="{FF2B5EF4-FFF2-40B4-BE49-F238E27FC236}">
                <a16:creationId xmlns:a16="http://schemas.microsoft.com/office/drawing/2014/main" id="{2990DAC8-3C14-27CC-5731-9B35ABCA6AC9}"/>
              </a:ext>
            </a:extLst>
          </p:cNvPr>
          <p:cNvGrpSpPr/>
          <p:nvPr/>
        </p:nvGrpSpPr>
        <p:grpSpPr>
          <a:xfrm>
            <a:off x="6138770" y="1677893"/>
            <a:ext cx="5663157" cy="3970478"/>
            <a:chOff x="6138770" y="1677893"/>
            <a:chExt cx="5663157" cy="3970478"/>
          </a:xfrm>
        </p:grpSpPr>
        <p:cxnSp>
          <p:nvCxnSpPr>
            <p:cNvPr id="8" name="Straight Connector 7">
              <a:extLst>
                <a:ext uri="{FF2B5EF4-FFF2-40B4-BE49-F238E27FC236}">
                  <a16:creationId xmlns:a16="http://schemas.microsoft.com/office/drawing/2014/main" id="{C4ED69C4-80A1-0550-B39B-32A375CA82E2}"/>
                </a:ext>
              </a:extLst>
            </p:cNvPr>
            <p:cNvCxnSpPr>
              <a:cxnSpLocks/>
            </p:cNvCxnSpPr>
            <p:nvPr/>
          </p:nvCxnSpPr>
          <p:spPr>
            <a:xfrm>
              <a:off x="6995766" y="5005129"/>
              <a:ext cx="4511632" cy="0"/>
            </a:xfrm>
            <a:prstGeom prst="line">
              <a:avLst/>
            </a:prstGeom>
            <a:noFill/>
            <a:ln w="28575" cap="flat" cmpd="sng" algn="ctr">
              <a:solidFill>
                <a:srgbClr val="000000"/>
              </a:solidFill>
              <a:prstDash val="solid"/>
            </a:ln>
            <a:effectLst/>
          </p:spPr>
        </p:cxnSp>
        <p:cxnSp>
          <p:nvCxnSpPr>
            <p:cNvPr id="9" name="Straight Connector 8">
              <a:extLst>
                <a:ext uri="{FF2B5EF4-FFF2-40B4-BE49-F238E27FC236}">
                  <a16:creationId xmlns:a16="http://schemas.microsoft.com/office/drawing/2014/main" id="{B591C7C0-E54F-C2A4-060B-55A26616FBA0}"/>
                </a:ext>
              </a:extLst>
            </p:cNvPr>
            <p:cNvCxnSpPr>
              <a:cxnSpLocks/>
            </p:cNvCxnSpPr>
            <p:nvPr/>
          </p:nvCxnSpPr>
          <p:spPr>
            <a:xfrm flipH="1">
              <a:off x="6934457" y="2712242"/>
              <a:ext cx="61310" cy="0"/>
            </a:xfrm>
            <a:prstGeom prst="line">
              <a:avLst/>
            </a:prstGeom>
            <a:noFill/>
            <a:ln w="28575" cap="flat" cmpd="sng" algn="ctr">
              <a:solidFill>
                <a:srgbClr val="000000"/>
              </a:solidFill>
              <a:prstDash val="solid"/>
            </a:ln>
            <a:effectLst/>
          </p:spPr>
        </p:cxnSp>
        <p:cxnSp>
          <p:nvCxnSpPr>
            <p:cNvPr id="11" name="Straight Connector 10">
              <a:extLst>
                <a:ext uri="{FF2B5EF4-FFF2-40B4-BE49-F238E27FC236}">
                  <a16:creationId xmlns:a16="http://schemas.microsoft.com/office/drawing/2014/main" id="{F35F68BD-E7BF-6E49-B4A3-8E3492512B95}"/>
                </a:ext>
              </a:extLst>
            </p:cNvPr>
            <p:cNvCxnSpPr>
              <a:cxnSpLocks/>
            </p:cNvCxnSpPr>
            <p:nvPr/>
          </p:nvCxnSpPr>
          <p:spPr>
            <a:xfrm flipH="1">
              <a:off x="6934457" y="3170819"/>
              <a:ext cx="61310" cy="0"/>
            </a:xfrm>
            <a:prstGeom prst="line">
              <a:avLst/>
            </a:prstGeom>
            <a:noFill/>
            <a:ln w="28575" cap="flat" cmpd="sng" algn="ctr">
              <a:solidFill>
                <a:srgbClr val="000000"/>
              </a:solidFill>
              <a:prstDash val="solid"/>
            </a:ln>
            <a:effectLst/>
          </p:spPr>
        </p:cxnSp>
        <p:cxnSp>
          <p:nvCxnSpPr>
            <p:cNvPr id="13" name="Straight Connector 12">
              <a:extLst>
                <a:ext uri="{FF2B5EF4-FFF2-40B4-BE49-F238E27FC236}">
                  <a16:creationId xmlns:a16="http://schemas.microsoft.com/office/drawing/2014/main" id="{31BDAE7F-5C30-9A42-A1FB-52008C37CA64}"/>
                </a:ext>
              </a:extLst>
            </p:cNvPr>
            <p:cNvCxnSpPr>
              <a:cxnSpLocks/>
            </p:cNvCxnSpPr>
            <p:nvPr/>
          </p:nvCxnSpPr>
          <p:spPr>
            <a:xfrm flipH="1">
              <a:off x="6934457" y="3629396"/>
              <a:ext cx="61310" cy="0"/>
            </a:xfrm>
            <a:prstGeom prst="line">
              <a:avLst/>
            </a:prstGeom>
            <a:noFill/>
            <a:ln w="28575" cap="flat" cmpd="sng" algn="ctr">
              <a:solidFill>
                <a:srgbClr val="000000"/>
              </a:solidFill>
              <a:prstDash val="solid"/>
            </a:ln>
            <a:effectLst/>
          </p:spPr>
        </p:cxnSp>
        <p:cxnSp>
          <p:nvCxnSpPr>
            <p:cNvPr id="15" name="Straight Connector 14">
              <a:extLst>
                <a:ext uri="{FF2B5EF4-FFF2-40B4-BE49-F238E27FC236}">
                  <a16:creationId xmlns:a16="http://schemas.microsoft.com/office/drawing/2014/main" id="{01A79EF2-6979-BE4D-2DEC-26874AB65C55}"/>
                </a:ext>
              </a:extLst>
            </p:cNvPr>
            <p:cNvCxnSpPr>
              <a:cxnSpLocks/>
            </p:cNvCxnSpPr>
            <p:nvPr/>
          </p:nvCxnSpPr>
          <p:spPr>
            <a:xfrm flipH="1">
              <a:off x="6934457" y="4087973"/>
              <a:ext cx="61310" cy="0"/>
            </a:xfrm>
            <a:prstGeom prst="line">
              <a:avLst/>
            </a:prstGeom>
            <a:noFill/>
            <a:ln w="28575" cap="flat" cmpd="sng" algn="ctr">
              <a:solidFill>
                <a:srgbClr val="000000"/>
              </a:solidFill>
              <a:prstDash val="solid"/>
            </a:ln>
            <a:effectLst/>
          </p:spPr>
        </p:cxnSp>
        <p:cxnSp>
          <p:nvCxnSpPr>
            <p:cNvPr id="17" name="Straight Connector 16">
              <a:extLst>
                <a:ext uri="{FF2B5EF4-FFF2-40B4-BE49-F238E27FC236}">
                  <a16:creationId xmlns:a16="http://schemas.microsoft.com/office/drawing/2014/main" id="{6B40324D-7F6A-E042-B543-05D97E1E3D3B}"/>
                </a:ext>
              </a:extLst>
            </p:cNvPr>
            <p:cNvCxnSpPr>
              <a:cxnSpLocks/>
            </p:cNvCxnSpPr>
            <p:nvPr/>
          </p:nvCxnSpPr>
          <p:spPr>
            <a:xfrm flipH="1">
              <a:off x="6934457" y="4546550"/>
              <a:ext cx="61310" cy="0"/>
            </a:xfrm>
            <a:prstGeom prst="line">
              <a:avLst/>
            </a:prstGeom>
            <a:noFill/>
            <a:ln w="28575" cap="flat" cmpd="sng" algn="ctr">
              <a:solidFill>
                <a:srgbClr val="000000"/>
              </a:solidFill>
              <a:prstDash val="solid"/>
            </a:ln>
            <a:effectLst/>
          </p:spPr>
        </p:cxnSp>
        <p:cxnSp>
          <p:nvCxnSpPr>
            <p:cNvPr id="19" name="Straight Connector 18">
              <a:extLst>
                <a:ext uri="{FF2B5EF4-FFF2-40B4-BE49-F238E27FC236}">
                  <a16:creationId xmlns:a16="http://schemas.microsoft.com/office/drawing/2014/main" id="{239DB695-BB14-8642-675A-8C14D1D8870E}"/>
                </a:ext>
              </a:extLst>
            </p:cNvPr>
            <p:cNvCxnSpPr>
              <a:cxnSpLocks/>
            </p:cNvCxnSpPr>
            <p:nvPr/>
          </p:nvCxnSpPr>
          <p:spPr>
            <a:xfrm flipH="1">
              <a:off x="6934457" y="5005129"/>
              <a:ext cx="61310" cy="0"/>
            </a:xfrm>
            <a:prstGeom prst="line">
              <a:avLst/>
            </a:prstGeom>
            <a:noFill/>
            <a:ln w="28575" cap="flat" cmpd="sng" algn="ctr">
              <a:solidFill>
                <a:srgbClr val="000000"/>
              </a:solidFill>
              <a:prstDash val="solid"/>
            </a:ln>
            <a:effectLst/>
          </p:spPr>
        </p:cxnSp>
        <p:cxnSp>
          <p:nvCxnSpPr>
            <p:cNvPr id="20" name="Straight Connector 19">
              <a:extLst>
                <a:ext uri="{FF2B5EF4-FFF2-40B4-BE49-F238E27FC236}">
                  <a16:creationId xmlns:a16="http://schemas.microsoft.com/office/drawing/2014/main" id="{DD5B5734-3E6E-F7E5-5FD4-D81D810A31A4}"/>
                </a:ext>
              </a:extLst>
            </p:cNvPr>
            <p:cNvCxnSpPr>
              <a:cxnSpLocks/>
            </p:cNvCxnSpPr>
            <p:nvPr/>
          </p:nvCxnSpPr>
          <p:spPr>
            <a:xfrm>
              <a:off x="6995766" y="5005129"/>
              <a:ext cx="0" cy="55216"/>
            </a:xfrm>
            <a:prstGeom prst="line">
              <a:avLst/>
            </a:prstGeom>
            <a:noFill/>
            <a:ln w="28575" cap="flat" cmpd="sng" algn="ctr">
              <a:solidFill>
                <a:srgbClr val="000000"/>
              </a:solidFill>
              <a:prstDash val="solid"/>
            </a:ln>
            <a:effectLst/>
          </p:spPr>
        </p:cxnSp>
        <p:cxnSp>
          <p:nvCxnSpPr>
            <p:cNvPr id="21" name="Straight Connector 20">
              <a:extLst>
                <a:ext uri="{FF2B5EF4-FFF2-40B4-BE49-F238E27FC236}">
                  <a16:creationId xmlns:a16="http://schemas.microsoft.com/office/drawing/2014/main" id="{CCD4CA0F-E3DE-F683-44C8-26235F665979}"/>
                </a:ext>
              </a:extLst>
            </p:cNvPr>
            <p:cNvCxnSpPr>
              <a:cxnSpLocks/>
            </p:cNvCxnSpPr>
            <p:nvPr/>
          </p:nvCxnSpPr>
          <p:spPr>
            <a:xfrm>
              <a:off x="7245925" y="5005129"/>
              <a:ext cx="0" cy="55216"/>
            </a:xfrm>
            <a:prstGeom prst="line">
              <a:avLst/>
            </a:prstGeom>
            <a:noFill/>
            <a:ln w="28575" cap="flat" cmpd="sng" algn="ctr">
              <a:solidFill>
                <a:srgbClr val="000000"/>
              </a:solidFill>
              <a:prstDash val="solid"/>
            </a:ln>
            <a:effectLst/>
          </p:spPr>
        </p:cxnSp>
        <p:cxnSp>
          <p:nvCxnSpPr>
            <p:cNvPr id="22" name="Straight Connector 21">
              <a:extLst>
                <a:ext uri="{FF2B5EF4-FFF2-40B4-BE49-F238E27FC236}">
                  <a16:creationId xmlns:a16="http://schemas.microsoft.com/office/drawing/2014/main" id="{4CFEAA23-7438-AFEC-A5BA-E0A736B18BDA}"/>
                </a:ext>
              </a:extLst>
            </p:cNvPr>
            <p:cNvCxnSpPr>
              <a:cxnSpLocks/>
            </p:cNvCxnSpPr>
            <p:nvPr/>
          </p:nvCxnSpPr>
          <p:spPr>
            <a:xfrm>
              <a:off x="7496085" y="5005129"/>
              <a:ext cx="0" cy="55216"/>
            </a:xfrm>
            <a:prstGeom prst="line">
              <a:avLst/>
            </a:prstGeom>
            <a:noFill/>
            <a:ln w="28575" cap="flat" cmpd="sng" algn="ctr">
              <a:solidFill>
                <a:srgbClr val="000000"/>
              </a:solidFill>
              <a:prstDash val="solid"/>
            </a:ln>
            <a:effectLst/>
          </p:spPr>
        </p:cxnSp>
        <p:cxnSp>
          <p:nvCxnSpPr>
            <p:cNvPr id="23" name="Straight Connector 22">
              <a:extLst>
                <a:ext uri="{FF2B5EF4-FFF2-40B4-BE49-F238E27FC236}">
                  <a16:creationId xmlns:a16="http://schemas.microsoft.com/office/drawing/2014/main" id="{11A237F3-B827-3FFC-28DB-307623073C54}"/>
                </a:ext>
              </a:extLst>
            </p:cNvPr>
            <p:cNvCxnSpPr>
              <a:cxnSpLocks/>
            </p:cNvCxnSpPr>
            <p:nvPr/>
          </p:nvCxnSpPr>
          <p:spPr>
            <a:xfrm>
              <a:off x="7746245" y="5005129"/>
              <a:ext cx="0" cy="55216"/>
            </a:xfrm>
            <a:prstGeom prst="line">
              <a:avLst/>
            </a:prstGeom>
            <a:noFill/>
            <a:ln w="28575" cap="flat" cmpd="sng" algn="ctr">
              <a:solidFill>
                <a:srgbClr val="000000"/>
              </a:solidFill>
              <a:prstDash val="solid"/>
            </a:ln>
            <a:effectLst/>
          </p:spPr>
        </p:cxnSp>
        <p:cxnSp>
          <p:nvCxnSpPr>
            <p:cNvPr id="24" name="Straight Connector 23">
              <a:extLst>
                <a:ext uri="{FF2B5EF4-FFF2-40B4-BE49-F238E27FC236}">
                  <a16:creationId xmlns:a16="http://schemas.microsoft.com/office/drawing/2014/main" id="{0153D51C-874D-8858-02E4-D8D71F747720}"/>
                </a:ext>
              </a:extLst>
            </p:cNvPr>
            <p:cNvCxnSpPr>
              <a:cxnSpLocks/>
            </p:cNvCxnSpPr>
            <p:nvPr/>
          </p:nvCxnSpPr>
          <p:spPr>
            <a:xfrm>
              <a:off x="7996405" y="5005129"/>
              <a:ext cx="0" cy="55216"/>
            </a:xfrm>
            <a:prstGeom prst="line">
              <a:avLst/>
            </a:prstGeom>
            <a:noFill/>
            <a:ln w="28575" cap="flat" cmpd="sng" algn="ctr">
              <a:solidFill>
                <a:srgbClr val="000000"/>
              </a:solidFill>
              <a:prstDash val="solid"/>
            </a:ln>
            <a:effectLst/>
          </p:spPr>
        </p:cxnSp>
        <p:cxnSp>
          <p:nvCxnSpPr>
            <p:cNvPr id="25" name="Straight Connector 24">
              <a:extLst>
                <a:ext uri="{FF2B5EF4-FFF2-40B4-BE49-F238E27FC236}">
                  <a16:creationId xmlns:a16="http://schemas.microsoft.com/office/drawing/2014/main" id="{B0FF12D3-BE8D-C8F0-56AD-B0DA1504B647}"/>
                </a:ext>
              </a:extLst>
            </p:cNvPr>
            <p:cNvCxnSpPr>
              <a:cxnSpLocks/>
            </p:cNvCxnSpPr>
            <p:nvPr/>
          </p:nvCxnSpPr>
          <p:spPr>
            <a:xfrm>
              <a:off x="8246565" y="5005129"/>
              <a:ext cx="0" cy="55216"/>
            </a:xfrm>
            <a:prstGeom prst="line">
              <a:avLst/>
            </a:prstGeom>
            <a:noFill/>
            <a:ln w="28575" cap="flat" cmpd="sng" algn="ctr">
              <a:solidFill>
                <a:srgbClr val="000000"/>
              </a:solidFill>
              <a:prstDash val="solid"/>
            </a:ln>
            <a:effectLst/>
          </p:spPr>
        </p:cxnSp>
        <p:cxnSp>
          <p:nvCxnSpPr>
            <p:cNvPr id="26" name="Straight Connector 25">
              <a:extLst>
                <a:ext uri="{FF2B5EF4-FFF2-40B4-BE49-F238E27FC236}">
                  <a16:creationId xmlns:a16="http://schemas.microsoft.com/office/drawing/2014/main" id="{998CAEA0-6C28-9802-9719-6DD7FE163094}"/>
                </a:ext>
              </a:extLst>
            </p:cNvPr>
            <p:cNvCxnSpPr>
              <a:cxnSpLocks/>
            </p:cNvCxnSpPr>
            <p:nvPr/>
          </p:nvCxnSpPr>
          <p:spPr>
            <a:xfrm>
              <a:off x="8517571" y="5005129"/>
              <a:ext cx="0" cy="55216"/>
            </a:xfrm>
            <a:prstGeom prst="line">
              <a:avLst/>
            </a:prstGeom>
            <a:noFill/>
            <a:ln w="28575" cap="flat" cmpd="sng" algn="ctr">
              <a:solidFill>
                <a:srgbClr val="000000"/>
              </a:solidFill>
              <a:prstDash val="solid"/>
            </a:ln>
            <a:effectLst/>
          </p:spPr>
        </p:cxnSp>
        <p:cxnSp>
          <p:nvCxnSpPr>
            <p:cNvPr id="27" name="Straight Connector 26">
              <a:extLst>
                <a:ext uri="{FF2B5EF4-FFF2-40B4-BE49-F238E27FC236}">
                  <a16:creationId xmlns:a16="http://schemas.microsoft.com/office/drawing/2014/main" id="{E421A2AA-7F64-4378-C032-89450BA8C17F}"/>
                </a:ext>
              </a:extLst>
            </p:cNvPr>
            <p:cNvCxnSpPr>
              <a:cxnSpLocks/>
            </p:cNvCxnSpPr>
            <p:nvPr/>
          </p:nvCxnSpPr>
          <p:spPr>
            <a:xfrm>
              <a:off x="8788578" y="5005129"/>
              <a:ext cx="0" cy="55216"/>
            </a:xfrm>
            <a:prstGeom prst="line">
              <a:avLst/>
            </a:prstGeom>
            <a:noFill/>
            <a:ln w="28575" cap="flat" cmpd="sng" algn="ctr">
              <a:solidFill>
                <a:srgbClr val="000000"/>
              </a:solidFill>
              <a:prstDash val="solid"/>
            </a:ln>
            <a:effectLst/>
          </p:spPr>
        </p:cxnSp>
        <p:cxnSp>
          <p:nvCxnSpPr>
            <p:cNvPr id="28" name="Straight Connector 27">
              <a:extLst>
                <a:ext uri="{FF2B5EF4-FFF2-40B4-BE49-F238E27FC236}">
                  <a16:creationId xmlns:a16="http://schemas.microsoft.com/office/drawing/2014/main" id="{0408D4DE-BACA-F686-BB1E-437540B06678}"/>
                </a:ext>
              </a:extLst>
            </p:cNvPr>
            <p:cNvCxnSpPr>
              <a:cxnSpLocks/>
            </p:cNvCxnSpPr>
            <p:nvPr/>
          </p:nvCxnSpPr>
          <p:spPr>
            <a:xfrm>
              <a:off x="9059585" y="5005129"/>
              <a:ext cx="0" cy="55216"/>
            </a:xfrm>
            <a:prstGeom prst="line">
              <a:avLst/>
            </a:prstGeom>
            <a:noFill/>
            <a:ln w="28575" cap="flat" cmpd="sng" algn="ctr">
              <a:solidFill>
                <a:srgbClr val="000000"/>
              </a:solidFill>
              <a:prstDash val="solid"/>
            </a:ln>
            <a:effectLst/>
          </p:spPr>
        </p:cxnSp>
        <p:cxnSp>
          <p:nvCxnSpPr>
            <p:cNvPr id="29" name="Straight Connector 28">
              <a:extLst>
                <a:ext uri="{FF2B5EF4-FFF2-40B4-BE49-F238E27FC236}">
                  <a16:creationId xmlns:a16="http://schemas.microsoft.com/office/drawing/2014/main" id="{F15D41DE-F5A0-3269-BF0D-1D17119E53F7}"/>
                </a:ext>
              </a:extLst>
            </p:cNvPr>
            <p:cNvCxnSpPr>
              <a:cxnSpLocks/>
            </p:cNvCxnSpPr>
            <p:nvPr/>
          </p:nvCxnSpPr>
          <p:spPr>
            <a:xfrm>
              <a:off x="9330591" y="5005129"/>
              <a:ext cx="0" cy="55216"/>
            </a:xfrm>
            <a:prstGeom prst="line">
              <a:avLst/>
            </a:prstGeom>
            <a:noFill/>
            <a:ln w="28575" cap="flat" cmpd="sng" algn="ctr">
              <a:solidFill>
                <a:srgbClr val="000000"/>
              </a:solidFill>
              <a:prstDash val="solid"/>
            </a:ln>
            <a:effectLst/>
          </p:spPr>
        </p:cxnSp>
        <p:cxnSp>
          <p:nvCxnSpPr>
            <p:cNvPr id="30" name="Straight Connector 29">
              <a:extLst>
                <a:ext uri="{FF2B5EF4-FFF2-40B4-BE49-F238E27FC236}">
                  <a16:creationId xmlns:a16="http://schemas.microsoft.com/office/drawing/2014/main" id="{5C054C67-DF2E-3900-77E7-C5717EB5D5D3}"/>
                </a:ext>
              </a:extLst>
            </p:cNvPr>
            <p:cNvCxnSpPr>
              <a:cxnSpLocks/>
            </p:cNvCxnSpPr>
            <p:nvPr/>
          </p:nvCxnSpPr>
          <p:spPr>
            <a:xfrm>
              <a:off x="9601598" y="5005129"/>
              <a:ext cx="0" cy="55216"/>
            </a:xfrm>
            <a:prstGeom prst="line">
              <a:avLst/>
            </a:prstGeom>
            <a:noFill/>
            <a:ln w="28575" cap="flat" cmpd="sng" algn="ctr">
              <a:solidFill>
                <a:srgbClr val="000000"/>
              </a:solidFill>
              <a:prstDash val="solid"/>
            </a:ln>
            <a:effectLst/>
          </p:spPr>
        </p:cxnSp>
        <p:cxnSp>
          <p:nvCxnSpPr>
            <p:cNvPr id="31" name="Straight Connector 30">
              <a:extLst>
                <a:ext uri="{FF2B5EF4-FFF2-40B4-BE49-F238E27FC236}">
                  <a16:creationId xmlns:a16="http://schemas.microsoft.com/office/drawing/2014/main" id="{E7DAFE56-8C45-F69C-29B9-2A11FDF3021C}"/>
                </a:ext>
              </a:extLst>
            </p:cNvPr>
            <p:cNvCxnSpPr>
              <a:cxnSpLocks/>
            </p:cNvCxnSpPr>
            <p:nvPr/>
          </p:nvCxnSpPr>
          <p:spPr>
            <a:xfrm>
              <a:off x="9872604" y="5005129"/>
              <a:ext cx="0" cy="55216"/>
            </a:xfrm>
            <a:prstGeom prst="line">
              <a:avLst/>
            </a:prstGeom>
            <a:noFill/>
            <a:ln w="28575" cap="flat" cmpd="sng" algn="ctr">
              <a:solidFill>
                <a:srgbClr val="000000"/>
              </a:solidFill>
              <a:prstDash val="solid"/>
            </a:ln>
            <a:effectLst/>
          </p:spPr>
        </p:cxnSp>
        <p:cxnSp>
          <p:nvCxnSpPr>
            <p:cNvPr id="32" name="Straight Connector 31">
              <a:extLst>
                <a:ext uri="{FF2B5EF4-FFF2-40B4-BE49-F238E27FC236}">
                  <a16:creationId xmlns:a16="http://schemas.microsoft.com/office/drawing/2014/main" id="{E6C4C5EC-5B50-4338-363B-AB8B04561EC2}"/>
                </a:ext>
              </a:extLst>
            </p:cNvPr>
            <p:cNvCxnSpPr>
              <a:cxnSpLocks/>
            </p:cNvCxnSpPr>
            <p:nvPr/>
          </p:nvCxnSpPr>
          <p:spPr>
            <a:xfrm>
              <a:off x="10143611" y="5005129"/>
              <a:ext cx="0" cy="55216"/>
            </a:xfrm>
            <a:prstGeom prst="line">
              <a:avLst/>
            </a:prstGeom>
            <a:noFill/>
            <a:ln w="28575" cap="flat" cmpd="sng" algn="ctr">
              <a:solidFill>
                <a:srgbClr val="000000"/>
              </a:solidFill>
              <a:prstDash val="solid"/>
            </a:ln>
            <a:effectLst/>
          </p:spPr>
        </p:cxnSp>
        <p:cxnSp>
          <p:nvCxnSpPr>
            <p:cNvPr id="33" name="Straight Connector 32">
              <a:extLst>
                <a:ext uri="{FF2B5EF4-FFF2-40B4-BE49-F238E27FC236}">
                  <a16:creationId xmlns:a16="http://schemas.microsoft.com/office/drawing/2014/main" id="{979B3A21-02A7-A9FF-736F-A4C5ED67171F}"/>
                </a:ext>
              </a:extLst>
            </p:cNvPr>
            <p:cNvCxnSpPr>
              <a:cxnSpLocks/>
            </p:cNvCxnSpPr>
            <p:nvPr/>
          </p:nvCxnSpPr>
          <p:spPr>
            <a:xfrm>
              <a:off x="10414617" y="5005129"/>
              <a:ext cx="0" cy="55216"/>
            </a:xfrm>
            <a:prstGeom prst="line">
              <a:avLst/>
            </a:prstGeom>
            <a:noFill/>
            <a:ln w="28575" cap="flat" cmpd="sng" algn="ctr">
              <a:solidFill>
                <a:srgbClr val="000000"/>
              </a:solidFill>
              <a:prstDash val="solid"/>
            </a:ln>
            <a:effectLst/>
          </p:spPr>
        </p:cxnSp>
        <p:cxnSp>
          <p:nvCxnSpPr>
            <p:cNvPr id="34" name="Straight Connector 33">
              <a:extLst>
                <a:ext uri="{FF2B5EF4-FFF2-40B4-BE49-F238E27FC236}">
                  <a16:creationId xmlns:a16="http://schemas.microsoft.com/office/drawing/2014/main" id="{0F6049BD-C482-BDF3-2E79-C5EAAE1A91F4}"/>
                </a:ext>
              </a:extLst>
            </p:cNvPr>
            <p:cNvCxnSpPr>
              <a:cxnSpLocks/>
            </p:cNvCxnSpPr>
            <p:nvPr/>
          </p:nvCxnSpPr>
          <p:spPr>
            <a:xfrm>
              <a:off x="10685624" y="5005129"/>
              <a:ext cx="0" cy="55216"/>
            </a:xfrm>
            <a:prstGeom prst="line">
              <a:avLst/>
            </a:prstGeom>
            <a:noFill/>
            <a:ln w="28575" cap="flat" cmpd="sng" algn="ctr">
              <a:solidFill>
                <a:srgbClr val="000000"/>
              </a:solidFill>
              <a:prstDash val="solid"/>
            </a:ln>
            <a:effectLst/>
          </p:spPr>
        </p:cxnSp>
        <p:cxnSp>
          <p:nvCxnSpPr>
            <p:cNvPr id="35" name="Straight Connector 34">
              <a:extLst>
                <a:ext uri="{FF2B5EF4-FFF2-40B4-BE49-F238E27FC236}">
                  <a16:creationId xmlns:a16="http://schemas.microsoft.com/office/drawing/2014/main" id="{61BAD89A-3F4E-9065-F44D-EED680FDC99B}"/>
                </a:ext>
              </a:extLst>
            </p:cNvPr>
            <p:cNvCxnSpPr>
              <a:cxnSpLocks/>
            </p:cNvCxnSpPr>
            <p:nvPr/>
          </p:nvCxnSpPr>
          <p:spPr>
            <a:xfrm>
              <a:off x="11498640" y="5005129"/>
              <a:ext cx="0" cy="55216"/>
            </a:xfrm>
            <a:prstGeom prst="line">
              <a:avLst/>
            </a:prstGeom>
            <a:noFill/>
            <a:ln w="28575" cap="flat" cmpd="sng" algn="ctr">
              <a:solidFill>
                <a:srgbClr val="000000"/>
              </a:solidFill>
              <a:prstDash val="solid"/>
            </a:ln>
            <a:effectLst/>
          </p:spPr>
        </p:cxnSp>
        <p:cxnSp>
          <p:nvCxnSpPr>
            <p:cNvPr id="36" name="Straight Connector 35">
              <a:extLst>
                <a:ext uri="{FF2B5EF4-FFF2-40B4-BE49-F238E27FC236}">
                  <a16:creationId xmlns:a16="http://schemas.microsoft.com/office/drawing/2014/main" id="{6502BD7B-B692-397B-CBE2-711611F81B9F}"/>
                </a:ext>
              </a:extLst>
            </p:cNvPr>
            <p:cNvCxnSpPr>
              <a:cxnSpLocks/>
            </p:cNvCxnSpPr>
            <p:nvPr/>
          </p:nvCxnSpPr>
          <p:spPr>
            <a:xfrm>
              <a:off x="10956630" y="5005129"/>
              <a:ext cx="0" cy="55216"/>
            </a:xfrm>
            <a:prstGeom prst="line">
              <a:avLst/>
            </a:prstGeom>
            <a:noFill/>
            <a:ln w="28575" cap="flat" cmpd="sng" algn="ctr">
              <a:solidFill>
                <a:srgbClr val="000000"/>
              </a:solidFill>
              <a:prstDash val="solid"/>
            </a:ln>
            <a:effectLst/>
          </p:spPr>
        </p:cxnSp>
        <p:cxnSp>
          <p:nvCxnSpPr>
            <p:cNvPr id="37" name="Straight Connector 36">
              <a:extLst>
                <a:ext uri="{FF2B5EF4-FFF2-40B4-BE49-F238E27FC236}">
                  <a16:creationId xmlns:a16="http://schemas.microsoft.com/office/drawing/2014/main" id="{A15A529F-6580-4DE7-E0D6-824E5789B3BD}"/>
                </a:ext>
              </a:extLst>
            </p:cNvPr>
            <p:cNvCxnSpPr>
              <a:cxnSpLocks/>
            </p:cNvCxnSpPr>
            <p:nvPr/>
          </p:nvCxnSpPr>
          <p:spPr>
            <a:xfrm>
              <a:off x="11227637" y="5005129"/>
              <a:ext cx="0" cy="55216"/>
            </a:xfrm>
            <a:prstGeom prst="line">
              <a:avLst/>
            </a:prstGeom>
            <a:noFill/>
            <a:ln w="28575" cap="flat" cmpd="sng" algn="ctr">
              <a:solidFill>
                <a:srgbClr val="000000"/>
              </a:solidFill>
              <a:prstDash val="solid"/>
            </a:ln>
            <a:effectLst/>
          </p:spPr>
        </p:cxnSp>
        <p:sp>
          <p:nvSpPr>
            <p:cNvPr id="38" name="TextBox 37">
              <a:extLst>
                <a:ext uri="{FF2B5EF4-FFF2-40B4-BE49-F238E27FC236}">
                  <a16:creationId xmlns:a16="http://schemas.microsoft.com/office/drawing/2014/main" id="{DB02B2B0-B737-AF2A-8EAD-D4DEF4316FB5}"/>
                </a:ext>
              </a:extLst>
            </p:cNvPr>
            <p:cNvSpPr txBox="1"/>
            <p:nvPr/>
          </p:nvSpPr>
          <p:spPr>
            <a:xfrm>
              <a:off x="6995766" y="5279039"/>
              <a:ext cx="443609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Mo</a:t>
              </a:r>
            </a:p>
          </p:txBody>
        </p:sp>
        <p:sp>
          <p:nvSpPr>
            <p:cNvPr id="39" name="TextBox 38">
              <a:extLst>
                <a:ext uri="{FF2B5EF4-FFF2-40B4-BE49-F238E27FC236}">
                  <a16:creationId xmlns:a16="http://schemas.microsoft.com/office/drawing/2014/main" id="{83835102-17AB-FC3A-EB2C-7E07197B0439}"/>
                </a:ext>
              </a:extLst>
            </p:cNvPr>
            <p:cNvSpPr txBox="1"/>
            <p:nvPr/>
          </p:nvSpPr>
          <p:spPr>
            <a:xfrm rot="16200000">
              <a:off x="5173107" y="3661455"/>
              <a:ext cx="230065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Survival Probability</a:t>
              </a:r>
            </a:p>
          </p:txBody>
        </p:sp>
        <p:sp>
          <p:nvSpPr>
            <p:cNvPr id="40" name="TextBox 39">
              <a:extLst>
                <a:ext uri="{FF2B5EF4-FFF2-40B4-BE49-F238E27FC236}">
                  <a16:creationId xmlns:a16="http://schemas.microsoft.com/office/drawing/2014/main" id="{09097761-956B-68EC-1CD1-25FFE35F3F0C}"/>
                </a:ext>
              </a:extLst>
            </p:cNvPr>
            <p:cNvSpPr txBox="1"/>
            <p:nvPr/>
          </p:nvSpPr>
          <p:spPr>
            <a:xfrm>
              <a:off x="6350113" y="2552941"/>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1.0</a:t>
              </a:r>
            </a:p>
          </p:txBody>
        </p:sp>
        <p:sp>
          <p:nvSpPr>
            <p:cNvPr id="42" name="TextBox 41">
              <a:extLst>
                <a:ext uri="{FF2B5EF4-FFF2-40B4-BE49-F238E27FC236}">
                  <a16:creationId xmlns:a16="http://schemas.microsoft.com/office/drawing/2014/main" id="{6521905C-3DC8-5BEA-91CF-F5BD3C0F481C}"/>
                </a:ext>
              </a:extLst>
            </p:cNvPr>
            <p:cNvSpPr txBox="1"/>
            <p:nvPr/>
          </p:nvSpPr>
          <p:spPr>
            <a:xfrm>
              <a:off x="6350113" y="3011425"/>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0.8</a:t>
              </a:r>
            </a:p>
          </p:txBody>
        </p:sp>
        <p:sp>
          <p:nvSpPr>
            <p:cNvPr id="44" name="TextBox 43">
              <a:extLst>
                <a:ext uri="{FF2B5EF4-FFF2-40B4-BE49-F238E27FC236}">
                  <a16:creationId xmlns:a16="http://schemas.microsoft.com/office/drawing/2014/main" id="{7943FDBB-9C2E-BAFC-7B40-92DF68E3321A}"/>
                </a:ext>
              </a:extLst>
            </p:cNvPr>
            <p:cNvSpPr txBox="1"/>
            <p:nvPr/>
          </p:nvSpPr>
          <p:spPr>
            <a:xfrm>
              <a:off x="6350113" y="3469909"/>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0.6</a:t>
              </a:r>
            </a:p>
          </p:txBody>
        </p:sp>
        <p:sp>
          <p:nvSpPr>
            <p:cNvPr id="46" name="TextBox 45">
              <a:extLst>
                <a:ext uri="{FF2B5EF4-FFF2-40B4-BE49-F238E27FC236}">
                  <a16:creationId xmlns:a16="http://schemas.microsoft.com/office/drawing/2014/main" id="{CF0E220A-9E54-EB99-C7A9-E22AD2A04777}"/>
                </a:ext>
              </a:extLst>
            </p:cNvPr>
            <p:cNvSpPr txBox="1"/>
            <p:nvPr/>
          </p:nvSpPr>
          <p:spPr>
            <a:xfrm>
              <a:off x="6350113" y="3928392"/>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0.4</a:t>
              </a:r>
            </a:p>
          </p:txBody>
        </p:sp>
        <p:sp>
          <p:nvSpPr>
            <p:cNvPr id="48" name="TextBox 47">
              <a:extLst>
                <a:ext uri="{FF2B5EF4-FFF2-40B4-BE49-F238E27FC236}">
                  <a16:creationId xmlns:a16="http://schemas.microsoft.com/office/drawing/2014/main" id="{2C6B6E7D-18AC-2175-6547-F662B8C231E8}"/>
                </a:ext>
              </a:extLst>
            </p:cNvPr>
            <p:cNvSpPr txBox="1"/>
            <p:nvPr/>
          </p:nvSpPr>
          <p:spPr>
            <a:xfrm>
              <a:off x="6350113" y="4386876"/>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0.2</a:t>
              </a:r>
            </a:p>
          </p:txBody>
        </p:sp>
        <p:sp>
          <p:nvSpPr>
            <p:cNvPr id="50" name="TextBox 49">
              <a:extLst>
                <a:ext uri="{FF2B5EF4-FFF2-40B4-BE49-F238E27FC236}">
                  <a16:creationId xmlns:a16="http://schemas.microsoft.com/office/drawing/2014/main" id="{17F2344F-0299-C5FB-51AC-2C8950D1B2FC}"/>
                </a:ext>
              </a:extLst>
            </p:cNvPr>
            <p:cNvSpPr txBox="1"/>
            <p:nvPr/>
          </p:nvSpPr>
          <p:spPr>
            <a:xfrm>
              <a:off x="6350113" y="4845356"/>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a:t>
              </a:r>
            </a:p>
          </p:txBody>
        </p:sp>
        <p:sp>
          <p:nvSpPr>
            <p:cNvPr id="51" name="TextBox 50">
              <a:extLst>
                <a:ext uri="{FF2B5EF4-FFF2-40B4-BE49-F238E27FC236}">
                  <a16:creationId xmlns:a16="http://schemas.microsoft.com/office/drawing/2014/main" id="{2F2ABF0B-17AB-3D7A-ADAD-C90E6BF8DCAE}"/>
                </a:ext>
              </a:extLst>
            </p:cNvPr>
            <p:cNvSpPr txBox="1"/>
            <p:nvPr/>
          </p:nvSpPr>
          <p:spPr>
            <a:xfrm>
              <a:off x="7746509" y="4674324"/>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11.1</a:t>
              </a:r>
            </a:p>
          </p:txBody>
        </p:sp>
        <p:sp>
          <p:nvSpPr>
            <p:cNvPr id="52" name="TextBox 51">
              <a:extLst>
                <a:ext uri="{FF2B5EF4-FFF2-40B4-BE49-F238E27FC236}">
                  <a16:creationId xmlns:a16="http://schemas.microsoft.com/office/drawing/2014/main" id="{22EB3E24-5C2E-A243-DA66-B21C1B59AC84}"/>
                </a:ext>
              </a:extLst>
            </p:cNvPr>
            <p:cNvSpPr txBox="1"/>
            <p:nvPr/>
          </p:nvSpPr>
          <p:spPr>
            <a:xfrm>
              <a:off x="8630426" y="4705476"/>
              <a:ext cx="64152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13.8</a:t>
              </a:r>
            </a:p>
          </p:txBody>
        </p:sp>
        <p:sp>
          <p:nvSpPr>
            <p:cNvPr id="53" name="TextBox 52">
              <a:extLst>
                <a:ext uri="{FF2B5EF4-FFF2-40B4-BE49-F238E27FC236}">
                  <a16:creationId xmlns:a16="http://schemas.microsoft.com/office/drawing/2014/main" id="{27F3B1F3-DEFF-8C8E-A5FF-B0187AE61F7D}"/>
                </a:ext>
              </a:extLst>
            </p:cNvPr>
            <p:cNvSpPr txBox="1"/>
            <p:nvPr/>
          </p:nvSpPr>
          <p:spPr>
            <a:xfrm>
              <a:off x="11296629"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36</a:t>
              </a:r>
            </a:p>
          </p:txBody>
        </p:sp>
        <p:sp>
          <p:nvSpPr>
            <p:cNvPr id="54" name="TextBox 53">
              <a:extLst>
                <a:ext uri="{FF2B5EF4-FFF2-40B4-BE49-F238E27FC236}">
                  <a16:creationId xmlns:a16="http://schemas.microsoft.com/office/drawing/2014/main" id="{1ABAD6A5-F9CA-B981-748B-F75BF544515E}"/>
                </a:ext>
              </a:extLst>
            </p:cNvPr>
            <p:cNvSpPr txBox="1"/>
            <p:nvPr/>
          </p:nvSpPr>
          <p:spPr>
            <a:xfrm>
              <a:off x="6780870"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a:t>
              </a:r>
            </a:p>
          </p:txBody>
        </p:sp>
        <p:sp>
          <p:nvSpPr>
            <p:cNvPr id="55" name="TextBox 54">
              <a:extLst>
                <a:ext uri="{FF2B5EF4-FFF2-40B4-BE49-F238E27FC236}">
                  <a16:creationId xmlns:a16="http://schemas.microsoft.com/office/drawing/2014/main" id="{44FFBE1D-AE8C-8E8F-4DFD-DF8690490382}"/>
                </a:ext>
              </a:extLst>
            </p:cNvPr>
            <p:cNvSpPr txBox="1"/>
            <p:nvPr/>
          </p:nvSpPr>
          <p:spPr>
            <a:xfrm>
              <a:off x="7046503"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2</a:t>
              </a:r>
            </a:p>
          </p:txBody>
        </p:sp>
        <p:sp>
          <p:nvSpPr>
            <p:cNvPr id="56" name="TextBox 55">
              <a:extLst>
                <a:ext uri="{FF2B5EF4-FFF2-40B4-BE49-F238E27FC236}">
                  <a16:creationId xmlns:a16="http://schemas.microsoft.com/office/drawing/2014/main" id="{5095071A-77E3-81C7-CA8B-302136C8F43D}"/>
                </a:ext>
              </a:extLst>
            </p:cNvPr>
            <p:cNvSpPr txBox="1"/>
            <p:nvPr/>
          </p:nvSpPr>
          <p:spPr>
            <a:xfrm>
              <a:off x="7272725"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4</a:t>
              </a:r>
            </a:p>
          </p:txBody>
        </p:sp>
        <p:sp>
          <p:nvSpPr>
            <p:cNvPr id="57" name="TextBox 56">
              <a:extLst>
                <a:ext uri="{FF2B5EF4-FFF2-40B4-BE49-F238E27FC236}">
                  <a16:creationId xmlns:a16="http://schemas.microsoft.com/office/drawing/2014/main" id="{D0B47EA6-C28E-BD08-28E3-0B5A9647600F}"/>
                </a:ext>
              </a:extLst>
            </p:cNvPr>
            <p:cNvSpPr txBox="1"/>
            <p:nvPr/>
          </p:nvSpPr>
          <p:spPr>
            <a:xfrm>
              <a:off x="7533980"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6</a:t>
              </a:r>
            </a:p>
          </p:txBody>
        </p:sp>
        <p:sp>
          <p:nvSpPr>
            <p:cNvPr id="58" name="TextBox 57">
              <a:extLst>
                <a:ext uri="{FF2B5EF4-FFF2-40B4-BE49-F238E27FC236}">
                  <a16:creationId xmlns:a16="http://schemas.microsoft.com/office/drawing/2014/main" id="{2D6A862C-0DB6-A27F-324F-255E91FF9816}"/>
                </a:ext>
              </a:extLst>
            </p:cNvPr>
            <p:cNvSpPr txBox="1"/>
            <p:nvPr/>
          </p:nvSpPr>
          <p:spPr>
            <a:xfrm>
              <a:off x="7790855"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8</a:t>
              </a:r>
            </a:p>
          </p:txBody>
        </p:sp>
        <p:sp>
          <p:nvSpPr>
            <p:cNvPr id="59" name="TextBox 58">
              <a:extLst>
                <a:ext uri="{FF2B5EF4-FFF2-40B4-BE49-F238E27FC236}">
                  <a16:creationId xmlns:a16="http://schemas.microsoft.com/office/drawing/2014/main" id="{983E209F-904F-2F30-29B5-A1A647DDC604}"/>
                </a:ext>
              </a:extLst>
            </p:cNvPr>
            <p:cNvSpPr txBox="1"/>
            <p:nvPr/>
          </p:nvSpPr>
          <p:spPr>
            <a:xfrm>
              <a:off x="8025834"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10</a:t>
              </a:r>
            </a:p>
          </p:txBody>
        </p:sp>
        <p:sp>
          <p:nvSpPr>
            <p:cNvPr id="60" name="TextBox 59">
              <a:extLst>
                <a:ext uri="{FF2B5EF4-FFF2-40B4-BE49-F238E27FC236}">
                  <a16:creationId xmlns:a16="http://schemas.microsoft.com/office/drawing/2014/main" id="{A4203DBD-3285-1C77-A139-692F349EFE88}"/>
                </a:ext>
              </a:extLst>
            </p:cNvPr>
            <p:cNvSpPr txBox="1"/>
            <p:nvPr/>
          </p:nvSpPr>
          <p:spPr>
            <a:xfrm>
              <a:off x="8298400"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12</a:t>
              </a:r>
            </a:p>
          </p:txBody>
        </p:sp>
        <p:sp>
          <p:nvSpPr>
            <p:cNvPr id="61" name="TextBox 60">
              <a:extLst>
                <a:ext uri="{FF2B5EF4-FFF2-40B4-BE49-F238E27FC236}">
                  <a16:creationId xmlns:a16="http://schemas.microsoft.com/office/drawing/2014/main" id="{16E14808-52BD-2276-51BD-3F4B70A63530}"/>
                </a:ext>
              </a:extLst>
            </p:cNvPr>
            <p:cNvSpPr txBox="1"/>
            <p:nvPr/>
          </p:nvSpPr>
          <p:spPr>
            <a:xfrm>
              <a:off x="8570966"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14</a:t>
              </a:r>
            </a:p>
          </p:txBody>
        </p:sp>
        <p:sp>
          <p:nvSpPr>
            <p:cNvPr id="62" name="TextBox 61">
              <a:extLst>
                <a:ext uri="{FF2B5EF4-FFF2-40B4-BE49-F238E27FC236}">
                  <a16:creationId xmlns:a16="http://schemas.microsoft.com/office/drawing/2014/main" id="{C758315B-C732-EF9A-2F2C-796A48844195}"/>
                </a:ext>
              </a:extLst>
            </p:cNvPr>
            <p:cNvSpPr txBox="1"/>
            <p:nvPr/>
          </p:nvSpPr>
          <p:spPr>
            <a:xfrm>
              <a:off x="8843532"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16</a:t>
              </a:r>
            </a:p>
          </p:txBody>
        </p:sp>
        <p:sp>
          <p:nvSpPr>
            <p:cNvPr id="63" name="TextBox 62">
              <a:extLst>
                <a:ext uri="{FF2B5EF4-FFF2-40B4-BE49-F238E27FC236}">
                  <a16:creationId xmlns:a16="http://schemas.microsoft.com/office/drawing/2014/main" id="{7B4AF093-C590-4A1B-AC60-2958781EA319}"/>
                </a:ext>
              </a:extLst>
            </p:cNvPr>
            <p:cNvSpPr txBox="1"/>
            <p:nvPr/>
          </p:nvSpPr>
          <p:spPr>
            <a:xfrm>
              <a:off x="9116098"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18</a:t>
              </a:r>
            </a:p>
          </p:txBody>
        </p:sp>
        <p:sp>
          <p:nvSpPr>
            <p:cNvPr id="64" name="TextBox 63">
              <a:extLst>
                <a:ext uri="{FF2B5EF4-FFF2-40B4-BE49-F238E27FC236}">
                  <a16:creationId xmlns:a16="http://schemas.microsoft.com/office/drawing/2014/main" id="{F4ED102B-304A-1359-553D-0CFEEFCA2FA7}"/>
                </a:ext>
              </a:extLst>
            </p:cNvPr>
            <p:cNvSpPr txBox="1"/>
            <p:nvPr/>
          </p:nvSpPr>
          <p:spPr>
            <a:xfrm>
              <a:off x="9388664"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20</a:t>
              </a:r>
            </a:p>
          </p:txBody>
        </p:sp>
        <p:sp>
          <p:nvSpPr>
            <p:cNvPr id="65" name="TextBox 64">
              <a:extLst>
                <a:ext uri="{FF2B5EF4-FFF2-40B4-BE49-F238E27FC236}">
                  <a16:creationId xmlns:a16="http://schemas.microsoft.com/office/drawing/2014/main" id="{D4290579-6682-16E7-2540-F01029BF31B9}"/>
                </a:ext>
              </a:extLst>
            </p:cNvPr>
            <p:cNvSpPr txBox="1"/>
            <p:nvPr/>
          </p:nvSpPr>
          <p:spPr>
            <a:xfrm>
              <a:off x="9661230"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22</a:t>
              </a:r>
            </a:p>
          </p:txBody>
        </p:sp>
        <p:sp>
          <p:nvSpPr>
            <p:cNvPr id="66" name="TextBox 65">
              <a:extLst>
                <a:ext uri="{FF2B5EF4-FFF2-40B4-BE49-F238E27FC236}">
                  <a16:creationId xmlns:a16="http://schemas.microsoft.com/office/drawing/2014/main" id="{78B1C030-5D3F-604C-BE2E-F4B6427FF68D}"/>
                </a:ext>
              </a:extLst>
            </p:cNvPr>
            <p:cNvSpPr txBox="1"/>
            <p:nvPr/>
          </p:nvSpPr>
          <p:spPr>
            <a:xfrm>
              <a:off x="9933796"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24</a:t>
              </a:r>
            </a:p>
          </p:txBody>
        </p:sp>
        <p:sp>
          <p:nvSpPr>
            <p:cNvPr id="67" name="TextBox 66">
              <a:extLst>
                <a:ext uri="{FF2B5EF4-FFF2-40B4-BE49-F238E27FC236}">
                  <a16:creationId xmlns:a16="http://schemas.microsoft.com/office/drawing/2014/main" id="{610C58FC-47B1-A580-DF61-CAD2D131B261}"/>
                </a:ext>
              </a:extLst>
            </p:cNvPr>
            <p:cNvSpPr txBox="1"/>
            <p:nvPr/>
          </p:nvSpPr>
          <p:spPr>
            <a:xfrm>
              <a:off x="10206362"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26</a:t>
              </a:r>
            </a:p>
          </p:txBody>
        </p:sp>
        <p:sp>
          <p:nvSpPr>
            <p:cNvPr id="68" name="TextBox 67">
              <a:extLst>
                <a:ext uri="{FF2B5EF4-FFF2-40B4-BE49-F238E27FC236}">
                  <a16:creationId xmlns:a16="http://schemas.microsoft.com/office/drawing/2014/main" id="{07ED71CC-4219-3794-E534-07A74E98F730}"/>
                </a:ext>
              </a:extLst>
            </p:cNvPr>
            <p:cNvSpPr txBox="1"/>
            <p:nvPr/>
          </p:nvSpPr>
          <p:spPr>
            <a:xfrm>
              <a:off x="10478928"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28</a:t>
              </a:r>
            </a:p>
          </p:txBody>
        </p:sp>
        <p:sp>
          <p:nvSpPr>
            <p:cNvPr id="69" name="TextBox 68">
              <a:extLst>
                <a:ext uri="{FF2B5EF4-FFF2-40B4-BE49-F238E27FC236}">
                  <a16:creationId xmlns:a16="http://schemas.microsoft.com/office/drawing/2014/main" id="{2C283788-4972-C127-C79D-E3D3A0AC25D2}"/>
                </a:ext>
              </a:extLst>
            </p:cNvPr>
            <p:cNvSpPr txBox="1"/>
            <p:nvPr/>
          </p:nvSpPr>
          <p:spPr>
            <a:xfrm>
              <a:off x="10751493"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32</a:t>
              </a:r>
            </a:p>
          </p:txBody>
        </p:sp>
        <p:sp>
          <p:nvSpPr>
            <p:cNvPr id="70" name="TextBox 69">
              <a:extLst>
                <a:ext uri="{FF2B5EF4-FFF2-40B4-BE49-F238E27FC236}">
                  <a16:creationId xmlns:a16="http://schemas.microsoft.com/office/drawing/2014/main" id="{D64589A6-A1B8-9D92-8204-709D9FDF2DCF}"/>
                </a:ext>
              </a:extLst>
            </p:cNvPr>
            <p:cNvSpPr txBox="1"/>
            <p:nvPr/>
          </p:nvSpPr>
          <p:spPr>
            <a:xfrm>
              <a:off x="11024059" y="4984500"/>
              <a:ext cx="4215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34</a:t>
              </a:r>
            </a:p>
          </p:txBody>
        </p:sp>
        <p:sp>
          <p:nvSpPr>
            <p:cNvPr id="71" name="Freeform 156">
              <a:extLst>
                <a:ext uri="{FF2B5EF4-FFF2-40B4-BE49-F238E27FC236}">
                  <a16:creationId xmlns:a16="http://schemas.microsoft.com/office/drawing/2014/main" id="{1664C3F6-0825-0752-A189-6F496B3CC8FA}"/>
                </a:ext>
              </a:extLst>
            </p:cNvPr>
            <p:cNvSpPr/>
            <p:nvPr/>
          </p:nvSpPr>
          <p:spPr>
            <a:xfrm>
              <a:off x="6998828" y="3857098"/>
              <a:ext cx="1404946" cy="1141825"/>
            </a:xfrm>
            <a:custGeom>
              <a:avLst/>
              <a:gdLst>
                <a:gd name="connsiteX0" fmla="*/ 0 w 1445136"/>
                <a:gd name="connsiteY0" fmla="*/ 0 h 1323642"/>
                <a:gd name="connsiteX1" fmla="*/ 1445136 w 1445136"/>
                <a:gd name="connsiteY1" fmla="*/ 0 h 1323642"/>
                <a:gd name="connsiteX2" fmla="*/ 1445136 w 1445136"/>
                <a:gd name="connsiteY2" fmla="*/ 1323642 h 1323642"/>
              </a:gdLst>
              <a:ahLst/>
              <a:cxnLst>
                <a:cxn ang="0">
                  <a:pos x="connsiteX0" y="connsiteY0"/>
                </a:cxn>
                <a:cxn ang="0">
                  <a:pos x="connsiteX1" y="connsiteY1"/>
                </a:cxn>
                <a:cxn ang="0">
                  <a:pos x="connsiteX2" y="connsiteY2"/>
                </a:cxn>
              </a:cxnLst>
              <a:rect l="l" t="t" r="r" b="b"/>
              <a:pathLst>
                <a:path w="1445136" h="1323642">
                  <a:moveTo>
                    <a:pt x="0" y="0"/>
                  </a:moveTo>
                  <a:lnTo>
                    <a:pt x="1445136" y="0"/>
                  </a:lnTo>
                  <a:lnTo>
                    <a:pt x="1445136" y="1323642"/>
                  </a:lnTo>
                </a:path>
              </a:pathLst>
            </a:custGeom>
            <a:noFill/>
            <a:ln w="19050" cap="flat" cmpd="sng" algn="ctr">
              <a:solidFill>
                <a:srgbClr val="9F9FA0"/>
              </a:solidFill>
              <a:prstDash val="sys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endParaRPr>
            </a:p>
          </p:txBody>
        </p:sp>
        <p:sp>
          <p:nvSpPr>
            <p:cNvPr id="72" name="Freeform 157">
              <a:extLst>
                <a:ext uri="{FF2B5EF4-FFF2-40B4-BE49-F238E27FC236}">
                  <a16:creationId xmlns:a16="http://schemas.microsoft.com/office/drawing/2014/main" id="{A32A91A3-F697-40A5-F26B-484318BB2775}"/>
                </a:ext>
              </a:extLst>
            </p:cNvPr>
            <p:cNvSpPr/>
            <p:nvPr/>
          </p:nvSpPr>
          <p:spPr>
            <a:xfrm>
              <a:off x="8388032" y="3857098"/>
              <a:ext cx="307089" cy="1141825"/>
            </a:xfrm>
            <a:custGeom>
              <a:avLst/>
              <a:gdLst>
                <a:gd name="connsiteX0" fmla="*/ 0 w 1445136"/>
                <a:gd name="connsiteY0" fmla="*/ 0 h 1323642"/>
                <a:gd name="connsiteX1" fmla="*/ 1445136 w 1445136"/>
                <a:gd name="connsiteY1" fmla="*/ 0 h 1323642"/>
                <a:gd name="connsiteX2" fmla="*/ 1445136 w 1445136"/>
                <a:gd name="connsiteY2" fmla="*/ 1323642 h 1323642"/>
              </a:gdLst>
              <a:ahLst/>
              <a:cxnLst>
                <a:cxn ang="0">
                  <a:pos x="connsiteX0" y="connsiteY0"/>
                </a:cxn>
                <a:cxn ang="0">
                  <a:pos x="connsiteX1" y="connsiteY1"/>
                </a:cxn>
                <a:cxn ang="0">
                  <a:pos x="connsiteX2" y="connsiteY2"/>
                </a:cxn>
              </a:cxnLst>
              <a:rect l="l" t="t" r="r" b="b"/>
              <a:pathLst>
                <a:path w="1445136" h="1323642">
                  <a:moveTo>
                    <a:pt x="0" y="0"/>
                  </a:moveTo>
                  <a:lnTo>
                    <a:pt x="1445136" y="0"/>
                  </a:lnTo>
                  <a:lnTo>
                    <a:pt x="1445136" y="1323642"/>
                  </a:lnTo>
                </a:path>
              </a:pathLst>
            </a:custGeom>
            <a:noFill/>
            <a:ln w="19050" cap="flat" cmpd="sng" algn="ctr">
              <a:solidFill>
                <a:srgbClr val="9F9FA0"/>
              </a:solidFill>
              <a:prstDash val="sysDo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endParaRPr>
            </a:p>
          </p:txBody>
        </p:sp>
        <p:grpSp>
          <p:nvGrpSpPr>
            <p:cNvPr id="92" name="Group 91">
              <a:extLst>
                <a:ext uri="{FF2B5EF4-FFF2-40B4-BE49-F238E27FC236}">
                  <a16:creationId xmlns:a16="http://schemas.microsoft.com/office/drawing/2014/main" id="{378C373F-FF88-A0D6-F81E-C0F91E433B1D}"/>
                </a:ext>
              </a:extLst>
            </p:cNvPr>
            <p:cNvGrpSpPr/>
            <p:nvPr/>
          </p:nvGrpSpPr>
          <p:grpSpPr>
            <a:xfrm>
              <a:off x="7253671" y="1677893"/>
              <a:ext cx="4548256" cy="1492140"/>
              <a:chOff x="7253671" y="1677893"/>
              <a:chExt cx="4548256" cy="1492140"/>
            </a:xfrm>
          </p:grpSpPr>
          <p:sp>
            <p:nvSpPr>
              <p:cNvPr id="80" name="TextBox 79">
                <a:extLst>
                  <a:ext uri="{FF2B5EF4-FFF2-40B4-BE49-F238E27FC236}">
                    <a16:creationId xmlns:a16="http://schemas.microsoft.com/office/drawing/2014/main" id="{B27D1E25-FDE8-18C6-3DE5-097F807BE6A5}"/>
                  </a:ext>
                </a:extLst>
              </p:cNvPr>
              <p:cNvSpPr txBox="1"/>
              <p:nvPr/>
            </p:nvSpPr>
            <p:spPr>
              <a:xfrm>
                <a:off x="7708194" y="2215926"/>
                <a:ext cx="169726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Trastuzumab + chemotherapy</a:t>
                </a:r>
                <a:b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Chemotherapy alone</a:t>
                </a:r>
              </a:p>
            </p:txBody>
          </p:sp>
          <p:sp>
            <p:nvSpPr>
              <p:cNvPr id="81" name="TextBox 80">
                <a:extLst>
                  <a:ext uri="{FF2B5EF4-FFF2-40B4-BE49-F238E27FC236}">
                    <a16:creationId xmlns:a16="http://schemas.microsoft.com/office/drawing/2014/main" id="{49A28D6A-94E6-4BED-41DD-9F3881175E86}"/>
                  </a:ext>
                </a:extLst>
              </p:cNvPr>
              <p:cNvSpPr txBox="1"/>
              <p:nvPr/>
            </p:nvSpPr>
            <p:spPr>
              <a:xfrm>
                <a:off x="9050832" y="2215926"/>
                <a:ext cx="60752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167</a:t>
                </a:r>
                <a:b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b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182</a:t>
                </a:r>
              </a:p>
            </p:txBody>
          </p:sp>
          <p:sp>
            <p:nvSpPr>
              <p:cNvPr id="82" name="TextBox 81">
                <a:extLst>
                  <a:ext uri="{FF2B5EF4-FFF2-40B4-BE49-F238E27FC236}">
                    <a16:creationId xmlns:a16="http://schemas.microsoft.com/office/drawing/2014/main" id="{BC7A5634-5387-E760-D6B6-2E25A5AE1892}"/>
                  </a:ext>
                </a:extLst>
              </p:cNvPr>
              <p:cNvSpPr txBox="1"/>
              <p:nvPr/>
            </p:nvSpPr>
            <p:spPr>
              <a:xfrm>
                <a:off x="9718533" y="2215926"/>
                <a:ext cx="60752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13.8</a:t>
                </a:r>
                <a:b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b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11.1</a:t>
                </a:r>
              </a:p>
            </p:txBody>
          </p:sp>
          <p:sp>
            <p:nvSpPr>
              <p:cNvPr id="83" name="TextBox 82">
                <a:extLst>
                  <a:ext uri="{FF2B5EF4-FFF2-40B4-BE49-F238E27FC236}">
                    <a16:creationId xmlns:a16="http://schemas.microsoft.com/office/drawing/2014/main" id="{BD07CDFB-FEBC-0A4D-5CA7-AE617599DAE1}"/>
                  </a:ext>
                </a:extLst>
              </p:cNvPr>
              <p:cNvSpPr txBox="1"/>
              <p:nvPr/>
            </p:nvSpPr>
            <p:spPr>
              <a:xfrm>
                <a:off x="10226811" y="2215926"/>
                <a:ext cx="100597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0.74 </a:t>
                </a:r>
                <a:b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(0.60-0.91)</a:t>
                </a:r>
              </a:p>
            </p:txBody>
          </p:sp>
          <p:sp>
            <p:nvSpPr>
              <p:cNvPr id="84" name="TextBox 83">
                <a:extLst>
                  <a:ext uri="{FF2B5EF4-FFF2-40B4-BE49-F238E27FC236}">
                    <a16:creationId xmlns:a16="http://schemas.microsoft.com/office/drawing/2014/main" id="{522D0B46-D57E-00C7-304B-6FC9636E4B56}"/>
                  </a:ext>
                </a:extLst>
              </p:cNvPr>
              <p:cNvSpPr txBox="1"/>
              <p:nvPr/>
            </p:nvSpPr>
            <p:spPr>
              <a:xfrm>
                <a:off x="11051725" y="2215926"/>
                <a:ext cx="75020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.0046</a:t>
                </a:r>
              </a:p>
            </p:txBody>
          </p:sp>
          <p:sp>
            <p:nvSpPr>
              <p:cNvPr id="85" name="TextBox 84">
                <a:extLst>
                  <a:ext uri="{FF2B5EF4-FFF2-40B4-BE49-F238E27FC236}">
                    <a16:creationId xmlns:a16="http://schemas.microsoft.com/office/drawing/2014/main" id="{10E6DE90-F51C-6158-D2CC-2A6F402BE278}"/>
                  </a:ext>
                </a:extLst>
              </p:cNvPr>
              <p:cNvSpPr txBox="1"/>
              <p:nvPr/>
            </p:nvSpPr>
            <p:spPr>
              <a:xfrm>
                <a:off x="8980859" y="1993838"/>
                <a:ext cx="73848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Events</a:t>
                </a:r>
              </a:p>
            </p:txBody>
          </p:sp>
          <p:sp>
            <p:nvSpPr>
              <p:cNvPr id="86" name="TextBox 85">
                <a:extLst>
                  <a:ext uri="{FF2B5EF4-FFF2-40B4-BE49-F238E27FC236}">
                    <a16:creationId xmlns:a16="http://schemas.microsoft.com/office/drawing/2014/main" id="{A76C7E5E-42D5-87E3-2E39-98960F274A77}"/>
                  </a:ext>
                </a:extLst>
              </p:cNvPr>
              <p:cNvSpPr txBox="1"/>
              <p:nvPr/>
            </p:nvSpPr>
            <p:spPr>
              <a:xfrm>
                <a:off x="10999240" y="1993838"/>
                <a:ext cx="77369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P </a:t>
                </a:r>
                <a:r>
                  <a:rPr lang="en-US" sz="1400" b="1" kern="0" dirty="0">
                    <a:solidFill>
                      <a:srgbClr val="000000"/>
                    </a:solidFill>
                    <a:latin typeface="Calibri"/>
                    <a:cs typeface="Calibri" panose="020F0502020204030204" pitchFamily="34" charset="0"/>
                  </a:rPr>
                  <a:t>V</a:t>
                </a:r>
                <a:r>
                  <a:rPr kumimoji="0" lang="en-US" sz="14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alue</a:t>
                </a:r>
              </a:p>
            </p:txBody>
          </p:sp>
          <p:sp>
            <p:nvSpPr>
              <p:cNvPr id="87" name="TextBox 86">
                <a:extLst>
                  <a:ext uri="{FF2B5EF4-FFF2-40B4-BE49-F238E27FC236}">
                    <a16:creationId xmlns:a16="http://schemas.microsoft.com/office/drawing/2014/main" id="{FE5C20B8-7932-55EC-6A6A-090BD6FA2DBA}"/>
                  </a:ext>
                </a:extLst>
              </p:cNvPr>
              <p:cNvSpPr txBox="1"/>
              <p:nvPr/>
            </p:nvSpPr>
            <p:spPr>
              <a:xfrm>
                <a:off x="10328454" y="1845159"/>
                <a:ext cx="802687"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HR </a:t>
                </a:r>
                <a:br>
                  <a:rPr kumimoji="0" lang="en-US" sz="14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r>
                  <a:rPr kumimoji="0" lang="en-US" sz="14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(95% CI)</a:t>
                </a:r>
              </a:p>
            </p:txBody>
          </p:sp>
          <p:sp>
            <p:nvSpPr>
              <p:cNvPr id="88" name="TextBox 87">
                <a:extLst>
                  <a:ext uri="{FF2B5EF4-FFF2-40B4-BE49-F238E27FC236}">
                    <a16:creationId xmlns:a16="http://schemas.microsoft.com/office/drawing/2014/main" id="{8A2CE4B9-728F-93A3-B823-528C223C29A4}"/>
                  </a:ext>
                </a:extLst>
              </p:cNvPr>
              <p:cNvSpPr txBox="1"/>
              <p:nvPr/>
            </p:nvSpPr>
            <p:spPr>
              <a:xfrm>
                <a:off x="9316092" y="1677893"/>
                <a:ext cx="1412410" cy="2862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Median OS, Mo</a:t>
                </a:r>
              </a:p>
            </p:txBody>
          </p:sp>
          <p:cxnSp>
            <p:nvCxnSpPr>
              <p:cNvPr id="89" name="Straight Connector 88">
                <a:extLst>
                  <a:ext uri="{FF2B5EF4-FFF2-40B4-BE49-F238E27FC236}">
                    <a16:creationId xmlns:a16="http://schemas.microsoft.com/office/drawing/2014/main" id="{E65038A5-CD4B-75DA-E615-06BC2B9AB0DD}"/>
                  </a:ext>
                </a:extLst>
              </p:cNvPr>
              <p:cNvCxnSpPr>
                <a:cxnSpLocks/>
              </p:cNvCxnSpPr>
              <p:nvPr/>
            </p:nvCxnSpPr>
            <p:spPr>
              <a:xfrm>
                <a:off x="7253671" y="2263311"/>
                <a:ext cx="4466781" cy="0"/>
              </a:xfrm>
              <a:prstGeom prst="line">
                <a:avLst/>
              </a:prstGeom>
              <a:noFill/>
              <a:ln w="19050" cap="flat" cmpd="sng" algn="ctr">
                <a:solidFill>
                  <a:srgbClr val="000000"/>
                </a:solidFill>
                <a:prstDash val="solid"/>
              </a:ln>
              <a:effectLst/>
            </p:spPr>
          </p:cxnSp>
          <p:cxnSp>
            <p:nvCxnSpPr>
              <p:cNvPr id="90" name="Straight Connector 89">
                <a:extLst>
                  <a:ext uri="{FF2B5EF4-FFF2-40B4-BE49-F238E27FC236}">
                    <a16:creationId xmlns:a16="http://schemas.microsoft.com/office/drawing/2014/main" id="{E4B164DD-4C4A-13F1-2FB1-D6902C22C5EC}"/>
                  </a:ext>
                </a:extLst>
              </p:cNvPr>
              <p:cNvCxnSpPr>
                <a:cxnSpLocks/>
              </p:cNvCxnSpPr>
              <p:nvPr/>
            </p:nvCxnSpPr>
            <p:spPr>
              <a:xfrm flipH="1">
                <a:off x="7460833" y="2348676"/>
                <a:ext cx="265633" cy="0"/>
              </a:xfrm>
              <a:prstGeom prst="line">
                <a:avLst/>
              </a:prstGeom>
              <a:noFill/>
              <a:ln w="28575" cap="flat" cmpd="sng" algn="ctr">
                <a:solidFill>
                  <a:schemeClr val="accent2"/>
                </a:solidFill>
                <a:prstDash val="solid"/>
              </a:ln>
              <a:effectLst/>
            </p:spPr>
          </p:cxnSp>
          <p:cxnSp>
            <p:nvCxnSpPr>
              <p:cNvPr id="91" name="Straight Connector 90">
                <a:extLst>
                  <a:ext uri="{FF2B5EF4-FFF2-40B4-BE49-F238E27FC236}">
                    <a16:creationId xmlns:a16="http://schemas.microsoft.com/office/drawing/2014/main" id="{D7F19237-D2A7-C105-4341-0F7BDA6EA2C8}"/>
                  </a:ext>
                </a:extLst>
              </p:cNvPr>
              <p:cNvCxnSpPr>
                <a:cxnSpLocks/>
              </p:cNvCxnSpPr>
              <p:nvPr/>
            </p:nvCxnSpPr>
            <p:spPr>
              <a:xfrm flipH="1">
                <a:off x="7460833" y="2725405"/>
                <a:ext cx="265633" cy="0"/>
              </a:xfrm>
              <a:prstGeom prst="line">
                <a:avLst/>
              </a:prstGeom>
              <a:noFill/>
              <a:ln w="28575" cap="flat" cmpd="sng" algn="ctr">
                <a:solidFill>
                  <a:schemeClr val="accent1"/>
                </a:solidFill>
                <a:prstDash val="solid"/>
              </a:ln>
              <a:effectLst/>
            </p:spPr>
          </p:cxnSp>
        </p:grpSp>
        <p:grpSp>
          <p:nvGrpSpPr>
            <p:cNvPr id="74" name="Group 73">
              <a:extLst>
                <a:ext uri="{FF2B5EF4-FFF2-40B4-BE49-F238E27FC236}">
                  <a16:creationId xmlns:a16="http://schemas.microsoft.com/office/drawing/2014/main" id="{E416B8CC-BE39-B4D6-75B4-518EE20B0210}"/>
                </a:ext>
              </a:extLst>
            </p:cNvPr>
            <p:cNvGrpSpPr/>
            <p:nvPr/>
          </p:nvGrpSpPr>
          <p:grpSpPr>
            <a:xfrm>
              <a:off x="7110684" y="2732703"/>
              <a:ext cx="4168382" cy="2086483"/>
              <a:chOff x="7136113" y="2900664"/>
              <a:chExt cx="4287624" cy="2418722"/>
            </a:xfrm>
          </p:grpSpPr>
          <p:sp>
            <p:nvSpPr>
              <p:cNvPr id="77" name="Freeform 172">
                <a:extLst>
                  <a:ext uri="{FF2B5EF4-FFF2-40B4-BE49-F238E27FC236}">
                    <a16:creationId xmlns:a16="http://schemas.microsoft.com/office/drawing/2014/main" id="{E0446AA8-EB7C-F4E5-9103-09D9C6FF634D}"/>
                  </a:ext>
                </a:extLst>
              </p:cNvPr>
              <p:cNvSpPr/>
              <p:nvPr/>
            </p:nvSpPr>
            <p:spPr>
              <a:xfrm>
                <a:off x="9924789" y="4889326"/>
                <a:ext cx="1498948" cy="430060"/>
              </a:xfrm>
              <a:custGeom>
                <a:avLst/>
                <a:gdLst>
                  <a:gd name="connsiteX0" fmla="*/ 1498948 w 1498948"/>
                  <a:gd name="connsiteY0" fmla="*/ 430060 h 430060"/>
                  <a:gd name="connsiteX1" fmla="*/ 1377863 w 1498948"/>
                  <a:gd name="connsiteY1" fmla="*/ 430060 h 430060"/>
                  <a:gd name="connsiteX2" fmla="*/ 1377863 w 1498948"/>
                  <a:gd name="connsiteY2" fmla="*/ 237995 h 430060"/>
                  <a:gd name="connsiteX3" fmla="*/ 784964 w 1498948"/>
                  <a:gd name="connsiteY3" fmla="*/ 237995 h 430060"/>
                  <a:gd name="connsiteX4" fmla="*/ 784964 w 1498948"/>
                  <a:gd name="connsiteY4" fmla="*/ 192066 h 430060"/>
                  <a:gd name="connsiteX5" fmla="*/ 718159 w 1498948"/>
                  <a:gd name="connsiteY5" fmla="*/ 192066 h 430060"/>
                  <a:gd name="connsiteX6" fmla="*/ 718159 w 1498948"/>
                  <a:gd name="connsiteY6" fmla="*/ 141962 h 430060"/>
                  <a:gd name="connsiteX7" fmla="*/ 359079 w 1498948"/>
                  <a:gd name="connsiteY7" fmla="*/ 141962 h 430060"/>
                  <a:gd name="connsiteX8" fmla="*/ 359079 w 1498948"/>
                  <a:gd name="connsiteY8" fmla="*/ 100208 h 430060"/>
                  <a:gd name="connsiteX9" fmla="*/ 359079 w 1498948"/>
                  <a:gd name="connsiteY9" fmla="*/ 100208 h 430060"/>
                  <a:gd name="connsiteX10" fmla="*/ 338203 w 1498948"/>
                  <a:gd name="connsiteY10" fmla="*/ 100208 h 430060"/>
                  <a:gd name="connsiteX11" fmla="*/ 338203 w 1498948"/>
                  <a:gd name="connsiteY11" fmla="*/ 100208 h 430060"/>
                  <a:gd name="connsiteX12" fmla="*/ 338203 w 1498948"/>
                  <a:gd name="connsiteY12" fmla="*/ 62630 h 430060"/>
                  <a:gd name="connsiteX13" fmla="*/ 208767 w 1498948"/>
                  <a:gd name="connsiteY13" fmla="*/ 62630 h 430060"/>
                  <a:gd name="connsiteX14" fmla="*/ 208767 w 1498948"/>
                  <a:gd name="connsiteY14" fmla="*/ 62630 h 430060"/>
                  <a:gd name="connsiteX15" fmla="*/ 208767 w 1498948"/>
                  <a:gd name="connsiteY15" fmla="*/ 29227 h 430060"/>
                  <a:gd name="connsiteX16" fmla="*/ 141962 w 1498948"/>
                  <a:gd name="connsiteY16" fmla="*/ 29227 h 430060"/>
                  <a:gd name="connsiteX17" fmla="*/ 141962 w 1498948"/>
                  <a:gd name="connsiteY17" fmla="*/ 29227 h 430060"/>
                  <a:gd name="connsiteX18" fmla="*/ 141962 w 1498948"/>
                  <a:gd name="connsiteY18" fmla="*/ 0 h 430060"/>
                  <a:gd name="connsiteX19" fmla="*/ 0 w 1498948"/>
                  <a:gd name="connsiteY19" fmla="*/ 0 h 43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98948" h="430060">
                    <a:moveTo>
                      <a:pt x="1498948" y="430060"/>
                    </a:moveTo>
                    <a:lnTo>
                      <a:pt x="1377863" y="430060"/>
                    </a:lnTo>
                    <a:lnTo>
                      <a:pt x="1377863" y="237995"/>
                    </a:lnTo>
                    <a:lnTo>
                      <a:pt x="784964" y="237995"/>
                    </a:lnTo>
                    <a:lnTo>
                      <a:pt x="784964" y="192066"/>
                    </a:lnTo>
                    <a:lnTo>
                      <a:pt x="718159" y="192066"/>
                    </a:lnTo>
                    <a:lnTo>
                      <a:pt x="718159" y="141962"/>
                    </a:lnTo>
                    <a:lnTo>
                      <a:pt x="359079" y="141962"/>
                    </a:lnTo>
                    <a:lnTo>
                      <a:pt x="359079" y="100208"/>
                    </a:lnTo>
                    <a:lnTo>
                      <a:pt x="359079" y="100208"/>
                    </a:lnTo>
                    <a:lnTo>
                      <a:pt x="338203" y="100208"/>
                    </a:lnTo>
                    <a:lnTo>
                      <a:pt x="338203" y="100208"/>
                    </a:lnTo>
                    <a:lnTo>
                      <a:pt x="338203" y="62630"/>
                    </a:lnTo>
                    <a:lnTo>
                      <a:pt x="208767" y="62630"/>
                    </a:lnTo>
                    <a:lnTo>
                      <a:pt x="208767" y="62630"/>
                    </a:lnTo>
                    <a:lnTo>
                      <a:pt x="208767" y="29227"/>
                    </a:lnTo>
                    <a:lnTo>
                      <a:pt x="141962" y="29227"/>
                    </a:lnTo>
                    <a:lnTo>
                      <a:pt x="141962" y="29227"/>
                    </a:lnTo>
                    <a:lnTo>
                      <a:pt x="141962" y="0"/>
                    </a:lnTo>
                    <a:lnTo>
                      <a:pt x="0" y="0"/>
                    </a:lnTo>
                  </a:path>
                </a:pathLst>
              </a:custGeom>
              <a:noFill/>
              <a:ln w="28575" cap="flat" cmpd="sng" algn="ctr">
                <a:solidFill>
                  <a:schemeClr val="accent2"/>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endParaRPr>
              </a:p>
            </p:txBody>
          </p:sp>
          <p:sp>
            <p:nvSpPr>
              <p:cNvPr id="78" name="Freeform 173">
                <a:extLst>
                  <a:ext uri="{FF2B5EF4-FFF2-40B4-BE49-F238E27FC236}">
                    <a16:creationId xmlns:a16="http://schemas.microsoft.com/office/drawing/2014/main" id="{2A270397-8FC3-75D8-7C6B-118BD8138D7C}"/>
                  </a:ext>
                </a:extLst>
              </p:cNvPr>
              <p:cNvSpPr/>
              <p:nvPr/>
            </p:nvSpPr>
            <p:spPr>
              <a:xfrm>
                <a:off x="7136113" y="2900664"/>
                <a:ext cx="1501775" cy="1187449"/>
              </a:xfrm>
              <a:custGeom>
                <a:avLst/>
                <a:gdLst>
                  <a:gd name="connsiteX0" fmla="*/ 0 w 1501775"/>
                  <a:gd name="connsiteY0" fmla="*/ 0 h 1187450"/>
                  <a:gd name="connsiteX1" fmla="*/ 47625 w 1501775"/>
                  <a:gd name="connsiteY1" fmla="*/ 0 h 1187450"/>
                  <a:gd name="connsiteX2" fmla="*/ 47625 w 1501775"/>
                  <a:gd name="connsiteY2" fmla="*/ 22225 h 1187450"/>
                  <a:gd name="connsiteX3" fmla="*/ 66675 w 1501775"/>
                  <a:gd name="connsiteY3" fmla="*/ 22225 h 1187450"/>
                  <a:gd name="connsiteX4" fmla="*/ 66675 w 1501775"/>
                  <a:gd name="connsiteY4" fmla="*/ 44450 h 1187450"/>
                  <a:gd name="connsiteX5" fmla="*/ 66675 w 1501775"/>
                  <a:gd name="connsiteY5" fmla="*/ 44450 h 1187450"/>
                  <a:gd name="connsiteX6" fmla="*/ 66675 w 1501775"/>
                  <a:gd name="connsiteY6" fmla="*/ 44450 h 1187450"/>
                  <a:gd name="connsiteX7" fmla="*/ 98425 w 1501775"/>
                  <a:gd name="connsiteY7" fmla="*/ 44450 h 1187450"/>
                  <a:gd name="connsiteX8" fmla="*/ 98425 w 1501775"/>
                  <a:gd name="connsiteY8" fmla="*/ 44450 h 1187450"/>
                  <a:gd name="connsiteX9" fmla="*/ 98425 w 1501775"/>
                  <a:gd name="connsiteY9" fmla="*/ 44450 h 1187450"/>
                  <a:gd name="connsiteX10" fmla="*/ 98425 w 1501775"/>
                  <a:gd name="connsiteY10" fmla="*/ 66675 h 1187450"/>
                  <a:gd name="connsiteX11" fmla="*/ 98425 w 1501775"/>
                  <a:gd name="connsiteY11" fmla="*/ 66675 h 1187450"/>
                  <a:gd name="connsiteX12" fmla="*/ 98425 w 1501775"/>
                  <a:gd name="connsiteY12" fmla="*/ 66675 h 1187450"/>
                  <a:gd name="connsiteX13" fmla="*/ 127000 w 1501775"/>
                  <a:gd name="connsiteY13" fmla="*/ 66675 h 1187450"/>
                  <a:gd name="connsiteX14" fmla="*/ 127000 w 1501775"/>
                  <a:gd name="connsiteY14" fmla="*/ 95250 h 1187450"/>
                  <a:gd name="connsiteX15" fmla="*/ 127000 w 1501775"/>
                  <a:gd name="connsiteY15" fmla="*/ 95250 h 1187450"/>
                  <a:gd name="connsiteX16" fmla="*/ 161925 w 1501775"/>
                  <a:gd name="connsiteY16" fmla="*/ 95250 h 1187450"/>
                  <a:gd name="connsiteX17" fmla="*/ 161925 w 1501775"/>
                  <a:gd name="connsiteY17" fmla="*/ 130175 h 1187450"/>
                  <a:gd name="connsiteX18" fmla="*/ 161925 w 1501775"/>
                  <a:gd name="connsiteY18" fmla="*/ 130175 h 1187450"/>
                  <a:gd name="connsiteX19" fmla="*/ 161925 w 1501775"/>
                  <a:gd name="connsiteY19" fmla="*/ 130175 h 1187450"/>
                  <a:gd name="connsiteX20" fmla="*/ 161925 w 1501775"/>
                  <a:gd name="connsiteY20" fmla="*/ 130175 h 1187450"/>
                  <a:gd name="connsiteX21" fmla="*/ 190500 w 1501775"/>
                  <a:gd name="connsiteY21" fmla="*/ 130175 h 1187450"/>
                  <a:gd name="connsiteX22" fmla="*/ 190500 w 1501775"/>
                  <a:gd name="connsiteY22" fmla="*/ 130175 h 1187450"/>
                  <a:gd name="connsiteX23" fmla="*/ 190500 w 1501775"/>
                  <a:gd name="connsiteY23" fmla="*/ 155575 h 1187450"/>
                  <a:gd name="connsiteX24" fmla="*/ 190500 w 1501775"/>
                  <a:gd name="connsiteY24" fmla="*/ 155575 h 1187450"/>
                  <a:gd name="connsiteX25" fmla="*/ 190500 w 1501775"/>
                  <a:gd name="connsiteY25" fmla="*/ 155575 h 1187450"/>
                  <a:gd name="connsiteX26" fmla="*/ 190500 w 1501775"/>
                  <a:gd name="connsiteY26" fmla="*/ 155575 h 1187450"/>
                  <a:gd name="connsiteX27" fmla="*/ 190500 w 1501775"/>
                  <a:gd name="connsiteY27" fmla="*/ 184150 h 1187450"/>
                  <a:gd name="connsiteX28" fmla="*/ 285750 w 1501775"/>
                  <a:gd name="connsiteY28" fmla="*/ 184150 h 1187450"/>
                  <a:gd name="connsiteX29" fmla="*/ 285750 w 1501775"/>
                  <a:gd name="connsiteY29" fmla="*/ 206375 h 1187450"/>
                  <a:gd name="connsiteX30" fmla="*/ 285750 w 1501775"/>
                  <a:gd name="connsiteY30" fmla="*/ 206375 h 1187450"/>
                  <a:gd name="connsiteX31" fmla="*/ 304800 w 1501775"/>
                  <a:gd name="connsiteY31" fmla="*/ 225425 h 1187450"/>
                  <a:gd name="connsiteX32" fmla="*/ 371475 w 1501775"/>
                  <a:gd name="connsiteY32" fmla="*/ 225425 h 1187450"/>
                  <a:gd name="connsiteX33" fmla="*/ 371475 w 1501775"/>
                  <a:gd name="connsiteY33" fmla="*/ 241300 h 1187450"/>
                  <a:gd name="connsiteX34" fmla="*/ 371475 w 1501775"/>
                  <a:gd name="connsiteY34" fmla="*/ 241300 h 1187450"/>
                  <a:gd name="connsiteX35" fmla="*/ 371475 w 1501775"/>
                  <a:gd name="connsiteY35" fmla="*/ 241300 h 1187450"/>
                  <a:gd name="connsiteX36" fmla="*/ 371475 w 1501775"/>
                  <a:gd name="connsiteY36" fmla="*/ 241300 h 1187450"/>
                  <a:gd name="connsiteX37" fmla="*/ 403225 w 1501775"/>
                  <a:gd name="connsiteY37" fmla="*/ 241300 h 1187450"/>
                  <a:gd name="connsiteX38" fmla="*/ 403225 w 1501775"/>
                  <a:gd name="connsiteY38" fmla="*/ 241300 h 1187450"/>
                  <a:gd name="connsiteX39" fmla="*/ 403225 w 1501775"/>
                  <a:gd name="connsiteY39" fmla="*/ 260350 h 1187450"/>
                  <a:gd name="connsiteX40" fmla="*/ 444500 w 1501775"/>
                  <a:gd name="connsiteY40" fmla="*/ 260350 h 1187450"/>
                  <a:gd name="connsiteX41" fmla="*/ 444500 w 1501775"/>
                  <a:gd name="connsiteY41" fmla="*/ 276225 h 1187450"/>
                  <a:gd name="connsiteX42" fmla="*/ 482600 w 1501775"/>
                  <a:gd name="connsiteY42" fmla="*/ 276225 h 1187450"/>
                  <a:gd name="connsiteX43" fmla="*/ 482600 w 1501775"/>
                  <a:gd name="connsiteY43" fmla="*/ 298450 h 1187450"/>
                  <a:gd name="connsiteX44" fmla="*/ 514350 w 1501775"/>
                  <a:gd name="connsiteY44" fmla="*/ 298450 h 1187450"/>
                  <a:gd name="connsiteX45" fmla="*/ 514350 w 1501775"/>
                  <a:gd name="connsiteY45" fmla="*/ 298450 h 1187450"/>
                  <a:gd name="connsiteX46" fmla="*/ 514350 w 1501775"/>
                  <a:gd name="connsiteY46" fmla="*/ 298450 h 1187450"/>
                  <a:gd name="connsiteX47" fmla="*/ 530225 w 1501775"/>
                  <a:gd name="connsiteY47" fmla="*/ 314325 h 1187450"/>
                  <a:gd name="connsiteX48" fmla="*/ 530225 w 1501775"/>
                  <a:gd name="connsiteY48" fmla="*/ 339725 h 1187450"/>
                  <a:gd name="connsiteX49" fmla="*/ 581025 w 1501775"/>
                  <a:gd name="connsiteY49" fmla="*/ 339725 h 1187450"/>
                  <a:gd name="connsiteX50" fmla="*/ 581025 w 1501775"/>
                  <a:gd name="connsiteY50" fmla="*/ 371475 h 1187450"/>
                  <a:gd name="connsiteX51" fmla="*/ 581025 w 1501775"/>
                  <a:gd name="connsiteY51" fmla="*/ 371475 h 1187450"/>
                  <a:gd name="connsiteX52" fmla="*/ 606425 w 1501775"/>
                  <a:gd name="connsiteY52" fmla="*/ 371475 h 1187450"/>
                  <a:gd name="connsiteX53" fmla="*/ 606425 w 1501775"/>
                  <a:gd name="connsiteY53" fmla="*/ 403225 h 1187450"/>
                  <a:gd name="connsiteX54" fmla="*/ 622300 w 1501775"/>
                  <a:gd name="connsiteY54" fmla="*/ 403225 h 1187450"/>
                  <a:gd name="connsiteX55" fmla="*/ 622300 w 1501775"/>
                  <a:gd name="connsiteY55" fmla="*/ 412750 h 1187450"/>
                  <a:gd name="connsiteX56" fmla="*/ 638175 w 1501775"/>
                  <a:gd name="connsiteY56" fmla="*/ 412750 h 1187450"/>
                  <a:gd name="connsiteX57" fmla="*/ 638175 w 1501775"/>
                  <a:gd name="connsiteY57" fmla="*/ 447675 h 1187450"/>
                  <a:gd name="connsiteX58" fmla="*/ 669925 w 1501775"/>
                  <a:gd name="connsiteY58" fmla="*/ 447675 h 1187450"/>
                  <a:gd name="connsiteX59" fmla="*/ 669925 w 1501775"/>
                  <a:gd name="connsiteY59" fmla="*/ 479425 h 1187450"/>
                  <a:gd name="connsiteX60" fmla="*/ 669925 w 1501775"/>
                  <a:gd name="connsiteY60" fmla="*/ 479425 h 1187450"/>
                  <a:gd name="connsiteX61" fmla="*/ 704850 w 1501775"/>
                  <a:gd name="connsiteY61" fmla="*/ 479425 h 1187450"/>
                  <a:gd name="connsiteX62" fmla="*/ 704850 w 1501775"/>
                  <a:gd name="connsiteY62" fmla="*/ 504825 h 1187450"/>
                  <a:gd name="connsiteX63" fmla="*/ 704850 w 1501775"/>
                  <a:gd name="connsiteY63" fmla="*/ 504825 h 1187450"/>
                  <a:gd name="connsiteX64" fmla="*/ 723900 w 1501775"/>
                  <a:gd name="connsiteY64" fmla="*/ 523875 h 1187450"/>
                  <a:gd name="connsiteX65" fmla="*/ 736600 w 1501775"/>
                  <a:gd name="connsiteY65" fmla="*/ 536575 h 1187450"/>
                  <a:gd name="connsiteX66" fmla="*/ 736600 w 1501775"/>
                  <a:gd name="connsiteY66" fmla="*/ 552450 h 1187450"/>
                  <a:gd name="connsiteX67" fmla="*/ 736600 w 1501775"/>
                  <a:gd name="connsiteY67" fmla="*/ 552450 h 1187450"/>
                  <a:gd name="connsiteX68" fmla="*/ 765175 w 1501775"/>
                  <a:gd name="connsiteY68" fmla="*/ 581025 h 1187450"/>
                  <a:gd name="connsiteX69" fmla="*/ 765175 w 1501775"/>
                  <a:gd name="connsiteY69" fmla="*/ 581025 h 1187450"/>
                  <a:gd name="connsiteX70" fmla="*/ 784225 w 1501775"/>
                  <a:gd name="connsiteY70" fmla="*/ 600075 h 1187450"/>
                  <a:gd name="connsiteX71" fmla="*/ 815975 w 1501775"/>
                  <a:gd name="connsiteY71" fmla="*/ 600075 h 1187450"/>
                  <a:gd name="connsiteX72" fmla="*/ 815975 w 1501775"/>
                  <a:gd name="connsiteY72" fmla="*/ 631825 h 1187450"/>
                  <a:gd name="connsiteX73" fmla="*/ 815975 w 1501775"/>
                  <a:gd name="connsiteY73" fmla="*/ 631825 h 1187450"/>
                  <a:gd name="connsiteX74" fmla="*/ 835025 w 1501775"/>
                  <a:gd name="connsiteY74" fmla="*/ 650875 h 1187450"/>
                  <a:gd name="connsiteX75" fmla="*/ 835025 w 1501775"/>
                  <a:gd name="connsiteY75" fmla="*/ 650875 h 1187450"/>
                  <a:gd name="connsiteX76" fmla="*/ 863600 w 1501775"/>
                  <a:gd name="connsiteY76" fmla="*/ 650875 h 1187450"/>
                  <a:gd name="connsiteX77" fmla="*/ 863600 w 1501775"/>
                  <a:gd name="connsiteY77" fmla="*/ 688975 h 1187450"/>
                  <a:gd name="connsiteX78" fmla="*/ 895350 w 1501775"/>
                  <a:gd name="connsiteY78" fmla="*/ 688975 h 1187450"/>
                  <a:gd name="connsiteX79" fmla="*/ 895350 w 1501775"/>
                  <a:gd name="connsiteY79" fmla="*/ 711200 h 1187450"/>
                  <a:gd name="connsiteX80" fmla="*/ 927100 w 1501775"/>
                  <a:gd name="connsiteY80" fmla="*/ 711200 h 1187450"/>
                  <a:gd name="connsiteX81" fmla="*/ 927100 w 1501775"/>
                  <a:gd name="connsiteY81" fmla="*/ 739775 h 1187450"/>
                  <a:gd name="connsiteX82" fmla="*/ 968375 w 1501775"/>
                  <a:gd name="connsiteY82" fmla="*/ 739775 h 1187450"/>
                  <a:gd name="connsiteX83" fmla="*/ 968375 w 1501775"/>
                  <a:gd name="connsiteY83" fmla="*/ 768350 h 1187450"/>
                  <a:gd name="connsiteX84" fmla="*/ 1047750 w 1501775"/>
                  <a:gd name="connsiteY84" fmla="*/ 768350 h 1187450"/>
                  <a:gd name="connsiteX85" fmla="*/ 1047750 w 1501775"/>
                  <a:gd name="connsiteY85" fmla="*/ 768350 h 1187450"/>
                  <a:gd name="connsiteX86" fmla="*/ 1047750 w 1501775"/>
                  <a:gd name="connsiteY86" fmla="*/ 803275 h 1187450"/>
                  <a:gd name="connsiteX87" fmla="*/ 1092200 w 1501775"/>
                  <a:gd name="connsiteY87" fmla="*/ 803275 h 1187450"/>
                  <a:gd name="connsiteX88" fmla="*/ 1092200 w 1501775"/>
                  <a:gd name="connsiteY88" fmla="*/ 847725 h 1187450"/>
                  <a:gd name="connsiteX89" fmla="*/ 1133475 w 1501775"/>
                  <a:gd name="connsiteY89" fmla="*/ 847725 h 1187450"/>
                  <a:gd name="connsiteX90" fmla="*/ 1133475 w 1501775"/>
                  <a:gd name="connsiteY90" fmla="*/ 879475 h 1187450"/>
                  <a:gd name="connsiteX91" fmla="*/ 1152525 w 1501775"/>
                  <a:gd name="connsiteY91" fmla="*/ 879475 h 1187450"/>
                  <a:gd name="connsiteX92" fmla="*/ 1152525 w 1501775"/>
                  <a:gd name="connsiteY92" fmla="*/ 908050 h 1187450"/>
                  <a:gd name="connsiteX93" fmla="*/ 1181100 w 1501775"/>
                  <a:gd name="connsiteY93" fmla="*/ 908050 h 1187450"/>
                  <a:gd name="connsiteX94" fmla="*/ 1181100 w 1501775"/>
                  <a:gd name="connsiteY94" fmla="*/ 930275 h 1187450"/>
                  <a:gd name="connsiteX95" fmla="*/ 1216025 w 1501775"/>
                  <a:gd name="connsiteY95" fmla="*/ 930275 h 1187450"/>
                  <a:gd name="connsiteX96" fmla="*/ 1216025 w 1501775"/>
                  <a:gd name="connsiteY96" fmla="*/ 984250 h 1187450"/>
                  <a:gd name="connsiteX97" fmla="*/ 1260475 w 1501775"/>
                  <a:gd name="connsiteY97" fmla="*/ 984250 h 1187450"/>
                  <a:gd name="connsiteX98" fmla="*/ 1260475 w 1501775"/>
                  <a:gd name="connsiteY98" fmla="*/ 984250 h 1187450"/>
                  <a:gd name="connsiteX99" fmla="*/ 1282700 w 1501775"/>
                  <a:gd name="connsiteY99" fmla="*/ 1006475 h 1187450"/>
                  <a:gd name="connsiteX100" fmla="*/ 1282700 w 1501775"/>
                  <a:gd name="connsiteY100" fmla="*/ 1063625 h 1187450"/>
                  <a:gd name="connsiteX101" fmla="*/ 1304925 w 1501775"/>
                  <a:gd name="connsiteY101" fmla="*/ 1063625 h 1187450"/>
                  <a:gd name="connsiteX102" fmla="*/ 1304925 w 1501775"/>
                  <a:gd name="connsiteY102" fmla="*/ 1063625 h 1187450"/>
                  <a:gd name="connsiteX103" fmla="*/ 1304925 w 1501775"/>
                  <a:gd name="connsiteY103" fmla="*/ 1092200 h 1187450"/>
                  <a:gd name="connsiteX104" fmla="*/ 1371600 w 1501775"/>
                  <a:gd name="connsiteY104" fmla="*/ 1092200 h 1187450"/>
                  <a:gd name="connsiteX105" fmla="*/ 1371600 w 1501775"/>
                  <a:gd name="connsiteY105" fmla="*/ 1114425 h 1187450"/>
                  <a:gd name="connsiteX106" fmla="*/ 1397000 w 1501775"/>
                  <a:gd name="connsiteY106" fmla="*/ 1114425 h 1187450"/>
                  <a:gd name="connsiteX107" fmla="*/ 1397000 w 1501775"/>
                  <a:gd name="connsiteY107" fmla="*/ 1139825 h 1187450"/>
                  <a:gd name="connsiteX108" fmla="*/ 1425575 w 1501775"/>
                  <a:gd name="connsiteY108" fmla="*/ 1139825 h 1187450"/>
                  <a:gd name="connsiteX109" fmla="*/ 1425575 w 1501775"/>
                  <a:gd name="connsiteY109" fmla="*/ 1158875 h 1187450"/>
                  <a:gd name="connsiteX110" fmla="*/ 1466850 w 1501775"/>
                  <a:gd name="connsiteY110" fmla="*/ 1158875 h 1187450"/>
                  <a:gd name="connsiteX111" fmla="*/ 1466850 w 1501775"/>
                  <a:gd name="connsiteY111" fmla="*/ 1187450 h 1187450"/>
                  <a:gd name="connsiteX112" fmla="*/ 1501775 w 1501775"/>
                  <a:gd name="connsiteY112" fmla="*/ 1187450 h 1187450"/>
                  <a:gd name="connsiteX113" fmla="*/ 1501775 w 1501775"/>
                  <a:gd name="connsiteY113" fmla="*/ 1187450 h 1187450"/>
                  <a:gd name="connsiteX0" fmla="*/ 0 w 1501775"/>
                  <a:gd name="connsiteY0" fmla="*/ 0 h 1187450"/>
                  <a:gd name="connsiteX1" fmla="*/ 47625 w 1501775"/>
                  <a:gd name="connsiteY1" fmla="*/ 0 h 1187450"/>
                  <a:gd name="connsiteX2" fmla="*/ 47625 w 1501775"/>
                  <a:gd name="connsiteY2" fmla="*/ 22225 h 1187450"/>
                  <a:gd name="connsiteX3" fmla="*/ 66675 w 1501775"/>
                  <a:gd name="connsiteY3" fmla="*/ 22225 h 1187450"/>
                  <a:gd name="connsiteX4" fmla="*/ 66675 w 1501775"/>
                  <a:gd name="connsiteY4" fmla="*/ 44450 h 1187450"/>
                  <a:gd name="connsiteX5" fmla="*/ 66675 w 1501775"/>
                  <a:gd name="connsiteY5" fmla="*/ 44450 h 1187450"/>
                  <a:gd name="connsiteX6" fmla="*/ 66675 w 1501775"/>
                  <a:gd name="connsiteY6" fmla="*/ 44450 h 1187450"/>
                  <a:gd name="connsiteX7" fmla="*/ 98425 w 1501775"/>
                  <a:gd name="connsiteY7" fmla="*/ 44450 h 1187450"/>
                  <a:gd name="connsiteX8" fmla="*/ 98425 w 1501775"/>
                  <a:gd name="connsiteY8" fmla="*/ 44450 h 1187450"/>
                  <a:gd name="connsiteX9" fmla="*/ 98425 w 1501775"/>
                  <a:gd name="connsiteY9" fmla="*/ 44450 h 1187450"/>
                  <a:gd name="connsiteX10" fmla="*/ 98425 w 1501775"/>
                  <a:gd name="connsiteY10" fmla="*/ 66675 h 1187450"/>
                  <a:gd name="connsiteX11" fmla="*/ 98425 w 1501775"/>
                  <a:gd name="connsiteY11" fmla="*/ 66675 h 1187450"/>
                  <a:gd name="connsiteX12" fmla="*/ 98425 w 1501775"/>
                  <a:gd name="connsiteY12" fmla="*/ 66675 h 1187450"/>
                  <a:gd name="connsiteX13" fmla="*/ 127000 w 1501775"/>
                  <a:gd name="connsiteY13" fmla="*/ 66675 h 1187450"/>
                  <a:gd name="connsiteX14" fmla="*/ 127000 w 1501775"/>
                  <a:gd name="connsiteY14" fmla="*/ 95250 h 1187450"/>
                  <a:gd name="connsiteX15" fmla="*/ 127000 w 1501775"/>
                  <a:gd name="connsiteY15" fmla="*/ 95250 h 1187450"/>
                  <a:gd name="connsiteX16" fmla="*/ 161925 w 1501775"/>
                  <a:gd name="connsiteY16" fmla="*/ 95250 h 1187450"/>
                  <a:gd name="connsiteX17" fmla="*/ 161925 w 1501775"/>
                  <a:gd name="connsiteY17" fmla="*/ 130175 h 1187450"/>
                  <a:gd name="connsiteX18" fmla="*/ 161925 w 1501775"/>
                  <a:gd name="connsiteY18" fmla="*/ 130175 h 1187450"/>
                  <a:gd name="connsiteX19" fmla="*/ 161925 w 1501775"/>
                  <a:gd name="connsiteY19" fmla="*/ 130175 h 1187450"/>
                  <a:gd name="connsiteX20" fmla="*/ 161925 w 1501775"/>
                  <a:gd name="connsiteY20" fmla="*/ 130175 h 1187450"/>
                  <a:gd name="connsiteX21" fmla="*/ 190500 w 1501775"/>
                  <a:gd name="connsiteY21" fmla="*/ 130175 h 1187450"/>
                  <a:gd name="connsiteX22" fmla="*/ 190500 w 1501775"/>
                  <a:gd name="connsiteY22" fmla="*/ 130175 h 1187450"/>
                  <a:gd name="connsiteX23" fmla="*/ 190500 w 1501775"/>
                  <a:gd name="connsiteY23" fmla="*/ 155575 h 1187450"/>
                  <a:gd name="connsiteX24" fmla="*/ 190500 w 1501775"/>
                  <a:gd name="connsiteY24" fmla="*/ 155575 h 1187450"/>
                  <a:gd name="connsiteX25" fmla="*/ 190500 w 1501775"/>
                  <a:gd name="connsiteY25" fmla="*/ 155575 h 1187450"/>
                  <a:gd name="connsiteX26" fmla="*/ 190500 w 1501775"/>
                  <a:gd name="connsiteY26" fmla="*/ 155575 h 1187450"/>
                  <a:gd name="connsiteX27" fmla="*/ 190500 w 1501775"/>
                  <a:gd name="connsiteY27" fmla="*/ 184150 h 1187450"/>
                  <a:gd name="connsiteX28" fmla="*/ 285750 w 1501775"/>
                  <a:gd name="connsiteY28" fmla="*/ 184150 h 1187450"/>
                  <a:gd name="connsiteX29" fmla="*/ 285750 w 1501775"/>
                  <a:gd name="connsiteY29" fmla="*/ 206375 h 1187450"/>
                  <a:gd name="connsiteX30" fmla="*/ 285750 w 1501775"/>
                  <a:gd name="connsiteY30" fmla="*/ 206375 h 1187450"/>
                  <a:gd name="connsiteX31" fmla="*/ 304800 w 1501775"/>
                  <a:gd name="connsiteY31" fmla="*/ 225425 h 1187450"/>
                  <a:gd name="connsiteX32" fmla="*/ 371475 w 1501775"/>
                  <a:gd name="connsiteY32" fmla="*/ 225425 h 1187450"/>
                  <a:gd name="connsiteX33" fmla="*/ 371475 w 1501775"/>
                  <a:gd name="connsiteY33" fmla="*/ 241300 h 1187450"/>
                  <a:gd name="connsiteX34" fmla="*/ 371475 w 1501775"/>
                  <a:gd name="connsiteY34" fmla="*/ 241300 h 1187450"/>
                  <a:gd name="connsiteX35" fmla="*/ 371475 w 1501775"/>
                  <a:gd name="connsiteY35" fmla="*/ 241300 h 1187450"/>
                  <a:gd name="connsiteX36" fmla="*/ 371475 w 1501775"/>
                  <a:gd name="connsiteY36" fmla="*/ 241300 h 1187450"/>
                  <a:gd name="connsiteX37" fmla="*/ 403225 w 1501775"/>
                  <a:gd name="connsiteY37" fmla="*/ 241300 h 1187450"/>
                  <a:gd name="connsiteX38" fmla="*/ 403225 w 1501775"/>
                  <a:gd name="connsiteY38" fmla="*/ 241300 h 1187450"/>
                  <a:gd name="connsiteX39" fmla="*/ 403225 w 1501775"/>
                  <a:gd name="connsiteY39" fmla="*/ 260350 h 1187450"/>
                  <a:gd name="connsiteX40" fmla="*/ 444500 w 1501775"/>
                  <a:gd name="connsiteY40" fmla="*/ 260350 h 1187450"/>
                  <a:gd name="connsiteX41" fmla="*/ 444500 w 1501775"/>
                  <a:gd name="connsiteY41" fmla="*/ 276225 h 1187450"/>
                  <a:gd name="connsiteX42" fmla="*/ 482600 w 1501775"/>
                  <a:gd name="connsiteY42" fmla="*/ 276225 h 1187450"/>
                  <a:gd name="connsiteX43" fmla="*/ 482600 w 1501775"/>
                  <a:gd name="connsiteY43" fmla="*/ 298450 h 1187450"/>
                  <a:gd name="connsiteX44" fmla="*/ 514350 w 1501775"/>
                  <a:gd name="connsiteY44" fmla="*/ 298450 h 1187450"/>
                  <a:gd name="connsiteX45" fmla="*/ 514350 w 1501775"/>
                  <a:gd name="connsiteY45" fmla="*/ 298450 h 1187450"/>
                  <a:gd name="connsiteX46" fmla="*/ 514350 w 1501775"/>
                  <a:gd name="connsiteY46" fmla="*/ 298450 h 1187450"/>
                  <a:gd name="connsiteX47" fmla="*/ 530225 w 1501775"/>
                  <a:gd name="connsiteY47" fmla="*/ 314325 h 1187450"/>
                  <a:gd name="connsiteX48" fmla="*/ 530225 w 1501775"/>
                  <a:gd name="connsiteY48" fmla="*/ 339725 h 1187450"/>
                  <a:gd name="connsiteX49" fmla="*/ 581025 w 1501775"/>
                  <a:gd name="connsiteY49" fmla="*/ 339725 h 1187450"/>
                  <a:gd name="connsiteX50" fmla="*/ 581025 w 1501775"/>
                  <a:gd name="connsiteY50" fmla="*/ 371475 h 1187450"/>
                  <a:gd name="connsiteX51" fmla="*/ 581025 w 1501775"/>
                  <a:gd name="connsiteY51" fmla="*/ 371475 h 1187450"/>
                  <a:gd name="connsiteX52" fmla="*/ 606425 w 1501775"/>
                  <a:gd name="connsiteY52" fmla="*/ 371475 h 1187450"/>
                  <a:gd name="connsiteX53" fmla="*/ 606425 w 1501775"/>
                  <a:gd name="connsiteY53" fmla="*/ 403225 h 1187450"/>
                  <a:gd name="connsiteX54" fmla="*/ 622300 w 1501775"/>
                  <a:gd name="connsiteY54" fmla="*/ 403225 h 1187450"/>
                  <a:gd name="connsiteX55" fmla="*/ 622300 w 1501775"/>
                  <a:gd name="connsiteY55" fmla="*/ 412750 h 1187450"/>
                  <a:gd name="connsiteX56" fmla="*/ 638175 w 1501775"/>
                  <a:gd name="connsiteY56" fmla="*/ 412750 h 1187450"/>
                  <a:gd name="connsiteX57" fmla="*/ 638175 w 1501775"/>
                  <a:gd name="connsiteY57" fmla="*/ 447675 h 1187450"/>
                  <a:gd name="connsiteX58" fmla="*/ 669925 w 1501775"/>
                  <a:gd name="connsiteY58" fmla="*/ 447675 h 1187450"/>
                  <a:gd name="connsiteX59" fmla="*/ 669925 w 1501775"/>
                  <a:gd name="connsiteY59" fmla="*/ 479425 h 1187450"/>
                  <a:gd name="connsiteX60" fmla="*/ 669925 w 1501775"/>
                  <a:gd name="connsiteY60" fmla="*/ 479425 h 1187450"/>
                  <a:gd name="connsiteX61" fmla="*/ 704850 w 1501775"/>
                  <a:gd name="connsiteY61" fmla="*/ 479425 h 1187450"/>
                  <a:gd name="connsiteX62" fmla="*/ 704850 w 1501775"/>
                  <a:gd name="connsiteY62" fmla="*/ 504825 h 1187450"/>
                  <a:gd name="connsiteX63" fmla="*/ 704850 w 1501775"/>
                  <a:gd name="connsiteY63" fmla="*/ 504825 h 1187450"/>
                  <a:gd name="connsiteX64" fmla="*/ 723900 w 1501775"/>
                  <a:gd name="connsiteY64" fmla="*/ 523875 h 1187450"/>
                  <a:gd name="connsiteX65" fmla="*/ 736600 w 1501775"/>
                  <a:gd name="connsiteY65" fmla="*/ 536575 h 1187450"/>
                  <a:gd name="connsiteX66" fmla="*/ 736600 w 1501775"/>
                  <a:gd name="connsiteY66" fmla="*/ 552450 h 1187450"/>
                  <a:gd name="connsiteX67" fmla="*/ 755650 w 1501775"/>
                  <a:gd name="connsiteY67" fmla="*/ 555625 h 1187450"/>
                  <a:gd name="connsiteX68" fmla="*/ 765175 w 1501775"/>
                  <a:gd name="connsiteY68" fmla="*/ 581025 h 1187450"/>
                  <a:gd name="connsiteX69" fmla="*/ 765175 w 1501775"/>
                  <a:gd name="connsiteY69" fmla="*/ 581025 h 1187450"/>
                  <a:gd name="connsiteX70" fmla="*/ 784225 w 1501775"/>
                  <a:gd name="connsiteY70" fmla="*/ 600075 h 1187450"/>
                  <a:gd name="connsiteX71" fmla="*/ 815975 w 1501775"/>
                  <a:gd name="connsiteY71" fmla="*/ 600075 h 1187450"/>
                  <a:gd name="connsiteX72" fmla="*/ 815975 w 1501775"/>
                  <a:gd name="connsiteY72" fmla="*/ 631825 h 1187450"/>
                  <a:gd name="connsiteX73" fmla="*/ 815975 w 1501775"/>
                  <a:gd name="connsiteY73" fmla="*/ 631825 h 1187450"/>
                  <a:gd name="connsiteX74" fmla="*/ 835025 w 1501775"/>
                  <a:gd name="connsiteY74" fmla="*/ 650875 h 1187450"/>
                  <a:gd name="connsiteX75" fmla="*/ 835025 w 1501775"/>
                  <a:gd name="connsiteY75" fmla="*/ 650875 h 1187450"/>
                  <a:gd name="connsiteX76" fmla="*/ 863600 w 1501775"/>
                  <a:gd name="connsiteY76" fmla="*/ 650875 h 1187450"/>
                  <a:gd name="connsiteX77" fmla="*/ 863600 w 1501775"/>
                  <a:gd name="connsiteY77" fmla="*/ 688975 h 1187450"/>
                  <a:gd name="connsiteX78" fmla="*/ 895350 w 1501775"/>
                  <a:gd name="connsiteY78" fmla="*/ 688975 h 1187450"/>
                  <a:gd name="connsiteX79" fmla="*/ 895350 w 1501775"/>
                  <a:gd name="connsiteY79" fmla="*/ 711200 h 1187450"/>
                  <a:gd name="connsiteX80" fmla="*/ 927100 w 1501775"/>
                  <a:gd name="connsiteY80" fmla="*/ 711200 h 1187450"/>
                  <a:gd name="connsiteX81" fmla="*/ 927100 w 1501775"/>
                  <a:gd name="connsiteY81" fmla="*/ 739775 h 1187450"/>
                  <a:gd name="connsiteX82" fmla="*/ 968375 w 1501775"/>
                  <a:gd name="connsiteY82" fmla="*/ 739775 h 1187450"/>
                  <a:gd name="connsiteX83" fmla="*/ 968375 w 1501775"/>
                  <a:gd name="connsiteY83" fmla="*/ 768350 h 1187450"/>
                  <a:gd name="connsiteX84" fmla="*/ 1047750 w 1501775"/>
                  <a:gd name="connsiteY84" fmla="*/ 768350 h 1187450"/>
                  <a:gd name="connsiteX85" fmla="*/ 1047750 w 1501775"/>
                  <a:gd name="connsiteY85" fmla="*/ 768350 h 1187450"/>
                  <a:gd name="connsiteX86" fmla="*/ 1047750 w 1501775"/>
                  <a:gd name="connsiteY86" fmla="*/ 803275 h 1187450"/>
                  <a:gd name="connsiteX87" fmla="*/ 1092200 w 1501775"/>
                  <a:gd name="connsiteY87" fmla="*/ 803275 h 1187450"/>
                  <a:gd name="connsiteX88" fmla="*/ 1092200 w 1501775"/>
                  <a:gd name="connsiteY88" fmla="*/ 847725 h 1187450"/>
                  <a:gd name="connsiteX89" fmla="*/ 1133475 w 1501775"/>
                  <a:gd name="connsiteY89" fmla="*/ 847725 h 1187450"/>
                  <a:gd name="connsiteX90" fmla="*/ 1133475 w 1501775"/>
                  <a:gd name="connsiteY90" fmla="*/ 879475 h 1187450"/>
                  <a:gd name="connsiteX91" fmla="*/ 1152525 w 1501775"/>
                  <a:gd name="connsiteY91" fmla="*/ 879475 h 1187450"/>
                  <a:gd name="connsiteX92" fmla="*/ 1152525 w 1501775"/>
                  <a:gd name="connsiteY92" fmla="*/ 908050 h 1187450"/>
                  <a:gd name="connsiteX93" fmla="*/ 1181100 w 1501775"/>
                  <a:gd name="connsiteY93" fmla="*/ 908050 h 1187450"/>
                  <a:gd name="connsiteX94" fmla="*/ 1181100 w 1501775"/>
                  <a:gd name="connsiteY94" fmla="*/ 930275 h 1187450"/>
                  <a:gd name="connsiteX95" fmla="*/ 1216025 w 1501775"/>
                  <a:gd name="connsiteY95" fmla="*/ 930275 h 1187450"/>
                  <a:gd name="connsiteX96" fmla="*/ 1216025 w 1501775"/>
                  <a:gd name="connsiteY96" fmla="*/ 984250 h 1187450"/>
                  <a:gd name="connsiteX97" fmla="*/ 1260475 w 1501775"/>
                  <a:gd name="connsiteY97" fmla="*/ 984250 h 1187450"/>
                  <a:gd name="connsiteX98" fmla="*/ 1260475 w 1501775"/>
                  <a:gd name="connsiteY98" fmla="*/ 984250 h 1187450"/>
                  <a:gd name="connsiteX99" fmla="*/ 1282700 w 1501775"/>
                  <a:gd name="connsiteY99" fmla="*/ 1006475 h 1187450"/>
                  <a:gd name="connsiteX100" fmla="*/ 1282700 w 1501775"/>
                  <a:gd name="connsiteY100" fmla="*/ 1063625 h 1187450"/>
                  <a:gd name="connsiteX101" fmla="*/ 1304925 w 1501775"/>
                  <a:gd name="connsiteY101" fmla="*/ 1063625 h 1187450"/>
                  <a:gd name="connsiteX102" fmla="*/ 1304925 w 1501775"/>
                  <a:gd name="connsiteY102" fmla="*/ 1063625 h 1187450"/>
                  <a:gd name="connsiteX103" fmla="*/ 1304925 w 1501775"/>
                  <a:gd name="connsiteY103" fmla="*/ 1092200 h 1187450"/>
                  <a:gd name="connsiteX104" fmla="*/ 1371600 w 1501775"/>
                  <a:gd name="connsiteY104" fmla="*/ 1092200 h 1187450"/>
                  <a:gd name="connsiteX105" fmla="*/ 1371600 w 1501775"/>
                  <a:gd name="connsiteY105" fmla="*/ 1114425 h 1187450"/>
                  <a:gd name="connsiteX106" fmla="*/ 1397000 w 1501775"/>
                  <a:gd name="connsiteY106" fmla="*/ 1114425 h 1187450"/>
                  <a:gd name="connsiteX107" fmla="*/ 1397000 w 1501775"/>
                  <a:gd name="connsiteY107" fmla="*/ 1139825 h 1187450"/>
                  <a:gd name="connsiteX108" fmla="*/ 1425575 w 1501775"/>
                  <a:gd name="connsiteY108" fmla="*/ 1139825 h 1187450"/>
                  <a:gd name="connsiteX109" fmla="*/ 1425575 w 1501775"/>
                  <a:gd name="connsiteY109" fmla="*/ 1158875 h 1187450"/>
                  <a:gd name="connsiteX110" fmla="*/ 1466850 w 1501775"/>
                  <a:gd name="connsiteY110" fmla="*/ 1158875 h 1187450"/>
                  <a:gd name="connsiteX111" fmla="*/ 1466850 w 1501775"/>
                  <a:gd name="connsiteY111" fmla="*/ 1187450 h 1187450"/>
                  <a:gd name="connsiteX112" fmla="*/ 1501775 w 1501775"/>
                  <a:gd name="connsiteY112" fmla="*/ 1187450 h 1187450"/>
                  <a:gd name="connsiteX113" fmla="*/ 1501775 w 1501775"/>
                  <a:gd name="connsiteY113" fmla="*/ 1187450 h 1187450"/>
                  <a:gd name="connsiteX0" fmla="*/ 0 w 1501775"/>
                  <a:gd name="connsiteY0" fmla="*/ 0 h 1187450"/>
                  <a:gd name="connsiteX1" fmla="*/ 47625 w 1501775"/>
                  <a:gd name="connsiteY1" fmla="*/ 0 h 1187450"/>
                  <a:gd name="connsiteX2" fmla="*/ 47625 w 1501775"/>
                  <a:gd name="connsiteY2" fmla="*/ 22225 h 1187450"/>
                  <a:gd name="connsiteX3" fmla="*/ 66675 w 1501775"/>
                  <a:gd name="connsiteY3" fmla="*/ 22225 h 1187450"/>
                  <a:gd name="connsiteX4" fmla="*/ 66675 w 1501775"/>
                  <a:gd name="connsiteY4" fmla="*/ 44450 h 1187450"/>
                  <a:gd name="connsiteX5" fmla="*/ 66675 w 1501775"/>
                  <a:gd name="connsiteY5" fmla="*/ 44450 h 1187450"/>
                  <a:gd name="connsiteX6" fmla="*/ 66675 w 1501775"/>
                  <a:gd name="connsiteY6" fmla="*/ 44450 h 1187450"/>
                  <a:gd name="connsiteX7" fmla="*/ 98425 w 1501775"/>
                  <a:gd name="connsiteY7" fmla="*/ 44450 h 1187450"/>
                  <a:gd name="connsiteX8" fmla="*/ 98425 w 1501775"/>
                  <a:gd name="connsiteY8" fmla="*/ 44450 h 1187450"/>
                  <a:gd name="connsiteX9" fmla="*/ 98425 w 1501775"/>
                  <a:gd name="connsiteY9" fmla="*/ 44450 h 1187450"/>
                  <a:gd name="connsiteX10" fmla="*/ 98425 w 1501775"/>
                  <a:gd name="connsiteY10" fmla="*/ 66675 h 1187450"/>
                  <a:gd name="connsiteX11" fmla="*/ 98425 w 1501775"/>
                  <a:gd name="connsiteY11" fmla="*/ 66675 h 1187450"/>
                  <a:gd name="connsiteX12" fmla="*/ 98425 w 1501775"/>
                  <a:gd name="connsiteY12" fmla="*/ 66675 h 1187450"/>
                  <a:gd name="connsiteX13" fmla="*/ 127000 w 1501775"/>
                  <a:gd name="connsiteY13" fmla="*/ 66675 h 1187450"/>
                  <a:gd name="connsiteX14" fmla="*/ 127000 w 1501775"/>
                  <a:gd name="connsiteY14" fmla="*/ 95250 h 1187450"/>
                  <a:gd name="connsiteX15" fmla="*/ 127000 w 1501775"/>
                  <a:gd name="connsiteY15" fmla="*/ 95250 h 1187450"/>
                  <a:gd name="connsiteX16" fmla="*/ 161925 w 1501775"/>
                  <a:gd name="connsiteY16" fmla="*/ 95250 h 1187450"/>
                  <a:gd name="connsiteX17" fmla="*/ 161925 w 1501775"/>
                  <a:gd name="connsiteY17" fmla="*/ 130175 h 1187450"/>
                  <a:gd name="connsiteX18" fmla="*/ 161925 w 1501775"/>
                  <a:gd name="connsiteY18" fmla="*/ 130175 h 1187450"/>
                  <a:gd name="connsiteX19" fmla="*/ 161925 w 1501775"/>
                  <a:gd name="connsiteY19" fmla="*/ 130175 h 1187450"/>
                  <a:gd name="connsiteX20" fmla="*/ 161925 w 1501775"/>
                  <a:gd name="connsiteY20" fmla="*/ 130175 h 1187450"/>
                  <a:gd name="connsiteX21" fmla="*/ 190500 w 1501775"/>
                  <a:gd name="connsiteY21" fmla="*/ 130175 h 1187450"/>
                  <a:gd name="connsiteX22" fmla="*/ 190500 w 1501775"/>
                  <a:gd name="connsiteY22" fmla="*/ 130175 h 1187450"/>
                  <a:gd name="connsiteX23" fmla="*/ 190500 w 1501775"/>
                  <a:gd name="connsiteY23" fmla="*/ 155575 h 1187450"/>
                  <a:gd name="connsiteX24" fmla="*/ 190500 w 1501775"/>
                  <a:gd name="connsiteY24" fmla="*/ 155575 h 1187450"/>
                  <a:gd name="connsiteX25" fmla="*/ 190500 w 1501775"/>
                  <a:gd name="connsiteY25" fmla="*/ 155575 h 1187450"/>
                  <a:gd name="connsiteX26" fmla="*/ 190500 w 1501775"/>
                  <a:gd name="connsiteY26" fmla="*/ 155575 h 1187450"/>
                  <a:gd name="connsiteX27" fmla="*/ 190500 w 1501775"/>
                  <a:gd name="connsiteY27" fmla="*/ 184150 h 1187450"/>
                  <a:gd name="connsiteX28" fmla="*/ 285750 w 1501775"/>
                  <a:gd name="connsiteY28" fmla="*/ 184150 h 1187450"/>
                  <a:gd name="connsiteX29" fmla="*/ 285750 w 1501775"/>
                  <a:gd name="connsiteY29" fmla="*/ 206375 h 1187450"/>
                  <a:gd name="connsiteX30" fmla="*/ 285750 w 1501775"/>
                  <a:gd name="connsiteY30" fmla="*/ 206375 h 1187450"/>
                  <a:gd name="connsiteX31" fmla="*/ 304800 w 1501775"/>
                  <a:gd name="connsiteY31" fmla="*/ 225425 h 1187450"/>
                  <a:gd name="connsiteX32" fmla="*/ 371475 w 1501775"/>
                  <a:gd name="connsiteY32" fmla="*/ 225425 h 1187450"/>
                  <a:gd name="connsiteX33" fmla="*/ 371475 w 1501775"/>
                  <a:gd name="connsiteY33" fmla="*/ 241300 h 1187450"/>
                  <a:gd name="connsiteX34" fmla="*/ 371475 w 1501775"/>
                  <a:gd name="connsiteY34" fmla="*/ 241300 h 1187450"/>
                  <a:gd name="connsiteX35" fmla="*/ 371475 w 1501775"/>
                  <a:gd name="connsiteY35" fmla="*/ 241300 h 1187450"/>
                  <a:gd name="connsiteX36" fmla="*/ 371475 w 1501775"/>
                  <a:gd name="connsiteY36" fmla="*/ 241300 h 1187450"/>
                  <a:gd name="connsiteX37" fmla="*/ 403225 w 1501775"/>
                  <a:gd name="connsiteY37" fmla="*/ 241300 h 1187450"/>
                  <a:gd name="connsiteX38" fmla="*/ 403225 w 1501775"/>
                  <a:gd name="connsiteY38" fmla="*/ 241300 h 1187450"/>
                  <a:gd name="connsiteX39" fmla="*/ 403225 w 1501775"/>
                  <a:gd name="connsiteY39" fmla="*/ 260350 h 1187450"/>
                  <a:gd name="connsiteX40" fmla="*/ 444500 w 1501775"/>
                  <a:gd name="connsiteY40" fmla="*/ 260350 h 1187450"/>
                  <a:gd name="connsiteX41" fmla="*/ 444500 w 1501775"/>
                  <a:gd name="connsiteY41" fmla="*/ 276225 h 1187450"/>
                  <a:gd name="connsiteX42" fmla="*/ 482600 w 1501775"/>
                  <a:gd name="connsiteY42" fmla="*/ 276225 h 1187450"/>
                  <a:gd name="connsiteX43" fmla="*/ 482600 w 1501775"/>
                  <a:gd name="connsiteY43" fmla="*/ 298450 h 1187450"/>
                  <a:gd name="connsiteX44" fmla="*/ 514350 w 1501775"/>
                  <a:gd name="connsiteY44" fmla="*/ 298450 h 1187450"/>
                  <a:gd name="connsiteX45" fmla="*/ 514350 w 1501775"/>
                  <a:gd name="connsiteY45" fmla="*/ 298450 h 1187450"/>
                  <a:gd name="connsiteX46" fmla="*/ 514350 w 1501775"/>
                  <a:gd name="connsiteY46" fmla="*/ 298450 h 1187450"/>
                  <a:gd name="connsiteX47" fmla="*/ 530225 w 1501775"/>
                  <a:gd name="connsiteY47" fmla="*/ 314325 h 1187450"/>
                  <a:gd name="connsiteX48" fmla="*/ 530225 w 1501775"/>
                  <a:gd name="connsiteY48" fmla="*/ 339725 h 1187450"/>
                  <a:gd name="connsiteX49" fmla="*/ 581025 w 1501775"/>
                  <a:gd name="connsiteY49" fmla="*/ 339725 h 1187450"/>
                  <a:gd name="connsiteX50" fmla="*/ 581025 w 1501775"/>
                  <a:gd name="connsiteY50" fmla="*/ 371475 h 1187450"/>
                  <a:gd name="connsiteX51" fmla="*/ 581025 w 1501775"/>
                  <a:gd name="connsiteY51" fmla="*/ 371475 h 1187450"/>
                  <a:gd name="connsiteX52" fmla="*/ 606425 w 1501775"/>
                  <a:gd name="connsiteY52" fmla="*/ 371475 h 1187450"/>
                  <a:gd name="connsiteX53" fmla="*/ 606425 w 1501775"/>
                  <a:gd name="connsiteY53" fmla="*/ 403225 h 1187450"/>
                  <a:gd name="connsiteX54" fmla="*/ 622300 w 1501775"/>
                  <a:gd name="connsiteY54" fmla="*/ 403225 h 1187450"/>
                  <a:gd name="connsiteX55" fmla="*/ 622300 w 1501775"/>
                  <a:gd name="connsiteY55" fmla="*/ 412750 h 1187450"/>
                  <a:gd name="connsiteX56" fmla="*/ 638175 w 1501775"/>
                  <a:gd name="connsiteY56" fmla="*/ 412750 h 1187450"/>
                  <a:gd name="connsiteX57" fmla="*/ 638175 w 1501775"/>
                  <a:gd name="connsiteY57" fmla="*/ 447675 h 1187450"/>
                  <a:gd name="connsiteX58" fmla="*/ 669925 w 1501775"/>
                  <a:gd name="connsiteY58" fmla="*/ 447675 h 1187450"/>
                  <a:gd name="connsiteX59" fmla="*/ 669925 w 1501775"/>
                  <a:gd name="connsiteY59" fmla="*/ 479425 h 1187450"/>
                  <a:gd name="connsiteX60" fmla="*/ 669925 w 1501775"/>
                  <a:gd name="connsiteY60" fmla="*/ 479425 h 1187450"/>
                  <a:gd name="connsiteX61" fmla="*/ 704850 w 1501775"/>
                  <a:gd name="connsiteY61" fmla="*/ 479425 h 1187450"/>
                  <a:gd name="connsiteX62" fmla="*/ 704850 w 1501775"/>
                  <a:gd name="connsiteY62" fmla="*/ 504825 h 1187450"/>
                  <a:gd name="connsiteX63" fmla="*/ 704850 w 1501775"/>
                  <a:gd name="connsiteY63" fmla="*/ 504825 h 1187450"/>
                  <a:gd name="connsiteX64" fmla="*/ 723900 w 1501775"/>
                  <a:gd name="connsiteY64" fmla="*/ 523875 h 1187450"/>
                  <a:gd name="connsiteX65" fmla="*/ 736600 w 1501775"/>
                  <a:gd name="connsiteY65" fmla="*/ 536575 h 1187450"/>
                  <a:gd name="connsiteX66" fmla="*/ 736600 w 1501775"/>
                  <a:gd name="connsiteY66" fmla="*/ 552450 h 1187450"/>
                  <a:gd name="connsiteX67" fmla="*/ 755650 w 1501775"/>
                  <a:gd name="connsiteY67" fmla="*/ 555625 h 1187450"/>
                  <a:gd name="connsiteX68" fmla="*/ 765175 w 1501775"/>
                  <a:gd name="connsiteY68" fmla="*/ 581025 h 1187450"/>
                  <a:gd name="connsiteX69" fmla="*/ 784225 w 1501775"/>
                  <a:gd name="connsiteY69" fmla="*/ 584200 h 1187450"/>
                  <a:gd name="connsiteX70" fmla="*/ 784225 w 1501775"/>
                  <a:gd name="connsiteY70" fmla="*/ 600075 h 1187450"/>
                  <a:gd name="connsiteX71" fmla="*/ 815975 w 1501775"/>
                  <a:gd name="connsiteY71" fmla="*/ 600075 h 1187450"/>
                  <a:gd name="connsiteX72" fmla="*/ 815975 w 1501775"/>
                  <a:gd name="connsiteY72" fmla="*/ 631825 h 1187450"/>
                  <a:gd name="connsiteX73" fmla="*/ 815975 w 1501775"/>
                  <a:gd name="connsiteY73" fmla="*/ 631825 h 1187450"/>
                  <a:gd name="connsiteX74" fmla="*/ 835025 w 1501775"/>
                  <a:gd name="connsiteY74" fmla="*/ 650875 h 1187450"/>
                  <a:gd name="connsiteX75" fmla="*/ 835025 w 1501775"/>
                  <a:gd name="connsiteY75" fmla="*/ 650875 h 1187450"/>
                  <a:gd name="connsiteX76" fmla="*/ 863600 w 1501775"/>
                  <a:gd name="connsiteY76" fmla="*/ 650875 h 1187450"/>
                  <a:gd name="connsiteX77" fmla="*/ 863600 w 1501775"/>
                  <a:gd name="connsiteY77" fmla="*/ 688975 h 1187450"/>
                  <a:gd name="connsiteX78" fmla="*/ 895350 w 1501775"/>
                  <a:gd name="connsiteY78" fmla="*/ 688975 h 1187450"/>
                  <a:gd name="connsiteX79" fmla="*/ 895350 w 1501775"/>
                  <a:gd name="connsiteY79" fmla="*/ 711200 h 1187450"/>
                  <a:gd name="connsiteX80" fmla="*/ 927100 w 1501775"/>
                  <a:gd name="connsiteY80" fmla="*/ 711200 h 1187450"/>
                  <a:gd name="connsiteX81" fmla="*/ 927100 w 1501775"/>
                  <a:gd name="connsiteY81" fmla="*/ 739775 h 1187450"/>
                  <a:gd name="connsiteX82" fmla="*/ 968375 w 1501775"/>
                  <a:gd name="connsiteY82" fmla="*/ 739775 h 1187450"/>
                  <a:gd name="connsiteX83" fmla="*/ 968375 w 1501775"/>
                  <a:gd name="connsiteY83" fmla="*/ 768350 h 1187450"/>
                  <a:gd name="connsiteX84" fmla="*/ 1047750 w 1501775"/>
                  <a:gd name="connsiteY84" fmla="*/ 768350 h 1187450"/>
                  <a:gd name="connsiteX85" fmla="*/ 1047750 w 1501775"/>
                  <a:gd name="connsiteY85" fmla="*/ 768350 h 1187450"/>
                  <a:gd name="connsiteX86" fmla="*/ 1047750 w 1501775"/>
                  <a:gd name="connsiteY86" fmla="*/ 803275 h 1187450"/>
                  <a:gd name="connsiteX87" fmla="*/ 1092200 w 1501775"/>
                  <a:gd name="connsiteY87" fmla="*/ 803275 h 1187450"/>
                  <a:gd name="connsiteX88" fmla="*/ 1092200 w 1501775"/>
                  <a:gd name="connsiteY88" fmla="*/ 847725 h 1187450"/>
                  <a:gd name="connsiteX89" fmla="*/ 1133475 w 1501775"/>
                  <a:gd name="connsiteY89" fmla="*/ 847725 h 1187450"/>
                  <a:gd name="connsiteX90" fmla="*/ 1133475 w 1501775"/>
                  <a:gd name="connsiteY90" fmla="*/ 879475 h 1187450"/>
                  <a:gd name="connsiteX91" fmla="*/ 1152525 w 1501775"/>
                  <a:gd name="connsiteY91" fmla="*/ 879475 h 1187450"/>
                  <a:gd name="connsiteX92" fmla="*/ 1152525 w 1501775"/>
                  <a:gd name="connsiteY92" fmla="*/ 908050 h 1187450"/>
                  <a:gd name="connsiteX93" fmla="*/ 1181100 w 1501775"/>
                  <a:gd name="connsiteY93" fmla="*/ 908050 h 1187450"/>
                  <a:gd name="connsiteX94" fmla="*/ 1181100 w 1501775"/>
                  <a:gd name="connsiteY94" fmla="*/ 930275 h 1187450"/>
                  <a:gd name="connsiteX95" fmla="*/ 1216025 w 1501775"/>
                  <a:gd name="connsiteY95" fmla="*/ 930275 h 1187450"/>
                  <a:gd name="connsiteX96" fmla="*/ 1216025 w 1501775"/>
                  <a:gd name="connsiteY96" fmla="*/ 984250 h 1187450"/>
                  <a:gd name="connsiteX97" fmla="*/ 1260475 w 1501775"/>
                  <a:gd name="connsiteY97" fmla="*/ 984250 h 1187450"/>
                  <a:gd name="connsiteX98" fmla="*/ 1260475 w 1501775"/>
                  <a:gd name="connsiteY98" fmla="*/ 984250 h 1187450"/>
                  <a:gd name="connsiteX99" fmla="*/ 1282700 w 1501775"/>
                  <a:gd name="connsiteY99" fmla="*/ 1006475 h 1187450"/>
                  <a:gd name="connsiteX100" fmla="*/ 1282700 w 1501775"/>
                  <a:gd name="connsiteY100" fmla="*/ 1063625 h 1187450"/>
                  <a:gd name="connsiteX101" fmla="*/ 1304925 w 1501775"/>
                  <a:gd name="connsiteY101" fmla="*/ 1063625 h 1187450"/>
                  <a:gd name="connsiteX102" fmla="*/ 1304925 w 1501775"/>
                  <a:gd name="connsiteY102" fmla="*/ 1063625 h 1187450"/>
                  <a:gd name="connsiteX103" fmla="*/ 1304925 w 1501775"/>
                  <a:gd name="connsiteY103" fmla="*/ 1092200 h 1187450"/>
                  <a:gd name="connsiteX104" fmla="*/ 1371600 w 1501775"/>
                  <a:gd name="connsiteY104" fmla="*/ 1092200 h 1187450"/>
                  <a:gd name="connsiteX105" fmla="*/ 1371600 w 1501775"/>
                  <a:gd name="connsiteY105" fmla="*/ 1114425 h 1187450"/>
                  <a:gd name="connsiteX106" fmla="*/ 1397000 w 1501775"/>
                  <a:gd name="connsiteY106" fmla="*/ 1114425 h 1187450"/>
                  <a:gd name="connsiteX107" fmla="*/ 1397000 w 1501775"/>
                  <a:gd name="connsiteY107" fmla="*/ 1139825 h 1187450"/>
                  <a:gd name="connsiteX108" fmla="*/ 1425575 w 1501775"/>
                  <a:gd name="connsiteY108" fmla="*/ 1139825 h 1187450"/>
                  <a:gd name="connsiteX109" fmla="*/ 1425575 w 1501775"/>
                  <a:gd name="connsiteY109" fmla="*/ 1158875 h 1187450"/>
                  <a:gd name="connsiteX110" fmla="*/ 1466850 w 1501775"/>
                  <a:gd name="connsiteY110" fmla="*/ 1158875 h 1187450"/>
                  <a:gd name="connsiteX111" fmla="*/ 1466850 w 1501775"/>
                  <a:gd name="connsiteY111" fmla="*/ 1187450 h 1187450"/>
                  <a:gd name="connsiteX112" fmla="*/ 1501775 w 1501775"/>
                  <a:gd name="connsiteY112" fmla="*/ 1187450 h 1187450"/>
                  <a:gd name="connsiteX113" fmla="*/ 1501775 w 1501775"/>
                  <a:gd name="connsiteY113" fmla="*/ 1187450 h 1187450"/>
                  <a:gd name="connsiteX0" fmla="*/ 0 w 1501775"/>
                  <a:gd name="connsiteY0" fmla="*/ 0 h 1187450"/>
                  <a:gd name="connsiteX1" fmla="*/ 47625 w 1501775"/>
                  <a:gd name="connsiteY1" fmla="*/ 0 h 1187450"/>
                  <a:gd name="connsiteX2" fmla="*/ 47625 w 1501775"/>
                  <a:gd name="connsiteY2" fmla="*/ 22225 h 1187450"/>
                  <a:gd name="connsiteX3" fmla="*/ 66675 w 1501775"/>
                  <a:gd name="connsiteY3" fmla="*/ 22225 h 1187450"/>
                  <a:gd name="connsiteX4" fmla="*/ 66675 w 1501775"/>
                  <a:gd name="connsiteY4" fmla="*/ 44450 h 1187450"/>
                  <a:gd name="connsiteX5" fmla="*/ 66675 w 1501775"/>
                  <a:gd name="connsiteY5" fmla="*/ 44450 h 1187450"/>
                  <a:gd name="connsiteX6" fmla="*/ 66675 w 1501775"/>
                  <a:gd name="connsiteY6" fmla="*/ 44450 h 1187450"/>
                  <a:gd name="connsiteX7" fmla="*/ 98425 w 1501775"/>
                  <a:gd name="connsiteY7" fmla="*/ 44450 h 1187450"/>
                  <a:gd name="connsiteX8" fmla="*/ 98425 w 1501775"/>
                  <a:gd name="connsiteY8" fmla="*/ 44450 h 1187450"/>
                  <a:gd name="connsiteX9" fmla="*/ 98425 w 1501775"/>
                  <a:gd name="connsiteY9" fmla="*/ 44450 h 1187450"/>
                  <a:gd name="connsiteX10" fmla="*/ 98425 w 1501775"/>
                  <a:gd name="connsiteY10" fmla="*/ 66675 h 1187450"/>
                  <a:gd name="connsiteX11" fmla="*/ 98425 w 1501775"/>
                  <a:gd name="connsiteY11" fmla="*/ 66675 h 1187450"/>
                  <a:gd name="connsiteX12" fmla="*/ 98425 w 1501775"/>
                  <a:gd name="connsiteY12" fmla="*/ 66675 h 1187450"/>
                  <a:gd name="connsiteX13" fmla="*/ 127000 w 1501775"/>
                  <a:gd name="connsiteY13" fmla="*/ 66675 h 1187450"/>
                  <a:gd name="connsiteX14" fmla="*/ 127000 w 1501775"/>
                  <a:gd name="connsiteY14" fmla="*/ 95250 h 1187450"/>
                  <a:gd name="connsiteX15" fmla="*/ 127000 w 1501775"/>
                  <a:gd name="connsiteY15" fmla="*/ 95250 h 1187450"/>
                  <a:gd name="connsiteX16" fmla="*/ 161925 w 1501775"/>
                  <a:gd name="connsiteY16" fmla="*/ 95250 h 1187450"/>
                  <a:gd name="connsiteX17" fmla="*/ 161925 w 1501775"/>
                  <a:gd name="connsiteY17" fmla="*/ 130175 h 1187450"/>
                  <a:gd name="connsiteX18" fmla="*/ 161925 w 1501775"/>
                  <a:gd name="connsiteY18" fmla="*/ 130175 h 1187450"/>
                  <a:gd name="connsiteX19" fmla="*/ 161925 w 1501775"/>
                  <a:gd name="connsiteY19" fmla="*/ 130175 h 1187450"/>
                  <a:gd name="connsiteX20" fmla="*/ 161925 w 1501775"/>
                  <a:gd name="connsiteY20" fmla="*/ 130175 h 1187450"/>
                  <a:gd name="connsiteX21" fmla="*/ 190500 w 1501775"/>
                  <a:gd name="connsiteY21" fmla="*/ 130175 h 1187450"/>
                  <a:gd name="connsiteX22" fmla="*/ 190500 w 1501775"/>
                  <a:gd name="connsiteY22" fmla="*/ 130175 h 1187450"/>
                  <a:gd name="connsiteX23" fmla="*/ 190500 w 1501775"/>
                  <a:gd name="connsiteY23" fmla="*/ 155575 h 1187450"/>
                  <a:gd name="connsiteX24" fmla="*/ 190500 w 1501775"/>
                  <a:gd name="connsiteY24" fmla="*/ 155575 h 1187450"/>
                  <a:gd name="connsiteX25" fmla="*/ 190500 w 1501775"/>
                  <a:gd name="connsiteY25" fmla="*/ 155575 h 1187450"/>
                  <a:gd name="connsiteX26" fmla="*/ 190500 w 1501775"/>
                  <a:gd name="connsiteY26" fmla="*/ 155575 h 1187450"/>
                  <a:gd name="connsiteX27" fmla="*/ 190500 w 1501775"/>
                  <a:gd name="connsiteY27" fmla="*/ 184150 h 1187450"/>
                  <a:gd name="connsiteX28" fmla="*/ 285750 w 1501775"/>
                  <a:gd name="connsiteY28" fmla="*/ 184150 h 1187450"/>
                  <a:gd name="connsiteX29" fmla="*/ 285750 w 1501775"/>
                  <a:gd name="connsiteY29" fmla="*/ 206375 h 1187450"/>
                  <a:gd name="connsiteX30" fmla="*/ 285750 w 1501775"/>
                  <a:gd name="connsiteY30" fmla="*/ 206375 h 1187450"/>
                  <a:gd name="connsiteX31" fmla="*/ 304800 w 1501775"/>
                  <a:gd name="connsiteY31" fmla="*/ 225425 h 1187450"/>
                  <a:gd name="connsiteX32" fmla="*/ 371475 w 1501775"/>
                  <a:gd name="connsiteY32" fmla="*/ 225425 h 1187450"/>
                  <a:gd name="connsiteX33" fmla="*/ 371475 w 1501775"/>
                  <a:gd name="connsiteY33" fmla="*/ 241300 h 1187450"/>
                  <a:gd name="connsiteX34" fmla="*/ 371475 w 1501775"/>
                  <a:gd name="connsiteY34" fmla="*/ 241300 h 1187450"/>
                  <a:gd name="connsiteX35" fmla="*/ 371475 w 1501775"/>
                  <a:gd name="connsiteY35" fmla="*/ 241300 h 1187450"/>
                  <a:gd name="connsiteX36" fmla="*/ 371475 w 1501775"/>
                  <a:gd name="connsiteY36" fmla="*/ 241300 h 1187450"/>
                  <a:gd name="connsiteX37" fmla="*/ 403225 w 1501775"/>
                  <a:gd name="connsiteY37" fmla="*/ 241300 h 1187450"/>
                  <a:gd name="connsiteX38" fmla="*/ 403225 w 1501775"/>
                  <a:gd name="connsiteY38" fmla="*/ 241300 h 1187450"/>
                  <a:gd name="connsiteX39" fmla="*/ 403225 w 1501775"/>
                  <a:gd name="connsiteY39" fmla="*/ 260350 h 1187450"/>
                  <a:gd name="connsiteX40" fmla="*/ 444500 w 1501775"/>
                  <a:gd name="connsiteY40" fmla="*/ 260350 h 1187450"/>
                  <a:gd name="connsiteX41" fmla="*/ 444500 w 1501775"/>
                  <a:gd name="connsiteY41" fmla="*/ 276225 h 1187450"/>
                  <a:gd name="connsiteX42" fmla="*/ 482600 w 1501775"/>
                  <a:gd name="connsiteY42" fmla="*/ 276225 h 1187450"/>
                  <a:gd name="connsiteX43" fmla="*/ 482600 w 1501775"/>
                  <a:gd name="connsiteY43" fmla="*/ 298450 h 1187450"/>
                  <a:gd name="connsiteX44" fmla="*/ 514350 w 1501775"/>
                  <a:gd name="connsiteY44" fmla="*/ 298450 h 1187450"/>
                  <a:gd name="connsiteX45" fmla="*/ 514350 w 1501775"/>
                  <a:gd name="connsiteY45" fmla="*/ 298450 h 1187450"/>
                  <a:gd name="connsiteX46" fmla="*/ 514350 w 1501775"/>
                  <a:gd name="connsiteY46" fmla="*/ 298450 h 1187450"/>
                  <a:gd name="connsiteX47" fmla="*/ 530225 w 1501775"/>
                  <a:gd name="connsiteY47" fmla="*/ 314325 h 1187450"/>
                  <a:gd name="connsiteX48" fmla="*/ 530225 w 1501775"/>
                  <a:gd name="connsiteY48" fmla="*/ 339725 h 1187450"/>
                  <a:gd name="connsiteX49" fmla="*/ 581025 w 1501775"/>
                  <a:gd name="connsiteY49" fmla="*/ 339725 h 1187450"/>
                  <a:gd name="connsiteX50" fmla="*/ 581025 w 1501775"/>
                  <a:gd name="connsiteY50" fmla="*/ 371475 h 1187450"/>
                  <a:gd name="connsiteX51" fmla="*/ 581025 w 1501775"/>
                  <a:gd name="connsiteY51" fmla="*/ 371475 h 1187450"/>
                  <a:gd name="connsiteX52" fmla="*/ 606425 w 1501775"/>
                  <a:gd name="connsiteY52" fmla="*/ 371475 h 1187450"/>
                  <a:gd name="connsiteX53" fmla="*/ 606425 w 1501775"/>
                  <a:gd name="connsiteY53" fmla="*/ 403225 h 1187450"/>
                  <a:gd name="connsiteX54" fmla="*/ 622300 w 1501775"/>
                  <a:gd name="connsiteY54" fmla="*/ 403225 h 1187450"/>
                  <a:gd name="connsiteX55" fmla="*/ 622300 w 1501775"/>
                  <a:gd name="connsiteY55" fmla="*/ 412750 h 1187450"/>
                  <a:gd name="connsiteX56" fmla="*/ 638175 w 1501775"/>
                  <a:gd name="connsiteY56" fmla="*/ 412750 h 1187450"/>
                  <a:gd name="connsiteX57" fmla="*/ 638175 w 1501775"/>
                  <a:gd name="connsiteY57" fmla="*/ 447675 h 1187450"/>
                  <a:gd name="connsiteX58" fmla="*/ 669925 w 1501775"/>
                  <a:gd name="connsiteY58" fmla="*/ 447675 h 1187450"/>
                  <a:gd name="connsiteX59" fmla="*/ 669925 w 1501775"/>
                  <a:gd name="connsiteY59" fmla="*/ 479425 h 1187450"/>
                  <a:gd name="connsiteX60" fmla="*/ 669925 w 1501775"/>
                  <a:gd name="connsiteY60" fmla="*/ 479425 h 1187450"/>
                  <a:gd name="connsiteX61" fmla="*/ 704850 w 1501775"/>
                  <a:gd name="connsiteY61" fmla="*/ 479425 h 1187450"/>
                  <a:gd name="connsiteX62" fmla="*/ 704850 w 1501775"/>
                  <a:gd name="connsiteY62" fmla="*/ 504825 h 1187450"/>
                  <a:gd name="connsiteX63" fmla="*/ 704850 w 1501775"/>
                  <a:gd name="connsiteY63" fmla="*/ 504825 h 1187450"/>
                  <a:gd name="connsiteX64" fmla="*/ 723900 w 1501775"/>
                  <a:gd name="connsiteY64" fmla="*/ 523875 h 1187450"/>
                  <a:gd name="connsiteX65" fmla="*/ 736600 w 1501775"/>
                  <a:gd name="connsiteY65" fmla="*/ 536575 h 1187450"/>
                  <a:gd name="connsiteX66" fmla="*/ 736600 w 1501775"/>
                  <a:gd name="connsiteY66" fmla="*/ 552450 h 1187450"/>
                  <a:gd name="connsiteX67" fmla="*/ 755650 w 1501775"/>
                  <a:gd name="connsiteY67" fmla="*/ 555625 h 1187450"/>
                  <a:gd name="connsiteX68" fmla="*/ 765175 w 1501775"/>
                  <a:gd name="connsiteY68" fmla="*/ 581025 h 1187450"/>
                  <a:gd name="connsiteX69" fmla="*/ 784225 w 1501775"/>
                  <a:gd name="connsiteY69" fmla="*/ 584200 h 1187450"/>
                  <a:gd name="connsiteX70" fmla="*/ 784225 w 1501775"/>
                  <a:gd name="connsiteY70" fmla="*/ 600075 h 1187450"/>
                  <a:gd name="connsiteX71" fmla="*/ 815975 w 1501775"/>
                  <a:gd name="connsiteY71" fmla="*/ 600075 h 1187450"/>
                  <a:gd name="connsiteX72" fmla="*/ 815975 w 1501775"/>
                  <a:gd name="connsiteY72" fmla="*/ 631825 h 1187450"/>
                  <a:gd name="connsiteX73" fmla="*/ 815975 w 1501775"/>
                  <a:gd name="connsiteY73" fmla="*/ 631825 h 1187450"/>
                  <a:gd name="connsiteX74" fmla="*/ 835025 w 1501775"/>
                  <a:gd name="connsiteY74" fmla="*/ 650875 h 1187450"/>
                  <a:gd name="connsiteX75" fmla="*/ 835025 w 1501775"/>
                  <a:gd name="connsiteY75" fmla="*/ 650875 h 1187450"/>
                  <a:gd name="connsiteX76" fmla="*/ 863600 w 1501775"/>
                  <a:gd name="connsiteY76" fmla="*/ 650875 h 1187450"/>
                  <a:gd name="connsiteX77" fmla="*/ 863600 w 1501775"/>
                  <a:gd name="connsiteY77" fmla="*/ 688975 h 1187450"/>
                  <a:gd name="connsiteX78" fmla="*/ 895350 w 1501775"/>
                  <a:gd name="connsiteY78" fmla="*/ 688975 h 1187450"/>
                  <a:gd name="connsiteX79" fmla="*/ 895350 w 1501775"/>
                  <a:gd name="connsiteY79" fmla="*/ 711200 h 1187450"/>
                  <a:gd name="connsiteX80" fmla="*/ 927100 w 1501775"/>
                  <a:gd name="connsiteY80" fmla="*/ 711200 h 1187450"/>
                  <a:gd name="connsiteX81" fmla="*/ 927100 w 1501775"/>
                  <a:gd name="connsiteY81" fmla="*/ 739775 h 1187450"/>
                  <a:gd name="connsiteX82" fmla="*/ 968375 w 1501775"/>
                  <a:gd name="connsiteY82" fmla="*/ 739775 h 1187450"/>
                  <a:gd name="connsiteX83" fmla="*/ 968375 w 1501775"/>
                  <a:gd name="connsiteY83" fmla="*/ 768350 h 1187450"/>
                  <a:gd name="connsiteX84" fmla="*/ 1047750 w 1501775"/>
                  <a:gd name="connsiteY84" fmla="*/ 768350 h 1187450"/>
                  <a:gd name="connsiteX85" fmla="*/ 1047750 w 1501775"/>
                  <a:gd name="connsiteY85" fmla="*/ 768350 h 1187450"/>
                  <a:gd name="connsiteX86" fmla="*/ 1047750 w 1501775"/>
                  <a:gd name="connsiteY86" fmla="*/ 803275 h 1187450"/>
                  <a:gd name="connsiteX87" fmla="*/ 1092200 w 1501775"/>
                  <a:gd name="connsiteY87" fmla="*/ 803275 h 1187450"/>
                  <a:gd name="connsiteX88" fmla="*/ 1092200 w 1501775"/>
                  <a:gd name="connsiteY88" fmla="*/ 847725 h 1187450"/>
                  <a:gd name="connsiteX89" fmla="*/ 1133475 w 1501775"/>
                  <a:gd name="connsiteY89" fmla="*/ 847725 h 1187450"/>
                  <a:gd name="connsiteX90" fmla="*/ 1133475 w 1501775"/>
                  <a:gd name="connsiteY90" fmla="*/ 879475 h 1187450"/>
                  <a:gd name="connsiteX91" fmla="*/ 1152525 w 1501775"/>
                  <a:gd name="connsiteY91" fmla="*/ 879475 h 1187450"/>
                  <a:gd name="connsiteX92" fmla="*/ 1152525 w 1501775"/>
                  <a:gd name="connsiteY92" fmla="*/ 908050 h 1187450"/>
                  <a:gd name="connsiteX93" fmla="*/ 1181100 w 1501775"/>
                  <a:gd name="connsiteY93" fmla="*/ 908050 h 1187450"/>
                  <a:gd name="connsiteX94" fmla="*/ 1181100 w 1501775"/>
                  <a:gd name="connsiteY94" fmla="*/ 930275 h 1187450"/>
                  <a:gd name="connsiteX95" fmla="*/ 1216025 w 1501775"/>
                  <a:gd name="connsiteY95" fmla="*/ 930275 h 1187450"/>
                  <a:gd name="connsiteX96" fmla="*/ 1216025 w 1501775"/>
                  <a:gd name="connsiteY96" fmla="*/ 984250 h 1187450"/>
                  <a:gd name="connsiteX97" fmla="*/ 1260475 w 1501775"/>
                  <a:gd name="connsiteY97" fmla="*/ 984250 h 1187450"/>
                  <a:gd name="connsiteX98" fmla="*/ 1260475 w 1501775"/>
                  <a:gd name="connsiteY98" fmla="*/ 1000125 h 1187450"/>
                  <a:gd name="connsiteX99" fmla="*/ 1282700 w 1501775"/>
                  <a:gd name="connsiteY99" fmla="*/ 1006475 h 1187450"/>
                  <a:gd name="connsiteX100" fmla="*/ 1282700 w 1501775"/>
                  <a:gd name="connsiteY100" fmla="*/ 1063625 h 1187450"/>
                  <a:gd name="connsiteX101" fmla="*/ 1304925 w 1501775"/>
                  <a:gd name="connsiteY101" fmla="*/ 1063625 h 1187450"/>
                  <a:gd name="connsiteX102" fmla="*/ 1304925 w 1501775"/>
                  <a:gd name="connsiteY102" fmla="*/ 1063625 h 1187450"/>
                  <a:gd name="connsiteX103" fmla="*/ 1304925 w 1501775"/>
                  <a:gd name="connsiteY103" fmla="*/ 1092200 h 1187450"/>
                  <a:gd name="connsiteX104" fmla="*/ 1371600 w 1501775"/>
                  <a:gd name="connsiteY104" fmla="*/ 1092200 h 1187450"/>
                  <a:gd name="connsiteX105" fmla="*/ 1371600 w 1501775"/>
                  <a:gd name="connsiteY105" fmla="*/ 1114425 h 1187450"/>
                  <a:gd name="connsiteX106" fmla="*/ 1397000 w 1501775"/>
                  <a:gd name="connsiteY106" fmla="*/ 1114425 h 1187450"/>
                  <a:gd name="connsiteX107" fmla="*/ 1397000 w 1501775"/>
                  <a:gd name="connsiteY107" fmla="*/ 1139825 h 1187450"/>
                  <a:gd name="connsiteX108" fmla="*/ 1425575 w 1501775"/>
                  <a:gd name="connsiteY108" fmla="*/ 1139825 h 1187450"/>
                  <a:gd name="connsiteX109" fmla="*/ 1425575 w 1501775"/>
                  <a:gd name="connsiteY109" fmla="*/ 1158875 h 1187450"/>
                  <a:gd name="connsiteX110" fmla="*/ 1466850 w 1501775"/>
                  <a:gd name="connsiteY110" fmla="*/ 1158875 h 1187450"/>
                  <a:gd name="connsiteX111" fmla="*/ 1466850 w 1501775"/>
                  <a:gd name="connsiteY111" fmla="*/ 1187450 h 1187450"/>
                  <a:gd name="connsiteX112" fmla="*/ 1501775 w 1501775"/>
                  <a:gd name="connsiteY112" fmla="*/ 1187450 h 1187450"/>
                  <a:gd name="connsiteX113" fmla="*/ 1501775 w 1501775"/>
                  <a:gd name="connsiteY113" fmla="*/ 1187450 h 1187450"/>
                  <a:gd name="connsiteX0" fmla="*/ 0 w 1501775"/>
                  <a:gd name="connsiteY0" fmla="*/ 0 h 1187450"/>
                  <a:gd name="connsiteX1" fmla="*/ 47625 w 1501775"/>
                  <a:gd name="connsiteY1" fmla="*/ 0 h 1187450"/>
                  <a:gd name="connsiteX2" fmla="*/ 47625 w 1501775"/>
                  <a:gd name="connsiteY2" fmla="*/ 22225 h 1187450"/>
                  <a:gd name="connsiteX3" fmla="*/ 66675 w 1501775"/>
                  <a:gd name="connsiteY3" fmla="*/ 22225 h 1187450"/>
                  <a:gd name="connsiteX4" fmla="*/ 66675 w 1501775"/>
                  <a:gd name="connsiteY4" fmla="*/ 44450 h 1187450"/>
                  <a:gd name="connsiteX5" fmla="*/ 66675 w 1501775"/>
                  <a:gd name="connsiteY5" fmla="*/ 44450 h 1187450"/>
                  <a:gd name="connsiteX6" fmla="*/ 66675 w 1501775"/>
                  <a:gd name="connsiteY6" fmla="*/ 44450 h 1187450"/>
                  <a:gd name="connsiteX7" fmla="*/ 98425 w 1501775"/>
                  <a:gd name="connsiteY7" fmla="*/ 44450 h 1187450"/>
                  <a:gd name="connsiteX8" fmla="*/ 98425 w 1501775"/>
                  <a:gd name="connsiteY8" fmla="*/ 44450 h 1187450"/>
                  <a:gd name="connsiteX9" fmla="*/ 98425 w 1501775"/>
                  <a:gd name="connsiteY9" fmla="*/ 44450 h 1187450"/>
                  <a:gd name="connsiteX10" fmla="*/ 98425 w 1501775"/>
                  <a:gd name="connsiteY10" fmla="*/ 66675 h 1187450"/>
                  <a:gd name="connsiteX11" fmla="*/ 98425 w 1501775"/>
                  <a:gd name="connsiteY11" fmla="*/ 66675 h 1187450"/>
                  <a:gd name="connsiteX12" fmla="*/ 98425 w 1501775"/>
                  <a:gd name="connsiteY12" fmla="*/ 66675 h 1187450"/>
                  <a:gd name="connsiteX13" fmla="*/ 127000 w 1501775"/>
                  <a:gd name="connsiteY13" fmla="*/ 66675 h 1187450"/>
                  <a:gd name="connsiteX14" fmla="*/ 127000 w 1501775"/>
                  <a:gd name="connsiteY14" fmla="*/ 95250 h 1187450"/>
                  <a:gd name="connsiteX15" fmla="*/ 127000 w 1501775"/>
                  <a:gd name="connsiteY15" fmla="*/ 95250 h 1187450"/>
                  <a:gd name="connsiteX16" fmla="*/ 161925 w 1501775"/>
                  <a:gd name="connsiteY16" fmla="*/ 95250 h 1187450"/>
                  <a:gd name="connsiteX17" fmla="*/ 161925 w 1501775"/>
                  <a:gd name="connsiteY17" fmla="*/ 130175 h 1187450"/>
                  <a:gd name="connsiteX18" fmla="*/ 161925 w 1501775"/>
                  <a:gd name="connsiteY18" fmla="*/ 130175 h 1187450"/>
                  <a:gd name="connsiteX19" fmla="*/ 161925 w 1501775"/>
                  <a:gd name="connsiteY19" fmla="*/ 130175 h 1187450"/>
                  <a:gd name="connsiteX20" fmla="*/ 161925 w 1501775"/>
                  <a:gd name="connsiteY20" fmla="*/ 130175 h 1187450"/>
                  <a:gd name="connsiteX21" fmla="*/ 190500 w 1501775"/>
                  <a:gd name="connsiteY21" fmla="*/ 130175 h 1187450"/>
                  <a:gd name="connsiteX22" fmla="*/ 190500 w 1501775"/>
                  <a:gd name="connsiteY22" fmla="*/ 130175 h 1187450"/>
                  <a:gd name="connsiteX23" fmla="*/ 190500 w 1501775"/>
                  <a:gd name="connsiteY23" fmla="*/ 155575 h 1187450"/>
                  <a:gd name="connsiteX24" fmla="*/ 190500 w 1501775"/>
                  <a:gd name="connsiteY24" fmla="*/ 155575 h 1187450"/>
                  <a:gd name="connsiteX25" fmla="*/ 190500 w 1501775"/>
                  <a:gd name="connsiteY25" fmla="*/ 155575 h 1187450"/>
                  <a:gd name="connsiteX26" fmla="*/ 190500 w 1501775"/>
                  <a:gd name="connsiteY26" fmla="*/ 155575 h 1187450"/>
                  <a:gd name="connsiteX27" fmla="*/ 190500 w 1501775"/>
                  <a:gd name="connsiteY27" fmla="*/ 184150 h 1187450"/>
                  <a:gd name="connsiteX28" fmla="*/ 285750 w 1501775"/>
                  <a:gd name="connsiteY28" fmla="*/ 184150 h 1187450"/>
                  <a:gd name="connsiteX29" fmla="*/ 285750 w 1501775"/>
                  <a:gd name="connsiteY29" fmla="*/ 206375 h 1187450"/>
                  <a:gd name="connsiteX30" fmla="*/ 311150 w 1501775"/>
                  <a:gd name="connsiteY30" fmla="*/ 206375 h 1187450"/>
                  <a:gd name="connsiteX31" fmla="*/ 304800 w 1501775"/>
                  <a:gd name="connsiteY31" fmla="*/ 225425 h 1187450"/>
                  <a:gd name="connsiteX32" fmla="*/ 371475 w 1501775"/>
                  <a:gd name="connsiteY32" fmla="*/ 225425 h 1187450"/>
                  <a:gd name="connsiteX33" fmla="*/ 371475 w 1501775"/>
                  <a:gd name="connsiteY33" fmla="*/ 241300 h 1187450"/>
                  <a:gd name="connsiteX34" fmla="*/ 371475 w 1501775"/>
                  <a:gd name="connsiteY34" fmla="*/ 241300 h 1187450"/>
                  <a:gd name="connsiteX35" fmla="*/ 371475 w 1501775"/>
                  <a:gd name="connsiteY35" fmla="*/ 241300 h 1187450"/>
                  <a:gd name="connsiteX36" fmla="*/ 371475 w 1501775"/>
                  <a:gd name="connsiteY36" fmla="*/ 241300 h 1187450"/>
                  <a:gd name="connsiteX37" fmla="*/ 403225 w 1501775"/>
                  <a:gd name="connsiteY37" fmla="*/ 241300 h 1187450"/>
                  <a:gd name="connsiteX38" fmla="*/ 403225 w 1501775"/>
                  <a:gd name="connsiteY38" fmla="*/ 241300 h 1187450"/>
                  <a:gd name="connsiteX39" fmla="*/ 403225 w 1501775"/>
                  <a:gd name="connsiteY39" fmla="*/ 260350 h 1187450"/>
                  <a:gd name="connsiteX40" fmla="*/ 444500 w 1501775"/>
                  <a:gd name="connsiteY40" fmla="*/ 260350 h 1187450"/>
                  <a:gd name="connsiteX41" fmla="*/ 444500 w 1501775"/>
                  <a:gd name="connsiteY41" fmla="*/ 276225 h 1187450"/>
                  <a:gd name="connsiteX42" fmla="*/ 482600 w 1501775"/>
                  <a:gd name="connsiteY42" fmla="*/ 276225 h 1187450"/>
                  <a:gd name="connsiteX43" fmla="*/ 482600 w 1501775"/>
                  <a:gd name="connsiteY43" fmla="*/ 298450 h 1187450"/>
                  <a:gd name="connsiteX44" fmla="*/ 514350 w 1501775"/>
                  <a:gd name="connsiteY44" fmla="*/ 298450 h 1187450"/>
                  <a:gd name="connsiteX45" fmla="*/ 514350 w 1501775"/>
                  <a:gd name="connsiteY45" fmla="*/ 298450 h 1187450"/>
                  <a:gd name="connsiteX46" fmla="*/ 514350 w 1501775"/>
                  <a:gd name="connsiteY46" fmla="*/ 298450 h 1187450"/>
                  <a:gd name="connsiteX47" fmla="*/ 530225 w 1501775"/>
                  <a:gd name="connsiteY47" fmla="*/ 314325 h 1187450"/>
                  <a:gd name="connsiteX48" fmla="*/ 530225 w 1501775"/>
                  <a:gd name="connsiteY48" fmla="*/ 339725 h 1187450"/>
                  <a:gd name="connsiteX49" fmla="*/ 581025 w 1501775"/>
                  <a:gd name="connsiteY49" fmla="*/ 339725 h 1187450"/>
                  <a:gd name="connsiteX50" fmla="*/ 581025 w 1501775"/>
                  <a:gd name="connsiteY50" fmla="*/ 371475 h 1187450"/>
                  <a:gd name="connsiteX51" fmla="*/ 581025 w 1501775"/>
                  <a:gd name="connsiteY51" fmla="*/ 371475 h 1187450"/>
                  <a:gd name="connsiteX52" fmla="*/ 606425 w 1501775"/>
                  <a:gd name="connsiteY52" fmla="*/ 371475 h 1187450"/>
                  <a:gd name="connsiteX53" fmla="*/ 606425 w 1501775"/>
                  <a:gd name="connsiteY53" fmla="*/ 403225 h 1187450"/>
                  <a:gd name="connsiteX54" fmla="*/ 622300 w 1501775"/>
                  <a:gd name="connsiteY54" fmla="*/ 403225 h 1187450"/>
                  <a:gd name="connsiteX55" fmla="*/ 622300 w 1501775"/>
                  <a:gd name="connsiteY55" fmla="*/ 412750 h 1187450"/>
                  <a:gd name="connsiteX56" fmla="*/ 638175 w 1501775"/>
                  <a:gd name="connsiteY56" fmla="*/ 412750 h 1187450"/>
                  <a:gd name="connsiteX57" fmla="*/ 638175 w 1501775"/>
                  <a:gd name="connsiteY57" fmla="*/ 447675 h 1187450"/>
                  <a:gd name="connsiteX58" fmla="*/ 669925 w 1501775"/>
                  <a:gd name="connsiteY58" fmla="*/ 447675 h 1187450"/>
                  <a:gd name="connsiteX59" fmla="*/ 669925 w 1501775"/>
                  <a:gd name="connsiteY59" fmla="*/ 479425 h 1187450"/>
                  <a:gd name="connsiteX60" fmla="*/ 669925 w 1501775"/>
                  <a:gd name="connsiteY60" fmla="*/ 479425 h 1187450"/>
                  <a:gd name="connsiteX61" fmla="*/ 704850 w 1501775"/>
                  <a:gd name="connsiteY61" fmla="*/ 479425 h 1187450"/>
                  <a:gd name="connsiteX62" fmla="*/ 704850 w 1501775"/>
                  <a:gd name="connsiteY62" fmla="*/ 504825 h 1187450"/>
                  <a:gd name="connsiteX63" fmla="*/ 704850 w 1501775"/>
                  <a:gd name="connsiteY63" fmla="*/ 504825 h 1187450"/>
                  <a:gd name="connsiteX64" fmla="*/ 723900 w 1501775"/>
                  <a:gd name="connsiteY64" fmla="*/ 523875 h 1187450"/>
                  <a:gd name="connsiteX65" fmla="*/ 736600 w 1501775"/>
                  <a:gd name="connsiteY65" fmla="*/ 536575 h 1187450"/>
                  <a:gd name="connsiteX66" fmla="*/ 736600 w 1501775"/>
                  <a:gd name="connsiteY66" fmla="*/ 552450 h 1187450"/>
                  <a:gd name="connsiteX67" fmla="*/ 755650 w 1501775"/>
                  <a:gd name="connsiteY67" fmla="*/ 555625 h 1187450"/>
                  <a:gd name="connsiteX68" fmla="*/ 765175 w 1501775"/>
                  <a:gd name="connsiteY68" fmla="*/ 581025 h 1187450"/>
                  <a:gd name="connsiteX69" fmla="*/ 784225 w 1501775"/>
                  <a:gd name="connsiteY69" fmla="*/ 584200 h 1187450"/>
                  <a:gd name="connsiteX70" fmla="*/ 784225 w 1501775"/>
                  <a:gd name="connsiteY70" fmla="*/ 600075 h 1187450"/>
                  <a:gd name="connsiteX71" fmla="*/ 815975 w 1501775"/>
                  <a:gd name="connsiteY71" fmla="*/ 600075 h 1187450"/>
                  <a:gd name="connsiteX72" fmla="*/ 815975 w 1501775"/>
                  <a:gd name="connsiteY72" fmla="*/ 631825 h 1187450"/>
                  <a:gd name="connsiteX73" fmla="*/ 815975 w 1501775"/>
                  <a:gd name="connsiteY73" fmla="*/ 631825 h 1187450"/>
                  <a:gd name="connsiteX74" fmla="*/ 835025 w 1501775"/>
                  <a:gd name="connsiteY74" fmla="*/ 650875 h 1187450"/>
                  <a:gd name="connsiteX75" fmla="*/ 835025 w 1501775"/>
                  <a:gd name="connsiteY75" fmla="*/ 650875 h 1187450"/>
                  <a:gd name="connsiteX76" fmla="*/ 863600 w 1501775"/>
                  <a:gd name="connsiteY76" fmla="*/ 650875 h 1187450"/>
                  <a:gd name="connsiteX77" fmla="*/ 863600 w 1501775"/>
                  <a:gd name="connsiteY77" fmla="*/ 688975 h 1187450"/>
                  <a:gd name="connsiteX78" fmla="*/ 895350 w 1501775"/>
                  <a:gd name="connsiteY78" fmla="*/ 688975 h 1187450"/>
                  <a:gd name="connsiteX79" fmla="*/ 895350 w 1501775"/>
                  <a:gd name="connsiteY79" fmla="*/ 711200 h 1187450"/>
                  <a:gd name="connsiteX80" fmla="*/ 927100 w 1501775"/>
                  <a:gd name="connsiteY80" fmla="*/ 711200 h 1187450"/>
                  <a:gd name="connsiteX81" fmla="*/ 927100 w 1501775"/>
                  <a:gd name="connsiteY81" fmla="*/ 739775 h 1187450"/>
                  <a:gd name="connsiteX82" fmla="*/ 968375 w 1501775"/>
                  <a:gd name="connsiteY82" fmla="*/ 739775 h 1187450"/>
                  <a:gd name="connsiteX83" fmla="*/ 968375 w 1501775"/>
                  <a:gd name="connsiteY83" fmla="*/ 768350 h 1187450"/>
                  <a:gd name="connsiteX84" fmla="*/ 1047750 w 1501775"/>
                  <a:gd name="connsiteY84" fmla="*/ 768350 h 1187450"/>
                  <a:gd name="connsiteX85" fmla="*/ 1047750 w 1501775"/>
                  <a:gd name="connsiteY85" fmla="*/ 768350 h 1187450"/>
                  <a:gd name="connsiteX86" fmla="*/ 1047750 w 1501775"/>
                  <a:gd name="connsiteY86" fmla="*/ 803275 h 1187450"/>
                  <a:gd name="connsiteX87" fmla="*/ 1092200 w 1501775"/>
                  <a:gd name="connsiteY87" fmla="*/ 803275 h 1187450"/>
                  <a:gd name="connsiteX88" fmla="*/ 1092200 w 1501775"/>
                  <a:gd name="connsiteY88" fmla="*/ 847725 h 1187450"/>
                  <a:gd name="connsiteX89" fmla="*/ 1133475 w 1501775"/>
                  <a:gd name="connsiteY89" fmla="*/ 847725 h 1187450"/>
                  <a:gd name="connsiteX90" fmla="*/ 1133475 w 1501775"/>
                  <a:gd name="connsiteY90" fmla="*/ 879475 h 1187450"/>
                  <a:gd name="connsiteX91" fmla="*/ 1152525 w 1501775"/>
                  <a:gd name="connsiteY91" fmla="*/ 879475 h 1187450"/>
                  <a:gd name="connsiteX92" fmla="*/ 1152525 w 1501775"/>
                  <a:gd name="connsiteY92" fmla="*/ 908050 h 1187450"/>
                  <a:gd name="connsiteX93" fmla="*/ 1181100 w 1501775"/>
                  <a:gd name="connsiteY93" fmla="*/ 908050 h 1187450"/>
                  <a:gd name="connsiteX94" fmla="*/ 1181100 w 1501775"/>
                  <a:gd name="connsiteY94" fmla="*/ 930275 h 1187450"/>
                  <a:gd name="connsiteX95" fmla="*/ 1216025 w 1501775"/>
                  <a:gd name="connsiteY95" fmla="*/ 930275 h 1187450"/>
                  <a:gd name="connsiteX96" fmla="*/ 1216025 w 1501775"/>
                  <a:gd name="connsiteY96" fmla="*/ 984250 h 1187450"/>
                  <a:gd name="connsiteX97" fmla="*/ 1260475 w 1501775"/>
                  <a:gd name="connsiteY97" fmla="*/ 984250 h 1187450"/>
                  <a:gd name="connsiteX98" fmla="*/ 1260475 w 1501775"/>
                  <a:gd name="connsiteY98" fmla="*/ 1000125 h 1187450"/>
                  <a:gd name="connsiteX99" fmla="*/ 1282700 w 1501775"/>
                  <a:gd name="connsiteY99" fmla="*/ 1006475 h 1187450"/>
                  <a:gd name="connsiteX100" fmla="*/ 1282700 w 1501775"/>
                  <a:gd name="connsiteY100" fmla="*/ 1063625 h 1187450"/>
                  <a:gd name="connsiteX101" fmla="*/ 1304925 w 1501775"/>
                  <a:gd name="connsiteY101" fmla="*/ 1063625 h 1187450"/>
                  <a:gd name="connsiteX102" fmla="*/ 1304925 w 1501775"/>
                  <a:gd name="connsiteY102" fmla="*/ 1063625 h 1187450"/>
                  <a:gd name="connsiteX103" fmla="*/ 1304925 w 1501775"/>
                  <a:gd name="connsiteY103" fmla="*/ 1092200 h 1187450"/>
                  <a:gd name="connsiteX104" fmla="*/ 1371600 w 1501775"/>
                  <a:gd name="connsiteY104" fmla="*/ 1092200 h 1187450"/>
                  <a:gd name="connsiteX105" fmla="*/ 1371600 w 1501775"/>
                  <a:gd name="connsiteY105" fmla="*/ 1114425 h 1187450"/>
                  <a:gd name="connsiteX106" fmla="*/ 1397000 w 1501775"/>
                  <a:gd name="connsiteY106" fmla="*/ 1114425 h 1187450"/>
                  <a:gd name="connsiteX107" fmla="*/ 1397000 w 1501775"/>
                  <a:gd name="connsiteY107" fmla="*/ 1139825 h 1187450"/>
                  <a:gd name="connsiteX108" fmla="*/ 1425575 w 1501775"/>
                  <a:gd name="connsiteY108" fmla="*/ 1139825 h 1187450"/>
                  <a:gd name="connsiteX109" fmla="*/ 1425575 w 1501775"/>
                  <a:gd name="connsiteY109" fmla="*/ 1158875 h 1187450"/>
                  <a:gd name="connsiteX110" fmla="*/ 1466850 w 1501775"/>
                  <a:gd name="connsiteY110" fmla="*/ 1158875 h 1187450"/>
                  <a:gd name="connsiteX111" fmla="*/ 1466850 w 1501775"/>
                  <a:gd name="connsiteY111" fmla="*/ 1187450 h 1187450"/>
                  <a:gd name="connsiteX112" fmla="*/ 1501775 w 1501775"/>
                  <a:gd name="connsiteY112" fmla="*/ 1187450 h 1187450"/>
                  <a:gd name="connsiteX113" fmla="*/ 1501775 w 1501775"/>
                  <a:gd name="connsiteY113" fmla="*/ 1187450 h 1187450"/>
                  <a:gd name="connsiteX0" fmla="*/ 0 w 1501775"/>
                  <a:gd name="connsiteY0" fmla="*/ 0 h 1187450"/>
                  <a:gd name="connsiteX1" fmla="*/ 47625 w 1501775"/>
                  <a:gd name="connsiteY1" fmla="*/ 0 h 1187450"/>
                  <a:gd name="connsiteX2" fmla="*/ 47625 w 1501775"/>
                  <a:gd name="connsiteY2" fmla="*/ 22225 h 1187450"/>
                  <a:gd name="connsiteX3" fmla="*/ 66675 w 1501775"/>
                  <a:gd name="connsiteY3" fmla="*/ 22225 h 1187450"/>
                  <a:gd name="connsiteX4" fmla="*/ 66675 w 1501775"/>
                  <a:gd name="connsiteY4" fmla="*/ 44450 h 1187450"/>
                  <a:gd name="connsiteX5" fmla="*/ 66675 w 1501775"/>
                  <a:gd name="connsiteY5" fmla="*/ 44450 h 1187450"/>
                  <a:gd name="connsiteX6" fmla="*/ 66675 w 1501775"/>
                  <a:gd name="connsiteY6" fmla="*/ 44450 h 1187450"/>
                  <a:gd name="connsiteX7" fmla="*/ 98425 w 1501775"/>
                  <a:gd name="connsiteY7" fmla="*/ 44450 h 1187450"/>
                  <a:gd name="connsiteX8" fmla="*/ 98425 w 1501775"/>
                  <a:gd name="connsiteY8" fmla="*/ 44450 h 1187450"/>
                  <a:gd name="connsiteX9" fmla="*/ 98425 w 1501775"/>
                  <a:gd name="connsiteY9" fmla="*/ 44450 h 1187450"/>
                  <a:gd name="connsiteX10" fmla="*/ 98425 w 1501775"/>
                  <a:gd name="connsiteY10" fmla="*/ 66675 h 1187450"/>
                  <a:gd name="connsiteX11" fmla="*/ 98425 w 1501775"/>
                  <a:gd name="connsiteY11" fmla="*/ 66675 h 1187450"/>
                  <a:gd name="connsiteX12" fmla="*/ 98425 w 1501775"/>
                  <a:gd name="connsiteY12" fmla="*/ 66675 h 1187450"/>
                  <a:gd name="connsiteX13" fmla="*/ 127000 w 1501775"/>
                  <a:gd name="connsiteY13" fmla="*/ 66675 h 1187450"/>
                  <a:gd name="connsiteX14" fmla="*/ 127000 w 1501775"/>
                  <a:gd name="connsiteY14" fmla="*/ 95250 h 1187450"/>
                  <a:gd name="connsiteX15" fmla="*/ 127000 w 1501775"/>
                  <a:gd name="connsiteY15" fmla="*/ 95250 h 1187450"/>
                  <a:gd name="connsiteX16" fmla="*/ 161925 w 1501775"/>
                  <a:gd name="connsiteY16" fmla="*/ 95250 h 1187450"/>
                  <a:gd name="connsiteX17" fmla="*/ 161925 w 1501775"/>
                  <a:gd name="connsiteY17" fmla="*/ 130175 h 1187450"/>
                  <a:gd name="connsiteX18" fmla="*/ 161925 w 1501775"/>
                  <a:gd name="connsiteY18" fmla="*/ 130175 h 1187450"/>
                  <a:gd name="connsiteX19" fmla="*/ 161925 w 1501775"/>
                  <a:gd name="connsiteY19" fmla="*/ 130175 h 1187450"/>
                  <a:gd name="connsiteX20" fmla="*/ 161925 w 1501775"/>
                  <a:gd name="connsiteY20" fmla="*/ 130175 h 1187450"/>
                  <a:gd name="connsiteX21" fmla="*/ 190500 w 1501775"/>
                  <a:gd name="connsiteY21" fmla="*/ 130175 h 1187450"/>
                  <a:gd name="connsiteX22" fmla="*/ 190500 w 1501775"/>
                  <a:gd name="connsiteY22" fmla="*/ 130175 h 1187450"/>
                  <a:gd name="connsiteX23" fmla="*/ 190500 w 1501775"/>
                  <a:gd name="connsiteY23" fmla="*/ 155575 h 1187450"/>
                  <a:gd name="connsiteX24" fmla="*/ 190500 w 1501775"/>
                  <a:gd name="connsiteY24" fmla="*/ 155575 h 1187450"/>
                  <a:gd name="connsiteX25" fmla="*/ 190500 w 1501775"/>
                  <a:gd name="connsiteY25" fmla="*/ 155575 h 1187450"/>
                  <a:gd name="connsiteX26" fmla="*/ 190500 w 1501775"/>
                  <a:gd name="connsiteY26" fmla="*/ 155575 h 1187450"/>
                  <a:gd name="connsiteX27" fmla="*/ 190500 w 1501775"/>
                  <a:gd name="connsiteY27" fmla="*/ 184150 h 1187450"/>
                  <a:gd name="connsiteX28" fmla="*/ 285750 w 1501775"/>
                  <a:gd name="connsiteY28" fmla="*/ 184150 h 1187450"/>
                  <a:gd name="connsiteX29" fmla="*/ 285750 w 1501775"/>
                  <a:gd name="connsiteY29" fmla="*/ 206375 h 1187450"/>
                  <a:gd name="connsiteX30" fmla="*/ 301625 w 1501775"/>
                  <a:gd name="connsiteY30" fmla="*/ 206375 h 1187450"/>
                  <a:gd name="connsiteX31" fmla="*/ 304800 w 1501775"/>
                  <a:gd name="connsiteY31" fmla="*/ 225425 h 1187450"/>
                  <a:gd name="connsiteX32" fmla="*/ 371475 w 1501775"/>
                  <a:gd name="connsiteY32" fmla="*/ 225425 h 1187450"/>
                  <a:gd name="connsiteX33" fmla="*/ 371475 w 1501775"/>
                  <a:gd name="connsiteY33" fmla="*/ 241300 h 1187450"/>
                  <a:gd name="connsiteX34" fmla="*/ 371475 w 1501775"/>
                  <a:gd name="connsiteY34" fmla="*/ 241300 h 1187450"/>
                  <a:gd name="connsiteX35" fmla="*/ 371475 w 1501775"/>
                  <a:gd name="connsiteY35" fmla="*/ 241300 h 1187450"/>
                  <a:gd name="connsiteX36" fmla="*/ 371475 w 1501775"/>
                  <a:gd name="connsiteY36" fmla="*/ 241300 h 1187450"/>
                  <a:gd name="connsiteX37" fmla="*/ 403225 w 1501775"/>
                  <a:gd name="connsiteY37" fmla="*/ 241300 h 1187450"/>
                  <a:gd name="connsiteX38" fmla="*/ 403225 w 1501775"/>
                  <a:gd name="connsiteY38" fmla="*/ 241300 h 1187450"/>
                  <a:gd name="connsiteX39" fmla="*/ 403225 w 1501775"/>
                  <a:gd name="connsiteY39" fmla="*/ 260350 h 1187450"/>
                  <a:gd name="connsiteX40" fmla="*/ 444500 w 1501775"/>
                  <a:gd name="connsiteY40" fmla="*/ 260350 h 1187450"/>
                  <a:gd name="connsiteX41" fmla="*/ 444500 w 1501775"/>
                  <a:gd name="connsiteY41" fmla="*/ 276225 h 1187450"/>
                  <a:gd name="connsiteX42" fmla="*/ 482600 w 1501775"/>
                  <a:gd name="connsiteY42" fmla="*/ 276225 h 1187450"/>
                  <a:gd name="connsiteX43" fmla="*/ 482600 w 1501775"/>
                  <a:gd name="connsiteY43" fmla="*/ 298450 h 1187450"/>
                  <a:gd name="connsiteX44" fmla="*/ 514350 w 1501775"/>
                  <a:gd name="connsiteY44" fmla="*/ 298450 h 1187450"/>
                  <a:gd name="connsiteX45" fmla="*/ 514350 w 1501775"/>
                  <a:gd name="connsiteY45" fmla="*/ 298450 h 1187450"/>
                  <a:gd name="connsiteX46" fmla="*/ 514350 w 1501775"/>
                  <a:gd name="connsiteY46" fmla="*/ 298450 h 1187450"/>
                  <a:gd name="connsiteX47" fmla="*/ 530225 w 1501775"/>
                  <a:gd name="connsiteY47" fmla="*/ 314325 h 1187450"/>
                  <a:gd name="connsiteX48" fmla="*/ 530225 w 1501775"/>
                  <a:gd name="connsiteY48" fmla="*/ 339725 h 1187450"/>
                  <a:gd name="connsiteX49" fmla="*/ 581025 w 1501775"/>
                  <a:gd name="connsiteY49" fmla="*/ 339725 h 1187450"/>
                  <a:gd name="connsiteX50" fmla="*/ 581025 w 1501775"/>
                  <a:gd name="connsiteY50" fmla="*/ 371475 h 1187450"/>
                  <a:gd name="connsiteX51" fmla="*/ 581025 w 1501775"/>
                  <a:gd name="connsiteY51" fmla="*/ 371475 h 1187450"/>
                  <a:gd name="connsiteX52" fmla="*/ 606425 w 1501775"/>
                  <a:gd name="connsiteY52" fmla="*/ 371475 h 1187450"/>
                  <a:gd name="connsiteX53" fmla="*/ 606425 w 1501775"/>
                  <a:gd name="connsiteY53" fmla="*/ 403225 h 1187450"/>
                  <a:gd name="connsiteX54" fmla="*/ 622300 w 1501775"/>
                  <a:gd name="connsiteY54" fmla="*/ 403225 h 1187450"/>
                  <a:gd name="connsiteX55" fmla="*/ 622300 w 1501775"/>
                  <a:gd name="connsiteY55" fmla="*/ 412750 h 1187450"/>
                  <a:gd name="connsiteX56" fmla="*/ 638175 w 1501775"/>
                  <a:gd name="connsiteY56" fmla="*/ 412750 h 1187450"/>
                  <a:gd name="connsiteX57" fmla="*/ 638175 w 1501775"/>
                  <a:gd name="connsiteY57" fmla="*/ 447675 h 1187450"/>
                  <a:gd name="connsiteX58" fmla="*/ 669925 w 1501775"/>
                  <a:gd name="connsiteY58" fmla="*/ 447675 h 1187450"/>
                  <a:gd name="connsiteX59" fmla="*/ 669925 w 1501775"/>
                  <a:gd name="connsiteY59" fmla="*/ 479425 h 1187450"/>
                  <a:gd name="connsiteX60" fmla="*/ 669925 w 1501775"/>
                  <a:gd name="connsiteY60" fmla="*/ 479425 h 1187450"/>
                  <a:gd name="connsiteX61" fmla="*/ 704850 w 1501775"/>
                  <a:gd name="connsiteY61" fmla="*/ 479425 h 1187450"/>
                  <a:gd name="connsiteX62" fmla="*/ 704850 w 1501775"/>
                  <a:gd name="connsiteY62" fmla="*/ 504825 h 1187450"/>
                  <a:gd name="connsiteX63" fmla="*/ 704850 w 1501775"/>
                  <a:gd name="connsiteY63" fmla="*/ 504825 h 1187450"/>
                  <a:gd name="connsiteX64" fmla="*/ 723900 w 1501775"/>
                  <a:gd name="connsiteY64" fmla="*/ 523875 h 1187450"/>
                  <a:gd name="connsiteX65" fmla="*/ 736600 w 1501775"/>
                  <a:gd name="connsiteY65" fmla="*/ 536575 h 1187450"/>
                  <a:gd name="connsiteX66" fmla="*/ 736600 w 1501775"/>
                  <a:gd name="connsiteY66" fmla="*/ 552450 h 1187450"/>
                  <a:gd name="connsiteX67" fmla="*/ 755650 w 1501775"/>
                  <a:gd name="connsiteY67" fmla="*/ 555625 h 1187450"/>
                  <a:gd name="connsiteX68" fmla="*/ 765175 w 1501775"/>
                  <a:gd name="connsiteY68" fmla="*/ 581025 h 1187450"/>
                  <a:gd name="connsiteX69" fmla="*/ 784225 w 1501775"/>
                  <a:gd name="connsiteY69" fmla="*/ 584200 h 1187450"/>
                  <a:gd name="connsiteX70" fmla="*/ 784225 w 1501775"/>
                  <a:gd name="connsiteY70" fmla="*/ 600075 h 1187450"/>
                  <a:gd name="connsiteX71" fmla="*/ 815975 w 1501775"/>
                  <a:gd name="connsiteY71" fmla="*/ 600075 h 1187450"/>
                  <a:gd name="connsiteX72" fmla="*/ 815975 w 1501775"/>
                  <a:gd name="connsiteY72" fmla="*/ 631825 h 1187450"/>
                  <a:gd name="connsiteX73" fmla="*/ 815975 w 1501775"/>
                  <a:gd name="connsiteY73" fmla="*/ 631825 h 1187450"/>
                  <a:gd name="connsiteX74" fmla="*/ 835025 w 1501775"/>
                  <a:gd name="connsiteY74" fmla="*/ 650875 h 1187450"/>
                  <a:gd name="connsiteX75" fmla="*/ 835025 w 1501775"/>
                  <a:gd name="connsiteY75" fmla="*/ 650875 h 1187450"/>
                  <a:gd name="connsiteX76" fmla="*/ 863600 w 1501775"/>
                  <a:gd name="connsiteY76" fmla="*/ 650875 h 1187450"/>
                  <a:gd name="connsiteX77" fmla="*/ 863600 w 1501775"/>
                  <a:gd name="connsiteY77" fmla="*/ 688975 h 1187450"/>
                  <a:gd name="connsiteX78" fmla="*/ 895350 w 1501775"/>
                  <a:gd name="connsiteY78" fmla="*/ 688975 h 1187450"/>
                  <a:gd name="connsiteX79" fmla="*/ 895350 w 1501775"/>
                  <a:gd name="connsiteY79" fmla="*/ 711200 h 1187450"/>
                  <a:gd name="connsiteX80" fmla="*/ 927100 w 1501775"/>
                  <a:gd name="connsiteY80" fmla="*/ 711200 h 1187450"/>
                  <a:gd name="connsiteX81" fmla="*/ 927100 w 1501775"/>
                  <a:gd name="connsiteY81" fmla="*/ 739775 h 1187450"/>
                  <a:gd name="connsiteX82" fmla="*/ 968375 w 1501775"/>
                  <a:gd name="connsiteY82" fmla="*/ 739775 h 1187450"/>
                  <a:gd name="connsiteX83" fmla="*/ 968375 w 1501775"/>
                  <a:gd name="connsiteY83" fmla="*/ 768350 h 1187450"/>
                  <a:gd name="connsiteX84" fmla="*/ 1047750 w 1501775"/>
                  <a:gd name="connsiteY84" fmla="*/ 768350 h 1187450"/>
                  <a:gd name="connsiteX85" fmla="*/ 1047750 w 1501775"/>
                  <a:gd name="connsiteY85" fmla="*/ 768350 h 1187450"/>
                  <a:gd name="connsiteX86" fmla="*/ 1047750 w 1501775"/>
                  <a:gd name="connsiteY86" fmla="*/ 803275 h 1187450"/>
                  <a:gd name="connsiteX87" fmla="*/ 1092200 w 1501775"/>
                  <a:gd name="connsiteY87" fmla="*/ 803275 h 1187450"/>
                  <a:gd name="connsiteX88" fmla="*/ 1092200 w 1501775"/>
                  <a:gd name="connsiteY88" fmla="*/ 847725 h 1187450"/>
                  <a:gd name="connsiteX89" fmla="*/ 1133475 w 1501775"/>
                  <a:gd name="connsiteY89" fmla="*/ 847725 h 1187450"/>
                  <a:gd name="connsiteX90" fmla="*/ 1133475 w 1501775"/>
                  <a:gd name="connsiteY90" fmla="*/ 879475 h 1187450"/>
                  <a:gd name="connsiteX91" fmla="*/ 1152525 w 1501775"/>
                  <a:gd name="connsiteY91" fmla="*/ 879475 h 1187450"/>
                  <a:gd name="connsiteX92" fmla="*/ 1152525 w 1501775"/>
                  <a:gd name="connsiteY92" fmla="*/ 908050 h 1187450"/>
                  <a:gd name="connsiteX93" fmla="*/ 1181100 w 1501775"/>
                  <a:gd name="connsiteY93" fmla="*/ 908050 h 1187450"/>
                  <a:gd name="connsiteX94" fmla="*/ 1181100 w 1501775"/>
                  <a:gd name="connsiteY94" fmla="*/ 930275 h 1187450"/>
                  <a:gd name="connsiteX95" fmla="*/ 1216025 w 1501775"/>
                  <a:gd name="connsiteY95" fmla="*/ 930275 h 1187450"/>
                  <a:gd name="connsiteX96" fmla="*/ 1216025 w 1501775"/>
                  <a:gd name="connsiteY96" fmla="*/ 984250 h 1187450"/>
                  <a:gd name="connsiteX97" fmla="*/ 1260475 w 1501775"/>
                  <a:gd name="connsiteY97" fmla="*/ 984250 h 1187450"/>
                  <a:gd name="connsiteX98" fmla="*/ 1260475 w 1501775"/>
                  <a:gd name="connsiteY98" fmla="*/ 1000125 h 1187450"/>
                  <a:gd name="connsiteX99" fmla="*/ 1282700 w 1501775"/>
                  <a:gd name="connsiteY99" fmla="*/ 1006475 h 1187450"/>
                  <a:gd name="connsiteX100" fmla="*/ 1282700 w 1501775"/>
                  <a:gd name="connsiteY100" fmla="*/ 1063625 h 1187450"/>
                  <a:gd name="connsiteX101" fmla="*/ 1304925 w 1501775"/>
                  <a:gd name="connsiteY101" fmla="*/ 1063625 h 1187450"/>
                  <a:gd name="connsiteX102" fmla="*/ 1304925 w 1501775"/>
                  <a:gd name="connsiteY102" fmla="*/ 1063625 h 1187450"/>
                  <a:gd name="connsiteX103" fmla="*/ 1304925 w 1501775"/>
                  <a:gd name="connsiteY103" fmla="*/ 1092200 h 1187450"/>
                  <a:gd name="connsiteX104" fmla="*/ 1371600 w 1501775"/>
                  <a:gd name="connsiteY104" fmla="*/ 1092200 h 1187450"/>
                  <a:gd name="connsiteX105" fmla="*/ 1371600 w 1501775"/>
                  <a:gd name="connsiteY105" fmla="*/ 1114425 h 1187450"/>
                  <a:gd name="connsiteX106" fmla="*/ 1397000 w 1501775"/>
                  <a:gd name="connsiteY106" fmla="*/ 1114425 h 1187450"/>
                  <a:gd name="connsiteX107" fmla="*/ 1397000 w 1501775"/>
                  <a:gd name="connsiteY107" fmla="*/ 1139825 h 1187450"/>
                  <a:gd name="connsiteX108" fmla="*/ 1425575 w 1501775"/>
                  <a:gd name="connsiteY108" fmla="*/ 1139825 h 1187450"/>
                  <a:gd name="connsiteX109" fmla="*/ 1425575 w 1501775"/>
                  <a:gd name="connsiteY109" fmla="*/ 1158875 h 1187450"/>
                  <a:gd name="connsiteX110" fmla="*/ 1466850 w 1501775"/>
                  <a:gd name="connsiteY110" fmla="*/ 1158875 h 1187450"/>
                  <a:gd name="connsiteX111" fmla="*/ 1466850 w 1501775"/>
                  <a:gd name="connsiteY111" fmla="*/ 1187450 h 1187450"/>
                  <a:gd name="connsiteX112" fmla="*/ 1501775 w 1501775"/>
                  <a:gd name="connsiteY112" fmla="*/ 1187450 h 1187450"/>
                  <a:gd name="connsiteX113" fmla="*/ 1501775 w 1501775"/>
                  <a:gd name="connsiteY113" fmla="*/ 1187450 h 118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501775" h="1187450">
                    <a:moveTo>
                      <a:pt x="0" y="0"/>
                    </a:moveTo>
                    <a:lnTo>
                      <a:pt x="47625" y="0"/>
                    </a:lnTo>
                    <a:lnTo>
                      <a:pt x="47625" y="22225"/>
                    </a:lnTo>
                    <a:lnTo>
                      <a:pt x="66675" y="22225"/>
                    </a:lnTo>
                    <a:lnTo>
                      <a:pt x="66675" y="44450"/>
                    </a:lnTo>
                    <a:lnTo>
                      <a:pt x="66675" y="44450"/>
                    </a:lnTo>
                    <a:lnTo>
                      <a:pt x="66675" y="44450"/>
                    </a:lnTo>
                    <a:lnTo>
                      <a:pt x="98425" y="44450"/>
                    </a:lnTo>
                    <a:lnTo>
                      <a:pt x="98425" y="44450"/>
                    </a:lnTo>
                    <a:lnTo>
                      <a:pt x="98425" y="44450"/>
                    </a:lnTo>
                    <a:lnTo>
                      <a:pt x="98425" y="66675"/>
                    </a:lnTo>
                    <a:lnTo>
                      <a:pt x="98425" y="66675"/>
                    </a:lnTo>
                    <a:lnTo>
                      <a:pt x="98425" y="66675"/>
                    </a:lnTo>
                    <a:lnTo>
                      <a:pt x="127000" y="66675"/>
                    </a:lnTo>
                    <a:lnTo>
                      <a:pt x="127000" y="95250"/>
                    </a:lnTo>
                    <a:lnTo>
                      <a:pt x="127000" y="95250"/>
                    </a:lnTo>
                    <a:lnTo>
                      <a:pt x="161925" y="95250"/>
                    </a:lnTo>
                    <a:lnTo>
                      <a:pt x="161925" y="130175"/>
                    </a:lnTo>
                    <a:lnTo>
                      <a:pt x="161925" y="130175"/>
                    </a:lnTo>
                    <a:lnTo>
                      <a:pt x="161925" y="130175"/>
                    </a:lnTo>
                    <a:lnTo>
                      <a:pt x="161925" y="130175"/>
                    </a:lnTo>
                    <a:lnTo>
                      <a:pt x="190500" y="130175"/>
                    </a:lnTo>
                    <a:lnTo>
                      <a:pt x="190500" y="130175"/>
                    </a:lnTo>
                    <a:lnTo>
                      <a:pt x="190500" y="155575"/>
                    </a:lnTo>
                    <a:lnTo>
                      <a:pt x="190500" y="155575"/>
                    </a:lnTo>
                    <a:lnTo>
                      <a:pt x="190500" y="155575"/>
                    </a:lnTo>
                    <a:lnTo>
                      <a:pt x="190500" y="155575"/>
                    </a:lnTo>
                    <a:lnTo>
                      <a:pt x="190500" y="184150"/>
                    </a:lnTo>
                    <a:lnTo>
                      <a:pt x="285750" y="184150"/>
                    </a:lnTo>
                    <a:lnTo>
                      <a:pt x="285750" y="206375"/>
                    </a:lnTo>
                    <a:lnTo>
                      <a:pt x="301625" y="206375"/>
                    </a:lnTo>
                    <a:lnTo>
                      <a:pt x="304800" y="225425"/>
                    </a:lnTo>
                    <a:lnTo>
                      <a:pt x="371475" y="225425"/>
                    </a:lnTo>
                    <a:lnTo>
                      <a:pt x="371475" y="241300"/>
                    </a:lnTo>
                    <a:lnTo>
                      <a:pt x="371475" y="241300"/>
                    </a:lnTo>
                    <a:lnTo>
                      <a:pt x="371475" y="241300"/>
                    </a:lnTo>
                    <a:lnTo>
                      <a:pt x="371475" y="241300"/>
                    </a:lnTo>
                    <a:lnTo>
                      <a:pt x="403225" y="241300"/>
                    </a:lnTo>
                    <a:lnTo>
                      <a:pt x="403225" y="241300"/>
                    </a:lnTo>
                    <a:lnTo>
                      <a:pt x="403225" y="260350"/>
                    </a:lnTo>
                    <a:lnTo>
                      <a:pt x="444500" y="260350"/>
                    </a:lnTo>
                    <a:lnTo>
                      <a:pt x="444500" y="276225"/>
                    </a:lnTo>
                    <a:lnTo>
                      <a:pt x="482600" y="276225"/>
                    </a:lnTo>
                    <a:lnTo>
                      <a:pt x="482600" y="298450"/>
                    </a:lnTo>
                    <a:lnTo>
                      <a:pt x="514350" y="298450"/>
                    </a:lnTo>
                    <a:lnTo>
                      <a:pt x="514350" y="298450"/>
                    </a:lnTo>
                    <a:lnTo>
                      <a:pt x="514350" y="298450"/>
                    </a:lnTo>
                    <a:lnTo>
                      <a:pt x="530225" y="314325"/>
                    </a:lnTo>
                    <a:lnTo>
                      <a:pt x="530225" y="339725"/>
                    </a:lnTo>
                    <a:lnTo>
                      <a:pt x="581025" y="339725"/>
                    </a:lnTo>
                    <a:lnTo>
                      <a:pt x="581025" y="371475"/>
                    </a:lnTo>
                    <a:lnTo>
                      <a:pt x="581025" y="371475"/>
                    </a:lnTo>
                    <a:lnTo>
                      <a:pt x="606425" y="371475"/>
                    </a:lnTo>
                    <a:lnTo>
                      <a:pt x="606425" y="403225"/>
                    </a:lnTo>
                    <a:lnTo>
                      <a:pt x="622300" y="403225"/>
                    </a:lnTo>
                    <a:lnTo>
                      <a:pt x="622300" y="412750"/>
                    </a:lnTo>
                    <a:lnTo>
                      <a:pt x="638175" y="412750"/>
                    </a:lnTo>
                    <a:lnTo>
                      <a:pt x="638175" y="447675"/>
                    </a:lnTo>
                    <a:lnTo>
                      <a:pt x="669925" y="447675"/>
                    </a:lnTo>
                    <a:lnTo>
                      <a:pt x="669925" y="479425"/>
                    </a:lnTo>
                    <a:lnTo>
                      <a:pt x="669925" y="479425"/>
                    </a:lnTo>
                    <a:lnTo>
                      <a:pt x="704850" y="479425"/>
                    </a:lnTo>
                    <a:lnTo>
                      <a:pt x="704850" y="504825"/>
                    </a:lnTo>
                    <a:lnTo>
                      <a:pt x="704850" y="504825"/>
                    </a:lnTo>
                    <a:lnTo>
                      <a:pt x="723900" y="523875"/>
                    </a:lnTo>
                    <a:lnTo>
                      <a:pt x="736600" y="536575"/>
                    </a:lnTo>
                    <a:lnTo>
                      <a:pt x="736600" y="552450"/>
                    </a:lnTo>
                    <a:lnTo>
                      <a:pt x="755650" y="555625"/>
                    </a:lnTo>
                    <a:lnTo>
                      <a:pt x="765175" y="581025"/>
                    </a:lnTo>
                    <a:lnTo>
                      <a:pt x="784225" y="584200"/>
                    </a:lnTo>
                    <a:lnTo>
                      <a:pt x="784225" y="600075"/>
                    </a:lnTo>
                    <a:lnTo>
                      <a:pt x="815975" y="600075"/>
                    </a:lnTo>
                    <a:lnTo>
                      <a:pt x="815975" y="631825"/>
                    </a:lnTo>
                    <a:lnTo>
                      <a:pt x="815975" y="631825"/>
                    </a:lnTo>
                    <a:lnTo>
                      <a:pt x="835025" y="650875"/>
                    </a:lnTo>
                    <a:lnTo>
                      <a:pt x="835025" y="650875"/>
                    </a:lnTo>
                    <a:lnTo>
                      <a:pt x="863600" y="650875"/>
                    </a:lnTo>
                    <a:lnTo>
                      <a:pt x="863600" y="688975"/>
                    </a:lnTo>
                    <a:lnTo>
                      <a:pt x="895350" y="688975"/>
                    </a:lnTo>
                    <a:lnTo>
                      <a:pt x="895350" y="711200"/>
                    </a:lnTo>
                    <a:lnTo>
                      <a:pt x="927100" y="711200"/>
                    </a:lnTo>
                    <a:lnTo>
                      <a:pt x="927100" y="739775"/>
                    </a:lnTo>
                    <a:lnTo>
                      <a:pt x="968375" y="739775"/>
                    </a:lnTo>
                    <a:lnTo>
                      <a:pt x="968375" y="768350"/>
                    </a:lnTo>
                    <a:lnTo>
                      <a:pt x="1047750" y="768350"/>
                    </a:lnTo>
                    <a:lnTo>
                      <a:pt x="1047750" y="768350"/>
                    </a:lnTo>
                    <a:lnTo>
                      <a:pt x="1047750" y="803275"/>
                    </a:lnTo>
                    <a:lnTo>
                      <a:pt x="1092200" y="803275"/>
                    </a:lnTo>
                    <a:lnTo>
                      <a:pt x="1092200" y="847725"/>
                    </a:lnTo>
                    <a:lnTo>
                      <a:pt x="1133475" y="847725"/>
                    </a:lnTo>
                    <a:lnTo>
                      <a:pt x="1133475" y="879475"/>
                    </a:lnTo>
                    <a:lnTo>
                      <a:pt x="1152525" y="879475"/>
                    </a:lnTo>
                    <a:lnTo>
                      <a:pt x="1152525" y="908050"/>
                    </a:lnTo>
                    <a:lnTo>
                      <a:pt x="1181100" y="908050"/>
                    </a:lnTo>
                    <a:lnTo>
                      <a:pt x="1181100" y="930275"/>
                    </a:lnTo>
                    <a:lnTo>
                      <a:pt x="1216025" y="930275"/>
                    </a:lnTo>
                    <a:lnTo>
                      <a:pt x="1216025" y="984250"/>
                    </a:lnTo>
                    <a:lnTo>
                      <a:pt x="1260475" y="984250"/>
                    </a:lnTo>
                    <a:lnTo>
                      <a:pt x="1260475" y="1000125"/>
                    </a:lnTo>
                    <a:lnTo>
                      <a:pt x="1282700" y="1006475"/>
                    </a:lnTo>
                    <a:lnTo>
                      <a:pt x="1282700" y="1063625"/>
                    </a:lnTo>
                    <a:lnTo>
                      <a:pt x="1304925" y="1063625"/>
                    </a:lnTo>
                    <a:lnTo>
                      <a:pt x="1304925" y="1063625"/>
                    </a:lnTo>
                    <a:lnTo>
                      <a:pt x="1304925" y="1092200"/>
                    </a:lnTo>
                    <a:lnTo>
                      <a:pt x="1371600" y="1092200"/>
                    </a:lnTo>
                    <a:lnTo>
                      <a:pt x="1371600" y="1114425"/>
                    </a:lnTo>
                    <a:lnTo>
                      <a:pt x="1397000" y="1114425"/>
                    </a:lnTo>
                    <a:lnTo>
                      <a:pt x="1397000" y="1139825"/>
                    </a:lnTo>
                    <a:lnTo>
                      <a:pt x="1425575" y="1139825"/>
                    </a:lnTo>
                    <a:lnTo>
                      <a:pt x="1425575" y="1158875"/>
                    </a:lnTo>
                    <a:lnTo>
                      <a:pt x="1466850" y="1158875"/>
                    </a:lnTo>
                    <a:lnTo>
                      <a:pt x="1466850" y="1187450"/>
                    </a:lnTo>
                    <a:lnTo>
                      <a:pt x="1501775" y="1187450"/>
                    </a:lnTo>
                    <a:lnTo>
                      <a:pt x="1501775" y="1187450"/>
                    </a:lnTo>
                  </a:path>
                </a:pathLst>
              </a:custGeom>
              <a:noFill/>
              <a:ln w="28575" cap="flat" cmpd="sng" algn="ctr">
                <a:solidFill>
                  <a:schemeClr val="accent2"/>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a typeface="+mn-ea"/>
                  <a:cs typeface="Calibri" panose="020F0502020204030204" pitchFamily="34" charset="0"/>
                </a:endParaRPr>
              </a:p>
            </p:txBody>
          </p:sp>
          <p:sp>
            <p:nvSpPr>
              <p:cNvPr id="79" name="Freeform 174">
                <a:extLst>
                  <a:ext uri="{FF2B5EF4-FFF2-40B4-BE49-F238E27FC236}">
                    <a16:creationId xmlns:a16="http://schemas.microsoft.com/office/drawing/2014/main" id="{4ACCE2C4-2C9B-E165-028E-200CDB2ADF21}"/>
                  </a:ext>
                </a:extLst>
              </p:cNvPr>
              <p:cNvSpPr/>
              <p:nvPr/>
            </p:nvSpPr>
            <p:spPr>
              <a:xfrm>
                <a:off x="8651875" y="4098925"/>
                <a:ext cx="1279525" cy="771525"/>
              </a:xfrm>
              <a:custGeom>
                <a:avLst/>
                <a:gdLst>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41375 w 1279525"/>
                  <a:gd name="connsiteY39" fmla="*/ 517525 h 771525"/>
                  <a:gd name="connsiteX40" fmla="*/ 841375 w 1279525"/>
                  <a:gd name="connsiteY40" fmla="*/ 517525 h 771525"/>
                  <a:gd name="connsiteX41" fmla="*/ 869950 w 1279525"/>
                  <a:gd name="connsiteY41" fmla="*/ 54610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41375 w 1279525"/>
                  <a:gd name="connsiteY39" fmla="*/ 517525 h 771525"/>
                  <a:gd name="connsiteX40" fmla="*/ 841375 w 1279525"/>
                  <a:gd name="connsiteY40" fmla="*/ 517525 h 771525"/>
                  <a:gd name="connsiteX41" fmla="*/ 854075 w 1279525"/>
                  <a:gd name="connsiteY41" fmla="*/ 53975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41375 w 1279525"/>
                  <a:gd name="connsiteY39" fmla="*/ 517525 h 771525"/>
                  <a:gd name="connsiteX40" fmla="*/ 815975 w 1279525"/>
                  <a:gd name="connsiteY40" fmla="*/ 517525 h 771525"/>
                  <a:gd name="connsiteX41" fmla="*/ 854075 w 1279525"/>
                  <a:gd name="connsiteY41" fmla="*/ 53975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41375 w 1279525"/>
                  <a:gd name="connsiteY39" fmla="*/ 517525 h 771525"/>
                  <a:gd name="connsiteX40" fmla="*/ 803275 w 1279525"/>
                  <a:gd name="connsiteY40" fmla="*/ 593725 h 771525"/>
                  <a:gd name="connsiteX41" fmla="*/ 854075 w 1279525"/>
                  <a:gd name="connsiteY41" fmla="*/ 53975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03275 w 1279525"/>
                  <a:gd name="connsiteY40" fmla="*/ 593725 h 771525"/>
                  <a:gd name="connsiteX41" fmla="*/ 854075 w 1279525"/>
                  <a:gd name="connsiteY41" fmla="*/ 53975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50900 w 1279525"/>
                  <a:gd name="connsiteY40" fmla="*/ 520700 h 771525"/>
                  <a:gd name="connsiteX41" fmla="*/ 854075 w 1279525"/>
                  <a:gd name="connsiteY41" fmla="*/ 53975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50900 w 1279525"/>
                  <a:gd name="connsiteY40" fmla="*/ 520700 h 771525"/>
                  <a:gd name="connsiteX41" fmla="*/ 869950 w 1279525"/>
                  <a:gd name="connsiteY41" fmla="*/ 536575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50900 w 1279525"/>
                  <a:gd name="connsiteY40" fmla="*/ 520700 h 771525"/>
                  <a:gd name="connsiteX41" fmla="*/ 990600 w 1279525"/>
                  <a:gd name="connsiteY41" fmla="*/ 49530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990600 w 1279525"/>
                  <a:gd name="connsiteY41" fmla="*/ 49530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85825 w 1279525"/>
                  <a:gd name="connsiteY42" fmla="*/ 5619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85825 w 1279525"/>
                  <a:gd name="connsiteY42" fmla="*/ 536575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54075 w 1279525"/>
                  <a:gd name="connsiteY42" fmla="*/ 546100 h 771525"/>
                  <a:gd name="connsiteX43" fmla="*/ 920750 w 1279525"/>
                  <a:gd name="connsiteY43" fmla="*/ 561975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54075 w 1279525"/>
                  <a:gd name="connsiteY42" fmla="*/ 546100 h 771525"/>
                  <a:gd name="connsiteX43" fmla="*/ 898525 w 1279525"/>
                  <a:gd name="connsiteY43" fmla="*/ 546100 h 771525"/>
                  <a:gd name="connsiteX44" fmla="*/ 920750 w 1279525"/>
                  <a:gd name="connsiteY44" fmla="*/ 596900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54075 w 1279525"/>
                  <a:gd name="connsiteY42" fmla="*/ 546100 h 771525"/>
                  <a:gd name="connsiteX43" fmla="*/ 898525 w 1279525"/>
                  <a:gd name="connsiteY43" fmla="*/ 546100 h 771525"/>
                  <a:gd name="connsiteX44" fmla="*/ 898525 w 1279525"/>
                  <a:gd name="connsiteY44" fmla="*/ 574675 h 771525"/>
                  <a:gd name="connsiteX45" fmla="*/ 981075 w 1279525"/>
                  <a:gd name="connsiteY45" fmla="*/ 596900 h 771525"/>
                  <a:gd name="connsiteX46" fmla="*/ 981075 w 1279525"/>
                  <a:gd name="connsiteY46" fmla="*/ 625475 h 771525"/>
                  <a:gd name="connsiteX47" fmla="*/ 1006475 w 1279525"/>
                  <a:gd name="connsiteY47" fmla="*/ 625475 h 771525"/>
                  <a:gd name="connsiteX48" fmla="*/ 1006475 w 1279525"/>
                  <a:gd name="connsiteY48" fmla="*/ 657225 h 771525"/>
                  <a:gd name="connsiteX49" fmla="*/ 1038225 w 1279525"/>
                  <a:gd name="connsiteY49" fmla="*/ 657225 h 771525"/>
                  <a:gd name="connsiteX50" fmla="*/ 1038225 w 1279525"/>
                  <a:gd name="connsiteY50" fmla="*/ 695325 h 771525"/>
                  <a:gd name="connsiteX51" fmla="*/ 1123950 w 1279525"/>
                  <a:gd name="connsiteY51" fmla="*/ 695325 h 771525"/>
                  <a:gd name="connsiteX52" fmla="*/ 1123950 w 1279525"/>
                  <a:gd name="connsiteY52" fmla="*/ 717550 h 771525"/>
                  <a:gd name="connsiteX53" fmla="*/ 1196975 w 1279525"/>
                  <a:gd name="connsiteY53" fmla="*/ 717550 h 771525"/>
                  <a:gd name="connsiteX54" fmla="*/ 1196975 w 1279525"/>
                  <a:gd name="connsiteY54" fmla="*/ 717550 h 771525"/>
                  <a:gd name="connsiteX55" fmla="*/ 1196975 w 1279525"/>
                  <a:gd name="connsiteY55" fmla="*/ 746125 h 771525"/>
                  <a:gd name="connsiteX56" fmla="*/ 1235075 w 1279525"/>
                  <a:gd name="connsiteY56" fmla="*/ 746125 h 771525"/>
                  <a:gd name="connsiteX57" fmla="*/ 1235075 w 1279525"/>
                  <a:gd name="connsiteY57" fmla="*/ 771525 h 771525"/>
                  <a:gd name="connsiteX58" fmla="*/ 1279525 w 1279525"/>
                  <a:gd name="connsiteY58"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54075 w 1279525"/>
                  <a:gd name="connsiteY42" fmla="*/ 546100 h 771525"/>
                  <a:gd name="connsiteX43" fmla="*/ 898525 w 1279525"/>
                  <a:gd name="connsiteY43" fmla="*/ 546100 h 771525"/>
                  <a:gd name="connsiteX44" fmla="*/ 898525 w 1279525"/>
                  <a:gd name="connsiteY44" fmla="*/ 574675 h 771525"/>
                  <a:gd name="connsiteX45" fmla="*/ 936625 w 1279525"/>
                  <a:gd name="connsiteY45" fmla="*/ 590550 h 771525"/>
                  <a:gd name="connsiteX46" fmla="*/ 981075 w 1279525"/>
                  <a:gd name="connsiteY46" fmla="*/ 596900 h 771525"/>
                  <a:gd name="connsiteX47" fmla="*/ 981075 w 1279525"/>
                  <a:gd name="connsiteY47" fmla="*/ 625475 h 771525"/>
                  <a:gd name="connsiteX48" fmla="*/ 1006475 w 1279525"/>
                  <a:gd name="connsiteY48" fmla="*/ 625475 h 771525"/>
                  <a:gd name="connsiteX49" fmla="*/ 1006475 w 1279525"/>
                  <a:gd name="connsiteY49" fmla="*/ 657225 h 771525"/>
                  <a:gd name="connsiteX50" fmla="*/ 1038225 w 1279525"/>
                  <a:gd name="connsiteY50" fmla="*/ 657225 h 771525"/>
                  <a:gd name="connsiteX51" fmla="*/ 1038225 w 1279525"/>
                  <a:gd name="connsiteY51" fmla="*/ 695325 h 771525"/>
                  <a:gd name="connsiteX52" fmla="*/ 1123950 w 1279525"/>
                  <a:gd name="connsiteY52" fmla="*/ 695325 h 771525"/>
                  <a:gd name="connsiteX53" fmla="*/ 1123950 w 1279525"/>
                  <a:gd name="connsiteY53" fmla="*/ 717550 h 771525"/>
                  <a:gd name="connsiteX54" fmla="*/ 1196975 w 1279525"/>
                  <a:gd name="connsiteY54" fmla="*/ 717550 h 771525"/>
                  <a:gd name="connsiteX55" fmla="*/ 1196975 w 1279525"/>
                  <a:gd name="connsiteY55" fmla="*/ 717550 h 771525"/>
                  <a:gd name="connsiteX56" fmla="*/ 1196975 w 1279525"/>
                  <a:gd name="connsiteY56" fmla="*/ 746125 h 771525"/>
                  <a:gd name="connsiteX57" fmla="*/ 1235075 w 1279525"/>
                  <a:gd name="connsiteY57" fmla="*/ 746125 h 771525"/>
                  <a:gd name="connsiteX58" fmla="*/ 1235075 w 1279525"/>
                  <a:gd name="connsiteY58" fmla="*/ 771525 h 771525"/>
                  <a:gd name="connsiteX59" fmla="*/ 1279525 w 1279525"/>
                  <a:gd name="connsiteY59"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54075 w 1279525"/>
                  <a:gd name="connsiteY42" fmla="*/ 546100 h 771525"/>
                  <a:gd name="connsiteX43" fmla="*/ 898525 w 1279525"/>
                  <a:gd name="connsiteY43" fmla="*/ 546100 h 771525"/>
                  <a:gd name="connsiteX44" fmla="*/ 898525 w 1279525"/>
                  <a:gd name="connsiteY44" fmla="*/ 574675 h 771525"/>
                  <a:gd name="connsiteX45" fmla="*/ 908050 w 1279525"/>
                  <a:gd name="connsiteY45" fmla="*/ 600075 h 771525"/>
                  <a:gd name="connsiteX46" fmla="*/ 981075 w 1279525"/>
                  <a:gd name="connsiteY46" fmla="*/ 596900 h 771525"/>
                  <a:gd name="connsiteX47" fmla="*/ 981075 w 1279525"/>
                  <a:gd name="connsiteY47" fmla="*/ 625475 h 771525"/>
                  <a:gd name="connsiteX48" fmla="*/ 1006475 w 1279525"/>
                  <a:gd name="connsiteY48" fmla="*/ 625475 h 771525"/>
                  <a:gd name="connsiteX49" fmla="*/ 1006475 w 1279525"/>
                  <a:gd name="connsiteY49" fmla="*/ 657225 h 771525"/>
                  <a:gd name="connsiteX50" fmla="*/ 1038225 w 1279525"/>
                  <a:gd name="connsiteY50" fmla="*/ 657225 h 771525"/>
                  <a:gd name="connsiteX51" fmla="*/ 1038225 w 1279525"/>
                  <a:gd name="connsiteY51" fmla="*/ 695325 h 771525"/>
                  <a:gd name="connsiteX52" fmla="*/ 1123950 w 1279525"/>
                  <a:gd name="connsiteY52" fmla="*/ 695325 h 771525"/>
                  <a:gd name="connsiteX53" fmla="*/ 1123950 w 1279525"/>
                  <a:gd name="connsiteY53" fmla="*/ 717550 h 771525"/>
                  <a:gd name="connsiteX54" fmla="*/ 1196975 w 1279525"/>
                  <a:gd name="connsiteY54" fmla="*/ 717550 h 771525"/>
                  <a:gd name="connsiteX55" fmla="*/ 1196975 w 1279525"/>
                  <a:gd name="connsiteY55" fmla="*/ 717550 h 771525"/>
                  <a:gd name="connsiteX56" fmla="*/ 1196975 w 1279525"/>
                  <a:gd name="connsiteY56" fmla="*/ 746125 h 771525"/>
                  <a:gd name="connsiteX57" fmla="*/ 1235075 w 1279525"/>
                  <a:gd name="connsiteY57" fmla="*/ 746125 h 771525"/>
                  <a:gd name="connsiteX58" fmla="*/ 1235075 w 1279525"/>
                  <a:gd name="connsiteY58" fmla="*/ 771525 h 771525"/>
                  <a:gd name="connsiteX59" fmla="*/ 1279525 w 1279525"/>
                  <a:gd name="connsiteY59" fmla="*/ 771525 h 771525"/>
                  <a:gd name="connsiteX0" fmla="*/ 0 w 1279525"/>
                  <a:gd name="connsiteY0" fmla="*/ 0 h 771525"/>
                  <a:gd name="connsiteX1" fmla="*/ 0 w 1279525"/>
                  <a:gd name="connsiteY1" fmla="*/ 38100 h 771525"/>
                  <a:gd name="connsiteX2" fmla="*/ 53975 w 1279525"/>
                  <a:gd name="connsiteY2" fmla="*/ 38100 h 771525"/>
                  <a:gd name="connsiteX3" fmla="*/ 53975 w 1279525"/>
                  <a:gd name="connsiteY3" fmla="*/ 66675 h 771525"/>
                  <a:gd name="connsiteX4" fmla="*/ 95250 w 1279525"/>
                  <a:gd name="connsiteY4" fmla="*/ 66675 h 771525"/>
                  <a:gd name="connsiteX5" fmla="*/ 95250 w 1279525"/>
                  <a:gd name="connsiteY5" fmla="*/ 101600 h 771525"/>
                  <a:gd name="connsiteX6" fmla="*/ 149225 w 1279525"/>
                  <a:gd name="connsiteY6" fmla="*/ 101600 h 771525"/>
                  <a:gd name="connsiteX7" fmla="*/ 149225 w 1279525"/>
                  <a:gd name="connsiteY7" fmla="*/ 130175 h 771525"/>
                  <a:gd name="connsiteX8" fmla="*/ 193675 w 1279525"/>
                  <a:gd name="connsiteY8" fmla="*/ 130175 h 771525"/>
                  <a:gd name="connsiteX9" fmla="*/ 193675 w 1279525"/>
                  <a:gd name="connsiteY9" fmla="*/ 149225 h 771525"/>
                  <a:gd name="connsiteX10" fmla="*/ 254000 w 1279525"/>
                  <a:gd name="connsiteY10" fmla="*/ 149225 h 771525"/>
                  <a:gd name="connsiteX11" fmla="*/ 254000 w 1279525"/>
                  <a:gd name="connsiteY11" fmla="*/ 174625 h 771525"/>
                  <a:gd name="connsiteX12" fmla="*/ 288925 w 1279525"/>
                  <a:gd name="connsiteY12" fmla="*/ 174625 h 771525"/>
                  <a:gd name="connsiteX13" fmla="*/ 288925 w 1279525"/>
                  <a:gd name="connsiteY13" fmla="*/ 174625 h 771525"/>
                  <a:gd name="connsiteX14" fmla="*/ 288925 w 1279525"/>
                  <a:gd name="connsiteY14" fmla="*/ 200025 h 771525"/>
                  <a:gd name="connsiteX15" fmla="*/ 365125 w 1279525"/>
                  <a:gd name="connsiteY15" fmla="*/ 200025 h 771525"/>
                  <a:gd name="connsiteX16" fmla="*/ 365125 w 1279525"/>
                  <a:gd name="connsiteY16" fmla="*/ 225425 h 771525"/>
                  <a:gd name="connsiteX17" fmla="*/ 403225 w 1279525"/>
                  <a:gd name="connsiteY17" fmla="*/ 225425 h 771525"/>
                  <a:gd name="connsiteX18" fmla="*/ 403225 w 1279525"/>
                  <a:gd name="connsiteY18" fmla="*/ 273050 h 771525"/>
                  <a:gd name="connsiteX19" fmla="*/ 403225 w 1279525"/>
                  <a:gd name="connsiteY19" fmla="*/ 273050 h 771525"/>
                  <a:gd name="connsiteX20" fmla="*/ 403225 w 1279525"/>
                  <a:gd name="connsiteY20" fmla="*/ 273050 h 771525"/>
                  <a:gd name="connsiteX21" fmla="*/ 428625 w 1279525"/>
                  <a:gd name="connsiteY21" fmla="*/ 273050 h 771525"/>
                  <a:gd name="connsiteX22" fmla="*/ 428625 w 1279525"/>
                  <a:gd name="connsiteY22" fmla="*/ 311150 h 771525"/>
                  <a:gd name="connsiteX23" fmla="*/ 460375 w 1279525"/>
                  <a:gd name="connsiteY23" fmla="*/ 311150 h 771525"/>
                  <a:gd name="connsiteX24" fmla="*/ 460375 w 1279525"/>
                  <a:gd name="connsiteY24" fmla="*/ 333375 h 771525"/>
                  <a:gd name="connsiteX25" fmla="*/ 622300 w 1279525"/>
                  <a:gd name="connsiteY25" fmla="*/ 333375 h 771525"/>
                  <a:gd name="connsiteX26" fmla="*/ 622300 w 1279525"/>
                  <a:gd name="connsiteY26" fmla="*/ 352425 h 771525"/>
                  <a:gd name="connsiteX27" fmla="*/ 660400 w 1279525"/>
                  <a:gd name="connsiteY27" fmla="*/ 352425 h 771525"/>
                  <a:gd name="connsiteX28" fmla="*/ 660400 w 1279525"/>
                  <a:gd name="connsiteY28" fmla="*/ 393700 h 771525"/>
                  <a:gd name="connsiteX29" fmla="*/ 660400 w 1279525"/>
                  <a:gd name="connsiteY29" fmla="*/ 393700 h 771525"/>
                  <a:gd name="connsiteX30" fmla="*/ 685800 w 1279525"/>
                  <a:gd name="connsiteY30" fmla="*/ 393700 h 771525"/>
                  <a:gd name="connsiteX31" fmla="*/ 685800 w 1279525"/>
                  <a:gd name="connsiteY31" fmla="*/ 428625 h 771525"/>
                  <a:gd name="connsiteX32" fmla="*/ 704850 w 1279525"/>
                  <a:gd name="connsiteY32" fmla="*/ 428625 h 771525"/>
                  <a:gd name="connsiteX33" fmla="*/ 704850 w 1279525"/>
                  <a:gd name="connsiteY33" fmla="*/ 428625 h 771525"/>
                  <a:gd name="connsiteX34" fmla="*/ 704850 w 1279525"/>
                  <a:gd name="connsiteY34" fmla="*/ 457200 h 771525"/>
                  <a:gd name="connsiteX35" fmla="*/ 777875 w 1279525"/>
                  <a:gd name="connsiteY35" fmla="*/ 457200 h 771525"/>
                  <a:gd name="connsiteX36" fmla="*/ 777875 w 1279525"/>
                  <a:gd name="connsiteY36" fmla="*/ 492125 h 771525"/>
                  <a:gd name="connsiteX37" fmla="*/ 815975 w 1279525"/>
                  <a:gd name="connsiteY37" fmla="*/ 492125 h 771525"/>
                  <a:gd name="connsiteX38" fmla="*/ 815975 w 1279525"/>
                  <a:gd name="connsiteY38" fmla="*/ 492125 h 771525"/>
                  <a:gd name="connsiteX39" fmla="*/ 822325 w 1279525"/>
                  <a:gd name="connsiteY39" fmla="*/ 495300 h 771525"/>
                  <a:gd name="connsiteX40" fmla="*/ 825500 w 1279525"/>
                  <a:gd name="connsiteY40" fmla="*/ 520700 h 771525"/>
                  <a:gd name="connsiteX41" fmla="*/ 847725 w 1279525"/>
                  <a:gd name="connsiteY41" fmla="*/ 520700 h 771525"/>
                  <a:gd name="connsiteX42" fmla="*/ 854075 w 1279525"/>
                  <a:gd name="connsiteY42" fmla="*/ 546100 h 771525"/>
                  <a:gd name="connsiteX43" fmla="*/ 898525 w 1279525"/>
                  <a:gd name="connsiteY43" fmla="*/ 546100 h 771525"/>
                  <a:gd name="connsiteX44" fmla="*/ 898525 w 1279525"/>
                  <a:gd name="connsiteY44" fmla="*/ 574675 h 771525"/>
                  <a:gd name="connsiteX45" fmla="*/ 904875 w 1279525"/>
                  <a:gd name="connsiteY45" fmla="*/ 590550 h 771525"/>
                  <a:gd name="connsiteX46" fmla="*/ 981075 w 1279525"/>
                  <a:gd name="connsiteY46" fmla="*/ 596900 h 771525"/>
                  <a:gd name="connsiteX47" fmla="*/ 981075 w 1279525"/>
                  <a:gd name="connsiteY47" fmla="*/ 625475 h 771525"/>
                  <a:gd name="connsiteX48" fmla="*/ 1006475 w 1279525"/>
                  <a:gd name="connsiteY48" fmla="*/ 625475 h 771525"/>
                  <a:gd name="connsiteX49" fmla="*/ 1006475 w 1279525"/>
                  <a:gd name="connsiteY49" fmla="*/ 657225 h 771525"/>
                  <a:gd name="connsiteX50" fmla="*/ 1038225 w 1279525"/>
                  <a:gd name="connsiteY50" fmla="*/ 657225 h 771525"/>
                  <a:gd name="connsiteX51" fmla="*/ 1038225 w 1279525"/>
                  <a:gd name="connsiteY51" fmla="*/ 695325 h 771525"/>
                  <a:gd name="connsiteX52" fmla="*/ 1123950 w 1279525"/>
                  <a:gd name="connsiteY52" fmla="*/ 695325 h 771525"/>
                  <a:gd name="connsiteX53" fmla="*/ 1123950 w 1279525"/>
                  <a:gd name="connsiteY53" fmla="*/ 717550 h 771525"/>
                  <a:gd name="connsiteX54" fmla="*/ 1196975 w 1279525"/>
                  <a:gd name="connsiteY54" fmla="*/ 717550 h 771525"/>
                  <a:gd name="connsiteX55" fmla="*/ 1196975 w 1279525"/>
                  <a:gd name="connsiteY55" fmla="*/ 717550 h 771525"/>
                  <a:gd name="connsiteX56" fmla="*/ 1196975 w 1279525"/>
                  <a:gd name="connsiteY56" fmla="*/ 746125 h 771525"/>
                  <a:gd name="connsiteX57" fmla="*/ 1235075 w 1279525"/>
                  <a:gd name="connsiteY57" fmla="*/ 746125 h 771525"/>
                  <a:gd name="connsiteX58" fmla="*/ 1235075 w 1279525"/>
                  <a:gd name="connsiteY58" fmla="*/ 771525 h 771525"/>
                  <a:gd name="connsiteX59" fmla="*/ 1279525 w 1279525"/>
                  <a:gd name="connsiteY59" fmla="*/ 77152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79525" h="771525">
                    <a:moveTo>
                      <a:pt x="0" y="0"/>
                    </a:moveTo>
                    <a:lnTo>
                      <a:pt x="0" y="38100"/>
                    </a:lnTo>
                    <a:lnTo>
                      <a:pt x="53975" y="38100"/>
                    </a:lnTo>
                    <a:lnTo>
                      <a:pt x="53975" y="66675"/>
                    </a:lnTo>
                    <a:lnTo>
                      <a:pt x="95250" y="66675"/>
                    </a:lnTo>
                    <a:lnTo>
                      <a:pt x="95250" y="101600"/>
                    </a:lnTo>
                    <a:lnTo>
                      <a:pt x="149225" y="101600"/>
                    </a:lnTo>
                    <a:lnTo>
                      <a:pt x="149225" y="130175"/>
                    </a:lnTo>
                    <a:lnTo>
                      <a:pt x="193675" y="130175"/>
                    </a:lnTo>
                    <a:lnTo>
                      <a:pt x="193675" y="149225"/>
                    </a:lnTo>
                    <a:lnTo>
                      <a:pt x="254000" y="149225"/>
                    </a:lnTo>
                    <a:lnTo>
                      <a:pt x="254000" y="174625"/>
                    </a:lnTo>
                    <a:lnTo>
                      <a:pt x="288925" y="174625"/>
                    </a:lnTo>
                    <a:lnTo>
                      <a:pt x="288925" y="174625"/>
                    </a:lnTo>
                    <a:lnTo>
                      <a:pt x="288925" y="200025"/>
                    </a:lnTo>
                    <a:lnTo>
                      <a:pt x="365125" y="200025"/>
                    </a:lnTo>
                    <a:lnTo>
                      <a:pt x="365125" y="225425"/>
                    </a:lnTo>
                    <a:lnTo>
                      <a:pt x="403225" y="225425"/>
                    </a:lnTo>
                    <a:lnTo>
                      <a:pt x="403225" y="273050"/>
                    </a:lnTo>
                    <a:lnTo>
                      <a:pt x="403225" y="273050"/>
                    </a:lnTo>
                    <a:lnTo>
                      <a:pt x="403225" y="273050"/>
                    </a:lnTo>
                    <a:lnTo>
                      <a:pt x="428625" y="273050"/>
                    </a:lnTo>
                    <a:lnTo>
                      <a:pt x="428625" y="311150"/>
                    </a:lnTo>
                    <a:lnTo>
                      <a:pt x="460375" y="311150"/>
                    </a:lnTo>
                    <a:lnTo>
                      <a:pt x="460375" y="333375"/>
                    </a:lnTo>
                    <a:lnTo>
                      <a:pt x="622300" y="333375"/>
                    </a:lnTo>
                    <a:lnTo>
                      <a:pt x="622300" y="352425"/>
                    </a:lnTo>
                    <a:lnTo>
                      <a:pt x="660400" y="352425"/>
                    </a:lnTo>
                    <a:lnTo>
                      <a:pt x="660400" y="393700"/>
                    </a:lnTo>
                    <a:lnTo>
                      <a:pt x="660400" y="393700"/>
                    </a:lnTo>
                    <a:lnTo>
                      <a:pt x="685800" y="393700"/>
                    </a:lnTo>
                    <a:lnTo>
                      <a:pt x="685800" y="428625"/>
                    </a:lnTo>
                    <a:lnTo>
                      <a:pt x="704850" y="428625"/>
                    </a:lnTo>
                    <a:lnTo>
                      <a:pt x="704850" y="428625"/>
                    </a:lnTo>
                    <a:lnTo>
                      <a:pt x="704850" y="457200"/>
                    </a:lnTo>
                    <a:lnTo>
                      <a:pt x="777875" y="457200"/>
                    </a:lnTo>
                    <a:lnTo>
                      <a:pt x="777875" y="492125"/>
                    </a:lnTo>
                    <a:lnTo>
                      <a:pt x="815975" y="492125"/>
                    </a:lnTo>
                    <a:lnTo>
                      <a:pt x="815975" y="492125"/>
                    </a:lnTo>
                    <a:lnTo>
                      <a:pt x="822325" y="495300"/>
                    </a:lnTo>
                    <a:lnTo>
                      <a:pt x="825500" y="520700"/>
                    </a:lnTo>
                    <a:lnTo>
                      <a:pt x="847725" y="520700"/>
                    </a:lnTo>
                    <a:lnTo>
                      <a:pt x="854075" y="546100"/>
                    </a:lnTo>
                    <a:lnTo>
                      <a:pt x="898525" y="546100"/>
                    </a:lnTo>
                    <a:lnTo>
                      <a:pt x="898525" y="574675"/>
                    </a:lnTo>
                    <a:lnTo>
                      <a:pt x="904875" y="590550"/>
                    </a:lnTo>
                    <a:lnTo>
                      <a:pt x="981075" y="596900"/>
                    </a:lnTo>
                    <a:lnTo>
                      <a:pt x="981075" y="625475"/>
                    </a:lnTo>
                    <a:lnTo>
                      <a:pt x="1006475" y="625475"/>
                    </a:lnTo>
                    <a:lnTo>
                      <a:pt x="1006475" y="657225"/>
                    </a:lnTo>
                    <a:lnTo>
                      <a:pt x="1038225" y="657225"/>
                    </a:lnTo>
                    <a:lnTo>
                      <a:pt x="1038225" y="695325"/>
                    </a:lnTo>
                    <a:lnTo>
                      <a:pt x="1123950" y="695325"/>
                    </a:lnTo>
                    <a:lnTo>
                      <a:pt x="1123950" y="717550"/>
                    </a:lnTo>
                    <a:lnTo>
                      <a:pt x="1196975" y="717550"/>
                    </a:lnTo>
                    <a:lnTo>
                      <a:pt x="1196975" y="717550"/>
                    </a:lnTo>
                    <a:lnTo>
                      <a:pt x="1196975" y="746125"/>
                    </a:lnTo>
                    <a:lnTo>
                      <a:pt x="1235075" y="746125"/>
                    </a:lnTo>
                    <a:lnTo>
                      <a:pt x="1235075" y="771525"/>
                    </a:lnTo>
                    <a:lnTo>
                      <a:pt x="1279525" y="771525"/>
                    </a:lnTo>
                  </a:path>
                </a:pathLst>
              </a:custGeom>
              <a:noFill/>
              <a:ln w="28575" cap="flat" cmpd="sng" algn="ctr">
                <a:solidFill>
                  <a:schemeClr val="accent2"/>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endParaRPr>
              </a:p>
            </p:txBody>
          </p:sp>
        </p:grpSp>
        <p:sp>
          <p:nvSpPr>
            <p:cNvPr id="75" name="Freeform 175">
              <a:extLst>
                <a:ext uri="{FF2B5EF4-FFF2-40B4-BE49-F238E27FC236}">
                  <a16:creationId xmlns:a16="http://schemas.microsoft.com/office/drawing/2014/main" id="{943B8BB2-5592-6873-4E94-7303AB6D48D1}"/>
                </a:ext>
              </a:extLst>
            </p:cNvPr>
            <p:cNvSpPr/>
            <p:nvPr/>
          </p:nvSpPr>
          <p:spPr>
            <a:xfrm>
              <a:off x="6982294" y="2706423"/>
              <a:ext cx="3926284" cy="2092503"/>
            </a:xfrm>
            <a:custGeom>
              <a:avLst/>
              <a:gdLst>
                <a:gd name="connsiteX0" fmla="*/ 0 w 4038600"/>
                <a:gd name="connsiteY0" fmla="*/ 0 h 2425700"/>
                <a:gd name="connsiteX1" fmla="*/ 107950 w 4038600"/>
                <a:gd name="connsiteY1" fmla="*/ 0 h 2425700"/>
                <a:gd name="connsiteX2" fmla="*/ 107950 w 4038600"/>
                <a:gd name="connsiteY2" fmla="*/ 57150 h 2425700"/>
                <a:gd name="connsiteX3" fmla="*/ 142875 w 4038600"/>
                <a:gd name="connsiteY3" fmla="*/ 57150 h 2425700"/>
                <a:gd name="connsiteX4" fmla="*/ 142875 w 4038600"/>
                <a:gd name="connsiteY4" fmla="*/ 114300 h 2425700"/>
                <a:gd name="connsiteX5" fmla="*/ 193675 w 4038600"/>
                <a:gd name="connsiteY5" fmla="*/ 114300 h 2425700"/>
                <a:gd name="connsiteX6" fmla="*/ 193675 w 4038600"/>
                <a:gd name="connsiteY6" fmla="*/ 155575 h 2425700"/>
                <a:gd name="connsiteX7" fmla="*/ 228600 w 4038600"/>
                <a:gd name="connsiteY7" fmla="*/ 155575 h 2425700"/>
                <a:gd name="connsiteX8" fmla="*/ 228600 w 4038600"/>
                <a:gd name="connsiteY8" fmla="*/ 193675 h 2425700"/>
                <a:gd name="connsiteX9" fmla="*/ 260350 w 4038600"/>
                <a:gd name="connsiteY9" fmla="*/ 193675 h 2425700"/>
                <a:gd name="connsiteX10" fmla="*/ 260350 w 4038600"/>
                <a:gd name="connsiteY10" fmla="*/ 234950 h 2425700"/>
                <a:gd name="connsiteX11" fmla="*/ 314325 w 4038600"/>
                <a:gd name="connsiteY11" fmla="*/ 234950 h 2425700"/>
                <a:gd name="connsiteX12" fmla="*/ 314325 w 4038600"/>
                <a:gd name="connsiteY12" fmla="*/ 254000 h 2425700"/>
                <a:gd name="connsiteX13" fmla="*/ 352425 w 4038600"/>
                <a:gd name="connsiteY13" fmla="*/ 254000 h 2425700"/>
                <a:gd name="connsiteX14" fmla="*/ 352425 w 4038600"/>
                <a:gd name="connsiteY14" fmla="*/ 292100 h 2425700"/>
                <a:gd name="connsiteX15" fmla="*/ 390525 w 4038600"/>
                <a:gd name="connsiteY15" fmla="*/ 292100 h 2425700"/>
                <a:gd name="connsiteX16" fmla="*/ 390525 w 4038600"/>
                <a:gd name="connsiteY16" fmla="*/ 317500 h 2425700"/>
                <a:gd name="connsiteX17" fmla="*/ 390525 w 4038600"/>
                <a:gd name="connsiteY17" fmla="*/ 317500 h 2425700"/>
                <a:gd name="connsiteX18" fmla="*/ 419100 w 4038600"/>
                <a:gd name="connsiteY18" fmla="*/ 346075 h 2425700"/>
                <a:gd name="connsiteX19" fmla="*/ 450850 w 4038600"/>
                <a:gd name="connsiteY19" fmla="*/ 346075 h 2425700"/>
                <a:gd name="connsiteX20" fmla="*/ 450850 w 4038600"/>
                <a:gd name="connsiteY20" fmla="*/ 374650 h 2425700"/>
                <a:gd name="connsiteX21" fmla="*/ 485775 w 4038600"/>
                <a:gd name="connsiteY21" fmla="*/ 374650 h 2425700"/>
                <a:gd name="connsiteX22" fmla="*/ 485775 w 4038600"/>
                <a:gd name="connsiteY22" fmla="*/ 396875 h 2425700"/>
                <a:gd name="connsiteX23" fmla="*/ 485775 w 4038600"/>
                <a:gd name="connsiteY23" fmla="*/ 396875 h 2425700"/>
                <a:gd name="connsiteX24" fmla="*/ 485775 w 4038600"/>
                <a:gd name="connsiteY24" fmla="*/ 447675 h 2425700"/>
                <a:gd name="connsiteX25" fmla="*/ 606425 w 4038600"/>
                <a:gd name="connsiteY25" fmla="*/ 447675 h 2425700"/>
                <a:gd name="connsiteX26" fmla="*/ 606425 w 4038600"/>
                <a:gd name="connsiteY26" fmla="*/ 488950 h 2425700"/>
                <a:gd name="connsiteX27" fmla="*/ 638175 w 4038600"/>
                <a:gd name="connsiteY27" fmla="*/ 488950 h 2425700"/>
                <a:gd name="connsiteX28" fmla="*/ 638175 w 4038600"/>
                <a:gd name="connsiteY28" fmla="*/ 523875 h 2425700"/>
                <a:gd name="connsiteX29" fmla="*/ 669925 w 4038600"/>
                <a:gd name="connsiteY29" fmla="*/ 523875 h 2425700"/>
                <a:gd name="connsiteX30" fmla="*/ 669925 w 4038600"/>
                <a:gd name="connsiteY30" fmla="*/ 565150 h 2425700"/>
                <a:gd name="connsiteX31" fmla="*/ 698500 w 4038600"/>
                <a:gd name="connsiteY31" fmla="*/ 565150 h 2425700"/>
                <a:gd name="connsiteX32" fmla="*/ 698500 w 4038600"/>
                <a:gd name="connsiteY32" fmla="*/ 606425 h 2425700"/>
                <a:gd name="connsiteX33" fmla="*/ 727075 w 4038600"/>
                <a:gd name="connsiteY33" fmla="*/ 606425 h 2425700"/>
                <a:gd name="connsiteX34" fmla="*/ 727075 w 4038600"/>
                <a:gd name="connsiteY34" fmla="*/ 650875 h 2425700"/>
                <a:gd name="connsiteX35" fmla="*/ 758825 w 4038600"/>
                <a:gd name="connsiteY35" fmla="*/ 650875 h 2425700"/>
                <a:gd name="connsiteX36" fmla="*/ 758825 w 4038600"/>
                <a:gd name="connsiteY36" fmla="*/ 704850 h 2425700"/>
                <a:gd name="connsiteX37" fmla="*/ 781050 w 4038600"/>
                <a:gd name="connsiteY37" fmla="*/ 704850 h 2425700"/>
                <a:gd name="connsiteX38" fmla="*/ 781050 w 4038600"/>
                <a:gd name="connsiteY38" fmla="*/ 768350 h 2425700"/>
                <a:gd name="connsiteX39" fmla="*/ 822325 w 4038600"/>
                <a:gd name="connsiteY39" fmla="*/ 768350 h 2425700"/>
                <a:gd name="connsiteX40" fmla="*/ 822325 w 4038600"/>
                <a:gd name="connsiteY40" fmla="*/ 819150 h 2425700"/>
                <a:gd name="connsiteX41" fmla="*/ 854075 w 4038600"/>
                <a:gd name="connsiteY41" fmla="*/ 819150 h 2425700"/>
                <a:gd name="connsiteX42" fmla="*/ 854075 w 4038600"/>
                <a:gd name="connsiteY42" fmla="*/ 873125 h 2425700"/>
                <a:gd name="connsiteX43" fmla="*/ 939800 w 4038600"/>
                <a:gd name="connsiteY43" fmla="*/ 873125 h 2425700"/>
                <a:gd name="connsiteX44" fmla="*/ 939800 w 4038600"/>
                <a:gd name="connsiteY44" fmla="*/ 908050 h 2425700"/>
                <a:gd name="connsiteX45" fmla="*/ 971550 w 4038600"/>
                <a:gd name="connsiteY45" fmla="*/ 908050 h 2425700"/>
                <a:gd name="connsiteX46" fmla="*/ 971550 w 4038600"/>
                <a:gd name="connsiteY46" fmla="*/ 962025 h 2425700"/>
                <a:gd name="connsiteX47" fmla="*/ 1019175 w 4038600"/>
                <a:gd name="connsiteY47" fmla="*/ 962025 h 2425700"/>
                <a:gd name="connsiteX48" fmla="*/ 1019175 w 4038600"/>
                <a:gd name="connsiteY48" fmla="*/ 1000125 h 2425700"/>
                <a:gd name="connsiteX49" fmla="*/ 1073150 w 4038600"/>
                <a:gd name="connsiteY49" fmla="*/ 1000125 h 2425700"/>
                <a:gd name="connsiteX50" fmla="*/ 1073150 w 4038600"/>
                <a:gd name="connsiteY50" fmla="*/ 1028700 h 2425700"/>
                <a:gd name="connsiteX51" fmla="*/ 1073150 w 4038600"/>
                <a:gd name="connsiteY51" fmla="*/ 1028700 h 2425700"/>
                <a:gd name="connsiteX52" fmla="*/ 1073150 w 4038600"/>
                <a:gd name="connsiteY52" fmla="*/ 1076325 h 2425700"/>
                <a:gd name="connsiteX53" fmla="*/ 1143000 w 4038600"/>
                <a:gd name="connsiteY53" fmla="*/ 1076325 h 2425700"/>
                <a:gd name="connsiteX54" fmla="*/ 1143000 w 4038600"/>
                <a:gd name="connsiteY54" fmla="*/ 1120775 h 2425700"/>
                <a:gd name="connsiteX55" fmla="*/ 1174750 w 4038600"/>
                <a:gd name="connsiteY55" fmla="*/ 1120775 h 2425700"/>
                <a:gd name="connsiteX56" fmla="*/ 1174750 w 4038600"/>
                <a:gd name="connsiteY56" fmla="*/ 1158875 h 2425700"/>
                <a:gd name="connsiteX57" fmla="*/ 1228725 w 4038600"/>
                <a:gd name="connsiteY57" fmla="*/ 1158875 h 2425700"/>
                <a:gd name="connsiteX58" fmla="*/ 1228725 w 4038600"/>
                <a:gd name="connsiteY58" fmla="*/ 1196975 h 2425700"/>
                <a:gd name="connsiteX59" fmla="*/ 1317625 w 4038600"/>
                <a:gd name="connsiteY59" fmla="*/ 1196975 h 2425700"/>
                <a:gd name="connsiteX60" fmla="*/ 1317625 w 4038600"/>
                <a:gd name="connsiteY60" fmla="*/ 1247775 h 2425700"/>
                <a:gd name="connsiteX61" fmla="*/ 1374775 w 4038600"/>
                <a:gd name="connsiteY61" fmla="*/ 1247775 h 2425700"/>
                <a:gd name="connsiteX62" fmla="*/ 1374775 w 4038600"/>
                <a:gd name="connsiteY62" fmla="*/ 1292225 h 2425700"/>
                <a:gd name="connsiteX63" fmla="*/ 1403350 w 4038600"/>
                <a:gd name="connsiteY63" fmla="*/ 1292225 h 2425700"/>
                <a:gd name="connsiteX64" fmla="*/ 1403350 w 4038600"/>
                <a:gd name="connsiteY64" fmla="*/ 1323975 h 2425700"/>
                <a:gd name="connsiteX65" fmla="*/ 1460500 w 4038600"/>
                <a:gd name="connsiteY65" fmla="*/ 1323975 h 2425700"/>
                <a:gd name="connsiteX66" fmla="*/ 1460500 w 4038600"/>
                <a:gd name="connsiteY66" fmla="*/ 1365250 h 2425700"/>
                <a:gd name="connsiteX67" fmla="*/ 1485900 w 4038600"/>
                <a:gd name="connsiteY67" fmla="*/ 1365250 h 2425700"/>
                <a:gd name="connsiteX68" fmla="*/ 1485900 w 4038600"/>
                <a:gd name="connsiteY68" fmla="*/ 1409700 h 2425700"/>
                <a:gd name="connsiteX69" fmla="*/ 1485900 w 4038600"/>
                <a:gd name="connsiteY69" fmla="*/ 1409700 h 2425700"/>
                <a:gd name="connsiteX70" fmla="*/ 1517650 w 4038600"/>
                <a:gd name="connsiteY70" fmla="*/ 1409700 h 2425700"/>
                <a:gd name="connsiteX71" fmla="*/ 1517650 w 4038600"/>
                <a:gd name="connsiteY71" fmla="*/ 1454150 h 2425700"/>
                <a:gd name="connsiteX72" fmla="*/ 1568450 w 4038600"/>
                <a:gd name="connsiteY72" fmla="*/ 1454150 h 2425700"/>
                <a:gd name="connsiteX73" fmla="*/ 1568450 w 4038600"/>
                <a:gd name="connsiteY73" fmla="*/ 1489075 h 2425700"/>
                <a:gd name="connsiteX74" fmla="*/ 1631950 w 4038600"/>
                <a:gd name="connsiteY74" fmla="*/ 1489075 h 2425700"/>
                <a:gd name="connsiteX75" fmla="*/ 1631950 w 4038600"/>
                <a:gd name="connsiteY75" fmla="*/ 1530350 h 2425700"/>
                <a:gd name="connsiteX76" fmla="*/ 1679575 w 4038600"/>
                <a:gd name="connsiteY76" fmla="*/ 1530350 h 2425700"/>
                <a:gd name="connsiteX77" fmla="*/ 1679575 w 4038600"/>
                <a:gd name="connsiteY77" fmla="*/ 1581150 h 2425700"/>
                <a:gd name="connsiteX78" fmla="*/ 1714500 w 4038600"/>
                <a:gd name="connsiteY78" fmla="*/ 1581150 h 2425700"/>
                <a:gd name="connsiteX79" fmla="*/ 1714500 w 4038600"/>
                <a:gd name="connsiteY79" fmla="*/ 1638300 h 2425700"/>
                <a:gd name="connsiteX80" fmla="*/ 1758950 w 4038600"/>
                <a:gd name="connsiteY80" fmla="*/ 1638300 h 2425700"/>
                <a:gd name="connsiteX81" fmla="*/ 1758950 w 4038600"/>
                <a:gd name="connsiteY81" fmla="*/ 1673225 h 2425700"/>
                <a:gd name="connsiteX82" fmla="*/ 1835150 w 4038600"/>
                <a:gd name="connsiteY82" fmla="*/ 1673225 h 2425700"/>
                <a:gd name="connsiteX83" fmla="*/ 1835150 w 4038600"/>
                <a:gd name="connsiteY83" fmla="*/ 1720850 h 2425700"/>
                <a:gd name="connsiteX84" fmla="*/ 1933575 w 4038600"/>
                <a:gd name="connsiteY84" fmla="*/ 1720850 h 2425700"/>
                <a:gd name="connsiteX85" fmla="*/ 1933575 w 4038600"/>
                <a:gd name="connsiteY85" fmla="*/ 1774825 h 2425700"/>
                <a:gd name="connsiteX86" fmla="*/ 1962150 w 4038600"/>
                <a:gd name="connsiteY86" fmla="*/ 1774825 h 2425700"/>
                <a:gd name="connsiteX87" fmla="*/ 1962150 w 4038600"/>
                <a:gd name="connsiteY87" fmla="*/ 1816100 h 2425700"/>
                <a:gd name="connsiteX88" fmla="*/ 2006600 w 4038600"/>
                <a:gd name="connsiteY88" fmla="*/ 1816100 h 2425700"/>
                <a:gd name="connsiteX89" fmla="*/ 2006600 w 4038600"/>
                <a:gd name="connsiteY89" fmla="*/ 1841500 h 2425700"/>
                <a:gd name="connsiteX90" fmla="*/ 2085975 w 4038600"/>
                <a:gd name="connsiteY90" fmla="*/ 1841500 h 2425700"/>
                <a:gd name="connsiteX91" fmla="*/ 2085975 w 4038600"/>
                <a:gd name="connsiteY91" fmla="*/ 1841500 h 2425700"/>
                <a:gd name="connsiteX92" fmla="*/ 2085975 w 4038600"/>
                <a:gd name="connsiteY92" fmla="*/ 1866900 h 2425700"/>
                <a:gd name="connsiteX93" fmla="*/ 2181225 w 4038600"/>
                <a:gd name="connsiteY93" fmla="*/ 1866900 h 2425700"/>
                <a:gd name="connsiteX94" fmla="*/ 2181225 w 4038600"/>
                <a:gd name="connsiteY94" fmla="*/ 1895475 h 2425700"/>
                <a:gd name="connsiteX95" fmla="*/ 2257425 w 4038600"/>
                <a:gd name="connsiteY95" fmla="*/ 1895475 h 2425700"/>
                <a:gd name="connsiteX96" fmla="*/ 2257425 w 4038600"/>
                <a:gd name="connsiteY96" fmla="*/ 1952625 h 2425700"/>
                <a:gd name="connsiteX97" fmla="*/ 2305050 w 4038600"/>
                <a:gd name="connsiteY97" fmla="*/ 1952625 h 2425700"/>
                <a:gd name="connsiteX98" fmla="*/ 2305050 w 4038600"/>
                <a:gd name="connsiteY98" fmla="*/ 1984375 h 2425700"/>
                <a:gd name="connsiteX99" fmla="*/ 2422525 w 4038600"/>
                <a:gd name="connsiteY99" fmla="*/ 1984375 h 2425700"/>
                <a:gd name="connsiteX100" fmla="*/ 2422525 w 4038600"/>
                <a:gd name="connsiteY100" fmla="*/ 1984375 h 2425700"/>
                <a:gd name="connsiteX101" fmla="*/ 2422525 w 4038600"/>
                <a:gd name="connsiteY101" fmla="*/ 2009775 h 2425700"/>
                <a:gd name="connsiteX102" fmla="*/ 2473325 w 4038600"/>
                <a:gd name="connsiteY102" fmla="*/ 2009775 h 2425700"/>
                <a:gd name="connsiteX103" fmla="*/ 2473325 w 4038600"/>
                <a:gd name="connsiteY103" fmla="*/ 2047875 h 2425700"/>
                <a:gd name="connsiteX104" fmla="*/ 2543175 w 4038600"/>
                <a:gd name="connsiteY104" fmla="*/ 2047875 h 2425700"/>
                <a:gd name="connsiteX105" fmla="*/ 2543175 w 4038600"/>
                <a:gd name="connsiteY105" fmla="*/ 2127250 h 2425700"/>
                <a:gd name="connsiteX106" fmla="*/ 2651125 w 4038600"/>
                <a:gd name="connsiteY106" fmla="*/ 2127250 h 2425700"/>
                <a:gd name="connsiteX107" fmla="*/ 2651125 w 4038600"/>
                <a:gd name="connsiteY107" fmla="*/ 2187575 h 2425700"/>
                <a:gd name="connsiteX108" fmla="*/ 2787650 w 4038600"/>
                <a:gd name="connsiteY108" fmla="*/ 2187575 h 2425700"/>
                <a:gd name="connsiteX109" fmla="*/ 2787650 w 4038600"/>
                <a:gd name="connsiteY109" fmla="*/ 2216150 h 2425700"/>
                <a:gd name="connsiteX110" fmla="*/ 3092450 w 4038600"/>
                <a:gd name="connsiteY110" fmla="*/ 2216150 h 2425700"/>
                <a:gd name="connsiteX111" fmla="*/ 3092450 w 4038600"/>
                <a:gd name="connsiteY111" fmla="*/ 2251075 h 2425700"/>
                <a:gd name="connsiteX112" fmla="*/ 3168650 w 4038600"/>
                <a:gd name="connsiteY112" fmla="*/ 2251075 h 2425700"/>
                <a:gd name="connsiteX113" fmla="*/ 3168650 w 4038600"/>
                <a:gd name="connsiteY113" fmla="*/ 2282825 h 2425700"/>
                <a:gd name="connsiteX114" fmla="*/ 3244850 w 4038600"/>
                <a:gd name="connsiteY114" fmla="*/ 2282825 h 2425700"/>
                <a:gd name="connsiteX115" fmla="*/ 3244850 w 4038600"/>
                <a:gd name="connsiteY115" fmla="*/ 2336800 h 2425700"/>
                <a:gd name="connsiteX116" fmla="*/ 3346450 w 4038600"/>
                <a:gd name="connsiteY116" fmla="*/ 2336800 h 2425700"/>
                <a:gd name="connsiteX117" fmla="*/ 3346450 w 4038600"/>
                <a:gd name="connsiteY117" fmla="*/ 2378075 h 2425700"/>
                <a:gd name="connsiteX118" fmla="*/ 3556000 w 4038600"/>
                <a:gd name="connsiteY118" fmla="*/ 2378075 h 2425700"/>
                <a:gd name="connsiteX119" fmla="*/ 3556000 w 4038600"/>
                <a:gd name="connsiteY119" fmla="*/ 2425700 h 2425700"/>
                <a:gd name="connsiteX120" fmla="*/ 4038600 w 4038600"/>
                <a:gd name="connsiteY120" fmla="*/ 2425700 h 2425700"/>
                <a:gd name="connsiteX0" fmla="*/ 0 w 4038600"/>
                <a:gd name="connsiteY0" fmla="*/ 0 h 2425700"/>
                <a:gd name="connsiteX1" fmla="*/ 107950 w 4038600"/>
                <a:gd name="connsiteY1" fmla="*/ 0 h 2425700"/>
                <a:gd name="connsiteX2" fmla="*/ 107950 w 4038600"/>
                <a:gd name="connsiteY2" fmla="*/ 57150 h 2425700"/>
                <a:gd name="connsiteX3" fmla="*/ 142875 w 4038600"/>
                <a:gd name="connsiteY3" fmla="*/ 57150 h 2425700"/>
                <a:gd name="connsiteX4" fmla="*/ 142875 w 4038600"/>
                <a:gd name="connsiteY4" fmla="*/ 114300 h 2425700"/>
                <a:gd name="connsiteX5" fmla="*/ 193675 w 4038600"/>
                <a:gd name="connsiteY5" fmla="*/ 114300 h 2425700"/>
                <a:gd name="connsiteX6" fmla="*/ 193675 w 4038600"/>
                <a:gd name="connsiteY6" fmla="*/ 155575 h 2425700"/>
                <a:gd name="connsiteX7" fmla="*/ 228600 w 4038600"/>
                <a:gd name="connsiteY7" fmla="*/ 155575 h 2425700"/>
                <a:gd name="connsiteX8" fmla="*/ 228600 w 4038600"/>
                <a:gd name="connsiteY8" fmla="*/ 193675 h 2425700"/>
                <a:gd name="connsiteX9" fmla="*/ 260350 w 4038600"/>
                <a:gd name="connsiteY9" fmla="*/ 193675 h 2425700"/>
                <a:gd name="connsiteX10" fmla="*/ 260350 w 4038600"/>
                <a:gd name="connsiteY10" fmla="*/ 234950 h 2425700"/>
                <a:gd name="connsiteX11" fmla="*/ 314325 w 4038600"/>
                <a:gd name="connsiteY11" fmla="*/ 234950 h 2425700"/>
                <a:gd name="connsiteX12" fmla="*/ 314325 w 4038600"/>
                <a:gd name="connsiteY12" fmla="*/ 254000 h 2425700"/>
                <a:gd name="connsiteX13" fmla="*/ 352425 w 4038600"/>
                <a:gd name="connsiteY13" fmla="*/ 254000 h 2425700"/>
                <a:gd name="connsiteX14" fmla="*/ 352425 w 4038600"/>
                <a:gd name="connsiteY14" fmla="*/ 292100 h 2425700"/>
                <a:gd name="connsiteX15" fmla="*/ 390525 w 4038600"/>
                <a:gd name="connsiteY15" fmla="*/ 292100 h 2425700"/>
                <a:gd name="connsiteX16" fmla="*/ 390525 w 4038600"/>
                <a:gd name="connsiteY16" fmla="*/ 317500 h 2425700"/>
                <a:gd name="connsiteX17" fmla="*/ 390525 w 4038600"/>
                <a:gd name="connsiteY17" fmla="*/ 317500 h 2425700"/>
                <a:gd name="connsiteX18" fmla="*/ 419100 w 4038600"/>
                <a:gd name="connsiteY18" fmla="*/ 346075 h 2425700"/>
                <a:gd name="connsiteX19" fmla="*/ 450850 w 4038600"/>
                <a:gd name="connsiteY19" fmla="*/ 346075 h 2425700"/>
                <a:gd name="connsiteX20" fmla="*/ 450850 w 4038600"/>
                <a:gd name="connsiteY20" fmla="*/ 374650 h 2425700"/>
                <a:gd name="connsiteX21" fmla="*/ 485775 w 4038600"/>
                <a:gd name="connsiteY21" fmla="*/ 374650 h 2425700"/>
                <a:gd name="connsiteX22" fmla="*/ 485775 w 4038600"/>
                <a:gd name="connsiteY22" fmla="*/ 396875 h 2425700"/>
                <a:gd name="connsiteX23" fmla="*/ 485775 w 4038600"/>
                <a:gd name="connsiteY23" fmla="*/ 396875 h 2425700"/>
                <a:gd name="connsiteX24" fmla="*/ 485775 w 4038600"/>
                <a:gd name="connsiteY24" fmla="*/ 447675 h 2425700"/>
                <a:gd name="connsiteX25" fmla="*/ 606425 w 4038600"/>
                <a:gd name="connsiteY25" fmla="*/ 447675 h 2425700"/>
                <a:gd name="connsiteX26" fmla="*/ 606425 w 4038600"/>
                <a:gd name="connsiteY26" fmla="*/ 488950 h 2425700"/>
                <a:gd name="connsiteX27" fmla="*/ 638175 w 4038600"/>
                <a:gd name="connsiteY27" fmla="*/ 488950 h 2425700"/>
                <a:gd name="connsiteX28" fmla="*/ 638175 w 4038600"/>
                <a:gd name="connsiteY28" fmla="*/ 523875 h 2425700"/>
                <a:gd name="connsiteX29" fmla="*/ 669925 w 4038600"/>
                <a:gd name="connsiteY29" fmla="*/ 523875 h 2425700"/>
                <a:gd name="connsiteX30" fmla="*/ 669925 w 4038600"/>
                <a:gd name="connsiteY30" fmla="*/ 565150 h 2425700"/>
                <a:gd name="connsiteX31" fmla="*/ 698500 w 4038600"/>
                <a:gd name="connsiteY31" fmla="*/ 565150 h 2425700"/>
                <a:gd name="connsiteX32" fmla="*/ 698500 w 4038600"/>
                <a:gd name="connsiteY32" fmla="*/ 606425 h 2425700"/>
                <a:gd name="connsiteX33" fmla="*/ 727075 w 4038600"/>
                <a:gd name="connsiteY33" fmla="*/ 606425 h 2425700"/>
                <a:gd name="connsiteX34" fmla="*/ 727075 w 4038600"/>
                <a:gd name="connsiteY34" fmla="*/ 650875 h 2425700"/>
                <a:gd name="connsiteX35" fmla="*/ 758825 w 4038600"/>
                <a:gd name="connsiteY35" fmla="*/ 650875 h 2425700"/>
                <a:gd name="connsiteX36" fmla="*/ 758825 w 4038600"/>
                <a:gd name="connsiteY36" fmla="*/ 704850 h 2425700"/>
                <a:gd name="connsiteX37" fmla="*/ 781050 w 4038600"/>
                <a:gd name="connsiteY37" fmla="*/ 704850 h 2425700"/>
                <a:gd name="connsiteX38" fmla="*/ 781050 w 4038600"/>
                <a:gd name="connsiteY38" fmla="*/ 768350 h 2425700"/>
                <a:gd name="connsiteX39" fmla="*/ 822325 w 4038600"/>
                <a:gd name="connsiteY39" fmla="*/ 768350 h 2425700"/>
                <a:gd name="connsiteX40" fmla="*/ 822325 w 4038600"/>
                <a:gd name="connsiteY40" fmla="*/ 819150 h 2425700"/>
                <a:gd name="connsiteX41" fmla="*/ 854075 w 4038600"/>
                <a:gd name="connsiteY41" fmla="*/ 819150 h 2425700"/>
                <a:gd name="connsiteX42" fmla="*/ 854075 w 4038600"/>
                <a:gd name="connsiteY42" fmla="*/ 873125 h 2425700"/>
                <a:gd name="connsiteX43" fmla="*/ 939800 w 4038600"/>
                <a:gd name="connsiteY43" fmla="*/ 873125 h 2425700"/>
                <a:gd name="connsiteX44" fmla="*/ 939800 w 4038600"/>
                <a:gd name="connsiteY44" fmla="*/ 908050 h 2425700"/>
                <a:gd name="connsiteX45" fmla="*/ 971550 w 4038600"/>
                <a:gd name="connsiteY45" fmla="*/ 908050 h 2425700"/>
                <a:gd name="connsiteX46" fmla="*/ 971550 w 4038600"/>
                <a:gd name="connsiteY46" fmla="*/ 962025 h 2425700"/>
                <a:gd name="connsiteX47" fmla="*/ 1019175 w 4038600"/>
                <a:gd name="connsiteY47" fmla="*/ 962025 h 2425700"/>
                <a:gd name="connsiteX48" fmla="*/ 1019175 w 4038600"/>
                <a:gd name="connsiteY48" fmla="*/ 1000125 h 2425700"/>
                <a:gd name="connsiteX49" fmla="*/ 1073150 w 4038600"/>
                <a:gd name="connsiteY49" fmla="*/ 1000125 h 2425700"/>
                <a:gd name="connsiteX50" fmla="*/ 1073150 w 4038600"/>
                <a:gd name="connsiteY50" fmla="*/ 1028700 h 2425700"/>
                <a:gd name="connsiteX51" fmla="*/ 1073150 w 4038600"/>
                <a:gd name="connsiteY51" fmla="*/ 1028700 h 2425700"/>
                <a:gd name="connsiteX52" fmla="*/ 1098550 w 4038600"/>
                <a:gd name="connsiteY52" fmla="*/ 1038225 h 2425700"/>
                <a:gd name="connsiteX53" fmla="*/ 1143000 w 4038600"/>
                <a:gd name="connsiteY53" fmla="*/ 1076325 h 2425700"/>
                <a:gd name="connsiteX54" fmla="*/ 1143000 w 4038600"/>
                <a:gd name="connsiteY54" fmla="*/ 1120775 h 2425700"/>
                <a:gd name="connsiteX55" fmla="*/ 1174750 w 4038600"/>
                <a:gd name="connsiteY55" fmla="*/ 1120775 h 2425700"/>
                <a:gd name="connsiteX56" fmla="*/ 1174750 w 4038600"/>
                <a:gd name="connsiteY56" fmla="*/ 1158875 h 2425700"/>
                <a:gd name="connsiteX57" fmla="*/ 1228725 w 4038600"/>
                <a:gd name="connsiteY57" fmla="*/ 1158875 h 2425700"/>
                <a:gd name="connsiteX58" fmla="*/ 1228725 w 4038600"/>
                <a:gd name="connsiteY58" fmla="*/ 1196975 h 2425700"/>
                <a:gd name="connsiteX59" fmla="*/ 1317625 w 4038600"/>
                <a:gd name="connsiteY59" fmla="*/ 1196975 h 2425700"/>
                <a:gd name="connsiteX60" fmla="*/ 1317625 w 4038600"/>
                <a:gd name="connsiteY60" fmla="*/ 1247775 h 2425700"/>
                <a:gd name="connsiteX61" fmla="*/ 1374775 w 4038600"/>
                <a:gd name="connsiteY61" fmla="*/ 1247775 h 2425700"/>
                <a:gd name="connsiteX62" fmla="*/ 1374775 w 4038600"/>
                <a:gd name="connsiteY62" fmla="*/ 1292225 h 2425700"/>
                <a:gd name="connsiteX63" fmla="*/ 1403350 w 4038600"/>
                <a:gd name="connsiteY63" fmla="*/ 1292225 h 2425700"/>
                <a:gd name="connsiteX64" fmla="*/ 1403350 w 4038600"/>
                <a:gd name="connsiteY64" fmla="*/ 1323975 h 2425700"/>
                <a:gd name="connsiteX65" fmla="*/ 1460500 w 4038600"/>
                <a:gd name="connsiteY65" fmla="*/ 1323975 h 2425700"/>
                <a:gd name="connsiteX66" fmla="*/ 1460500 w 4038600"/>
                <a:gd name="connsiteY66" fmla="*/ 1365250 h 2425700"/>
                <a:gd name="connsiteX67" fmla="*/ 1485900 w 4038600"/>
                <a:gd name="connsiteY67" fmla="*/ 1365250 h 2425700"/>
                <a:gd name="connsiteX68" fmla="*/ 1485900 w 4038600"/>
                <a:gd name="connsiteY68" fmla="*/ 1409700 h 2425700"/>
                <a:gd name="connsiteX69" fmla="*/ 1485900 w 4038600"/>
                <a:gd name="connsiteY69" fmla="*/ 1409700 h 2425700"/>
                <a:gd name="connsiteX70" fmla="*/ 1517650 w 4038600"/>
                <a:gd name="connsiteY70" fmla="*/ 1409700 h 2425700"/>
                <a:gd name="connsiteX71" fmla="*/ 1517650 w 4038600"/>
                <a:gd name="connsiteY71" fmla="*/ 1454150 h 2425700"/>
                <a:gd name="connsiteX72" fmla="*/ 1568450 w 4038600"/>
                <a:gd name="connsiteY72" fmla="*/ 1454150 h 2425700"/>
                <a:gd name="connsiteX73" fmla="*/ 1568450 w 4038600"/>
                <a:gd name="connsiteY73" fmla="*/ 1489075 h 2425700"/>
                <a:gd name="connsiteX74" fmla="*/ 1631950 w 4038600"/>
                <a:gd name="connsiteY74" fmla="*/ 1489075 h 2425700"/>
                <a:gd name="connsiteX75" fmla="*/ 1631950 w 4038600"/>
                <a:gd name="connsiteY75" fmla="*/ 1530350 h 2425700"/>
                <a:gd name="connsiteX76" fmla="*/ 1679575 w 4038600"/>
                <a:gd name="connsiteY76" fmla="*/ 1530350 h 2425700"/>
                <a:gd name="connsiteX77" fmla="*/ 1679575 w 4038600"/>
                <a:gd name="connsiteY77" fmla="*/ 1581150 h 2425700"/>
                <a:gd name="connsiteX78" fmla="*/ 1714500 w 4038600"/>
                <a:gd name="connsiteY78" fmla="*/ 1581150 h 2425700"/>
                <a:gd name="connsiteX79" fmla="*/ 1714500 w 4038600"/>
                <a:gd name="connsiteY79" fmla="*/ 1638300 h 2425700"/>
                <a:gd name="connsiteX80" fmla="*/ 1758950 w 4038600"/>
                <a:gd name="connsiteY80" fmla="*/ 1638300 h 2425700"/>
                <a:gd name="connsiteX81" fmla="*/ 1758950 w 4038600"/>
                <a:gd name="connsiteY81" fmla="*/ 1673225 h 2425700"/>
                <a:gd name="connsiteX82" fmla="*/ 1835150 w 4038600"/>
                <a:gd name="connsiteY82" fmla="*/ 1673225 h 2425700"/>
                <a:gd name="connsiteX83" fmla="*/ 1835150 w 4038600"/>
                <a:gd name="connsiteY83" fmla="*/ 1720850 h 2425700"/>
                <a:gd name="connsiteX84" fmla="*/ 1933575 w 4038600"/>
                <a:gd name="connsiteY84" fmla="*/ 1720850 h 2425700"/>
                <a:gd name="connsiteX85" fmla="*/ 1933575 w 4038600"/>
                <a:gd name="connsiteY85" fmla="*/ 1774825 h 2425700"/>
                <a:gd name="connsiteX86" fmla="*/ 1962150 w 4038600"/>
                <a:gd name="connsiteY86" fmla="*/ 1774825 h 2425700"/>
                <a:gd name="connsiteX87" fmla="*/ 1962150 w 4038600"/>
                <a:gd name="connsiteY87" fmla="*/ 1816100 h 2425700"/>
                <a:gd name="connsiteX88" fmla="*/ 2006600 w 4038600"/>
                <a:gd name="connsiteY88" fmla="*/ 1816100 h 2425700"/>
                <a:gd name="connsiteX89" fmla="*/ 2006600 w 4038600"/>
                <a:gd name="connsiteY89" fmla="*/ 1841500 h 2425700"/>
                <a:gd name="connsiteX90" fmla="*/ 2085975 w 4038600"/>
                <a:gd name="connsiteY90" fmla="*/ 1841500 h 2425700"/>
                <a:gd name="connsiteX91" fmla="*/ 2085975 w 4038600"/>
                <a:gd name="connsiteY91" fmla="*/ 1841500 h 2425700"/>
                <a:gd name="connsiteX92" fmla="*/ 2085975 w 4038600"/>
                <a:gd name="connsiteY92" fmla="*/ 1866900 h 2425700"/>
                <a:gd name="connsiteX93" fmla="*/ 2181225 w 4038600"/>
                <a:gd name="connsiteY93" fmla="*/ 1866900 h 2425700"/>
                <a:gd name="connsiteX94" fmla="*/ 2181225 w 4038600"/>
                <a:gd name="connsiteY94" fmla="*/ 1895475 h 2425700"/>
                <a:gd name="connsiteX95" fmla="*/ 2257425 w 4038600"/>
                <a:gd name="connsiteY95" fmla="*/ 1895475 h 2425700"/>
                <a:gd name="connsiteX96" fmla="*/ 2257425 w 4038600"/>
                <a:gd name="connsiteY96" fmla="*/ 1952625 h 2425700"/>
                <a:gd name="connsiteX97" fmla="*/ 2305050 w 4038600"/>
                <a:gd name="connsiteY97" fmla="*/ 1952625 h 2425700"/>
                <a:gd name="connsiteX98" fmla="*/ 2305050 w 4038600"/>
                <a:gd name="connsiteY98" fmla="*/ 1984375 h 2425700"/>
                <a:gd name="connsiteX99" fmla="*/ 2422525 w 4038600"/>
                <a:gd name="connsiteY99" fmla="*/ 1984375 h 2425700"/>
                <a:gd name="connsiteX100" fmla="*/ 2422525 w 4038600"/>
                <a:gd name="connsiteY100" fmla="*/ 1984375 h 2425700"/>
                <a:gd name="connsiteX101" fmla="*/ 2422525 w 4038600"/>
                <a:gd name="connsiteY101" fmla="*/ 2009775 h 2425700"/>
                <a:gd name="connsiteX102" fmla="*/ 2473325 w 4038600"/>
                <a:gd name="connsiteY102" fmla="*/ 2009775 h 2425700"/>
                <a:gd name="connsiteX103" fmla="*/ 2473325 w 4038600"/>
                <a:gd name="connsiteY103" fmla="*/ 2047875 h 2425700"/>
                <a:gd name="connsiteX104" fmla="*/ 2543175 w 4038600"/>
                <a:gd name="connsiteY104" fmla="*/ 2047875 h 2425700"/>
                <a:gd name="connsiteX105" fmla="*/ 2543175 w 4038600"/>
                <a:gd name="connsiteY105" fmla="*/ 2127250 h 2425700"/>
                <a:gd name="connsiteX106" fmla="*/ 2651125 w 4038600"/>
                <a:gd name="connsiteY106" fmla="*/ 2127250 h 2425700"/>
                <a:gd name="connsiteX107" fmla="*/ 2651125 w 4038600"/>
                <a:gd name="connsiteY107" fmla="*/ 2187575 h 2425700"/>
                <a:gd name="connsiteX108" fmla="*/ 2787650 w 4038600"/>
                <a:gd name="connsiteY108" fmla="*/ 2187575 h 2425700"/>
                <a:gd name="connsiteX109" fmla="*/ 2787650 w 4038600"/>
                <a:gd name="connsiteY109" fmla="*/ 2216150 h 2425700"/>
                <a:gd name="connsiteX110" fmla="*/ 3092450 w 4038600"/>
                <a:gd name="connsiteY110" fmla="*/ 2216150 h 2425700"/>
                <a:gd name="connsiteX111" fmla="*/ 3092450 w 4038600"/>
                <a:gd name="connsiteY111" fmla="*/ 2251075 h 2425700"/>
                <a:gd name="connsiteX112" fmla="*/ 3168650 w 4038600"/>
                <a:gd name="connsiteY112" fmla="*/ 2251075 h 2425700"/>
                <a:gd name="connsiteX113" fmla="*/ 3168650 w 4038600"/>
                <a:gd name="connsiteY113" fmla="*/ 2282825 h 2425700"/>
                <a:gd name="connsiteX114" fmla="*/ 3244850 w 4038600"/>
                <a:gd name="connsiteY114" fmla="*/ 2282825 h 2425700"/>
                <a:gd name="connsiteX115" fmla="*/ 3244850 w 4038600"/>
                <a:gd name="connsiteY115" fmla="*/ 2336800 h 2425700"/>
                <a:gd name="connsiteX116" fmla="*/ 3346450 w 4038600"/>
                <a:gd name="connsiteY116" fmla="*/ 2336800 h 2425700"/>
                <a:gd name="connsiteX117" fmla="*/ 3346450 w 4038600"/>
                <a:gd name="connsiteY117" fmla="*/ 2378075 h 2425700"/>
                <a:gd name="connsiteX118" fmla="*/ 3556000 w 4038600"/>
                <a:gd name="connsiteY118" fmla="*/ 2378075 h 2425700"/>
                <a:gd name="connsiteX119" fmla="*/ 3556000 w 4038600"/>
                <a:gd name="connsiteY119" fmla="*/ 2425700 h 2425700"/>
                <a:gd name="connsiteX120" fmla="*/ 4038600 w 4038600"/>
                <a:gd name="connsiteY120" fmla="*/ 2425700 h 2425700"/>
                <a:gd name="connsiteX0" fmla="*/ 0 w 4038600"/>
                <a:gd name="connsiteY0" fmla="*/ 0 h 2425700"/>
                <a:gd name="connsiteX1" fmla="*/ 107950 w 4038600"/>
                <a:gd name="connsiteY1" fmla="*/ 0 h 2425700"/>
                <a:gd name="connsiteX2" fmla="*/ 107950 w 4038600"/>
                <a:gd name="connsiteY2" fmla="*/ 57150 h 2425700"/>
                <a:gd name="connsiteX3" fmla="*/ 142875 w 4038600"/>
                <a:gd name="connsiteY3" fmla="*/ 57150 h 2425700"/>
                <a:gd name="connsiteX4" fmla="*/ 142875 w 4038600"/>
                <a:gd name="connsiteY4" fmla="*/ 114300 h 2425700"/>
                <a:gd name="connsiteX5" fmla="*/ 193675 w 4038600"/>
                <a:gd name="connsiteY5" fmla="*/ 114300 h 2425700"/>
                <a:gd name="connsiteX6" fmla="*/ 193675 w 4038600"/>
                <a:gd name="connsiteY6" fmla="*/ 155575 h 2425700"/>
                <a:gd name="connsiteX7" fmla="*/ 228600 w 4038600"/>
                <a:gd name="connsiteY7" fmla="*/ 155575 h 2425700"/>
                <a:gd name="connsiteX8" fmla="*/ 228600 w 4038600"/>
                <a:gd name="connsiteY8" fmla="*/ 193675 h 2425700"/>
                <a:gd name="connsiteX9" fmla="*/ 260350 w 4038600"/>
                <a:gd name="connsiteY9" fmla="*/ 193675 h 2425700"/>
                <a:gd name="connsiteX10" fmla="*/ 260350 w 4038600"/>
                <a:gd name="connsiteY10" fmla="*/ 234950 h 2425700"/>
                <a:gd name="connsiteX11" fmla="*/ 314325 w 4038600"/>
                <a:gd name="connsiteY11" fmla="*/ 234950 h 2425700"/>
                <a:gd name="connsiteX12" fmla="*/ 314325 w 4038600"/>
                <a:gd name="connsiteY12" fmla="*/ 254000 h 2425700"/>
                <a:gd name="connsiteX13" fmla="*/ 352425 w 4038600"/>
                <a:gd name="connsiteY13" fmla="*/ 254000 h 2425700"/>
                <a:gd name="connsiteX14" fmla="*/ 352425 w 4038600"/>
                <a:gd name="connsiteY14" fmla="*/ 292100 h 2425700"/>
                <a:gd name="connsiteX15" fmla="*/ 390525 w 4038600"/>
                <a:gd name="connsiteY15" fmla="*/ 292100 h 2425700"/>
                <a:gd name="connsiteX16" fmla="*/ 390525 w 4038600"/>
                <a:gd name="connsiteY16" fmla="*/ 317500 h 2425700"/>
                <a:gd name="connsiteX17" fmla="*/ 390525 w 4038600"/>
                <a:gd name="connsiteY17" fmla="*/ 317500 h 2425700"/>
                <a:gd name="connsiteX18" fmla="*/ 419100 w 4038600"/>
                <a:gd name="connsiteY18" fmla="*/ 346075 h 2425700"/>
                <a:gd name="connsiteX19" fmla="*/ 450850 w 4038600"/>
                <a:gd name="connsiteY19" fmla="*/ 346075 h 2425700"/>
                <a:gd name="connsiteX20" fmla="*/ 450850 w 4038600"/>
                <a:gd name="connsiteY20" fmla="*/ 374650 h 2425700"/>
                <a:gd name="connsiteX21" fmla="*/ 485775 w 4038600"/>
                <a:gd name="connsiteY21" fmla="*/ 374650 h 2425700"/>
                <a:gd name="connsiteX22" fmla="*/ 485775 w 4038600"/>
                <a:gd name="connsiteY22" fmla="*/ 396875 h 2425700"/>
                <a:gd name="connsiteX23" fmla="*/ 485775 w 4038600"/>
                <a:gd name="connsiteY23" fmla="*/ 396875 h 2425700"/>
                <a:gd name="connsiteX24" fmla="*/ 485775 w 4038600"/>
                <a:gd name="connsiteY24" fmla="*/ 447675 h 2425700"/>
                <a:gd name="connsiteX25" fmla="*/ 606425 w 4038600"/>
                <a:gd name="connsiteY25" fmla="*/ 447675 h 2425700"/>
                <a:gd name="connsiteX26" fmla="*/ 606425 w 4038600"/>
                <a:gd name="connsiteY26" fmla="*/ 488950 h 2425700"/>
                <a:gd name="connsiteX27" fmla="*/ 638175 w 4038600"/>
                <a:gd name="connsiteY27" fmla="*/ 488950 h 2425700"/>
                <a:gd name="connsiteX28" fmla="*/ 638175 w 4038600"/>
                <a:gd name="connsiteY28" fmla="*/ 523875 h 2425700"/>
                <a:gd name="connsiteX29" fmla="*/ 669925 w 4038600"/>
                <a:gd name="connsiteY29" fmla="*/ 523875 h 2425700"/>
                <a:gd name="connsiteX30" fmla="*/ 669925 w 4038600"/>
                <a:gd name="connsiteY30" fmla="*/ 565150 h 2425700"/>
                <a:gd name="connsiteX31" fmla="*/ 698500 w 4038600"/>
                <a:gd name="connsiteY31" fmla="*/ 565150 h 2425700"/>
                <a:gd name="connsiteX32" fmla="*/ 698500 w 4038600"/>
                <a:gd name="connsiteY32" fmla="*/ 606425 h 2425700"/>
                <a:gd name="connsiteX33" fmla="*/ 727075 w 4038600"/>
                <a:gd name="connsiteY33" fmla="*/ 606425 h 2425700"/>
                <a:gd name="connsiteX34" fmla="*/ 727075 w 4038600"/>
                <a:gd name="connsiteY34" fmla="*/ 650875 h 2425700"/>
                <a:gd name="connsiteX35" fmla="*/ 758825 w 4038600"/>
                <a:gd name="connsiteY35" fmla="*/ 650875 h 2425700"/>
                <a:gd name="connsiteX36" fmla="*/ 758825 w 4038600"/>
                <a:gd name="connsiteY36" fmla="*/ 704850 h 2425700"/>
                <a:gd name="connsiteX37" fmla="*/ 781050 w 4038600"/>
                <a:gd name="connsiteY37" fmla="*/ 704850 h 2425700"/>
                <a:gd name="connsiteX38" fmla="*/ 781050 w 4038600"/>
                <a:gd name="connsiteY38" fmla="*/ 768350 h 2425700"/>
                <a:gd name="connsiteX39" fmla="*/ 822325 w 4038600"/>
                <a:gd name="connsiteY39" fmla="*/ 768350 h 2425700"/>
                <a:gd name="connsiteX40" fmla="*/ 822325 w 4038600"/>
                <a:gd name="connsiteY40" fmla="*/ 819150 h 2425700"/>
                <a:gd name="connsiteX41" fmla="*/ 854075 w 4038600"/>
                <a:gd name="connsiteY41" fmla="*/ 819150 h 2425700"/>
                <a:gd name="connsiteX42" fmla="*/ 854075 w 4038600"/>
                <a:gd name="connsiteY42" fmla="*/ 873125 h 2425700"/>
                <a:gd name="connsiteX43" fmla="*/ 939800 w 4038600"/>
                <a:gd name="connsiteY43" fmla="*/ 873125 h 2425700"/>
                <a:gd name="connsiteX44" fmla="*/ 939800 w 4038600"/>
                <a:gd name="connsiteY44" fmla="*/ 908050 h 2425700"/>
                <a:gd name="connsiteX45" fmla="*/ 971550 w 4038600"/>
                <a:gd name="connsiteY45" fmla="*/ 908050 h 2425700"/>
                <a:gd name="connsiteX46" fmla="*/ 971550 w 4038600"/>
                <a:gd name="connsiteY46" fmla="*/ 962025 h 2425700"/>
                <a:gd name="connsiteX47" fmla="*/ 1019175 w 4038600"/>
                <a:gd name="connsiteY47" fmla="*/ 962025 h 2425700"/>
                <a:gd name="connsiteX48" fmla="*/ 1019175 w 4038600"/>
                <a:gd name="connsiteY48" fmla="*/ 1000125 h 2425700"/>
                <a:gd name="connsiteX49" fmla="*/ 1073150 w 4038600"/>
                <a:gd name="connsiteY49" fmla="*/ 1000125 h 2425700"/>
                <a:gd name="connsiteX50" fmla="*/ 1073150 w 4038600"/>
                <a:gd name="connsiteY50" fmla="*/ 1028700 h 2425700"/>
                <a:gd name="connsiteX51" fmla="*/ 1073150 w 4038600"/>
                <a:gd name="connsiteY51" fmla="*/ 1028700 h 2425700"/>
                <a:gd name="connsiteX52" fmla="*/ 1101725 w 4038600"/>
                <a:gd name="connsiteY52" fmla="*/ 1082675 h 2425700"/>
                <a:gd name="connsiteX53" fmla="*/ 1143000 w 4038600"/>
                <a:gd name="connsiteY53" fmla="*/ 1076325 h 2425700"/>
                <a:gd name="connsiteX54" fmla="*/ 1143000 w 4038600"/>
                <a:gd name="connsiteY54" fmla="*/ 1120775 h 2425700"/>
                <a:gd name="connsiteX55" fmla="*/ 1174750 w 4038600"/>
                <a:gd name="connsiteY55" fmla="*/ 1120775 h 2425700"/>
                <a:gd name="connsiteX56" fmla="*/ 1174750 w 4038600"/>
                <a:gd name="connsiteY56" fmla="*/ 1158875 h 2425700"/>
                <a:gd name="connsiteX57" fmla="*/ 1228725 w 4038600"/>
                <a:gd name="connsiteY57" fmla="*/ 1158875 h 2425700"/>
                <a:gd name="connsiteX58" fmla="*/ 1228725 w 4038600"/>
                <a:gd name="connsiteY58" fmla="*/ 1196975 h 2425700"/>
                <a:gd name="connsiteX59" fmla="*/ 1317625 w 4038600"/>
                <a:gd name="connsiteY59" fmla="*/ 1196975 h 2425700"/>
                <a:gd name="connsiteX60" fmla="*/ 1317625 w 4038600"/>
                <a:gd name="connsiteY60" fmla="*/ 1247775 h 2425700"/>
                <a:gd name="connsiteX61" fmla="*/ 1374775 w 4038600"/>
                <a:gd name="connsiteY61" fmla="*/ 1247775 h 2425700"/>
                <a:gd name="connsiteX62" fmla="*/ 1374775 w 4038600"/>
                <a:gd name="connsiteY62" fmla="*/ 1292225 h 2425700"/>
                <a:gd name="connsiteX63" fmla="*/ 1403350 w 4038600"/>
                <a:gd name="connsiteY63" fmla="*/ 1292225 h 2425700"/>
                <a:gd name="connsiteX64" fmla="*/ 1403350 w 4038600"/>
                <a:gd name="connsiteY64" fmla="*/ 1323975 h 2425700"/>
                <a:gd name="connsiteX65" fmla="*/ 1460500 w 4038600"/>
                <a:gd name="connsiteY65" fmla="*/ 1323975 h 2425700"/>
                <a:gd name="connsiteX66" fmla="*/ 1460500 w 4038600"/>
                <a:gd name="connsiteY66" fmla="*/ 1365250 h 2425700"/>
                <a:gd name="connsiteX67" fmla="*/ 1485900 w 4038600"/>
                <a:gd name="connsiteY67" fmla="*/ 1365250 h 2425700"/>
                <a:gd name="connsiteX68" fmla="*/ 1485900 w 4038600"/>
                <a:gd name="connsiteY68" fmla="*/ 1409700 h 2425700"/>
                <a:gd name="connsiteX69" fmla="*/ 1485900 w 4038600"/>
                <a:gd name="connsiteY69" fmla="*/ 1409700 h 2425700"/>
                <a:gd name="connsiteX70" fmla="*/ 1517650 w 4038600"/>
                <a:gd name="connsiteY70" fmla="*/ 1409700 h 2425700"/>
                <a:gd name="connsiteX71" fmla="*/ 1517650 w 4038600"/>
                <a:gd name="connsiteY71" fmla="*/ 1454150 h 2425700"/>
                <a:gd name="connsiteX72" fmla="*/ 1568450 w 4038600"/>
                <a:gd name="connsiteY72" fmla="*/ 1454150 h 2425700"/>
                <a:gd name="connsiteX73" fmla="*/ 1568450 w 4038600"/>
                <a:gd name="connsiteY73" fmla="*/ 1489075 h 2425700"/>
                <a:gd name="connsiteX74" fmla="*/ 1631950 w 4038600"/>
                <a:gd name="connsiteY74" fmla="*/ 1489075 h 2425700"/>
                <a:gd name="connsiteX75" fmla="*/ 1631950 w 4038600"/>
                <a:gd name="connsiteY75" fmla="*/ 1530350 h 2425700"/>
                <a:gd name="connsiteX76" fmla="*/ 1679575 w 4038600"/>
                <a:gd name="connsiteY76" fmla="*/ 1530350 h 2425700"/>
                <a:gd name="connsiteX77" fmla="*/ 1679575 w 4038600"/>
                <a:gd name="connsiteY77" fmla="*/ 1581150 h 2425700"/>
                <a:gd name="connsiteX78" fmla="*/ 1714500 w 4038600"/>
                <a:gd name="connsiteY78" fmla="*/ 1581150 h 2425700"/>
                <a:gd name="connsiteX79" fmla="*/ 1714500 w 4038600"/>
                <a:gd name="connsiteY79" fmla="*/ 1638300 h 2425700"/>
                <a:gd name="connsiteX80" fmla="*/ 1758950 w 4038600"/>
                <a:gd name="connsiteY80" fmla="*/ 1638300 h 2425700"/>
                <a:gd name="connsiteX81" fmla="*/ 1758950 w 4038600"/>
                <a:gd name="connsiteY81" fmla="*/ 1673225 h 2425700"/>
                <a:gd name="connsiteX82" fmla="*/ 1835150 w 4038600"/>
                <a:gd name="connsiteY82" fmla="*/ 1673225 h 2425700"/>
                <a:gd name="connsiteX83" fmla="*/ 1835150 w 4038600"/>
                <a:gd name="connsiteY83" fmla="*/ 1720850 h 2425700"/>
                <a:gd name="connsiteX84" fmla="*/ 1933575 w 4038600"/>
                <a:gd name="connsiteY84" fmla="*/ 1720850 h 2425700"/>
                <a:gd name="connsiteX85" fmla="*/ 1933575 w 4038600"/>
                <a:gd name="connsiteY85" fmla="*/ 1774825 h 2425700"/>
                <a:gd name="connsiteX86" fmla="*/ 1962150 w 4038600"/>
                <a:gd name="connsiteY86" fmla="*/ 1774825 h 2425700"/>
                <a:gd name="connsiteX87" fmla="*/ 1962150 w 4038600"/>
                <a:gd name="connsiteY87" fmla="*/ 1816100 h 2425700"/>
                <a:gd name="connsiteX88" fmla="*/ 2006600 w 4038600"/>
                <a:gd name="connsiteY88" fmla="*/ 1816100 h 2425700"/>
                <a:gd name="connsiteX89" fmla="*/ 2006600 w 4038600"/>
                <a:gd name="connsiteY89" fmla="*/ 1841500 h 2425700"/>
                <a:gd name="connsiteX90" fmla="*/ 2085975 w 4038600"/>
                <a:gd name="connsiteY90" fmla="*/ 1841500 h 2425700"/>
                <a:gd name="connsiteX91" fmla="*/ 2085975 w 4038600"/>
                <a:gd name="connsiteY91" fmla="*/ 1841500 h 2425700"/>
                <a:gd name="connsiteX92" fmla="*/ 2085975 w 4038600"/>
                <a:gd name="connsiteY92" fmla="*/ 1866900 h 2425700"/>
                <a:gd name="connsiteX93" fmla="*/ 2181225 w 4038600"/>
                <a:gd name="connsiteY93" fmla="*/ 1866900 h 2425700"/>
                <a:gd name="connsiteX94" fmla="*/ 2181225 w 4038600"/>
                <a:gd name="connsiteY94" fmla="*/ 1895475 h 2425700"/>
                <a:gd name="connsiteX95" fmla="*/ 2257425 w 4038600"/>
                <a:gd name="connsiteY95" fmla="*/ 1895475 h 2425700"/>
                <a:gd name="connsiteX96" fmla="*/ 2257425 w 4038600"/>
                <a:gd name="connsiteY96" fmla="*/ 1952625 h 2425700"/>
                <a:gd name="connsiteX97" fmla="*/ 2305050 w 4038600"/>
                <a:gd name="connsiteY97" fmla="*/ 1952625 h 2425700"/>
                <a:gd name="connsiteX98" fmla="*/ 2305050 w 4038600"/>
                <a:gd name="connsiteY98" fmla="*/ 1984375 h 2425700"/>
                <a:gd name="connsiteX99" fmla="*/ 2422525 w 4038600"/>
                <a:gd name="connsiteY99" fmla="*/ 1984375 h 2425700"/>
                <a:gd name="connsiteX100" fmla="*/ 2422525 w 4038600"/>
                <a:gd name="connsiteY100" fmla="*/ 1984375 h 2425700"/>
                <a:gd name="connsiteX101" fmla="*/ 2422525 w 4038600"/>
                <a:gd name="connsiteY101" fmla="*/ 2009775 h 2425700"/>
                <a:gd name="connsiteX102" fmla="*/ 2473325 w 4038600"/>
                <a:gd name="connsiteY102" fmla="*/ 2009775 h 2425700"/>
                <a:gd name="connsiteX103" fmla="*/ 2473325 w 4038600"/>
                <a:gd name="connsiteY103" fmla="*/ 2047875 h 2425700"/>
                <a:gd name="connsiteX104" fmla="*/ 2543175 w 4038600"/>
                <a:gd name="connsiteY104" fmla="*/ 2047875 h 2425700"/>
                <a:gd name="connsiteX105" fmla="*/ 2543175 w 4038600"/>
                <a:gd name="connsiteY105" fmla="*/ 2127250 h 2425700"/>
                <a:gd name="connsiteX106" fmla="*/ 2651125 w 4038600"/>
                <a:gd name="connsiteY106" fmla="*/ 2127250 h 2425700"/>
                <a:gd name="connsiteX107" fmla="*/ 2651125 w 4038600"/>
                <a:gd name="connsiteY107" fmla="*/ 2187575 h 2425700"/>
                <a:gd name="connsiteX108" fmla="*/ 2787650 w 4038600"/>
                <a:gd name="connsiteY108" fmla="*/ 2187575 h 2425700"/>
                <a:gd name="connsiteX109" fmla="*/ 2787650 w 4038600"/>
                <a:gd name="connsiteY109" fmla="*/ 2216150 h 2425700"/>
                <a:gd name="connsiteX110" fmla="*/ 3092450 w 4038600"/>
                <a:gd name="connsiteY110" fmla="*/ 2216150 h 2425700"/>
                <a:gd name="connsiteX111" fmla="*/ 3092450 w 4038600"/>
                <a:gd name="connsiteY111" fmla="*/ 2251075 h 2425700"/>
                <a:gd name="connsiteX112" fmla="*/ 3168650 w 4038600"/>
                <a:gd name="connsiteY112" fmla="*/ 2251075 h 2425700"/>
                <a:gd name="connsiteX113" fmla="*/ 3168650 w 4038600"/>
                <a:gd name="connsiteY113" fmla="*/ 2282825 h 2425700"/>
                <a:gd name="connsiteX114" fmla="*/ 3244850 w 4038600"/>
                <a:gd name="connsiteY114" fmla="*/ 2282825 h 2425700"/>
                <a:gd name="connsiteX115" fmla="*/ 3244850 w 4038600"/>
                <a:gd name="connsiteY115" fmla="*/ 2336800 h 2425700"/>
                <a:gd name="connsiteX116" fmla="*/ 3346450 w 4038600"/>
                <a:gd name="connsiteY116" fmla="*/ 2336800 h 2425700"/>
                <a:gd name="connsiteX117" fmla="*/ 3346450 w 4038600"/>
                <a:gd name="connsiteY117" fmla="*/ 2378075 h 2425700"/>
                <a:gd name="connsiteX118" fmla="*/ 3556000 w 4038600"/>
                <a:gd name="connsiteY118" fmla="*/ 2378075 h 2425700"/>
                <a:gd name="connsiteX119" fmla="*/ 3556000 w 4038600"/>
                <a:gd name="connsiteY119" fmla="*/ 2425700 h 2425700"/>
                <a:gd name="connsiteX120" fmla="*/ 4038600 w 4038600"/>
                <a:gd name="connsiteY120" fmla="*/ 2425700 h 2425700"/>
                <a:gd name="connsiteX0" fmla="*/ 0 w 4038600"/>
                <a:gd name="connsiteY0" fmla="*/ 0 h 2425700"/>
                <a:gd name="connsiteX1" fmla="*/ 107950 w 4038600"/>
                <a:gd name="connsiteY1" fmla="*/ 0 h 2425700"/>
                <a:gd name="connsiteX2" fmla="*/ 107950 w 4038600"/>
                <a:gd name="connsiteY2" fmla="*/ 57150 h 2425700"/>
                <a:gd name="connsiteX3" fmla="*/ 142875 w 4038600"/>
                <a:gd name="connsiteY3" fmla="*/ 57150 h 2425700"/>
                <a:gd name="connsiteX4" fmla="*/ 142875 w 4038600"/>
                <a:gd name="connsiteY4" fmla="*/ 114300 h 2425700"/>
                <a:gd name="connsiteX5" fmla="*/ 193675 w 4038600"/>
                <a:gd name="connsiteY5" fmla="*/ 114300 h 2425700"/>
                <a:gd name="connsiteX6" fmla="*/ 193675 w 4038600"/>
                <a:gd name="connsiteY6" fmla="*/ 155575 h 2425700"/>
                <a:gd name="connsiteX7" fmla="*/ 228600 w 4038600"/>
                <a:gd name="connsiteY7" fmla="*/ 155575 h 2425700"/>
                <a:gd name="connsiteX8" fmla="*/ 228600 w 4038600"/>
                <a:gd name="connsiteY8" fmla="*/ 193675 h 2425700"/>
                <a:gd name="connsiteX9" fmla="*/ 260350 w 4038600"/>
                <a:gd name="connsiteY9" fmla="*/ 193675 h 2425700"/>
                <a:gd name="connsiteX10" fmla="*/ 260350 w 4038600"/>
                <a:gd name="connsiteY10" fmla="*/ 234950 h 2425700"/>
                <a:gd name="connsiteX11" fmla="*/ 314325 w 4038600"/>
                <a:gd name="connsiteY11" fmla="*/ 234950 h 2425700"/>
                <a:gd name="connsiteX12" fmla="*/ 314325 w 4038600"/>
                <a:gd name="connsiteY12" fmla="*/ 254000 h 2425700"/>
                <a:gd name="connsiteX13" fmla="*/ 352425 w 4038600"/>
                <a:gd name="connsiteY13" fmla="*/ 254000 h 2425700"/>
                <a:gd name="connsiteX14" fmla="*/ 352425 w 4038600"/>
                <a:gd name="connsiteY14" fmla="*/ 292100 h 2425700"/>
                <a:gd name="connsiteX15" fmla="*/ 390525 w 4038600"/>
                <a:gd name="connsiteY15" fmla="*/ 292100 h 2425700"/>
                <a:gd name="connsiteX16" fmla="*/ 390525 w 4038600"/>
                <a:gd name="connsiteY16" fmla="*/ 317500 h 2425700"/>
                <a:gd name="connsiteX17" fmla="*/ 390525 w 4038600"/>
                <a:gd name="connsiteY17" fmla="*/ 317500 h 2425700"/>
                <a:gd name="connsiteX18" fmla="*/ 419100 w 4038600"/>
                <a:gd name="connsiteY18" fmla="*/ 346075 h 2425700"/>
                <a:gd name="connsiteX19" fmla="*/ 450850 w 4038600"/>
                <a:gd name="connsiteY19" fmla="*/ 346075 h 2425700"/>
                <a:gd name="connsiteX20" fmla="*/ 450850 w 4038600"/>
                <a:gd name="connsiteY20" fmla="*/ 374650 h 2425700"/>
                <a:gd name="connsiteX21" fmla="*/ 485775 w 4038600"/>
                <a:gd name="connsiteY21" fmla="*/ 374650 h 2425700"/>
                <a:gd name="connsiteX22" fmla="*/ 485775 w 4038600"/>
                <a:gd name="connsiteY22" fmla="*/ 396875 h 2425700"/>
                <a:gd name="connsiteX23" fmla="*/ 485775 w 4038600"/>
                <a:gd name="connsiteY23" fmla="*/ 396875 h 2425700"/>
                <a:gd name="connsiteX24" fmla="*/ 485775 w 4038600"/>
                <a:gd name="connsiteY24" fmla="*/ 447675 h 2425700"/>
                <a:gd name="connsiteX25" fmla="*/ 606425 w 4038600"/>
                <a:gd name="connsiteY25" fmla="*/ 447675 h 2425700"/>
                <a:gd name="connsiteX26" fmla="*/ 606425 w 4038600"/>
                <a:gd name="connsiteY26" fmla="*/ 488950 h 2425700"/>
                <a:gd name="connsiteX27" fmla="*/ 638175 w 4038600"/>
                <a:gd name="connsiteY27" fmla="*/ 488950 h 2425700"/>
                <a:gd name="connsiteX28" fmla="*/ 638175 w 4038600"/>
                <a:gd name="connsiteY28" fmla="*/ 523875 h 2425700"/>
                <a:gd name="connsiteX29" fmla="*/ 669925 w 4038600"/>
                <a:gd name="connsiteY29" fmla="*/ 523875 h 2425700"/>
                <a:gd name="connsiteX30" fmla="*/ 669925 w 4038600"/>
                <a:gd name="connsiteY30" fmla="*/ 565150 h 2425700"/>
                <a:gd name="connsiteX31" fmla="*/ 698500 w 4038600"/>
                <a:gd name="connsiteY31" fmla="*/ 565150 h 2425700"/>
                <a:gd name="connsiteX32" fmla="*/ 698500 w 4038600"/>
                <a:gd name="connsiteY32" fmla="*/ 606425 h 2425700"/>
                <a:gd name="connsiteX33" fmla="*/ 727075 w 4038600"/>
                <a:gd name="connsiteY33" fmla="*/ 606425 h 2425700"/>
                <a:gd name="connsiteX34" fmla="*/ 727075 w 4038600"/>
                <a:gd name="connsiteY34" fmla="*/ 650875 h 2425700"/>
                <a:gd name="connsiteX35" fmla="*/ 758825 w 4038600"/>
                <a:gd name="connsiteY35" fmla="*/ 650875 h 2425700"/>
                <a:gd name="connsiteX36" fmla="*/ 758825 w 4038600"/>
                <a:gd name="connsiteY36" fmla="*/ 704850 h 2425700"/>
                <a:gd name="connsiteX37" fmla="*/ 781050 w 4038600"/>
                <a:gd name="connsiteY37" fmla="*/ 704850 h 2425700"/>
                <a:gd name="connsiteX38" fmla="*/ 781050 w 4038600"/>
                <a:gd name="connsiteY38" fmla="*/ 768350 h 2425700"/>
                <a:gd name="connsiteX39" fmla="*/ 822325 w 4038600"/>
                <a:gd name="connsiteY39" fmla="*/ 768350 h 2425700"/>
                <a:gd name="connsiteX40" fmla="*/ 822325 w 4038600"/>
                <a:gd name="connsiteY40" fmla="*/ 819150 h 2425700"/>
                <a:gd name="connsiteX41" fmla="*/ 854075 w 4038600"/>
                <a:gd name="connsiteY41" fmla="*/ 819150 h 2425700"/>
                <a:gd name="connsiteX42" fmla="*/ 854075 w 4038600"/>
                <a:gd name="connsiteY42" fmla="*/ 873125 h 2425700"/>
                <a:gd name="connsiteX43" fmla="*/ 939800 w 4038600"/>
                <a:gd name="connsiteY43" fmla="*/ 873125 h 2425700"/>
                <a:gd name="connsiteX44" fmla="*/ 939800 w 4038600"/>
                <a:gd name="connsiteY44" fmla="*/ 908050 h 2425700"/>
                <a:gd name="connsiteX45" fmla="*/ 971550 w 4038600"/>
                <a:gd name="connsiteY45" fmla="*/ 908050 h 2425700"/>
                <a:gd name="connsiteX46" fmla="*/ 971550 w 4038600"/>
                <a:gd name="connsiteY46" fmla="*/ 962025 h 2425700"/>
                <a:gd name="connsiteX47" fmla="*/ 1019175 w 4038600"/>
                <a:gd name="connsiteY47" fmla="*/ 962025 h 2425700"/>
                <a:gd name="connsiteX48" fmla="*/ 1019175 w 4038600"/>
                <a:gd name="connsiteY48" fmla="*/ 1000125 h 2425700"/>
                <a:gd name="connsiteX49" fmla="*/ 1073150 w 4038600"/>
                <a:gd name="connsiteY49" fmla="*/ 1000125 h 2425700"/>
                <a:gd name="connsiteX50" fmla="*/ 1073150 w 4038600"/>
                <a:gd name="connsiteY50" fmla="*/ 1028700 h 2425700"/>
                <a:gd name="connsiteX51" fmla="*/ 1101725 w 4038600"/>
                <a:gd name="connsiteY51" fmla="*/ 1028700 h 2425700"/>
                <a:gd name="connsiteX52" fmla="*/ 1101725 w 4038600"/>
                <a:gd name="connsiteY52" fmla="*/ 1082675 h 2425700"/>
                <a:gd name="connsiteX53" fmla="*/ 1143000 w 4038600"/>
                <a:gd name="connsiteY53" fmla="*/ 1076325 h 2425700"/>
                <a:gd name="connsiteX54" fmla="*/ 1143000 w 4038600"/>
                <a:gd name="connsiteY54" fmla="*/ 1120775 h 2425700"/>
                <a:gd name="connsiteX55" fmla="*/ 1174750 w 4038600"/>
                <a:gd name="connsiteY55" fmla="*/ 1120775 h 2425700"/>
                <a:gd name="connsiteX56" fmla="*/ 1174750 w 4038600"/>
                <a:gd name="connsiteY56" fmla="*/ 1158875 h 2425700"/>
                <a:gd name="connsiteX57" fmla="*/ 1228725 w 4038600"/>
                <a:gd name="connsiteY57" fmla="*/ 1158875 h 2425700"/>
                <a:gd name="connsiteX58" fmla="*/ 1228725 w 4038600"/>
                <a:gd name="connsiteY58" fmla="*/ 1196975 h 2425700"/>
                <a:gd name="connsiteX59" fmla="*/ 1317625 w 4038600"/>
                <a:gd name="connsiteY59" fmla="*/ 1196975 h 2425700"/>
                <a:gd name="connsiteX60" fmla="*/ 1317625 w 4038600"/>
                <a:gd name="connsiteY60" fmla="*/ 1247775 h 2425700"/>
                <a:gd name="connsiteX61" fmla="*/ 1374775 w 4038600"/>
                <a:gd name="connsiteY61" fmla="*/ 1247775 h 2425700"/>
                <a:gd name="connsiteX62" fmla="*/ 1374775 w 4038600"/>
                <a:gd name="connsiteY62" fmla="*/ 1292225 h 2425700"/>
                <a:gd name="connsiteX63" fmla="*/ 1403350 w 4038600"/>
                <a:gd name="connsiteY63" fmla="*/ 1292225 h 2425700"/>
                <a:gd name="connsiteX64" fmla="*/ 1403350 w 4038600"/>
                <a:gd name="connsiteY64" fmla="*/ 1323975 h 2425700"/>
                <a:gd name="connsiteX65" fmla="*/ 1460500 w 4038600"/>
                <a:gd name="connsiteY65" fmla="*/ 1323975 h 2425700"/>
                <a:gd name="connsiteX66" fmla="*/ 1460500 w 4038600"/>
                <a:gd name="connsiteY66" fmla="*/ 1365250 h 2425700"/>
                <a:gd name="connsiteX67" fmla="*/ 1485900 w 4038600"/>
                <a:gd name="connsiteY67" fmla="*/ 1365250 h 2425700"/>
                <a:gd name="connsiteX68" fmla="*/ 1485900 w 4038600"/>
                <a:gd name="connsiteY68" fmla="*/ 1409700 h 2425700"/>
                <a:gd name="connsiteX69" fmla="*/ 1485900 w 4038600"/>
                <a:gd name="connsiteY69" fmla="*/ 1409700 h 2425700"/>
                <a:gd name="connsiteX70" fmla="*/ 1517650 w 4038600"/>
                <a:gd name="connsiteY70" fmla="*/ 1409700 h 2425700"/>
                <a:gd name="connsiteX71" fmla="*/ 1517650 w 4038600"/>
                <a:gd name="connsiteY71" fmla="*/ 1454150 h 2425700"/>
                <a:gd name="connsiteX72" fmla="*/ 1568450 w 4038600"/>
                <a:gd name="connsiteY72" fmla="*/ 1454150 h 2425700"/>
                <a:gd name="connsiteX73" fmla="*/ 1568450 w 4038600"/>
                <a:gd name="connsiteY73" fmla="*/ 1489075 h 2425700"/>
                <a:gd name="connsiteX74" fmla="*/ 1631950 w 4038600"/>
                <a:gd name="connsiteY74" fmla="*/ 1489075 h 2425700"/>
                <a:gd name="connsiteX75" fmla="*/ 1631950 w 4038600"/>
                <a:gd name="connsiteY75" fmla="*/ 1530350 h 2425700"/>
                <a:gd name="connsiteX76" fmla="*/ 1679575 w 4038600"/>
                <a:gd name="connsiteY76" fmla="*/ 1530350 h 2425700"/>
                <a:gd name="connsiteX77" fmla="*/ 1679575 w 4038600"/>
                <a:gd name="connsiteY77" fmla="*/ 1581150 h 2425700"/>
                <a:gd name="connsiteX78" fmla="*/ 1714500 w 4038600"/>
                <a:gd name="connsiteY78" fmla="*/ 1581150 h 2425700"/>
                <a:gd name="connsiteX79" fmla="*/ 1714500 w 4038600"/>
                <a:gd name="connsiteY79" fmla="*/ 1638300 h 2425700"/>
                <a:gd name="connsiteX80" fmla="*/ 1758950 w 4038600"/>
                <a:gd name="connsiteY80" fmla="*/ 1638300 h 2425700"/>
                <a:gd name="connsiteX81" fmla="*/ 1758950 w 4038600"/>
                <a:gd name="connsiteY81" fmla="*/ 1673225 h 2425700"/>
                <a:gd name="connsiteX82" fmla="*/ 1835150 w 4038600"/>
                <a:gd name="connsiteY82" fmla="*/ 1673225 h 2425700"/>
                <a:gd name="connsiteX83" fmla="*/ 1835150 w 4038600"/>
                <a:gd name="connsiteY83" fmla="*/ 1720850 h 2425700"/>
                <a:gd name="connsiteX84" fmla="*/ 1933575 w 4038600"/>
                <a:gd name="connsiteY84" fmla="*/ 1720850 h 2425700"/>
                <a:gd name="connsiteX85" fmla="*/ 1933575 w 4038600"/>
                <a:gd name="connsiteY85" fmla="*/ 1774825 h 2425700"/>
                <a:gd name="connsiteX86" fmla="*/ 1962150 w 4038600"/>
                <a:gd name="connsiteY86" fmla="*/ 1774825 h 2425700"/>
                <a:gd name="connsiteX87" fmla="*/ 1962150 w 4038600"/>
                <a:gd name="connsiteY87" fmla="*/ 1816100 h 2425700"/>
                <a:gd name="connsiteX88" fmla="*/ 2006600 w 4038600"/>
                <a:gd name="connsiteY88" fmla="*/ 1816100 h 2425700"/>
                <a:gd name="connsiteX89" fmla="*/ 2006600 w 4038600"/>
                <a:gd name="connsiteY89" fmla="*/ 1841500 h 2425700"/>
                <a:gd name="connsiteX90" fmla="*/ 2085975 w 4038600"/>
                <a:gd name="connsiteY90" fmla="*/ 1841500 h 2425700"/>
                <a:gd name="connsiteX91" fmla="*/ 2085975 w 4038600"/>
                <a:gd name="connsiteY91" fmla="*/ 1841500 h 2425700"/>
                <a:gd name="connsiteX92" fmla="*/ 2085975 w 4038600"/>
                <a:gd name="connsiteY92" fmla="*/ 1866900 h 2425700"/>
                <a:gd name="connsiteX93" fmla="*/ 2181225 w 4038600"/>
                <a:gd name="connsiteY93" fmla="*/ 1866900 h 2425700"/>
                <a:gd name="connsiteX94" fmla="*/ 2181225 w 4038600"/>
                <a:gd name="connsiteY94" fmla="*/ 1895475 h 2425700"/>
                <a:gd name="connsiteX95" fmla="*/ 2257425 w 4038600"/>
                <a:gd name="connsiteY95" fmla="*/ 1895475 h 2425700"/>
                <a:gd name="connsiteX96" fmla="*/ 2257425 w 4038600"/>
                <a:gd name="connsiteY96" fmla="*/ 1952625 h 2425700"/>
                <a:gd name="connsiteX97" fmla="*/ 2305050 w 4038600"/>
                <a:gd name="connsiteY97" fmla="*/ 1952625 h 2425700"/>
                <a:gd name="connsiteX98" fmla="*/ 2305050 w 4038600"/>
                <a:gd name="connsiteY98" fmla="*/ 1984375 h 2425700"/>
                <a:gd name="connsiteX99" fmla="*/ 2422525 w 4038600"/>
                <a:gd name="connsiteY99" fmla="*/ 1984375 h 2425700"/>
                <a:gd name="connsiteX100" fmla="*/ 2422525 w 4038600"/>
                <a:gd name="connsiteY100" fmla="*/ 1984375 h 2425700"/>
                <a:gd name="connsiteX101" fmla="*/ 2422525 w 4038600"/>
                <a:gd name="connsiteY101" fmla="*/ 2009775 h 2425700"/>
                <a:gd name="connsiteX102" fmla="*/ 2473325 w 4038600"/>
                <a:gd name="connsiteY102" fmla="*/ 2009775 h 2425700"/>
                <a:gd name="connsiteX103" fmla="*/ 2473325 w 4038600"/>
                <a:gd name="connsiteY103" fmla="*/ 2047875 h 2425700"/>
                <a:gd name="connsiteX104" fmla="*/ 2543175 w 4038600"/>
                <a:gd name="connsiteY104" fmla="*/ 2047875 h 2425700"/>
                <a:gd name="connsiteX105" fmla="*/ 2543175 w 4038600"/>
                <a:gd name="connsiteY105" fmla="*/ 2127250 h 2425700"/>
                <a:gd name="connsiteX106" fmla="*/ 2651125 w 4038600"/>
                <a:gd name="connsiteY106" fmla="*/ 2127250 h 2425700"/>
                <a:gd name="connsiteX107" fmla="*/ 2651125 w 4038600"/>
                <a:gd name="connsiteY107" fmla="*/ 2187575 h 2425700"/>
                <a:gd name="connsiteX108" fmla="*/ 2787650 w 4038600"/>
                <a:gd name="connsiteY108" fmla="*/ 2187575 h 2425700"/>
                <a:gd name="connsiteX109" fmla="*/ 2787650 w 4038600"/>
                <a:gd name="connsiteY109" fmla="*/ 2216150 h 2425700"/>
                <a:gd name="connsiteX110" fmla="*/ 3092450 w 4038600"/>
                <a:gd name="connsiteY110" fmla="*/ 2216150 h 2425700"/>
                <a:gd name="connsiteX111" fmla="*/ 3092450 w 4038600"/>
                <a:gd name="connsiteY111" fmla="*/ 2251075 h 2425700"/>
                <a:gd name="connsiteX112" fmla="*/ 3168650 w 4038600"/>
                <a:gd name="connsiteY112" fmla="*/ 2251075 h 2425700"/>
                <a:gd name="connsiteX113" fmla="*/ 3168650 w 4038600"/>
                <a:gd name="connsiteY113" fmla="*/ 2282825 h 2425700"/>
                <a:gd name="connsiteX114" fmla="*/ 3244850 w 4038600"/>
                <a:gd name="connsiteY114" fmla="*/ 2282825 h 2425700"/>
                <a:gd name="connsiteX115" fmla="*/ 3244850 w 4038600"/>
                <a:gd name="connsiteY115" fmla="*/ 2336800 h 2425700"/>
                <a:gd name="connsiteX116" fmla="*/ 3346450 w 4038600"/>
                <a:gd name="connsiteY116" fmla="*/ 2336800 h 2425700"/>
                <a:gd name="connsiteX117" fmla="*/ 3346450 w 4038600"/>
                <a:gd name="connsiteY117" fmla="*/ 2378075 h 2425700"/>
                <a:gd name="connsiteX118" fmla="*/ 3556000 w 4038600"/>
                <a:gd name="connsiteY118" fmla="*/ 2378075 h 2425700"/>
                <a:gd name="connsiteX119" fmla="*/ 3556000 w 4038600"/>
                <a:gd name="connsiteY119" fmla="*/ 2425700 h 2425700"/>
                <a:gd name="connsiteX120" fmla="*/ 4038600 w 4038600"/>
                <a:gd name="connsiteY120" fmla="*/ 2425700 h 2425700"/>
                <a:gd name="connsiteX0" fmla="*/ 0 w 4038600"/>
                <a:gd name="connsiteY0" fmla="*/ 0 h 2425700"/>
                <a:gd name="connsiteX1" fmla="*/ 107950 w 4038600"/>
                <a:gd name="connsiteY1" fmla="*/ 0 h 2425700"/>
                <a:gd name="connsiteX2" fmla="*/ 107950 w 4038600"/>
                <a:gd name="connsiteY2" fmla="*/ 57150 h 2425700"/>
                <a:gd name="connsiteX3" fmla="*/ 142875 w 4038600"/>
                <a:gd name="connsiteY3" fmla="*/ 57150 h 2425700"/>
                <a:gd name="connsiteX4" fmla="*/ 142875 w 4038600"/>
                <a:gd name="connsiteY4" fmla="*/ 114300 h 2425700"/>
                <a:gd name="connsiteX5" fmla="*/ 193675 w 4038600"/>
                <a:gd name="connsiteY5" fmla="*/ 114300 h 2425700"/>
                <a:gd name="connsiteX6" fmla="*/ 193675 w 4038600"/>
                <a:gd name="connsiteY6" fmla="*/ 155575 h 2425700"/>
                <a:gd name="connsiteX7" fmla="*/ 228600 w 4038600"/>
                <a:gd name="connsiteY7" fmla="*/ 155575 h 2425700"/>
                <a:gd name="connsiteX8" fmla="*/ 228600 w 4038600"/>
                <a:gd name="connsiteY8" fmla="*/ 193675 h 2425700"/>
                <a:gd name="connsiteX9" fmla="*/ 260350 w 4038600"/>
                <a:gd name="connsiteY9" fmla="*/ 193675 h 2425700"/>
                <a:gd name="connsiteX10" fmla="*/ 260350 w 4038600"/>
                <a:gd name="connsiteY10" fmla="*/ 234950 h 2425700"/>
                <a:gd name="connsiteX11" fmla="*/ 314325 w 4038600"/>
                <a:gd name="connsiteY11" fmla="*/ 234950 h 2425700"/>
                <a:gd name="connsiteX12" fmla="*/ 314325 w 4038600"/>
                <a:gd name="connsiteY12" fmla="*/ 254000 h 2425700"/>
                <a:gd name="connsiteX13" fmla="*/ 352425 w 4038600"/>
                <a:gd name="connsiteY13" fmla="*/ 254000 h 2425700"/>
                <a:gd name="connsiteX14" fmla="*/ 352425 w 4038600"/>
                <a:gd name="connsiteY14" fmla="*/ 292100 h 2425700"/>
                <a:gd name="connsiteX15" fmla="*/ 390525 w 4038600"/>
                <a:gd name="connsiteY15" fmla="*/ 292100 h 2425700"/>
                <a:gd name="connsiteX16" fmla="*/ 390525 w 4038600"/>
                <a:gd name="connsiteY16" fmla="*/ 317500 h 2425700"/>
                <a:gd name="connsiteX17" fmla="*/ 390525 w 4038600"/>
                <a:gd name="connsiteY17" fmla="*/ 317500 h 2425700"/>
                <a:gd name="connsiteX18" fmla="*/ 419100 w 4038600"/>
                <a:gd name="connsiteY18" fmla="*/ 346075 h 2425700"/>
                <a:gd name="connsiteX19" fmla="*/ 450850 w 4038600"/>
                <a:gd name="connsiteY19" fmla="*/ 346075 h 2425700"/>
                <a:gd name="connsiteX20" fmla="*/ 450850 w 4038600"/>
                <a:gd name="connsiteY20" fmla="*/ 374650 h 2425700"/>
                <a:gd name="connsiteX21" fmla="*/ 485775 w 4038600"/>
                <a:gd name="connsiteY21" fmla="*/ 374650 h 2425700"/>
                <a:gd name="connsiteX22" fmla="*/ 485775 w 4038600"/>
                <a:gd name="connsiteY22" fmla="*/ 396875 h 2425700"/>
                <a:gd name="connsiteX23" fmla="*/ 485775 w 4038600"/>
                <a:gd name="connsiteY23" fmla="*/ 396875 h 2425700"/>
                <a:gd name="connsiteX24" fmla="*/ 485775 w 4038600"/>
                <a:gd name="connsiteY24" fmla="*/ 447675 h 2425700"/>
                <a:gd name="connsiteX25" fmla="*/ 606425 w 4038600"/>
                <a:gd name="connsiteY25" fmla="*/ 447675 h 2425700"/>
                <a:gd name="connsiteX26" fmla="*/ 606425 w 4038600"/>
                <a:gd name="connsiteY26" fmla="*/ 488950 h 2425700"/>
                <a:gd name="connsiteX27" fmla="*/ 638175 w 4038600"/>
                <a:gd name="connsiteY27" fmla="*/ 488950 h 2425700"/>
                <a:gd name="connsiteX28" fmla="*/ 638175 w 4038600"/>
                <a:gd name="connsiteY28" fmla="*/ 523875 h 2425700"/>
                <a:gd name="connsiteX29" fmla="*/ 669925 w 4038600"/>
                <a:gd name="connsiteY29" fmla="*/ 523875 h 2425700"/>
                <a:gd name="connsiteX30" fmla="*/ 669925 w 4038600"/>
                <a:gd name="connsiteY30" fmla="*/ 565150 h 2425700"/>
                <a:gd name="connsiteX31" fmla="*/ 698500 w 4038600"/>
                <a:gd name="connsiteY31" fmla="*/ 565150 h 2425700"/>
                <a:gd name="connsiteX32" fmla="*/ 698500 w 4038600"/>
                <a:gd name="connsiteY32" fmla="*/ 606425 h 2425700"/>
                <a:gd name="connsiteX33" fmla="*/ 727075 w 4038600"/>
                <a:gd name="connsiteY33" fmla="*/ 606425 h 2425700"/>
                <a:gd name="connsiteX34" fmla="*/ 727075 w 4038600"/>
                <a:gd name="connsiteY34" fmla="*/ 650875 h 2425700"/>
                <a:gd name="connsiteX35" fmla="*/ 758825 w 4038600"/>
                <a:gd name="connsiteY35" fmla="*/ 650875 h 2425700"/>
                <a:gd name="connsiteX36" fmla="*/ 758825 w 4038600"/>
                <a:gd name="connsiteY36" fmla="*/ 704850 h 2425700"/>
                <a:gd name="connsiteX37" fmla="*/ 781050 w 4038600"/>
                <a:gd name="connsiteY37" fmla="*/ 704850 h 2425700"/>
                <a:gd name="connsiteX38" fmla="*/ 781050 w 4038600"/>
                <a:gd name="connsiteY38" fmla="*/ 768350 h 2425700"/>
                <a:gd name="connsiteX39" fmla="*/ 822325 w 4038600"/>
                <a:gd name="connsiteY39" fmla="*/ 768350 h 2425700"/>
                <a:gd name="connsiteX40" fmla="*/ 822325 w 4038600"/>
                <a:gd name="connsiteY40" fmla="*/ 819150 h 2425700"/>
                <a:gd name="connsiteX41" fmla="*/ 854075 w 4038600"/>
                <a:gd name="connsiteY41" fmla="*/ 819150 h 2425700"/>
                <a:gd name="connsiteX42" fmla="*/ 854075 w 4038600"/>
                <a:gd name="connsiteY42" fmla="*/ 873125 h 2425700"/>
                <a:gd name="connsiteX43" fmla="*/ 939800 w 4038600"/>
                <a:gd name="connsiteY43" fmla="*/ 873125 h 2425700"/>
                <a:gd name="connsiteX44" fmla="*/ 939800 w 4038600"/>
                <a:gd name="connsiteY44" fmla="*/ 908050 h 2425700"/>
                <a:gd name="connsiteX45" fmla="*/ 971550 w 4038600"/>
                <a:gd name="connsiteY45" fmla="*/ 908050 h 2425700"/>
                <a:gd name="connsiteX46" fmla="*/ 971550 w 4038600"/>
                <a:gd name="connsiteY46" fmla="*/ 962025 h 2425700"/>
                <a:gd name="connsiteX47" fmla="*/ 1019175 w 4038600"/>
                <a:gd name="connsiteY47" fmla="*/ 962025 h 2425700"/>
                <a:gd name="connsiteX48" fmla="*/ 1019175 w 4038600"/>
                <a:gd name="connsiteY48" fmla="*/ 1000125 h 2425700"/>
                <a:gd name="connsiteX49" fmla="*/ 1073150 w 4038600"/>
                <a:gd name="connsiteY49" fmla="*/ 1000125 h 2425700"/>
                <a:gd name="connsiteX50" fmla="*/ 1073150 w 4038600"/>
                <a:gd name="connsiteY50" fmla="*/ 1028700 h 2425700"/>
                <a:gd name="connsiteX51" fmla="*/ 1101725 w 4038600"/>
                <a:gd name="connsiteY51" fmla="*/ 1028700 h 2425700"/>
                <a:gd name="connsiteX52" fmla="*/ 1101725 w 4038600"/>
                <a:gd name="connsiteY52" fmla="*/ 1079500 h 2425700"/>
                <a:gd name="connsiteX53" fmla="*/ 1143000 w 4038600"/>
                <a:gd name="connsiteY53" fmla="*/ 1076325 h 2425700"/>
                <a:gd name="connsiteX54" fmla="*/ 1143000 w 4038600"/>
                <a:gd name="connsiteY54" fmla="*/ 1120775 h 2425700"/>
                <a:gd name="connsiteX55" fmla="*/ 1174750 w 4038600"/>
                <a:gd name="connsiteY55" fmla="*/ 1120775 h 2425700"/>
                <a:gd name="connsiteX56" fmla="*/ 1174750 w 4038600"/>
                <a:gd name="connsiteY56" fmla="*/ 1158875 h 2425700"/>
                <a:gd name="connsiteX57" fmla="*/ 1228725 w 4038600"/>
                <a:gd name="connsiteY57" fmla="*/ 1158875 h 2425700"/>
                <a:gd name="connsiteX58" fmla="*/ 1228725 w 4038600"/>
                <a:gd name="connsiteY58" fmla="*/ 1196975 h 2425700"/>
                <a:gd name="connsiteX59" fmla="*/ 1317625 w 4038600"/>
                <a:gd name="connsiteY59" fmla="*/ 1196975 h 2425700"/>
                <a:gd name="connsiteX60" fmla="*/ 1317625 w 4038600"/>
                <a:gd name="connsiteY60" fmla="*/ 1247775 h 2425700"/>
                <a:gd name="connsiteX61" fmla="*/ 1374775 w 4038600"/>
                <a:gd name="connsiteY61" fmla="*/ 1247775 h 2425700"/>
                <a:gd name="connsiteX62" fmla="*/ 1374775 w 4038600"/>
                <a:gd name="connsiteY62" fmla="*/ 1292225 h 2425700"/>
                <a:gd name="connsiteX63" fmla="*/ 1403350 w 4038600"/>
                <a:gd name="connsiteY63" fmla="*/ 1292225 h 2425700"/>
                <a:gd name="connsiteX64" fmla="*/ 1403350 w 4038600"/>
                <a:gd name="connsiteY64" fmla="*/ 1323975 h 2425700"/>
                <a:gd name="connsiteX65" fmla="*/ 1460500 w 4038600"/>
                <a:gd name="connsiteY65" fmla="*/ 1323975 h 2425700"/>
                <a:gd name="connsiteX66" fmla="*/ 1460500 w 4038600"/>
                <a:gd name="connsiteY66" fmla="*/ 1365250 h 2425700"/>
                <a:gd name="connsiteX67" fmla="*/ 1485900 w 4038600"/>
                <a:gd name="connsiteY67" fmla="*/ 1365250 h 2425700"/>
                <a:gd name="connsiteX68" fmla="*/ 1485900 w 4038600"/>
                <a:gd name="connsiteY68" fmla="*/ 1409700 h 2425700"/>
                <a:gd name="connsiteX69" fmla="*/ 1485900 w 4038600"/>
                <a:gd name="connsiteY69" fmla="*/ 1409700 h 2425700"/>
                <a:gd name="connsiteX70" fmla="*/ 1517650 w 4038600"/>
                <a:gd name="connsiteY70" fmla="*/ 1409700 h 2425700"/>
                <a:gd name="connsiteX71" fmla="*/ 1517650 w 4038600"/>
                <a:gd name="connsiteY71" fmla="*/ 1454150 h 2425700"/>
                <a:gd name="connsiteX72" fmla="*/ 1568450 w 4038600"/>
                <a:gd name="connsiteY72" fmla="*/ 1454150 h 2425700"/>
                <a:gd name="connsiteX73" fmla="*/ 1568450 w 4038600"/>
                <a:gd name="connsiteY73" fmla="*/ 1489075 h 2425700"/>
                <a:gd name="connsiteX74" fmla="*/ 1631950 w 4038600"/>
                <a:gd name="connsiteY74" fmla="*/ 1489075 h 2425700"/>
                <a:gd name="connsiteX75" fmla="*/ 1631950 w 4038600"/>
                <a:gd name="connsiteY75" fmla="*/ 1530350 h 2425700"/>
                <a:gd name="connsiteX76" fmla="*/ 1679575 w 4038600"/>
                <a:gd name="connsiteY76" fmla="*/ 1530350 h 2425700"/>
                <a:gd name="connsiteX77" fmla="*/ 1679575 w 4038600"/>
                <a:gd name="connsiteY77" fmla="*/ 1581150 h 2425700"/>
                <a:gd name="connsiteX78" fmla="*/ 1714500 w 4038600"/>
                <a:gd name="connsiteY78" fmla="*/ 1581150 h 2425700"/>
                <a:gd name="connsiteX79" fmla="*/ 1714500 w 4038600"/>
                <a:gd name="connsiteY79" fmla="*/ 1638300 h 2425700"/>
                <a:gd name="connsiteX80" fmla="*/ 1758950 w 4038600"/>
                <a:gd name="connsiteY80" fmla="*/ 1638300 h 2425700"/>
                <a:gd name="connsiteX81" fmla="*/ 1758950 w 4038600"/>
                <a:gd name="connsiteY81" fmla="*/ 1673225 h 2425700"/>
                <a:gd name="connsiteX82" fmla="*/ 1835150 w 4038600"/>
                <a:gd name="connsiteY82" fmla="*/ 1673225 h 2425700"/>
                <a:gd name="connsiteX83" fmla="*/ 1835150 w 4038600"/>
                <a:gd name="connsiteY83" fmla="*/ 1720850 h 2425700"/>
                <a:gd name="connsiteX84" fmla="*/ 1933575 w 4038600"/>
                <a:gd name="connsiteY84" fmla="*/ 1720850 h 2425700"/>
                <a:gd name="connsiteX85" fmla="*/ 1933575 w 4038600"/>
                <a:gd name="connsiteY85" fmla="*/ 1774825 h 2425700"/>
                <a:gd name="connsiteX86" fmla="*/ 1962150 w 4038600"/>
                <a:gd name="connsiteY86" fmla="*/ 1774825 h 2425700"/>
                <a:gd name="connsiteX87" fmla="*/ 1962150 w 4038600"/>
                <a:gd name="connsiteY87" fmla="*/ 1816100 h 2425700"/>
                <a:gd name="connsiteX88" fmla="*/ 2006600 w 4038600"/>
                <a:gd name="connsiteY88" fmla="*/ 1816100 h 2425700"/>
                <a:gd name="connsiteX89" fmla="*/ 2006600 w 4038600"/>
                <a:gd name="connsiteY89" fmla="*/ 1841500 h 2425700"/>
                <a:gd name="connsiteX90" fmla="*/ 2085975 w 4038600"/>
                <a:gd name="connsiteY90" fmla="*/ 1841500 h 2425700"/>
                <a:gd name="connsiteX91" fmla="*/ 2085975 w 4038600"/>
                <a:gd name="connsiteY91" fmla="*/ 1841500 h 2425700"/>
                <a:gd name="connsiteX92" fmla="*/ 2085975 w 4038600"/>
                <a:gd name="connsiteY92" fmla="*/ 1866900 h 2425700"/>
                <a:gd name="connsiteX93" fmla="*/ 2181225 w 4038600"/>
                <a:gd name="connsiteY93" fmla="*/ 1866900 h 2425700"/>
                <a:gd name="connsiteX94" fmla="*/ 2181225 w 4038600"/>
                <a:gd name="connsiteY94" fmla="*/ 1895475 h 2425700"/>
                <a:gd name="connsiteX95" fmla="*/ 2257425 w 4038600"/>
                <a:gd name="connsiteY95" fmla="*/ 1895475 h 2425700"/>
                <a:gd name="connsiteX96" fmla="*/ 2257425 w 4038600"/>
                <a:gd name="connsiteY96" fmla="*/ 1952625 h 2425700"/>
                <a:gd name="connsiteX97" fmla="*/ 2305050 w 4038600"/>
                <a:gd name="connsiteY97" fmla="*/ 1952625 h 2425700"/>
                <a:gd name="connsiteX98" fmla="*/ 2305050 w 4038600"/>
                <a:gd name="connsiteY98" fmla="*/ 1984375 h 2425700"/>
                <a:gd name="connsiteX99" fmla="*/ 2422525 w 4038600"/>
                <a:gd name="connsiteY99" fmla="*/ 1984375 h 2425700"/>
                <a:gd name="connsiteX100" fmla="*/ 2422525 w 4038600"/>
                <a:gd name="connsiteY100" fmla="*/ 1984375 h 2425700"/>
                <a:gd name="connsiteX101" fmla="*/ 2422525 w 4038600"/>
                <a:gd name="connsiteY101" fmla="*/ 2009775 h 2425700"/>
                <a:gd name="connsiteX102" fmla="*/ 2473325 w 4038600"/>
                <a:gd name="connsiteY102" fmla="*/ 2009775 h 2425700"/>
                <a:gd name="connsiteX103" fmla="*/ 2473325 w 4038600"/>
                <a:gd name="connsiteY103" fmla="*/ 2047875 h 2425700"/>
                <a:gd name="connsiteX104" fmla="*/ 2543175 w 4038600"/>
                <a:gd name="connsiteY104" fmla="*/ 2047875 h 2425700"/>
                <a:gd name="connsiteX105" fmla="*/ 2543175 w 4038600"/>
                <a:gd name="connsiteY105" fmla="*/ 2127250 h 2425700"/>
                <a:gd name="connsiteX106" fmla="*/ 2651125 w 4038600"/>
                <a:gd name="connsiteY106" fmla="*/ 2127250 h 2425700"/>
                <a:gd name="connsiteX107" fmla="*/ 2651125 w 4038600"/>
                <a:gd name="connsiteY107" fmla="*/ 2187575 h 2425700"/>
                <a:gd name="connsiteX108" fmla="*/ 2787650 w 4038600"/>
                <a:gd name="connsiteY108" fmla="*/ 2187575 h 2425700"/>
                <a:gd name="connsiteX109" fmla="*/ 2787650 w 4038600"/>
                <a:gd name="connsiteY109" fmla="*/ 2216150 h 2425700"/>
                <a:gd name="connsiteX110" fmla="*/ 3092450 w 4038600"/>
                <a:gd name="connsiteY110" fmla="*/ 2216150 h 2425700"/>
                <a:gd name="connsiteX111" fmla="*/ 3092450 w 4038600"/>
                <a:gd name="connsiteY111" fmla="*/ 2251075 h 2425700"/>
                <a:gd name="connsiteX112" fmla="*/ 3168650 w 4038600"/>
                <a:gd name="connsiteY112" fmla="*/ 2251075 h 2425700"/>
                <a:gd name="connsiteX113" fmla="*/ 3168650 w 4038600"/>
                <a:gd name="connsiteY113" fmla="*/ 2282825 h 2425700"/>
                <a:gd name="connsiteX114" fmla="*/ 3244850 w 4038600"/>
                <a:gd name="connsiteY114" fmla="*/ 2282825 h 2425700"/>
                <a:gd name="connsiteX115" fmla="*/ 3244850 w 4038600"/>
                <a:gd name="connsiteY115" fmla="*/ 2336800 h 2425700"/>
                <a:gd name="connsiteX116" fmla="*/ 3346450 w 4038600"/>
                <a:gd name="connsiteY116" fmla="*/ 2336800 h 2425700"/>
                <a:gd name="connsiteX117" fmla="*/ 3346450 w 4038600"/>
                <a:gd name="connsiteY117" fmla="*/ 2378075 h 2425700"/>
                <a:gd name="connsiteX118" fmla="*/ 3556000 w 4038600"/>
                <a:gd name="connsiteY118" fmla="*/ 2378075 h 2425700"/>
                <a:gd name="connsiteX119" fmla="*/ 3556000 w 4038600"/>
                <a:gd name="connsiteY119" fmla="*/ 2425700 h 2425700"/>
                <a:gd name="connsiteX120" fmla="*/ 4038600 w 4038600"/>
                <a:gd name="connsiteY120" fmla="*/ 2425700 h 2425700"/>
                <a:gd name="connsiteX0" fmla="*/ 0 w 4038600"/>
                <a:gd name="connsiteY0" fmla="*/ 0 h 2425700"/>
                <a:gd name="connsiteX1" fmla="*/ 107950 w 4038600"/>
                <a:gd name="connsiteY1" fmla="*/ 0 h 2425700"/>
                <a:gd name="connsiteX2" fmla="*/ 107950 w 4038600"/>
                <a:gd name="connsiteY2" fmla="*/ 57150 h 2425700"/>
                <a:gd name="connsiteX3" fmla="*/ 142875 w 4038600"/>
                <a:gd name="connsiteY3" fmla="*/ 57150 h 2425700"/>
                <a:gd name="connsiteX4" fmla="*/ 142875 w 4038600"/>
                <a:gd name="connsiteY4" fmla="*/ 114300 h 2425700"/>
                <a:gd name="connsiteX5" fmla="*/ 193675 w 4038600"/>
                <a:gd name="connsiteY5" fmla="*/ 114300 h 2425700"/>
                <a:gd name="connsiteX6" fmla="*/ 193675 w 4038600"/>
                <a:gd name="connsiteY6" fmla="*/ 155575 h 2425700"/>
                <a:gd name="connsiteX7" fmla="*/ 228600 w 4038600"/>
                <a:gd name="connsiteY7" fmla="*/ 155575 h 2425700"/>
                <a:gd name="connsiteX8" fmla="*/ 228600 w 4038600"/>
                <a:gd name="connsiteY8" fmla="*/ 193675 h 2425700"/>
                <a:gd name="connsiteX9" fmla="*/ 260350 w 4038600"/>
                <a:gd name="connsiteY9" fmla="*/ 193675 h 2425700"/>
                <a:gd name="connsiteX10" fmla="*/ 260350 w 4038600"/>
                <a:gd name="connsiteY10" fmla="*/ 234950 h 2425700"/>
                <a:gd name="connsiteX11" fmla="*/ 314325 w 4038600"/>
                <a:gd name="connsiteY11" fmla="*/ 234950 h 2425700"/>
                <a:gd name="connsiteX12" fmla="*/ 314325 w 4038600"/>
                <a:gd name="connsiteY12" fmla="*/ 254000 h 2425700"/>
                <a:gd name="connsiteX13" fmla="*/ 352425 w 4038600"/>
                <a:gd name="connsiteY13" fmla="*/ 254000 h 2425700"/>
                <a:gd name="connsiteX14" fmla="*/ 352425 w 4038600"/>
                <a:gd name="connsiteY14" fmla="*/ 292100 h 2425700"/>
                <a:gd name="connsiteX15" fmla="*/ 390525 w 4038600"/>
                <a:gd name="connsiteY15" fmla="*/ 292100 h 2425700"/>
                <a:gd name="connsiteX16" fmla="*/ 390525 w 4038600"/>
                <a:gd name="connsiteY16" fmla="*/ 317500 h 2425700"/>
                <a:gd name="connsiteX17" fmla="*/ 409575 w 4038600"/>
                <a:gd name="connsiteY17" fmla="*/ 304800 h 2425700"/>
                <a:gd name="connsiteX18" fmla="*/ 419100 w 4038600"/>
                <a:gd name="connsiteY18" fmla="*/ 346075 h 2425700"/>
                <a:gd name="connsiteX19" fmla="*/ 450850 w 4038600"/>
                <a:gd name="connsiteY19" fmla="*/ 346075 h 2425700"/>
                <a:gd name="connsiteX20" fmla="*/ 450850 w 4038600"/>
                <a:gd name="connsiteY20" fmla="*/ 374650 h 2425700"/>
                <a:gd name="connsiteX21" fmla="*/ 485775 w 4038600"/>
                <a:gd name="connsiteY21" fmla="*/ 374650 h 2425700"/>
                <a:gd name="connsiteX22" fmla="*/ 485775 w 4038600"/>
                <a:gd name="connsiteY22" fmla="*/ 396875 h 2425700"/>
                <a:gd name="connsiteX23" fmla="*/ 485775 w 4038600"/>
                <a:gd name="connsiteY23" fmla="*/ 396875 h 2425700"/>
                <a:gd name="connsiteX24" fmla="*/ 485775 w 4038600"/>
                <a:gd name="connsiteY24" fmla="*/ 447675 h 2425700"/>
                <a:gd name="connsiteX25" fmla="*/ 606425 w 4038600"/>
                <a:gd name="connsiteY25" fmla="*/ 447675 h 2425700"/>
                <a:gd name="connsiteX26" fmla="*/ 606425 w 4038600"/>
                <a:gd name="connsiteY26" fmla="*/ 488950 h 2425700"/>
                <a:gd name="connsiteX27" fmla="*/ 638175 w 4038600"/>
                <a:gd name="connsiteY27" fmla="*/ 488950 h 2425700"/>
                <a:gd name="connsiteX28" fmla="*/ 638175 w 4038600"/>
                <a:gd name="connsiteY28" fmla="*/ 523875 h 2425700"/>
                <a:gd name="connsiteX29" fmla="*/ 669925 w 4038600"/>
                <a:gd name="connsiteY29" fmla="*/ 523875 h 2425700"/>
                <a:gd name="connsiteX30" fmla="*/ 669925 w 4038600"/>
                <a:gd name="connsiteY30" fmla="*/ 565150 h 2425700"/>
                <a:gd name="connsiteX31" fmla="*/ 698500 w 4038600"/>
                <a:gd name="connsiteY31" fmla="*/ 565150 h 2425700"/>
                <a:gd name="connsiteX32" fmla="*/ 698500 w 4038600"/>
                <a:gd name="connsiteY32" fmla="*/ 606425 h 2425700"/>
                <a:gd name="connsiteX33" fmla="*/ 727075 w 4038600"/>
                <a:gd name="connsiteY33" fmla="*/ 606425 h 2425700"/>
                <a:gd name="connsiteX34" fmla="*/ 727075 w 4038600"/>
                <a:gd name="connsiteY34" fmla="*/ 650875 h 2425700"/>
                <a:gd name="connsiteX35" fmla="*/ 758825 w 4038600"/>
                <a:gd name="connsiteY35" fmla="*/ 650875 h 2425700"/>
                <a:gd name="connsiteX36" fmla="*/ 758825 w 4038600"/>
                <a:gd name="connsiteY36" fmla="*/ 704850 h 2425700"/>
                <a:gd name="connsiteX37" fmla="*/ 781050 w 4038600"/>
                <a:gd name="connsiteY37" fmla="*/ 704850 h 2425700"/>
                <a:gd name="connsiteX38" fmla="*/ 781050 w 4038600"/>
                <a:gd name="connsiteY38" fmla="*/ 768350 h 2425700"/>
                <a:gd name="connsiteX39" fmla="*/ 822325 w 4038600"/>
                <a:gd name="connsiteY39" fmla="*/ 768350 h 2425700"/>
                <a:gd name="connsiteX40" fmla="*/ 822325 w 4038600"/>
                <a:gd name="connsiteY40" fmla="*/ 819150 h 2425700"/>
                <a:gd name="connsiteX41" fmla="*/ 854075 w 4038600"/>
                <a:gd name="connsiteY41" fmla="*/ 819150 h 2425700"/>
                <a:gd name="connsiteX42" fmla="*/ 854075 w 4038600"/>
                <a:gd name="connsiteY42" fmla="*/ 873125 h 2425700"/>
                <a:gd name="connsiteX43" fmla="*/ 939800 w 4038600"/>
                <a:gd name="connsiteY43" fmla="*/ 873125 h 2425700"/>
                <a:gd name="connsiteX44" fmla="*/ 939800 w 4038600"/>
                <a:gd name="connsiteY44" fmla="*/ 908050 h 2425700"/>
                <a:gd name="connsiteX45" fmla="*/ 971550 w 4038600"/>
                <a:gd name="connsiteY45" fmla="*/ 908050 h 2425700"/>
                <a:gd name="connsiteX46" fmla="*/ 971550 w 4038600"/>
                <a:gd name="connsiteY46" fmla="*/ 962025 h 2425700"/>
                <a:gd name="connsiteX47" fmla="*/ 1019175 w 4038600"/>
                <a:gd name="connsiteY47" fmla="*/ 962025 h 2425700"/>
                <a:gd name="connsiteX48" fmla="*/ 1019175 w 4038600"/>
                <a:gd name="connsiteY48" fmla="*/ 1000125 h 2425700"/>
                <a:gd name="connsiteX49" fmla="*/ 1073150 w 4038600"/>
                <a:gd name="connsiteY49" fmla="*/ 1000125 h 2425700"/>
                <a:gd name="connsiteX50" fmla="*/ 1073150 w 4038600"/>
                <a:gd name="connsiteY50" fmla="*/ 1028700 h 2425700"/>
                <a:gd name="connsiteX51" fmla="*/ 1101725 w 4038600"/>
                <a:gd name="connsiteY51" fmla="*/ 1028700 h 2425700"/>
                <a:gd name="connsiteX52" fmla="*/ 1101725 w 4038600"/>
                <a:gd name="connsiteY52" fmla="*/ 1079500 h 2425700"/>
                <a:gd name="connsiteX53" fmla="*/ 1143000 w 4038600"/>
                <a:gd name="connsiteY53" fmla="*/ 1076325 h 2425700"/>
                <a:gd name="connsiteX54" fmla="*/ 1143000 w 4038600"/>
                <a:gd name="connsiteY54" fmla="*/ 1120775 h 2425700"/>
                <a:gd name="connsiteX55" fmla="*/ 1174750 w 4038600"/>
                <a:gd name="connsiteY55" fmla="*/ 1120775 h 2425700"/>
                <a:gd name="connsiteX56" fmla="*/ 1174750 w 4038600"/>
                <a:gd name="connsiteY56" fmla="*/ 1158875 h 2425700"/>
                <a:gd name="connsiteX57" fmla="*/ 1228725 w 4038600"/>
                <a:gd name="connsiteY57" fmla="*/ 1158875 h 2425700"/>
                <a:gd name="connsiteX58" fmla="*/ 1228725 w 4038600"/>
                <a:gd name="connsiteY58" fmla="*/ 1196975 h 2425700"/>
                <a:gd name="connsiteX59" fmla="*/ 1317625 w 4038600"/>
                <a:gd name="connsiteY59" fmla="*/ 1196975 h 2425700"/>
                <a:gd name="connsiteX60" fmla="*/ 1317625 w 4038600"/>
                <a:gd name="connsiteY60" fmla="*/ 1247775 h 2425700"/>
                <a:gd name="connsiteX61" fmla="*/ 1374775 w 4038600"/>
                <a:gd name="connsiteY61" fmla="*/ 1247775 h 2425700"/>
                <a:gd name="connsiteX62" fmla="*/ 1374775 w 4038600"/>
                <a:gd name="connsiteY62" fmla="*/ 1292225 h 2425700"/>
                <a:gd name="connsiteX63" fmla="*/ 1403350 w 4038600"/>
                <a:gd name="connsiteY63" fmla="*/ 1292225 h 2425700"/>
                <a:gd name="connsiteX64" fmla="*/ 1403350 w 4038600"/>
                <a:gd name="connsiteY64" fmla="*/ 1323975 h 2425700"/>
                <a:gd name="connsiteX65" fmla="*/ 1460500 w 4038600"/>
                <a:gd name="connsiteY65" fmla="*/ 1323975 h 2425700"/>
                <a:gd name="connsiteX66" fmla="*/ 1460500 w 4038600"/>
                <a:gd name="connsiteY66" fmla="*/ 1365250 h 2425700"/>
                <a:gd name="connsiteX67" fmla="*/ 1485900 w 4038600"/>
                <a:gd name="connsiteY67" fmla="*/ 1365250 h 2425700"/>
                <a:gd name="connsiteX68" fmla="*/ 1485900 w 4038600"/>
                <a:gd name="connsiteY68" fmla="*/ 1409700 h 2425700"/>
                <a:gd name="connsiteX69" fmla="*/ 1485900 w 4038600"/>
                <a:gd name="connsiteY69" fmla="*/ 1409700 h 2425700"/>
                <a:gd name="connsiteX70" fmla="*/ 1517650 w 4038600"/>
                <a:gd name="connsiteY70" fmla="*/ 1409700 h 2425700"/>
                <a:gd name="connsiteX71" fmla="*/ 1517650 w 4038600"/>
                <a:gd name="connsiteY71" fmla="*/ 1454150 h 2425700"/>
                <a:gd name="connsiteX72" fmla="*/ 1568450 w 4038600"/>
                <a:gd name="connsiteY72" fmla="*/ 1454150 h 2425700"/>
                <a:gd name="connsiteX73" fmla="*/ 1568450 w 4038600"/>
                <a:gd name="connsiteY73" fmla="*/ 1489075 h 2425700"/>
                <a:gd name="connsiteX74" fmla="*/ 1631950 w 4038600"/>
                <a:gd name="connsiteY74" fmla="*/ 1489075 h 2425700"/>
                <a:gd name="connsiteX75" fmla="*/ 1631950 w 4038600"/>
                <a:gd name="connsiteY75" fmla="*/ 1530350 h 2425700"/>
                <a:gd name="connsiteX76" fmla="*/ 1679575 w 4038600"/>
                <a:gd name="connsiteY76" fmla="*/ 1530350 h 2425700"/>
                <a:gd name="connsiteX77" fmla="*/ 1679575 w 4038600"/>
                <a:gd name="connsiteY77" fmla="*/ 1581150 h 2425700"/>
                <a:gd name="connsiteX78" fmla="*/ 1714500 w 4038600"/>
                <a:gd name="connsiteY78" fmla="*/ 1581150 h 2425700"/>
                <a:gd name="connsiteX79" fmla="*/ 1714500 w 4038600"/>
                <a:gd name="connsiteY79" fmla="*/ 1638300 h 2425700"/>
                <a:gd name="connsiteX80" fmla="*/ 1758950 w 4038600"/>
                <a:gd name="connsiteY80" fmla="*/ 1638300 h 2425700"/>
                <a:gd name="connsiteX81" fmla="*/ 1758950 w 4038600"/>
                <a:gd name="connsiteY81" fmla="*/ 1673225 h 2425700"/>
                <a:gd name="connsiteX82" fmla="*/ 1835150 w 4038600"/>
                <a:gd name="connsiteY82" fmla="*/ 1673225 h 2425700"/>
                <a:gd name="connsiteX83" fmla="*/ 1835150 w 4038600"/>
                <a:gd name="connsiteY83" fmla="*/ 1720850 h 2425700"/>
                <a:gd name="connsiteX84" fmla="*/ 1933575 w 4038600"/>
                <a:gd name="connsiteY84" fmla="*/ 1720850 h 2425700"/>
                <a:gd name="connsiteX85" fmla="*/ 1933575 w 4038600"/>
                <a:gd name="connsiteY85" fmla="*/ 1774825 h 2425700"/>
                <a:gd name="connsiteX86" fmla="*/ 1962150 w 4038600"/>
                <a:gd name="connsiteY86" fmla="*/ 1774825 h 2425700"/>
                <a:gd name="connsiteX87" fmla="*/ 1962150 w 4038600"/>
                <a:gd name="connsiteY87" fmla="*/ 1816100 h 2425700"/>
                <a:gd name="connsiteX88" fmla="*/ 2006600 w 4038600"/>
                <a:gd name="connsiteY88" fmla="*/ 1816100 h 2425700"/>
                <a:gd name="connsiteX89" fmla="*/ 2006600 w 4038600"/>
                <a:gd name="connsiteY89" fmla="*/ 1841500 h 2425700"/>
                <a:gd name="connsiteX90" fmla="*/ 2085975 w 4038600"/>
                <a:gd name="connsiteY90" fmla="*/ 1841500 h 2425700"/>
                <a:gd name="connsiteX91" fmla="*/ 2085975 w 4038600"/>
                <a:gd name="connsiteY91" fmla="*/ 1841500 h 2425700"/>
                <a:gd name="connsiteX92" fmla="*/ 2085975 w 4038600"/>
                <a:gd name="connsiteY92" fmla="*/ 1866900 h 2425700"/>
                <a:gd name="connsiteX93" fmla="*/ 2181225 w 4038600"/>
                <a:gd name="connsiteY93" fmla="*/ 1866900 h 2425700"/>
                <a:gd name="connsiteX94" fmla="*/ 2181225 w 4038600"/>
                <a:gd name="connsiteY94" fmla="*/ 1895475 h 2425700"/>
                <a:gd name="connsiteX95" fmla="*/ 2257425 w 4038600"/>
                <a:gd name="connsiteY95" fmla="*/ 1895475 h 2425700"/>
                <a:gd name="connsiteX96" fmla="*/ 2257425 w 4038600"/>
                <a:gd name="connsiteY96" fmla="*/ 1952625 h 2425700"/>
                <a:gd name="connsiteX97" fmla="*/ 2305050 w 4038600"/>
                <a:gd name="connsiteY97" fmla="*/ 1952625 h 2425700"/>
                <a:gd name="connsiteX98" fmla="*/ 2305050 w 4038600"/>
                <a:gd name="connsiteY98" fmla="*/ 1984375 h 2425700"/>
                <a:gd name="connsiteX99" fmla="*/ 2422525 w 4038600"/>
                <a:gd name="connsiteY99" fmla="*/ 1984375 h 2425700"/>
                <a:gd name="connsiteX100" fmla="*/ 2422525 w 4038600"/>
                <a:gd name="connsiteY100" fmla="*/ 1984375 h 2425700"/>
                <a:gd name="connsiteX101" fmla="*/ 2422525 w 4038600"/>
                <a:gd name="connsiteY101" fmla="*/ 2009775 h 2425700"/>
                <a:gd name="connsiteX102" fmla="*/ 2473325 w 4038600"/>
                <a:gd name="connsiteY102" fmla="*/ 2009775 h 2425700"/>
                <a:gd name="connsiteX103" fmla="*/ 2473325 w 4038600"/>
                <a:gd name="connsiteY103" fmla="*/ 2047875 h 2425700"/>
                <a:gd name="connsiteX104" fmla="*/ 2543175 w 4038600"/>
                <a:gd name="connsiteY104" fmla="*/ 2047875 h 2425700"/>
                <a:gd name="connsiteX105" fmla="*/ 2543175 w 4038600"/>
                <a:gd name="connsiteY105" fmla="*/ 2127250 h 2425700"/>
                <a:gd name="connsiteX106" fmla="*/ 2651125 w 4038600"/>
                <a:gd name="connsiteY106" fmla="*/ 2127250 h 2425700"/>
                <a:gd name="connsiteX107" fmla="*/ 2651125 w 4038600"/>
                <a:gd name="connsiteY107" fmla="*/ 2187575 h 2425700"/>
                <a:gd name="connsiteX108" fmla="*/ 2787650 w 4038600"/>
                <a:gd name="connsiteY108" fmla="*/ 2187575 h 2425700"/>
                <a:gd name="connsiteX109" fmla="*/ 2787650 w 4038600"/>
                <a:gd name="connsiteY109" fmla="*/ 2216150 h 2425700"/>
                <a:gd name="connsiteX110" fmla="*/ 3092450 w 4038600"/>
                <a:gd name="connsiteY110" fmla="*/ 2216150 h 2425700"/>
                <a:gd name="connsiteX111" fmla="*/ 3092450 w 4038600"/>
                <a:gd name="connsiteY111" fmla="*/ 2251075 h 2425700"/>
                <a:gd name="connsiteX112" fmla="*/ 3168650 w 4038600"/>
                <a:gd name="connsiteY112" fmla="*/ 2251075 h 2425700"/>
                <a:gd name="connsiteX113" fmla="*/ 3168650 w 4038600"/>
                <a:gd name="connsiteY113" fmla="*/ 2282825 h 2425700"/>
                <a:gd name="connsiteX114" fmla="*/ 3244850 w 4038600"/>
                <a:gd name="connsiteY114" fmla="*/ 2282825 h 2425700"/>
                <a:gd name="connsiteX115" fmla="*/ 3244850 w 4038600"/>
                <a:gd name="connsiteY115" fmla="*/ 2336800 h 2425700"/>
                <a:gd name="connsiteX116" fmla="*/ 3346450 w 4038600"/>
                <a:gd name="connsiteY116" fmla="*/ 2336800 h 2425700"/>
                <a:gd name="connsiteX117" fmla="*/ 3346450 w 4038600"/>
                <a:gd name="connsiteY117" fmla="*/ 2378075 h 2425700"/>
                <a:gd name="connsiteX118" fmla="*/ 3556000 w 4038600"/>
                <a:gd name="connsiteY118" fmla="*/ 2378075 h 2425700"/>
                <a:gd name="connsiteX119" fmla="*/ 3556000 w 4038600"/>
                <a:gd name="connsiteY119" fmla="*/ 2425700 h 2425700"/>
                <a:gd name="connsiteX120" fmla="*/ 4038600 w 4038600"/>
                <a:gd name="connsiteY120" fmla="*/ 2425700 h 2425700"/>
                <a:gd name="connsiteX0" fmla="*/ 0 w 4038600"/>
                <a:gd name="connsiteY0" fmla="*/ 0 h 2425700"/>
                <a:gd name="connsiteX1" fmla="*/ 107950 w 4038600"/>
                <a:gd name="connsiteY1" fmla="*/ 0 h 2425700"/>
                <a:gd name="connsiteX2" fmla="*/ 107950 w 4038600"/>
                <a:gd name="connsiteY2" fmla="*/ 57150 h 2425700"/>
                <a:gd name="connsiteX3" fmla="*/ 142875 w 4038600"/>
                <a:gd name="connsiteY3" fmla="*/ 57150 h 2425700"/>
                <a:gd name="connsiteX4" fmla="*/ 142875 w 4038600"/>
                <a:gd name="connsiteY4" fmla="*/ 114300 h 2425700"/>
                <a:gd name="connsiteX5" fmla="*/ 193675 w 4038600"/>
                <a:gd name="connsiteY5" fmla="*/ 114300 h 2425700"/>
                <a:gd name="connsiteX6" fmla="*/ 193675 w 4038600"/>
                <a:gd name="connsiteY6" fmla="*/ 155575 h 2425700"/>
                <a:gd name="connsiteX7" fmla="*/ 228600 w 4038600"/>
                <a:gd name="connsiteY7" fmla="*/ 155575 h 2425700"/>
                <a:gd name="connsiteX8" fmla="*/ 228600 w 4038600"/>
                <a:gd name="connsiteY8" fmla="*/ 193675 h 2425700"/>
                <a:gd name="connsiteX9" fmla="*/ 260350 w 4038600"/>
                <a:gd name="connsiteY9" fmla="*/ 193675 h 2425700"/>
                <a:gd name="connsiteX10" fmla="*/ 260350 w 4038600"/>
                <a:gd name="connsiteY10" fmla="*/ 234950 h 2425700"/>
                <a:gd name="connsiteX11" fmla="*/ 314325 w 4038600"/>
                <a:gd name="connsiteY11" fmla="*/ 234950 h 2425700"/>
                <a:gd name="connsiteX12" fmla="*/ 314325 w 4038600"/>
                <a:gd name="connsiteY12" fmla="*/ 254000 h 2425700"/>
                <a:gd name="connsiteX13" fmla="*/ 352425 w 4038600"/>
                <a:gd name="connsiteY13" fmla="*/ 254000 h 2425700"/>
                <a:gd name="connsiteX14" fmla="*/ 352425 w 4038600"/>
                <a:gd name="connsiteY14" fmla="*/ 292100 h 2425700"/>
                <a:gd name="connsiteX15" fmla="*/ 390525 w 4038600"/>
                <a:gd name="connsiteY15" fmla="*/ 292100 h 2425700"/>
                <a:gd name="connsiteX16" fmla="*/ 390525 w 4038600"/>
                <a:gd name="connsiteY16" fmla="*/ 317500 h 2425700"/>
                <a:gd name="connsiteX17" fmla="*/ 419100 w 4038600"/>
                <a:gd name="connsiteY17" fmla="*/ 314325 h 2425700"/>
                <a:gd name="connsiteX18" fmla="*/ 419100 w 4038600"/>
                <a:gd name="connsiteY18" fmla="*/ 346075 h 2425700"/>
                <a:gd name="connsiteX19" fmla="*/ 450850 w 4038600"/>
                <a:gd name="connsiteY19" fmla="*/ 346075 h 2425700"/>
                <a:gd name="connsiteX20" fmla="*/ 450850 w 4038600"/>
                <a:gd name="connsiteY20" fmla="*/ 374650 h 2425700"/>
                <a:gd name="connsiteX21" fmla="*/ 485775 w 4038600"/>
                <a:gd name="connsiteY21" fmla="*/ 374650 h 2425700"/>
                <a:gd name="connsiteX22" fmla="*/ 485775 w 4038600"/>
                <a:gd name="connsiteY22" fmla="*/ 396875 h 2425700"/>
                <a:gd name="connsiteX23" fmla="*/ 485775 w 4038600"/>
                <a:gd name="connsiteY23" fmla="*/ 396875 h 2425700"/>
                <a:gd name="connsiteX24" fmla="*/ 485775 w 4038600"/>
                <a:gd name="connsiteY24" fmla="*/ 447675 h 2425700"/>
                <a:gd name="connsiteX25" fmla="*/ 606425 w 4038600"/>
                <a:gd name="connsiteY25" fmla="*/ 447675 h 2425700"/>
                <a:gd name="connsiteX26" fmla="*/ 606425 w 4038600"/>
                <a:gd name="connsiteY26" fmla="*/ 488950 h 2425700"/>
                <a:gd name="connsiteX27" fmla="*/ 638175 w 4038600"/>
                <a:gd name="connsiteY27" fmla="*/ 488950 h 2425700"/>
                <a:gd name="connsiteX28" fmla="*/ 638175 w 4038600"/>
                <a:gd name="connsiteY28" fmla="*/ 523875 h 2425700"/>
                <a:gd name="connsiteX29" fmla="*/ 669925 w 4038600"/>
                <a:gd name="connsiteY29" fmla="*/ 523875 h 2425700"/>
                <a:gd name="connsiteX30" fmla="*/ 669925 w 4038600"/>
                <a:gd name="connsiteY30" fmla="*/ 565150 h 2425700"/>
                <a:gd name="connsiteX31" fmla="*/ 698500 w 4038600"/>
                <a:gd name="connsiteY31" fmla="*/ 565150 h 2425700"/>
                <a:gd name="connsiteX32" fmla="*/ 698500 w 4038600"/>
                <a:gd name="connsiteY32" fmla="*/ 606425 h 2425700"/>
                <a:gd name="connsiteX33" fmla="*/ 727075 w 4038600"/>
                <a:gd name="connsiteY33" fmla="*/ 606425 h 2425700"/>
                <a:gd name="connsiteX34" fmla="*/ 727075 w 4038600"/>
                <a:gd name="connsiteY34" fmla="*/ 650875 h 2425700"/>
                <a:gd name="connsiteX35" fmla="*/ 758825 w 4038600"/>
                <a:gd name="connsiteY35" fmla="*/ 650875 h 2425700"/>
                <a:gd name="connsiteX36" fmla="*/ 758825 w 4038600"/>
                <a:gd name="connsiteY36" fmla="*/ 704850 h 2425700"/>
                <a:gd name="connsiteX37" fmla="*/ 781050 w 4038600"/>
                <a:gd name="connsiteY37" fmla="*/ 704850 h 2425700"/>
                <a:gd name="connsiteX38" fmla="*/ 781050 w 4038600"/>
                <a:gd name="connsiteY38" fmla="*/ 768350 h 2425700"/>
                <a:gd name="connsiteX39" fmla="*/ 822325 w 4038600"/>
                <a:gd name="connsiteY39" fmla="*/ 768350 h 2425700"/>
                <a:gd name="connsiteX40" fmla="*/ 822325 w 4038600"/>
                <a:gd name="connsiteY40" fmla="*/ 819150 h 2425700"/>
                <a:gd name="connsiteX41" fmla="*/ 854075 w 4038600"/>
                <a:gd name="connsiteY41" fmla="*/ 819150 h 2425700"/>
                <a:gd name="connsiteX42" fmla="*/ 854075 w 4038600"/>
                <a:gd name="connsiteY42" fmla="*/ 873125 h 2425700"/>
                <a:gd name="connsiteX43" fmla="*/ 939800 w 4038600"/>
                <a:gd name="connsiteY43" fmla="*/ 873125 h 2425700"/>
                <a:gd name="connsiteX44" fmla="*/ 939800 w 4038600"/>
                <a:gd name="connsiteY44" fmla="*/ 908050 h 2425700"/>
                <a:gd name="connsiteX45" fmla="*/ 971550 w 4038600"/>
                <a:gd name="connsiteY45" fmla="*/ 908050 h 2425700"/>
                <a:gd name="connsiteX46" fmla="*/ 971550 w 4038600"/>
                <a:gd name="connsiteY46" fmla="*/ 962025 h 2425700"/>
                <a:gd name="connsiteX47" fmla="*/ 1019175 w 4038600"/>
                <a:gd name="connsiteY47" fmla="*/ 962025 h 2425700"/>
                <a:gd name="connsiteX48" fmla="*/ 1019175 w 4038600"/>
                <a:gd name="connsiteY48" fmla="*/ 1000125 h 2425700"/>
                <a:gd name="connsiteX49" fmla="*/ 1073150 w 4038600"/>
                <a:gd name="connsiteY49" fmla="*/ 1000125 h 2425700"/>
                <a:gd name="connsiteX50" fmla="*/ 1073150 w 4038600"/>
                <a:gd name="connsiteY50" fmla="*/ 1028700 h 2425700"/>
                <a:gd name="connsiteX51" fmla="*/ 1101725 w 4038600"/>
                <a:gd name="connsiteY51" fmla="*/ 1028700 h 2425700"/>
                <a:gd name="connsiteX52" fmla="*/ 1101725 w 4038600"/>
                <a:gd name="connsiteY52" fmla="*/ 1079500 h 2425700"/>
                <a:gd name="connsiteX53" fmla="*/ 1143000 w 4038600"/>
                <a:gd name="connsiteY53" fmla="*/ 1076325 h 2425700"/>
                <a:gd name="connsiteX54" fmla="*/ 1143000 w 4038600"/>
                <a:gd name="connsiteY54" fmla="*/ 1120775 h 2425700"/>
                <a:gd name="connsiteX55" fmla="*/ 1174750 w 4038600"/>
                <a:gd name="connsiteY55" fmla="*/ 1120775 h 2425700"/>
                <a:gd name="connsiteX56" fmla="*/ 1174750 w 4038600"/>
                <a:gd name="connsiteY56" fmla="*/ 1158875 h 2425700"/>
                <a:gd name="connsiteX57" fmla="*/ 1228725 w 4038600"/>
                <a:gd name="connsiteY57" fmla="*/ 1158875 h 2425700"/>
                <a:gd name="connsiteX58" fmla="*/ 1228725 w 4038600"/>
                <a:gd name="connsiteY58" fmla="*/ 1196975 h 2425700"/>
                <a:gd name="connsiteX59" fmla="*/ 1317625 w 4038600"/>
                <a:gd name="connsiteY59" fmla="*/ 1196975 h 2425700"/>
                <a:gd name="connsiteX60" fmla="*/ 1317625 w 4038600"/>
                <a:gd name="connsiteY60" fmla="*/ 1247775 h 2425700"/>
                <a:gd name="connsiteX61" fmla="*/ 1374775 w 4038600"/>
                <a:gd name="connsiteY61" fmla="*/ 1247775 h 2425700"/>
                <a:gd name="connsiteX62" fmla="*/ 1374775 w 4038600"/>
                <a:gd name="connsiteY62" fmla="*/ 1292225 h 2425700"/>
                <a:gd name="connsiteX63" fmla="*/ 1403350 w 4038600"/>
                <a:gd name="connsiteY63" fmla="*/ 1292225 h 2425700"/>
                <a:gd name="connsiteX64" fmla="*/ 1403350 w 4038600"/>
                <a:gd name="connsiteY64" fmla="*/ 1323975 h 2425700"/>
                <a:gd name="connsiteX65" fmla="*/ 1460500 w 4038600"/>
                <a:gd name="connsiteY65" fmla="*/ 1323975 h 2425700"/>
                <a:gd name="connsiteX66" fmla="*/ 1460500 w 4038600"/>
                <a:gd name="connsiteY66" fmla="*/ 1365250 h 2425700"/>
                <a:gd name="connsiteX67" fmla="*/ 1485900 w 4038600"/>
                <a:gd name="connsiteY67" fmla="*/ 1365250 h 2425700"/>
                <a:gd name="connsiteX68" fmla="*/ 1485900 w 4038600"/>
                <a:gd name="connsiteY68" fmla="*/ 1409700 h 2425700"/>
                <a:gd name="connsiteX69" fmla="*/ 1485900 w 4038600"/>
                <a:gd name="connsiteY69" fmla="*/ 1409700 h 2425700"/>
                <a:gd name="connsiteX70" fmla="*/ 1517650 w 4038600"/>
                <a:gd name="connsiteY70" fmla="*/ 1409700 h 2425700"/>
                <a:gd name="connsiteX71" fmla="*/ 1517650 w 4038600"/>
                <a:gd name="connsiteY71" fmla="*/ 1454150 h 2425700"/>
                <a:gd name="connsiteX72" fmla="*/ 1568450 w 4038600"/>
                <a:gd name="connsiteY72" fmla="*/ 1454150 h 2425700"/>
                <a:gd name="connsiteX73" fmla="*/ 1568450 w 4038600"/>
                <a:gd name="connsiteY73" fmla="*/ 1489075 h 2425700"/>
                <a:gd name="connsiteX74" fmla="*/ 1631950 w 4038600"/>
                <a:gd name="connsiteY74" fmla="*/ 1489075 h 2425700"/>
                <a:gd name="connsiteX75" fmla="*/ 1631950 w 4038600"/>
                <a:gd name="connsiteY75" fmla="*/ 1530350 h 2425700"/>
                <a:gd name="connsiteX76" fmla="*/ 1679575 w 4038600"/>
                <a:gd name="connsiteY76" fmla="*/ 1530350 h 2425700"/>
                <a:gd name="connsiteX77" fmla="*/ 1679575 w 4038600"/>
                <a:gd name="connsiteY77" fmla="*/ 1581150 h 2425700"/>
                <a:gd name="connsiteX78" fmla="*/ 1714500 w 4038600"/>
                <a:gd name="connsiteY78" fmla="*/ 1581150 h 2425700"/>
                <a:gd name="connsiteX79" fmla="*/ 1714500 w 4038600"/>
                <a:gd name="connsiteY79" fmla="*/ 1638300 h 2425700"/>
                <a:gd name="connsiteX80" fmla="*/ 1758950 w 4038600"/>
                <a:gd name="connsiteY80" fmla="*/ 1638300 h 2425700"/>
                <a:gd name="connsiteX81" fmla="*/ 1758950 w 4038600"/>
                <a:gd name="connsiteY81" fmla="*/ 1673225 h 2425700"/>
                <a:gd name="connsiteX82" fmla="*/ 1835150 w 4038600"/>
                <a:gd name="connsiteY82" fmla="*/ 1673225 h 2425700"/>
                <a:gd name="connsiteX83" fmla="*/ 1835150 w 4038600"/>
                <a:gd name="connsiteY83" fmla="*/ 1720850 h 2425700"/>
                <a:gd name="connsiteX84" fmla="*/ 1933575 w 4038600"/>
                <a:gd name="connsiteY84" fmla="*/ 1720850 h 2425700"/>
                <a:gd name="connsiteX85" fmla="*/ 1933575 w 4038600"/>
                <a:gd name="connsiteY85" fmla="*/ 1774825 h 2425700"/>
                <a:gd name="connsiteX86" fmla="*/ 1962150 w 4038600"/>
                <a:gd name="connsiteY86" fmla="*/ 1774825 h 2425700"/>
                <a:gd name="connsiteX87" fmla="*/ 1962150 w 4038600"/>
                <a:gd name="connsiteY87" fmla="*/ 1816100 h 2425700"/>
                <a:gd name="connsiteX88" fmla="*/ 2006600 w 4038600"/>
                <a:gd name="connsiteY88" fmla="*/ 1816100 h 2425700"/>
                <a:gd name="connsiteX89" fmla="*/ 2006600 w 4038600"/>
                <a:gd name="connsiteY89" fmla="*/ 1841500 h 2425700"/>
                <a:gd name="connsiteX90" fmla="*/ 2085975 w 4038600"/>
                <a:gd name="connsiteY90" fmla="*/ 1841500 h 2425700"/>
                <a:gd name="connsiteX91" fmla="*/ 2085975 w 4038600"/>
                <a:gd name="connsiteY91" fmla="*/ 1841500 h 2425700"/>
                <a:gd name="connsiteX92" fmla="*/ 2085975 w 4038600"/>
                <a:gd name="connsiteY92" fmla="*/ 1866900 h 2425700"/>
                <a:gd name="connsiteX93" fmla="*/ 2181225 w 4038600"/>
                <a:gd name="connsiteY93" fmla="*/ 1866900 h 2425700"/>
                <a:gd name="connsiteX94" fmla="*/ 2181225 w 4038600"/>
                <a:gd name="connsiteY94" fmla="*/ 1895475 h 2425700"/>
                <a:gd name="connsiteX95" fmla="*/ 2257425 w 4038600"/>
                <a:gd name="connsiteY95" fmla="*/ 1895475 h 2425700"/>
                <a:gd name="connsiteX96" fmla="*/ 2257425 w 4038600"/>
                <a:gd name="connsiteY96" fmla="*/ 1952625 h 2425700"/>
                <a:gd name="connsiteX97" fmla="*/ 2305050 w 4038600"/>
                <a:gd name="connsiteY97" fmla="*/ 1952625 h 2425700"/>
                <a:gd name="connsiteX98" fmla="*/ 2305050 w 4038600"/>
                <a:gd name="connsiteY98" fmla="*/ 1984375 h 2425700"/>
                <a:gd name="connsiteX99" fmla="*/ 2422525 w 4038600"/>
                <a:gd name="connsiteY99" fmla="*/ 1984375 h 2425700"/>
                <a:gd name="connsiteX100" fmla="*/ 2422525 w 4038600"/>
                <a:gd name="connsiteY100" fmla="*/ 1984375 h 2425700"/>
                <a:gd name="connsiteX101" fmla="*/ 2422525 w 4038600"/>
                <a:gd name="connsiteY101" fmla="*/ 2009775 h 2425700"/>
                <a:gd name="connsiteX102" fmla="*/ 2473325 w 4038600"/>
                <a:gd name="connsiteY102" fmla="*/ 2009775 h 2425700"/>
                <a:gd name="connsiteX103" fmla="*/ 2473325 w 4038600"/>
                <a:gd name="connsiteY103" fmla="*/ 2047875 h 2425700"/>
                <a:gd name="connsiteX104" fmla="*/ 2543175 w 4038600"/>
                <a:gd name="connsiteY104" fmla="*/ 2047875 h 2425700"/>
                <a:gd name="connsiteX105" fmla="*/ 2543175 w 4038600"/>
                <a:gd name="connsiteY105" fmla="*/ 2127250 h 2425700"/>
                <a:gd name="connsiteX106" fmla="*/ 2651125 w 4038600"/>
                <a:gd name="connsiteY106" fmla="*/ 2127250 h 2425700"/>
                <a:gd name="connsiteX107" fmla="*/ 2651125 w 4038600"/>
                <a:gd name="connsiteY107" fmla="*/ 2187575 h 2425700"/>
                <a:gd name="connsiteX108" fmla="*/ 2787650 w 4038600"/>
                <a:gd name="connsiteY108" fmla="*/ 2187575 h 2425700"/>
                <a:gd name="connsiteX109" fmla="*/ 2787650 w 4038600"/>
                <a:gd name="connsiteY109" fmla="*/ 2216150 h 2425700"/>
                <a:gd name="connsiteX110" fmla="*/ 3092450 w 4038600"/>
                <a:gd name="connsiteY110" fmla="*/ 2216150 h 2425700"/>
                <a:gd name="connsiteX111" fmla="*/ 3092450 w 4038600"/>
                <a:gd name="connsiteY111" fmla="*/ 2251075 h 2425700"/>
                <a:gd name="connsiteX112" fmla="*/ 3168650 w 4038600"/>
                <a:gd name="connsiteY112" fmla="*/ 2251075 h 2425700"/>
                <a:gd name="connsiteX113" fmla="*/ 3168650 w 4038600"/>
                <a:gd name="connsiteY113" fmla="*/ 2282825 h 2425700"/>
                <a:gd name="connsiteX114" fmla="*/ 3244850 w 4038600"/>
                <a:gd name="connsiteY114" fmla="*/ 2282825 h 2425700"/>
                <a:gd name="connsiteX115" fmla="*/ 3244850 w 4038600"/>
                <a:gd name="connsiteY115" fmla="*/ 2336800 h 2425700"/>
                <a:gd name="connsiteX116" fmla="*/ 3346450 w 4038600"/>
                <a:gd name="connsiteY116" fmla="*/ 2336800 h 2425700"/>
                <a:gd name="connsiteX117" fmla="*/ 3346450 w 4038600"/>
                <a:gd name="connsiteY117" fmla="*/ 2378075 h 2425700"/>
                <a:gd name="connsiteX118" fmla="*/ 3556000 w 4038600"/>
                <a:gd name="connsiteY118" fmla="*/ 2378075 h 2425700"/>
                <a:gd name="connsiteX119" fmla="*/ 3556000 w 4038600"/>
                <a:gd name="connsiteY119" fmla="*/ 2425700 h 2425700"/>
                <a:gd name="connsiteX120" fmla="*/ 4038600 w 4038600"/>
                <a:gd name="connsiteY120" fmla="*/ 2425700 h 242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038600" h="2425700">
                  <a:moveTo>
                    <a:pt x="0" y="0"/>
                  </a:moveTo>
                  <a:lnTo>
                    <a:pt x="107950" y="0"/>
                  </a:lnTo>
                  <a:lnTo>
                    <a:pt x="107950" y="57150"/>
                  </a:lnTo>
                  <a:lnTo>
                    <a:pt x="142875" y="57150"/>
                  </a:lnTo>
                  <a:lnTo>
                    <a:pt x="142875" y="114300"/>
                  </a:lnTo>
                  <a:lnTo>
                    <a:pt x="193675" y="114300"/>
                  </a:lnTo>
                  <a:lnTo>
                    <a:pt x="193675" y="155575"/>
                  </a:lnTo>
                  <a:lnTo>
                    <a:pt x="228600" y="155575"/>
                  </a:lnTo>
                  <a:lnTo>
                    <a:pt x="228600" y="193675"/>
                  </a:lnTo>
                  <a:lnTo>
                    <a:pt x="260350" y="193675"/>
                  </a:lnTo>
                  <a:lnTo>
                    <a:pt x="260350" y="234950"/>
                  </a:lnTo>
                  <a:lnTo>
                    <a:pt x="314325" y="234950"/>
                  </a:lnTo>
                  <a:lnTo>
                    <a:pt x="314325" y="254000"/>
                  </a:lnTo>
                  <a:lnTo>
                    <a:pt x="352425" y="254000"/>
                  </a:lnTo>
                  <a:lnTo>
                    <a:pt x="352425" y="292100"/>
                  </a:lnTo>
                  <a:lnTo>
                    <a:pt x="390525" y="292100"/>
                  </a:lnTo>
                  <a:lnTo>
                    <a:pt x="390525" y="317500"/>
                  </a:lnTo>
                  <a:lnTo>
                    <a:pt x="419100" y="314325"/>
                  </a:lnTo>
                  <a:lnTo>
                    <a:pt x="419100" y="346075"/>
                  </a:lnTo>
                  <a:lnTo>
                    <a:pt x="450850" y="346075"/>
                  </a:lnTo>
                  <a:lnTo>
                    <a:pt x="450850" y="374650"/>
                  </a:lnTo>
                  <a:lnTo>
                    <a:pt x="485775" y="374650"/>
                  </a:lnTo>
                  <a:lnTo>
                    <a:pt x="485775" y="396875"/>
                  </a:lnTo>
                  <a:lnTo>
                    <a:pt x="485775" y="396875"/>
                  </a:lnTo>
                  <a:lnTo>
                    <a:pt x="485775" y="447675"/>
                  </a:lnTo>
                  <a:lnTo>
                    <a:pt x="606425" y="447675"/>
                  </a:lnTo>
                  <a:lnTo>
                    <a:pt x="606425" y="488950"/>
                  </a:lnTo>
                  <a:lnTo>
                    <a:pt x="638175" y="488950"/>
                  </a:lnTo>
                  <a:lnTo>
                    <a:pt x="638175" y="523875"/>
                  </a:lnTo>
                  <a:lnTo>
                    <a:pt x="669925" y="523875"/>
                  </a:lnTo>
                  <a:lnTo>
                    <a:pt x="669925" y="565150"/>
                  </a:lnTo>
                  <a:lnTo>
                    <a:pt x="698500" y="565150"/>
                  </a:lnTo>
                  <a:lnTo>
                    <a:pt x="698500" y="606425"/>
                  </a:lnTo>
                  <a:lnTo>
                    <a:pt x="727075" y="606425"/>
                  </a:lnTo>
                  <a:lnTo>
                    <a:pt x="727075" y="650875"/>
                  </a:lnTo>
                  <a:lnTo>
                    <a:pt x="758825" y="650875"/>
                  </a:lnTo>
                  <a:lnTo>
                    <a:pt x="758825" y="704850"/>
                  </a:lnTo>
                  <a:lnTo>
                    <a:pt x="781050" y="704850"/>
                  </a:lnTo>
                  <a:lnTo>
                    <a:pt x="781050" y="768350"/>
                  </a:lnTo>
                  <a:lnTo>
                    <a:pt x="822325" y="768350"/>
                  </a:lnTo>
                  <a:lnTo>
                    <a:pt x="822325" y="819150"/>
                  </a:lnTo>
                  <a:lnTo>
                    <a:pt x="854075" y="819150"/>
                  </a:lnTo>
                  <a:lnTo>
                    <a:pt x="854075" y="873125"/>
                  </a:lnTo>
                  <a:lnTo>
                    <a:pt x="939800" y="873125"/>
                  </a:lnTo>
                  <a:lnTo>
                    <a:pt x="939800" y="908050"/>
                  </a:lnTo>
                  <a:lnTo>
                    <a:pt x="971550" y="908050"/>
                  </a:lnTo>
                  <a:lnTo>
                    <a:pt x="971550" y="962025"/>
                  </a:lnTo>
                  <a:lnTo>
                    <a:pt x="1019175" y="962025"/>
                  </a:lnTo>
                  <a:lnTo>
                    <a:pt x="1019175" y="1000125"/>
                  </a:lnTo>
                  <a:lnTo>
                    <a:pt x="1073150" y="1000125"/>
                  </a:lnTo>
                  <a:lnTo>
                    <a:pt x="1073150" y="1028700"/>
                  </a:lnTo>
                  <a:lnTo>
                    <a:pt x="1101725" y="1028700"/>
                  </a:lnTo>
                  <a:lnTo>
                    <a:pt x="1101725" y="1079500"/>
                  </a:lnTo>
                  <a:lnTo>
                    <a:pt x="1143000" y="1076325"/>
                  </a:lnTo>
                  <a:lnTo>
                    <a:pt x="1143000" y="1120775"/>
                  </a:lnTo>
                  <a:lnTo>
                    <a:pt x="1174750" y="1120775"/>
                  </a:lnTo>
                  <a:lnTo>
                    <a:pt x="1174750" y="1158875"/>
                  </a:lnTo>
                  <a:lnTo>
                    <a:pt x="1228725" y="1158875"/>
                  </a:lnTo>
                  <a:lnTo>
                    <a:pt x="1228725" y="1196975"/>
                  </a:lnTo>
                  <a:lnTo>
                    <a:pt x="1317625" y="1196975"/>
                  </a:lnTo>
                  <a:lnTo>
                    <a:pt x="1317625" y="1247775"/>
                  </a:lnTo>
                  <a:lnTo>
                    <a:pt x="1374775" y="1247775"/>
                  </a:lnTo>
                  <a:lnTo>
                    <a:pt x="1374775" y="1292225"/>
                  </a:lnTo>
                  <a:lnTo>
                    <a:pt x="1403350" y="1292225"/>
                  </a:lnTo>
                  <a:lnTo>
                    <a:pt x="1403350" y="1323975"/>
                  </a:lnTo>
                  <a:lnTo>
                    <a:pt x="1460500" y="1323975"/>
                  </a:lnTo>
                  <a:lnTo>
                    <a:pt x="1460500" y="1365250"/>
                  </a:lnTo>
                  <a:lnTo>
                    <a:pt x="1485900" y="1365250"/>
                  </a:lnTo>
                  <a:lnTo>
                    <a:pt x="1485900" y="1409700"/>
                  </a:lnTo>
                  <a:lnTo>
                    <a:pt x="1485900" y="1409700"/>
                  </a:lnTo>
                  <a:lnTo>
                    <a:pt x="1517650" y="1409700"/>
                  </a:lnTo>
                  <a:lnTo>
                    <a:pt x="1517650" y="1454150"/>
                  </a:lnTo>
                  <a:lnTo>
                    <a:pt x="1568450" y="1454150"/>
                  </a:lnTo>
                  <a:lnTo>
                    <a:pt x="1568450" y="1489075"/>
                  </a:lnTo>
                  <a:lnTo>
                    <a:pt x="1631950" y="1489075"/>
                  </a:lnTo>
                  <a:lnTo>
                    <a:pt x="1631950" y="1530350"/>
                  </a:lnTo>
                  <a:lnTo>
                    <a:pt x="1679575" y="1530350"/>
                  </a:lnTo>
                  <a:lnTo>
                    <a:pt x="1679575" y="1581150"/>
                  </a:lnTo>
                  <a:lnTo>
                    <a:pt x="1714500" y="1581150"/>
                  </a:lnTo>
                  <a:lnTo>
                    <a:pt x="1714500" y="1638300"/>
                  </a:lnTo>
                  <a:lnTo>
                    <a:pt x="1758950" y="1638300"/>
                  </a:lnTo>
                  <a:lnTo>
                    <a:pt x="1758950" y="1673225"/>
                  </a:lnTo>
                  <a:lnTo>
                    <a:pt x="1835150" y="1673225"/>
                  </a:lnTo>
                  <a:lnTo>
                    <a:pt x="1835150" y="1720850"/>
                  </a:lnTo>
                  <a:lnTo>
                    <a:pt x="1933575" y="1720850"/>
                  </a:lnTo>
                  <a:lnTo>
                    <a:pt x="1933575" y="1774825"/>
                  </a:lnTo>
                  <a:lnTo>
                    <a:pt x="1962150" y="1774825"/>
                  </a:lnTo>
                  <a:lnTo>
                    <a:pt x="1962150" y="1816100"/>
                  </a:lnTo>
                  <a:lnTo>
                    <a:pt x="2006600" y="1816100"/>
                  </a:lnTo>
                  <a:lnTo>
                    <a:pt x="2006600" y="1841500"/>
                  </a:lnTo>
                  <a:lnTo>
                    <a:pt x="2085975" y="1841500"/>
                  </a:lnTo>
                  <a:lnTo>
                    <a:pt x="2085975" y="1841500"/>
                  </a:lnTo>
                  <a:lnTo>
                    <a:pt x="2085975" y="1866900"/>
                  </a:lnTo>
                  <a:lnTo>
                    <a:pt x="2181225" y="1866900"/>
                  </a:lnTo>
                  <a:lnTo>
                    <a:pt x="2181225" y="1895475"/>
                  </a:lnTo>
                  <a:lnTo>
                    <a:pt x="2257425" y="1895475"/>
                  </a:lnTo>
                  <a:lnTo>
                    <a:pt x="2257425" y="1952625"/>
                  </a:lnTo>
                  <a:lnTo>
                    <a:pt x="2305050" y="1952625"/>
                  </a:lnTo>
                  <a:lnTo>
                    <a:pt x="2305050" y="1984375"/>
                  </a:lnTo>
                  <a:lnTo>
                    <a:pt x="2422525" y="1984375"/>
                  </a:lnTo>
                  <a:lnTo>
                    <a:pt x="2422525" y="1984375"/>
                  </a:lnTo>
                  <a:lnTo>
                    <a:pt x="2422525" y="2009775"/>
                  </a:lnTo>
                  <a:lnTo>
                    <a:pt x="2473325" y="2009775"/>
                  </a:lnTo>
                  <a:lnTo>
                    <a:pt x="2473325" y="2047875"/>
                  </a:lnTo>
                  <a:lnTo>
                    <a:pt x="2543175" y="2047875"/>
                  </a:lnTo>
                  <a:lnTo>
                    <a:pt x="2543175" y="2127250"/>
                  </a:lnTo>
                  <a:lnTo>
                    <a:pt x="2651125" y="2127250"/>
                  </a:lnTo>
                  <a:lnTo>
                    <a:pt x="2651125" y="2187575"/>
                  </a:lnTo>
                  <a:lnTo>
                    <a:pt x="2787650" y="2187575"/>
                  </a:lnTo>
                  <a:lnTo>
                    <a:pt x="2787650" y="2216150"/>
                  </a:lnTo>
                  <a:lnTo>
                    <a:pt x="3092450" y="2216150"/>
                  </a:lnTo>
                  <a:lnTo>
                    <a:pt x="3092450" y="2251075"/>
                  </a:lnTo>
                  <a:lnTo>
                    <a:pt x="3168650" y="2251075"/>
                  </a:lnTo>
                  <a:lnTo>
                    <a:pt x="3168650" y="2282825"/>
                  </a:lnTo>
                  <a:lnTo>
                    <a:pt x="3244850" y="2282825"/>
                  </a:lnTo>
                  <a:lnTo>
                    <a:pt x="3244850" y="2336800"/>
                  </a:lnTo>
                  <a:lnTo>
                    <a:pt x="3346450" y="2336800"/>
                  </a:lnTo>
                  <a:lnTo>
                    <a:pt x="3346450" y="2378075"/>
                  </a:lnTo>
                  <a:lnTo>
                    <a:pt x="3556000" y="2378075"/>
                  </a:lnTo>
                  <a:lnTo>
                    <a:pt x="3556000" y="2425700"/>
                  </a:lnTo>
                  <a:lnTo>
                    <a:pt x="4038600" y="2425700"/>
                  </a:lnTo>
                </a:path>
              </a:pathLst>
            </a:custGeom>
            <a:noFill/>
            <a:ln w="2857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Calibri" panose="020F0502020204030204" pitchFamily="34" charset="0"/>
              </a:endParaRPr>
            </a:p>
          </p:txBody>
        </p:sp>
        <p:cxnSp>
          <p:nvCxnSpPr>
            <p:cNvPr id="76" name="Straight Connector 75">
              <a:extLst>
                <a:ext uri="{FF2B5EF4-FFF2-40B4-BE49-F238E27FC236}">
                  <a16:creationId xmlns:a16="http://schemas.microsoft.com/office/drawing/2014/main" id="{D76879D5-A2A8-3EA1-A49C-3D3334014D2C}"/>
                </a:ext>
              </a:extLst>
            </p:cNvPr>
            <p:cNvCxnSpPr>
              <a:cxnSpLocks/>
            </p:cNvCxnSpPr>
            <p:nvPr/>
          </p:nvCxnSpPr>
          <p:spPr>
            <a:xfrm>
              <a:off x="6995768" y="2704471"/>
              <a:ext cx="0" cy="2300658"/>
            </a:xfrm>
            <a:prstGeom prst="line">
              <a:avLst/>
            </a:prstGeom>
            <a:noFill/>
            <a:ln w="28575" cap="flat" cmpd="sng" algn="ctr">
              <a:solidFill>
                <a:srgbClr val="000000"/>
              </a:solidFill>
              <a:prstDash val="solid"/>
            </a:ln>
            <a:effectLst/>
          </p:spPr>
        </p:cxnSp>
      </p:grpSp>
      <p:sp>
        <p:nvSpPr>
          <p:cNvPr id="4" name="Title 3">
            <a:extLst>
              <a:ext uri="{FF2B5EF4-FFF2-40B4-BE49-F238E27FC236}">
                <a16:creationId xmlns:a16="http://schemas.microsoft.com/office/drawing/2014/main" id="{541BD782-1042-4EBE-94C5-9A281C7505ED}"/>
              </a:ext>
            </a:extLst>
          </p:cNvPr>
          <p:cNvSpPr>
            <a:spLocks noGrp="1"/>
          </p:cNvSpPr>
          <p:nvPr>
            <p:ph type="title"/>
          </p:nvPr>
        </p:nvSpPr>
        <p:spPr/>
        <p:txBody>
          <a:bodyPr/>
          <a:lstStyle/>
          <a:p>
            <a:r>
              <a:rPr lang="en-US" dirty="0"/>
              <a:t>ToGA: Chemotherapy ± Trastuzumab as </a:t>
            </a:r>
            <a:br>
              <a:rPr lang="en-US" dirty="0"/>
            </a:br>
            <a:r>
              <a:rPr lang="en-US" dirty="0"/>
              <a:t>First-line Therapy in HER2-Positive mGC</a:t>
            </a:r>
          </a:p>
        </p:txBody>
      </p:sp>
      <p:sp>
        <p:nvSpPr>
          <p:cNvPr id="2" name="Content Placeholder 1">
            <a:extLst>
              <a:ext uri="{FF2B5EF4-FFF2-40B4-BE49-F238E27FC236}">
                <a16:creationId xmlns:a16="http://schemas.microsoft.com/office/drawing/2014/main" id="{DBA9CD66-5E60-4C32-8073-6B3AAA5C2BB4}"/>
              </a:ext>
            </a:extLst>
          </p:cNvPr>
          <p:cNvSpPr>
            <a:spLocks noGrp="1"/>
          </p:cNvSpPr>
          <p:nvPr>
            <p:ph idx="1"/>
          </p:nvPr>
        </p:nvSpPr>
        <p:spPr>
          <a:xfrm>
            <a:off x="604676" y="1513046"/>
            <a:ext cx="5122804" cy="5022691"/>
          </a:xfrm>
          <a:prstGeom prst="rect">
            <a:avLst/>
          </a:prstGeom>
        </p:spPr>
        <p:txBody>
          <a:bodyPr>
            <a:normAutofit/>
          </a:bodyPr>
          <a:lstStyle/>
          <a:p>
            <a:pPr marL="342900" indent="-342900">
              <a:buClrTx/>
              <a:buSzPct val="100000"/>
            </a:pPr>
            <a:r>
              <a:rPr lang="en-US" sz="2400" dirty="0">
                <a:latin typeface="Calibri" panose="020F0502020204030204" pitchFamily="34" charset="0"/>
                <a:cs typeface="Calibri" panose="020F0502020204030204" pitchFamily="34" charset="0"/>
              </a:rPr>
              <a:t>Randomized phase III study of patients with HER2-positive gastric or GEJ cancer</a:t>
            </a:r>
          </a:p>
          <a:p>
            <a:pPr marL="342900" indent="-342900">
              <a:buClrTx/>
              <a:buSzPct val="100000"/>
            </a:pPr>
            <a:r>
              <a:rPr lang="en-US" sz="2400" dirty="0">
                <a:latin typeface="Calibri" panose="020F0502020204030204" pitchFamily="34" charset="0"/>
                <a:cs typeface="Calibri" panose="020F0502020204030204" pitchFamily="34" charset="0"/>
              </a:rPr>
              <a:t>Total </a:t>
            </a:r>
            <a:r>
              <a:rPr lang="en-US" sz="2400" dirty="0">
                <a:cs typeface="Calibri" panose="020F0502020204030204" pitchFamily="34" charset="0"/>
              </a:rPr>
              <a:t>of </a:t>
            </a:r>
            <a:r>
              <a:rPr lang="en-US" sz="2400" dirty="0">
                <a:latin typeface="Calibri" panose="020F0502020204030204" pitchFamily="34" charset="0"/>
                <a:cs typeface="Calibri" panose="020F0502020204030204" pitchFamily="34" charset="0"/>
              </a:rPr>
              <a:t>594 patients randomly assigned to chemotherapy (fluoropyrimidine + platinum) with or without trastuzumab</a:t>
            </a:r>
          </a:p>
          <a:p>
            <a:pPr marL="342900" indent="-342900">
              <a:buClrTx/>
              <a:buSzPct val="100000"/>
            </a:pPr>
            <a:r>
              <a:rPr lang="en-US" sz="2400" dirty="0">
                <a:latin typeface="Calibri" panose="020F0502020204030204" pitchFamily="34" charset="0"/>
                <a:cs typeface="Calibri" panose="020F0502020204030204" pitchFamily="34" charset="0"/>
              </a:rPr>
              <a:t>Significant improvement in OS in HER2-positive mGC with addition of trastuzumab to chemotherapy </a:t>
            </a:r>
          </a:p>
          <a:p>
            <a:pPr>
              <a:buClrTx/>
              <a:buSzPct val="100000"/>
            </a:pPr>
            <a:endParaRPr lang="en-US" sz="2400"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1314B1E1-5264-4E8E-8281-746ABD438800}"/>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800" b="0" i="0" u="none" strike="noStrike" kern="1200" cap="none" spc="0" normalizeH="0" baseline="0" noProof="0" smtClean="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Text Box 11">
            <a:extLst>
              <a:ext uri="{FF2B5EF4-FFF2-40B4-BE49-F238E27FC236}">
                <a16:creationId xmlns:a16="http://schemas.microsoft.com/office/drawing/2014/main" id="{58C8DF2B-D210-9654-0564-4056AD9B10BE}"/>
              </a:ext>
            </a:extLst>
          </p:cNvPr>
          <p:cNvSpPr txBox="1">
            <a:spLocks noChangeArrowheads="1"/>
          </p:cNvSpPr>
          <p:nvPr/>
        </p:nvSpPr>
        <p:spPr bwMode="auto">
          <a:xfrm>
            <a:off x="423048" y="6377031"/>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Bang. Lancet. 2010;376:687.</a:t>
            </a:r>
          </a:p>
        </p:txBody>
      </p:sp>
    </p:spTree>
    <p:extLst>
      <p:ext uri="{BB962C8B-B14F-4D97-AF65-F5344CB8AC3E}">
        <p14:creationId xmlns:p14="http://schemas.microsoft.com/office/powerpoint/2010/main" val="4141632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21D8-5DC9-596F-12D7-DA9E1BA46D20}"/>
              </a:ext>
            </a:extLst>
          </p:cNvPr>
          <p:cNvSpPr>
            <a:spLocks noGrp="1"/>
          </p:cNvSpPr>
          <p:nvPr>
            <p:ph type="title"/>
          </p:nvPr>
        </p:nvSpPr>
        <p:spPr/>
        <p:txBody>
          <a:bodyPr/>
          <a:lstStyle/>
          <a:p>
            <a:r>
              <a:rPr lang="en-US" dirty="0"/>
              <a:t>ToGA: HER2 Subgroup Analysis</a:t>
            </a:r>
          </a:p>
        </p:txBody>
      </p:sp>
      <p:sp>
        <p:nvSpPr>
          <p:cNvPr id="5" name="Content Placeholder 2"/>
          <p:cNvSpPr>
            <a:spLocks noGrp="1"/>
          </p:cNvSpPr>
          <p:nvPr>
            <p:ph idx="1"/>
          </p:nvPr>
        </p:nvSpPr>
        <p:spPr>
          <a:xfrm>
            <a:off x="604675" y="1513047"/>
            <a:ext cx="10877529" cy="469577"/>
          </a:xfrm>
        </p:spPr>
        <p:txBody>
          <a:bodyPr/>
          <a:lstStyle/>
          <a:p>
            <a:r>
              <a:rPr lang="en-US" sz="2600" dirty="0"/>
              <a:t>Overall survival benefit of trastuzumab appeared to vary by HER2 subgroup</a:t>
            </a:r>
          </a:p>
        </p:txBody>
      </p:sp>
      <p:sp>
        <p:nvSpPr>
          <p:cNvPr id="7" name="Text Box 11">
            <a:extLst>
              <a:ext uri="{FF2B5EF4-FFF2-40B4-BE49-F238E27FC236}">
                <a16:creationId xmlns:a16="http://schemas.microsoft.com/office/drawing/2014/main" id="{0B900510-5F30-ABDA-FEEA-D3C83A64AB7A}"/>
              </a:ext>
            </a:extLst>
          </p:cNvPr>
          <p:cNvSpPr txBox="1">
            <a:spLocks noChangeArrowheads="1"/>
          </p:cNvSpPr>
          <p:nvPr/>
        </p:nvSpPr>
        <p:spPr bwMode="auto">
          <a:xfrm>
            <a:off x="401858" y="6375737"/>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Bang. Lancet. 2010;376:687.</a:t>
            </a:r>
          </a:p>
        </p:txBody>
      </p:sp>
      <p:sp>
        <p:nvSpPr>
          <p:cNvPr id="9" name="Rectangle: Rounded Corners 8">
            <a:extLst>
              <a:ext uri="{FF2B5EF4-FFF2-40B4-BE49-F238E27FC236}">
                <a16:creationId xmlns:a16="http://schemas.microsoft.com/office/drawing/2014/main" id="{336CA0E8-3FD6-8225-D07B-1E8B528C6595}"/>
              </a:ext>
            </a:extLst>
          </p:cNvPr>
          <p:cNvSpPr/>
          <p:nvPr/>
        </p:nvSpPr>
        <p:spPr bwMode="auto">
          <a:xfrm>
            <a:off x="8618324" y="2327882"/>
            <a:ext cx="3003135" cy="2651699"/>
          </a:xfrm>
          <a:prstGeom prst="roundRect">
            <a:avLst/>
          </a:prstGeom>
          <a:solidFill>
            <a:schemeClr val="accent3"/>
          </a:solidFill>
          <a:ln w="0">
            <a:solidFill>
              <a:schemeClr val="accent3"/>
            </a:solidFill>
            <a:miter lim="800000"/>
            <a:headEnd/>
            <a:tailEnd/>
          </a:ln>
        </p:spPr>
        <p:txBody>
          <a:bodyPr rtlCol="0" anchor="ctr"/>
          <a:lstStyle/>
          <a:p>
            <a:pPr algn="ctr"/>
            <a:r>
              <a:rPr lang="en-US" sz="2000" b="1" dirty="0">
                <a:latin typeface="Calibri" panose="020F0502020204030204" pitchFamily="34" charset="0"/>
                <a:cs typeface="Calibri" panose="020F0502020204030204" pitchFamily="34" charset="0"/>
              </a:rPr>
              <a:t>Trastuzumab regulatory approvals:</a:t>
            </a:r>
          </a:p>
          <a:p>
            <a:pPr algn="ctr"/>
            <a:endParaRPr lang="en-US" sz="1800" b="1" dirty="0">
              <a:latin typeface="Calibri" panose="020F0502020204030204" pitchFamily="34" charset="0"/>
              <a:cs typeface="Calibri" panose="020F0502020204030204" pitchFamily="34" charset="0"/>
            </a:endParaRPr>
          </a:p>
          <a:p>
            <a:pPr marL="285750" indent="-285750">
              <a:buFont typeface="Wingdings" pitchFamily="2" charset="2"/>
              <a:buChar char="§"/>
            </a:pPr>
            <a:r>
              <a:rPr lang="en-US" sz="1800" b="1" dirty="0">
                <a:latin typeface="Calibri" panose="020F0502020204030204" pitchFamily="34" charset="0"/>
                <a:cs typeface="Calibri" panose="020F0502020204030204" pitchFamily="34" charset="0"/>
              </a:rPr>
              <a:t>US: </a:t>
            </a:r>
            <a:r>
              <a:rPr lang="en-US" sz="1800" dirty="0">
                <a:latin typeface="Calibri" panose="020F0502020204030204" pitchFamily="34" charset="0"/>
                <a:cs typeface="Calibri" panose="020F0502020204030204" pitchFamily="34" charset="0"/>
              </a:rPr>
              <a:t>IHC 3+ and/or FISH+ tumors (2010)</a:t>
            </a:r>
          </a:p>
          <a:p>
            <a:pPr marL="285750" indent="-285750">
              <a:buFont typeface="Wingdings" pitchFamily="2" charset="2"/>
              <a:buChar char="§"/>
            </a:pPr>
            <a:r>
              <a:rPr lang="en-US" sz="1800" b="1" dirty="0">
                <a:latin typeface="Calibri" panose="020F0502020204030204" pitchFamily="34" charset="0"/>
                <a:cs typeface="Calibri" panose="020F0502020204030204" pitchFamily="34" charset="0"/>
              </a:rPr>
              <a:t>Europe</a:t>
            </a:r>
            <a:r>
              <a:rPr lang="en-US" b="1" dirty="0">
                <a:latin typeface="Calibri" panose="020F0502020204030204" pitchFamily="34" charset="0"/>
                <a:cs typeface="Calibri" panose="020F0502020204030204" pitchFamily="34" charset="0"/>
              </a:rPr>
              <a:t>:</a:t>
            </a:r>
            <a:r>
              <a:rPr lang="en-US" sz="1800" b="1"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IHC 2+/FISH+ or IHC 3+ (2022)</a:t>
            </a:r>
            <a:endParaRPr lang="en-US" dirty="0">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B1CE4289-4D29-AE85-0492-057DF38C60F4}"/>
              </a:ext>
            </a:extLst>
          </p:cNvPr>
          <p:cNvGrpSpPr/>
          <p:nvPr/>
        </p:nvGrpSpPr>
        <p:grpSpPr>
          <a:xfrm>
            <a:off x="179463" y="2035918"/>
            <a:ext cx="8315056" cy="3843749"/>
            <a:chOff x="179463" y="2273809"/>
            <a:chExt cx="8315056" cy="3843749"/>
          </a:xfrm>
        </p:grpSpPr>
        <p:cxnSp>
          <p:nvCxnSpPr>
            <p:cNvPr id="13" name="Straight Connector 12">
              <a:extLst>
                <a:ext uri="{FF2B5EF4-FFF2-40B4-BE49-F238E27FC236}">
                  <a16:creationId xmlns:a16="http://schemas.microsoft.com/office/drawing/2014/main" id="{4EFE22BC-3090-BB2F-5152-8EBF06901ABA}"/>
                </a:ext>
              </a:extLst>
            </p:cNvPr>
            <p:cNvCxnSpPr>
              <a:cxnSpLocks/>
            </p:cNvCxnSpPr>
            <p:nvPr/>
          </p:nvCxnSpPr>
          <p:spPr bwMode="auto">
            <a:xfrm>
              <a:off x="751674" y="2809340"/>
              <a:ext cx="7522792"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AAF9B3DE-F652-CECC-CCD5-1060C8B81342}"/>
                </a:ext>
              </a:extLst>
            </p:cNvPr>
            <p:cNvSpPr txBox="1"/>
            <p:nvPr/>
          </p:nvSpPr>
          <p:spPr bwMode="auto">
            <a:xfrm>
              <a:off x="6909363" y="2477724"/>
              <a:ext cx="140151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HR (95% CI)</a:t>
              </a:r>
            </a:p>
          </p:txBody>
        </p:sp>
        <p:sp>
          <p:nvSpPr>
            <p:cNvPr id="15" name="TextBox 14">
              <a:extLst>
                <a:ext uri="{FF2B5EF4-FFF2-40B4-BE49-F238E27FC236}">
                  <a16:creationId xmlns:a16="http://schemas.microsoft.com/office/drawing/2014/main" id="{48036CE0-D2BE-6EC7-7CCF-F9651155D97D}"/>
                </a:ext>
              </a:extLst>
            </p:cNvPr>
            <p:cNvSpPr txBox="1"/>
            <p:nvPr/>
          </p:nvSpPr>
          <p:spPr bwMode="auto">
            <a:xfrm>
              <a:off x="3376301" y="2477724"/>
              <a:ext cx="140151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HR (95% CI)</a:t>
              </a:r>
            </a:p>
          </p:txBody>
        </p:sp>
        <p:sp>
          <p:nvSpPr>
            <p:cNvPr id="16" name="TextBox 15">
              <a:extLst>
                <a:ext uri="{FF2B5EF4-FFF2-40B4-BE49-F238E27FC236}">
                  <a16:creationId xmlns:a16="http://schemas.microsoft.com/office/drawing/2014/main" id="{D7839DCF-47B4-F2E5-B36A-16B154EB7EEF}"/>
                </a:ext>
              </a:extLst>
            </p:cNvPr>
            <p:cNvSpPr txBox="1"/>
            <p:nvPr/>
          </p:nvSpPr>
          <p:spPr bwMode="auto">
            <a:xfrm>
              <a:off x="4876088" y="2477724"/>
              <a:ext cx="962826"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N</a:t>
              </a:r>
            </a:p>
          </p:txBody>
        </p:sp>
        <p:sp>
          <p:nvSpPr>
            <p:cNvPr id="17" name="TextBox 16">
              <a:extLst>
                <a:ext uri="{FF2B5EF4-FFF2-40B4-BE49-F238E27FC236}">
                  <a16:creationId xmlns:a16="http://schemas.microsoft.com/office/drawing/2014/main" id="{A2DF9DBA-3C0B-902B-AD55-8D45551227F4}"/>
                </a:ext>
              </a:extLst>
            </p:cNvPr>
            <p:cNvSpPr txBox="1"/>
            <p:nvPr/>
          </p:nvSpPr>
          <p:spPr bwMode="auto">
            <a:xfrm>
              <a:off x="5715118" y="2273809"/>
              <a:ext cx="116502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bg1"/>
                  </a:solidFill>
                  <a:latin typeface="Calibri" panose="020F0502020204030204" pitchFamily="34" charset="0"/>
                </a:rPr>
                <a:t>Median OS,</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Mo</a:t>
              </a:r>
            </a:p>
          </p:txBody>
        </p:sp>
        <p:cxnSp>
          <p:nvCxnSpPr>
            <p:cNvPr id="20" name="Straight Connector 19">
              <a:extLst>
                <a:ext uri="{FF2B5EF4-FFF2-40B4-BE49-F238E27FC236}">
                  <a16:creationId xmlns:a16="http://schemas.microsoft.com/office/drawing/2014/main" id="{EB902F4F-4F1F-031C-ED9C-D57612B64D78}"/>
                </a:ext>
              </a:extLst>
            </p:cNvPr>
            <p:cNvCxnSpPr>
              <a:cxnSpLocks/>
            </p:cNvCxnSpPr>
            <p:nvPr/>
          </p:nvCxnSpPr>
          <p:spPr bwMode="auto">
            <a:xfrm>
              <a:off x="4065968" y="2809340"/>
              <a:ext cx="0" cy="27261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78D1C84-3B89-DB22-A163-DA4C99EBB843}"/>
                </a:ext>
              </a:extLst>
            </p:cNvPr>
            <p:cNvCxnSpPr>
              <a:cxnSpLocks/>
            </p:cNvCxnSpPr>
            <p:nvPr/>
          </p:nvCxnSpPr>
          <p:spPr bwMode="auto">
            <a:xfrm>
              <a:off x="2659878" y="5526902"/>
              <a:ext cx="282865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18BD78E-3EDB-B903-DEFF-87E4931CEE0D}"/>
                </a:ext>
              </a:extLst>
            </p:cNvPr>
            <p:cNvCxnSpPr>
              <a:cxnSpLocks/>
            </p:cNvCxnSpPr>
            <p:nvPr/>
          </p:nvCxnSpPr>
          <p:spPr bwMode="auto">
            <a:xfrm>
              <a:off x="2668425" y="55269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8AD715F-CBB9-9E47-E1F6-8E49F959AA66}"/>
                </a:ext>
              </a:extLst>
            </p:cNvPr>
            <p:cNvCxnSpPr>
              <a:cxnSpLocks/>
            </p:cNvCxnSpPr>
            <p:nvPr/>
          </p:nvCxnSpPr>
          <p:spPr bwMode="auto">
            <a:xfrm>
              <a:off x="3275380" y="55269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7F8FFD0-C413-AE9C-1532-F8C2B87690D0}"/>
                </a:ext>
              </a:extLst>
            </p:cNvPr>
            <p:cNvCxnSpPr>
              <a:cxnSpLocks/>
            </p:cNvCxnSpPr>
            <p:nvPr/>
          </p:nvCxnSpPr>
          <p:spPr bwMode="auto">
            <a:xfrm>
              <a:off x="3625962" y="55269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4C9D382-EA95-CD49-4A1E-3EBF69CD9214}"/>
                </a:ext>
              </a:extLst>
            </p:cNvPr>
            <p:cNvCxnSpPr>
              <a:cxnSpLocks/>
            </p:cNvCxnSpPr>
            <p:nvPr/>
          </p:nvCxnSpPr>
          <p:spPr bwMode="auto">
            <a:xfrm>
              <a:off x="4065968" y="55269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8C7B7AB-810E-6846-B6A8-116BBB11B36E}"/>
                </a:ext>
              </a:extLst>
            </p:cNvPr>
            <p:cNvCxnSpPr>
              <a:cxnSpLocks/>
            </p:cNvCxnSpPr>
            <p:nvPr/>
          </p:nvCxnSpPr>
          <p:spPr bwMode="auto">
            <a:xfrm>
              <a:off x="4694593" y="55269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9D77C77-B158-AAB9-E7D1-19EC2578FFFB}"/>
                </a:ext>
              </a:extLst>
            </p:cNvPr>
            <p:cNvCxnSpPr>
              <a:cxnSpLocks/>
            </p:cNvCxnSpPr>
            <p:nvPr/>
          </p:nvCxnSpPr>
          <p:spPr bwMode="auto">
            <a:xfrm>
              <a:off x="5481415" y="55269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56E1CB9-09A4-0DB4-0C51-9669DFD242A7}"/>
                </a:ext>
              </a:extLst>
            </p:cNvPr>
            <p:cNvCxnSpPr>
              <a:cxnSpLocks/>
            </p:cNvCxnSpPr>
            <p:nvPr/>
          </p:nvCxnSpPr>
          <p:spPr bwMode="auto">
            <a:xfrm>
              <a:off x="5036629" y="55269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A445D5D-661D-9C64-0318-EB3AEAF409F6}"/>
                </a:ext>
              </a:extLst>
            </p:cNvPr>
            <p:cNvCxnSpPr>
              <a:cxnSpLocks/>
            </p:cNvCxnSpPr>
            <p:nvPr/>
          </p:nvCxnSpPr>
          <p:spPr bwMode="auto">
            <a:xfrm>
              <a:off x="5293206" y="552690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144A269F-96F4-9D4E-3121-E119F9116BFA}"/>
                </a:ext>
              </a:extLst>
            </p:cNvPr>
            <p:cNvSpPr txBox="1"/>
            <p:nvPr/>
          </p:nvSpPr>
          <p:spPr bwMode="auto">
            <a:xfrm>
              <a:off x="2437689"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4" name="TextBox 33">
              <a:extLst>
                <a:ext uri="{FF2B5EF4-FFF2-40B4-BE49-F238E27FC236}">
                  <a16:creationId xmlns:a16="http://schemas.microsoft.com/office/drawing/2014/main" id="{729E6022-47C3-C039-8B1D-65F1E0CE7EBB}"/>
                </a:ext>
              </a:extLst>
            </p:cNvPr>
            <p:cNvSpPr txBox="1"/>
            <p:nvPr/>
          </p:nvSpPr>
          <p:spPr bwMode="auto">
            <a:xfrm>
              <a:off x="3035691"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5" name="TextBox 34">
              <a:extLst>
                <a:ext uri="{FF2B5EF4-FFF2-40B4-BE49-F238E27FC236}">
                  <a16:creationId xmlns:a16="http://schemas.microsoft.com/office/drawing/2014/main" id="{8A33476E-72FC-EF33-5142-2A4EE07D2ED2}"/>
                </a:ext>
              </a:extLst>
            </p:cNvPr>
            <p:cNvSpPr txBox="1"/>
            <p:nvPr/>
          </p:nvSpPr>
          <p:spPr bwMode="auto">
            <a:xfrm>
              <a:off x="3377319"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6" name="TextBox 35">
              <a:extLst>
                <a:ext uri="{FF2B5EF4-FFF2-40B4-BE49-F238E27FC236}">
                  <a16:creationId xmlns:a16="http://schemas.microsoft.com/office/drawing/2014/main" id="{7C6B62FB-A9EE-D89E-5BC6-F55563C32747}"/>
                </a:ext>
              </a:extLst>
            </p:cNvPr>
            <p:cNvSpPr txBox="1"/>
            <p:nvPr/>
          </p:nvSpPr>
          <p:spPr bwMode="auto">
            <a:xfrm>
              <a:off x="3830043"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7" name="TextBox 36">
              <a:extLst>
                <a:ext uri="{FF2B5EF4-FFF2-40B4-BE49-F238E27FC236}">
                  <a16:creationId xmlns:a16="http://schemas.microsoft.com/office/drawing/2014/main" id="{7EEC8346-7CDE-CCF5-2A75-A649793E8146}"/>
                </a:ext>
              </a:extLst>
            </p:cNvPr>
            <p:cNvSpPr txBox="1"/>
            <p:nvPr/>
          </p:nvSpPr>
          <p:spPr bwMode="auto">
            <a:xfrm>
              <a:off x="4453683"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38" name="TextBox 37">
              <a:extLst>
                <a:ext uri="{FF2B5EF4-FFF2-40B4-BE49-F238E27FC236}">
                  <a16:creationId xmlns:a16="http://schemas.microsoft.com/office/drawing/2014/main" id="{45AF9001-82CA-C744-ED98-2564687E8D31}"/>
                </a:ext>
              </a:extLst>
            </p:cNvPr>
            <p:cNvSpPr txBox="1"/>
            <p:nvPr/>
          </p:nvSpPr>
          <p:spPr bwMode="auto">
            <a:xfrm>
              <a:off x="4812403"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9" name="TextBox 38">
              <a:extLst>
                <a:ext uri="{FF2B5EF4-FFF2-40B4-BE49-F238E27FC236}">
                  <a16:creationId xmlns:a16="http://schemas.microsoft.com/office/drawing/2014/main" id="{BA78B7F5-C5C9-B1F8-5F80-B4D218C2C222}"/>
                </a:ext>
              </a:extLst>
            </p:cNvPr>
            <p:cNvSpPr txBox="1"/>
            <p:nvPr/>
          </p:nvSpPr>
          <p:spPr bwMode="auto">
            <a:xfrm>
              <a:off x="5034390"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0" name="TextBox 39">
              <a:extLst>
                <a:ext uri="{FF2B5EF4-FFF2-40B4-BE49-F238E27FC236}">
                  <a16:creationId xmlns:a16="http://schemas.microsoft.com/office/drawing/2014/main" id="{DB68C3A1-FF42-4A06-98CD-1C22B5ACA13B}"/>
                </a:ext>
              </a:extLst>
            </p:cNvPr>
            <p:cNvSpPr txBox="1"/>
            <p:nvPr/>
          </p:nvSpPr>
          <p:spPr bwMode="auto">
            <a:xfrm>
              <a:off x="5247831" y="5543994"/>
              <a:ext cx="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41" name="TextBox 40">
              <a:extLst>
                <a:ext uri="{FF2B5EF4-FFF2-40B4-BE49-F238E27FC236}">
                  <a16:creationId xmlns:a16="http://schemas.microsoft.com/office/drawing/2014/main" id="{9EA5A09B-01D2-227B-68F8-50B5E9EC3647}"/>
                </a:ext>
              </a:extLst>
            </p:cNvPr>
            <p:cNvSpPr txBox="1"/>
            <p:nvPr/>
          </p:nvSpPr>
          <p:spPr bwMode="auto">
            <a:xfrm>
              <a:off x="4196495" y="5773875"/>
              <a:ext cx="2659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Favors chemotherapy alone</a:t>
              </a:r>
            </a:p>
          </p:txBody>
        </p:sp>
        <p:sp>
          <p:nvSpPr>
            <p:cNvPr id="42" name="TextBox 41">
              <a:extLst>
                <a:ext uri="{FF2B5EF4-FFF2-40B4-BE49-F238E27FC236}">
                  <a16:creationId xmlns:a16="http://schemas.microsoft.com/office/drawing/2014/main" id="{3A62E348-A889-0528-8108-4DE801D58AC7}"/>
                </a:ext>
              </a:extLst>
            </p:cNvPr>
            <p:cNvSpPr txBox="1"/>
            <p:nvPr/>
          </p:nvSpPr>
          <p:spPr bwMode="auto">
            <a:xfrm>
              <a:off x="179463" y="5779004"/>
              <a:ext cx="38562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Favors trastuzumab plus chemotherapy</a:t>
              </a:r>
            </a:p>
          </p:txBody>
        </p:sp>
        <p:sp>
          <p:nvSpPr>
            <p:cNvPr id="43" name="TextBox 42">
              <a:extLst>
                <a:ext uri="{FF2B5EF4-FFF2-40B4-BE49-F238E27FC236}">
                  <a16:creationId xmlns:a16="http://schemas.microsoft.com/office/drawing/2014/main" id="{E65A5F76-8272-E75B-C661-9163A2B7BDF9}"/>
                </a:ext>
              </a:extLst>
            </p:cNvPr>
            <p:cNvSpPr txBox="1"/>
            <p:nvPr/>
          </p:nvSpPr>
          <p:spPr bwMode="auto">
            <a:xfrm>
              <a:off x="629894" y="2849220"/>
              <a:ext cx="314734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All</a:t>
              </a:r>
              <a:br>
                <a:rPr lang="en-US" sz="1600" b="0"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Preplanned exploratory analysis</a:t>
              </a:r>
              <a:br>
                <a:rPr lang="en-US" sz="1600" b="1"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IHC 0/FISH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IHC 1+/FISH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IHC 2+/FISH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IHC 3+/FISH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IHC 3+/FISH negative</a:t>
              </a:r>
              <a:br>
                <a:rPr lang="en-US" sz="1600" b="0"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Post-hoc exploratory analysis</a:t>
              </a:r>
              <a:br>
                <a:rPr lang="en-US" sz="1600" b="1" baseline="300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IHC 0 or 1+/FISH positive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IHC 2+/FISH positive or IHC 3+</a:t>
              </a:r>
              <a:endParaRPr lang="en-US" sz="1600" b="0" baseline="30000"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E427EF7F-545E-5A8E-9F01-D5218FE188DF}"/>
                </a:ext>
              </a:extLst>
            </p:cNvPr>
            <p:cNvSpPr txBox="1"/>
            <p:nvPr/>
          </p:nvSpPr>
          <p:spPr bwMode="auto">
            <a:xfrm>
              <a:off x="5026529" y="2849220"/>
              <a:ext cx="66194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584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131</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446</a:t>
              </a:r>
              <a:endParaRPr lang="en-US" sz="1600" b="0" baseline="3000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8181E9C0-9644-E22F-6203-744A6074AC3F}"/>
                </a:ext>
              </a:extLst>
            </p:cNvPr>
            <p:cNvSpPr txBox="1"/>
            <p:nvPr/>
          </p:nvSpPr>
          <p:spPr bwMode="auto">
            <a:xfrm>
              <a:off x="6725718" y="2849220"/>
              <a:ext cx="17688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0.74 (0.60-0.91)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0.92 (0.48-1.76)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1.24 (0.70-2.20)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0.75 (0.51-1.11)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0.58 (0.41-0.81)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0.83 (0.20-3.38)</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1.07 (0.70-1.62)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0.65 (0.51-0.83)</a:t>
              </a:r>
              <a:endParaRPr lang="en-US" sz="1600" b="0" baseline="3000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236440A0-93C3-E6BF-AF82-771BE740725D}"/>
                </a:ext>
              </a:extLst>
            </p:cNvPr>
            <p:cNvSpPr txBox="1"/>
            <p:nvPr/>
          </p:nvSpPr>
          <p:spPr bwMode="auto">
            <a:xfrm>
              <a:off x="5664616" y="2849220"/>
              <a:ext cx="126602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13.8 vs 11.1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10.6 vs 7.2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8.7 vs 10.2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12.3 vs 10.8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17.9 vs 12.3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17.5 vs 17.7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10.0 vs 8.7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16.0 vs 11.8</a:t>
              </a:r>
              <a:endParaRPr lang="en-US" sz="1600" b="0" baseline="30000" dirty="0">
                <a:solidFill>
                  <a:schemeClr val="bg1"/>
                </a:solidFill>
                <a:latin typeface="Calibri" panose="020F0502020204030204" pitchFamily="34" charset="0"/>
              </a:endParaRPr>
            </a:p>
          </p:txBody>
        </p:sp>
        <p:sp>
          <p:nvSpPr>
            <p:cNvPr id="6" name="Rectangle 5">
              <a:extLst>
                <a:ext uri="{FF2B5EF4-FFF2-40B4-BE49-F238E27FC236}">
                  <a16:creationId xmlns:a16="http://schemas.microsoft.com/office/drawing/2014/main" id="{5E8B84F2-0866-C245-8DCF-2B86FF4BFFF8}"/>
                </a:ext>
              </a:extLst>
            </p:cNvPr>
            <p:cNvSpPr/>
            <p:nvPr/>
          </p:nvSpPr>
          <p:spPr>
            <a:xfrm>
              <a:off x="623486" y="2895256"/>
              <a:ext cx="3538316" cy="264461"/>
            </a:xfrm>
            <a:prstGeom prst="rect">
              <a:avLst/>
            </a:prstGeom>
            <a:noFill/>
            <a:ln w="190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52" name="Group 51">
              <a:extLst>
                <a:ext uri="{FF2B5EF4-FFF2-40B4-BE49-F238E27FC236}">
                  <a16:creationId xmlns:a16="http://schemas.microsoft.com/office/drawing/2014/main" id="{ED96075C-F490-56D6-45C4-018BE0D3CE31}"/>
                </a:ext>
              </a:extLst>
            </p:cNvPr>
            <p:cNvGrpSpPr/>
            <p:nvPr/>
          </p:nvGrpSpPr>
          <p:grpSpPr>
            <a:xfrm>
              <a:off x="3434443" y="3439490"/>
              <a:ext cx="1126671" cy="141514"/>
              <a:chOff x="3434443" y="3771900"/>
              <a:chExt cx="1126671" cy="141514"/>
            </a:xfrm>
          </p:grpSpPr>
          <p:cxnSp>
            <p:nvCxnSpPr>
              <p:cNvPr id="48" name="Straight Connector 47">
                <a:extLst>
                  <a:ext uri="{FF2B5EF4-FFF2-40B4-BE49-F238E27FC236}">
                    <a16:creationId xmlns:a16="http://schemas.microsoft.com/office/drawing/2014/main" id="{66368036-6240-AB59-8CD8-583EC3E7A20E}"/>
                  </a:ext>
                </a:extLst>
              </p:cNvPr>
              <p:cNvCxnSpPr/>
              <p:nvPr/>
            </p:nvCxnSpPr>
            <p:spPr bwMode="auto">
              <a:xfrm>
                <a:off x="3434443" y="3842657"/>
                <a:ext cx="1115786" cy="0"/>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FB1A6CF-6560-661E-9862-64AD3AFBD533}"/>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B3A1BF8-C74C-904C-20FC-CA582E676CA2}"/>
                  </a:ext>
                </a:extLst>
              </p:cNvPr>
              <p:cNvCxnSpPr>
                <a:cxnSpLocks/>
              </p:cNvCxnSpPr>
              <p:nvPr/>
            </p:nvCxnSpPr>
            <p:spPr bwMode="auto">
              <a:xfrm flipV="1">
                <a:off x="4561114" y="3771900"/>
                <a:ext cx="0" cy="141514"/>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65FDDDA1-9D60-4DC7-A63C-CC815125D0B5}"/>
                </a:ext>
              </a:extLst>
            </p:cNvPr>
            <p:cNvGrpSpPr/>
            <p:nvPr/>
          </p:nvGrpSpPr>
          <p:grpSpPr>
            <a:xfrm>
              <a:off x="3755572" y="3667276"/>
              <a:ext cx="1001485" cy="141514"/>
              <a:chOff x="3434443" y="3771900"/>
              <a:chExt cx="1001485" cy="141514"/>
            </a:xfrm>
          </p:grpSpPr>
          <p:cxnSp>
            <p:nvCxnSpPr>
              <p:cNvPr id="54" name="Straight Connector 53">
                <a:extLst>
                  <a:ext uri="{FF2B5EF4-FFF2-40B4-BE49-F238E27FC236}">
                    <a16:creationId xmlns:a16="http://schemas.microsoft.com/office/drawing/2014/main" id="{533A6840-0F08-8DCB-9021-12B22C0A4239}"/>
                  </a:ext>
                </a:extLst>
              </p:cNvPr>
              <p:cNvCxnSpPr>
                <a:cxnSpLocks/>
              </p:cNvCxnSpPr>
              <p:nvPr/>
            </p:nvCxnSpPr>
            <p:spPr bwMode="auto">
              <a:xfrm>
                <a:off x="3434443" y="3842657"/>
                <a:ext cx="1001485" cy="0"/>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70F7E7A-5131-A688-1215-A621A7B18FBD}"/>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807A17A-4890-6885-9466-4D2B31EE741C}"/>
                  </a:ext>
                </a:extLst>
              </p:cNvPr>
              <p:cNvCxnSpPr>
                <a:cxnSpLocks/>
              </p:cNvCxnSpPr>
              <p:nvPr/>
            </p:nvCxnSpPr>
            <p:spPr bwMode="auto">
              <a:xfrm flipV="1">
                <a:off x="4425042" y="3771900"/>
                <a:ext cx="0" cy="141514"/>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8108840C-B9B2-580A-BC12-CD19821879FA}"/>
                </a:ext>
              </a:extLst>
            </p:cNvPr>
            <p:cNvGrpSpPr/>
            <p:nvPr/>
          </p:nvGrpSpPr>
          <p:grpSpPr>
            <a:xfrm>
              <a:off x="3624944" y="2952634"/>
              <a:ext cx="380999" cy="141514"/>
              <a:chOff x="3434443" y="3771900"/>
              <a:chExt cx="380999" cy="141514"/>
            </a:xfrm>
          </p:grpSpPr>
          <p:cxnSp>
            <p:nvCxnSpPr>
              <p:cNvPr id="59" name="Straight Connector 58">
                <a:extLst>
                  <a:ext uri="{FF2B5EF4-FFF2-40B4-BE49-F238E27FC236}">
                    <a16:creationId xmlns:a16="http://schemas.microsoft.com/office/drawing/2014/main" id="{0644B5CA-F992-40E9-DE87-F5D96CF848AB}"/>
                  </a:ext>
                </a:extLst>
              </p:cNvPr>
              <p:cNvCxnSpPr>
                <a:cxnSpLocks/>
              </p:cNvCxnSpPr>
              <p:nvPr/>
            </p:nvCxnSpPr>
            <p:spPr bwMode="auto">
              <a:xfrm>
                <a:off x="3434443" y="3842657"/>
                <a:ext cx="380999" cy="0"/>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49430CE-F466-9523-74E6-538EB1D651FF}"/>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1C614A4-B4A9-1F54-508D-616810B7240B}"/>
                  </a:ext>
                </a:extLst>
              </p:cNvPr>
              <p:cNvCxnSpPr>
                <a:cxnSpLocks/>
              </p:cNvCxnSpPr>
              <p:nvPr/>
            </p:nvCxnSpPr>
            <p:spPr bwMode="auto">
              <a:xfrm flipV="1">
                <a:off x="3815442" y="3771900"/>
                <a:ext cx="0" cy="141514"/>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C51ACBF7-DDFD-9B7B-BA7A-E6DC515E3C3D}"/>
                </a:ext>
              </a:extLst>
            </p:cNvPr>
            <p:cNvGrpSpPr/>
            <p:nvPr/>
          </p:nvGrpSpPr>
          <p:grpSpPr>
            <a:xfrm>
              <a:off x="3477986" y="3922277"/>
              <a:ext cx="691241" cy="141514"/>
              <a:chOff x="3434443" y="3771900"/>
              <a:chExt cx="691241" cy="141514"/>
            </a:xfrm>
          </p:grpSpPr>
          <p:cxnSp>
            <p:nvCxnSpPr>
              <p:cNvPr id="64" name="Straight Connector 63">
                <a:extLst>
                  <a:ext uri="{FF2B5EF4-FFF2-40B4-BE49-F238E27FC236}">
                    <a16:creationId xmlns:a16="http://schemas.microsoft.com/office/drawing/2014/main" id="{536669F8-FB97-3801-D125-964DD434545C}"/>
                  </a:ext>
                </a:extLst>
              </p:cNvPr>
              <p:cNvCxnSpPr>
                <a:cxnSpLocks/>
              </p:cNvCxnSpPr>
              <p:nvPr/>
            </p:nvCxnSpPr>
            <p:spPr bwMode="auto">
              <a:xfrm>
                <a:off x="3434443" y="3842657"/>
                <a:ext cx="685800" cy="0"/>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CB5664E-BFAE-8171-3882-5F538C087F2A}"/>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E4F4D21-C47A-FA9C-E34E-B0C7FEB560E6}"/>
                  </a:ext>
                </a:extLst>
              </p:cNvPr>
              <p:cNvCxnSpPr>
                <a:cxnSpLocks/>
              </p:cNvCxnSpPr>
              <p:nvPr/>
            </p:nvCxnSpPr>
            <p:spPr bwMode="auto">
              <a:xfrm flipV="1">
                <a:off x="4125684" y="3771900"/>
                <a:ext cx="0" cy="141514"/>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3DA5892F-CA52-7435-8278-22DB3FBD6895}"/>
                </a:ext>
              </a:extLst>
            </p:cNvPr>
            <p:cNvGrpSpPr/>
            <p:nvPr/>
          </p:nvGrpSpPr>
          <p:grpSpPr>
            <a:xfrm>
              <a:off x="3287486" y="4201337"/>
              <a:ext cx="598714" cy="141514"/>
              <a:chOff x="3434443" y="3771900"/>
              <a:chExt cx="598714" cy="141514"/>
            </a:xfrm>
          </p:grpSpPr>
          <p:cxnSp>
            <p:nvCxnSpPr>
              <p:cNvPr id="69" name="Straight Connector 68">
                <a:extLst>
                  <a:ext uri="{FF2B5EF4-FFF2-40B4-BE49-F238E27FC236}">
                    <a16:creationId xmlns:a16="http://schemas.microsoft.com/office/drawing/2014/main" id="{C3E37F33-7629-20A0-DE58-9BBE3A5D1247}"/>
                  </a:ext>
                </a:extLst>
              </p:cNvPr>
              <p:cNvCxnSpPr>
                <a:cxnSpLocks/>
              </p:cNvCxnSpPr>
              <p:nvPr/>
            </p:nvCxnSpPr>
            <p:spPr bwMode="auto">
              <a:xfrm>
                <a:off x="3434443" y="3842657"/>
                <a:ext cx="598714" cy="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DD0492E-CC2E-D265-2409-81AD795876B7}"/>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DD1E579-D05D-BBCE-29A4-131912C1584B}"/>
                  </a:ext>
                </a:extLst>
              </p:cNvPr>
              <p:cNvCxnSpPr>
                <a:cxnSpLocks/>
              </p:cNvCxnSpPr>
              <p:nvPr/>
            </p:nvCxnSpPr>
            <p:spPr bwMode="auto">
              <a:xfrm flipV="1">
                <a:off x="4033156" y="3771900"/>
                <a:ext cx="0" cy="141514"/>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58CD7E2D-9BB5-2D7E-1909-6E3578E4F056}"/>
                </a:ext>
              </a:extLst>
            </p:cNvPr>
            <p:cNvGrpSpPr/>
            <p:nvPr/>
          </p:nvGrpSpPr>
          <p:grpSpPr>
            <a:xfrm>
              <a:off x="2667000" y="4414371"/>
              <a:ext cx="2460171" cy="141514"/>
              <a:chOff x="3434443" y="3771900"/>
              <a:chExt cx="2460171" cy="141514"/>
            </a:xfrm>
          </p:grpSpPr>
          <p:cxnSp>
            <p:nvCxnSpPr>
              <p:cNvPr id="74" name="Straight Connector 73">
                <a:extLst>
                  <a:ext uri="{FF2B5EF4-FFF2-40B4-BE49-F238E27FC236}">
                    <a16:creationId xmlns:a16="http://schemas.microsoft.com/office/drawing/2014/main" id="{85BF07DD-E009-6032-8DF8-EEC1B4512167}"/>
                  </a:ext>
                </a:extLst>
              </p:cNvPr>
              <p:cNvCxnSpPr>
                <a:cxnSpLocks/>
              </p:cNvCxnSpPr>
              <p:nvPr/>
            </p:nvCxnSpPr>
            <p:spPr bwMode="auto">
              <a:xfrm>
                <a:off x="3434443" y="3842657"/>
                <a:ext cx="2460171"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86CC374-E6E0-5677-E14F-FE7B1484DE57}"/>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52B521C-4BBA-647B-7F84-F5F72D12179D}"/>
                  </a:ext>
                </a:extLst>
              </p:cNvPr>
              <p:cNvCxnSpPr>
                <a:cxnSpLocks/>
              </p:cNvCxnSpPr>
              <p:nvPr/>
            </p:nvCxnSpPr>
            <p:spPr bwMode="auto">
              <a:xfrm flipV="1">
                <a:off x="5889171" y="3771900"/>
                <a:ext cx="0" cy="141514"/>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1D06E70D-BEDA-C5F6-179B-042165D11FED}"/>
                </a:ext>
              </a:extLst>
            </p:cNvPr>
            <p:cNvGrpSpPr/>
            <p:nvPr/>
          </p:nvGrpSpPr>
          <p:grpSpPr>
            <a:xfrm>
              <a:off x="3755572" y="4890343"/>
              <a:ext cx="740228" cy="141514"/>
              <a:chOff x="3434443" y="3771900"/>
              <a:chExt cx="740228" cy="141514"/>
            </a:xfrm>
          </p:grpSpPr>
          <p:cxnSp>
            <p:nvCxnSpPr>
              <p:cNvPr id="79" name="Straight Connector 78">
                <a:extLst>
                  <a:ext uri="{FF2B5EF4-FFF2-40B4-BE49-F238E27FC236}">
                    <a16:creationId xmlns:a16="http://schemas.microsoft.com/office/drawing/2014/main" id="{0657E731-A5A7-95AE-1BE6-AF89CDCB7D27}"/>
                  </a:ext>
                </a:extLst>
              </p:cNvPr>
              <p:cNvCxnSpPr>
                <a:cxnSpLocks/>
              </p:cNvCxnSpPr>
              <p:nvPr/>
            </p:nvCxnSpPr>
            <p:spPr bwMode="auto">
              <a:xfrm>
                <a:off x="3434443" y="3842657"/>
                <a:ext cx="740228" cy="0"/>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7FA7ED2-E446-F44E-0B5F-F76FD596C3B0}"/>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747118C-9480-1283-4222-442BA90D46F3}"/>
                  </a:ext>
                </a:extLst>
              </p:cNvPr>
              <p:cNvCxnSpPr>
                <a:cxnSpLocks/>
              </p:cNvCxnSpPr>
              <p:nvPr/>
            </p:nvCxnSpPr>
            <p:spPr bwMode="auto">
              <a:xfrm flipV="1">
                <a:off x="4174670" y="3771900"/>
                <a:ext cx="0" cy="141514"/>
              </a:xfrm>
              <a:prstGeom prst="line">
                <a:avLst/>
              </a:prstGeom>
              <a:noFill/>
              <a:ln w="28575" cap="flat" cmpd="sng" algn="ctr">
                <a:solidFill>
                  <a:schemeClr val="accent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0BDB3203-5049-BD8D-9103-66C014519141}"/>
                </a:ext>
              </a:extLst>
            </p:cNvPr>
            <p:cNvGrpSpPr/>
            <p:nvPr/>
          </p:nvGrpSpPr>
          <p:grpSpPr>
            <a:xfrm>
              <a:off x="3477986" y="5125910"/>
              <a:ext cx="446314" cy="141514"/>
              <a:chOff x="3434443" y="3771900"/>
              <a:chExt cx="446314" cy="141514"/>
            </a:xfrm>
          </p:grpSpPr>
          <p:cxnSp>
            <p:nvCxnSpPr>
              <p:cNvPr id="84" name="Straight Connector 83">
                <a:extLst>
                  <a:ext uri="{FF2B5EF4-FFF2-40B4-BE49-F238E27FC236}">
                    <a16:creationId xmlns:a16="http://schemas.microsoft.com/office/drawing/2014/main" id="{C775EDEA-4685-A16D-680A-F2AD7A9E34B9}"/>
                  </a:ext>
                </a:extLst>
              </p:cNvPr>
              <p:cNvCxnSpPr>
                <a:cxnSpLocks/>
              </p:cNvCxnSpPr>
              <p:nvPr/>
            </p:nvCxnSpPr>
            <p:spPr bwMode="auto">
              <a:xfrm>
                <a:off x="3434443" y="3842657"/>
                <a:ext cx="446314" cy="5444"/>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205E4A3-B443-548F-E1E9-CC09C1163B30}"/>
                  </a:ext>
                </a:extLst>
              </p:cNvPr>
              <p:cNvCxnSpPr>
                <a:cxnSpLocks/>
              </p:cNvCxnSpPr>
              <p:nvPr/>
            </p:nvCxnSpPr>
            <p:spPr bwMode="auto">
              <a:xfrm flipV="1">
                <a:off x="3434443" y="3771900"/>
                <a:ext cx="0" cy="141514"/>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1484857-7E3F-A6D5-2C33-EBE848959F5C}"/>
                  </a:ext>
                </a:extLst>
              </p:cNvPr>
              <p:cNvCxnSpPr>
                <a:cxnSpLocks/>
              </p:cNvCxnSpPr>
              <p:nvPr/>
            </p:nvCxnSpPr>
            <p:spPr bwMode="auto">
              <a:xfrm flipV="1">
                <a:off x="3875313" y="3771900"/>
                <a:ext cx="0" cy="141514"/>
              </a:xfrm>
              <a:prstGeom prst="line">
                <a:avLst/>
              </a:prstGeom>
              <a:noFill/>
              <a:ln w="28575" cap="flat" cmpd="sng" algn="ctr">
                <a:solidFill>
                  <a:schemeClr val="accent1"/>
                </a:solidFill>
                <a:prstDash val="solid"/>
                <a:round/>
                <a:headEnd type="none" w="med" len="med"/>
                <a:tailEnd type="none" w="med" len="med"/>
              </a:ln>
              <a:effectLst/>
            </p:spPr>
          </p:cxnSp>
        </p:grpSp>
        <p:sp>
          <p:nvSpPr>
            <p:cNvPr id="88" name="Rectangle 87">
              <a:extLst>
                <a:ext uri="{FF2B5EF4-FFF2-40B4-BE49-F238E27FC236}">
                  <a16:creationId xmlns:a16="http://schemas.microsoft.com/office/drawing/2014/main" id="{44957002-BA36-2554-2454-4037EB24899E}"/>
                </a:ext>
              </a:extLst>
            </p:cNvPr>
            <p:cNvSpPr/>
            <p:nvPr/>
          </p:nvSpPr>
          <p:spPr bwMode="auto">
            <a:xfrm rot="18900000">
              <a:off x="3744686" y="2963520"/>
              <a:ext cx="119743" cy="11974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5778B650-95DC-2E3C-6DD3-D7C18990837E}"/>
                </a:ext>
              </a:extLst>
            </p:cNvPr>
            <p:cNvSpPr/>
            <p:nvPr/>
          </p:nvSpPr>
          <p:spPr bwMode="auto">
            <a:xfrm rot="18900000">
              <a:off x="3780144" y="3941409"/>
              <a:ext cx="92369" cy="923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89E85C4E-98C8-C606-F50E-C0CC691848D0}"/>
                </a:ext>
              </a:extLst>
            </p:cNvPr>
            <p:cNvSpPr/>
            <p:nvPr/>
          </p:nvSpPr>
          <p:spPr bwMode="auto">
            <a:xfrm rot="18900000">
              <a:off x="3642672" y="5151053"/>
              <a:ext cx="106056" cy="10605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2CECB81B-781E-BDE3-0387-1974A45D6CED}"/>
                </a:ext>
              </a:extLst>
            </p:cNvPr>
            <p:cNvSpPr/>
            <p:nvPr/>
          </p:nvSpPr>
          <p:spPr bwMode="auto">
            <a:xfrm rot="18900000">
              <a:off x="4090388" y="4920361"/>
              <a:ext cx="92369" cy="923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EF63341-7E37-79BD-8280-8004FBA77F16}"/>
                </a:ext>
              </a:extLst>
            </p:cNvPr>
            <p:cNvSpPr/>
            <p:nvPr/>
          </p:nvSpPr>
          <p:spPr bwMode="auto">
            <a:xfrm rot="18900000">
              <a:off x="3566611" y="4238257"/>
              <a:ext cx="73124" cy="731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8249FF8B-FBF8-0AD2-E438-B3B4B9BF254A}"/>
                </a:ext>
              </a:extLst>
            </p:cNvPr>
            <p:cNvSpPr/>
            <p:nvPr/>
          </p:nvSpPr>
          <p:spPr bwMode="auto">
            <a:xfrm rot="18900000">
              <a:off x="3975031" y="3480242"/>
              <a:ext cx="50033" cy="500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3A470CAD-FFEC-7C28-2C49-B4F9C4F06DCB}"/>
                </a:ext>
              </a:extLst>
            </p:cNvPr>
            <p:cNvSpPr/>
            <p:nvPr/>
          </p:nvSpPr>
          <p:spPr bwMode="auto">
            <a:xfrm rot="18900000">
              <a:off x="4235381" y="3713471"/>
              <a:ext cx="50033" cy="500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534144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6B313BBC-36F2-184D-AE52-B81254B583FF}"/>
              </a:ext>
            </a:extLst>
          </p:cNvPr>
          <p:cNvSpPr>
            <a:spLocks noGrp="1"/>
          </p:cNvSpPr>
          <p:nvPr>
            <p:ph type="title"/>
          </p:nvPr>
        </p:nvSpPr>
        <p:spPr/>
        <p:txBody>
          <a:bodyPr/>
          <a:lstStyle/>
          <a:p>
            <a:r>
              <a:rPr lang="en-US" dirty="0"/>
              <a:t>KEYNOTE-811: First-line Trastuzumab and Chemotherapy ± Pembrolizumab in HER2+ Gastric/GEJ </a:t>
            </a:r>
            <a:endParaRPr lang="en-US" altLang="en-US" dirty="0"/>
          </a:p>
        </p:txBody>
      </p:sp>
      <p:sp>
        <p:nvSpPr>
          <p:cNvPr id="10242" name="Content Placeholder 1">
            <a:extLst>
              <a:ext uri="{FF2B5EF4-FFF2-40B4-BE49-F238E27FC236}">
                <a16:creationId xmlns:a16="http://schemas.microsoft.com/office/drawing/2014/main" id="{67168EC0-AA9E-8247-82B8-88A4C697F2EF}"/>
              </a:ext>
            </a:extLst>
          </p:cNvPr>
          <p:cNvSpPr>
            <a:spLocks noGrp="1"/>
          </p:cNvSpPr>
          <p:nvPr>
            <p:ph idx="1"/>
          </p:nvPr>
        </p:nvSpPr>
        <p:spPr>
          <a:xfrm>
            <a:off x="604675" y="1509083"/>
            <a:ext cx="10877529" cy="4650686"/>
          </a:xfrm>
        </p:spPr>
        <p:txBody>
          <a:bodyPr/>
          <a:lstStyle/>
          <a:p>
            <a:pPr>
              <a:spcBef>
                <a:spcPts val="600"/>
              </a:spcBef>
              <a:spcAft>
                <a:spcPts val="600"/>
              </a:spcAft>
            </a:pPr>
            <a:r>
              <a:rPr lang="en-US" altLang="en-US" sz="2000" dirty="0"/>
              <a:t>Randomized, double-blind, placebo-controlled phase III study</a:t>
            </a:r>
          </a:p>
          <a:p>
            <a:pPr>
              <a:spcBef>
                <a:spcPts val="600"/>
              </a:spcBef>
              <a:spcAft>
                <a:spcPts val="600"/>
              </a:spcAft>
            </a:pPr>
            <a:endParaRPr lang="en-US" altLang="en-US" sz="2000" dirty="0"/>
          </a:p>
          <a:p>
            <a:pPr>
              <a:spcBef>
                <a:spcPts val="600"/>
              </a:spcBef>
              <a:spcAft>
                <a:spcPts val="600"/>
              </a:spcAft>
            </a:pPr>
            <a:endParaRPr lang="en-US" altLang="en-US" sz="2000" dirty="0"/>
          </a:p>
          <a:p>
            <a:pPr>
              <a:spcBef>
                <a:spcPts val="600"/>
              </a:spcBef>
              <a:spcAft>
                <a:spcPts val="600"/>
              </a:spcAft>
            </a:pPr>
            <a:endParaRPr lang="en-US" altLang="en-US" sz="2000" dirty="0"/>
          </a:p>
          <a:p>
            <a:pPr>
              <a:spcBef>
                <a:spcPts val="600"/>
              </a:spcBef>
              <a:spcAft>
                <a:spcPts val="600"/>
              </a:spcAft>
            </a:pPr>
            <a:endParaRPr lang="en-US" altLang="en-US" sz="2000" dirty="0"/>
          </a:p>
          <a:p>
            <a:pPr marL="0" indent="0">
              <a:spcBef>
                <a:spcPts val="600"/>
              </a:spcBef>
              <a:spcAft>
                <a:spcPts val="600"/>
              </a:spcAft>
              <a:buNone/>
            </a:pPr>
            <a:endParaRPr lang="en-US" altLang="en-US" sz="2000" dirty="0"/>
          </a:p>
          <a:p>
            <a:pPr marL="0" indent="0">
              <a:spcBef>
                <a:spcPts val="600"/>
              </a:spcBef>
              <a:spcAft>
                <a:spcPts val="600"/>
              </a:spcAft>
              <a:buNone/>
            </a:pPr>
            <a:endParaRPr lang="en-US" altLang="en-US" sz="2000" dirty="0"/>
          </a:p>
          <a:p>
            <a:pPr marL="0" indent="0">
              <a:spcBef>
                <a:spcPts val="600"/>
              </a:spcBef>
              <a:spcAft>
                <a:spcPts val="600"/>
              </a:spcAft>
              <a:buNone/>
            </a:pPr>
            <a:endParaRPr lang="en-US" altLang="en-US" sz="2000" dirty="0"/>
          </a:p>
          <a:p>
            <a:pPr>
              <a:spcBef>
                <a:spcPts val="600"/>
              </a:spcBef>
              <a:spcAft>
                <a:spcPts val="1200"/>
              </a:spcAft>
            </a:pPr>
            <a:endParaRPr lang="en-US" altLang="en-US" sz="2000" b="1" dirty="0"/>
          </a:p>
          <a:p>
            <a:pPr>
              <a:spcBef>
                <a:spcPts val="600"/>
              </a:spcBef>
              <a:spcAft>
                <a:spcPts val="600"/>
              </a:spcAft>
            </a:pPr>
            <a:r>
              <a:rPr lang="en-US" altLang="en-US" sz="2000" b="1" dirty="0"/>
              <a:t>Primary endpoints: </a:t>
            </a:r>
            <a:r>
              <a:rPr lang="en-US" altLang="en-US" sz="2000" dirty="0"/>
              <a:t>OS, PFS per RECIST v1.1 by BICR</a:t>
            </a:r>
          </a:p>
          <a:p>
            <a:pPr>
              <a:spcBef>
                <a:spcPts val="600"/>
              </a:spcBef>
              <a:spcAft>
                <a:spcPts val="600"/>
              </a:spcAft>
            </a:pPr>
            <a:r>
              <a:rPr lang="en-US" altLang="en-US" sz="2000" b="1" dirty="0"/>
              <a:t>Secondary endpoints: </a:t>
            </a:r>
            <a:r>
              <a:rPr lang="en-US" altLang="en-US" sz="2000" dirty="0"/>
              <a:t>ORR and DoR per RECIST v1.1 by BICR, safety</a:t>
            </a:r>
          </a:p>
        </p:txBody>
      </p:sp>
      <p:sp>
        <p:nvSpPr>
          <p:cNvPr id="10244" name="Text Box 45">
            <a:extLst>
              <a:ext uri="{FF2B5EF4-FFF2-40B4-BE49-F238E27FC236}">
                <a16:creationId xmlns:a16="http://schemas.microsoft.com/office/drawing/2014/main" id="{B40D0EA7-4DE3-744E-BABD-9DEC9BFCAD45}"/>
              </a:ext>
            </a:extLst>
          </p:cNvPr>
          <p:cNvSpPr txBox="1">
            <a:spLocks noChangeArrowheads="1"/>
          </p:cNvSpPr>
          <p:nvPr/>
        </p:nvSpPr>
        <p:spPr bwMode="auto">
          <a:xfrm>
            <a:off x="735460" y="2440036"/>
            <a:ext cx="228039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HER2+ advanced gastric or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GEJ adenocarcinoma;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 prior therapy in advanced setting;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ECOG PS 0/1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694)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0245" name="Rectangle 49">
            <a:extLst>
              <a:ext uri="{FF2B5EF4-FFF2-40B4-BE49-F238E27FC236}">
                <a16:creationId xmlns:a16="http://schemas.microsoft.com/office/drawing/2014/main" id="{81D90018-AB1A-654F-877D-1C906067C67C}"/>
              </a:ext>
            </a:extLst>
          </p:cNvPr>
          <p:cNvSpPr>
            <a:spLocks noChangeArrowheads="1"/>
          </p:cNvSpPr>
          <p:nvPr/>
        </p:nvSpPr>
        <p:spPr bwMode="auto">
          <a:xfrm>
            <a:off x="3343365" y="2373058"/>
            <a:ext cx="3383280"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Pembrolizumab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200 mg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Trastuzumab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6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FP or CAPOX</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p>
        </p:txBody>
      </p:sp>
      <p:sp>
        <p:nvSpPr>
          <p:cNvPr id="10246" name="Rectangle 50">
            <a:extLst>
              <a:ext uri="{FF2B5EF4-FFF2-40B4-BE49-F238E27FC236}">
                <a16:creationId xmlns:a16="http://schemas.microsoft.com/office/drawing/2014/main" id="{BBF59B4D-6052-6140-B22D-A992D73FAC8A}"/>
              </a:ext>
            </a:extLst>
          </p:cNvPr>
          <p:cNvSpPr>
            <a:spLocks noChangeArrowheads="1"/>
          </p:cNvSpPr>
          <p:nvPr/>
        </p:nvSpPr>
        <p:spPr bwMode="auto">
          <a:xfrm>
            <a:off x="3343365" y="3473825"/>
            <a:ext cx="3383280" cy="82296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Placebo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Trastuzumab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6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FP or CAPOX</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p>
        </p:txBody>
      </p:sp>
      <p:sp>
        <p:nvSpPr>
          <p:cNvPr id="10254" name="TextBox 3">
            <a:extLst>
              <a:ext uri="{FF2B5EF4-FFF2-40B4-BE49-F238E27FC236}">
                <a16:creationId xmlns:a16="http://schemas.microsoft.com/office/drawing/2014/main" id="{11B5E86E-0121-CE4F-B89B-7CCF1BD60CC1}"/>
              </a:ext>
            </a:extLst>
          </p:cNvPr>
          <p:cNvSpPr txBox="1">
            <a:spLocks noChangeArrowheads="1"/>
          </p:cNvSpPr>
          <p:nvPr/>
        </p:nvSpPr>
        <p:spPr bwMode="auto">
          <a:xfrm>
            <a:off x="1550509" y="1806296"/>
            <a:ext cx="28932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Stratified by geographic region, PD-L1 CPS, chemotherapy choice</a:t>
            </a:r>
          </a:p>
        </p:txBody>
      </p:sp>
      <p:sp>
        <p:nvSpPr>
          <p:cNvPr id="22" name="Text Box 15">
            <a:extLst>
              <a:ext uri="{FF2B5EF4-FFF2-40B4-BE49-F238E27FC236}">
                <a16:creationId xmlns:a16="http://schemas.microsoft.com/office/drawing/2014/main" id="{B77C180E-33B9-2743-97E1-7181A37481F3}"/>
              </a:ext>
            </a:extLst>
          </p:cNvPr>
          <p:cNvSpPr txBox="1">
            <a:spLocks noChangeArrowheads="1"/>
          </p:cNvSpPr>
          <p:nvPr/>
        </p:nvSpPr>
        <p:spPr bwMode="auto">
          <a:xfrm>
            <a:off x="427847" y="6378484"/>
            <a:ext cx="914420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Janjigian. ASCO 2021. Abstr 4013. Janjigian. Nature. 2021;600:727.</a:t>
            </a:r>
            <a:r>
              <a:rPr lang="en-US" altLang="en-US" sz="1200" b="0" spc="-10" dirty="0">
                <a:solidFill>
                  <a:schemeClr val="bg2"/>
                </a:solidFill>
                <a:latin typeface="Calibri" panose="020F0502020204030204" pitchFamily="34" charset="0"/>
                <a:cs typeface="+mn-cs"/>
              </a:rPr>
              <a:t> Janjigian. Lancet. 2023;402:2197</a:t>
            </a:r>
          </a:p>
        </p:txBody>
      </p:sp>
      <p:sp>
        <p:nvSpPr>
          <p:cNvPr id="8" name="TextBox 7">
            <a:extLst>
              <a:ext uri="{FF2B5EF4-FFF2-40B4-BE49-F238E27FC236}">
                <a16:creationId xmlns:a16="http://schemas.microsoft.com/office/drawing/2014/main" id="{7022A5E3-0C62-BE4B-BD2B-3C0A300518CC}"/>
              </a:ext>
            </a:extLst>
          </p:cNvPr>
          <p:cNvSpPr txBox="1"/>
          <p:nvPr/>
        </p:nvSpPr>
        <p:spPr bwMode="auto">
          <a:xfrm>
            <a:off x="7206545" y="2668522"/>
            <a:ext cx="132785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 to 35 cycles or until PD, unacceptable toxicity, or study withdrawal</a:t>
            </a:r>
          </a:p>
        </p:txBody>
      </p:sp>
      <p:cxnSp>
        <p:nvCxnSpPr>
          <p:cNvPr id="6" name="Straight Arrow Connector 5">
            <a:extLst>
              <a:ext uri="{FF2B5EF4-FFF2-40B4-BE49-F238E27FC236}">
                <a16:creationId xmlns:a16="http://schemas.microsoft.com/office/drawing/2014/main" id="{00002F64-67C7-3C49-96A1-D7D40908BE80}"/>
              </a:ext>
            </a:extLst>
          </p:cNvPr>
          <p:cNvCxnSpPr>
            <a:cxnSpLocks/>
          </p:cNvCxnSpPr>
          <p:nvPr/>
        </p:nvCxnSpPr>
        <p:spPr bwMode="auto">
          <a:xfrm>
            <a:off x="6791149" y="3331368"/>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7" name="TextBox 6">
            <a:extLst>
              <a:ext uri="{FF2B5EF4-FFF2-40B4-BE49-F238E27FC236}">
                <a16:creationId xmlns:a16="http://schemas.microsoft.com/office/drawing/2014/main" id="{82858DDD-5B30-EF40-AB7E-0E5181CAA1F9}"/>
              </a:ext>
            </a:extLst>
          </p:cNvPr>
          <p:cNvSpPr txBox="1"/>
          <p:nvPr/>
        </p:nvSpPr>
        <p:spPr bwMode="auto">
          <a:xfrm>
            <a:off x="3258177" y="4275795"/>
            <a:ext cx="370448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*Trastuzumab 8 mg/kg loading dose.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FP: 5-fluorouracil 800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IV Days 1-5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Q3W + cisplatin 80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IV Q3W.</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CAPOX: capecitabine 1000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BID Days 1-14 Q3W + oxaliplatin 130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IV Q3W.</a:t>
            </a:r>
          </a:p>
        </p:txBody>
      </p:sp>
      <p:sp>
        <p:nvSpPr>
          <p:cNvPr id="18" name="Line 53">
            <a:extLst>
              <a:ext uri="{FF2B5EF4-FFF2-40B4-BE49-F238E27FC236}">
                <a16:creationId xmlns:a16="http://schemas.microsoft.com/office/drawing/2014/main" id="{EDEB5C96-4611-4D1F-970F-5B6A3720061D}"/>
              </a:ext>
            </a:extLst>
          </p:cNvPr>
          <p:cNvSpPr>
            <a:spLocks noChangeShapeType="1"/>
          </p:cNvSpPr>
          <p:nvPr/>
        </p:nvSpPr>
        <p:spPr bwMode="auto">
          <a:xfrm>
            <a:off x="2948791" y="3535967"/>
            <a:ext cx="27432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Line 54">
            <a:extLst>
              <a:ext uri="{FF2B5EF4-FFF2-40B4-BE49-F238E27FC236}">
                <a16:creationId xmlns:a16="http://schemas.microsoft.com/office/drawing/2014/main" id="{A72F8297-5FAD-4C1D-819C-48FFC9CC7D39}"/>
              </a:ext>
            </a:extLst>
          </p:cNvPr>
          <p:cNvSpPr>
            <a:spLocks noChangeShapeType="1"/>
          </p:cNvSpPr>
          <p:nvPr/>
        </p:nvSpPr>
        <p:spPr bwMode="auto">
          <a:xfrm flipV="1">
            <a:off x="2954982" y="2792854"/>
            <a:ext cx="27432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10" name="Straight Arrow Connector 9">
            <a:extLst>
              <a:ext uri="{FF2B5EF4-FFF2-40B4-BE49-F238E27FC236}">
                <a16:creationId xmlns:a16="http://schemas.microsoft.com/office/drawing/2014/main" id="{1CF3EB38-B237-453D-8663-6CBCA8250A95}"/>
              </a:ext>
            </a:extLst>
          </p:cNvPr>
          <p:cNvCxnSpPr/>
          <p:nvPr/>
        </p:nvCxnSpPr>
        <p:spPr bwMode="auto">
          <a:xfrm>
            <a:off x="2996004" y="2347830"/>
            <a:ext cx="0" cy="498079"/>
          </a:xfrm>
          <a:prstGeom prst="straightConnector1">
            <a:avLst/>
          </a:prstGeom>
          <a:noFill/>
          <a:ln w="28575" cap="flat" cmpd="sng" algn="ctr">
            <a:solidFill>
              <a:schemeClr val="bg1"/>
            </a:solidFill>
            <a:prstDash val="sysDot"/>
            <a:round/>
            <a:headEnd type="none" w="med" len="med"/>
            <a:tailEnd type="triangle"/>
          </a:ln>
          <a:effectLst/>
        </p:spPr>
      </p:cxnSp>
      <p:cxnSp>
        <p:nvCxnSpPr>
          <p:cNvPr id="3" name="Straight Connector 2">
            <a:extLst>
              <a:ext uri="{FF2B5EF4-FFF2-40B4-BE49-F238E27FC236}">
                <a16:creationId xmlns:a16="http://schemas.microsoft.com/office/drawing/2014/main" id="{B25AF6C1-ED2B-4BB5-2F28-195D176D66A1}"/>
              </a:ext>
            </a:extLst>
          </p:cNvPr>
          <p:cNvCxnSpPr/>
          <p:nvPr/>
        </p:nvCxnSpPr>
        <p:spPr bwMode="auto">
          <a:xfrm>
            <a:off x="8534400" y="1804231"/>
            <a:ext cx="0" cy="3054274"/>
          </a:xfrm>
          <a:prstGeom prst="line">
            <a:avLst/>
          </a:prstGeom>
          <a:noFill/>
          <a:ln w="28575" cap="flat" cmpd="sng" algn="ctr">
            <a:solidFill>
              <a:schemeClr val="bg1"/>
            </a:solidFill>
            <a:prstDash val="solid"/>
            <a:round/>
            <a:headEnd type="none" w="med" len="med"/>
            <a:tailEnd type="none" w="med" len="med"/>
          </a:ln>
          <a:effectLst/>
        </p:spPr>
      </p:cxnSp>
      <p:sp>
        <p:nvSpPr>
          <p:cNvPr id="4" name="TextBox 3">
            <a:extLst>
              <a:ext uri="{FF2B5EF4-FFF2-40B4-BE49-F238E27FC236}">
                <a16:creationId xmlns:a16="http://schemas.microsoft.com/office/drawing/2014/main" id="{124EBF4F-ABD1-716A-2997-3F5BE3B78D4B}"/>
              </a:ext>
            </a:extLst>
          </p:cNvPr>
          <p:cNvSpPr txBox="1"/>
          <p:nvPr/>
        </p:nvSpPr>
        <p:spPr bwMode="auto">
          <a:xfrm>
            <a:off x="9681443" y="1936798"/>
            <a:ext cx="25246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Baseline Characteristics (Efficacy Population)</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5" name="Table 8">
            <a:extLst>
              <a:ext uri="{FF2B5EF4-FFF2-40B4-BE49-F238E27FC236}">
                <a16:creationId xmlns:a16="http://schemas.microsoft.com/office/drawing/2014/main" id="{E6639351-C8BB-8A4C-0832-614B679B4A04}"/>
              </a:ext>
            </a:extLst>
          </p:cNvPr>
          <p:cNvGraphicFramePr>
            <a:graphicFrameLocks noGrp="1"/>
          </p:cNvGraphicFramePr>
          <p:nvPr>
            <p:extLst>
              <p:ext uri="{D42A27DB-BD31-4B8C-83A1-F6EECF244321}">
                <p14:modId xmlns:p14="http://schemas.microsoft.com/office/powerpoint/2010/main" val="2798917245"/>
              </p:ext>
            </p:extLst>
          </p:nvPr>
        </p:nvGraphicFramePr>
        <p:xfrm>
          <a:off x="8615112" y="2602314"/>
          <a:ext cx="3383280" cy="1737360"/>
        </p:xfrm>
        <a:graphic>
          <a:graphicData uri="http://schemas.openxmlformats.org/drawingml/2006/table">
            <a:tbl>
              <a:tblPr firstRow="1" bandRow="1">
                <a:tableStyleId>{2D5ABB26-0587-4C30-8999-92F81FD0307C}</a:tableStyleId>
              </a:tblPr>
              <a:tblGrid>
                <a:gridCol w="1554480">
                  <a:extLst>
                    <a:ext uri="{9D8B030D-6E8A-4147-A177-3AD203B41FA5}">
                      <a16:colId xmlns:a16="http://schemas.microsoft.com/office/drawing/2014/main" val="2422566779"/>
                    </a:ext>
                  </a:extLst>
                </a:gridCol>
                <a:gridCol w="914400">
                  <a:extLst>
                    <a:ext uri="{9D8B030D-6E8A-4147-A177-3AD203B41FA5}">
                      <a16:colId xmlns:a16="http://schemas.microsoft.com/office/drawing/2014/main" val="457138143"/>
                    </a:ext>
                  </a:extLst>
                </a:gridCol>
                <a:gridCol w="914400">
                  <a:extLst>
                    <a:ext uri="{9D8B030D-6E8A-4147-A177-3AD203B41FA5}">
                      <a16:colId xmlns:a16="http://schemas.microsoft.com/office/drawing/2014/main" val="2306370060"/>
                    </a:ext>
                  </a:extLst>
                </a:gridCol>
              </a:tblGrid>
              <a:tr h="548640">
                <a:tc>
                  <a:txBody>
                    <a:bodyPr/>
                    <a:lstStyle/>
                    <a:p>
                      <a:endParaRPr lang="en-US" sz="16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dirty="0">
                          <a:solidFill>
                            <a:schemeClr val="accent1"/>
                          </a:solidFill>
                        </a:rPr>
                        <a:t>Pembro</a:t>
                      </a:r>
                    </a:p>
                    <a:p>
                      <a:pPr algn="ctr"/>
                      <a:r>
                        <a:rPr lang="en-US" sz="1600" b="1" dirty="0">
                          <a:solidFill>
                            <a:schemeClr val="accent1"/>
                          </a:solidFill>
                        </a:rPr>
                        <a:t>Arm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1" dirty="0">
                          <a:solidFill>
                            <a:schemeClr val="accent3"/>
                          </a:solidFill>
                        </a:rPr>
                        <a:t>Placebo</a:t>
                      </a:r>
                    </a:p>
                    <a:p>
                      <a:pPr algn="ctr"/>
                      <a:r>
                        <a:rPr lang="en-US" sz="1600" b="1" dirty="0">
                          <a:solidFill>
                            <a:schemeClr val="accent3"/>
                          </a:solidFill>
                        </a:rPr>
                        <a:t>Arm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9360406"/>
                  </a:ext>
                </a:extLst>
              </a:tr>
              <a:tr h="317634">
                <a:tc>
                  <a:txBody>
                    <a:bodyPr/>
                    <a:lstStyle/>
                    <a:p>
                      <a:r>
                        <a:rPr lang="en-US" sz="1600" dirty="0">
                          <a:solidFill>
                            <a:schemeClr val="bg1"/>
                          </a:solidFill>
                        </a:rPr>
                        <a:t>PD-L1 CPS ≥1,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solidFill>
                            <a:schemeClr val="bg1"/>
                          </a:solidFill>
                        </a:rPr>
                        <a:t>88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solidFill>
                            <a:schemeClr val="bg1"/>
                          </a:solidFill>
                        </a:rPr>
                        <a:t>85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30622625"/>
                  </a:ext>
                </a:extLst>
              </a:tr>
              <a:tr h="779646">
                <a:tc>
                  <a:txBody>
                    <a:bodyPr/>
                    <a:lstStyle/>
                    <a:p>
                      <a:r>
                        <a:rPr lang="en-US" sz="1600" dirty="0">
                          <a:solidFill>
                            <a:schemeClr val="bg1"/>
                          </a:solidFill>
                        </a:rPr>
                        <a:t>HER2 status, %</a:t>
                      </a:r>
                    </a:p>
                    <a:p>
                      <a:pPr marL="285750" indent="-285750">
                        <a:buFont typeface="Wingdings" panose="05000000000000000000" pitchFamily="2" charset="2"/>
                        <a:buChar char="§"/>
                      </a:pPr>
                      <a:r>
                        <a:rPr lang="en-US" sz="1600" dirty="0">
                          <a:solidFill>
                            <a:schemeClr val="bg1"/>
                          </a:solidFill>
                        </a:rPr>
                        <a:t>IHC 2+, ISH+ IHC 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solidFill>
                          <a:schemeClr val="bg1"/>
                        </a:solidFill>
                      </a:endParaRPr>
                    </a:p>
                    <a:p>
                      <a:pPr algn="ctr"/>
                      <a:r>
                        <a:rPr lang="en-US" sz="1600" dirty="0">
                          <a:solidFill>
                            <a:schemeClr val="bg1"/>
                          </a:solidFill>
                        </a:rPr>
                        <a:t>18</a:t>
                      </a:r>
                    </a:p>
                    <a:p>
                      <a:pPr algn="ctr"/>
                      <a:r>
                        <a:rPr lang="en-US" sz="1600" dirty="0">
                          <a:solidFill>
                            <a:schemeClr val="bg1"/>
                          </a:solidFill>
                        </a:rPr>
                        <a:t>82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600" dirty="0">
                        <a:solidFill>
                          <a:schemeClr val="bg1"/>
                        </a:solidFill>
                      </a:endParaRPr>
                    </a:p>
                    <a:p>
                      <a:pPr algn="ctr"/>
                      <a:r>
                        <a:rPr lang="en-US" sz="1600" dirty="0">
                          <a:solidFill>
                            <a:schemeClr val="bg1"/>
                          </a:solidFill>
                        </a:rPr>
                        <a:t>21</a:t>
                      </a:r>
                    </a:p>
                    <a:p>
                      <a:pPr algn="ctr"/>
                      <a:r>
                        <a:rPr lang="en-US" sz="1600" dirty="0">
                          <a:solidFill>
                            <a:schemeClr val="bg1"/>
                          </a:solidFill>
                        </a:rPr>
                        <a:t>79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9519357"/>
                  </a:ext>
                </a:extLst>
              </a:tr>
            </a:tbl>
          </a:graphicData>
        </a:graphic>
      </p:graphicFrame>
    </p:spTree>
    <p:extLst>
      <p:ext uri="{BB962C8B-B14F-4D97-AF65-F5344CB8AC3E}">
        <p14:creationId xmlns:p14="http://schemas.microsoft.com/office/powerpoint/2010/main" val="3867733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C12CB-6937-2703-DF0A-A238DC467B12}"/>
              </a:ext>
            </a:extLst>
          </p:cNvPr>
          <p:cNvSpPr>
            <a:spLocks noGrp="1"/>
          </p:cNvSpPr>
          <p:nvPr>
            <p:ph type="title"/>
          </p:nvPr>
        </p:nvSpPr>
        <p:spPr/>
        <p:txBody>
          <a:bodyPr/>
          <a:lstStyle/>
          <a:p>
            <a:r>
              <a:rPr lang="en-US" dirty="0"/>
              <a:t>KEYNOTE-811: Pembrolizumab/Trastuzumab/CT</a:t>
            </a:r>
            <a:br>
              <a:rPr lang="pt-BR" dirty="0"/>
            </a:br>
            <a:r>
              <a:rPr lang="pt-BR" dirty="0" err="1"/>
              <a:t>Antitumor</a:t>
            </a:r>
            <a:r>
              <a:rPr lang="pt-BR" dirty="0"/>
              <a:t> Response </a:t>
            </a:r>
            <a:r>
              <a:rPr lang="pt-BR" dirty="0" err="1"/>
              <a:t>at</a:t>
            </a:r>
            <a:r>
              <a:rPr lang="pt-BR" dirty="0"/>
              <a:t> Interim </a:t>
            </a:r>
            <a:r>
              <a:rPr lang="pt-BR" dirty="0" err="1"/>
              <a:t>Analysis</a:t>
            </a:r>
            <a:r>
              <a:rPr lang="pt-BR" dirty="0"/>
              <a:t> 3</a:t>
            </a:r>
            <a:endParaRPr lang="en-US" dirty="0"/>
          </a:p>
        </p:txBody>
      </p:sp>
      <p:grpSp>
        <p:nvGrpSpPr>
          <p:cNvPr id="12" name="Group 11">
            <a:extLst>
              <a:ext uri="{FF2B5EF4-FFF2-40B4-BE49-F238E27FC236}">
                <a16:creationId xmlns:a16="http://schemas.microsoft.com/office/drawing/2014/main" id="{164B0B17-C831-2413-9FF3-9A0C8334E4EA}"/>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EC8BDA45-38AD-2216-E041-16C67BA178C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39D3A2AA-7BDC-7A5B-FA0A-5529F1EB76D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42" name="Table 41">
            <a:extLst>
              <a:ext uri="{FF2B5EF4-FFF2-40B4-BE49-F238E27FC236}">
                <a16:creationId xmlns:a16="http://schemas.microsoft.com/office/drawing/2014/main" id="{789F0894-9C1C-368A-ACA6-8246A857D0BE}"/>
              </a:ext>
            </a:extLst>
          </p:cNvPr>
          <p:cNvGraphicFramePr>
            <a:graphicFrameLocks noGrp="1"/>
          </p:cNvGraphicFramePr>
          <p:nvPr>
            <p:extLst>
              <p:ext uri="{D42A27DB-BD31-4B8C-83A1-F6EECF244321}">
                <p14:modId xmlns:p14="http://schemas.microsoft.com/office/powerpoint/2010/main" val="4140652392"/>
              </p:ext>
            </p:extLst>
          </p:nvPr>
        </p:nvGraphicFramePr>
        <p:xfrm>
          <a:off x="5781900" y="1604057"/>
          <a:ext cx="5997162" cy="2651760"/>
        </p:xfrm>
        <a:graphic>
          <a:graphicData uri="http://schemas.openxmlformats.org/drawingml/2006/table">
            <a:tbl>
              <a:tblPr/>
              <a:tblGrid>
                <a:gridCol w="3052360">
                  <a:extLst>
                    <a:ext uri="{9D8B030D-6E8A-4147-A177-3AD203B41FA5}">
                      <a16:colId xmlns:a16="http://schemas.microsoft.com/office/drawing/2014/main" val="1453983482"/>
                    </a:ext>
                  </a:extLst>
                </a:gridCol>
                <a:gridCol w="1581803">
                  <a:extLst>
                    <a:ext uri="{9D8B030D-6E8A-4147-A177-3AD203B41FA5}">
                      <a16:colId xmlns:a16="http://schemas.microsoft.com/office/drawing/2014/main" val="4232719790"/>
                    </a:ext>
                  </a:extLst>
                </a:gridCol>
                <a:gridCol w="1362999">
                  <a:extLst>
                    <a:ext uri="{9D8B030D-6E8A-4147-A177-3AD203B41FA5}">
                      <a16:colId xmlns:a16="http://schemas.microsoft.com/office/drawing/2014/main" val="1179467982"/>
                    </a:ext>
                  </a:extLst>
                </a:gridCol>
              </a:tblGrid>
              <a:tr h="312295">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l" fontAlgn="base"/>
                      <a:r>
                        <a:rPr lang="en-US" sz="1600" b="1" dirty="0">
                          <a:solidFill>
                            <a:schemeClr val="tx1"/>
                          </a:solidFill>
                          <a:latin typeface="+mn-lt"/>
                          <a:cs typeface="Arial" panose="020B0604020202020204" pitchFamily="34" charset="0"/>
                        </a:rPr>
                        <a:t>Response Parameters</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US" sz="1600" b="1" dirty="0">
                          <a:solidFill>
                            <a:schemeClr val="tx1"/>
                          </a:solidFill>
                          <a:latin typeface="+mn-lt"/>
                          <a:cs typeface="Arial" panose="020B0604020202020204" pitchFamily="34" charset="0"/>
                        </a:rPr>
                        <a:t>Pembrolizumab</a:t>
                      </a:r>
                    </a:p>
                    <a:p>
                      <a:pPr algn="ctr" fontAlgn="base"/>
                      <a:r>
                        <a:rPr lang="en-US" sz="1600" b="1" dirty="0">
                          <a:solidFill>
                            <a:schemeClr val="tx1"/>
                          </a:solidFill>
                          <a:latin typeface="+mn-lt"/>
                          <a:cs typeface="Arial" panose="020B0604020202020204" pitchFamily="34" charset="0"/>
                        </a:rPr>
                        <a:t>(n = 350)</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US" sz="1600" b="1" dirty="0">
                          <a:solidFill>
                            <a:schemeClr val="tx1"/>
                          </a:solidFill>
                          <a:latin typeface="+mn-lt"/>
                          <a:cs typeface="Arial" panose="020B0604020202020204" pitchFamily="34" charset="0"/>
                        </a:rPr>
                        <a:t>Placebo </a:t>
                      </a:r>
                      <a:br>
                        <a:rPr lang="en-US" sz="1600" b="1" dirty="0">
                          <a:solidFill>
                            <a:schemeClr val="tx1"/>
                          </a:solidFill>
                          <a:latin typeface="+mn-lt"/>
                          <a:cs typeface="Arial" panose="020B0604020202020204" pitchFamily="34" charset="0"/>
                        </a:rPr>
                      </a:br>
                      <a:r>
                        <a:rPr lang="en-US" sz="1600" b="1" dirty="0">
                          <a:solidFill>
                            <a:schemeClr val="tx1"/>
                          </a:solidFill>
                          <a:latin typeface="+mn-lt"/>
                          <a:cs typeface="Arial" panose="020B0604020202020204" pitchFamily="34" charset="0"/>
                        </a:rPr>
                        <a:t>(n = 348)</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901809641"/>
                  </a:ext>
                </a:extLst>
              </a:tr>
              <a:tr h="293925">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l" fontAlgn="base"/>
                      <a:r>
                        <a:rPr lang="en-US" sz="1600" b="0" dirty="0">
                          <a:solidFill>
                            <a:schemeClr val="bg1"/>
                          </a:solidFill>
                          <a:latin typeface="+mn-lt"/>
                          <a:cs typeface="Arial" panose="020B0604020202020204" pitchFamily="34" charset="0"/>
                        </a:rPr>
                        <a:t>Objective response, % (95% CI)</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GB" sz="1600" b="0" i="0" kern="1200" dirty="0">
                          <a:solidFill>
                            <a:schemeClr val="bg1"/>
                          </a:solidFill>
                          <a:effectLst/>
                          <a:latin typeface="+mn-lt"/>
                          <a:ea typeface="+mn-ea"/>
                          <a:cs typeface="Arial" panose="020B0604020202020204" pitchFamily="34" charset="0"/>
                        </a:rPr>
                        <a:t>73 (68-77)</a:t>
                      </a:r>
                      <a:endParaRPr lang="en-US" sz="1600" dirty="0">
                        <a:solidFill>
                          <a:schemeClr val="bg1"/>
                        </a:solidFill>
                        <a:latin typeface="+mn-lt"/>
                        <a:cs typeface="Arial" panose="020B0604020202020204" pitchFamily="34" charset="0"/>
                      </a:endParaRP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GB" sz="1600" b="0" i="0" kern="1200" dirty="0">
                          <a:solidFill>
                            <a:schemeClr val="bg1"/>
                          </a:solidFill>
                          <a:effectLst/>
                          <a:latin typeface="+mn-lt"/>
                          <a:ea typeface="+mn-ea"/>
                          <a:cs typeface="Arial" panose="020B0604020202020204" pitchFamily="34" charset="0"/>
                        </a:rPr>
                        <a:t>60 (55-65)</a:t>
                      </a:r>
                      <a:endParaRPr lang="en-US" sz="1600" dirty="0">
                        <a:solidFill>
                          <a:schemeClr val="bg1"/>
                        </a:solidFill>
                        <a:latin typeface="+mn-lt"/>
                        <a:cs typeface="Arial" panose="020B0604020202020204" pitchFamily="34" charset="0"/>
                      </a:endParaRP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50196267"/>
                  </a:ext>
                </a:extLst>
              </a:tr>
              <a:tr h="775953">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l" fontAlgn="base"/>
                      <a:r>
                        <a:rPr lang="en-US" sz="1600" b="0" dirty="0">
                          <a:solidFill>
                            <a:schemeClr val="bg1"/>
                          </a:solidFill>
                          <a:latin typeface="+mn-lt"/>
                          <a:cs typeface="Arial" panose="020B0604020202020204" pitchFamily="34" charset="0"/>
                        </a:rPr>
                        <a:t>Best response, n (%)</a:t>
                      </a:r>
                    </a:p>
                    <a:p>
                      <a:pPr marL="285750" indent="-285750" algn="l" fontAlgn="base">
                        <a:buFont typeface="Wingdings" panose="05000000000000000000" pitchFamily="2" charset="2"/>
                        <a:buChar char="§"/>
                      </a:pPr>
                      <a:r>
                        <a:rPr lang="en-US" sz="1600" b="0" dirty="0">
                          <a:solidFill>
                            <a:schemeClr val="bg1"/>
                          </a:solidFill>
                          <a:latin typeface="+mn-lt"/>
                          <a:cs typeface="Arial" panose="020B0604020202020204" pitchFamily="34" charset="0"/>
                        </a:rPr>
                        <a:t>CR</a:t>
                      </a:r>
                    </a:p>
                    <a:p>
                      <a:pPr marL="285750" indent="-285750" algn="l" fontAlgn="base">
                        <a:buFont typeface="Wingdings" panose="05000000000000000000" pitchFamily="2" charset="2"/>
                        <a:buChar char="§"/>
                      </a:pPr>
                      <a:r>
                        <a:rPr lang="en-US" sz="1600" b="0" dirty="0">
                          <a:solidFill>
                            <a:schemeClr val="bg1"/>
                          </a:solidFill>
                          <a:latin typeface="+mn-lt"/>
                          <a:cs typeface="Arial" panose="020B0604020202020204" pitchFamily="34" charset="0"/>
                        </a:rPr>
                        <a:t>PR</a:t>
                      </a:r>
                    </a:p>
                    <a:p>
                      <a:pPr marL="285750" indent="-285750" algn="l" fontAlgn="base">
                        <a:buFont typeface="Wingdings" panose="05000000000000000000" pitchFamily="2" charset="2"/>
                        <a:buChar char="§"/>
                      </a:pPr>
                      <a:r>
                        <a:rPr lang="en-US" sz="1600" b="0" dirty="0">
                          <a:solidFill>
                            <a:schemeClr val="bg1"/>
                          </a:solidFill>
                          <a:latin typeface="+mn-lt"/>
                          <a:cs typeface="Arial" panose="020B0604020202020204" pitchFamily="34" charset="0"/>
                        </a:rPr>
                        <a:t>SD</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endParaRPr lang="en-GB" sz="1600" b="0" i="0" kern="1200" dirty="0">
                        <a:solidFill>
                          <a:schemeClr val="bg1"/>
                        </a:solidFill>
                        <a:effectLst/>
                        <a:latin typeface="+mn-lt"/>
                        <a:ea typeface="+mn-ea"/>
                        <a:cs typeface="Arial" panose="020B0604020202020204" pitchFamily="34" charset="0"/>
                      </a:endParaRPr>
                    </a:p>
                    <a:p>
                      <a:pPr algn="ctr" fontAlgn="base"/>
                      <a:r>
                        <a:rPr lang="en-GB" sz="1600" b="0" i="0" kern="1200" dirty="0">
                          <a:solidFill>
                            <a:schemeClr val="bg1"/>
                          </a:solidFill>
                          <a:effectLst/>
                          <a:latin typeface="+mn-lt"/>
                          <a:ea typeface="+mn-ea"/>
                          <a:cs typeface="Arial" panose="020B0604020202020204" pitchFamily="34" charset="0"/>
                        </a:rPr>
                        <a:t>58 (17)</a:t>
                      </a:r>
                    </a:p>
                    <a:p>
                      <a:pPr algn="ctr" fontAlgn="base"/>
                      <a:r>
                        <a:rPr lang="en-GB" sz="1600" b="0" i="0" kern="1200" dirty="0">
                          <a:solidFill>
                            <a:schemeClr val="bg1"/>
                          </a:solidFill>
                          <a:effectLst/>
                          <a:latin typeface="+mn-lt"/>
                          <a:ea typeface="+mn-ea"/>
                          <a:cs typeface="Arial" panose="020B0604020202020204" pitchFamily="34" charset="0"/>
                        </a:rPr>
                        <a:t>196 (56)</a:t>
                      </a:r>
                    </a:p>
                    <a:p>
                      <a:pPr algn="ctr" fontAlgn="base"/>
                      <a:r>
                        <a:rPr lang="en-GB" sz="1600" b="0" i="0" kern="1200" dirty="0">
                          <a:solidFill>
                            <a:schemeClr val="bg1"/>
                          </a:solidFill>
                          <a:effectLst/>
                          <a:latin typeface="+mn-lt"/>
                          <a:ea typeface="+mn-ea"/>
                          <a:cs typeface="Arial" panose="020B0604020202020204" pitchFamily="34" charset="0"/>
                        </a:rPr>
                        <a:t>67 (19)</a:t>
                      </a:r>
                      <a:endParaRPr lang="en-US" sz="1600" dirty="0">
                        <a:solidFill>
                          <a:schemeClr val="bg1"/>
                        </a:solidFill>
                        <a:latin typeface="+mn-lt"/>
                        <a:cs typeface="Arial" panose="020B0604020202020204" pitchFamily="34" charset="0"/>
                      </a:endParaRP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endParaRPr lang="en-GB" sz="1600" b="0" i="0" kern="1200" dirty="0">
                        <a:solidFill>
                          <a:schemeClr val="bg1"/>
                        </a:solidFill>
                        <a:effectLst/>
                        <a:latin typeface="+mn-lt"/>
                        <a:ea typeface="+mn-ea"/>
                        <a:cs typeface="Arial" panose="020B0604020202020204" pitchFamily="34" charset="0"/>
                      </a:endParaRPr>
                    </a:p>
                    <a:p>
                      <a:pPr algn="ctr" fontAlgn="base"/>
                      <a:r>
                        <a:rPr lang="en-GB" sz="1600" b="0" i="0" kern="1200" dirty="0">
                          <a:solidFill>
                            <a:schemeClr val="bg1"/>
                          </a:solidFill>
                          <a:effectLst/>
                          <a:latin typeface="+mn-lt"/>
                          <a:ea typeface="+mn-ea"/>
                          <a:cs typeface="Arial" panose="020B0604020202020204" pitchFamily="34" charset="0"/>
                        </a:rPr>
                        <a:t>39 (11)</a:t>
                      </a:r>
                    </a:p>
                    <a:p>
                      <a:pPr algn="ctr" fontAlgn="base"/>
                      <a:r>
                        <a:rPr lang="en-GB" sz="1600" b="0" i="0" kern="1200" dirty="0">
                          <a:solidFill>
                            <a:schemeClr val="bg1"/>
                          </a:solidFill>
                          <a:effectLst/>
                          <a:latin typeface="+mn-lt"/>
                          <a:ea typeface="+mn-ea"/>
                          <a:cs typeface="Arial" panose="020B0604020202020204" pitchFamily="34" charset="0"/>
                        </a:rPr>
                        <a:t>170 (49)</a:t>
                      </a:r>
                    </a:p>
                    <a:p>
                      <a:pPr algn="ctr" fontAlgn="base"/>
                      <a:r>
                        <a:rPr lang="en-GB" sz="1600" b="0" i="0" kern="1200" dirty="0">
                          <a:solidFill>
                            <a:schemeClr val="bg1"/>
                          </a:solidFill>
                          <a:effectLst/>
                          <a:latin typeface="+mn-lt"/>
                          <a:ea typeface="+mn-ea"/>
                          <a:cs typeface="Arial" panose="020B0604020202020204" pitchFamily="34" charset="0"/>
                        </a:rPr>
                        <a:t>95 (27)</a:t>
                      </a:r>
                      <a:endParaRPr lang="en-US" sz="1600" dirty="0">
                        <a:solidFill>
                          <a:schemeClr val="bg1"/>
                        </a:solidFill>
                        <a:latin typeface="+mn-lt"/>
                        <a:cs typeface="Arial" panose="020B0604020202020204" pitchFamily="34" charset="0"/>
                      </a:endParaRP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4967656"/>
                  </a:ext>
                </a:extLst>
              </a:tr>
              <a:tr h="180802">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l" fontAlgn="base"/>
                      <a:r>
                        <a:rPr lang="en-US" sz="1600" b="0" dirty="0">
                          <a:solidFill>
                            <a:schemeClr val="bg1"/>
                          </a:solidFill>
                          <a:latin typeface="+mn-lt"/>
                          <a:cs typeface="Arial" panose="020B0604020202020204" pitchFamily="34" charset="0"/>
                        </a:rPr>
                        <a:t>DCR, % (95% CI)</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US" sz="1600" dirty="0">
                          <a:solidFill>
                            <a:schemeClr val="bg1"/>
                          </a:solidFill>
                          <a:latin typeface="+mn-lt"/>
                          <a:cs typeface="Arial" panose="020B0604020202020204" pitchFamily="34" charset="0"/>
                        </a:rPr>
                        <a:t>92 (88-94)</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US" sz="1600" dirty="0">
                          <a:solidFill>
                            <a:schemeClr val="bg1"/>
                          </a:solidFill>
                          <a:latin typeface="+mn-lt"/>
                          <a:cs typeface="Arial" panose="020B0604020202020204" pitchFamily="34" charset="0"/>
                        </a:rPr>
                        <a:t>87 (83-91)</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92065589"/>
                  </a:ext>
                </a:extLst>
              </a:tr>
              <a:tr h="180802">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l" fontAlgn="base"/>
                      <a:r>
                        <a:rPr lang="en-US" sz="1600" b="0" dirty="0">
                          <a:solidFill>
                            <a:schemeClr val="bg1"/>
                          </a:solidFill>
                          <a:latin typeface="+mn-lt"/>
                          <a:cs typeface="Arial" panose="020B0604020202020204" pitchFamily="34" charset="0"/>
                        </a:rPr>
                        <a:t>Median DoR, mo (range)</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US" sz="1600" dirty="0">
                          <a:solidFill>
                            <a:schemeClr val="bg1"/>
                          </a:solidFill>
                          <a:latin typeface="+mn-lt"/>
                          <a:cs typeface="Arial" panose="020B0604020202020204" pitchFamily="34" charset="0"/>
                        </a:rPr>
                        <a:t>11.3 (1.1-49.7)</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Proxima Nova Rg"/>
                        </a:defRPr>
                      </a:lvl1pPr>
                      <a:lvl2pPr marL="457200" algn="l" defTabSz="914400" rtl="0" eaLnBrk="1" latinLnBrk="0" hangingPunct="1">
                        <a:defRPr sz="1800" kern="1200">
                          <a:solidFill>
                            <a:schemeClr val="tx1"/>
                          </a:solidFill>
                          <a:latin typeface="Proxima Nova Rg"/>
                        </a:defRPr>
                      </a:lvl2pPr>
                      <a:lvl3pPr marL="914400" algn="l" defTabSz="914400" rtl="0" eaLnBrk="1" latinLnBrk="0" hangingPunct="1">
                        <a:defRPr sz="1800" kern="1200">
                          <a:solidFill>
                            <a:schemeClr val="tx1"/>
                          </a:solidFill>
                          <a:latin typeface="Proxima Nova Rg"/>
                        </a:defRPr>
                      </a:lvl3pPr>
                      <a:lvl4pPr marL="1371600" algn="l" defTabSz="914400" rtl="0" eaLnBrk="1" latinLnBrk="0" hangingPunct="1">
                        <a:defRPr sz="1800" kern="1200">
                          <a:solidFill>
                            <a:schemeClr val="tx1"/>
                          </a:solidFill>
                          <a:latin typeface="Proxima Nova Rg"/>
                        </a:defRPr>
                      </a:lvl4pPr>
                      <a:lvl5pPr marL="1828800" algn="l" defTabSz="914400" rtl="0" eaLnBrk="1" latinLnBrk="0" hangingPunct="1">
                        <a:defRPr sz="1800" kern="1200">
                          <a:solidFill>
                            <a:schemeClr val="tx1"/>
                          </a:solidFill>
                          <a:latin typeface="Proxima Nova Rg"/>
                        </a:defRPr>
                      </a:lvl5pPr>
                      <a:lvl6pPr marL="2286000" algn="l" defTabSz="914400" rtl="0" eaLnBrk="1" latinLnBrk="0" hangingPunct="1">
                        <a:defRPr sz="1800" kern="1200">
                          <a:solidFill>
                            <a:schemeClr val="tx1"/>
                          </a:solidFill>
                          <a:latin typeface="Proxima Nova Rg"/>
                        </a:defRPr>
                      </a:lvl6pPr>
                      <a:lvl7pPr marL="2743200" algn="l" defTabSz="914400" rtl="0" eaLnBrk="1" latinLnBrk="0" hangingPunct="1">
                        <a:defRPr sz="1800" kern="1200">
                          <a:solidFill>
                            <a:schemeClr val="tx1"/>
                          </a:solidFill>
                          <a:latin typeface="Proxima Nova Rg"/>
                        </a:defRPr>
                      </a:lvl7pPr>
                      <a:lvl8pPr marL="3200400" algn="l" defTabSz="914400" rtl="0" eaLnBrk="1" latinLnBrk="0" hangingPunct="1">
                        <a:defRPr sz="1800" kern="1200">
                          <a:solidFill>
                            <a:schemeClr val="tx1"/>
                          </a:solidFill>
                          <a:latin typeface="Proxima Nova Rg"/>
                        </a:defRPr>
                      </a:lvl8pPr>
                      <a:lvl9pPr marL="3657600" algn="l" defTabSz="914400" rtl="0" eaLnBrk="1" latinLnBrk="0" hangingPunct="1">
                        <a:defRPr sz="1800" kern="1200">
                          <a:solidFill>
                            <a:schemeClr val="tx1"/>
                          </a:solidFill>
                          <a:latin typeface="Proxima Nova Rg"/>
                        </a:defRPr>
                      </a:lvl9pPr>
                    </a:lstStyle>
                    <a:p>
                      <a:pPr algn="ctr" fontAlgn="base"/>
                      <a:r>
                        <a:rPr lang="en-US" sz="1600" dirty="0">
                          <a:solidFill>
                            <a:schemeClr val="bg1"/>
                          </a:solidFill>
                          <a:latin typeface="+mn-lt"/>
                          <a:cs typeface="Arial" panose="020B0604020202020204" pitchFamily="34" charset="0"/>
                        </a:rPr>
                        <a:t>9.5 (1.4-48.7)</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6350" cap="flat" cmpd="sng" algn="ctr">
                      <a:solidFill>
                        <a:sysClr val="window" lastClr="FFFFFF"/>
                      </a:solidFill>
                      <a:prstDash val="solid"/>
                      <a:round/>
                      <a:headEnd type="none" w="med" len="med"/>
                      <a:tailEnd type="none" w="med" len="med"/>
                    </a:lnT>
                    <a:lnB w="63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11848573"/>
                  </a:ext>
                </a:extLst>
              </a:tr>
            </a:tbl>
          </a:graphicData>
        </a:graphic>
      </p:graphicFrame>
      <p:sp>
        <p:nvSpPr>
          <p:cNvPr id="85" name="TextBox 84">
            <a:extLst>
              <a:ext uri="{FF2B5EF4-FFF2-40B4-BE49-F238E27FC236}">
                <a16:creationId xmlns:a16="http://schemas.microsoft.com/office/drawing/2014/main" id="{E753E65C-DB42-8D63-6343-B6909BEF3392}"/>
              </a:ext>
            </a:extLst>
          </p:cNvPr>
          <p:cNvSpPr txBox="1"/>
          <p:nvPr/>
        </p:nvSpPr>
        <p:spPr>
          <a:xfrm>
            <a:off x="2063901" y="4174652"/>
            <a:ext cx="2020529" cy="646331"/>
          </a:xfrm>
          <a:prstGeom prst="rect">
            <a:avLst/>
          </a:prstGeom>
          <a:solidFill>
            <a:sysClr val="window" lastClr="FFFFFF"/>
          </a:solidFill>
        </p:spPr>
        <p:txBody>
          <a:bodyPr wrap="square" rtlCol="0">
            <a:spAutoFit/>
          </a:bodyPr>
          <a:lstStyle>
            <a:defPPr>
              <a:defRPr lang="en-US"/>
            </a:defPPr>
            <a:lvl1pPr marL="0" marR="0" lvl="0" indent="0" algn="ctr" defTabSz="457200" eaLnBrk="1" fontAlgn="auto" latinLnBrk="0" hangingPunct="1">
              <a:lnSpc>
                <a:spcPct val="100000"/>
              </a:lnSpc>
              <a:spcBef>
                <a:spcPts val="0"/>
              </a:spcBef>
              <a:spcAft>
                <a:spcPts val="0"/>
              </a:spcAft>
              <a:buClrTx/>
              <a:buSzTx/>
              <a:buFontTx/>
              <a:buNone/>
              <a:tabLst/>
              <a:defRPr kumimoji="0" sz="1800" b="0" i="0" u="none" strike="noStrike" kern="0" cap="none" spc="0" normalizeH="0" baseline="0">
                <a:ln>
                  <a:noFill/>
                </a:ln>
                <a:solidFill>
                  <a:schemeClr val="bg1"/>
                </a:solidFill>
                <a:effectLst/>
                <a:uLnTx/>
                <a:uFillTx/>
                <a:latin typeface="+mn-lt"/>
              </a:defRPr>
            </a:lvl1pPr>
          </a:lstStyle>
          <a:p>
            <a:r>
              <a:rPr lang="en-GB" b="1" dirty="0"/>
              <a:t>+Placebo</a:t>
            </a:r>
          </a:p>
          <a:p>
            <a:r>
              <a:rPr lang="en-GB" dirty="0"/>
              <a:t>(n = 321)</a:t>
            </a:r>
            <a:endParaRPr lang="en-US" dirty="0"/>
          </a:p>
        </p:txBody>
      </p:sp>
      <p:sp>
        <p:nvSpPr>
          <p:cNvPr id="86" name="Text Box 15">
            <a:extLst>
              <a:ext uri="{FF2B5EF4-FFF2-40B4-BE49-F238E27FC236}">
                <a16:creationId xmlns:a16="http://schemas.microsoft.com/office/drawing/2014/main" id="{BE963867-EF21-7868-49CA-A5915D166F77}"/>
              </a:ext>
            </a:extLst>
          </p:cNvPr>
          <p:cNvSpPr txBox="1">
            <a:spLocks noChangeArrowheads="1"/>
          </p:cNvSpPr>
          <p:nvPr/>
        </p:nvSpPr>
        <p:spPr bwMode="auto">
          <a:xfrm>
            <a:off x="416670" y="6378048"/>
            <a:ext cx="914420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lang="en-US" altLang="en-US" sz="1200" b="0" spc="-10" dirty="0">
                <a:solidFill>
                  <a:schemeClr val="bg2"/>
                </a:solidFill>
                <a:latin typeface="Calibri" panose="020F0502020204030204" pitchFamily="34" charset="0"/>
                <a:cs typeface="+mn-cs"/>
              </a:rPr>
              <a:t>Janjigian. Lancet. 2023;402:2197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Pembrolizumab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87" name="TextBox 86">
            <a:extLst>
              <a:ext uri="{FF2B5EF4-FFF2-40B4-BE49-F238E27FC236}">
                <a16:creationId xmlns:a16="http://schemas.microsoft.com/office/drawing/2014/main" id="{5FBB0517-8C2C-FD87-F526-DC951BD0136B}"/>
              </a:ext>
            </a:extLst>
          </p:cNvPr>
          <p:cNvSpPr txBox="1"/>
          <p:nvPr/>
        </p:nvSpPr>
        <p:spPr>
          <a:xfrm rot="16200000">
            <a:off x="-1308653" y="3818491"/>
            <a:ext cx="4025899" cy="584775"/>
          </a:xfrm>
          <a:prstGeom prst="rect">
            <a:avLst/>
          </a:prstGeom>
          <a:solidFill>
            <a:schemeClr val="tx1"/>
          </a:solidFill>
        </p:spPr>
        <p:txBody>
          <a:bodyPr wrap="square" rtlCol="0">
            <a:spAutoFit/>
          </a:bodyPr>
          <a:lstStyle/>
          <a:p>
            <a:pPr algn="ctr" defTabSz="457200" eaLnBrk="1" fontAlgn="auto" hangingPunct="1">
              <a:spcBef>
                <a:spcPts val="0"/>
              </a:spcBef>
              <a:spcAft>
                <a:spcPts val="0"/>
              </a:spcAft>
              <a:defRPr/>
            </a:pPr>
            <a:r>
              <a:rPr lang="en-US" sz="1600" dirty="0">
                <a:solidFill>
                  <a:schemeClr val="bg1"/>
                </a:solidFill>
                <a:latin typeface="+mn-lt"/>
              </a:rPr>
              <a:t>Best Percentage Change From Baseline in the Size of Target Lesions</a:t>
            </a:r>
          </a:p>
        </p:txBody>
      </p:sp>
      <p:grpSp>
        <p:nvGrpSpPr>
          <p:cNvPr id="301" name="Group 300">
            <a:extLst>
              <a:ext uri="{FF2B5EF4-FFF2-40B4-BE49-F238E27FC236}">
                <a16:creationId xmlns:a16="http://schemas.microsoft.com/office/drawing/2014/main" id="{D9613758-7560-CDA3-7C0D-A00C8B8C31DB}"/>
              </a:ext>
            </a:extLst>
          </p:cNvPr>
          <p:cNvGrpSpPr/>
          <p:nvPr/>
        </p:nvGrpSpPr>
        <p:grpSpPr>
          <a:xfrm>
            <a:off x="944478" y="1764254"/>
            <a:ext cx="4450023" cy="2304426"/>
            <a:chOff x="944478" y="1657899"/>
            <a:chExt cx="4450023" cy="2548682"/>
          </a:xfrm>
        </p:grpSpPr>
        <p:sp>
          <p:nvSpPr>
            <p:cNvPr id="81" name="TextBox 80">
              <a:extLst>
                <a:ext uri="{FF2B5EF4-FFF2-40B4-BE49-F238E27FC236}">
                  <a16:creationId xmlns:a16="http://schemas.microsoft.com/office/drawing/2014/main" id="{D3BC4BD1-4228-DCDE-E59D-624722563FA4}"/>
                </a:ext>
              </a:extLst>
            </p:cNvPr>
            <p:cNvSpPr txBox="1"/>
            <p:nvPr/>
          </p:nvSpPr>
          <p:spPr>
            <a:xfrm>
              <a:off x="2394686" y="1789052"/>
              <a:ext cx="2020529" cy="714838"/>
            </a:xfrm>
            <a:prstGeom prst="rect">
              <a:avLst/>
            </a:prstGeom>
            <a:solidFill>
              <a:sysClr val="window" lastClr="FFFFFF"/>
            </a:solid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800" i="0" u="none" strike="noStrike" kern="0" cap="none" spc="0" normalizeH="0" baseline="0" noProof="0" dirty="0">
                  <a:ln>
                    <a:noFill/>
                  </a:ln>
                  <a:solidFill>
                    <a:schemeClr val="bg1"/>
                  </a:solidFill>
                  <a:effectLst/>
                  <a:uLnTx/>
                  <a:uFillTx/>
                  <a:latin typeface="+mn-lt"/>
                </a:rPr>
                <a:t>+Pembrolizumab</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chemeClr val="bg1"/>
                  </a:solidFill>
                  <a:effectLst/>
                  <a:uLnTx/>
                  <a:uFillTx/>
                  <a:latin typeface="+mn-lt"/>
                </a:rPr>
                <a:t>(n = 323)</a:t>
              </a:r>
              <a:endParaRPr kumimoji="0" lang="en-US" sz="1800" b="0" i="0" u="none" strike="noStrike" kern="0" cap="none" spc="0" normalizeH="0" baseline="0" noProof="0" dirty="0">
                <a:ln>
                  <a:noFill/>
                </a:ln>
                <a:solidFill>
                  <a:schemeClr val="bg1"/>
                </a:solidFill>
                <a:effectLst/>
                <a:uLnTx/>
                <a:uFillTx/>
                <a:latin typeface="+mn-lt"/>
              </a:endParaRPr>
            </a:p>
          </p:txBody>
        </p:sp>
        <p:cxnSp>
          <p:nvCxnSpPr>
            <p:cNvPr id="4" name="Straight Connector 3">
              <a:extLst>
                <a:ext uri="{FF2B5EF4-FFF2-40B4-BE49-F238E27FC236}">
                  <a16:creationId xmlns:a16="http://schemas.microsoft.com/office/drawing/2014/main" id="{7BED3650-7FD0-93F5-5862-2A0B0C4B4C6F}"/>
                </a:ext>
              </a:extLst>
            </p:cNvPr>
            <p:cNvCxnSpPr>
              <a:cxnSpLocks/>
            </p:cNvCxnSpPr>
            <p:nvPr/>
          </p:nvCxnSpPr>
          <p:spPr bwMode="auto">
            <a:xfrm>
              <a:off x="1474987" y="1812027"/>
              <a:ext cx="0" cy="2249931"/>
            </a:xfrm>
            <a:prstGeom prst="line">
              <a:avLst/>
            </a:prstGeom>
            <a:noFill/>
            <a:ln w="28575" cap="flat" cmpd="sng" algn="ctr">
              <a:solidFill>
                <a:schemeClr val="bg1"/>
              </a:solidFill>
              <a:prstDash val="solid"/>
              <a:round/>
              <a:headEnd type="none" w="med" len="med"/>
              <a:tailEnd type="none" w="med" len="med"/>
            </a:ln>
            <a:effectLst/>
          </p:spPr>
        </p:cxnSp>
        <p:grpSp>
          <p:nvGrpSpPr>
            <p:cNvPr id="22" name="Group 21">
              <a:extLst>
                <a:ext uri="{FF2B5EF4-FFF2-40B4-BE49-F238E27FC236}">
                  <a16:creationId xmlns:a16="http://schemas.microsoft.com/office/drawing/2014/main" id="{69457A08-9CB9-5E5A-879C-769EECBA4B58}"/>
                </a:ext>
              </a:extLst>
            </p:cNvPr>
            <p:cNvGrpSpPr/>
            <p:nvPr/>
          </p:nvGrpSpPr>
          <p:grpSpPr>
            <a:xfrm>
              <a:off x="1392278" y="1821217"/>
              <a:ext cx="82709" cy="2232391"/>
              <a:chOff x="1392278" y="1821217"/>
              <a:chExt cx="82709" cy="2232391"/>
            </a:xfrm>
          </p:grpSpPr>
          <p:cxnSp>
            <p:nvCxnSpPr>
              <p:cNvPr id="7" name="Straight Connector 6">
                <a:extLst>
                  <a:ext uri="{FF2B5EF4-FFF2-40B4-BE49-F238E27FC236}">
                    <a16:creationId xmlns:a16="http://schemas.microsoft.com/office/drawing/2014/main" id="{905F0C12-2AD6-4B4A-2AD0-B046F01E92F6}"/>
                  </a:ext>
                </a:extLst>
              </p:cNvPr>
              <p:cNvCxnSpPr>
                <a:cxnSpLocks/>
              </p:cNvCxnSpPr>
              <p:nvPr/>
            </p:nvCxnSpPr>
            <p:spPr bwMode="auto">
              <a:xfrm>
                <a:off x="1392278" y="1821217"/>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FA1107D5-05A4-B8BB-2FED-6CE00C28908A}"/>
                  </a:ext>
                </a:extLst>
              </p:cNvPr>
              <p:cNvCxnSpPr>
                <a:cxnSpLocks/>
              </p:cNvCxnSpPr>
              <p:nvPr/>
            </p:nvCxnSpPr>
            <p:spPr bwMode="auto">
              <a:xfrm>
                <a:off x="1392278" y="2044456"/>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DED58FD-F3E6-72C9-0B93-C59D524E57D3}"/>
                  </a:ext>
                </a:extLst>
              </p:cNvPr>
              <p:cNvCxnSpPr>
                <a:cxnSpLocks/>
              </p:cNvCxnSpPr>
              <p:nvPr/>
            </p:nvCxnSpPr>
            <p:spPr bwMode="auto">
              <a:xfrm>
                <a:off x="1392278" y="2267695"/>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F8612E6-13D9-8A86-DE41-457EF0FB046D}"/>
                  </a:ext>
                </a:extLst>
              </p:cNvPr>
              <p:cNvCxnSpPr>
                <a:cxnSpLocks/>
              </p:cNvCxnSpPr>
              <p:nvPr/>
            </p:nvCxnSpPr>
            <p:spPr bwMode="auto">
              <a:xfrm>
                <a:off x="1392278" y="2490934"/>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619EF66-49AC-A4C3-428B-0927C4E2D4A0}"/>
                  </a:ext>
                </a:extLst>
              </p:cNvPr>
              <p:cNvCxnSpPr>
                <a:cxnSpLocks/>
              </p:cNvCxnSpPr>
              <p:nvPr/>
            </p:nvCxnSpPr>
            <p:spPr bwMode="auto">
              <a:xfrm>
                <a:off x="1392278" y="2714173"/>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9EA4490-D1B4-A8C7-BE22-6BDC7503479B}"/>
                  </a:ext>
                </a:extLst>
              </p:cNvPr>
              <p:cNvCxnSpPr>
                <a:cxnSpLocks/>
              </p:cNvCxnSpPr>
              <p:nvPr/>
            </p:nvCxnSpPr>
            <p:spPr bwMode="auto">
              <a:xfrm>
                <a:off x="1392278" y="2937412"/>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49084A8-7EB3-C431-5590-29A21005F593}"/>
                  </a:ext>
                </a:extLst>
              </p:cNvPr>
              <p:cNvCxnSpPr>
                <a:cxnSpLocks/>
              </p:cNvCxnSpPr>
              <p:nvPr/>
            </p:nvCxnSpPr>
            <p:spPr bwMode="auto">
              <a:xfrm>
                <a:off x="1392278" y="3160651"/>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8D9E919-EAAD-196E-377D-6E4FEF070B5A}"/>
                  </a:ext>
                </a:extLst>
              </p:cNvPr>
              <p:cNvCxnSpPr>
                <a:cxnSpLocks/>
              </p:cNvCxnSpPr>
              <p:nvPr/>
            </p:nvCxnSpPr>
            <p:spPr bwMode="auto">
              <a:xfrm>
                <a:off x="1392278" y="3383890"/>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EE78881-3A08-E521-EDBF-825B045AC174}"/>
                  </a:ext>
                </a:extLst>
              </p:cNvPr>
              <p:cNvCxnSpPr>
                <a:cxnSpLocks/>
              </p:cNvCxnSpPr>
              <p:nvPr/>
            </p:nvCxnSpPr>
            <p:spPr bwMode="auto">
              <a:xfrm>
                <a:off x="1392278" y="3607129"/>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ABC98C2-5804-CF2F-3FDB-9F1FF1876F6C}"/>
                  </a:ext>
                </a:extLst>
              </p:cNvPr>
              <p:cNvCxnSpPr>
                <a:cxnSpLocks/>
              </p:cNvCxnSpPr>
              <p:nvPr/>
            </p:nvCxnSpPr>
            <p:spPr bwMode="auto">
              <a:xfrm>
                <a:off x="1392278" y="3830368"/>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C862363-F204-3C7F-942D-E0FDC5EF17D6}"/>
                  </a:ext>
                </a:extLst>
              </p:cNvPr>
              <p:cNvCxnSpPr>
                <a:cxnSpLocks/>
              </p:cNvCxnSpPr>
              <p:nvPr/>
            </p:nvCxnSpPr>
            <p:spPr bwMode="auto">
              <a:xfrm>
                <a:off x="1392278" y="4053608"/>
                <a:ext cx="8270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028F1CAB-9845-56FF-3698-6F5F7F9D9EDF}"/>
                </a:ext>
              </a:extLst>
            </p:cNvPr>
            <p:cNvGrpSpPr/>
            <p:nvPr/>
          </p:nvGrpSpPr>
          <p:grpSpPr>
            <a:xfrm>
              <a:off x="1492135" y="1812027"/>
              <a:ext cx="99582" cy="1132736"/>
              <a:chOff x="1492135" y="1812027"/>
              <a:chExt cx="99582" cy="1132736"/>
            </a:xfrm>
          </p:grpSpPr>
          <p:cxnSp>
            <p:nvCxnSpPr>
              <p:cNvPr id="28" name="Straight Connector 27">
                <a:extLst>
                  <a:ext uri="{FF2B5EF4-FFF2-40B4-BE49-F238E27FC236}">
                    <a16:creationId xmlns:a16="http://schemas.microsoft.com/office/drawing/2014/main" id="{0A30448A-3105-8F1C-3A92-0EB104FDB210}"/>
                  </a:ext>
                </a:extLst>
              </p:cNvPr>
              <p:cNvCxnSpPr/>
              <p:nvPr/>
            </p:nvCxnSpPr>
            <p:spPr bwMode="auto">
              <a:xfrm flipV="1">
                <a:off x="1492135" y="1812027"/>
                <a:ext cx="0" cy="1124162"/>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688F8F7-A892-4040-116C-F83C1736EBDF}"/>
                  </a:ext>
                </a:extLst>
              </p:cNvPr>
              <p:cNvCxnSpPr>
                <a:cxnSpLocks/>
              </p:cNvCxnSpPr>
              <p:nvPr/>
            </p:nvCxnSpPr>
            <p:spPr bwMode="auto">
              <a:xfrm flipV="1">
                <a:off x="1513090" y="2591753"/>
                <a:ext cx="0" cy="344436"/>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A4635CF-9E85-86DA-4B56-1B346CD2ED4D}"/>
                  </a:ext>
                </a:extLst>
              </p:cNvPr>
              <p:cNvCxnSpPr>
                <a:cxnSpLocks/>
              </p:cNvCxnSpPr>
              <p:nvPr/>
            </p:nvCxnSpPr>
            <p:spPr bwMode="auto">
              <a:xfrm flipV="1">
                <a:off x="1524085" y="2714173"/>
                <a:ext cx="0" cy="228231"/>
              </a:xfrm>
              <a:prstGeom prst="line">
                <a:avLst/>
              </a:prstGeom>
              <a:noFill/>
              <a:ln w="2857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C04F61E-6BAB-010E-554F-0EC4D41CB892}"/>
                  </a:ext>
                </a:extLst>
              </p:cNvPr>
              <p:cNvCxnSpPr>
                <a:cxnSpLocks/>
              </p:cNvCxnSpPr>
              <p:nvPr/>
            </p:nvCxnSpPr>
            <p:spPr bwMode="auto">
              <a:xfrm flipV="1">
                <a:off x="1535517" y="2803208"/>
                <a:ext cx="0" cy="132981"/>
              </a:xfrm>
              <a:prstGeom prst="line">
                <a:avLst/>
              </a:prstGeom>
              <a:noFill/>
              <a:ln w="2857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9237870-77CC-AA3A-6F62-1D85DCCFEC9F}"/>
                  </a:ext>
                </a:extLst>
              </p:cNvPr>
              <p:cNvCxnSpPr>
                <a:cxnSpLocks/>
              </p:cNvCxnSpPr>
              <p:nvPr/>
            </p:nvCxnSpPr>
            <p:spPr bwMode="auto">
              <a:xfrm flipV="1">
                <a:off x="1550756" y="2863982"/>
                <a:ext cx="0" cy="72207"/>
              </a:xfrm>
              <a:prstGeom prst="line">
                <a:avLst/>
              </a:prstGeom>
              <a:noFill/>
              <a:ln w="2857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D2DF973-7082-0FB2-76BF-821840286F1E}"/>
                  </a:ext>
                </a:extLst>
              </p:cNvPr>
              <p:cNvCxnSpPr>
                <a:cxnSpLocks/>
              </p:cNvCxnSpPr>
              <p:nvPr/>
            </p:nvCxnSpPr>
            <p:spPr bwMode="auto">
              <a:xfrm flipV="1">
                <a:off x="1574569" y="2891511"/>
                <a:ext cx="0" cy="44678"/>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73C1E50-28C1-AE13-3E97-423096D994D8}"/>
                  </a:ext>
                </a:extLst>
              </p:cNvPr>
              <p:cNvCxnSpPr>
                <a:cxnSpLocks/>
              </p:cNvCxnSpPr>
              <p:nvPr/>
            </p:nvCxnSpPr>
            <p:spPr bwMode="auto">
              <a:xfrm flipV="1">
                <a:off x="1591717" y="2900085"/>
                <a:ext cx="0" cy="44678"/>
              </a:xfrm>
              <a:prstGeom prst="line">
                <a:avLst/>
              </a:prstGeom>
              <a:noFill/>
              <a:ln w="28575" cap="flat" cmpd="sng" algn="ctr">
                <a:solidFill>
                  <a:schemeClr val="accent1"/>
                </a:solidFill>
                <a:prstDash val="solid"/>
                <a:round/>
                <a:headEnd type="none" w="med" len="med"/>
                <a:tailEnd type="none" w="med" len="med"/>
              </a:ln>
              <a:effectLst/>
            </p:spPr>
          </p:cxnSp>
        </p:grpSp>
        <p:cxnSp>
          <p:nvCxnSpPr>
            <p:cNvPr id="43" name="Straight Connector 42">
              <a:extLst>
                <a:ext uri="{FF2B5EF4-FFF2-40B4-BE49-F238E27FC236}">
                  <a16:creationId xmlns:a16="http://schemas.microsoft.com/office/drawing/2014/main" id="{A6918341-48B0-C02E-8D88-4CE772211F07}"/>
                </a:ext>
              </a:extLst>
            </p:cNvPr>
            <p:cNvCxnSpPr>
              <a:cxnSpLocks/>
            </p:cNvCxnSpPr>
            <p:nvPr/>
          </p:nvCxnSpPr>
          <p:spPr bwMode="auto">
            <a:xfrm flipV="1">
              <a:off x="1652673" y="2938511"/>
              <a:ext cx="0" cy="20542"/>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3AEB900-13E6-3C56-0086-085860C2E22A}"/>
                </a:ext>
              </a:extLst>
            </p:cNvPr>
            <p:cNvCxnSpPr>
              <a:cxnSpLocks/>
            </p:cNvCxnSpPr>
            <p:nvPr/>
          </p:nvCxnSpPr>
          <p:spPr bwMode="auto">
            <a:xfrm flipV="1">
              <a:off x="1669817" y="2939047"/>
              <a:ext cx="0" cy="44678"/>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F7E4405-FDB4-2D36-1C3A-46153F19F05C}"/>
                </a:ext>
              </a:extLst>
            </p:cNvPr>
            <p:cNvCxnSpPr>
              <a:cxnSpLocks/>
            </p:cNvCxnSpPr>
            <p:nvPr/>
          </p:nvCxnSpPr>
          <p:spPr bwMode="auto">
            <a:xfrm flipV="1">
              <a:off x="1688951" y="2936992"/>
              <a:ext cx="0" cy="66739"/>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E798A67-7C01-D179-9CED-78EA6B43C85E}"/>
                </a:ext>
              </a:extLst>
            </p:cNvPr>
            <p:cNvCxnSpPr>
              <a:cxnSpLocks/>
            </p:cNvCxnSpPr>
            <p:nvPr/>
          </p:nvCxnSpPr>
          <p:spPr bwMode="auto">
            <a:xfrm flipV="1">
              <a:off x="1715621" y="2947621"/>
              <a:ext cx="0" cy="66739"/>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FECE2D7-A699-5474-E910-2C6F7B8BB24E}"/>
                </a:ext>
              </a:extLst>
            </p:cNvPr>
            <p:cNvCxnSpPr>
              <a:cxnSpLocks/>
            </p:cNvCxnSpPr>
            <p:nvPr/>
          </p:nvCxnSpPr>
          <p:spPr bwMode="auto">
            <a:xfrm flipV="1">
              <a:off x="1736576" y="2936992"/>
              <a:ext cx="0" cy="112308"/>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AA1D5F2-B661-3C4A-D632-778DC4ADF021}"/>
                </a:ext>
              </a:extLst>
            </p:cNvPr>
            <p:cNvCxnSpPr>
              <a:cxnSpLocks/>
            </p:cNvCxnSpPr>
            <p:nvPr/>
          </p:nvCxnSpPr>
          <p:spPr bwMode="auto">
            <a:xfrm flipV="1">
              <a:off x="1766102" y="2944763"/>
              <a:ext cx="0" cy="134245"/>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E921DB4-2C4B-F06E-8667-F073DEE5F8D2}"/>
                </a:ext>
              </a:extLst>
            </p:cNvPr>
            <p:cNvCxnSpPr>
              <a:cxnSpLocks/>
            </p:cNvCxnSpPr>
            <p:nvPr/>
          </p:nvCxnSpPr>
          <p:spPr bwMode="auto">
            <a:xfrm flipV="1">
              <a:off x="1787226" y="2929937"/>
              <a:ext cx="0" cy="169077"/>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C3B5C40-D986-45D6-5A9D-484E34A6C3E8}"/>
                </a:ext>
              </a:extLst>
            </p:cNvPr>
            <p:cNvCxnSpPr>
              <a:cxnSpLocks/>
            </p:cNvCxnSpPr>
            <p:nvPr/>
          </p:nvCxnSpPr>
          <p:spPr bwMode="auto">
            <a:xfrm flipV="1">
              <a:off x="1801516" y="2936992"/>
              <a:ext cx="0" cy="182564"/>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F27F631-B78C-405B-B754-4EACCA0DB1DC}"/>
                </a:ext>
              </a:extLst>
            </p:cNvPr>
            <p:cNvCxnSpPr>
              <a:cxnSpLocks/>
            </p:cNvCxnSpPr>
            <p:nvPr/>
          </p:nvCxnSpPr>
          <p:spPr bwMode="auto">
            <a:xfrm flipV="1">
              <a:off x="1819609" y="2936992"/>
              <a:ext cx="0" cy="257457"/>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710A41C-1CEB-25FA-FD1F-1132687B3EDE}"/>
                </a:ext>
              </a:extLst>
            </p:cNvPr>
            <p:cNvCxnSpPr>
              <a:cxnSpLocks/>
            </p:cNvCxnSpPr>
            <p:nvPr/>
          </p:nvCxnSpPr>
          <p:spPr bwMode="auto">
            <a:xfrm flipV="1">
              <a:off x="1839944" y="2929937"/>
              <a:ext cx="0" cy="288672"/>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9366B4F-1D4A-D546-CEFA-9C3E839992FB}"/>
                </a:ext>
              </a:extLst>
            </p:cNvPr>
            <p:cNvCxnSpPr>
              <a:cxnSpLocks/>
            </p:cNvCxnSpPr>
            <p:nvPr/>
          </p:nvCxnSpPr>
          <p:spPr bwMode="auto">
            <a:xfrm flipV="1">
              <a:off x="1869185" y="2936992"/>
              <a:ext cx="0" cy="288672"/>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A07FDC2-621C-B2A8-C458-197D17686F92}"/>
                </a:ext>
              </a:extLst>
            </p:cNvPr>
            <p:cNvCxnSpPr>
              <a:cxnSpLocks/>
            </p:cNvCxnSpPr>
            <p:nvPr/>
          </p:nvCxnSpPr>
          <p:spPr bwMode="auto">
            <a:xfrm flipV="1">
              <a:off x="1898047" y="2936992"/>
              <a:ext cx="0" cy="302962"/>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6748043-21DF-C437-DEAB-ADE277B17DBF}"/>
                </a:ext>
              </a:extLst>
            </p:cNvPr>
            <p:cNvCxnSpPr>
              <a:cxnSpLocks/>
            </p:cNvCxnSpPr>
            <p:nvPr/>
          </p:nvCxnSpPr>
          <p:spPr bwMode="auto">
            <a:xfrm flipV="1">
              <a:off x="1924716" y="2922424"/>
              <a:ext cx="0" cy="342449"/>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D320D33-D3E9-22EE-0FDC-FE82571DD5AF}"/>
                </a:ext>
              </a:extLst>
            </p:cNvPr>
            <p:cNvCxnSpPr>
              <a:cxnSpLocks/>
            </p:cNvCxnSpPr>
            <p:nvPr/>
          </p:nvCxnSpPr>
          <p:spPr bwMode="auto">
            <a:xfrm flipV="1">
              <a:off x="1954243" y="2944763"/>
              <a:ext cx="0" cy="342449"/>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6CB39AD-583A-3376-E98D-2614C0187150}"/>
                </a:ext>
              </a:extLst>
            </p:cNvPr>
            <p:cNvCxnSpPr>
              <a:cxnSpLocks/>
            </p:cNvCxnSpPr>
            <p:nvPr/>
          </p:nvCxnSpPr>
          <p:spPr bwMode="auto">
            <a:xfrm flipV="1">
              <a:off x="1983889" y="2936189"/>
              <a:ext cx="0" cy="353881"/>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041C43A-AEAB-1ED5-89E1-5AA5C2C70C36}"/>
                </a:ext>
              </a:extLst>
            </p:cNvPr>
            <p:cNvCxnSpPr>
              <a:cxnSpLocks/>
            </p:cNvCxnSpPr>
            <p:nvPr/>
          </p:nvCxnSpPr>
          <p:spPr bwMode="auto">
            <a:xfrm flipV="1">
              <a:off x="2009608" y="2936992"/>
              <a:ext cx="0" cy="353881"/>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E86F5CF-D14F-C2D6-C43C-1DF4656BFE51}"/>
                </a:ext>
              </a:extLst>
            </p:cNvPr>
            <p:cNvCxnSpPr>
              <a:cxnSpLocks/>
            </p:cNvCxnSpPr>
            <p:nvPr/>
          </p:nvCxnSpPr>
          <p:spPr bwMode="auto">
            <a:xfrm flipV="1">
              <a:off x="2032466" y="2929937"/>
              <a:ext cx="0" cy="380139"/>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BEE4018-0F44-5B21-8279-3D935FDEB25D}"/>
                </a:ext>
              </a:extLst>
            </p:cNvPr>
            <p:cNvCxnSpPr>
              <a:cxnSpLocks/>
            </p:cNvCxnSpPr>
            <p:nvPr/>
          </p:nvCxnSpPr>
          <p:spPr bwMode="auto">
            <a:xfrm flipV="1">
              <a:off x="2061043" y="2929937"/>
              <a:ext cx="0" cy="402158"/>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3EDE268-A1F7-001C-D428-021245FE6645}"/>
                </a:ext>
              </a:extLst>
            </p:cNvPr>
            <p:cNvCxnSpPr>
              <a:cxnSpLocks/>
            </p:cNvCxnSpPr>
            <p:nvPr/>
          </p:nvCxnSpPr>
          <p:spPr bwMode="auto">
            <a:xfrm flipV="1">
              <a:off x="2085641" y="2936992"/>
              <a:ext cx="0" cy="402158"/>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274A27C-F25C-6461-C97E-757753AC4A1C}"/>
                </a:ext>
              </a:extLst>
            </p:cNvPr>
            <p:cNvCxnSpPr>
              <a:cxnSpLocks/>
            </p:cNvCxnSpPr>
            <p:nvPr/>
          </p:nvCxnSpPr>
          <p:spPr bwMode="auto">
            <a:xfrm flipV="1">
              <a:off x="2115169" y="2944196"/>
              <a:ext cx="0" cy="402158"/>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26E0A00-28DF-2D52-21AF-46DCEB5B85D9}"/>
                </a:ext>
              </a:extLst>
            </p:cNvPr>
            <p:cNvCxnSpPr>
              <a:cxnSpLocks/>
            </p:cNvCxnSpPr>
            <p:nvPr/>
          </p:nvCxnSpPr>
          <p:spPr bwMode="auto">
            <a:xfrm flipV="1">
              <a:off x="2141839" y="2929937"/>
              <a:ext cx="0" cy="425488"/>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8E129F7-A6C8-0194-3FD7-958DF3381838}"/>
                </a:ext>
              </a:extLst>
            </p:cNvPr>
            <p:cNvCxnSpPr>
              <a:cxnSpLocks/>
            </p:cNvCxnSpPr>
            <p:nvPr/>
          </p:nvCxnSpPr>
          <p:spPr bwMode="auto">
            <a:xfrm flipV="1">
              <a:off x="2171366" y="2944196"/>
              <a:ext cx="0" cy="425488"/>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C3E8AB1-A87A-EF2F-7D2D-DED585656E59}"/>
                </a:ext>
              </a:extLst>
            </p:cNvPr>
            <p:cNvCxnSpPr>
              <a:cxnSpLocks/>
            </p:cNvCxnSpPr>
            <p:nvPr/>
          </p:nvCxnSpPr>
          <p:spPr bwMode="auto">
            <a:xfrm flipV="1">
              <a:off x="2198034" y="2936992"/>
              <a:ext cx="0" cy="435669"/>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2192FB5-B765-5995-63E0-5C97EE52735A}"/>
                </a:ext>
              </a:extLst>
            </p:cNvPr>
            <p:cNvCxnSpPr>
              <a:cxnSpLocks/>
            </p:cNvCxnSpPr>
            <p:nvPr/>
          </p:nvCxnSpPr>
          <p:spPr bwMode="auto">
            <a:xfrm flipV="1">
              <a:off x="2224701" y="2936992"/>
              <a:ext cx="0" cy="45773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0A2DB7E-49CD-849E-0844-2EC90EC23FF2}"/>
                </a:ext>
              </a:extLst>
            </p:cNvPr>
            <p:cNvCxnSpPr>
              <a:cxnSpLocks/>
            </p:cNvCxnSpPr>
            <p:nvPr/>
          </p:nvCxnSpPr>
          <p:spPr bwMode="auto">
            <a:xfrm flipV="1">
              <a:off x="2268516" y="2929937"/>
              <a:ext cx="0" cy="471989"/>
            </a:xfrm>
            <a:prstGeom prst="line">
              <a:avLst/>
            </a:prstGeom>
            <a:noFill/>
            <a:ln w="762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9419E89-D6A1-E806-3D95-3597B32A19FE}"/>
                </a:ext>
              </a:extLst>
            </p:cNvPr>
            <p:cNvCxnSpPr>
              <a:cxnSpLocks/>
            </p:cNvCxnSpPr>
            <p:nvPr/>
          </p:nvCxnSpPr>
          <p:spPr bwMode="auto">
            <a:xfrm flipV="1">
              <a:off x="2346621" y="2944196"/>
              <a:ext cx="0" cy="471989"/>
            </a:xfrm>
            <a:prstGeom prst="line">
              <a:avLst/>
            </a:prstGeom>
            <a:noFill/>
            <a:ln w="762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A7BC509-F4AC-7EE4-7804-0BE85BCCD752}"/>
                </a:ext>
              </a:extLst>
            </p:cNvPr>
            <p:cNvCxnSpPr>
              <a:cxnSpLocks/>
            </p:cNvCxnSpPr>
            <p:nvPr/>
          </p:nvCxnSpPr>
          <p:spPr bwMode="auto">
            <a:xfrm flipV="1">
              <a:off x="2378154" y="2929937"/>
              <a:ext cx="0" cy="512413"/>
            </a:xfrm>
            <a:prstGeom prst="line">
              <a:avLst/>
            </a:prstGeom>
            <a:noFill/>
            <a:ln w="762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DEB3C7A-D4FD-1AD6-7C90-712AF76EB9E1}"/>
                </a:ext>
              </a:extLst>
            </p:cNvPr>
            <p:cNvCxnSpPr>
              <a:cxnSpLocks/>
            </p:cNvCxnSpPr>
            <p:nvPr/>
          </p:nvCxnSpPr>
          <p:spPr bwMode="auto">
            <a:xfrm flipV="1">
              <a:off x="2439114" y="2944196"/>
              <a:ext cx="0" cy="512413"/>
            </a:xfrm>
            <a:prstGeom prst="line">
              <a:avLst/>
            </a:prstGeom>
            <a:noFill/>
            <a:ln w="762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E4AE245-452A-E3E6-8992-D97D2053971A}"/>
                </a:ext>
              </a:extLst>
            </p:cNvPr>
            <p:cNvCxnSpPr>
              <a:cxnSpLocks/>
            </p:cNvCxnSpPr>
            <p:nvPr/>
          </p:nvCxnSpPr>
          <p:spPr bwMode="auto">
            <a:xfrm flipV="1">
              <a:off x="2484833" y="2944196"/>
              <a:ext cx="0" cy="523845"/>
            </a:xfrm>
            <a:prstGeom prst="line">
              <a:avLst/>
            </a:prstGeom>
            <a:noFill/>
            <a:ln w="762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7902728-BFB0-8707-7BDF-FCCD4B164D4C}"/>
                </a:ext>
              </a:extLst>
            </p:cNvPr>
            <p:cNvCxnSpPr>
              <a:cxnSpLocks/>
            </p:cNvCxnSpPr>
            <p:nvPr/>
          </p:nvCxnSpPr>
          <p:spPr bwMode="auto">
            <a:xfrm flipV="1">
              <a:off x="2533171" y="2936992"/>
              <a:ext cx="0" cy="543539"/>
            </a:xfrm>
            <a:prstGeom prst="line">
              <a:avLst/>
            </a:prstGeom>
            <a:noFill/>
            <a:ln w="762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AE83DDB-DFFA-1468-9EFF-0F40890A68F9}"/>
                </a:ext>
              </a:extLst>
            </p:cNvPr>
            <p:cNvCxnSpPr>
              <a:cxnSpLocks/>
            </p:cNvCxnSpPr>
            <p:nvPr/>
          </p:nvCxnSpPr>
          <p:spPr bwMode="auto">
            <a:xfrm flipV="1">
              <a:off x="2602703" y="2944196"/>
              <a:ext cx="0" cy="553237"/>
            </a:xfrm>
            <a:prstGeom prst="line">
              <a:avLst/>
            </a:prstGeom>
            <a:noFill/>
            <a:ln w="762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DAB7F72-E7C7-7086-BA3D-0256139BDAC7}"/>
                </a:ext>
              </a:extLst>
            </p:cNvPr>
            <p:cNvCxnSpPr>
              <a:cxnSpLocks/>
            </p:cNvCxnSpPr>
            <p:nvPr/>
          </p:nvCxnSpPr>
          <p:spPr bwMode="auto">
            <a:xfrm flipV="1">
              <a:off x="2643179" y="2936992"/>
              <a:ext cx="0" cy="586606"/>
            </a:xfrm>
            <a:prstGeom prst="line">
              <a:avLst/>
            </a:prstGeom>
            <a:noFill/>
            <a:ln w="762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4E080E8-8DD9-A977-D370-5F35721A2A8C}"/>
                </a:ext>
              </a:extLst>
            </p:cNvPr>
            <p:cNvCxnSpPr>
              <a:cxnSpLocks/>
            </p:cNvCxnSpPr>
            <p:nvPr/>
          </p:nvCxnSpPr>
          <p:spPr bwMode="auto">
            <a:xfrm flipV="1">
              <a:off x="2718427" y="2944196"/>
              <a:ext cx="0" cy="586606"/>
            </a:xfrm>
            <a:prstGeom prst="line">
              <a:avLst/>
            </a:prstGeom>
            <a:noFill/>
            <a:ln w="762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4CE3B69-CF4F-5204-B626-0640DA533089}"/>
                </a:ext>
              </a:extLst>
            </p:cNvPr>
            <p:cNvCxnSpPr>
              <a:cxnSpLocks/>
            </p:cNvCxnSpPr>
            <p:nvPr/>
          </p:nvCxnSpPr>
          <p:spPr bwMode="auto">
            <a:xfrm flipV="1">
              <a:off x="2784149" y="2936992"/>
              <a:ext cx="0" cy="608667"/>
            </a:xfrm>
            <a:prstGeom prst="line">
              <a:avLst/>
            </a:prstGeom>
            <a:noFill/>
            <a:ln w="762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244BD66-6944-42D2-9E4D-68677819047C}"/>
                </a:ext>
              </a:extLst>
            </p:cNvPr>
            <p:cNvCxnSpPr>
              <a:cxnSpLocks/>
            </p:cNvCxnSpPr>
            <p:nvPr/>
          </p:nvCxnSpPr>
          <p:spPr bwMode="auto">
            <a:xfrm flipV="1">
              <a:off x="2845109" y="2948410"/>
              <a:ext cx="0" cy="608667"/>
            </a:xfrm>
            <a:prstGeom prst="line">
              <a:avLst/>
            </a:prstGeom>
            <a:noFill/>
            <a:ln w="762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D394C00-5239-5CDC-FB78-80D43750D02E}"/>
                </a:ext>
              </a:extLst>
            </p:cNvPr>
            <p:cNvCxnSpPr>
              <a:cxnSpLocks/>
            </p:cNvCxnSpPr>
            <p:nvPr/>
          </p:nvCxnSpPr>
          <p:spPr bwMode="auto">
            <a:xfrm flipV="1">
              <a:off x="2876542" y="2929937"/>
              <a:ext cx="0" cy="639269"/>
            </a:xfrm>
            <a:prstGeom prst="line">
              <a:avLst/>
            </a:prstGeom>
            <a:noFill/>
            <a:ln w="762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CBBCE8F-F223-C970-ECDA-E94D020B6A51}"/>
                </a:ext>
              </a:extLst>
            </p:cNvPr>
            <p:cNvCxnSpPr>
              <a:cxnSpLocks/>
            </p:cNvCxnSpPr>
            <p:nvPr/>
          </p:nvCxnSpPr>
          <p:spPr bwMode="auto">
            <a:xfrm flipV="1">
              <a:off x="2933684" y="2936992"/>
              <a:ext cx="0" cy="648064"/>
            </a:xfrm>
            <a:prstGeom prst="line">
              <a:avLst/>
            </a:prstGeom>
            <a:noFill/>
            <a:ln w="762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C3BC485-88C4-A3DA-74AA-9780BA8C9D7D}"/>
                </a:ext>
              </a:extLst>
            </p:cNvPr>
            <p:cNvCxnSpPr>
              <a:cxnSpLocks/>
            </p:cNvCxnSpPr>
            <p:nvPr/>
          </p:nvCxnSpPr>
          <p:spPr bwMode="auto">
            <a:xfrm flipV="1">
              <a:off x="3003225" y="2929937"/>
              <a:ext cx="0" cy="668385"/>
            </a:xfrm>
            <a:prstGeom prst="line">
              <a:avLst/>
            </a:prstGeom>
            <a:noFill/>
            <a:ln w="762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188AB1B-32FB-1F6B-F1A3-741DB2AFB8EC}"/>
                </a:ext>
              </a:extLst>
            </p:cNvPr>
            <p:cNvCxnSpPr>
              <a:cxnSpLocks/>
            </p:cNvCxnSpPr>
            <p:nvPr/>
          </p:nvCxnSpPr>
          <p:spPr bwMode="auto">
            <a:xfrm flipV="1">
              <a:off x="3046526" y="2929937"/>
              <a:ext cx="0" cy="685766"/>
            </a:xfrm>
            <a:prstGeom prst="line">
              <a:avLst/>
            </a:prstGeom>
            <a:noFill/>
            <a:ln w="762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95D4A35-01A1-AE58-94FA-6E1DABE88853}"/>
                </a:ext>
              </a:extLst>
            </p:cNvPr>
            <p:cNvCxnSpPr>
              <a:cxnSpLocks/>
            </p:cNvCxnSpPr>
            <p:nvPr/>
          </p:nvCxnSpPr>
          <p:spPr bwMode="auto">
            <a:xfrm flipV="1">
              <a:off x="3096487" y="2929937"/>
              <a:ext cx="0" cy="700025"/>
            </a:xfrm>
            <a:prstGeom prst="line">
              <a:avLst/>
            </a:prstGeom>
            <a:noFill/>
            <a:ln w="762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695725C-FFF4-D888-0F8F-45490F2B788C}"/>
                </a:ext>
              </a:extLst>
            </p:cNvPr>
            <p:cNvCxnSpPr>
              <a:cxnSpLocks/>
            </p:cNvCxnSpPr>
            <p:nvPr/>
          </p:nvCxnSpPr>
          <p:spPr bwMode="auto">
            <a:xfrm flipV="1">
              <a:off x="3168877" y="2944196"/>
              <a:ext cx="0" cy="700025"/>
            </a:xfrm>
            <a:prstGeom prst="line">
              <a:avLst/>
            </a:prstGeom>
            <a:noFill/>
            <a:ln w="762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E358E68-C718-BAA9-9529-81B4C15951D5}"/>
                </a:ext>
              </a:extLst>
            </p:cNvPr>
            <p:cNvCxnSpPr>
              <a:cxnSpLocks/>
            </p:cNvCxnSpPr>
            <p:nvPr/>
          </p:nvCxnSpPr>
          <p:spPr bwMode="auto">
            <a:xfrm flipV="1">
              <a:off x="3208882" y="2925282"/>
              <a:ext cx="0" cy="741195"/>
            </a:xfrm>
            <a:prstGeom prst="line">
              <a:avLst/>
            </a:prstGeom>
            <a:noFill/>
            <a:ln w="7620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FA66316-BECB-5FAE-FE98-F8BFD2DAFA16}"/>
                </a:ext>
              </a:extLst>
            </p:cNvPr>
            <p:cNvCxnSpPr>
              <a:cxnSpLocks/>
            </p:cNvCxnSpPr>
            <p:nvPr/>
          </p:nvCxnSpPr>
          <p:spPr bwMode="auto">
            <a:xfrm flipV="1">
              <a:off x="3284129" y="2936992"/>
              <a:ext cx="0" cy="741195"/>
            </a:xfrm>
            <a:prstGeom prst="line">
              <a:avLst/>
            </a:prstGeom>
            <a:noFill/>
            <a:ln w="762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1E640C0-3E80-069D-0445-1829ABD00E96}"/>
                </a:ext>
              </a:extLst>
            </p:cNvPr>
            <p:cNvCxnSpPr>
              <a:cxnSpLocks/>
            </p:cNvCxnSpPr>
            <p:nvPr/>
          </p:nvCxnSpPr>
          <p:spPr bwMode="auto">
            <a:xfrm flipV="1">
              <a:off x="3361282" y="2944196"/>
              <a:ext cx="0" cy="741195"/>
            </a:xfrm>
            <a:prstGeom prst="line">
              <a:avLst/>
            </a:prstGeom>
            <a:noFill/>
            <a:ln w="762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AC5C58E-1D12-A348-48BD-2F25D8F63B71}"/>
                </a:ext>
              </a:extLst>
            </p:cNvPr>
            <p:cNvCxnSpPr>
              <a:cxnSpLocks/>
            </p:cNvCxnSpPr>
            <p:nvPr/>
          </p:nvCxnSpPr>
          <p:spPr bwMode="auto">
            <a:xfrm flipV="1">
              <a:off x="3404950" y="2929937"/>
              <a:ext cx="0" cy="770311"/>
            </a:xfrm>
            <a:prstGeom prst="line">
              <a:avLst/>
            </a:prstGeom>
            <a:noFill/>
            <a:ln w="762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1B58CDA-1ACF-2EC6-3FF2-E5DBB7C2A12D}"/>
                </a:ext>
              </a:extLst>
            </p:cNvPr>
            <p:cNvCxnSpPr>
              <a:cxnSpLocks/>
            </p:cNvCxnSpPr>
            <p:nvPr/>
          </p:nvCxnSpPr>
          <p:spPr bwMode="auto">
            <a:xfrm flipV="1">
              <a:off x="3463052" y="2941338"/>
              <a:ext cx="0" cy="770311"/>
            </a:xfrm>
            <a:prstGeom prst="line">
              <a:avLst/>
            </a:prstGeom>
            <a:noFill/>
            <a:ln w="762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EDF3B38-5BCB-21D1-FB44-733D592004C0}"/>
                </a:ext>
              </a:extLst>
            </p:cNvPr>
            <p:cNvCxnSpPr>
              <a:cxnSpLocks/>
            </p:cNvCxnSpPr>
            <p:nvPr/>
          </p:nvCxnSpPr>
          <p:spPr bwMode="auto">
            <a:xfrm flipV="1">
              <a:off x="3538300" y="2929937"/>
              <a:ext cx="0" cy="794368"/>
            </a:xfrm>
            <a:prstGeom prst="line">
              <a:avLst/>
            </a:prstGeom>
            <a:noFill/>
            <a:ln w="762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8430E68-7F1B-0E05-3EF5-5102EEF94B29}"/>
                </a:ext>
              </a:extLst>
            </p:cNvPr>
            <p:cNvCxnSpPr>
              <a:cxnSpLocks/>
            </p:cNvCxnSpPr>
            <p:nvPr/>
          </p:nvCxnSpPr>
          <p:spPr bwMode="auto">
            <a:xfrm flipV="1">
              <a:off x="3607833" y="2929937"/>
              <a:ext cx="0" cy="813601"/>
            </a:xfrm>
            <a:prstGeom prst="line">
              <a:avLst/>
            </a:prstGeom>
            <a:noFill/>
            <a:ln w="762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F48F8DA-03A8-C272-7E69-2A0736790E15}"/>
                </a:ext>
              </a:extLst>
            </p:cNvPr>
            <p:cNvCxnSpPr>
              <a:cxnSpLocks/>
            </p:cNvCxnSpPr>
            <p:nvPr/>
          </p:nvCxnSpPr>
          <p:spPr bwMode="auto">
            <a:xfrm flipV="1">
              <a:off x="3680223" y="2936992"/>
              <a:ext cx="0" cy="813601"/>
            </a:xfrm>
            <a:prstGeom prst="line">
              <a:avLst/>
            </a:prstGeom>
            <a:noFill/>
            <a:ln w="762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866DAB5-38C1-68C7-5428-03DB66D24EB4}"/>
                </a:ext>
              </a:extLst>
            </p:cNvPr>
            <p:cNvCxnSpPr>
              <a:cxnSpLocks/>
            </p:cNvCxnSpPr>
            <p:nvPr/>
          </p:nvCxnSpPr>
          <p:spPr bwMode="auto">
            <a:xfrm flipV="1">
              <a:off x="3731658" y="2929937"/>
              <a:ext cx="0" cy="832288"/>
            </a:xfrm>
            <a:prstGeom prst="line">
              <a:avLst/>
            </a:prstGeom>
            <a:noFill/>
            <a:ln w="762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5BD1C15-42DA-6F52-E673-88A11DF2411B}"/>
                </a:ext>
              </a:extLst>
            </p:cNvPr>
            <p:cNvCxnSpPr>
              <a:cxnSpLocks/>
            </p:cNvCxnSpPr>
            <p:nvPr/>
          </p:nvCxnSpPr>
          <p:spPr bwMode="auto">
            <a:xfrm flipV="1">
              <a:off x="3806905" y="2939281"/>
              <a:ext cx="0" cy="832288"/>
            </a:xfrm>
            <a:prstGeom prst="line">
              <a:avLst/>
            </a:prstGeom>
            <a:noFill/>
            <a:ln w="762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55BD001-AF25-76F0-31CD-6319B1BCA38B}"/>
                </a:ext>
              </a:extLst>
            </p:cNvPr>
            <p:cNvCxnSpPr>
              <a:cxnSpLocks/>
            </p:cNvCxnSpPr>
            <p:nvPr/>
          </p:nvCxnSpPr>
          <p:spPr bwMode="auto">
            <a:xfrm flipV="1">
              <a:off x="3865007" y="2936992"/>
              <a:ext cx="0" cy="848836"/>
            </a:xfrm>
            <a:prstGeom prst="line">
              <a:avLst/>
            </a:prstGeom>
            <a:noFill/>
            <a:ln w="762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4C888C93-ADB6-2F85-EAF1-60CE5D5D57C7}"/>
                </a:ext>
              </a:extLst>
            </p:cNvPr>
            <p:cNvCxnSpPr>
              <a:cxnSpLocks/>
            </p:cNvCxnSpPr>
            <p:nvPr/>
          </p:nvCxnSpPr>
          <p:spPr bwMode="auto">
            <a:xfrm flipV="1">
              <a:off x="3943111" y="2929937"/>
              <a:ext cx="0" cy="881596"/>
            </a:xfrm>
            <a:prstGeom prst="line">
              <a:avLst/>
            </a:prstGeom>
            <a:noFill/>
            <a:ln w="762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ECA280A-AA09-0328-65CF-0D1E6EE98A81}"/>
                </a:ext>
              </a:extLst>
            </p:cNvPr>
            <p:cNvCxnSpPr>
              <a:cxnSpLocks/>
            </p:cNvCxnSpPr>
            <p:nvPr/>
          </p:nvCxnSpPr>
          <p:spPr bwMode="auto">
            <a:xfrm flipV="1">
              <a:off x="4015501" y="2929937"/>
              <a:ext cx="0" cy="881596"/>
            </a:xfrm>
            <a:prstGeom prst="line">
              <a:avLst/>
            </a:prstGeom>
            <a:noFill/>
            <a:ln w="762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FDFADA0-E61D-9AB0-5F73-87F97FF0FA23}"/>
                </a:ext>
              </a:extLst>
            </p:cNvPr>
            <p:cNvCxnSpPr>
              <a:cxnSpLocks/>
            </p:cNvCxnSpPr>
            <p:nvPr/>
          </p:nvCxnSpPr>
          <p:spPr bwMode="auto">
            <a:xfrm flipV="1">
              <a:off x="4036456" y="2944196"/>
              <a:ext cx="0" cy="881596"/>
            </a:xfrm>
            <a:prstGeom prst="line">
              <a:avLst/>
            </a:prstGeom>
            <a:noFill/>
            <a:ln w="762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446680B-E090-4A0E-4684-3766D1C7CE2D}"/>
                </a:ext>
              </a:extLst>
            </p:cNvPr>
            <p:cNvCxnSpPr>
              <a:cxnSpLocks/>
            </p:cNvCxnSpPr>
            <p:nvPr/>
          </p:nvCxnSpPr>
          <p:spPr bwMode="auto">
            <a:xfrm flipV="1">
              <a:off x="4075856" y="2922424"/>
              <a:ext cx="0" cy="918912"/>
            </a:xfrm>
            <a:prstGeom prst="line">
              <a:avLst/>
            </a:prstGeom>
            <a:noFill/>
            <a:ln w="762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EEF9EB7-F071-3F78-9244-414D055BCC1D}"/>
                </a:ext>
              </a:extLst>
            </p:cNvPr>
            <p:cNvCxnSpPr>
              <a:cxnSpLocks/>
            </p:cNvCxnSpPr>
            <p:nvPr/>
          </p:nvCxnSpPr>
          <p:spPr bwMode="auto">
            <a:xfrm flipV="1">
              <a:off x="4133958" y="2935266"/>
              <a:ext cx="0" cy="918912"/>
            </a:xfrm>
            <a:prstGeom prst="line">
              <a:avLst/>
            </a:prstGeom>
            <a:noFill/>
            <a:ln w="762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684CE84-3032-EA09-268A-3D14368DCA7A}"/>
                </a:ext>
              </a:extLst>
            </p:cNvPr>
            <p:cNvCxnSpPr>
              <a:cxnSpLocks/>
            </p:cNvCxnSpPr>
            <p:nvPr/>
          </p:nvCxnSpPr>
          <p:spPr bwMode="auto">
            <a:xfrm flipV="1">
              <a:off x="4169201" y="2936992"/>
              <a:ext cx="0" cy="934690"/>
            </a:xfrm>
            <a:prstGeom prst="line">
              <a:avLst/>
            </a:prstGeom>
            <a:noFill/>
            <a:ln w="762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3F23555E-0F84-E4E9-CFEE-3E3669BEF482}"/>
                </a:ext>
              </a:extLst>
            </p:cNvPr>
            <p:cNvCxnSpPr>
              <a:cxnSpLocks/>
            </p:cNvCxnSpPr>
            <p:nvPr/>
          </p:nvCxnSpPr>
          <p:spPr bwMode="auto">
            <a:xfrm flipV="1">
              <a:off x="4227303" y="2929937"/>
              <a:ext cx="0" cy="960143"/>
            </a:xfrm>
            <a:prstGeom prst="line">
              <a:avLst/>
            </a:prstGeom>
            <a:noFill/>
            <a:ln w="762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895FD57-CDDB-435F-2746-C61F5B45709A}"/>
                </a:ext>
              </a:extLst>
            </p:cNvPr>
            <p:cNvCxnSpPr>
              <a:cxnSpLocks/>
            </p:cNvCxnSpPr>
            <p:nvPr/>
          </p:nvCxnSpPr>
          <p:spPr bwMode="auto">
            <a:xfrm flipV="1">
              <a:off x="4262545" y="2936992"/>
              <a:ext cx="0" cy="976402"/>
            </a:xfrm>
            <a:prstGeom prst="line">
              <a:avLst/>
            </a:prstGeom>
            <a:noFill/>
            <a:ln w="762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604A717-A6B6-F960-C6C1-F426B3B0CD70}"/>
                </a:ext>
              </a:extLst>
            </p:cNvPr>
            <p:cNvCxnSpPr>
              <a:cxnSpLocks/>
            </p:cNvCxnSpPr>
            <p:nvPr/>
          </p:nvCxnSpPr>
          <p:spPr bwMode="auto">
            <a:xfrm flipV="1">
              <a:off x="4323505" y="2936992"/>
              <a:ext cx="0" cy="1012553"/>
            </a:xfrm>
            <a:prstGeom prst="line">
              <a:avLst/>
            </a:prstGeom>
            <a:noFill/>
            <a:ln w="762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BADC1FF-0159-692A-8B42-2BB9FEF1F467}"/>
                </a:ext>
              </a:extLst>
            </p:cNvPr>
            <p:cNvCxnSpPr>
              <a:cxnSpLocks/>
            </p:cNvCxnSpPr>
            <p:nvPr/>
          </p:nvCxnSpPr>
          <p:spPr bwMode="auto">
            <a:xfrm flipV="1">
              <a:off x="4393415" y="2950332"/>
              <a:ext cx="0" cy="1012553"/>
            </a:xfrm>
            <a:prstGeom prst="line">
              <a:avLst/>
            </a:prstGeom>
            <a:noFill/>
            <a:ln w="762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6A1B56B-CD4C-4713-12D1-EFCFA89DFF5E}"/>
                </a:ext>
              </a:extLst>
            </p:cNvPr>
            <p:cNvCxnSpPr>
              <a:cxnSpLocks/>
            </p:cNvCxnSpPr>
            <p:nvPr/>
          </p:nvCxnSpPr>
          <p:spPr bwMode="auto">
            <a:xfrm flipV="1">
              <a:off x="4415215" y="2944196"/>
              <a:ext cx="0" cy="1027410"/>
            </a:xfrm>
            <a:prstGeom prst="line">
              <a:avLst/>
            </a:prstGeom>
            <a:noFill/>
            <a:ln w="762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C16BA86-E262-E001-BC8F-EC21845AE0F1}"/>
                </a:ext>
              </a:extLst>
            </p:cNvPr>
            <p:cNvCxnSpPr>
              <a:cxnSpLocks/>
            </p:cNvCxnSpPr>
            <p:nvPr/>
          </p:nvCxnSpPr>
          <p:spPr bwMode="auto">
            <a:xfrm flipV="1">
              <a:off x="4439405" y="2929937"/>
              <a:ext cx="0" cy="1057817"/>
            </a:xfrm>
            <a:prstGeom prst="line">
              <a:avLst/>
            </a:prstGeom>
            <a:noFill/>
            <a:ln w="762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3A26BAF-1928-3F6E-9B9D-434FBA4C0237}"/>
                </a:ext>
              </a:extLst>
            </p:cNvPr>
            <p:cNvCxnSpPr>
              <a:cxnSpLocks/>
            </p:cNvCxnSpPr>
            <p:nvPr/>
          </p:nvCxnSpPr>
          <p:spPr bwMode="auto">
            <a:xfrm flipV="1">
              <a:off x="4488935" y="2942105"/>
              <a:ext cx="0" cy="1057817"/>
            </a:xfrm>
            <a:prstGeom prst="line">
              <a:avLst/>
            </a:prstGeom>
            <a:noFill/>
            <a:ln w="762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0439DA6-2B70-29B7-6D88-68A73EC8FA92}"/>
                </a:ext>
              </a:extLst>
            </p:cNvPr>
            <p:cNvCxnSpPr>
              <a:cxnSpLocks/>
            </p:cNvCxnSpPr>
            <p:nvPr/>
          </p:nvCxnSpPr>
          <p:spPr bwMode="auto">
            <a:xfrm flipV="1">
              <a:off x="4535607" y="2922424"/>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D7022720-5204-BE14-7D0A-FA1D801ADE86}"/>
                </a:ext>
              </a:extLst>
            </p:cNvPr>
            <p:cNvCxnSpPr>
              <a:cxnSpLocks/>
            </p:cNvCxnSpPr>
            <p:nvPr/>
          </p:nvCxnSpPr>
          <p:spPr bwMode="auto">
            <a:xfrm flipV="1">
              <a:off x="4607997" y="2922424"/>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3D8784C9-5880-F77D-9722-1119597ECD5D}"/>
                </a:ext>
              </a:extLst>
            </p:cNvPr>
            <p:cNvCxnSpPr>
              <a:cxnSpLocks/>
            </p:cNvCxnSpPr>
            <p:nvPr/>
          </p:nvCxnSpPr>
          <p:spPr bwMode="auto">
            <a:xfrm flipV="1">
              <a:off x="4685150" y="2922424"/>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B286C0D-847B-2650-ACB4-3A2E5EA709AA}"/>
                </a:ext>
              </a:extLst>
            </p:cNvPr>
            <p:cNvCxnSpPr>
              <a:cxnSpLocks/>
            </p:cNvCxnSpPr>
            <p:nvPr/>
          </p:nvCxnSpPr>
          <p:spPr bwMode="auto">
            <a:xfrm flipV="1">
              <a:off x="4763256" y="2922424"/>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148E7BD-4349-3CD5-0383-ECDE9D200EF0}"/>
                </a:ext>
              </a:extLst>
            </p:cNvPr>
            <p:cNvCxnSpPr>
              <a:cxnSpLocks/>
            </p:cNvCxnSpPr>
            <p:nvPr/>
          </p:nvCxnSpPr>
          <p:spPr bwMode="auto">
            <a:xfrm flipV="1">
              <a:off x="4839229" y="2921995"/>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21AB3CF-708A-04A1-F49B-3BBB02A041BF}"/>
                </a:ext>
              </a:extLst>
            </p:cNvPr>
            <p:cNvCxnSpPr>
              <a:cxnSpLocks/>
            </p:cNvCxnSpPr>
            <p:nvPr/>
          </p:nvCxnSpPr>
          <p:spPr bwMode="auto">
            <a:xfrm flipV="1">
              <a:off x="4911619" y="2921995"/>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5EF084A-2E0F-E071-BC5F-2668B1EF2CC0}"/>
                </a:ext>
              </a:extLst>
            </p:cNvPr>
            <p:cNvCxnSpPr>
              <a:cxnSpLocks/>
            </p:cNvCxnSpPr>
            <p:nvPr/>
          </p:nvCxnSpPr>
          <p:spPr bwMode="auto">
            <a:xfrm flipV="1">
              <a:off x="4988772" y="2921995"/>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8343289-DE05-1D37-C4DE-D187355E7CEA}"/>
                </a:ext>
              </a:extLst>
            </p:cNvPr>
            <p:cNvCxnSpPr>
              <a:cxnSpLocks/>
            </p:cNvCxnSpPr>
            <p:nvPr/>
          </p:nvCxnSpPr>
          <p:spPr bwMode="auto">
            <a:xfrm flipV="1">
              <a:off x="5066878" y="2921995"/>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C0DB45D-A5EF-C35D-D4F5-92940FFCF027}"/>
                </a:ext>
              </a:extLst>
            </p:cNvPr>
            <p:cNvCxnSpPr>
              <a:cxnSpLocks/>
            </p:cNvCxnSpPr>
            <p:nvPr/>
          </p:nvCxnSpPr>
          <p:spPr bwMode="auto">
            <a:xfrm flipV="1">
              <a:off x="5143075" y="2921995"/>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088466B-2BBA-2624-3EEA-FDC6FB589713}"/>
                </a:ext>
              </a:extLst>
            </p:cNvPr>
            <p:cNvCxnSpPr>
              <a:cxnSpLocks/>
            </p:cNvCxnSpPr>
            <p:nvPr/>
          </p:nvCxnSpPr>
          <p:spPr bwMode="auto">
            <a:xfrm flipV="1">
              <a:off x="5215465" y="2921995"/>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C316A59-BA82-920E-A137-390D95A049CD}"/>
                </a:ext>
              </a:extLst>
            </p:cNvPr>
            <p:cNvCxnSpPr>
              <a:cxnSpLocks/>
            </p:cNvCxnSpPr>
            <p:nvPr/>
          </p:nvCxnSpPr>
          <p:spPr bwMode="auto">
            <a:xfrm flipV="1">
              <a:off x="5292618" y="2921995"/>
              <a:ext cx="0" cy="1130082"/>
            </a:xfrm>
            <a:prstGeom prst="line">
              <a:avLst/>
            </a:prstGeom>
            <a:noFill/>
            <a:ln w="762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62B0789-10F4-C676-3788-C082682AA68E}"/>
                </a:ext>
              </a:extLst>
            </p:cNvPr>
            <p:cNvCxnSpPr>
              <a:cxnSpLocks/>
            </p:cNvCxnSpPr>
            <p:nvPr/>
          </p:nvCxnSpPr>
          <p:spPr bwMode="auto">
            <a:xfrm flipV="1">
              <a:off x="5306908" y="2921995"/>
              <a:ext cx="0" cy="1130082"/>
            </a:xfrm>
            <a:prstGeom prst="line">
              <a:avLst/>
            </a:prstGeom>
            <a:noFill/>
            <a:ln w="76200" cap="flat" cmpd="sng" algn="ctr">
              <a:solidFill>
                <a:schemeClr val="accent1"/>
              </a:solidFill>
              <a:prstDash val="solid"/>
              <a:round/>
              <a:headEnd type="none" w="med" len="med"/>
              <a:tailEnd type="none" w="med" len="med"/>
            </a:ln>
            <a:effectLst/>
          </p:spPr>
        </p:cxnSp>
        <p:grpSp>
          <p:nvGrpSpPr>
            <p:cNvPr id="173" name="Group 172">
              <a:extLst>
                <a:ext uri="{FF2B5EF4-FFF2-40B4-BE49-F238E27FC236}">
                  <a16:creationId xmlns:a16="http://schemas.microsoft.com/office/drawing/2014/main" id="{3A51301D-B7F8-ED3A-7AD2-C9A0BB4488D8}"/>
                </a:ext>
              </a:extLst>
            </p:cNvPr>
            <p:cNvGrpSpPr/>
            <p:nvPr/>
          </p:nvGrpSpPr>
          <p:grpSpPr>
            <a:xfrm>
              <a:off x="1474987" y="2714173"/>
              <a:ext cx="3919514" cy="556758"/>
              <a:chOff x="1474987" y="2714173"/>
              <a:chExt cx="3919514" cy="556758"/>
            </a:xfrm>
          </p:grpSpPr>
          <p:cxnSp>
            <p:nvCxnSpPr>
              <p:cNvPr id="24" name="Straight Connector 23">
                <a:extLst>
                  <a:ext uri="{FF2B5EF4-FFF2-40B4-BE49-F238E27FC236}">
                    <a16:creationId xmlns:a16="http://schemas.microsoft.com/office/drawing/2014/main" id="{E367365A-A30F-FCF9-2F51-F01D8910E3C8}"/>
                  </a:ext>
                </a:extLst>
              </p:cNvPr>
              <p:cNvCxnSpPr>
                <a:cxnSpLocks/>
              </p:cNvCxnSpPr>
              <p:nvPr/>
            </p:nvCxnSpPr>
            <p:spPr bwMode="auto">
              <a:xfrm>
                <a:off x="1474987" y="2936189"/>
                <a:ext cx="391951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6CB71A0-1B41-5F6F-9030-7DD3D4127E83}"/>
                  </a:ext>
                </a:extLst>
              </p:cNvPr>
              <p:cNvCxnSpPr/>
              <p:nvPr/>
            </p:nvCxnSpPr>
            <p:spPr bwMode="auto">
              <a:xfrm>
                <a:off x="1474987" y="2714173"/>
                <a:ext cx="3919514" cy="0"/>
              </a:xfrm>
              <a:prstGeom prst="line">
                <a:avLst/>
              </a:prstGeom>
              <a:noFill/>
              <a:ln w="28575" cap="flat" cmpd="sng" algn="ctr">
                <a:solidFill>
                  <a:schemeClr val="bg1"/>
                </a:solidFill>
                <a:prstDash val="sysDot"/>
                <a:round/>
                <a:headEnd type="none" w="med" len="med"/>
                <a:tailEnd type="none" w="med" len="med"/>
              </a:ln>
              <a:effectLst/>
            </p:spPr>
          </p:cxnSp>
          <p:cxnSp>
            <p:nvCxnSpPr>
              <p:cNvPr id="26" name="Straight Connector 25">
                <a:extLst>
                  <a:ext uri="{FF2B5EF4-FFF2-40B4-BE49-F238E27FC236}">
                    <a16:creationId xmlns:a16="http://schemas.microsoft.com/office/drawing/2014/main" id="{A71E03C0-2F35-D883-BD20-1B44B6D0B518}"/>
                  </a:ext>
                </a:extLst>
              </p:cNvPr>
              <p:cNvCxnSpPr/>
              <p:nvPr/>
            </p:nvCxnSpPr>
            <p:spPr bwMode="auto">
              <a:xfrm>
                <a:off x="1474987" y="3270931"/>
                <a:ext cx="3919514" cy="0"/>
              </a:xfrm>
              <a:prstGeom prst="line">
                <a:avLst/>
              </a:prstGeom>
              <a:noFill/>
              <a:ln w="28575" cap="flat" cmpd="sng" algn="ctr">
                <a:solidFill>
                  <a:schemeClr val="bg1"/>
                </a:solidFill>
                <a:prstDash val="sysDot"/>
                <a:round/>
                <a:headEnd type="none" w="med" len="med"/>
                <a:tailEnd type="none" w="med" len="med"/>
              </a:ln>
              <a:effectLst/>
            </p:spPr>
          </p:cxnSp>
        </p:grpSp>
        <p:sp>
          <p:nvSpPr>
            <p:cNvPr id="174" name="TextBox 173">
              <a:extLst>
                <a:ext uri="{FF2B5EF4-FFF2-40B4-BE49-F238E27FC236}">
                  <a16:creationId xmlns:a16="http://schemas.microsoft.com/office/drawing/2014/main" id="{9657B3F2-2EDA-702D-893B-44D16D3D313D}"/>
                </a:ext>
              </a:extLst>
            </p:cNvPr>
            <p:cNvSpPr txBox="1"/>
            <p:nvPr/>
          </p:nvSpPr>
          <p:spPr bwMode="auto">
            <a:xfrm>
              <a:off x="971832" y="165789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75" name="TextBox 174">
              <a:extLst>
                <a:ext uri="{FF2B5EF4-FFF2-40B4-BE49-F238E27FC236}">
                  <a16:creationId xmlns:a16="http://schemas.microsoft.com/office/drawing/2014/main" id="{CAB6A846-ACFB-8EBB-7BBB-6AFC7EB03E6C}"/>
                </a:ext>
              </a:extLst>
            </p:cNvPr>
            <p:cNvSpPr txBox="1"/>
            <p:nvPr/>
          </p:nvSpPr>
          <p:spPr bwMode="auto">
            <a:xfrm>
              <a:off x="1066224" y="18779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76" name="TextBox 175">
              <a:extLst>
                <a:ext uri="{FF2B5EF4-FFF2-40B4-BE49-F238E27FC236}">
                  <a16:creationId xmlns:a16="http://schemas.microsoft.com/office/drawing/2014/main" id="{9144AF22-8DB8-A524-07CF-13A5C88B1DCA}"/>
                </a:ext>
              </a:extLst>
            </p:cNvPr>
            <p:cNvSpPr txBox="1"/>
            <p:nvPr/>
          </p:nvSpPr>
          <p:spPr bwMode="auto">
            <a:xfrm>
              <a:off x="1070758" y="21034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7" name="TextBox 176">
              <a:extLst>
                <a:ext uri="{FF2B5EF4-FFF2-40B4-BE49-F238E27FC236}">
                  <a16:creationId xmlns:a16="http://schemas.microsoft.com/office/drawing/2014/main" id="{97DAD78F-3002-E1D8-C820-9F94E28CCFDB}"/>
                </a:ext>
              </a:extLst>
            </p:cNvPr>
            <p:cNvSpPr txBox="1"/>
            <p:nvPr/>
          </p:nvSpPr>
          <p:spPr bwMode="auto">
            <a:xfrm>
              <a:off x="1073779" y="232347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78" name="TextBox 177">
              <a:extLst>
                <a:ext uri="{FF2B5EF4-FFF2-40B4-BE49-F238E27FC236}">
                  <a16:creationId xmlns:a16="http://schemas.microsoft.com/office/drawing/2014/main" id="{CAFA1A9A-204D-7B4B-108A-04E9060BDAAB}"/>
                </a:ext>
              </a:extLst>
            </p:cNvPr>
            <p:cNvSpPr txBox="1"/>
            <p:nvPr/>
          </p:nvSpPr>
          <p:spPr bwMode="auto">
            <a:xfrm>
              <a:off x="1073131" y="25607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79" name="TextBox 178">
              <a:extLst>
                <a:ext uri="{FF2B5EF4-FFF2-40B4-BE49-F238E27FC236}">
                  <a16:creationId xmlns:a16="http://schemas.microsoft.com/office/drawing/2014/main" id="{C96AB540-841D-015A-B634-5BBF28AA5D8A}"/>
                </a:ext>
              </a:extLst>
            </p:cNvPr>
            <p:cNvSpPr txBox="1"/>
            <p:nvPr/>
          </p:nvSpPr>
          <p:spPr bwMode="auto">
            <a:xfrm>
              <a:off x="1167523" y="27807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0" name="TextBox 179">
              <a:extLst>
                <a:ext uri="{FF2B5EF4-FFF2-40B4-BE49-F238E27FC236}">
                  <a16:creationId xmlns:a16="http://schemas.microsoft.com/office/drawing/2014/main" id="{248572E9-DFD7-4A79-89B8-9521D0426048}"/>
                </a:ext>
              </a:extLst>
            </p:cNvPr>
            <p:cNvSpPr txBox="1"/>
            <p:nvPr/>
          </p:nvSpPr>
          <p:spPr bwMode="auto">
            <a:xfrm>
              <a:off x="1026183" y="3006337"/>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1" name="TextBox 180">
              <a:extLst>
                <a:ext uri="{FF2B5EF4-FFF2-40B4-BE49-F238E27FC236}">
                  <a16:creationId xmlns:a16="http://schemas.microsoft.com/office/drawing/2014/main" id="{72CD2FF8-90BA-DAD5-4A02-44D9697EA08A}"/>
                </a:ext>
              </a:extLst>
            </p:cNvPr>
            <p:cNvSpPr txBox="1"/>
            <p:nvPr/>
          </p:nvSpPr>
          <p:spPr bwMode="auto">
            <a:xfrm>
              <a:off x="1029205" y="322635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2" name="TextBox 181">
              <a:extLst>
                <a:ext uri="{FF2B5EF4-FFF2-40B4-BE49-F238E27FC236}">
                  <a16:creationId xmlns:a16="http://schemas.microsoft.com/office/drawing/2014/main" id="{95AF98E8-4572-8BD7-9810-C1759A00DDD6}"/>
                </a:ext>
              </a:extLst>
            </p:cNvPr>
            <p:cNvSpPr txBox="1"/>
            <p:nvPr/>
          </p:nvSpPr>
          <p:spPr bwMode="auto">
            <a:xfrm>
              <a:off x="1028294" y="345324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83" name="TextBox 182">
              <a:extLst>
                <a:ext uri="{FF2B5EF4-FFF2-40B4-BE49-F238E27FC236}">
                  <a16:creationId xmlns:a16="http://schemas.microsoft.com/office/drawing/2014/main" id="{506F10E0-845D-D057-6730-099A55C630AD}"/>
                </a:ext>
              </a:extLst>
            </p:cNvPr>
            <p:cNvSpPr txBox="1"/>
            <p:nvPr/>
          </p:nvSpPr>
          <p:spPr bwMode="auto">
            <a:xfrm>
              <a:off x="1032828" y="3678789"/>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4" name="TextBox 183">
              <a:extLst>
                <a:ext uri="{FF2B5EF4-FFF2-40B4-BE49-F238E27FC236}">
                  <a16:creationId xmlns:a16="http://schemas.microsoft.com/office/drawing/2014/main" id="{26CEB456-4BB3-7BD7-35BC-903FB2A091F7}"/>
                </a:ext>
              </a:extLst>
            </p:cNvPr>
            <p:cNvSpPr txBox="1"/>
            <p:nvPr/>
          </p:nvSpPr>
          <p:spPr bwMode="auto">
            <a:xfrm>
              <a:off x="944478" y="3898804"/>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186" name="Straight Connector 185">
            <a:extLst>
              <a:ext uri="{FF2B5EF4-FFF2-40B4-BE49-F238E27FC236}">
                <a16:creationId xmlns:a16="http://schemas.microsoft.com/office/drawing/2014/main" id="{6B8A1E8B-3ADD-D10F-A646-07F14886639D}"/>
              </a:ext>
            </a:extLst>
          </p:cNvPr>
          <p:cNvCxnSpPr>
            <a:cxnSpLocks/>
          </p:cNvCxnSpPr>
          <p:nvPr/>
        </p:nvCxnSpPr>
        <p:spPr bwMode="auto">
          <a:xfrm>
            <a:off x="1470886" y="4248970"/>
            <a:ext cx="0" cy="2034306"/>
          </a:xfrm>
          <a:prstGeom prst="line">
            <a:avLst/>
          </a:prstGeom>
          <a:noFill/>
          <a:ln w="28575" cap="flat" cmpd="sng" algn="ctr">
            <a:solidFill>
              <a:schemeClr val="bg1"/>
            </a:solidFill>
            <a:prstDash val="solid"/>
            <a:round/>
            <a:headEnd type="none" w="med" len="med"/>
            <a:tailEnd type="none" w="med" len="med"/>
          </a:ln>
          <a:effectLst/>
        </p:spPr>
      </p:cxnSp>
      <p:grpSp>
        <p:nvGrpSpPr>
          <p:cNvPr id="187" name="Group 186">
            <a:extLst>
              <a:ext uri="{FF2B5EF4-FFF2-40B4-BE49-F238E27FC236}">
                <a16:creationId xmlns:a16="http://schemas.microsoft.com/office/drawing/2014/main" id="{493D49DD-107B-9B87-08F2-1E1F74F5606B}"/>
              </a:ext>
            </a:extLst>
          </p:cNvPr>
          <p:cNvGrpSpPr/>
          <p:nvPr/>
        </p:nvGrpSpPr>
        <p:grpSpPr>
          <a:xfrm>
            <a:off x="1388177" y="4257279"/>
            <a:ext cx="82709" cy="2018447"/>
            <a:chOff x="1392278" y="1821217"/>
            <a:chExt cx="82709" cy="2232391"/>
          </a:xfrm>
        </p:grpSpPr>
        <p:cxnSp>
          <p:nvCxnSpPr>
            <p:cNvPr id="188" name="Straight Connector 187">
              <a:extLst>
                <a:ext uri="{FF2B5EF4-FFF2-40B4-BE49-F238E27FC236}">
                  <a16:creationId xmlns:a16="http://schemas.microsoft.com/office/drawing/2014/main" id="{1528CFF9-C7FC-08FD-5B9D-A3625006AEF4}"/>
                </a:ext>
              </a:extLst>
            </p:cNvPr>
            <p:cNvCxnSpPr>
              <a:cxnSpLocks/>
            </p:cNvCxnSpPr>
            <p:nvPr/>
          </p:nvCxnSpPr>
          <p:spPr bwMode="auto">
            <a:xfrm>
              <a:off x="1392278" y="1821217"/>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0DB82D5-6989-7004-658D-875FBA0BC965}"/>
                </a:ext>
              </a:extLst>
            </p:cNvPr>
            <p:cNvCxnSpPr>
              <a:cxnSpLocks/>
            </p:cNvCxnSpPr>
            <p:nvPr/>
          </p:nvCxnSpPr>
          <p:spPr bwMode="auto">
            <a:xfrm>
              <a:off x="1392278" y="2044456"/>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2EB7DCD-9D05-7F0A-A5BA-87F096BEA333}"/>
                </a:ext>
              </a:extLst>
            </p:cNvPr>
            <p:cNvCxnSpPr>
              <a:cxnSpLocks/>
            </p:cNvCxnSpPr>
            <p:nvPr/>
          </p:nvCxnSpPr>
          <p:spPr bwMode="auto">
            <a:xfrm>
              <a:off x="1392278" y="2267695"/>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39D3AF4-02E7-8F89-CB6D-4496FDB01656}"/>
                </a:ext>
              </a:extLst>
            </p:cNvPr>
            <p:cNvCxnSpPr>
              <a:cxnSpLocks/>
            </p:cNvCxnSpPr>
            <p:nvPr/>
          </p:nvCxnSpPr>
          <p:spPr bwMode="auto">
            <a:xfrm>
              <a:off x="1392278" y="2490934"/>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CF6D906-200D-8F7B-A2E9-8801481452F4}"/>
                </a:ext>
              </a:extLst>
            </p:cNvPr>
            <p:cNvCxnSpPr>
              <a:cxnSpLocks/>
            </p:cNvCxnSpPr>
            <p:nvPr/>
          </p:nvCxnSpPr>
          <p:spPr bwMode="auto">
            <a:xfrm>
              <a:off x="1392278" y="2714173"/>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6C25FBA-9B8E-B4DD-2B6D-032D98B5A39E}"/>
                </a:ext>
              </a:extLst>
            </p:cNvPr>
            <p:cNvCxnSpPr>
              <a:cxnSpLocks/>
            </p:cNvCxnSpPr>
            <p:nvPr/>
          </p:nvCxnSpPr>
          <p:spPr bwMode="auto">
            <a:xfrm>
              <a:off x="1392278" y="2937412"/>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7F43A397-5217-9D49-78B7-386F895FB45E}"/>
                </a:ext>
              </a:extLst>
            </p:cNvPr>
            <p:cNvCxnSpPr>
              <a:cxnSpLocks/>
            </p:cNvCxnSpPr>
            <p:nvPr/>
          </p:nvCxnSpPr>
          <p:spPr bwMode="auto">
            <a:xfrm>
              <a:off x="1392278" y="3160651"/>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D2A6242D-95EC-2034-9E92-CFD7ADF7C8F8}"/>
                </a:ext>
              </a:extLst>
            </p:cNvPr>
            <p:cNvCxnSpPr>
              <a:cxnSpLocks/>
            </p:cNvCxnSpPr>
            <p:nvPr/>
          </p:nvCxnSpPr>
          <p:spPr bwMode="auto">
            <a:xfrm>
              <a:off x="1392278" y="3383890"/>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EFDB058-AA62-B47C-D9D0-F10A80C4E5B7}"/>
                </a:ext>
              </a:extLst>
            </p:cNvPr>
            <p:cNvCxnSpPr>
              <a:cxnSpLocks/>
            </p:cNvCxnSpPr>
            <p:nvPr/>
          </p:nvCxnSpPr>
          <p:spPr bwMode="auto">
            <a:xfrm>
              <a:off x="1392278" y="3607129"/>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4404209-20A3-923F-3846-815708EAC414}"/>
                </a:ext>
              </a:extLst>
            </p:cNvPr>
            <p:cNvCxnSpPr>
              <a:cxnSpLocks/>
            </p:cNvCxnSpPr>
            <p:nvPr/>
          </p:nvCxnSpPr>
          <p:spPr bwMode="auto">
            <a:xfrm>
              <a:off x="1392278" y="3830368"/>
              <a:ext cx="82709"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801571A1-752F-9C30-1731-B16037EBE05C}"/>
                </a:ext>
              </a:extLst>
            </p:cNvPr>
            <p:cNvCxnSpPr>
              <a:cxnSpLocks/>
            </p:cNvCxnSpPr>
            <p:nvPr/>
          </p:nvCxnSpPr>
          <p:spPr bwMode="auto">
            <a:xfrm>
              <a:off x="1392278" y="4053608"/>
              <a:ext cx="8270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814A5042-655F-6639-8387-719143B04876}"/>
              </a:ext>
            </a:extLst>
          </p:cNvPr>
          <p:cNvGrpSpPr/>
          <p:nvPr/>
        </p:nvGrpSpPr>
        <p:grpSpPr>
          <a:xfrm>
            <a:off x="1488034" y="4303277"/>
            <a:ext cx="99582" cy="969872"/>
            <a:chOff x="1492135" y="1812027"/>
            <a:chExt cx="99582" cy="1132736"/>
          </a:xfrm>
        </p:grpSpPr>
        <p:cxnSp>
          <p:nvCxnSpPr>
            <p:cNvPr id="200" name="Straight Connector 199">
              <a:extLst>
                <a:ext uri="{FF2B5EF4-FFF2-40B4-BE49-F238E27FC236}">
                  <a16:creationId xmlns:a16="http://schemas.microsoft.com/office/drawing/2014/main" id="{36D0A5FF-7336-7834-4E56-4C67B8BD38FD}"/>
                </a:ext>
              </a:extLst>
            </p:cNvPr>
            <p:cNvCxnSpPr/>
            <p:nvPr/>
          </p:nvCxnSpPr>
          <p:spPr bwMode="auto">
            <a:xfrm flipV="1">
              <a:off x="1492135" y="1812027"/>
              <a:ext cx="0" cy="1124162"/>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3337EDF1-8C1E-1D32-A752-AFC1512AE34D}"/>
                </a:ext>
              </a:extLst>
            </p:cNvPr>
            <p:cNvCxnSpPr>
              <a:cxnSpLocks/>
            </p:cNvCxnSpPr>
            <p:nvPr/>
          </p:nvCxnSpPr>
          <p:spPr bwMode="auto">
            <a:xfrm flipV="1">
              <a:off x="1507582" y="2120673"/>
              <a:ext cx="0" cy="808434"/>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862988F-5B36-AF4E-12E3-5D70EA43461F}"/>
                </a:ext>
              </a:extLst>
            </p:cNvPr>
            <p:cNvCxnSpPr>
              <a:cxnSpLocks/>
            </p:cNvCxnSpPr>
            <p:nvPr/>
          </p:nvCxnSpPr>
          <p:spPr bwMode="auto">
            <a:xfrm flipV="1">
              <a:off x="1524085" y="2582648"/>
              <a:ext cx="0" cy="359755"/>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4495F85-6E6C-CFA7-A723-C6BD0B177A01}"/>
                </a:ext>
              </a:extLst>
            </p:cNvPr>
            <p:cNvCxnSpPr>
              <a:cxnSpLocks/>
            </p:cNvCxnSpPr>
            <p:nvPr/>
          </p:nvCxnSpPr>
          <p:spPr bwMode="auto">
            <a:xfrm flipV="1">
              <a:off x="1535517" y="2650199"/>
              <a:ext cx="0" cy="285991"/>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53EBF5B-3115-3516-8B86-AE2AF5FA19EA}"/>
                </a:ext>
              </a:extLst>
            </p:cNvPr>
            <p:cNvCxnSpPr>
              <a:cxnSpLocks/>
            </p:cNvCxnSpPr>
            <p:nvPr/>
          </p:nvCxnSpPr>
          <p:spPr bwMode="auto">
            <a:xfrm flipV="1">
              <a:off x="1550756" y="2771609"/>
              <a:ext cx="0" cy="164580"/>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87F5530D-2783-35D8-619F-081EB5657023}"/>
                </a:ext>
              </a:extLst>
            </p:cNvPr>
            <p:cNvCxnSpPr>
              <a:cxnSpLocks/>
            </p:cNvCxnSpPr>
            <p:nvPr/>
          </p:nvCxnSpPr>
          <p:spPr bwMode="auto">
            <a:xfrm flipV="1">
              <a:off x="1574569" y="2815592"/>
              <a:ext cx="0" cy="120597"/>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0B9C8EB-6FF0-01D4-E420-8261F4D0C6E0}"/>
                </a:ext>
              </a:extLst>
            </p:cNvPr>
            <p:cNvCxnSpPr>
              <a:cxnSpLocks/>
            </p:cNvCxnSpPr>
            <p:nvPr/>
          </p:nvCxnSpPr>
          <p:spPr bwMode="auto">
            <a:xfrm flipV="1">
              <a:off x="1591717" y="2815592"/>
              <a:ext cx="0" cy="129171"/>
            </a:xfrm>
            <a:prstGeom prst="line">
              <a:avLst/>
            </a:prstGeom>
            <a:noFill/>
            <a:ln w="28575" cap="flat" cmpd="sng" algn="ctr">
              <a:solidFill>
                <a:schemeClr val="accent3"/>
              </a:solidFill>
              <a:prstDash val="solid"/>
              <a:round/>
              <a:headEnd type="none" w="med" len="med"/>
              <a:tailEnd type="none" w="med" len="med"/>
            </a:ln>
            <a:effectLst/>
          </p:spPr>
        </p:cxnSp>
      </p:grpSp>
      <p:cxnSp>
        <p:nvCxnSpPr>
          <p:cNvPr id="207" name="Straight Connector 206">
            <a:extLst>
              <a:ext uri="{FF2B5EF4-FFF2-40B4-BE49-F238E27FC236}">
                <a16:creationId xmlns:a16="http://schemas.microsoft.com/office/drawing/2014/main" id="{91E4EA4F-8D39-CE61-F116-157EB86F66F6}"/>
              </a:ext>
            </a:extLst>
          </p:cNvPr>
          <p:cNvCxnSpPr>
            <a:cxnSpLocks/>
          </p:cNvCxnSpPr>
          <p:nvPr/>
        </p:nvCxnSpPr>
        <p:spPr bwMode="auto">
          <a:xfrm flipV="1">
            <a:off x="1643810" y="5219700"/>
            <a:ext cx="0" cy="44939"/>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FE7454E2-A594-B0B1-383E-825955285B1A}"/>
              </a:ext>
            </a:extLst>
          </p:cNvPr>
          <p:cNvCxnSpPr>
            <a:cxnSpLocks/>
          </p:cNvCxnSpPr>
          <p:nvPr/>
        </p:nvCxnSpPr>
        <p:spPr bwMode="auto">
          <a:xfrm flipV="1">
            <a:off x="1665716" y="5237024"/>
            <a:ext cx="0" cy="29099"/>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0A2013BA-F364-68AF-E584-3A3B655229D0}"/>
              </a:ext>
            </a:extLst>
          </p:cNvPr>
          <p:cNvCxnSpPr>
            <a:cxnSpLocks/>
          </p:cNvCxnSpPr>
          <p:nvPr/>
        </p:nvCxnSpPr>
        <p:spPr bwMode="auto">
          <a:xfrm flipV="1">
            <a:off x="1684850" y="5240478"/>
            <a:ext cx="0" cy="32158"/>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B12196A-2128-A833-4F5D-D6C7F7CB31C6}"/>
              </a:ext>
            </a:extLst>
          </p:cNvPr>
          <p:cNvCxnSpPr>
            <a:cxnSpLocks/>
          </p:cNvCxnSpPr>
          <p:nvPr/>
        </p:nvCxnSpPr>
        <p:spPr bwMode="auto">
          <a:xfrm flipV="1">
            <a:off x="1711520" y="5252563"/>
            <a:ext cx="0" cy="20073"/>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71D4E1E-703E-505C-90C5-BE7E1D5890E6}"/>
              </a:ext>
            </a:extLst>
          </p:cNvPr>
          <p:cNvCxnSpPr>
            <a:cxnSpLocks/>
          </p:cNvCxnSpPr>
          <p:nvPr/>
        </p:nvCxnSpPr>
        <p:spPr bwMode="auto">
          <a:xfrm flipV="1">
            <a:off x="1762001" y="5273149"/>
            <a:ext cx="0" cy="32276"/>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1CB0964-6B90-4310-496A-449814560F71}"/>
              </a:ext>
            </a:extLst>
          </p:cNvPr>
          <p:cNvCxnSpPr>
            <a:cxnSpLocks/>
          </p:cNvCxnSpPr>
          <p:nvPr/>
        </p:nvCxnSpPr>
        <p:spPr bwMode="auto">
          <a:xfrm flipV="1">
            <a:off x="1783125" y="5259744"/>
            <a:ext cx="0" cy="69078"/>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0F7F1D9-3A81-31C6-9A1B-6653AFF58D39}"/>
              </a:ext>
            </a:extLst>
          </p:cNvPr>
          <p:cNvCxnSpPr>
            <a:cxnSpLocks/>
          </p:cNvCxnSpPr>
          <p:nvPr/>
        </p:nvCxnSpPr>
        <p:spPr bwMode="auto">
          <a:xfrm flipV="1">
            <a:off x="1797415" y="5266123"/>
            <a:ext cx="0" cy="84546"/>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18B7C97-B6D5-5276-CAF8-3D693F66EB03}"/>
              </a:ext>
            </a:extLst>
          </p:cNvPr>
          <p:cNvCxnSpPr>
            <a:cxnSpLocks/>
          </p:cNvCxnSpPr>
          <p:nvPr/>
        </p:nvCxnSpPr>
        <p:spPr bwMode="auto">
          <a:xfrm flipV="1">
            <a:off x="1815508" y="5266123"/>
            <a:ext cx="0" cy="110740"/>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681D220-5B96-7690-9232-56C02FE7FBCA}"/>
              </a:ext>
            </a:extLst>
          </p:cNvPr>
          <p:cNvCxnSpPr>
            <a:cxnSpLocks/>
          </p:cNvCxnSpPr>
          <p:nvPr/>
        </p:nvCxnSpPr>
        <p:spPr bwMode="auto">
          <a:xfrm flipV="1">
            <a:off x="1835843" y="5259744"/>
            <a:ext cx="0" cy="117119"/>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4A1733B9-5E77-B2D7-62C8-B9A548EABEC9}"/>
              </a:ext>
            </a:extLst>
          </p:cNvPr>
          <p:cNvCxnSpPr>
            <a:cxnSpLocks/>
          </p:cNvCxnSpPr>
          <p:nvPr/>
        </p:nvCxnSpPr>
        <p:spPr bwMode="auto">
          <a:xfrm flipV="1">
            <a:off x="1865084" y="5259308"/>
            <a:ext cx="0" cy="134188"/>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85F83B7-C448-68E7-C0F2-0B781948CB71}"/>
              </a:ext>
            </a:extLst>
          </p:cNvPr>
          <p:cNvCxnSpPr>
            <a:cxnSpLocks/>
          </p:cNvCxnSpPr>
          <p:nvPr/>
        </p:nvCxnSpPr>
        <p:spPr bwMode="auto">
          <a:xfrm flipV="1">
            <a:off x="1893946" y="5272785"/>
            <a:ext cx="0" cy="137644"/>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6139D8D4-0DB7-A856-0FBC-6AADE12F5667}"/>
              </a:ext>
            </a:extLst>
          </p:cNvPr>
          <p:cNvCxnSpPr>
            <a:cxnSpLocks/>
          </p:cNvCxnSpPr>
          <p:nvPr/>
        </p:nvCxnSpPr>
        <p:spPr bwMode="auto">
          <a:xfrm flipV="1">
            <a:off x="1920615" y="5272614"/>
            <a:ext cx="0" cy="178946"/>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B9D3EDD-27BA-B7E5-207A-8B7C6B54C0B9}"/>
              </a:ext>
            </a:extLst>
          </p:cNvPr>
          <p:cNvCxnSpPr>
            <a:cxnSpLocks/>
          </p:cNvCxnSpPr>
          <p:nvPr/>
        </p:nvCxnSpPr>
        <p:spPr bwMode="auto">
          <a:xfrm flipV="1">
            <a:off x="1950142" y="5269656"/>
            <a:ext cx="0" cy="181904"/>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A781DCE-A140-373F-6A6D-57C4C66E61DA}"/>
              </a:ext>
            </a:extLst>
          </p:cNvPr>
          <p:cNvCxnSpPr>
            <a:cxnSpLocks/>
          </p:cNvCxnSpPr>
          <p:nvPr/>
        </p:nvCxnSpPr>
        <p:spPr bwMode="auto">
          <a:xfrm flipV="1">
            <a:off x="1979788" y="5265102"/>
            <a:ext cx="0" cy="198604"/>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57131FD-F92A-CBA6-C195-8A8BC9BB5E42}"/>
              </a:ext>
            </a:extLst>
          </p:cNvPr>
          <p:cNvCxnSpPr>
            <a:cxnSpLocks/>
          </p:cNvCxnSpPr>
          <p:nvPr/>
        </p:nvCxnSpPr>
        <p:spPr bwMode="auto">
          <a:xfrm flipV="1">
            <a:off x="2005507" y="5265528"/>
            <a:ext cx="0" cy="198178"/>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8B5418A1-46F6-8454-54D1-10D4CF100B9E}"/>
              </a:ext>
            </a:extLst>
          </p:cNvPr>
          <p:cNvCxnSpPr>
            <a:cxnSpLocks/>
          </p:cNvCxnSpPr>
          <p:nvPr/>
        </p:nvCxnSpPr>
        <p:spPr bwMode="auto">
          <a:xfrm flipV="1">
            <a:off x="2028365" y="5264200"/>
            <a:ext cx="0" cy="201925"/>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CF78FF6-FAF5-310A-AD0E-5BA94D86BD51}"/>
              </a:ext>
            </a:extLst>
          </p:cNvPr>
          <p:cNvCxnSpPr>
            <a:cxnSpLocks/>
          </p:cNvCxnSpPr>
          <p:nvPr/>
        </p:nvCxnSpPr>
        <p:spPr bwMode="auto">
          <a:xfrm flipV="1">
            <a:off x="2056942" y="5261781"/>
            <a:ext cx="0" cy="213621"/>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A897916-358B-81D1-EAD2-E0E41B2832E6}"/>
              </a:ext>
            </a:extLst>
          </p:cNvPr>
          <p:cNvCxnSpPr>
            <a:cxnSpLocks/>
          </p:cNvCxnSpPr>
          <p:nvPr/>
        </p:nvCxnSpPr>
        <p:spPr bwMode="auto">
          <a:xfrm flipV="1">
            <a:off x="2081540" y="5265528"/>
            <a:ext cx="0" cy="213621"/>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836CF30-A17C-2939-1852-14413EDC7783}"/>
              </a:ext>
            </a:extLst>
          </p:cNvPr>
          <p:cNvCxnSpPr>
            <a:cxnSpLocks/>
          </p:cNvCxnSpPr>
          <p:nvPr/>
        </p:nvCxnSpPr>
        <p:spPr bwMode="auto">
          <a:xfrm flipV="1">
            <a:off x="2108649" y="5269355"/>
            <a:ext cx="0" cy="226014"/>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5BB69061-4E2A-F27B-7EEC-BC316EE1CF8F}"/>
              </a:ext>
            </a:extLst>
          </p:cNvPr>
          <p:cNvCxnSpPr>
            <a:cxnSpLocks/>
          </p:cNvCxnSpPr>
          <p:nvPr/>
        </p:nvCxnSpPr>
        <p:spPr bwMode="auto">
          <a:xfrm flipV="1">
            <a:off x="2137738" y="5261781"/>
            <a:ext cx="0" cy="233588"/>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13D4BA07-C6FF-CB9E-CCD3-B2E79E96FA24}"/>
              </a:ext>
            </a:extLst>
          </p:cNvPr>
          <p:cNvCxnSpPr>
            <a:cxnSpLocks/>
          </p:cNvCxnSpPr>
          <p:nvPr/>
        </p:nvCxnSpPr>
        <p:spPr bwMode="auto">
          <a:xfrm flipV="1">
            <a:off x="2167265" y="5269355"/>
            <a:ext cx="0" cy="239313"/>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160EBF5-71C1-F966-D683-1CD52AD61BFB}"/>
              </a:ext>
            </a:extLst>
          </p:cNvPr>
          <p:cNvCxnSpPr>
            <a:cxnSpLocks/>
          </p:cNvCxnSpPr>
          <p:nvPr/>
        </p:nvCxnSpPr>
        <p:spPr bwMode="auto">
          <a:xfrm flipH="1" flipV="1">
            <a:off x="2193933" y="5265528"/>
            <a:ext cx="4101" cy="243140"/>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2F3EF58D-2738-CAFA-C23E-C6D8E2D34668}"/>
              </a:ext>
            </a:extLst>
          </p:cNvPr>
          <p:cNvCxnSpPr>
            <a:cxnSpLocks/>
          </p:cNvCxnSpPr>
          <p:nvPr/>
        </p:nvCxnSpPr>
        <p:spPr bwMode="auto">
          <a:xfrm flipV="1">
            <a:off x="2220600" y="5265528"/>
            <a:ext cx="0" cy="262223"/>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006FE7B-30F0-4EE0-7509-2F0F33D28696}"/>
              </a:ext>
            </a:extLst>
          </p:cNvPr>
          <p:cNvCxnSpPr>
            <a:cxnSpLocks/>
          </p:cNvCxnSpPr>
          <p:nvPr/>
        </p:nvCxnSpPr>
        <p:spPr bwMode="auto">
          <a:xfrm flipV="1">
            <a:off x="2264415" y="5261781"/>
            <a:ext cx="0" cy="279761"/>
          </a:xfrm>
          <a:prstGeom prst="line">
            <a:avLst/>
          </a:prstGeom>
          <a:noFill/>
          <a:ln w="76200"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FCA06003-9824-CC58-A627-3A7194977F55}"/>
              </a:ext>
            </a:extLst>
          </p:cNvPr>
          <p:cNvCxnSpPr>
            <a:cxnSpLocks/>
          </p:cNvCxnSpPr>
          <p:nvPr/>
        </p:nvCxnSpPr>
        <p:spPr bwMode="auto">
          <a:xfrm flipV="1">
            <a:off x="2342520" y="5269355"/>
            <a:ext cx="0" cy="284893"/>
          </a:xfrm>
          <a:prstGeom prst="line">
            <a:avLst/>
          </a:prstGeom>
          <a:noFill/>
          <a:ln w="76200"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820827F-5238-67E4-F457-92A19EECE634}"/>
              </a:ext>
            </a:extLst>
          </p:cNvPr>
          <p:cNvCxnSpPr>
            <a:cxnSpLocks/>
          </p:cNvCxnSpPr>
          <p:nvPr/>
        </p:nvCxnSpPr>
        <p:spPr bwMode="auto">
          <a:xfrm flipV="1">
            <a:off x="2374053" y="5261781"/>
            <a:ext cx="0" cy="301446"/>
          </a:xfrm>
          <a:prstGeom prst="line">
            <a:avLst/>
          </a:prstGeom>
          <a:noFill/>
          <a:ln w="76200"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BA31D25D-2BD5-1673-B195-FA18A43A441D}"/>
              </a:ext>
            </a:extLst>
          </p:cNvPr>
          <p:cNvCxnSpPr>
            <a:cxnSpLocks/>
          </p:cNvCxnSpPr>
          <p:nvPr/>
        </p:nvCxnSpPr>
        <p:spPr bwMode="auto">
          <a:xfrm flipV="1">
            <a:off x="2435013" y="5269355"/>
            <a:ext cx="0" cy="307770"/>
          </a:xfrm>
          <a:prstGeom prst="line">
            <a:avLst/>
          </a:prstGeom>
          <a:noFill/>
          <a:ln w="76200"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91B29298-A8DD-AB63-2412-4945E0EEC888}"/>
              </a:ext>
            </a:extLst>
          </p:cNvPr>
          <p:cNvCxnSpPr>
            <a:cxnSpLocks/>
          </p:cNvCxnSpPr>
          <p:nvPr/>
        </p:nvCxnSpPr>
        <p:spPr bwMode="auto">
          <a:xfrm flipV="1">
            <a:off x="2480732" y="5269355"/>
            <a:ext cx="0" cy="331997"/>
          </a:xfrm>
          <a:prstGeom prst="line">
            <a:avLst/>
          </a:prstGeom>
          <a:noFill/>
          <a:ln w="76200"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F6BC91A-3A66-E7B1-1F4F-D5645EBC27FD}"/>
              </a:ext>
            </a:extLst>
          </p:cNvPr>
          <p:cNvCxnSpPr>
            <a:cxnSpLocks/>
          </p:cNvCxnSpPr>
          <p:nvPr/>
        </p:nvCxnSpPr>
        <p:spPr bwMode="auto">
          <a:xfrm flipV="1">
            <a:off x="2529070" y="5265528"/>
            <a:ext cx="0" cy="344243"/>
          </a:xfrm>
          <a:prstGeom prst="line">
            <a:avLst/>
          </a:prstGeom>
          <a:noFill/>
          <a:ln w="76200"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161A729-7D08-0A6F-B444-99E0C77F0E87}"/>
              </a:ext>
            </a:extLst>
          </p:cNvPr>
          <p:cNvCxnSpPr>
            <a:cxnSpLocks/>
          </p:cNvCxnSpPr>
          <p:nvPr/>
        </p:nvCxnSpPr>
        <p:spPr bwMode="auto">
          <a:xfrm flipV="1">
            <a:off x="2598602" y="5274193"/>
            <a:ext cx="0" cy="347463"/>
          </a:xfrm>
          <a:prstGeom prst="line">
            <a:avLst/>
          </a:prstGeom>
          <a:noFill/>
          <a:ln w="76200"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325A6CD8-EE2B-D199-079B-291A88393000}"/>
              </a:ext>
            </a:extLst>
          </p:cNvPr>
          <p:cNvCxnSpPr>
            <a:cxnSpLocks/>
          </p:cNvCxnSpPr>
          <p:nvPr/>
        </p:nvCxnSpPr>
        <p:spPr bwMode="auto">
          <a:xfrm flipV="1">
            <a:off x="2651173" y="5272785"/>
            <a:ext cx="0" cy="360523"/>
          </a:xfrm>
          <a:prstGeom prst="line">
            <a:avLst/>
          </a:prstGeom>
          <a:noFill/>
          <a:ln w="76200"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22209837-F99B-3A68-C4BD-F0DE941D1321}"/>
              </a:ext>
            </a:extLst>
          </p:cNvPr>
          <p:cNvCxnSpPr>
            <a:cxnSpLocks/>
          </p:cNvCxnSpPr>
          <p:nvPr/>
        </p:nvCxnSpPr>
        <p:spPr bwMode="auto">
          <a:xfrm flipV="1">
            <a:off x="2728840" y="5274193"/>
            <a:ext cx="0" cy="371844"/>
          </a:xfrm>
          <a:prstGeom prst="line">
            <a:avLst/>
          </a:prstGeom>
          <a:noFill/>
          <a:ln w="762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E0ABBC55-18A9-5785-8FB7-8FF5C1BB16FC}"/>
              </a:ext>
            </a:extLst>
          </p:cNvPr>
          <p:cNvCxnSpPr>
            <a:cxnSpLocks/>
          </p:cNvCxnSpPr>
          <p:nvPr/>
        </p:nvCxnSpPr>
        <p:spPr bwMode="auto">
          <a:xfrm flipV="1">
            <a:off x="2762940" y="5263109"/>
            <a:ext cx="0" cy="404663"/>
          </a:xfrm>
          <a:prstGeom prst="line">
            <a:avLst/>
          </a:prstGeom>
          <a:noFill/>
          <a:ln w="76200"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BC69574-2803-8418-052F-68D682804A50}"/>
              </a:ext>
            </a:extLst>
          </p:cNvPr>
          <p:cNvCxnSpPr>
            <a:cxnSpLocks/>
          </p:cNvCxnSpPr>
          <p:nvPr/>
        </p:nvCxnSpPr>
        <p:spPr bwMode="auto">
          <a:xfrm flipV="1">
            <a:off x="2841008" y="5271593"/>
            <a:ext cx="0" cy="412146"/>
          </a:xfrm>
          <a:prstGeom prst="line">
            <a:avLst/>
          </a:prstGeom>
          <a:noFill/>
          <a:ln w="76200"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CDE6CE86-FE73-4C5E-2EFD-9D70493B17C0}"/>
              </a:ext>
            </a:extLst>
          </p:cNvPr>
          <p:cNvCxnSpPr>
            <a:cxnSpLocks/>
          </p:cNvCxnSpPr>
          <p:nvPr/>
        </p:nvCxnSpPr>
        <p:spPr bwMode="auto">
          <a:xfrm flipV="1">
            <a:off x="2891793" y="5261781"/>
            <a:ext cx="0" cy="442100"/>
          </a:xfrm>
          <a:prstGeom prst="line">
            <a:avLst/>
          </a:prstGeom>
          <a:noFill/>
          <a:ln w="76200"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2F7379A0-E74B-D69B-8219-951B00793F6D}"/>
              </a:ext>
            </a:extLst>
          </p:cNvPr>
          <p:cNvCxnSpPr>
            <a:cxnSpLocks/>
          </p:cNvCxnSpPr>
          <p:nvPr/>
        </p:nvCxnSpPr>
        <p:spPr bwMode="auto">
          <a:xfrm flipV="1">
            <a:off x="2929583" y="5265528"/>
            <a:ext cx="0" cy="438353"/>
          </a:xfrm>
          <a:prstGeom prst="line">
            <a:avLst/>
          </a:prstGeom>
          <a:noFill/>
          <a:ln w="76200"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D58E8862-D5E8-2291-41C6-CAE0DA801B99}"/>
              </a:ext>
            </a:extLst>
          </p:cNvPr>
          <p:cNvCxnSpPr>
            <a:cxnSpLocks/>
          </p:cNvCxnSpPr>
          <p:nvPr/>
        </p:nvCxnSpPr>
        <p:spPr bwMode="auto">
          <a:xfrm flipV="1">
            <a:off x="2991867" y="5261781"/>
            <a:ext cx="0" cy="454637"/>
          </a:xfrm>
          <a:prstGeom prst="line">
            <a:avLst/>
          </a:prstGeom>
          <a:noFill/>
          <a:ln w="76200"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9E11A151-F127-DD27-8122-735F75BCC4F5}"/>
              </a:ext>
            </a:extLst>
          </p:cNvPr>
          <p:cNvCxnSpPr>
            <a:cxnSpLocks/>
          </p:cNvCxnSpPr>
          <p:nvPr/>
        </p:nvCxnSpPr>
        <p:spPr bwMode="auto">
          <a:xfrm flipV="1">
            <a:off x="3037587" y="5261781"/>
            <a:ext cx="0" cy="490944"/>
          </a:xfrm>
          <a:prstGeom prst="line">
            <a:avLst/>
          </a:prstGeom>
          <a:noFill/>
          <a:ln w="76200"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83F5B66-A677-2C58-BA95-F1E161BAB04F}"/>
              </a:ext>
            </a:extLst>
          </p:cNvPr>
          <p:cNvCxnSpPr>
            <a:cxnSpLocks/>
          </p:cNvCxnSpPr>
          <p:nvPr/>
        </p:nvCxnSpPr>
        <p:spPr bwMode="auto">
          <a:xfrm flipV="1">
            <a:off x="3085129" y="5261781"/>
            <a:ext cx="0" cy="510015"/>
          </a:xfrm>
          <a:prstGeom prst="line">
            <a:avLst/>
          </a:prstGeom>
          <a:noFill/>
          <a:ln w="76200"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A99BB43-8418-A982-A4E7-94B5D42F5953}"/>
              </a:ext>
            </a:extLst>
          </p:cNvPr>
          <p:cNvCxnSpPr>
            <a:cxnSpLocks/>
          </p:cNvCxnSpPr>
          <p:nvPr/>
        </p:nvCxnSpPr>
        <p:spPr bwMode="auto">
          <a:xfrm flipV="1">
            <a:off x="3157519" y="5269355"/>
            <a:ext cx="0" cy="514824"/>
          </a:xfrm>
          <a:prstGeom prst="line">
            <a:avLst/>
          </a:prstGeom>
          <a:noFill/>
          <a:ln w="76200"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B1A5331-835C-E13F-9A89-EC412447A83B}"/>
              </a:ext>
            </a:extLst>
          </p:cNvPr>
          <p:cNvCxnSpPr>
            <a:cxnSpLocks/>
          </p:cNvCxnSpPr>
          <p:nvPr/>
        </p:nvCxnSpPr>
        <p:spPr bwMode="auto">
          <a:xfrm flipV="1">
            <a:off x="3204781" y="5259308"/>
            <a:ext cx="0" cy="524871"/>
          </a:xfrm>
          <a:prstGeom prst="line">
            <a:avLst/>
          </a:prstGeom>
          <a:noFill/>
          <a:ln w="76200"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AC2E5A7-42D9-FA24-EFF9-5DCF336151D2}"/>
              </a:ext>
            </a:extLst>
          </p:cNvPr>
          <p:cNvCxnSpPr>
            <a:cxnSpLocks/>
          </p:cNvCxnSpPr>
          <p:nvPr/>
        </p:nvCxnSpPr>
        <p:spPr bwMode="auto">
          <a:xfrm flipV="1">
            <a:off x="3265514" y="5265528"/>
            <a:ext cx="0" cy="537854"/>
          </a:xfrm>
          <a:prstGeom prst="line">
            <a:avLst/>
          </a:prstGeom>
          <a:noFill/>
          <a:ln w="76200"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5A266F87-F10C-0AD4-2050-E6245C641AC5}"/>
              </a:ext>
            </a:extLst>
          </p:cNvPr>
          <p:cNvCxnSpPr>
            <a:cxnSpLocks/>
          </p:cNvCxnSpPr>
          <p:nvPr/>
        </p:nvCxnSpPr>
        <p:spPr bwMode="auto">
          <a:xfrm flipV="1">
            <a:off x="3337829" y="5269355"/>
            <a:ext cx="0" cy="541113"/>
          </a:xfrm>
          <a:prstGeom prst="line">
            <a:avLst/>
          </a:prstGeom>
          <a:noFill/>
          <a:ln w="76200"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4F2C36B5-45BB-EBA6-56DA-CB53649FF696}"/>
              </a:ext>
            </a:extLst>
          </p:cNvPr>
          <p:cNvCxnSpPr>
            <a:cxnSpLocks/>
          </p:cNvCxnSpPr>
          <p:nvPr/>
        </p:nvCxnSpPr>
        <p:spPr bwMode="auto">
          <a:xfrm flipV="1">
            <a:off x="3374240" y="5261781"/>
            <a:ext cx="0" cy="568361"/>
          </a:xfrm>
          <a:prstGeom prst="line">
            <a:avLst/>
          </a:prstGeom>
          <a:noFill/>
          <a:ln w="7620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5A69FE75-BD12-BEA0-DA80-0AE350C6074E}"/>
              </a:ext>
            </a:extLst>
          </p:cNvPr>
          <p:cNvCxnSpPr>
            <a:cxnSpLocks/>
          </p:cNvCxnSpPr>
          <p:nvPr/>
        </p:nvCxnSpPr>
        <p:spPr bwMode="auto">
          <a:xfrm flipV="1">
            <a:off x="3451694" y="5272614"/>
            <a:ext cx="0" cy="572042"/>
          </a:xfrm>
          <a:prstGeom prst="line">
            <a:avLst/>
          </a:prstGeom>
          <a:noFill/>
          <a:ln w="7620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F21E89A9-3DBB-9CB2-471A-C052F87A2ACF}"/>
              </a:ext>
            </a:extLst>
          </p:cNvPr>
          <p:cNvCxnSpPr>
            <a:cxnSpLocks/>
          </p:cNvCxnSpPr>
          <p:nvPr/>
        </p:nvCxnSpPr>
        <p:spPr bwMode="auto">
          <a:xfrm flipV="1">
            <a:off x="3526942" y="5261781"/>
            <a:ext cx="0" cy="596293"/>
          </a:xfrm>
          <a:prstGeom prst="line">
            <a:avLst/>
          </a:prstGeom>
          <a:noFill/>
          <a:ln w="7620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A96247C-D203-B682-8D81-F5C490D8A78D}"/>
              </a:ext>
            </a:extLst>
          </p:cNvPr>
          <p:cNvCxnSpPr>
            <a:cxnSpLocks/>
          </p:cNvCxnSpPr>
          <p:nvPr/>
        </p:nvCxnSpPr>
        <p:spPr bwMode="auto">
          <a:xfrm flipV="1">
            <a:off x="3603732" y="5261781"/>
            <a:ext cx="0" cy="610255"/>
          </a:xfrm>
          <a:prstGeom prst="line">
            <a:avLst/>
          </a:prstGeom>
          <a:noFill/>
          <a:ln w="7620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46BBCD2-9CBE-3E8B-4E87-CF48F022C6DA}"/>
              </a:ext>
            </a:extLst>
          </p:cNvPr>
          <p:cNvCxnSpPr>
            <a:cxnSpLocks/>
          </p:cNvCxnSpPr>
          <p:nvPr/>
        </p:nvCxnSpPr>
        <p:spPr bwMode="auto">
          <a:xfrm flipV="1">
            <a:off x="3649513" y="5260690"/>
            <a:ext cx="0" cy="629691"/>
          </a:xfrm>
          <a:prstGeom prst="line">
            <a:avLst/>
          </a:prstGeom>
          <a:noFill/>
          <a:ln w="76200"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9EA385A-3285-9934-20E1-C18F1A4AB560}"/>
              </a:ext>
            </a:extLst>
          </p:cNvPr>
          <p:cNvCxnSpPr>
            <a:cxnSpLocks/>
          </p:cNvCxnSpPr>
          <p:nvPr/>
        </p:nvCxnSpPr>
        <p:spPr bwMode="auto">
          <a:xfrm flipV="1">
            <a:off x="3700948" y="5261781"/>
            <a:ext cx="0" cy="647952"/>
          </a:xfrm>
          <a:prstGeom prst="line">
            <a:avLst/>
          </a:prstGeom>
          <a:noFill/>
          <a:ln w="76200"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AC3827EC-0FDE-5ACD-A542-FA7716C41B9B}"/>
              </a:ext>
            </a:extLst>
          </p:cNvPr>
          <p:cNvCxnSpPr>
            <a:cxnSpLocks/>
          </p:cNvCxnSpPr>
          <p:nvPr/>
        </p:nvCxnSpPr>
        <p:spPr bwMode="auto">
          <a:xfrm flipV="1">
            <a:off x="3773776" y="5272614"/>
            <a:ext cx="0" cy="656779"/>
          </a:xfrm>
          <a:prstGeom prst="line">
            <a:avLst/>
          </a:prstGeom>
          <a:noFill/>
          <a:ln w="7620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CB52D0D-0887-781C-11F3-256519468FB7}"/>
              </a:ext>
            </a:extLst>
          </p:cNvPr>
          <p:cNvCxnSpPr>
            <a:cxnSpLocks/>
          </p:cNvCxnSpPr>
          <p:nvPr/>
        </p:nvCxnSpPr>
        <p:spPr bwMode="auto">
          <a:xfrm flipV="1">
            <a:off x="3819783" y="5270366"/>
            <a:ext cx="0" cy="671301"/>
          </a:xfrm>
          <a:prstGeom prst="line">
            <a:avLst/>
          </a:prstGeom>
          <a:noFill/>
          <a:ln w="76200"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83ED134-9A20-7CFF-030E-E17F9FFDB7CE}"/>
              </a:ext>
            </a:extLst>
          </p:cNvPr>
          <p:cNvCxnSpPr>
            <a:cxnSpLocks/>
          </p:cNvCxnSpPr>
          <p:nvPr/>
        </p:nvCxnSpPr>
        <p:spPr bwMode="auto">
          <a:xfrm flipV="1">
            <a:off x="3889998" y="5272614"/>
            <a:ext cx="0" cy="691605"/>
          </a:xfrm>
          <a:prstGeom prst="line">
            <a:avLst/>
          </a:prstGeom>
          <a:noFill/>
          <a:ln w="76200"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53F810AC-43EC-556C-49A9-119A3D402CDD}"/>
              </a:ext>
            </a:extLst>
          </p:cNvPr>
          <p:cNvCxnSpPr>
            <a:cxnSpLocks/>
          </p:cNvCxnSpPr>
          <p:nvPr/>
        </p:nvCxnSpPr>
        <p:spPr bwMode="auto">
          <a:xfrm flipV="1">
            <a:off x="4021942" y="5265808"/>
            <a:ext cx="0" cy="735695"/>
          </a:xfrm>
          <a:prstGeom prst="line">
            <a:avLst/>
          </a:prstGeom>
          <a:noFill/>
          <a:ln w="762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D4BB4C6-3E87-004A-EA29-C653B5D9B801}"/>
              </a:ext>
            </a:extLst>
          </p:cNvPr>
          <p:cNvCxnSpPr>
            <a:cxnSpLocks/>
          </p:cNvCxnSpPr>
          <p:nvPr/>
        </p:nvCxnSpPr>
        <p:spPr bwMode="auto">
          <a:xfrm flipV="1">
            <a:off x="3955115" y="5265808"/>
            <a:ext cx="0" cy="718916"/>
          </a:xfrm>
          <a:prstGeom prst="line">
            <a:avLst/>
          </a:prstGeom>
          <a:noFill/>
          <a:ln w="76200"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AB97E865-F773-5CBD-0CA9-DFDE5E73D27F}"/>
              </a:ext>
            </a:extLst>
          </p:cNvPr>
          <p:cNvCxnSpPr>
            <a:cxnSpLocks/>
          </p:cNvCxnSpPr>
          <p:nvPr/>
        </p:nvCxnSpPr>
        <p:spPr bwMode="auto">
          <a:xfrm flipV="1">
            <a:off x="4178877" y="5272614"/>
            <a:ext cx="0" cy="769748"/>
          </a:xfrm>
          <a:prstGeom prst="line">
            <a:avLst/>
          </a:prstGeom>
          <a:noFill/>
          <a:ln w="76200"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CB1D82A1-1736-DFD6-5D14-E380837DED70}"/>
              </a:ext>
            </a:extLst>
          </p:cNvPr>
          <p:cNvCxnSpPr>
            <a:cxnSpLocks/>
          </p:cNvCxnSpPr>
          <p:nvPr/>
        </p:nvCxnSpPr>
        <p:spPr bwMode="auto">
          <a:xfrm flipV="1">
            <a:off x="4058530" y="5265808"/>
            <a:ext cx="0" cy="745371"/>
          </a:xfrm>
          <a:prstGeom prst="line">
            <a:avLst/>
          </a:prstGeom>
          <a:noFill/>
          <a:ln w="7620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E00BCE75-A8E6-8713-89F5-C70E4534ABF6}"/>
              </a:ext>
            </a:extLst>
          </p:cNvPr>
          <p:cNvCxnSpPr>
            <a:cxnSpLocks/>
          </p:cNvCxnSpPr>
          <p:nvPr/>
        </p:nvCxnSpPr>
        <p:spPr bwMode="auto">
          <a:xfrm flipV="1">
            <a:off x="4111642" y="5272614"/>
            <a:ext cx="0" cy="752875"/>
          </a:xfrm>
          <a:prstGeom prst="line">
            <a:avLst/>
          </a:prstGeom>
          <a:noFill/>
          <a:ln w="7620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474AA94D-2AE9-8467-9616-677A2241605A}"/>
              </a:ext>
            </a:extLst>
          </p:cNvPr>
          <p:cNvCxnSpPr>
            <a:cxnSpLocks/>
          </p:cNvCxnSpPr>
          <p:nvPr/>
        </p:nvCxnSpPr>
        <p:spPr bwMode="auto">
          <a:xfrm flipV="1">
            <a:off x="4366044" y="5328822"/>
            <a:ext cx="0" cy="510015"/>
          </a:xfrm>
          <a:prstGeom prst="line">
            <a:avLst/>
          </a:prstGeom>
          <a:noFill/>
          <a:ln w="7620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3DD7604-A68A-4AED-14B8-570FF5595385}"/>
              </a:ext>
            </a:extLst>
          </p:cNvPr>
          <p:cNvCxnSpPr>
            <a:cxnSpLocks/>
          </p:cNvCxnSpPr>
          <p:nvPr/>
        </p:nvCxnSpPr>
        <p:spPr bwMode="auto">
          <a:xfrm flipV="1">
            <a:off x="4256025" y="5272614"/>
            <a:ext cx="0" cy="787126"/>
          </a:xfrm>
          <a:prstGeom prst="line">
            <a:avLst/>
          </a:prstGeom>
          <a:noFill/>
          <a:ln w="7620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4E4235D0-0842-77D9-EAC9-3ECC61CBEAAF}"/>
              </a:ext>
            </a:extLst>
          </p:cNvPr>
          <p:cNvCxnSpPr>
            <a:cxnSpLocks/>
          </p:cNvCxnSpPr>
          <p:nvPr/>
        </p:nvCxnSpPr>
        <p:spPr bwMode="auto">
          <a:xfrm flipV="1">
            <a:off x="4778846" y="5265808"/>
            <a:ext cx="0" cy="956559"/>
          </a:xfrm>
          <a:prstGeom prst="line">
            <a:avLst/>
          </a:prstGeom>
          <a:noFill/>
          <a:ln w="7620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9B06202-8696-74E4-17D2-2ECBF13825D4}"/>
              </a:ext>
            </a:extLst>
          </p:cNvPr>
          <p:cNvCxnSpPr>
            <a:cxnSpLocks/>
          </p:cNvCxnSpPr>
          <p:nvPr/>
        </p:nvCxnSpPr>
        <p:spPr bwMode="auto">
          <a:xfrm flipV="1">
            <a:off x="4366044" y="5265808"/>
            <a:ext cx="0" cy="833551"/>
          </a:xfrm>
          <a:prstGeom prst="line">
            <a:avLst/>
          </a:prstGeom>
          <a:noFill/>
          <a:ln w="7620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D812B9B8-C065-BE59-FCC3-0D8547F9FA36}"/>
              </a:ext>
            </a:extLst>
          </p:cNvPr>
          <p:cNvCxnSpPr>
            <a:cxnSpLocks/>
          </p:cNvCxnSpPr>
          <p:nvPr/>
        </p:nvCxnSpPr>
        <p:spPr bwMode="auto">
          <a:xfrm flipV="1">
            <a:off x="4288663" y="5272614"/>
            <a:ext cx="0" cy="806104"/>
          </a:xfrm>
          <a:prstGeom prst="line">
            <a:avLst/>
          </a:prstGeom>
          <a:noFill/>
          <a:ln w="7620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8B2A26BA-BD43-7714-5003-9105CE7BD47F}"/>
              </a:ext>
            </a:extLst>
          </p:cNvPr>
          <p:cNvCxnSpPr>
            <a:cxnSpLocks/>
          </p:cNvCxnSpPr>
          <p:nvPr/>
        </p:nvCxnSpPr>
        <p:spPr bwMode="auto">
          <a:xfrm flipV="1">
            <a:off x="4435304" y="5272614"/>
            <a:ext cx="0" cy="843532"/>
          </a:xfrm>
          <a:prstGeom prst="line">
            <a:avLst/>
          </a:prstGeom>
          <a:noFill/>
          <a:ln w="7620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1FD2973-5763-2BA6-572E-F68F78FAEF3A}"/>
              </a:ext>
            </a:extLst>
          </p:cNvPr>
          <p:cNvCxnSpPr>
            <a:cxnSpLocks/>
          </p:cNvCxnSpPr>
          <p:nvPr/>
        </p:nvCxnSpPr>
        <p:spPr bwMode="auto">
          <a:xfrm flipV="1">
            <a:off x="4484834" y="5268244"/>
            <a:ext cx="0" cy="847902"/>
          </a:xfrm>
          <a:prstGeom prst="line">
            <a:avLst/>
          </a:prstGeom>
          <a:noFill/>
          <a:ln w="7620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EE55B043-CC6C-4E4B-83C5-0FC802D90450}"/>
              </a:ext>
            </a:extLst>
          </p:cNvPr>
          <p:cNvCxnSpPr>
            <a:cxnSpLocks/>
          </p:cNvCxnSpPr>
          <p:nvPr/>
        </p:nvCxnSpPr>
        <p:spPr bwMode="auto">
          <a:xfrm flipV="1">
            <a:off x="4531506" y="5257790"/>
            <a:ext cx="0" cy="877968"/>
          </a:xfrm>
          <a:prstGeom prst="line">
            <a:avLst/>
          </a:prstGeom>
          <a:noFill/>
          <a:ln w="7620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70DCEE1-A953-D8FD-9970-7FE364FF80B5}"/>
              </a:ext>
            </a:extLst>
          </p:cNvPr>
          <p:cNvCxnSpPr>
            <a:cxnSpLocks/>
          </p:cNvCxnSpPr>
          <p:nvPr/>
        </p:nvCxnSpPr>
        <p:spPr bwMode="auto">
          <a:xfrm flipV="1">
            <a:off x="4603896" y="5257790"/>
            <a:ext cx="0" cy="896267"/>
          </a:xfrm>
          <a:prstGeom prst="line">
            <a:avLst/>
          </a:prstGeom>
          <a:noFill/>
          <a:ln w="7620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0E4DD2B9-C587-70F0-E430-47E94BB1BF7E}"/>
              </a:ext>
            </a:extLst>
          </p:cNvPr>
          <p:cNvCxnSpPr>
            <a:cxnSpLocks/>
          </p:cNvCxnSpPr>
          <p:nvPr/>
        </p:nvCxnSpPr>
        <p:spPr bwMode="auto">
          <a:xfrm flipV="1">
            <a:off x="4676211" y="5257790"/>
            <a:ext cx="0" cy="914410"/>
          </a:xfrm>
          <a:prstGeom prst="line">
            <a:avLst/>
          </a:prstGeom>
          <a:noFill/>
          <a:ln w="7620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49EEA8D-003F-849A-5680-F7C728F68AD8}"/>
              </a:ext>
            </a:extLst>
          </p:cNvPr>
          <p:cNvCxnSpPr>
            <a:cxnSpLocks/>
          </p:cNvCxnSpPr>
          <p:nvPr/>
        </p:nvCxnSpPr>
        <p:spPr bwMode="auto">
          <a:xfrm flipV="1">
            <a:off x="4708356" y="5265808"/>
            <a:ext cx="0" cy="925678"/>
          </a:xfrm>
          <a:prstGeom prst="line">
            <a:avLst/>
          </a:prstGeom>
          <a:noFill/>
          <a:ln w="7620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6227AF6-26DF-9700-5E4B-8D6FF82D3258}"/>
              </a:ext>
            </a:extLst>
          </p:cNvPr>
          <p:cNvCxnSpPr>
            <a:cxnSpLocks/>
          </p:cNvCxnSpPr>
          <p:nvPr/>
        </p:nvCxnSpPr>
        <p:spPr bwMode="auto">
          <a:xfrm flipV="1">
            <a:off x="4823033" y="5262239"/>
            <a:ext cx="0" cy="1021779"/>
          </a:xfrm>
          <a:prstGeom prst="line">
            <a:avLst/>
          </a:prstGeom>
          <a:noFill/>
          <a:ln w="7620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5D159030-DF17-ADE7-0C20-5664587AF673}"/>
              </a:ext>
            </a:extLst>
          </p:cNvPr>
          <p:cNvCxnSpPr>
            <a:cxnSpLocks/>
          </p:cNvCxnSpPr>
          <p:nvPr/>
        </p:nvCxnSpPr>
        <p:spPr bwMode="auto">
          <a:xfrm flipV="1">
            <a:off x="4895423" y="5262239"/>
            <a:ext cx="0" cy="1021779"/>
          </a:xfrm>
          <a:prstGeom prst="line">
            <a:avLst/>
          </a:prstGeom>
          <a:noFill/>
          <a:ln w="7620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CF26C65-B699-5E4F-0F66-A011780B4A13}"/>
              </a:ext>
            </a:extLst>
          </p:cNvPr>
          <p:cNvCxnSpPr>
            <a:cxnSpLocks/>
          </p:cNvCxnSpPr>
          <p:nvPr/>
        </p:nvCxnSpPr>
        <p:spPr bwMode="auto">
          <a:xfrm flipV="1">
            <a:off x="4972576" y="5262239"/>
            <a:ext cx="0" cy="1021779"/>
          </a:xfrm>
          <a:prstGeom prst="line">
            <a:avLst/>
          </a:prstGeom>
          <a:noFill/>
          <a:ln w="7620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4884E3F6-F0B3-7AA1-14DC-A941431FEA91}"/>
              </a:ext>
            </a:extLst>
          </p:cNvPr>
          <p:cNvCxnSpPr>
            <a:cxnSpLocks/>
          </p:cNvCxnSpPr>
          <p:nvPr/>
        </p:nvCxnSpPr>
        <p:spPr bwMode="auto">
          <a:xfrm flipV="1">
            <a:off x="5050682" y="5262239"/>
            <a:ext cx="0" cy="1021779"/>
          </a:xfrm>
          <a:prstGeom prst="line">
            <a:avLst/>
          </a:prstGeom>
          <a:noFill/>
          <a:ln w="7620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106E7A3-D993-9114-9A39-F4859FCCB160}"/>
              </a:ext>
            </a:extLst>
          </p:cNvPr>
          <p:cNvCxnSpPr>
            <a:cxnSpLocks/>
          </p:cNvCxnSpPr>
          <p:nvPr/>
        </p:nvCxnSpPr>
        <p:spPr bwMode="auto">
          <a:xfrm flipV="1">
            <a:off x="5126879" y="5262239"/>
            <a:ext cx="0" cy="1021779"/>
          </a:xfrm>
          <a:prstGeom prst="line">
            <a:avLst/>
          </a:prstGeom>
          <a:noFill/>
          <a:ln w="7620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F9A46C52-AF02-6C62-7382-8E7385281A3D}"/>
              </a:ext>
            </a:extLst>
          </p:cNvPr>
          <p:cNvCxnSpPr>
            <a:cxnSpLocks/>
          </p:cNvCxnSpPr>
          <p:nvPr/>
        </p:nvCxnSpPr>
        <p:spPr bwMode="auto">
          <a:xfrm flipV="1">
            <a:off x="5199269" y="5262239"/>
            <a:ext cx="0" cy="1021779"/>
          </a:xfrm>
          <a:prstGeom prst="line">
            <a:avLst/>
          </a:prstGeom>
          <a:noFill/>
          <a:ln w="7620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D1E25A2-35E1-D898-5A97-9996F41AB005}"/>
              </a:ext>
            </a:extLst>
          </p:cNvPr>
          <p:cNvCxnSpPr>
            <a:cxnSpLocks/>
          </p:cNvCxnSpPr>
          <p:nvPr/>
        </p:nvCxnSpPr>
        <p:spPr bwMode="auto">
          <a:xfrm flipV="1">
            <a:off x="5276422" y="5262239"/>
            <a:ext cx="0" cy="1021779"/>
          </a:xfrm>
          <a:prstGeom prst="line">
            <a:avLst/>
          </a:prstGeom>
          <a:noFill/>
          <a:ln w="7620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8C3D241F-2C84-B38A-2997-E7F9543F4DBF}"/>
              </a:ext>
            </a:extLst>
          </p:cNvPr>
          <p:cNvCxnSpPr>
            <a:cxnSpLocks/>
          </p:cNvCxnSpPr>
          <p:nvPr/>
        </p:nvCxnSpPr>
        <p:spPr bwMode="auto">
          <a:xfrm flipV="1">
            <a:off x="5290712" y="5262239"/>
            <a:ext cx="0" cy="1021779"/>
          </a:xfrm>
          <a:prstGeom prst="line">
            <a:avLst/>
          </a:prstGeom>
          <a:noFill/>
          <a:ln w="76200" cap="flat" cmpd="sng" algn="ctr">
            <a:solidFill>
              <a:schemeClr val="accent3"/>
            </a:solidFill>
            <a:prstDash val="solid"/>
            <a:round/>
            <a:headEnd type="none" w="med" len="med"/>
            <a:tailEnd type="none" w="med" len="med"/>
          </a:ln>
          <a:effectLst/>
        </p:spPr>
      </p:cxnSp>
      <p:sp>
        <p:nvSpPr>
          <p:cNvPr id="288" name="TextBox 287">
            <a:extLst>
              <a:ext uri="{FF2B5EF4-FFF2-40B4-BE49-F238E27FC236}">
                <a16:creationId xmlns:a16="http://schemas.microsoft.com/office/drawing/2014/main" id="{9C6D62DC-7A10-0D13-B3CA-192658609C9E}"/>
              </a:ext>
            </a:extLst>
          </p:cNvPr>
          <p:cNvSpPr txBox="1"/>
          <p:nvPr/>
        </p:nvSpPr>
        <p:spPr bwMode="auto">
          <a:xfrm>
            <a:off x="967731" y="4109613"/>
            <a:ext cx="458779"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89" name="TextBox 288">
            <a:extLst>
              <a:ext uri="{FF2B5EF4-FFF2-40B4-BE49-F238E27FC236}">
                <a16:creationId xmlns:a16="http://schemas.microsoft.com/office/drawing/2014/main" id="{B88FFB9D-0850-F416-2867-BE28D43084B3}"/>
              </a:ext>
            </a:extLst>
          </p:cNvPr>
          <p:cNvSpPr txBox="1"/>
          <p:nvPr/>
        </p:nvSpPr>
        <p:spPr bwMode="auto">
          <a:xfrm>
            <a:off x="1062123" y="4308543"/>
            <a:ext cx="367408"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90" name="TextBox 289">
            <a:extLst>
              <a:ext uri="{FF2B5EF4-FFF2-40B4-BE49-F238E27FC236}">
                <a16:creationId xmlns:a16="http://schemas.microsoft.com/office/drawing/2014/main" id="{8289879C-12BA-343C-595A-DC8186B8C203}"/>
              </a:ext>
            </a:extLst>
          </p:cNvPr>
          <p:cNvSpPr txBox="1"/>
          <p:nvPr/>
        </p:nvSpPr>
        <p:spPr bwMode="auto">
          <a:xfrm>
            <a:off x="1066657" y="4512473"/>
            <a:ext cx="367408"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1" name="TextBox 290">
            <a:extLst>
              <a:ext uri="{FF2B5EF4-FFF2-40B4-BE49-F238E27FC236}">
                <a16:creationId xmlns:a16="http://schemas.microsoft.com/office/drawing/2014/main" id="{4838AC36-68FD-63F6-7F3A-E79824ED89A5}"/>
              </a:ext>
            </a:extLst>
          </p:cNvPr>
          <p:cNvSpPr txBox="1"/>
          <p:nvPr/>
        </p:nvSpPr>
        <p:spPr bwMode="auto">
          <a:xfrm>
            <a:off x="1069678" y="4711403"/>
            <a:ext cx="367408"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92" name="TextBox 291">
            <a:extLst>
              <a:ext uri="{FF2B5EF4-FFF2-40B4-BE49-F238E27FC236}">
                <a16:creationId xmlns:a16="http://schemas.microsoft.com/office/drawing/2014/main" id="{4A20D6EC-D5F1-1A1B-4835-1C6833B83AEE}"/>
              </a:ext>
            </a:extLst>
          </p:cNvPr>
          <p:cNvSpPr txBox="1"/>
          <p:nvPr/>
        </p:nvSpPr>
        <p:spPr bwMode="auto">
          <a:xfrm>
            <a:off x="1069030" y="4925962"/>
            <a:ext cx="367408"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93" name="TextBox 292">
            <a:extLst>
              <a:ext uri="{FF2B5EF4-FFF2-40B4-BE49-F238E27FC236}">
                <a16:creationId xmlns:a16="http://schemas.microsoft.com/office/drawing/2014/main" id="{3AEB5D24-7DF3-830C-BFAC-BA3FB73868A0}"/>
              </a:ext>
            </a:extLst>
          </p:cNvPr>
          <p:cNvSpPr txBox="1"/>
          <p:nvPr/>
        </p:nvSpPr>
        <p:spPr bwMode="auto">
          <a:xfrm>
            <a:off x="1163422" y="5124891"/>
            <a:ext cx="276037"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4" name="TextBox 293">
            <a:extLst>
              <a:ext uri="{FF2B5EF4-FFF2-40B4-BE49-F238E27FC236}">
                <a16:creationId xmlns:a16="http://schemas.microsoft.com/office/drawing/2014/main" id="{9A83D0C2-04AE-44EB-BAEF-C231A28337FA}"/>
              </a:ext>
            </a:extLst>
          </p:cNvPr>
          <p:cNvSpPr txBox="1"/>
          <p:nvPr/>
        </p:nvSpPr>
        <p:spPr bwMode="auto">
          <a:xfrm>
            <a:off x="1022082" y="5328822"/>
            <a:ext cx="421911"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95" name="TextBox 294">
            <a:extLst>
              <a:ext uri="{FF2B5EF4-FFF2-40B4-BE49-F238E27FC236}">
                <a16:creationId xmlns:a16="http://schemas.microsoft.com/office/drawing/2014/main" id="{B4B7D6B6-912F-8570-1724-6BEE072ACC1E}"/>
              </a:ext>
            </a:extLst>
          </p:cNvPr>
          <p:cNvSpPr txBox="1"/>
          <p:nvPr/>
        </p:nvSpPr>
        <p:spPr bwMode="auto">
          <a:xfrm>
            <a:off x="1025104" y="5527751"/>
            <a:ext cx="421910"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96" name="TextBox 295">
            <a:extLst>
              <a:ext uri="{FF2B5EF4-FFF2-40B4-BE49-F238E27FC236}">
                <a16:creationId xmlns:a16="http://schemas.microsoft.com/office/drawing/2014/main" id="{C648AFA4-AC63-1B7C-4F5E-2FAB4C78CD9E}"/>
              </a:ext>
            </a:extLst>
          </p:cNvPr>
          <p:cNvSpPr txBox="1"/>
          <p:nvPr/>
        </p:nvSpPr>
        <p:spPr bwMode="auto">
          <a:xfrm>
            <a:off x="1024193" y="5732898"/>
            <a:ext cx="421911"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7" name="TextBox 296">
            <a:extLst>
              <a:ext uri="{FF2B5EF4-FFF2-40B4-BE49-F238E27FC236}">
                <a16:creationId xmlns:a16="http://schemas.microsoft.com/office/drawing/2014/main" id="{AFECD2BD-4E13-5CEC-E802-735F638559A3}"/>
              </a:ext>
            </a:extLst>
          </p:cNvPr>
          <p:cNvSpPr txBox="1"/>
          <p:nvPr/>
        </p:nvSpPr>
        <p:spPr bwMode="auto">
          <a:xfrm>
            <a:off x="1028727" y="5936829"/>
            <a:ext cx="421911"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98" name="TextBox 297">
            <a:extLst>
              <a:ext uri="{FF2B5EF4-FFF2-40B4-BE49-F238E27FC236}">
                <a16:creationId xmlns:a16="http://schemas.microsoft.com/office/drawing/2014/main" id="{EEBF39E0-06DD-2D54-7F3F-E7613C44B1D5}"/>
              </a:ext>
            </a:extLst>
          </p:cNvPr>
          <p:cNvSpPr txBox="1"/>
          <p:nvPr/>
        </p:nvSpPr>
        <p:spPr bwMode="auto">
          <a:xfrm>
            <a:off x="940377" y="6135758"/>
            <a:ext cx="513282" cy="27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cxnSp>
        <p:nvCxnSpPr>
          <p:cNvPr id="309" name="Straight Connector 308">
            <a:extLst>
              <a:ext uri="{FF2B5EF4-FFF2-40B4-BE49-F238E27FC236}">
                <a16:creationId xmlns:a16="http://schemas.microsoft.com/office/drawing/2014/main" id="{8837BD11-2230-9290-2975-4DEFB8D8CC57}"/>
              </a:ext>
            </a:extLst>
          </p:cNvPr>
          <p:cNvCxnSpPr>
            <a:cxnSpLocks/>
          </p:cNvCxnSpPr>
          <p:nvPr/>
        </p:nvCxnSpPr>
        <p:spPr bwMode="auto">
          <a:xfrm flipV="1">
            <a:off x="1609047" y="5180232"/>
            <a:ext cx="0" cy="92404"/>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8016E51D-4CDD-A162-C630-26B33E0A9D3C}"/>
              </a:ext>
            </a:extLst>
          </p:cNvPr>
          <p:cNvCxnSpPr>
            <a:cxnSpLocks/>
          </p:cNvCxnSpPr>
          <p:nvPr/>
        </p:nvCxnSpPr>
        <p:spPr bwMode="auto">
          <a:xfrm flipV="1">
            <a:off x="1617894" y="5201226"/>
            <a:ext cx="0" cy="58518"/>
          </a:xfrm>
          <a:prstGeom prst="line">
            <a:avLst/>
          </a:prstGeom>
          <a:noFill/>
          <a:ln w="28575" cap="flat" cmpd="sng" algn="ctr">
            <a:solidFill>
              <a:schemeClr val="accent3"/>
            </a:solidFill>
            <a:prstDash val="solid"/>
            <a:round/>
            <a:headEnd type="none" w="med" len="med"/>
            <a:tailEnd type="none" w="med" len="med"/>
          </a:ln>
          <a:effectLst/>
        </p:spPr>
      </p:cxnSp>
      <p:grpSp>
        <p:nvGrpSpPr>
          <p:cNvPr id="284" name="Group 283">
            <a:extLst>
              <a:ext uri="{FF2B5EF4-FFF2-40B4-BE49-F238E27FC236}">
                <a16:creationId xmlns:a16="http://schemas.microsoft.com/office/drawing/2014/main" id="{EB06F4A2-3262-B703-02F5-CBF1BCB05C9D}"/>
              </a:ext>
            </a:extLst>
          </p:cNvPr>
          <p:cNvGrpSpPr/>
          <p:nvPr/>
        </p:nvGrpSpPr>
        <p:grpSpPr>
          <a:xfrm>
            <a:off x="1470886" y="5064658"/>
            <a:ext cx="3919514" cy="503400"/>
            <a:chOff x="1474987" y="2714173"/>
            <a:chExt cx="3919514" cy="556758"/>
          </a:xfrm>
        </p:grpSpPr>
        <p:cxnSp>
          <p:nvCxnSpPr>
            <p:cNvPr id="285" name="Straight Connector 284">
              <a:extLst>
                <a:ext uri="{FF2B5EF4-FFF2-40B4-BE49-F238E27FC236}">
                  <a16:creationId xmlns:a16="http://schemas.microsoft.com/office/drawing/2014/main" id="{621CB6BA-F8DA-D06E-CB15-E02E6EB8B960}"/>
                </a:ext>
              </a:extLst>
            </p:cNvPr>
            <p:cNvCxnSpPr>
              <a:cxnSpLocks/>
            </p:cNvCxnSpPr>
            <p:nvPr/>
          </p:nvCxnSpPr>
          <p:spPr bwMode="auto">
            <a:xfrm>
              <a:off x="1474987" y="2936189"/>
              <a:ext cx="3919514"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7CA3D574-3D6C-E609-C5D0-E81C1CA6343C}"/>
                </a:ext>
              </a:extLst>
            </p:cNvPr>
            <p:cNvCxnSpPr/>
            <p:nvPr/>
          </p:nvCxnSpPr>
          <p:spPr bwMode="auto">
            <a:xfrm>
              <a:off x="1474987" y="2714173"/>
              <a:ext cx="3919514" cy="0"/>
            </a:xfrm>
            <a:prstGeom prst="line">
              <a:avLst/>
            </a:prstGeom>
            <a:noFill/>
            <a:ln w="28575" cap="flat" cmpd="sng" algn="ctr">
              <a:solidFill>
                <a:schemeClr val="bg1"/>
              </a:solidFill>
              <a:prstDash val="sysDot"/>
              <a:round/>
              <a:headEnd type="none" w="med" len="med"/>
              <a:tailEnd type="none" w="med" len="med"/>
            </a:ln>
            <a:effectLst/>
          </p:spPr>
        </p:cxnSp>
        <p:cxnSp>
          <p:nvCxnSpPr>
            <p:cNvPr id="287" name="Straight Connector 286">
              <a:extLst>
                <a:ext uri="{FF2B5EF4-FFF2-40B4-BE49-F238E27FC236}">
                  <a16:creationId xmlns:a16="http://schemas.microsoft.com/office/drawing/2014/main" id="{4EDBD962-CE02-441F-A834-EA030043B6E1}"/>
                </a:ext>
              </a:extLst>
            </p:cNvPr>
            <p:cNvCxnSpPr/>
            <p:nvPr/>
          </p:nvCxnSpPr>
          <p:spPr bwMode="auto">
            <a:xfrm>
              <a:off x="1474987" y="3270931"/>
              <a:ext cx="3919514" cy="0"/>
            </a:xfrm>
            <a:prstGeom prst="line">
              <a:avLst/>
            </a:prstGeom>
            <a:noFill/>
            <a:ln w="28575" cap="flat" cmpd="sng" algn="ctr">
              <a:solidFill>
                <a:schemeClr val="bg1"/>
              </a:solidFill>
              <a:prstDash val="sysDot"/>
              <a:round/>
              <a:headEnd type="none" w="med" len="med"/>
              <a:tailEnd type="none" w="med" len="med"/>
            </a:ln>
            <a:effectLst/>
          </p:spPr>
        </p:cxnSp>
      </p:grpSp>
    </p:spTree>
    <p:extLst>
      <p:ext uri="{BB962C8B-B14F-4D97-AF65-F5344CB8AC3E}">
        <p14:creationId xmlns:p14="http://schemas.microsoft.com/office/powerpoint/2010/main" val="632193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66">
            <a:extLst>
              <a:ext uri="{FF2B5EF4-FFF2-40B4-BE49-F238E27FC236}">
                <a16:creationId xmlns:a16="http://schemas.microsoft.com/office/drawing/2014/main" id="{E92185EA-7566-32A2-9701-9F55A4A74EA4}"/>
              </a:ext>
            </a:extLst>
          </p:cNvPr>
          <p:cNvGrpSpPr/>
          <p:nvPr/>
        </p:nvGrpSpPr>
        <p:grpSpPr>
          <a:xfrm>
            <a:off x="923590" y="1492120"/>
            <a:ext cx="420308" cy="1907751"/>
            <a:chOff x="923590" y="1492120"/>
            <a:chExt cx="420308" cy="1907751"/>
          </a:xfrm>
        </p:grpSpPr>
        <p:sp>
          <p:nvSpPr>
            <p:cNvPr id="56" name="TextBox 55">
              <a:extLst>
                <a:ext uri="{FF2B5EF4-FFF2-40B4-BE49-F238E27FC236}">
                  <a16:creationId xmlns:a16="http://schemas.microsoft.com/office/drawing/2014/main" id="{DE404632-E9A1-0280-D56B-F3A40B9EBD85}"/>
                </a:ext>
              </a:extLst>
            </p:cNvPr>
            <p:cNvSpPr txBox="1"/>
            <p:nvPr/>
          </p:nvSpPr>
          <p:spPr bwMode="auto">
            <a:xfrm>
              <a:off x="923590" y="149212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0A0B8078-7538-94D2-BAFF-B02D40DD73A6}"/>
                </a:ext>
              </a:extLst>
            </p:cNvPr>
            <p:cNvSpPr txBox="1"/>
            <p:nvPr/>
          </p:nvSpPr>
          <p:spPr bwMode="auto">
            <a:xfrm>
              <a:off x="1002138" y="18178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60" name="TextBox 59">
              <a:extLst>
                <a:ext uri="{FF2B5EF4-FFF2-40B4-BE49-F238E27FC236}">
                  <a16:creationId xmlns:a16="http://schemas.microsoft.com/office/drawing/2014/main" id="{2BFD0D39-0EEF-E737-2370-7BCEAED10AF6}"/>
                </a:ext>
              </a:extLst>
            </p:cNvPr>
            <p:cNvSpPr txBox="1"/>
            <p:nvPr/>
          </p:nvSpPr>
          <p:spPr bwMode="auto">
            <a:xfrm>
              <a:off x="1002138" y="21477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62" name="TextBox 61">
              <a:extLst>
                <a:ext uri="{FF2B5EF4-FFF2-40B4-BE49-F238E27FC236}">
                  <a16:creationId xmlns:a16="http://schemas.microsoft.com/office/drawing/2014/main" id="{5E5CD391-F832-5D37-1EFB-C3D0670143B9}"/>
                </a:ext>
              </a:extLst>
            </p:cNvPr>
            <p:cNvSpPr txBox="1"/>
            <p:nvPr/>
          </p:nvSpPr>
          <p:spPr bwMode="auto">
            <a:xfrm>
              <a:off x="1002138" y="24721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ACCCFA64-AC2A-9061-BB86-A4D4940A04D0}"/>
                </a:ext>
              </a:extLst>
            </p:cNvPr>
            <p:cNvSpPr txBox="1"/>
            <p:nvPr/>
          </p:nvSpPr>
          <p:spPr bwMode="auto">
            <a:xfrm>
              <a:off x="1002138" y="279513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66" name="TextBox 65">
              <a:extLst>
                <a:ext uri="{FF2B5EF4-FFF2-40B4-BE49-F238E27FC236}">
                  <a16:creationId xmlns:a16="http://schemas.microsoft.com/office/drawing/2014/main" id="{7F8C503B-A46B-0715-5B1B-DD9A1742F09A}"/>
                </a:ext>
              </a:extLst>
            </p:cNvPr>
            <p:cNvSpPr txBox="1"/>
            <p:nvPr/>
          </p:nvSpPr>
          <p:spPr bwMode="auto">
            <a:xfrm>
              <a:off x="1080685" y="31228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432" name="Group 431">
            <a:extLst>
              <a:ext uri="{FF2B5EF4-FFF2-40B4-BE49-F238E27FC236}">
                <a16:creationId xmlns:a16="http://schemas.microsoft.com/office/drawing/2014/main" id="{58DAEC9C-357E-5847-5DF0-7AD1DF738B29}"/>
              </a:ext>
            </a:extLst>
          </p:cNvPr>
          <p:cNvGrpSpPr/>
          <p:nvPr/>
        </p:nvGrpSpPr>
        <p:grpSpPr>
          <a:xfrm>
            <a:off x="7381243" y="1645543"/>
            <a:ext cx="2823276" cy="1341273"/>
            <a:chOff x="1225550" y="1079500"/>
            <a:chExt cx="10318750" cy="4902200"/>
          </a:xfrm>
        </p:grpSpPr>
        <p:sp>
          <p:nvSpPr>
            <p:cNvPr id="433" name="Freeform 432">
              <a:extLst>
                <a:ext uri="{FF2B5EF4-FFF2-40B4-BE49-F238E27FC236}">
                  <a16:creationId xmlns:a16="http://schemas.microsoft.com/office/drawing/2014/main" id="{4B461951-9E20-F1E7-8766-97DDD4A7DEE0}"/>
                </a:ext>
              </a:extLst>
            </p:cNvPr>
            <p:cNvSpPr/>
            <p:nvPr/>
          </p:nvSpPr>
          <p:spPr bwMode="auto">
            <a:xfrm>
              <a:off x="1225550" y="1079500"/>
              <a:ext cx="1784350" cy="1536700"/>
            </a:xfrm>
            <a:custGeom>
              <a:avLst/>
              <a:gdLst>
                <a:gd name="connsiteX0" fmla="*/ 0 w 1784350"/>
                <a:gd name="connsiteY0" fmla="*/ 0 h 1536700"/>
                <a:gd name="connsiteX1" fmla="*/ 92075 w 1784350"/>
                <a:gd name="connsiteY1" fmla="*/ 0 h 1536700"/>
                <a:gd name="connsiteX2" fmla="*/ 92075 w 1784350"/>
                <a:gd name="connsiteY2" fmla="*/ 53975 h 1536700"/>
                <a:gd name="connsiteX3" fmla="*/ 158750 w 1784350"/>
                <a:gd name="connsiteY3" fmla="*/ 53975 h 1536700"/>
                <a:gd name="connsiteX4" fmla="*/ 158750 w 1784350"/>
                <a:gd name="connsiteY4" fmla="*/ 114300 h 1536700"/>
                <a:gd name="connsiteX5" fmla="*/ 219075 w 1784350"/>
                <a:gd name="connsiteY5" fmla="*/ 114300 h 1536700"/>
                <a:gd name="connsiteX6" fmla="*/ 219075 w 1784350"/>
                <a:gd name="connsiteY6" fmla="*/ 165100 h 1536700"/>
                <a:gd name="connsiteX7" fmla="*/ 349250 w 1784350"/>
                <a:gd name="connsiteY7" fmla="*/ 165100 h 1536700"/>
                <a:gd name="connsiteX8" fmla="*/ 349250 w 1784350"/>
                <a:gd name="connsiteY8" fmla="*/ 215900 h 1536700"/>
                <a:gd name="connsiteX9" fmla="*/ 415925 w 1784350"/>
                <a:gd name="connsiteY9" fmla="*/ 215900 h 1536700"/>
                <a:gd name="connsiteX10" fmla="*/ 415925 w 1784350"/>
                <a:gd name="connsiteY10" fmla="*/ 257175 h 1536700"/>
                <a:gd name="connsiteX11" fmla="*/ 492125 w 1784350"/>
                <a:gd name="connsiteY11" fmla="*/ 257175 h 1536700"/>
                <a:gd name="connsiteX12" fmla="*/ 539750 w 1784350"/>
                <a:gd name="connsiteY12" fmla="*/ 257175 h 1536700"/>
                <a:gd name="connsiteX13" fmla="*/ 539750 w 1784350"/>
                <a:gd name="connsiteY13" fmla="*/ 339725 h 1536700"/>
                <a:gd name="connsiteX14" fmla="*/ 587375 w 1784350"/>
                <a:gd name="connsiteY14" fmla="*/ 339725 h 1536700"/>
                <a:gd name="connsiteX15" fmla="*/ 587375 w 1784350"/>
                <a:gd name="connsiteY15" fmla="*/ 406400 h 1536700"/>
                <a:gd name="connsiteX16" fmla="*/ 682625 w 1784350"/>
                <a:gd name="connsiteY16" fmla="*/ 406400 h 1536700"/>
                <a:gd name="connsiteX17" fmla="*/ 736600 w 1784350"/>
                <a:gd name="connsiteY17" fmla="*/ 460375 h 1536700"/>
                <a:gd name="connsiteX18" fmla="*/ 758825 w 1784350"/>
                <a:gd name="connsiteY18" fmla="*/ 482600 h 1536700"/>
                <a:gd name="connsiteX19" fmla="*/ 825500 w 1784350"/>
                <a:gd name="connsiteY19" fmla="*/ 482600 h 1536700"/>
                <a:gd name="connsiteX20" fmla="*/ 860425 w 1784350"/>
                <a:gd name="connsiteY20" fmla="*/ 517525 h 1536700"/>
                <a:gd name="connsiteX21" fmla="*/ 860425 w 1784350"/>
                <a:gd name="connsiteY21" fmla="*/ 596900 h 1536700"/>
                <a:gd name="connsiteX22" fmla="*/ 927100 w 1784350"/>
                <a:gd name="connsiteY22" fmla="*/ 596900 h 1536700"/>
                <a:gd name="connsiteX23" fmla="*/ 927100 w 1784350"/>
                <a:gd name="connsiteY23" fmla="*/ 682625 h 1536700"/>
                <a:gd name="connsiteX24" fmla="*/ 955675 w 1784350"/>
                <a:gd name="connsiteY24" fmla="*/ 682625 h 1536700"/>
                <a:gd name="connsiteX25" fmla="*/ 984250 w 1784350"/>
                <a:gd name="connsiteY25" fmla="*/ 682625 h 1536700"/>
                <a:gd name="connsiteX26" fmla="*/ 984250 w 1784350"/>
                <a:gd name="connsiteY26" fmla="*/ 749300 h 1536700"/>
                <a:gd name="connsiteX27" fmla="*/ 1041400 w 1784350"/>
                <a:gd name="connsiteY27" fmla="*/ 749300 h 1536700"/>
                <a:gd name="connsiteX28" fmla="*/ 1041400 w 1784350"/>
                <a:gd name="connsiteY28" fmla="*/ 838200 h 1536700"/>
                <a:gd name="connsiteX29" fmla="*/ 1101725 w 1784350"/>
                <a:gd name="connsiteY29" fmla="*/ 838200 h 1536700"/>
                <a:gd name="connsiteX30" fmla="*/ 1101725 w 1784350"/>
                <a:gd name="connsiteY30" fmla="*/ 904875 h 1536700"/>
                <a:gd name="connsiteX31" fmla="*/ 1174750 w 1784350"/>
                <a:gd name="connsiteY31" fmla="*/ 904875 h 1536700"/>
                <a:gd name="connsiteX32" fmla="*/ 1174750 w 1784350"/>
                <a:gd name="connsiteY32" fmla="*/ 965200 h 1536700"/>
                <a:gd name="connsiteX33" fmla="*/ 1279525 w 1784350"/>
                <a:gd name="connsiteY33" fmla="*/ 965200 h 1536700"/>
                <a:gd name="connsiteX34" fmla="*/ 1279525 w 1784350"/>
                <a:gd name="connsiteY34" fmla="*/ 1009650 h 1536700"/>
                <a:gd name="connsiteX35" fmla="*/ 1327150 w 1784350"/>
                <a:gd name="connsiteY35" fmla="*/ 1009650 h 1536700"/>
                <a:gd name="connsiteX36" fmla="*/ 1327150 w 1784350"/>
                <a:gd name="connsiteY36" fmla="*/ 1060450 h 1536700"/>
                <a:gd name="connsiteX37" fmla="*/ 1390650 w 1784350"/>
                <a:gd name="connsiteY37" fmla="*/ 1060450 h 1536700"/>
                <a:gd name="connsiteX38" fmla="*/ 1390650 w 1784350"/>
                <a:gd name="connsiteY38" fmla="*/ 1085850 h 1536700"/>
                <a:gd name="connsiteX39" fmla="*/ 1441450 w 1784350"/>
                <a:gd name="connsiteY39" fmla="*/ 1085850 h 1536700"/>
                <a:gd name="connsiteX40" fmla="*/ 1441450 w 1784350"/>
                <a:gd name="connsiteY40" fmla="*/ 1158875 h 1536700"/>
                <a:gd name="connsiteX41" fmla="*/ 1470025 w 1784350"/>
                <a:gd name="connsiteY41" fmla="*/ 1158875 h 1536700"/>
                <a:gd name="connsiteX42" fmla="*/ 1514475 w 1784350"/>
                <a:gd name="connsiteY42" fmla="*/ 1158875 h 1536700"/>
                <a:gd name="connsiteX43" fmla="*/ 1514475 w 1784350"/>
                <a:gd name="connsiteY43" fmla="*/ 1219200 h 1536700"/>
                <a:gd name="connsiteX44" fmla="*/ 1577975 w 1784350"/>
                <a:gd name="connsiteY44" fmla="*/ 1219200 h 1536700"/>
                <a:gd name="connsiteX45" fmla="*/ 1577975 w 1784350"/>
                <a:gd name="connsiteY45" fmla="*/ 1289050 h 1536700"/>
                <a:gd name="connsiteX46" fmla="*/ 1644650 w 1784350"/>
                <a:gd name="connsiteY46" fmla="*/ 1289050 h 1536700"/>
                <a:gd name="connsiteX47" fmla="*/ 1644650 w 1784350"/>
                <a:gd name="connsiteY47" fmla="*/ 1384300 h 1536700"/>
                <a:gd name="connsiteX48" fmla="*/ 1692275 w 1784350"/>
                <a:gd name="connsiteY48" fmla="*/ 1384300 h 1536700"/>
                <a:gd name="connsiteX49" fmla="*/ 1692275 w 1784350"/>
                <a:gd name="connsiteY49" fmla="*/ 1466850 h 1536700"/>
                <a:gd name="connsiteX50" fmla="*/ 1784350 w 1784350"/>
                <a:gd name="connsiteY50" fmla="*/ 1466850 h 1536700"/>
                <a:gd name="connsiteX51" fmla="*/ 1784350 w 1784350"/>
                <a:gd name="connsiteY51" fmla="*/ 153670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784350" h="1536700">
                  <a:moveTo>
                    <a:pt x="0" y="0"/>
                  </a:moveTo>
                  <a:lnTo>
                    <a:pt x="92075" y="0"/>
                  </a:lnTo>
                  <a:lnTo>
                    <a:pt x="92075" y="53975"/>
                  </a:lnTo>
                  <a:lnTo>
                    <a:pt x="158750" y="53975"/>
                  </a:lnTo>
                  <a:lnTo>
                    <a:pt x="158750" y="114300"/>
                  </a:lnTo>
                  <a:lnTo>
                    <a:pt x="219075" y="114300"/>
                  </a:lnTo>
                  <a:lnTo>
                    <a:pt x="219075" y="165100"/>
                  </a:lnTo>
                  <a:lnTo>
                    <a:pt x="349250" y="165100"/>
                  </a:lnTo>
                  <a:lnTo>
                    <a:pt x="349250" y="215900"/>
                  </a:lnTo>
                  <a:lnTo>
                    <a:pt x="415925" y="215900"/>
                  </a:lnTo>
                  <a:lnTo>
                    <a:pt x="415925" y="257175"/>
                  </a:lnTo>
                  <a:lnTo>
                    <a:pt x="492125" y="257175"/>
                  </a:lnTo>
                  <a:lnTo>
                    <a:pt x="539750" y="257175"/>
                  </a:lnTo>
                  <a:lnTo>
                    <a:pt x="539750" y="339725"/>
                  </a:lnTo>
                  <a:lnTo>
                    <a:pt x="587375" y="339725"/>
                  </a:lnTo>
                  <a:lnTo>
                    <a:pt x="587375" y="406400"/>
                  </a:lnTo>
                  <a:lnTo>
                    <a:pt x="682625" y="406400"/>
                  </a:lnTo>
                  <a:lnTo>
                    <a:pt x="736600" y="460375"/>
                  </a:lnTo>
                  <a:lnTo>
                    <a:pt x="758825" y="482600"/>
                  </a:lnTo>
                  <a:lnTo>
                    <a:pt x="825500" y="482600"/>
                  </a:lnTo>
                  <a:lnTo>
                    <a:pt x="860425" y="517525"/>
                  </a:lnTo>
                  <a:lnTo>
                    <a:pt x="860425" y="596900"/>
                  </a:lnTo>
                  <a:lnTo>
                    <a:pt x="927100" y="596900"/>
                  </a:lnTo>
                  <a:lnTo>
                    <a:pt x="927100" y="682625"/>
                  </a:lnTo>
                  <a:lnTo>
                    <a:pt x="955675" y="682625"/>
                  </a:lnTo>
                  <a:lnTo>
                    <a:pt x="984250" y="682625"/>
                  </a:lnTo>
                  <a:lnTo>
                    <a:pt x="984250" y="749300"/>
                  </a:lnTo>
                  <a:lnTo>
                    <a:pt x="1041400" y="749300"/>
                  </a:lnTo>
                  <a:lnTo>
                    <a:pt x="1041400" y="838200"/>
                  </a:lnTo>
                  <a:lnTo>
                    <a:pt x="1101725" y="838200"/>
                  </a:lnTo>
                  <a:lnTo>
                    <a:pt x="1101725" y="904875"/>
                  </a:lnTo>
                  <a:lnTo>
                    <a:pt x="1174750" y="904875"/>
                  </a:lnTo>
                  <a:lnTo>
                    <a:pt x="1174750" y="965200"/>
                  </a:lnTo>
                  <a:lnTo>
                    <a:pt x="1279525" y="965200"/>
                  </a:lnTo>
                  <a:lnTo>
                    <a:pt x="1279525" y="1009650"/>
                  </a:lnTo>
                  <a:lnTo>
                    <a:pt x="1327150" y="1009650"/>
                  </a:lnTo>
                  <a:lnTo>
                    <a:pt x="1327150" y="1060450"/>
                  </a:lnTo>
                  <a:lnTo>
                    <a:pt x="1390650" y="1060450"/>
                  </a:lnTo>
                  <a:lnTo>
                    <a:pt x="1390650" y="1085850"/>
                  </a:lnTo>
                  <a:lnTo>
                    <a:pt x="1441450" y="1085850"/>
                  </a:lnTo>
                  <a:lnTo>
                    <a:pt x="1441450" y="1158875"/>
                  </a:lnTo>
                  <a:lnTo>
                    <a:pt x="1470025" y="1158875"/>
                  </a:lnTo>
                  <a:lnTo>
                    <a:pt x="1514475" y="1158875"/>
                  </a:lnTo>
                  <a:lnTo>
                    <a:pt x="1514475" y="1219200"/>
                  </a:lnTo>
                  <a:lnTo>
                    <a:pt x="1577975" y="1219200"/>
                  </a:lnTo>
                  <a:lnTo>
                    <a:pt x="1577975" y="1289050"/>
                  </a:lnTo>
                  <a:lnTo>
                    <a:pt x="1644650" y="1289050"/>
                  </a:lnTo>
                  <a:lnTo>
                    <a:pt x="1644650" y="1384300"/>
                  </a:lnTo>
                  <a:lnTo>
                    <a:pt x="1692275" y="1384300"/>
                  </a:lnTo>
                  <a:lnTo>
                    <a:pt x="1692275" y="1466850"/>
                  </a:lnTo>
                  <a:lnTo>
                    <a:pt x="1784350" y="1466850"/>
                  </a:lnTo>
                  <a:lnTo>
                    <a:pt x="1784350" y="1536700"/>
                  </a:lnTo>
                </a:path>
              </a:pathLst>
            </a:custGeom>
            <a:noFill/>
            <a:ln w="28575">
              <a:solidFill>
                <a:schemeClr val="accent3"/>
              </a:solidFill>
              <a:miter lim="800000"/>
              <a:headEnd/>
              <a:tailEnd/>
            </a:ln>
          </p:spPr>
          <p:txBody>
            <a:bodyPr rtlCol="0" anchor="ctr"/>
            <a:lstStyle/>
            <a:p>
              <a:pPr algn="ctr"/>
              <a:endParaRPr lang="en-US" dirty="0"/>
            </a:p>
          </p:txBody>
        </p:sp>
        <p:sp>
          <p:nvSpPr>
            <p:cNvPr id="434" name="Freeform 433">
              <a:extLst>
                <a:ext uri="{FF2B5EF4-FFF2-40B4-BE49-F238E27FC236}">
                  <a16:creationId xmlns:a16="http://schemas.microsoft.com/office/drawing/2014/main" id="{4A3B0F5E-CAB5-1742-7F15-D3892720DBAD}"/>
                </a:ext>
              </a:extLst>
            </p:cNvPr>
            <p:cNvSpPr/>
            <p:nvPr/>
          </p:nvSpPr>
          <p:spPr bwMode="auto">
            <a:xfrm>
              <a:off x="3003550" y="2597150"/>
              <a:ext cx="2892425" cy="2216150"/>
            </a:xfrm>
            <a:custGeom>
              <a:avLst/>
              <a:gdLst>
                <a:gd name="connsiteX0" fmla="*/ 2892425 w 2892425"/>
                <a:gd name="connsiteY0" fmla="*/ 2216150 h 2216150"/>
                <a:gd name="connsiteX1" fmla="*/ 2752725 w 2892425"/>
                <a:gd name="connsiteY1" fmla="*/ 2216150 h 2216150"/>
                <a:gd name="connsiteX2" fmla="*/ 2752725 w 2892425"/>
                <a:gd name="connsiteY2" fmla="*/ 2174875 h 2216150"/>
                <a:gd name="connsiteX3" fmla="*/ 2720975 w 2892425"/>
                <a:gd name="connsiteY3" fmla="*/ 2174875 h 2216150"/>
                <a:gd name="connsiteX4" fmla="*/ 2720975 w 2892425"/>
                <a:gd name="connsiteY4" fmla="*/ 2120900 h 2216150"/>
                <a:gd name="connsiteX5" fmla="*/ 2676525 w 2892425"/>
                <a:gd name="connsiteY5" fmla="*/ 2120900 h 2216150"/>
                <a:gd name="connsiteX6" fmla="*/ 2676525 w 2892425"/>
                <a:gd name="connsiteY6" fmla="*/ 2063750 h 2216150"/>
                <a:gd name="connsiteX7" fmla="*/ 2571750 w 2892425"/>
                <a:gd name="connsiteY7" fmla="*/ 2063750 h 2216150"/>
                <a:gd name="connsiteX8" fmla="*/ 2571750 w 2892425"/>
                <a:gd name="connsiteY8" fmla="*/ 2022475 h 2216150"/>
                <a:gd name="connsiteX9" fmla="*/ 2393950 w 2892425"/>
                <a:gd name="connsiteY9" fmla="*/ 2022475 h 2216150"/>
                <a:gd name="connsiteX10" fmla="*/ 2393950 w 2892425"/>
                <a:gd name="connsiteY10" fmla="*/ 1984375 h 2216150"/>
                <a:gd name="connsiteX11" fmla="*/ 2324100 w 2892425"/>
                <a:gd name="connsiteY11" fmla="*/ 1984375 h 2216150"/>
                <a:gd name="connsiteX12" fmla="*/ 2324100 w 2892425"/>
                <a:gd name="connsiteY12" fmla="*/ 1955800 h 2216150"/>
                <a:gd name="connsiteX13" fmla="*/ 2241550 w 2892425"/>
                <a:gd name="connsiteY13" fmla="*/ 1955800 h 2216150"/>
                <a:gd name="connsiteX14" fmla="*/ 2241550 w 2892425"/>
                <a:gd name="connsiteY14" fmla="*/ 1860550 h 2216150"/>
                <a:gd name="connsiteX15" fmla="*/ 2168525 w 2892425"/>
                <a:gd name="connsiteY15" fmla="*/ 1860550 h 2216150"/>
                <a:gd name="connsiteX16" fmla="*/ 2168525 w 2892425"/>
                <a:gd name="connsiteY16" fmla="*/ 1825625 h 2216150"/>
                <a:gd name="connsiteX17" fmla="*/ 2076450 w 2892425"/>
                <a:gd name="connsiteY17" fmla="*/ 1825625 h 2216150"/>
                <a:gd name="connsiteX18" fmla="*/ 2076450 w 2892425"/>
                <a:gd name="connsiteY18" fmla="*/ 1774825 h 2216150"/>
                <a:gd name="connsiteX19" fmla="*/ 1993900 w 2892425"/>
                <a:gd name="connsiteY19" fmla="*/ 1774825 h 2216150"/>
                <a:gd name="connsiteX20" fmla="*/ 1993900 w 2892425"/>
                <a:gd name="connsiteY20" fmla="*/ 1733550 h 2216150"/>
                <a:gd name="connsiteX21" fmla="*/ 1936750 w 2892425"/>
                <a:gd name="connsiteY21" fmla="*/ 1733550 h 2216150"/>
                <a:gd name="connsiteX22" fmla="*/ 1936750 w 2892425"/>
                <a:gd name="connsiteY22" fmla="*/ 1679575 h 2216150"/>
                <a:gd name="connsiteX23" fmla="*/ 1879600 w 2892425"/>
                <a:gd name="connsiteY23" fmla="*/ 1679575 h 2216150"/>
                <a:gd name="connsiteX24" fmla="*/ 1879600 w 2892425"/>
                <a:gd name="connsiteY24" fmla="*/ 1631950 h 2216150"/>
                <a:gd name="connsiteX25" fmla="*/ 1781175 w 2892425"/>
                <a:gd name="connsiteY25" fmla="*/ 1631950 h 2216150"/>
                <a:gd name="connsiteX26" fmla="*/ 1781175 w 2892425"/>
                <a:gd name="connsiteY26" fmla="*/ 1581150 h 2216150"/>
                <a:gd name="connsiteX27" fmla="*/ 1714500 w 2892425"/>
                <a:gd name="connsiteY27" fmla="*/ 1581150 h 2216150"/>
                <a:gd name="connsiteX28" fmla="*/ 1714500 w 2892425"/>
                <a:gd name="connsiteY28" fmla="*/ 1530350 h 2216150"/>
                <a:gd name="connsiteX29" fmla="*/ 1692275 w 2892425"/>
                <a:gd name="connsiteY29" fmla="*/ 1508125 h 2216150"/>
                <a:gd name="connsiteX30" fmla="*/ 1625600 w 2892425"/>
                <a:gd name="connsiteY30" fmla="*/ 1508125 h 2216150"/>
                <a:gd name="connsiteX31" fmla="*/ 1625600 w 2892425"/>
                <a:gd name="connsiteY31" fmla="*/ 1450975 h 2216150"/>
                <a:gd name="connsiteX32" fmla="*/ 1558925 w 2892425"/>
                <a:gd name="connsiteY32" fmla="*/ 1450975 h 2216150"/>
                <a:gd name="connsiteX33" fmla="*/ 1558925 w 2892425"/>
                <a:gd name="connsiteY33" fmla="*/ 1416050 h 2216150"/>
                <a:gd name="connsiteX34" fmla="*/ 1485900 w 2892425"/>
                <a:gd name="connsiteY34" fmla="*/ 1416050 h 2216150"/>
                <a:gd name="connsiteX35" fmla="*/ 1485900 w 2892425"/>
                <a:gd name="connsiteY35" fmla="*/ 1349375 h 2216150"/>
                <a:gd name="connsiteX36" fmla="*/ 1403350 w 2892425"/>
                <a:gd name="connsiteY36" fmla="*/ 1349375 h 2216150"/>
                <a:gd name="connsiteX37" fmla="*/ 1384300 w 2892425"/>
                <a:gd name="connsiteY37" fmla="*/ 1330325 h 2216150"/>
                <a:gd name="connsiteX38" fmla="*/ 1384300 w 2892425"/>
                <a:gd name="connsiteY38" fmla="*/ 1292225 h 2216150"/>
                <a:gd name="connsiteX39" fmla="*/ 1362075 w 2892425"/>
                <a:gd name="connsiteY39" fmla="*/ 1270000 h 2216150"/>
                <a:gd name="connsiteX40" fmla="*/ 1317625 w 2892425"/>
                <a:gd name="connsiteY40" fmla="*/ 1270000 h 2216150"/>
                <a:gd name="connsiteX41" fmla="*/ 1317625 w 2892425"/>
                <a:gd name="connsiteY41" fmla="*/ 1171575 h 2216150"/>
                <a:gd name="connsiteX42" fmla="*/ 1279525 w 2892425"/>
                <a:gd name="connsiteY42" fmla="*/ 1171575 h 2216150"/>
                <a:gd name="connsiteX43" fmla="*/ 1200150 w 2892425"/>
                <a:gd name="connsiteY43" fmla="*/ 1092200 h 2216150"/>
                <a:gd name="connsiteX44" fmla="*/ 1165225 w 2892425"/>
                <a:gd name="connsiteY44" fmla="*/ 1092200 h 2216150"/>
                <a:gd name="connsiteX45" fmla="*/ 1165225 w 2892425"/>
                <a:gd name="connsiteY45" fmla="*/ 1028700 h 2216150"/>
                <a:gd name="connsiteX46" fmla="*/ 1108075 w 2892425"/>
                <a:gd name="connsiteY46" fmla="*/ 1028700 h 2216150"/>
                <a:gd name="connsiteX47" fmla="*/ 1108075 w 2892425"/>
                <a:gd name="connsiteY47" fmla="*/ 974725 h 2216150"/>
                <a:gd name="connsiteX48" fmla="*/ 987425 w 2892425"/>
                <a:gd name="connsiteY48" fmla="*/ 974725 h 2216150"/>
                <a:gd name="connsiteX49" fmla="*/ 936625 w 2892425"/>
                <a:gd name="connsiteY49" fmla="*/ 923925 h 2216150"/>
                <a:gd name="connsiteX50" fmla="*/ 936625 w 2892425"/>
                <a:gd name="connsiteY50" fmla="*/ 889000 h 2216150"/>
                <a:gd name="connsiteX51" fmla="*/ 866775 w 2892425"/>
                <a:gd name="connsiteY51" fmla="*/ 889000 h 2216150"/>
                <a:gd name="connsiteX52" fmla="*/ 800100 w 2892425"/>
                <a:gd name="connsiteY52" fmla="*/ 822325 h 2216150"/>
                <a:gd name="connsiteX53" fmla="*/ 800100 w 2892425"/>
                <a:gd name="connsiteY53" fmla="*/ 822325 h 2216150"/>
                <a:gd name="connsiteX54" fmla="*/ 771525 w 2892425"/>
                <a:gd name="connsiteY54" fmla="*/ 793750 h 2216150"/>
                <a:gd name="connsiteX55" fmla="*/ 736600 w 2892425"/>
                <a:gd name="connsiteY55" fmla="*/ 758825 h 2216150"/>
                <a:gd name="connsiteX56" fmla="*/ 708025 w 2892425"/>
                <a:gd name="connsiteY56" fmla="*/ 758825 h 2216150"/>
                <a:gd name="connsiteX57" fmla="*/ 708025 w 2892425"/>
                <a:gd name="connsiteY57" fmla="*/ 714375 h 2216150"/>
                <a:gd name="connsiteX58" fmla="*/ 660400 w 2892425"/>
                <a:gd name="connsiteY58" fmla="*/ 714375 h 2216150"/>
                <a:gd name="connsiteX59" fmla="*/ 660400 w 2892425"/>
                <a:gd name="connsiteY59" fmla="*/ 669925 h 2216150"/>
                <a:gd name="connsiteX60" fmla="*/ 603250 w 2892425"/>
                <a:gd name="connsiteY60" fmla="*/ 669925 h 2216150"/>
                <a:gd name="connsiteX61" fmla="*/ 603250 w 2892425"/>
                <a:gd name="connsiteY61" fmla="*/ 593725 h 2216150"/>
                <a:gd name="connsiteX62" fmla="*/ 546100 w 2892425"/>
                <a:gd name="connsiteY62" fmla="*/ 593725 h 2216150"/>
                <a:gd name="connsiteX63" fmla="*/ 546100 w 2892425"/>
                <a:gd name="connsiteY63" fmla="*/ 504825 h 2216150"/>
                <a:gd name="connsiteX64" fmla="*/ 460375 w 2892425"/>
                <a:gd name="connsiteY64" fmla="*/ 504825 h 2216150"/>
                <a:gd name="connsiteX65" fmla="*/ 460375 w 2892425"/>
                <a:gd name="connsiteY65" fmla="*/ 438150 h 2216150"/>
                <a:gd name="connsiteX66" fmla="*/ 387350 w 2892425"/>
                <a:gd name="connsiteY66" fmla="*/ 438150 h 2216150"/>
                <a:gd name="connsiteX67" fmla="*/ 387350 w 2892425"/>
                <a:gd name="connsiteY67" fmla="*/ 412750 h 2216150"/>
                <a:gd name="connsiteX68" fmla="*/ 320675 w 2892425"/>
                <a:gd name="connsiteY68" fmla="*/ 412750 h 2216150"/>
                <a:gd name="connsiteX69" fmla="*/ 320675 w 2892425"/>
                <a:gd name="connsiteY69" fmla="*/ 298450 h 2216150"/>
                <a:gd name="connsiteX70" fmla="*/ 285750 w 2892425"/>
                <a:gd name="connsiteY70" fmla="*/ 298450 h 2216150"/>
                <a:gd name="connsiteX71" fmla="*/ 285750 w 2892425"/>
                <a:gd name="connsiteY71" fmla="*/ 219075 h 2216150"/>
                <a:gd name="connsiteX72" fmla="*/ 215900 w 2892425"/>
                <a:gd name="connsiteY72" fmla="*/ 219075 h 2216150"/>
                <a:gd name="connsiteX73" fmla="*/ 215900 w 2892425"/>
                <a:gd name="connsiteY73" fmla="*/ 174625 h 2216150"/>
                <a:gd name="connsiteX74" fmla="*/ 158750 w 2892425"/>
                <a:gd name="connsiteY74" fmla="*/ 174625 h 2216150"/>
                <a:gd name="connsiteX75" fmla="*/ 158750 w 2892425"/>
                <a:gd name="connsiteY75" fmla="*/ 139700 h 2216150"/>
                <a:gd name="connsiteX76" fmla="*/ 111125 w 2892425"/>
                <a:gd name="connsiteY76" fmla="*/ 139700 h 2216150"/>
                <a:gd name="connsiteX77" fmla="*/ 111125 w 2892425"/>
                <a:gd name="connsiteY77" fmla="*/ 66675 h 2216150"/>
                <a:gd name="connsiteX78" fmla="*/ 50800 w 2892425"/>
                <a:gd name="connsiteY78" fmla="*/ 66675 h 2216150"/>
                <a:gd name="connsiteX79" fmla="*/ 50800 w 2892425"/>
                <a:gd name="connsiteY79" fmla="*/ 0 h 2216150"/>
                <a:gd name="connsiteX80" fmla="*/ 0 w 2892425"/>
                <a:gd name="connsiteY80" fmla="*/ 0 h 221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92425" h="2216150">
                  <a:moveTo>
                    <a:pt x="2892425" y="2216150"/>
                  </a:moveTo>
                  <a:lnTo>
                    <a:pt x="2752725" y="2216150"/>
                  </a:lnTo>
                  <a:lnTo>
                    <a:pt x="2752725" y="2174875"/>
                  </a:lnTo>
                  <a:lnTo>
                    <a:pt x="2720975" y="2174875"/>
                  </a:lnTo>
                  <a:lnTo>
                    <a:pt x="2720975" y="2120900"/>
                  </a:lnTo>
                  <a:lnTo>
                    <a:pt x="2676525" y="2120900"/>
                  </a:lnTo>
                  <a:lnTo>
                    <a:pt x="2676525" y="2063750"/>
                  </a:lnTo>
                  <a:lnTo>
                    <a:pt x="2571750" y="2063750"/>
                  </a:lnTo>
                  <a:lnTo>
                    <a:pt x="2571750" y="2022475"/>
                  </a:lnTo>
                  <a:lnTo>
                    <a:pt x="2393950" y="2022475"/>
                  </a:lnTo>
                  <a:lnTo>
                    <a:pt x="2393950" y="1984375"/>
                  </a:lnTo>
                  <a:lnTo>
                    <a:pt x="2324100" y="1984375"/>
                  </a:lnTo>
                  <a:lnTo>
                    <a:pt x="2324100" y="1955800"/>
                  </a:lnTo>
                  <a:lnTo>
                    <a:pt x="2241550" y="1955800"/>
                  </a:lnTo>
                  <a:lnTo>
                    <a:pt x="2241550" y="1860550"/>
                  </a:lnTo>
                  <a:lnTo>
                    <a:pt x="2168525" y="1860550"/>
                  </a:lnTo>
                  <a:lnTo>
                    <a:pt x="2168525" y="1825625"/>
                  </a:lnTo>
                  <a:lnTo>
                    <a:pt x="2076450" y="1825625"/>
                  </a:lnTo>
                  <a:lnTo>
                    <a:pt x="2076450" y="1774825"/>
                  </a:lnTo>
                  <a:lnTo>
                    <a:pt x="1993900" y="1774825"/>
                  </a:lnTo>
                  <a:lnTo>
                    <a:pt x="1993900" y="1733550"/>
                  </a:lnTo>
                  <a:lnTo>
                    <a:pt x="1936750" y="1733550"/>
                  </a:lnTo>
                  <a:lnTo>
                    <a:pt x="1936750" y="1679575"/>
                  </a:lnTo>
                  <a:lnTo>
                    <a:pt x="1879600" y="1679575"/>
                  </a:lnTo>
                  <a:lnTo>
                    <a:pt x="1879600" y="1631950"/>
                  </a:lnTo>
                  <a:lnTo>
                    <a:pt x="1781175" y="1631950"/>
                  </a:lnTo>
                  <a:lnTo>
                    <a:pt x="1781175" y="1581150"/>
                  </a:lnTo>
                  <a:lnTo>
                    <a:pt x="1714500" y="1581150"/>
                  </a:lnTo>
                  <a:lnTo>
                    <a:pt x="1714500" y="1530350"/>
                  </a:lnTo>
                  <a:lnTo>
                    <a:pt x="1692275" y="1508125"/>
                  </a:lnTo>
                  <a:lnTo>
                    <a:pt x="1625600" y="1508125"/>
                  </a:lnTo>
                  <a:lnTo>
                    <a:pt x="1625600" y="1450975"/>
                  </a:lnTo>
                  <a:lnTo>
                    <a:pt x="1558925" y="1450975"/>
                  </a:lnTo>
                  <a:lnTo>
                    <a:pt x="1558925" y="1416050"/>
                  </a:lnTo>
                  <a:lnTo>
                    <a:pt x="1485900" y="1416050"/>
                  </a:lnTo>
                  <a:lnTo>
                    <a:pt x="1485900" y="1349375"/>
                  </a:lnTo>
                  <a:lnTo>
                    <a:pt x="1403350" y="1349375"/>
                  </a:lnTo>
                  <a:lnTo>
                    <a:pt x="1384300" y="1330325"/>
                  </a:lnTo>
                  <a:lnTo>
                    <a:pt x="1384300" y="1292225"/>
                  </a:lnTo>
                  <a:lnTo>
                    <a:pt x="1362075" y="1270000"/>
                  </a:lnTo>
                  <a:lnTo>
                    <a:pt x="1317625" y="1270000"/>
                  </a:lnTo>
                  <a:lnTo>
                    <a:pt x="1317625" y="1171575"/>
                  </a:lnTo>
                  <a:lnTo>
                    <a:pt x="1279525" y="1171575"/>
                  </a:lnTo>
                  <a:lnTo>
                    <a:pt x="1200150" y="1092200"/>
                  </a:lnTo>
                  <a:lnTo>
                    <a:pt x="1165225" y="1092200"/>
                  </a:lnTo>
                  <a:lnTo>
                    <a:pt x="1165225" y="1028700"/>
                  </a:lnTo>
                  <a:lnTo>
                    <a:pt x="1108075" y="1028700"/>
                  </a:lnTo>
                  <a:lnTo>
                    <a:pt x="1108075" y="974725"/>
                  </a:lnTo>
                  <a:lnTo>
                    <a:pt x="987425" y="974725"/>
                  </a:lnTo>
                  <a:lnTo>
                    <a:pt x="936625" y="923925"/>
                  </a:lnTo>
                  <a:lnTo>
                    <a:pt x="936625" y="889000"/>
                  </a:lnTo>
                  <a:lnTo>
                    <a:pt x="866775" y="889000"/>
                  </a:lnTo>
                  <a:lnTo>
                    <a:pt x="800100" y="822325"/>
                  </a:lnTo>
                  <a:lnTo>
                    <a:pt x="800100" y="822325"/>
                  </a:lnTo>
                  <a:lnTo>
                    <a:pt x="771525" y="793750"/>
                  </a:lnTo>
                  <a:lnTo>
                    <a:pt x="736600" y="758825"/>
                  </a:lnTo>
                  <a:lnTo>
                    <a:pt x="708025" y="758825"/>
                  </a:lnTo>
                  <a:lnTo>
                    <a:pt x="708025" y="714375"/>
                  </a:lnTo>
                  <a:lnTo>
                    <a:pt x="660400" y="714375"/>
                  </a:lnTo>
                  <a:lnTo>
                    <a:pt x="660400" y="669925"/>
                  </a:lnTo>
                  <a:lnTo>
                    <a:pt x="603250" y="669925"/>
                  </a:lnTo>
                  <a:lnTo>
                    <a:pt x="603250" y="593725"/>
                  </a:lnTo>
                  <a:lnTo>
                    <a:pt x="546100" y="593725"/>
                  </a:lnTo>
                  <a:lnTo>
                    <a:pt x="546100" y="504825"/>
                  </a:lnTo>
                  <a:lnTo>
                    <a:pt x="460375" y="504825"/>
                  </a:lnTo>
                  <a:lnTo>
                    <a:pt x="460375" y="438150"/>
                  </a:lnTo>
                  <a:lnTo>
                    <a:pt x="387350" y="438150"/>
                  </a:lnTo>
                  <a:lnTo>
                    <a:pt x="387350" y="412750"/>
                  </a:lnTo>
                  <a:lnTo>
                    <a:pt x="320675" y="412750"/>
                  </a:lnTo>
                  <a:lnTo>
                    <a:pt x="320675" y="298450"/>
                  </a:lnTo>
                  <a:lnTo>
                    <a:pt x="285750" y="298450"/>
                  </a:lnTo>
                  <a:lnTo>
                    <a:pt x="285750" y="219075"/>
                  </a:lnTo>
                  <a:lnTo>
                    <a:pt x="215900" y="219075"/>
                  </a:lnTo>
                  <a:lnTo>
                    <a:pt x="215900" y="174625"/>
                  </a:lnTo>
                  <a:lnTo>
                    <a:pt x="158750" y="174625"/>
                  </a:lnTo>
                  <a:lnTo>
                    <a:pt x="158750" y="139700"/>
                  </a:lnTo>
                  <a:lnTo>
                    <a:pt x="111125" y="139700"/>
                  </a:lnTo>
                  <a:lnTo>
                    <a:pt x="111125" y="66675"/>
                  </a:lnTo>
                  <a:lnTo>
                    <a:pt x="50800" y="66675"/>
                  </a:lnTo>
                  <a:lnTo>
                    <a:pt x="508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35" name="Freeform 434">
              <a:extLst>
                <a:ext uri="{FF2B5EF4-FFF2-40B4-BE49-F238E27FC236}">
                  <a16:creationId xmlns:a16="http://schemas.microsoft.com/office/drawing/2014/main" id="{1BE84B8B-3729-7E0D-B2AB-A70AA83F2F5F}"/>
                </a:ext>
              </a:extLst>
            </p:cNvPr>
            <p:cNvSpPr/>
            <p:nvPr/>
          </p:nvSpPr>
          <p:spPr bwMode="auto">
            <a:xfrm>
              <a:off x="5895975" y="4816475"/>
              <a:ext cx="3867150" cy="920750"/>
            </a:xfrm>
            <a:custGeom>
              <a:avLst/>
              <a:gdLst>
                <a:gd name="connsiteX0" fmla="*/ 3867150 w 3867150"/>
                <a:gd name="connsiteY0" fmla="*/ 920750 h 920750"/>
                <a:gd name="connsiteX1" fmla="*/ 3867150 w 3867150"/>
                <a:gd name="connsiteY1" fmla="*/ 847725 h 920750"/>
                <a:gd name="connsiteX2" fmla="*/ 3248025 w 3867150"/>
                <a:gd name="connsiteY2" fmla="*/ 847725 h 920750"/>
                <a:gd name="connsiteX3" fmla="*/ 3248025 w 3867150"/>
                <a:gd name="connsiteY3" fmla="*/ 796925 h 920750"/>
                <a:gd name="connsiteX4" fmla="*/ 3149600 w 3867150"/>
                <a:gd name="connsiteY4" fmla="*/ 796925 h 920750"/>
                <a:gd name="connsiteX5" fmla="*/ 3149600 w 3867150"/>
                <a:gd name="connsiteY5" fmla="*/ 768350 h 920750"/>
                <a:gd name="connsiteX6" fmla="*/ 2955925 w 3867150"/>
                <a:gd name="connsiteY6" fmla="*/ 768350 h 920750"/>
                <a:gd name="connsiteX7" fmla="*/ 2955925 w 3867150"/>
                <a:gd name="connsiteY7" fmla="*/ 736600 h 920750"/>
                <a:gd name="connsiteX8" fmla="*/ 2578100 w 3867150"/>
                <a:gd name="connsiteY8" fmla="*/ 736600 h 920750"/>
                <a:gd name="connsiteX9" fmla="*/ 2578100 w 3867150"/>
                <a:gd name="connsiteY9" fmla="*/ 692150 h 920750"/>
                <a:gd name="connsiteX10" fmla="*/ 2482850 w 3867150"/>
                <a:gd name="connsiteY10" fmla="*/ 692150 h 920750"/>
                <a:gd name="connsiteX11" fmla="*/ 2127250 w 3867150"/>
                <a:gd name="connsiteY11" fmla="*/ 692150 h 920750"/>
                <a:gd name="connsiteX12" fmla="*/ 2127250 w 3867150"/>
                <a:gd name="connsiteY12" fmla="*/ 635000 h 920750"/>
                <a:gd name="connsiteX13" fmla="*/ 1901825 w 3867150"/>
                <a:gd name="connsiteY13" fmla="*/ 635000 h 920750"/>
                <a:gd name="connsiteX14" fmla="*/ 1901825 w 3867150"/>
                <a:gd name="connsiteY14" fmla="*/ 549275 h 920750"/>
                <a:gd name="connsiteX15" fmla="*/ 1870075 w 3867150"/>
                <a:gd name="connsiteY15" fmla="*/ 549275 h 920750"/>
                <a:gd name="connsiteX16" fmla="*/ 1797050 w 3867150"/>
                <a:gd name="connsiteY16" fmla="*/ 549275 h 920750"/>
                <a:gd name="connsiteX17" fmla="*/ 1797050 w 3867150"/>
                <a:gd name="connsiteY17" fmla="*/ 514350 h 920750"/>
                <a:gd name="connsiteX18" fmla="*/ 1638300 w 3867150"/>
                <a:gd name="connsiteY18" fmla="*/ 514350 h 920750"/>
                <a:gd name="connsiteX19" fmla="*/ 1593850 w 3867150"/>
                <a:gd name="connsiteY19" fmla="*/ 469900 h 920750"/>
                <a:gd name="connsiteX20" fmla="*/ 1419225 w 3867150"/>
                <a:gd name="connsiteY20" fmla="*/ 469900 h 920750"/>
                <a:gd name="connsiteX21" fmla="*/ 1419225 w 3867150"/>
                <a:gd name="connsiteY21" fmla="*/ 412750 h 920750"/>
                <a:gd name="connsiteX22" fmla="*/ 1317625 w 3867150"/>
                <a:gd name="connsiteY22" fmla="*/ 412750 h 920750"/>
                <a:gd name="connsiteX23" fmla="*/ 1279525 w 3867150"/>
                <a:gd name="connsiteY23" fmla="*/ 374650 h 920750"/>
                <a:gd name="connsiteX24" fmla="*/ 1133475 w 3867150"/>
                <a:gd name="connsiteY24" fmla="*/ 374650 h 920750"/>
                <a:gd name="connsiteX25" fmla="*/ 1133475 w 3867150"/>
                <a:gd name="connsiteY25" fmla="*/ 327025 h 920750"/>
                <a:gd name="connsiteX26" fmla="*/ 1041400 w 3867150"/>
                <a:gd name="connsiteY26" fmla="*/ 327025 h 920750"/>
                <a:gd name="connsiteX27" fmla="*/ 939800 w 3867150"/>
                <a:gd name="connsiteY27" fmla="*/ 327025 h 920750"/>
                <a:gd name="connsiteX28" fmla="*/ 939800 w 3867150"/>
                <a:gd name="connsiteY28" fmla="*/ 327025 h 920750"/>
                <a:gd name="connsiteX29" fmla="*/ 911225 w 3867150"/>
                <a:gd name="connsiteY29" fmla="*/ 298450 h 920750"/>
                <a:gd name="connsiteX30" fmla="*/ 774700 w 3867150"/>
                <a:gd name="connsiteY30" fmla="*/ 298450 h 920750"/>
                <a:gd name="connsiteX31" fmla="*/ 774700 w 3867150"/>
                <a:gd name="connsiteY31" fmla="*/ 257175 h 920750"/>
                <a:gd name="connsiteX32" fmla="*/ 555625 w 3867150"/>
                <a:gd name="connsiteY32" fmla="*/ 257175 h 920750"/>
                <a:gd name="connsiteX33" fmla="*/ 533400 w 3867150"/>
                <a:gd name="connsiteY33" fmla="*/ 234950 h 920750"/>
                <a:gd name="connsiteX34" fmla="*/ 492125 w 3867150"/>
                <a:gd name="connsiteY34" fmla="*/ 234950 h 920750"/>
                <a:gd name="connsiteX35" fmla="*/ 454025 w 3867150"/>
                <a:gd name="connsiteY35" fmla="*/ 196850 h 920750"/>
                <a:gd name="connsiteX36" fmla="*/ 403225 w 3867150"/>
                <a:gd name="connsiteY36" fmla="*/ 196850 h 920750"/>
                <a:gd name="connsiteX37" fmla="*/ 403225 w 3867150"/>
                <a:gd name="connsiteY37" fmla="*/ 139700 h 920750"/>
                <a:gd name="connsiteX38" fmla="*/ 374650 w 3867150"/>
                <a:gd name="connsiteY38" fmla="*/ 139700 h 920750"/>
                <a:gd name="connsiteX39" fmla="*/ 304800 w 3867150"/>
                <a:gd name="connsiteY39" fmla="*/ 139700 h 920750"/>
                <a:gd name="connsiteX40" fmla="*/ 304800 w 3867150"/>
                <a:gd name="connsiteY40" fmla="*/ 69850 h 920750"/>
                <a:gd name="connsiteX41" fmla="*/ 254000 w 3867150"/>
                <a:gd name="connsiteY41" fmla="*/ 69850 h 920750"/>
                <a:gd name="connsiteX42" fmla="*/ 254000 w 3867150"/>
                <a:gd name="connsiteY42" fmla="*/ 69850 h 920750"/>
                <a:gd name="connsiteX43" fmla="*/ 254000 w 3867150"/>
                <a:gd name="connsiteY43" fmla="*/ 28575 h 920750"/>
                <a:gd name="connsiteX44" fmla="*/ 0 w 3867150"/>
                <a:gd name="connsiteY44" fmla="*/ 28575 h 920750"/>
                <a:gd name="connsiteX45" fmla="*/ 0 w 3867150"/>
                <a:gd name="connsiteY45" fmla="*/ 0 h 92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67150" h="920750">
                  <a:moveTo>
                    <a:pt x="3867150" y="920750"/>
                  </a:moveTo>
                  <a:lnTo>
                    <a:pt x="3867150" y="847725"/>
                  </a:lnTo>
                  <a:lnTo>
                    <a:pt x="3248025" y="847725"/>
                  </a:lnTo>
                  <a:lnTo>
                    <a:pt x="3248025" y="796925"/>
                  </a:lnTo>
                  <a:lnTo>
                    <a:pt x="3149600" y="796925"/>
                  </a:lnTo>
                  <a:lnTo>
                    <a:pt x="3149600" y="768350"/>
                  </a:lnTo>
                  <a:lnTo>
                    <a:pt x="2955925" y="768350"/>
                  </a:lnTo>
                  <a:lnTo>
                    <a:pt x="2955925" y="736600"/>
                  </a:lnTo>
                  <a:lnTo>
                    <a:pt x="2578100" y="736600"/>
                  </a:lnTo>
                  <a:lnTo>
                    <a:pt x="2578100" y="692150"/>
                  </a:lnTo>
                  <a:lnTo>
                    <a:pt x="2482850" y="692150"/>
                  </a:lnTo>
                  <a:lnTo>
                    <a:pt x="2127250" y="692150"/>
                  </a:lnTo>
                  <a:lnTo>
                    <a:pt x="2127250" y="635000"/>
                  </a:lnTo>
                  <a:lnTo>
                    <a:pt x="1901825" y="635000"/>
                  </a:lnTo>
                  <a:lnTo>
                    <a:pt x="1901825" y="549275"/>
                  </a:lnTo>
                  <a:lnTo>
                    <a:pt x="1870075" y="549275"/>
                  </a:lnTo>
                  <a:lnTo>
                    <a:pt x="1797050" y="549275"/>
                  </a:lnTo>
                  <a:lnTo>
                    <a:pt x="1797050" y="514350"/>
                  </a:lnTo>
                  <a:lnTo>
                    <a:pt x="1638300" y="514350"/>
                  </a:lnTo>
                  <a:lnTo>
                    <a:pt x="1593850" y="469900"/>
                  </a:lnTo>
                  <a:lnTo>
                    <a:pt x="1419225" y="469900"/>
                  </a:lnTo>
                  <a:lnTo>
                    <a:pt x="1419225" y="412750"/>
                  </a:lnTo>
                  <a:lnTo>
                    <a:pt x="1317625" y="412750"/>
                  </a:lnTo>
                  <a:lnTo>
                    <a:pt x="1279525" y="374650"/>
                  </a:lnTo>
                  <a:lnTo>
                    <a:pt x="1133475" y="374650"/>
                  </a:lnTo>
                  <a:lnTo>
                    <a:pt x="1133475" y="327025"/>
                  </a:lnTo>
                  <a:lnTo>
                    <a:pt x="1041400" y="327025"/>
                  </a:lnTo>
                  <a:lnTo>
                    <a:pt x="939800" y="327025"/>
                  </a:lnTo>
                  <a:lnTo>
                    <a:pt x="939800" y="327025"/>
                  </a:lnTo>
                  <a:lnTo>
                    <a:pt x="911225" y="298450"/>
                  </a:lnTo>
                  <a:lnTo>
                    <a:pt x="774700" y="298450"/>
                  </a:lnTo>
                  <a:lnTo>
                    <a:pt x="774700" y="257175"/>
                  </a:lnTo>
                  <a:lnTo>
                    <a:pt x="555625" y="257175"/>
                  </a:lnTo>
                  <a:lnTo>
                    <a:pt x="533400" y="234950"/>
                  </a:lnTo>
                  <a:lnTo>
                    <a:pt x="492125" y="234950"/>
                  </a:lnTo>
                  <a:lnTo>
                    <a:pt x="454025" y="196850"/>
                  </a:lnTo>
                  <a:lnTo>
                    <a:pt x="403225" y="196850"/>
                  </a:lnTo>
                  <a:lnTo>
                    <a:pt x="403225" y="139700"/>
                  </a:lnTo>
                  <a:lnTo>
                    <a:pt x="374650" y="139700"/>
                  </a:lnTo>
                  <a:lnTo>
                    <a:pt x="304800" y="139700"/>
                  </a:lnTo>
                  <a:lnTo>
                    <a:pt x="304800" y="69850"/>
                  </a:lnTo>
                  <a:lnTo>
                    <a:pt x="254000" y="69850"/>
                  </a:lnTo>
                  <a:lnTo>
                    <a:pt x="254000" y="69850"/>
                  </a:lnTo>
                  <a:lnTo>
                    <a:pt x="254000" y="28575"/>
                  </a:lnTo>
                  <a:lnTo>
                    <a:pt x="0" y="2857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36" name="Freeform 435">
              <a:extLst>
                <a:ext uri="{FF2B5EF4-FFF2-40B4-BE49-F238E27FC236}">
                  <a16:creationId xmlns:a16="http://schemas.microsoft.com/office/drawing/2014/main" id="{738F06B2-2ED2-07D4-94B5-E59C26E25585}"/>
                </a:ext>
              </a:extLst>
            </p:cNvPr>
            <p:cNvSpPr/>
            <p:nvPr/>
          </p:nvSpPr>
          <p:spPr bwMode="auto">
            <a:xfrm>
              <a:off x="9766300" y="5727700"/>
              <a:ext cx="1778000" cy="254000"/>
            </a:xfrm>
            <a:custGeom>
              <a:avLst/>
              <a:gdLst>
                <a:gd name="connsiteX0" fmla="*/ 1778000 w 1778000"/>
                <a:gd name="connsiteY0" fmla="*/ 254000 h 254000"/>
                <a:gd name="connsiteX1" fmla="*/ 1441450 w 1778000"/>
                <a:gd name="connsiteY1" fmla="*/ 254000 h 254000"/>
                <a:gd name="connsiteX2" fmla="*/ 1441450 w 1778000"/>
                <a:gd name="connsiteY2" fmla="*/ 0 h 254000"/>
                <a:gd name="connsiteX3" fmla="*/ 1406525 w 1778000"/>
                <a:gd name="connsiteY3" fmla="*/ 0 h 254000"/>
                <a:gd name="connsiteX4" fmla="*/ 0 w 1778000"/>
                <a:gd name="connsiteY4" fmla="*/ 0 h 25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0" h="254000">
                  <a:moveTo>
                    <a:pt x="1778000" y="254000"/>
                  </a:moveTo>
                  <a:lnTo>
                    <a:pt x="1441450" y="254000"/>
                  </a:lnTo>
                  <a:lnTo>
                    <a:pt x="1441450" y="0"/>
                  </a:lnTo>
                  <a:lnTo>
                    <a:pt x="1406525"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437" name="Straight Connector 436">
              <a:extLst>
                <a:ext uri="{FF2B5EF4-FFF2-40B4-BE49-F238E27FC236}">
                  <a16:creationId xmlns:a16="http://schemas.microsoft.com/office/drawing/2014/main" id="{0F5BF8B2-6DD3-CD80-C69E-5CEE95CC95A1}"/>
                </a:ext>
              </a:extLst>
            </p:cNvPr>
            <p:cNvCxnSpPr/>
            <p:nvPr/>
          </p:nvCxnSpPr>
          <p:spPr bwMode="auto">
            <a:xfrm>
              <a:off x="1014095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DCB3151D-88B1-19B5-4E1C-B2B82FBD2DDB}"/>
                </a:ext>
              </a:extLst>
            </p:cNvPr>
            <p:cNvCxnSpPr/>
            <p:nvPr/>
          </p:nvCxnSpPr>
          <p:spPr bwMode="auto">
            <a:xfrm>
              <a:off x="1031875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9F69465A-0C95-5F30-B94D-F22E49D0E71D}"/>
                </a:ext>
              </a:extLst>
            </p:cNvPr>
            <p:cNvCxnSpPr/>
            <p:nvPr/>
          </p:nvCxnSpPr>
          <p:spPr bwMode="auto">
            <a:xfrm>
              <a:off x="1039495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96834049-806B-76E6-C793-C631082DBF67}"/>
                </a:ext>
              </a:extLst>
            </p:cNvPr>
            <p:cNvCxnSpPr/>
            <p:nvPr/>
          </p:nvCxnSpPr>
          <p:spPr bwMode="auto">
            <a:xfrm>
              <a:off x="1043305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0739DF07-0CF9-2584-EAD4-AD739086E318}"/>
                </a:ext>
              </a:extLst>
            </p:cNvPr>
            <p:cNvCxnSpPr/>
            <p:nvPr/>
          </p:nvCxnSpPr>
          <p:spPr bwMode="auto">
            <a:xfrm>
              <a:off x="1055370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65EE1B4C-4E5F-F1E8-63C0-0FACE5C8CBAB}"/>
                </a:ext>
              </a:extLst>
            </p:cNvPr>
            <p:cNvCxnSpPr/>
            <p:nvPr/>
          </p:nvCxnSpPr>
          <p:spPr bwMode="auto">
            <a:xfrm>
              <a:off x="1073785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ECFF77B3-2394-C36D-C32A-FFC5F7F93D95}"/>
                </a:ext>
              </a:extLst>
            </p:cNvPr>
            <p:cNvCxnSpPr/>
            <p:nvPr/>
          </p:nvCxnSpPr>
          <p:spPr bwMode="auto">
            <a:xfrm>
              <a:off x="10988675"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57833E4F-D778-2B66-C95C-8082A52F1C45}"/>
                </a:ext>
              </a:extLst>
            </p:cNvPr>
            <p:cNvCxnSpPr/>
            <p:nvPr/>
          </p:nvCxnSpPr>
          <p:spPr bwMode="auto">
            <a:xfrm>
              <a:off x="11026775"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0C4FC65A-E308-CEA1-466B-999227EC65B0}"/>
                </a:ext>
              </a:extLst>
            </p:cNvPr>
            <p:cNvCxnSpPr/>
            <p:nvPr/>
          </p:nvCxnSpPr>
          <p:spPr bwMode="auto">
            <a:xfrm>
              <a:off x="1117600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9AD2BAEC-A6AC-6FF8-D9E3-F02E3AD04EB7}"/>
                </a:ext>
              </a:extLst>
            </p:cNvPr>
            <p:cNvCxnSpPr/>
            <p:nvPr/>
          </p:nvCxnSpPr>
          <p:spPr bwMode="auto">
            <a:xfrm>
              <a:off x="11293475" y="5851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1AE0BC0A-0ECB-E213-C269-63965D1C685D}"/>
                </a:ext>
              </a:extLst>
            </p:cNvPr>
            <p:cNvCxnSpPr/>
            <p:nvPr/>
          </p:nvCxnSpPr>
          <p:spPr bwMode="auto">
            <a:xfrm>
              <a:off x="11544300" y="5851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BEAF3B6E-28D5-7587-045C-82D3D4B6CE96}"/>
                </a:ext>
              </a:extLst>
            </p:cNvPr>
            <p:cNvCxnSpPr/>
            <p:nvPr/>
          </p:nvCxnSpPr>
          <p:spPr bwMode="auto">
            <a:xfrm>
              <a:off x="10048875"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79D59A1B-E9F6-9046-9E76-374204FCE4B6}"/>
                </a:ext>
              </a:extLst>
            </p:cNvPr>
            <p:cNvCxnSpPr/>
            <p:nvPr/>
          </p:nvCxnSpPr>
          <p:spPr bwMode="auto">
            <a:xfrm>
              <a:off x="996315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492C5C3F-0ACB-5D88-8C12-66963459FE95}"/>
                </a:ext>
              </a:extLst>
            </p:cNvPr>
            <p:cNvCxnSpPr/>
            <p:nvPr/>
          </p:nvCxnSpPr>
          <p:spPr bwMode="auto">
            <a:xfrm>
              <a:off x="9991725"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11B91857-EB3A-51EF-FEF7-4103800E5079}"/>
                </a:ext>
              </a:extLst>
            </p:cNvPr>
            <p:cNvCxnSpPr/>
            <p:nvPr/>
          </p:nvCxnSpPr>
          <p:spPr bwMode="auto">
            <a:xfrm>
              <a:off x="9871075"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3EC74541-F486-C6AF-5D92-3CB2D9EB1F51}"/>
                </a:ext>
              </a:extLst>
            </p:cNvPr>
            <p:cNvCxnSpPr/>
            <p:nvPr/>
          </p:nvCxnSpPr>
          <p:spPr bwMode="auto">
            <a:xfrm>
              <a:off x="9804400"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BD7D6AE3-FC6C-A2EC-C2C5-1585F936102C}"/>
                </a:ext>
              </a:extLst>
            </p:cNvPr>
            <p:cNvCxnSpPr/>
            <p:nvPr/>
          </p:nvCxnSpPr>
          <p:spPr bwMode="auto">
            <a:xfrm>
              <a:off x="9763125" y="55975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557911FA-47C2-4C51-4FDF-591D213001DF}"/>
                </a:ext>
              </a:extLst>
            </p:cNvPr>
            <p:cNvCxnSpPr/>
            <p:nvPr/>
          </p:nvCxnSpPr>
          <p:spPr bwMode="auto">
            <a:xfrm>
              <a:off x="9702800" y="55213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419529F8-3546-80C1-B672-D618C86396EB}"/>
                </a:ext>
              </a:extLst>
            </p:cNvPr>
            <p:cNvCxnSpPr/>
            <p:nvPr/>
          </p:nvCxnSpPr>
          <p:spPr bwMode="auto">
            <a:xfrm>
              <a:off x="9667875" y="55213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55A02FDA-02A5-3415-CEC1-C139AA19A02E}"/>
                </a:ext>
              </a:extLst>
            </p:cNvPr>
            <p:cNvCxnSpPr/>
            <p:nvPr/>
          </p:nvCxnSpPr>
          <p:spPr bwMode="auto">
            <a:xfrm>
              <a:off x="9572625" y="55324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EFA3B8F2-01F1-7624-DE59-6FFC0CBC50BE}"/>
                </a:ext>
              </a:extLst>
            </p:cNvPr>
            <p:cNvCxnSpPr/>
            <p:nvPr/>
          </p:nvCxnSpPr>
          <p:spPr bwMode="auto">
            <a:xfrm>
              <a:off x="9518650" y="55324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DF9A291F-176D-20D0-D22C-87D8642F4241}"/>
                </a:ext>
              </a:extLst>
            </p:cNvPr>
            <p:cNvCxnSpPr/>
            <p:nvPr/>
          </p:nvCxnSpPr>
          <p:spPr bwMode="auto">
            <a:xfrm>
              <a:off x="9477375" y="55324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2102D8F1-A342-FA69-F804-CE0BDDB81A35}"/>
                </a:ext>
              </a:extLst>
            </p:cNvPr>
            <p:cNvCxnSpPr/>
            <p:nvPr/>
          </p:nvCxnSpPr>
          <p:spPr bwMode="auto">
            <a:xfrm>
              <a:off x="9439275" y="55324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8909C10B-D190-E1AE-E596-9A1137813088}"/>
                </a:ext>
              </a:extLst>
            </p:cNvPr>
            <p:cNvCxnSpPr/>
            <p:nvPr/>
          </p:nvCxnSpPr>
          <p:spPr bwMode="auto">
            <a:xfrm>
              <a:off x="9388475" y="55324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C1F96267-456B-EBE1-B0C9-CEF135052AF0}"/>
                </a:ext>
              </a:extLst>
            </p:cNvPr>
            <p:cNvCxnSpPr/>
            <p:nvPr/>
          </p:nvCxnSpPr>
          <p:spPr bwMode="auto">
            <a:xfrm>
              <a:off x="9229725" y="55213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CFCF6F62-6BE8-7840-5E85-B390A508AC24}"/>
                </a:ext>
              </a:extLst>
            </p:cNvPr>
            <p:cNvCxnSpPr/>
            <p:nvPr/>
          </p:nvCxnSpPr>
          <p:spPr bwMode="auto">
            <a:xfrm>
              <a:off x="9264650" y="55213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5D407DE8-9E39-7DAC-20D3-487D3B576BC0}"/>
                </a:ext>
              </a:extLst>
            </p:cNvPr>
            <p:cNvCxnSpPr/>
            <p:nvPr/>
          </p:nvCxnSpPr>
          <p:spPr bwMode="auto">
            <a:xfrm>
              <a:off x="9067800" y="546735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9590F588-4C03-47F8-D07D-F8FE2E1A31D6}"/>
                </a:ext>
              </a:extLst>
            </p:cNvPr>
            <p:cNvCxnSpPr/>
            <p:nvPr/>
          </p:nvCxnSpPr>
          <p:spPr bwMode="auto">
            <a:xfrm>
              <a:off x="9023350" y="54435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48A5803D-4F9A-8E72-A759-9E9FA41E9B58}"/>
                </a:ext>
              </a:extLst>
            </p:cNvPr>
            <p:cNvCxnSpPr/>
            <p:nvPr/>
          </p:nvCxnSpPr>
          <p:spPr bwMode="auto">
            <a:xfrm>
              <a:off x="8902700" y="54435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F8262728-5F2B-9C3D-5F04-6586695E00F4}"/>
                </a:ext>
              </a:extLst>
            </p:cNvPr>
            <p:cNvCxnSpPr/>
            <p:nvPr/>
          </p:nvCxnSpPr>
          <p:spPr bwMode="auto">
            <a:xfrm>
              <a:off x="8947150" y="544353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D611E1A2-58D6-099B-8A68-F1A35825701C}"/>
                </a:ext>
              </a:extLst>
            </p:cNvPr>
            <p:cNvCxnSpPr/>
            <p:nvPr/>
          </p:nvCxnSpPr>
          <p:spPr bwMode="auto">
            <a:xfrm>
              <a:off x="8696325" y="54149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5A487FE6-5D67-3B6E-9CB4-8C435441A28F}"/>
                </a:ext>
              </a:extLst>
            </p:cNvPr>
            <p:cNvCxnSpPr/>
            <p:nvPr/>
          </p:nvCxnSpPr>
          <p:spPr bwMode="auto">
            <a:xfrm>
              <a:off x="8616950" y="54149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A6CA7E85-02E4-DDF1-102A-4A445ACA0C2D}"/>
                </a:ext>
              </a:extLst>
            </p:cNvPr>
            <p:cNvCxnSpPr/>
            <p:nvPr/>
          </p:nvCxnSpPr>
          <p:spPr bwMode="auto">
            <a:xfrm>
              <a:off x="8451850" y="5378449"/>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C6F14448-9396-E934-B826-AFC4882C3A7E}"/>
                </a:ext>
              </a:extLst>
            </p:cNvPr>
            <p:cNvCxnSpPr/>
            <p:nvPr/>
          </p:nvCxnSpPr>
          <p:spPr bwMode="auto">
            <a:xfrm>
              <a:off x="8556625" y="54149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CE8C659E-3423-B13D-6269-936E01597A5D}"/>
                </a:ext>
              </a:extLst>
            </p:cNvPr>
            <p:cNvCxnSpPr/>
            <p:nvPr/>
          </p:nvCxnSpPr>
          <p:spPr bwMode="auto">
            <a:xfrm>
              <a:off x="8585200" y="54149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91D715AF-1388-67D3-4FF3-C8C8F53025C3}"/>
                </a:ext>
              </a:extLst>
            </p:cNvPr>
            <p:cNvCxnSpPr/>
            <p:nvPr/>
          </p:nvCxnSpPr>
          <p:spPr bwMode="auto">
            <a:xfrm>
              <a:off x="8137525" y="5365749"/>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3DA866A7-08D2-43EB-39ED-943C47954AB6}"/>
                </a:ext>
              </a:extLst>
            </p:cNvPr>
            <p:cNvCxnSpPr/>
            <p:nvPr/>
          </p:nvCxnSpPr>
          <p:spPr bwMode="auto">
            <a:xfrm>
              <a:off x="8061325" y="5378449"/>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D6DF79CC-E949-B08E-EF45-C31D4C482CD0}"/>
                </a:ext>
              </a:extLst>
            </p:cNvPr>
            <p:cNvCxnSpPr/>
            <p:nvPr/>
          </p:nvCxnSpPr>
          <p:spPr bwMode="auto">
            <a:xfrm>
              <a:off x="7915275" y="53133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C7E93146-4CD1-DDD0-5534-32241AC36E4E}"/>
                </a:ext>
              </a:extLst>
            </p:cNvPr>
            <p:cNvCxnSpPr/>
            <p:nvPr/>
          </p:nvCxnSpPr>
          <p:spPr bwMode="auto">
            <a:xfrm>
              <a:off x="7854950" y="53133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4D4229A4-8418-EB74-81BC-7DDC2D80F7D7}"/>
                </a:ext>
              </a:extLst>
            </p:cNvPr>
            <p:cNvCxnSpPr/>
            <p:nvPr/>
          </p:nvCxnSpPr>
          <p:spPr bwMode="auto">
            <a:xfrm>
              <a:off x="7750175" y="5235574"/>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E06F1B8A-3E84-8DCA-DAD2-2E1CD2769FF8}"/>
                </a:ext>
              </a:extLst>
            </p:cNvPr>
            <p:cNvCxnSpPr/>
            <p:nvPr/>
          </p:nvCxnSpPr>
          <p:spPr bwMode="auto">
            <a:xfrm>
              <a:off x="7778750" y="5275261"/>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4CA40AB3-611D-687D-D6CB-EFBF8780D848}"/>
                </a:ext>
              </a:extLst>
            </p:cNvPr>
            <p:cNvCxnSpPr/>
            <p:nvPr/>
          </p:nvCxnSpPr>
          <p:spPr bwMode="auto">
            <a:xfrm>
              <a:off x="7664450" y="520858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4D60B848-A321-8586-91C6-1D2DB2391350}"/>
                </a:ext>
              </a:extLst>
            </p:cNvPr>
            <p:cNvCxnSpPr/>
            <p:nvPr/>
          </p:nvCxnSpPr>
          <p:spPr bwMode="auto">
            <a:xfrm>
              <a:off x="7623175" y="5197471"/>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364F406A-8F95-D6FA-3573-EEFFCEDA3128}"/>
                </a:ext>
              </a:extLst>
            </p:cNvPr>
            <p:cNvCxnSpPr/>
            <p:nvPr/>
          </p:nvCxnSpPr>
          <p:spPr bwMode="auto">
            <a:xfrm>
              <a:off x="7467600" y="515302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7D65734C-BEBF-3720-A687-A67658FA31E0}"/>
                </a:ext>
              </a:extLst>
            </p:cNvPr>
            <p:cNvCxnSpPr/>
            <p:nvPr/>
          </p:nvCxnSpPr>
          <p:spPr bwMode="auto">
            <a:xfrm>
              <a:off x="7353300" y="515302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BFD83EDA-F472-3628-2E61-412F04D71729}"/>
                </a:ext>
              </a:extLst>
            </p:cNvPr>
            <p:cNvCxnSpPr/>
            <p:nvPr/>
          </p:nvCxnSpPr>
          <p:spPr bwMode="auto">
            <a:xfrm>
              <a:off x="7299325" y="514349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140FB156-7E34-D382-C5BB-B3BF32B5C525}"/>
                </a:ext>
              </a:extLst>
            </p:cNvPr>
            <p:cNvCxnSpPr/>
            <p:nvPr/>
          </p:nvCxnSpPr>
          <p:spPr bwMode="auto">
            <a:xfrm>
              <a:off x="7181850" y="5067296"/>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2C73AD93-E22C-9BBE-409F-AF558DF959B6}"/>
                </a:ext>
              </a:extLst>
            </p:cNvPr>
            <p:cNvCxnSpPr/>
            <p:nvPr/>
          </p:nvCxnSpPr>
          <p:spPr bwMode="auto">
            <a:xfrm>
              <a:off x="7077075" y="5064118"/>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B7F722AD-1C67-8485-CF89-BAE875459331}"/>
                </a:ext>
              </a:extLst>
            </p:cNvPr>
            <p:cNvCxnSpPr/>
            <p:nvPr/>
          </p:nvCxnSpPr>
          <p:spPr bwMode="auto">
            <a:xfrm>
              <a:off x="6943725" y="499903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0E3BE66F-196F-86F6-1745-6AF59FD17362}"/>
                </a:ext>
              </a:extLst>
            </p:cNvPr>
            <p:cNvCxnSpPr/>
            <p:nvPr/>
          </p:nvCxnSpPr>
          <p:spPr bwMode="auto">
            <a:xfrm>
              <a:off x="6883400" y="499903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86B8BE67-03E8-D2A0-4836-A44DBC827E84}"/>
                </a:ext>
              </a:extLst>
            </p:cNvPr>
            <p:cNvCxnSpPr/>
            <p:nvPr/>
          </p:nvCxnSpPr>
          <p:spPr bwMode="auto">
            <a:xfrm>
              <a:off x="6797675" y="4975214"/>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065BB3B4-E621-E9FF-535B-012DF06A918C}"/>
                </a:ext>
              </a:extLst>
            </p:cNvPr>
            <p:cNvCxnSpPr/>
            <p:nvPr/>
          </p:nvCxnSpPr>
          <p:spPr bwMode="auto">
            <a:xfrm>
              <a:off x="6762750" y="4975214"/>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A834C7B9-FD74-0394-035F-E6404F1F8CED}"/>
                </a:ext>
              </a:extLst>
            </p:cNvPr>
            <p:cNvCxnSpPr/>
            <p:nvPr/>
          </p:nvCxnSpPr>
          <p:spPr bwMode="auto">
            <a:xfrm>
              <a:off x="6572250" y="4933943"/>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7E4AB78C-8CE0-7A2F-E27C-BD37A695C5B6}"/>
                </a:ext>
              </a:extLst>
            </p:cNvPr>
            <p:cNvCxnSpPr/>
            <p:nvPr/>
          </p:nvCxnSpPr>
          <p:spPr bwMode="auto">
            <a:xfrm>
              <a:off x="6464300" y="4933943"/>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6A87DB79-4760-9392-809D-2728B35FD463}"/>
                </a:ext>
              </a:extLst>
            </p:cNvPr>
            <p:cNvCxnSpPr/>
            <p:nvPr/>
          </p:nvCxnSpPr>
          <p:spPr bwMode="auto">
            <a:xfrm>
              <a:off x="6429375" y="493394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A900BBD6-EDB5-1F84-9973-89147E0992F6}"/>
                </a:ext>
              </a:extLst>
            </p:cNvPr>
            <p:cNvCxnSpPr/>
            <p:nvPr/>
          </p:nvCxnSpPr>
          <p:spPr bwMode="auto">
            <a:xfrm>
              <a:off x="6362700" y="489901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7B3EA604-07C6-D3D6-A63C-B9A5E24156E9}"/>
                </a:ext>
              </a:extLst>
            </p:cNvPr>
            <p:cNvCxnSpPr/>
            <p:nvPr/>
          </p:nvCxnSpPr>
          <p:spPr bwMode="auto">
            <a:xfrm>
              <a:off x="6273800" y="4845039"/>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6FD99228-2683-1D14-5416-787047DA77BE}"/>
                </a:ext>
              </a:extLst>
            </p:cNvPr>
            <p:cNvCxnSpPr/>
            <p:nvPr/>
          </p:nvCxnSpPr>
          <p:spPr bwMode="auto">
            <a:xfrm>
              <a:off x="6184900" y="476883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E5BE748D-7472-749C-D468-D036D5C7397B}"/>
                </a:ext>
              </a:extLst>
            </p:cNvPr>
            <p:cNvCxnSpPr/>
            <p:nvPr/>
          </p:nvCxnSpPr>
          <p:spPr bwMode="auto">
            <a:xfrm>
              <a:off x="5949950" y="4703747"/>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3C38419E-4A21-6534-95B9-AF2AC8A84207}"/>
                </a:ext>
              </a:extLst>
            </p:cNvPr>
            <p:cNvCxnSpPr/>
            <p:nvPr/>
          </p:nvCxnSpPr>
          <p:spPr bwMode="auto">
            <a:xfrm>
              <a:off x="5895975" y="468312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8395C298-9311-4A47-E1EE-6CCE4D98F7A0}"/>
                </a:ext>
              </a:extLst>
            </p:cNvPr>
            <p:cNvCxnSpPr/>
            <p:nvPr/>
          </p:nvCxnSpPr>
          <p:spPr bwMode="auto">
            <a:xfrm>
              <a:off x="5734050" y="463866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B87DF63E-E442-1787-097C-EF6E48F6B0E6}"/>
                </a:ext>
              </a:extLst>
            </p:cNvPr>
            <p:cNvCxnSpPr/>
            <p:nvPr/>
          </p:nvCxnSpPr>
          <p:spPr bwMode="auto">
            <a:xfrm>
              <a:off x="5686425" y="455295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FC979824-CEF0-B70F-24A7-450668D80714}"/>
                </a:ext>
              </a:extLst>
            </p:cNvPr>
            <p:cNvCxnSpPr/>
            <p:nvPr/>
          </p:nvCxnSpPr>
          <p:spPr bwMode="auto">
            <a:xfrm>
              <a:off x="5607050" y="4508485"/>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341028B8-C4D3-B4BA-A6F4-F9D51CAF65B8}"/>
                </a:ext>
              </a:extLst>
            </p:cNvPr>
            <p:cNvCxnSpPr/>
            <p:nvPr/>
          </p:nvCxnSpPr>
          <p:spPr bwMode="auto">
            <a:xfrm>
              <a:off x="5527675" y="44878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511456D3-03C4-2E40-C998-879B94D28CE2}"/>
                </a:ext>
              </a:extLst>
            </p:cNvPr>
            <p:cNvCxnSpPr/>
            <p:nvPr/>
          </p:nvCxnSpPr>
          <p:spPr bwMode="auto">
            <a:xfrm>
              <a:off x="5457825" y="4487862"/>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30610EB5-796D-F2D5-729D-9F1A3031874E}"/>
                </a:ext>
              </a:extLst>
            </p:cNvPr>
            <p:cNvCxnSpPr/>
            <p:nvPr/>
          </p:nvCxnSpPr>
          <p:spPr bwMode="auto">
            <a:xfrm>
              <a:off x="5181600" y="4295760"/>
              <a:ext cx="0" cy="130175"/>
            </a:xfrm>
            <a:prstGeom prst="line">
              <a:avLst/>
            </a:prstGeom>
            <a:noFill/>
            <a:ln w="28575" cap="flat" cmpd="sng" algn="ctr">
              <a:solidFill>
                <a:schemeClr val="accent3"/>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B51EC659-A52B-230F-3501-0DA60ED7C25D}"/>
                </a:ext>
              </a:extLst>
            </p:cNvPr>
            <p:cNvCxnSpPr/>
            <p:nvPr/>
          </p:nvCxnSpPr>
          <p:spPr bwMode="auto">
            <a:xfrm>
              <a:off x="5232400" y="4357687"/>
              <a:ext cx="0" cy="1301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824" name="Group 823">
            <a:extLst>
              <a:ext uri="{FF2B5EF4-FFF2-40B4-BE49-F238E27FC236}">
                <a16:creationId xmlns:a16="http://schemas.microsoft.com/office/drawing/2014/main" id="{9ABC959C-F037-25D9-FD9D-7E296FA18570}"/>
              </a:ext>
            </a:extLst>
          </p:cNvPr>
          <p:cNvGrpSpPr/>
          <p:nvPr/>
        </p:nvGrpSpPr>
        <p:grpSpPr>
          <a:xfrm>
            <a:off x="7415783" y="1664947"/>
            <a:ext cx="2812285" cy="1307263"/>
            <a:chOff x="1216025" y="1073150"/>
            <a:chExt cx="10429875" cy="4848225"/>
          </a:xfrm>
        </p:grpSpPr>
        <p:grpSp>
          <p:nvGrpSpPr>
            <p:cNvPr id="825" name="Group 824">
              <a:extLst>
                <a:ext uri="{FF2B5EF4-FFF2-40B4-BE49-F238E27FC236}">
                  <a16:creationId xmlns:a16="http://schemas.microsoft.com/office/drawing/2014/main" id="{8B88EABC-0DA6-5A33-93E9-9BBBDB1CC6C0}"/>
                </a:ext>
              </a:extLst>
            </p:cNvPr>
            <p:cNvGrpSpPr/>
            <p:nvPr/>
          </p:nvGrpSpPr>
          <p:grpSpPr>
            <a:xfrm>
              <a:off x="1216025" y="1073150"/>
              <a:ext cx="10429875" cy="4848225"/>
              <a:chOff x="1216025" y="1073150"/>
              <a:chExt cx="10429875" cy="4848225"/>
            </a:xfrm>
          </p:grpSpPr>
          <p:sp>
            <p:nvSpPr>
              <p:cNvPr id="893" name="Freeform 892">
                <a:extLst>
                  <a:ext uri="{FF2B5EF4-FFF2-40B4-BE49-F238E27FC236}">
                    <a16:creationId xmlns:a16="http://schemas.microsoft.com/office/drawing/2014/main" id="{CF82BE85-4303-08BE-1661-EAC6682475CE}"/>
                  </a:ext>
                </a:extLst>
              </p:cNvPr>
              <p:cNvSpPr/>
              <p:nvPr/>
            </p:nvSpPr>
            <p:spPr bwMode="auto">
              <a:xfrm>
                <a:off x="1216025" y="1073150"/>
                <a:ext cx="2257425" cy="1635125"/>
              </a:xfrm>
              <a:custGeom>
                <a:avLst/>
                <a:gdLst>
                  <a:gd name="connsiteX0" fmla="*/ 0 w 2257425"/>
                  <a:gd name="connsiteY0" fmla="*/ 0 h 1635125"/>
                  <a:gd name="connsiteX1" fmla="*/ 155575 w 2257425"/>
                  <a:gd name="connsiteY1" fmla="*/ 0 h 1635125"/>
                  <a:gd name="connsiteX2" fmla="*/ 155575 w 2257425"/>
                  <a:gd name="connsiteY2" fmla="*/ 44450 h 1635125"/>
                  <a:gd name="connsiteX3" fmla="*/ 231775 w 2257425"/>
                  <a:gd name="connsiteY3" fmla="*/ 44450 h 1635125"/>
                  <a:gd name="connsiteX4" fmla="*/ 282575 w 2257425"/>
                  <a:gd name="connsiteY4" fmla="*/ 95250 h 1635125"/>
                  <a:gd name="connsiteX5" fmla="*/ 282575 w 2257425"/>
                  <a:gd name="connsiteY5" fmla="*/ 123825 h 1635125"/>
                  <a:gd name="connsiteX6" fmla="*/ 508000 w 2257425"/>
                  <a:gd name="connsiteY6" fmla="*/ 123825 h 1635125"/>
                  <a:gd name="connsiteX7" fmla="*/ 546100 w 2257425"/>
                  <a:gd name="connsiteY7" fmla="*/ 161925 h 1635125"/>
                  <a:gd name="connsiteX8" fmla="*/ 577850 w 2257425"/>
                  <a:gd name="connsiteY8" fmla="*/ 193675 h 1635125"/>
                  <a:gd name="connsiteX9" fmla="*/ 625475 w 2257425"/>
                  <a:gd name="connsiteY9" fmla="*/ 193675 h 1635125"/>
                  <a:gd name="connsiteX10" fmla="*/ 650875 w 2257425"/>
                  <a:gd name="connsiteY10" fmla="*/ 219075 h 1635125"/>
                  <a:gd name="connsiteX11" fmla="*/ 676275 w 2257425"/>
                  <a:gd name="connsiteY11" fmla="*/ 244475 h 1635125"/>
                  <a:gd name="connsiteX12" fmla="*/ 752475 w 2257425"/>
                  <a:gd name="connsiteY12" fmla="*/ 320675 h 1635125"/>
                  <a:gd name="connsiteX13" fmla="*/ 819150 w 2257425"/>
                  <a:gd name="connsiteY13" fmla="*/ 320675 h 1635125"/>
                  <a:gd name="connsiteX14" fmla="*/ 819150 w 2257425"/>
                  <a:gd name="connsiteY14" fmla="*/ 384175 h 1635125"/>
                  <a:gd name="connsiteX15" fmla="*/ 869950 w 2257425"/>
                  <a:gd name="connsiteY15" fmla="*/ 384175 h 1635125"/>
                  <a:gd name="connsiteX16" fmla="*/ 869950 w 2257425"/>
                  <a:gd name="connsiteY16" fmla="*/ 425450 h 1635125"/>
                  <a:gd name="connsiteX17" fmla="*/ 974725 w 2257425"/>
                  <a:gd name="connsiteY17" fmla="*/ 425450 h 1635125"/>
                  <a:gd name="connsiteX18" fmla="*/ 974725 w 2257425"/>
                  <a:gd name="connsiteY18" fmla="*/ 457200 h 1635125"/>
                  <a:gd name="connsiteX19" fmla="*/ 1012825 w 2257425"/>
                  <a:gd name="connsiteY19" fmla="*/ 457200 h 1635125"/>
                  <a:gd name="connsiteX20" fmla="*/ 1012825 w 2257425"/>
                  <a:gd name="connsiteY20" fmla="*/ 485775 h 1635125"/>
                  <a:gd name="connsiteX21" fmla="*/ 1063625 w 2257425"/>
                  <a:gd name="connsiteY21" fmla="*/ 485775 h 1635125"/>
                  <a:gd name="connsiteX22" fmla="*/ 1063625 w 2257425"/>
                  <a:gd name="connsiteY22" fmla="*/ 552450 h 1635125"/>
                  <a:gd name="connsiteX23" fmla="*/ 1133475 w 2257425"/>
                  <a:gd name="connsiteY23" fmla="*/ 622300 h 1635125"/>
                  <a:gd name="connsiteX24" fmla="*/ 1171575 w 2257425"/>
                  <a:gd name="connsiteY24" fmla="*/ 622300 h 1635125"/>
                  <a:gd name="connsiteX25" fmla="*/ 1171575 w 2257425"/>
                  <a:gd name="connsiteY25" fmla="*/ 663575 h 1635125"/>
                  <a:gd name="connsiteX26" fmla="*/ 1235075 w 2257425"/>
                  <a:gd name="connsiteY26" fmla="*/ 663575 h 1635125"/>
                  <a:gd name="connsiteX27" fmla="*/ 1235075 w 2257425"/>
                  <a:gd name="connsiteY27" fmla="*/ 733425 h 1635125"/>
                  <a:gd name="connsiteX28" fmla="*/ 1270000 w 2257425"/>
                  <a:gd name="connsiteY28" fmla="*/ 733425 h 1635125"/>
                  <a:gd name="connsiteX29" fmla="*/ 1270000 w 2257425"/>
                  <a:gd name="connsiteY29" fmla="*/ 774700 h 1635125"/>
                  <a:gd name="connsiteX30" fmla="*/ 1330325 w 2257425"/>
                  <a:gd name="connsiteY30" fmla="*/ 774700 h 1635125"/>
                  <a:gd name="connsiteX31" fmla="*/ 1381125 w 2257425"/>
                  <a:gd name="connsiteY31" fmla="*/ 825500 h 1635125"/>
                  <a:gd name="connsiteX32" fmla="*/ 1412875 w 2257425"/>
                  <a:gd name="connsiteY32" fmla="*/ 825500 h 1635125"/>
                  <a:gd name="connsiteX33" fmla="*/ 1412875 w 2257425"/>
                  <a:gd name="connsiteY33" fmla="*/ 895350 h 1635125"/>
                  <a:gd name="connsiteX34" fmla="*/ 1457325 w 2257425"/>
                  <a:gd name="connsiteY34" fmla="*/ 895350 h 1635125"/>
                  <a:gd name="connsiteX35" fmla="*/ 1457325 w 2257425"/>
                  <a:gd name="connsiteY35" fmla="*/ 962025 h 1635125"/>
                  <a:gd name="connsiteX36" fmla="*/ 1511300 w 2257425"/>
                  <a:gd name="connsiteY36" fmla="*/ 962025 h 1635125"/>
                  <a:gd name="connsiteX37" fmla="*/ 1511300 w 2257425"/>
                  <a:gd name="connsiteY37" fmla="*/ 1031875 h 1635125"/>
                  <a:gd name="connsiteX38" fmla="*/ 1616075 w 2257425"/>
                  <a:gd name="connsiteY38" fmla="*/ 1031875 h 1635125"/>
                  <a:gd name="connsiteX39" fmla="*/ 1616075 w 2257425"/>
                  <a:gd name="connsiteY39" fmla="*/ 1136650 h 1635125"/>
                  <a:gd name="connsiteX40" fmla="*/ 1651000 w 2257425"/>
                  <a:gd name="connsiteY40" fmla="*/ 1136650 h 1635125"/>
                  <a:gd name="connsiteX41" fmla="*/ 1711325 w 2257425"/>
                  <a:gd name="connsiteY41" fmla="*/ 1136650 h 1635125"/>
                  <a:gd name="connsiteX42" fmla="*/ 1743075 w 2257425"/>
                  <a:gd name="connsiteY42" fmla="*/ 1168400 h 1635125"/>
                  <a:gd name="connsiteX43" fmla="*/ 1812925 w 2257425"/>
                  <a:gd name="connsiteY43" fmla="*/ 1168400 h 1635125"/>
                  <a:gd name="connsiteX44" fmla="*/ 1812925 w 2257425"/>
                  <a:gd name="connsiteY44" fmla="*/ 1209675 h 1635125"/>
                  <a:gd name="connsiteX45" fmla="*/ 1844675 w 2257425"/>
                  <a:gd name="connsiteY45" fmla="*/ 1241425 h 1635125"/>
                  <a:gd name="connsiteX46" fmla="*/ 1873250 w 2257425"/>
                  <a:gd name="connsiteY46" fmla="*/ 1270000 h 1635125"/>
                  <a:gd name="connsiteX47" fmla="*/ 1873250 w 2257425"/>
                  <a:gd name="connsiteY47" fmla="*/ 1317625 h 1635125"/>
                  <a:gd name="connsiteX48" fmla="*/ 1933575 w 2257425"/>
                  <a:gd name="connsiteY48" fmla="*/ 1317625 h 1635125"/>
                  <a:gd name="connsiteX49" fmla="*/ 1933575 w 2257425"/>
                  <a:gd name="connsiteY49" fmla="*/ 1381125 h 1635125"/>
                  <a:gd name="connsiteX50" fmla="*/ 1962150 w 2257425"/>
                  <a:gd name="connsiteY50" fmla="*/ 1381125 h 1635125"/>
                  <a:gd name="connsiteX51" fmla="*/ 1981200 w 2257425"/>
                  <a:gd name="connsiteY51" fmla="*/ 1381125 h 1635125"/>
                  <a:gd name="connsiteX52" fmla="*/ 1981200 w 2257425"/>
                  <a:gd name="connsiteY52" fmla="*/ 1431925 h 1635125"/>
                  <a:gd name="connsiteX53" fmla="*/ 2012950 w 2257425"/>
                  <a:gd name="connsiteY53" fmla="*/ 1431925 h 1635125"/>
                  <a:gd name="connsiteX54" fmla="*/ 2012950 w 2257425"/>
                  <a:gd name="connsiteY54" fmla="*/ 1482725 h 1635125"/>
                  <a:gd name="connsiteX55" fmla="*/ 2092325 w 2257425"/>
                  <a:gd name="connsiteY55" fmla="*/ 1562100 h 1635125"/>
                  <a:gd name="connsiteX56" fmla="*/ 2146300 w 2257425"/>
                  <a:gd name="connsiteY56" fmla="*/ 1562100 h 1635125"/>
                  <a:gd name="connsiteX57" fmla="*/ 2146300 w 2257425"/>
                  <a:gd name="connsiteY57" fmla="*/ 1616075 h 1635125"/>
                  <a:gd name="connsiteX58" fmla="*/ 2203450 w 2257425"/>
                  <a:gd name="connsiteY58" fmla="*/ 1616075 h 1635125"/>
                  <a:gd name="connsiteX59" fmla="*/ 2203450 w 2257425"/>
                  <a:gd name="connsiteY59" fmla="*/ 1635125 h 1635125"/>
                  <a:gd name="connsiteX60" fmla="*/ 2257425 w 2257425"/>
                  <a:gd name="connsiteY60" fmla="*/ 1635125 h 163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257425" h="1635125">
                    <a:moveTo>
                      <a:pt x="0" y="0"/>
                    </a:moveTo>
                    <a:lnTo>
                      <a:pt x="155575" y="0"/>
                    </a:lnTo>
                    <a:lnTo>
                      <a:pt x="155575" y="44450"/>
                    </a:lnTo>
                    <a:lnTo>
                      <a:pt x="231775" y="44450"/>
                    </a:lnTo>
                    <a:lnTo>
                      <a:pt x="282575" y="95250"/>
                    </a:lnTo>
                    <a:lnTo>
                      <a:pt x="282575" y="123825"/>
                    </a:lnTo>
                    <a:lnTo>
                      <a:pt x="508000" y="123825"/>
                    </a:lnTo>
                    <a:lnTo>
                      <a:pt x="546100" y="161925"/>
                    </a:lnTo>
                    <a:lnTo>
                      <a:pt x="577850" y="193675"/>
                    </a:lnTo>
                    <a:lnTo>
                      <a:pt x="625475" y="193675"/>
                    </a:lnTo>
                    <a:lnTo>
                      <a:pt x="650875" y="219075"/>
                    </a:lnTo>
                    <a:lnTo>
                      <a:pt x="676275" y="244475"/>
                    </a:lnTo>
                    <a:lnTo>
                      <a:pt x="752475" y="320675"/>
                    </a:lnTo>
                    <a:lnTo>
                      <a:pt x="819150" y="320675"/>
                    </a:lnTo>
                    <a:lnTo>
                      <a:pt x="819150" y="384175"/>
                    </a:lnTo>
                    <a:lnTo>
                      <a:pt x="869950" y="384175"/>
                    </a:lnTo>
                    <a:lnTo>
                      <a:pt x="869950" y="425450"/>
                    </a:lnTo>
                    <a:lnTo>
                      <a:pt x="974725" y="425450"/>
                    </a:lnTo>
                    <a:lnTo>
                      <a:pt x="974725" y="457200"/>
                    </a:lnTo>
                    <a:lnTo>
                      <a:pt x="1012825" y="457200"/>
                    </a:lnTo>
                    <a:lnTo>
                      <a:pt x="1012825" y="485775"/>
                    </a:lnTo>
                    <a:lnTo>
                      <a:pt x="1063625" y="485775"/>
                    </a:lnTo>
                    <a:lnTo>
                      <a:pt x="1063625" y="552450"/>
                    </a:lnTo>
                    <a:lnTo>
                      <a:pt x="1133475" y="622300"/>
                    </a:lnTo>
                    <a:lnTo>
                      <a:pt x="1171575" y="622300"/>
                    </a:lnTo>
                    <a:lnTo>
                      <a:pt x="1171575" y="663575"/>
                    </a:lnTo>
                    <a:lnTo>
                      <a:pt x="1235075" y="663575"/>
                    </a:lnTo>
                    <a:lnTo>
                      <a:pt x="1235075" y="733425"/>
                    </a:lnTo>
                    <a:lnTo>
                      <a:pt x="1270000" y="733425"/>
                    </a:lnTo>
                    <a:lnTo>
                      <a:pt x="1270000" y="774700"/>
                    </a:lnTo>
                    <a:lnTo>
                      <a:pt x="1330325" y="774700"/>
                    </a:lnTo>
                    <a:lnTo>
                      <a:pt x="1381125" y="825500"/>
                    </a:lnTo>
                    <a:lnTo>
                      <a:pt x="1412875" y="825500"/>
                    </a:lnTo>
                    <a:lnTo>
                      <a:pt x="1412875" y="895350"/>
                    </a:lnTo>
                    <a:lnTo>
                      <a:pt x="1457325" y="895350"/>
                    </a:lnTo>
                    <a:lnTo>
                      <a:pt x="1457325" y="962025"/>
                    </a:lnTo>
                    <a:lnTo>
                      <a:pt x="1511300" y="962025"/>
                    </a:lnTo>
                    <a:lnTo>
                      <a:pt x="1511300" y="1031875"/>
                    </a:lnTo>
                    <a:lnTo>
                      <a:pt x="1616075" y="1031875"/>
                    </a:lnTo>
                    <a:lnTo>
                      <a:pt x="1616075" y="1136650"/>
                    </a:lnTo>
                    <a:lnTo>
                      <a:pt x="1651000" y="1136650"/>
                    </a:lnTo>
                    <a:lnTo>
                      <a:pt x="1711325" y="1136650"/>
                    </a:lnTo>
                    <a:lnTo>
                      <a:pt x="1743075" y="1168400"/>
                    </a:lnTo>
                    <a:lnTo>
                      <a:pt x="1812925" y="1168400"/>
                    </a:lnTo>
                    <a:lnTo>
                      <a:pt x="1812925" y="1209675"/>
                    </a:lnTo>
                    <a:lnTo>
                      <a:pt x="1844675" y="1241425"/>
                    </a:lnTo>
                    <a:lnTo>
                      <a:pt x="1873250" y="1270000"/>
                    </a:lnTo>
                    <a:lnTo>
                      <a:pt x="1873250" y="1317625"/>
                    </a:lnTo>
                    <a:lnTo>
                      <a:pt x="1933575" y="1317625"/>
                    </a:lnTo>
                    <a:lnTo>
                      <a:pt x="1933575" y="1381125"/>
                    </a:lnTo>
                    <a:lnTo>
                      <a:pt x="1962150" y="1381125"/>
                    </a:lnTo>
                    <a:lnTo>
                      <a:pt x="1981200" y="1381125"/>
                    </a:lnTo>
                    <a:lnTo>
                      <a:pt x="1981200" y="1431925"/>
                    </a:lnTo>
                    <a:lnTo>
                      <a:pt x="2012950" y="1431925"/>
                    </a:lnTo>
                    <a:lnTo>
                      <a:pt x="2012950" y="1482725"/>
                    </a:lnTo>
                    <a:lnTo>
                      <a:pt x="2092325" y="1562100"/>
                    </a:lnTo>
                    <a:lnTo>
                      <a:pt x="2146300" y="1562100"/>
                    </a:lnTo>
                    <a:lnTo>
                      <a:pt x="2146300" y="1616075"/>
                    </a:lnTo>
                    <a:lnTo>
                      <a:pt x="2203450" y="1616075"/>
                    </a:lnTo>
                    <a:lnTo>
                      <a:pt x="2203450" y="1635125"/>
                    </a:lnTo>
                    <a:lnTo>
                      <a:pt x="2257425" y="1635125"/>
                    </a:lnTo>
                  </a:path>
                </a:pathLst>
              </a:custGeom>
              <a:noFill/>
              <a:ln w="28575">
                <a:solidFill>
                  <a:schemeClr val="accent1"/>
                </a:solidFill>
                <a:miter lim="800000"/>
                <a:headEnd/>
                <a:tailEnd/>
              </a:ln>
            </p:spPr>
            <p:txBody>
              <a:bodyPr rtlCol="0" anchor="ctr"/>
              <a:lstStyle/>
              <a:p>
                <a:pPr algn="ctr"/>
                <a:endParaRPr lang="en-US" dirty="0"/>
              </a:p>
            </p:txBody>
          </p:sp>
          <p:sp>
            <p:nvSpPr>
              <p:cNvPr id="894" name="Freeform 893">
                <a:extLst>
                  <a:ext uri="{FF2B5EF4-FFF2-40B4-BE49-F238E27FC236}">
                    <a16:creationId xmlns:a16="http://schemas.microsoft.com/office/drawing/2014/main" id="{6368AF07-2EB6-3886-2B7B-B613762026CB}"/>
                  </a:ext>
                </a:extLst>
              </p:cNvPr>
              <p:cNvSpPr/>
              <p:nvPr/>
            </p:nvSpPr>
            <p:spPr bwMode="auto">
              <a:xfrm>
                <a:off x="3479800" y="2717800"/>
                <a:ext cx="2822575" cy="2038350"/>
              </a:xfrm>
              <a:custGeom>
                <a:avLst/>
                <a:gdLst>
                  <a:gd name="connsiteX0" fmla="*/ 2822575 w 2822575"/>
                  <a:gd name="connsiteY0" fmla="*/ 2038350 h 2038350"/>
                  <a:gd name="connsiteX1" fmla="*/ 2720975 w 2822575"/>
                  <a:gd name="connsiteY1" fmla="*/ 2035175 h 2038350"/>
                  <a:gd name="connsiteX2" fmla="*/ 2720975 w 2822575"/>
                  <a:gd name="connsiteY2" fmla="*/ 2035175 h 2038350"/>
                  <a:gd name="connsiteX3" fmla="*/ 2651125 w 2822575"/>
                  <a:gd name="connsiteY3" fmla="*/ 1943100 h 2038350"/>
                  <a:gd name="connsiteX4" fmla="*/ 2609850 w 2822575"/>
                  <a:gd name="connsiteY4" fmla="*/ 1943100 h 2038350"/>
                  <a:gd name="connsiteX5" fmla="*/ 2606675 w 2822575"/>
                  <a:gd name="connsiteY5" fmla="*/ 1889125 h 2038350"/>
                  <a:gd name="connsiteX6" fmla="*/ 2571750 w 2822575"/>
                  <a:gd name="connsiteY6" fmla="*/ 1889125 h 2038350"/>
                  <a:gd name="connsiteX7" fmla="*/ 2543175 w 2822575"/>
                  <a:gd name="connsiteY7" fmla="*/ 1857375 h 2038350"/>
                  <a:gd name="connsiteX8" fmla="*/ 2473325 w 2822575"/>
                  <a:gd name="connsiteY8" fmla="*/ 1857375 h 2038350"/>
                  <a:gd name="connsiteX9" fmla="*/ 2463800 w 2822575"/>
                  <a:gd name="connsiteY9" fmla="*/ 1822450 h 2038350"/>
                  <a:gd name="connsiteX10" fmla="*/ 2403475 w 2822575"/>
                  <a:gd name="connsiteY10" fmla="*/ 1758950 h 2038350"/>
                  <a:gd name="connsiteX11" fmla="*/ 2355850 w 2822575"/>
                  <a:gd name="connsiteY11" fmla="*/ 1758950 h 2038350"/>
                  <a:gd name="connsiteX12" fmla="*/ 2282825 w 2822575"/>
                  <a:gd name="connsiteY12" fmla="*/ 1666875 h 2038350"/>
                  <a:gd name="connsiteX13" fmla="*/ 2216150 w 2822575"/>
                  <a:gd name="connsiteY13" fmla="*/ 1666875 h 2038350"/>
                  <a:gd name="connsiteX14" fmla="*/ 2181225 w 2822575"/>
                  <a:gd name="connsiteY14" fmla="*/ 1628775 h 2038350"/>
                  <a:gd name="connsiteX15" fmla="*/ 2101850 w 2822575"/>
                  <a:gd name="connsiteY15" fmla="*/ 1631950 h 2038350"/>
                  <a:gd name="connsiteX16" fmla="*/ 2082800 w 2822575"/>
                  <a:gd name="connsiteY16" fmla="*/ 1571625 h 2038350"/>
                  <a:gd name="connsiteX17" fmla="*/ 2022475 w 2822575"/>
                  <a:gd name="connsiteY17" fmla="*/ 1571625 h 2038350"/>
                  <a:gd name="connsiteX18" fmla="*/ 2000250 w 2822575"/>
                  <a:gd name="connsiteY18" fmla="*/ 1530350 h 2038350"/>
                  <a:gd name="connsiteX19" fmla="*/ 1968500 w 2822575"/>
                  <a:gd name="connsiteY19" fmla="*/ 1527175 h 2038350"/>
                  <a:gd name="connsiteX20" fmla="*/ 1958975 w 2822575"/>
                  <a:gd name="connsiteY20" fmla="*/ 1489075 h 2038350"/>
                  <a:gd name="connsiteX21" fmla="*/ 1882775 w 2822575"/>
                  <a:gd name="connsiteY21" fmla="*/ 1482725 h 2038350"/>
                  <a:gd name="connsiteX22" fmla="*/ 1873250 w 2822575"/>
                  <a:gd name="connsiteY22" fmla="*/ 1431925 h 2038350"/>
                  <a:gd name="connsiteX23" fmla="*/ 1822450 w 2822575"/>
                  <a:gd name="connsiteY23" fmla="*/ 1400175 h 2038350"/>
                  <a:gd name="connsiteX24" fmla="*/ 1774825 w 2822575"/>
                  <a:gd name="connsiteY24" fmla="*/ 1400175 h 2038350"/>
                  <a:gd name="connsiteX25" fmla="*/ 1762125 w 2822575"/>
                  <a:gd name="connsiteY25" fmla="*/ 1323975 h 2038350"/>
                  <a:gd name="connsiteX26" fmla="*/ 1736725 w 2822575"/>
                  <a:gd name="connsiteY26" fmla="*/ 1285875 h 2038350"/>
                  <a:gd name="connsiteX27" fmla="*/ 1670050 w 2822575"/>
                  <a:gd name="connsiteY27" fmla="*/ 1285875 h 2038350"/>
                  <a:gd name="connsiteX28" fmla="*/ 1628775 w 2822575"/>
                  <a:gd name="connsiteY28" fmla="*/ 1285875 h 2038350"/>
                  <a:gd name="connsiteX29" fmla="*/ 1628775 w 2822575"/>
                  <a:gd name="connsiteY29" fmla="*/ 1285875 h 2038350"/>
                  <a:gd name="connsiteX30" fmla="*/ 1555750 w 2822575"/>
                  <a:gd name="connsiteY30" fmla="*/ 1263650 h 2038350"/>
                  <a:gd name="connsiteX31" fmla="*/ 1520825 w 2822575"/>
                  <a:gd name="connsiteY31" fmla="*/ 1162050 h 2038350"/>
                  <a:gd name="connsiteX32" fmla="*/ 1450975 w 2822575"/>
                  <a:gd name="connsiteY32" fmla="*/ 1143000 h 2038350"/>
                  <a:gd name="connsiteX33" fmla="*/ 1419225 w 2822575"/>
                  <a:gd name="connsiteY33" fmla="*/ 1108075 h 2038350"/>
                  <a:gd name="connsiteX34" fmla="*/ 1403350 w 2822575"/>
                  <a:gd name="connsiteY34" fmla="*/ 1057275 h 2038350"/>
                  <a:gd name="connsiteX35" fmla="*/ 1362075 w 2822575"/>
                  <a:gd name="connsiteY35" fmla="*/ 1057275 h 2038350"/>
                  <a:gd name="connsiteX36" fmla="*/ 1333500 w 2822575"/>
                  <a:gd name="connsiteY36" fmla="*/ 1003300 h 2038350"/>
                  <a:gd name="connsiteX37" fmla="*/ 1279525 w 2822575"/>
                  <a:gd name="connsiteY37" fmla="*/ 1003300 h 2038350"/>
                  <a:gd name="connsiteX38" fmla="*/ 1279525 w 2822575"/>
                  <a:gd name="connsiteY38" fmla="*/ 942975 h 2038350"/>
                  <a:gd name="connsiteX39" fmla="*/ 1222375 w 2822575"/>
                  <a:gd name="connsiteY39" fmla="*/ 942975 h 2038350"/>
                  <a:gd name="connsiteX40" fmla="*/ 1222375 w 2822575"/>
                  <a:gd name="connsiteY40" fmla="*/ 942975 h 2038350"/>
                  <a:gd name="connsiteX41" fmla="*/ 1181100 w 2822575"/>
                  <a:gd name="connsiteY41" fmla="*/ 901700 h 2038350"/>
                  <a:gd name="connsiteX42" fmla="*/ 1127125 w 2822575"/>
                  <a:gd name="connsiteY42" fmla="*/ 901700 h 2038350"/>
                  <a:gd name="connsiteX43" fmla="*/ 1127125 w 2822575"/>
                  <a:gd name="connsiteY43" fmla="*/ 863600 h 2038350"/>
                  <a:gd name="connsiteX44" fmla="*/ 1041400 w 2822575"/>
                  <a:gd name="connsiteY44" fmla="*/ 863600 h 2038350"/>
                  <a:gd name="connsiteX45" fmla="*/ 1041400 w 2822575"/>
                  <a:gd name="connsiteY45" fmla="*/ 819150 h 2038350"/>
                  <a:gd name="connsiteX46" fmla="*/ 1003300 w 2822575"/>
                  <a:gd name="connsiteY46" fmla="*/ 819150 h 2038350"/>
                  <a:gd name="connsiteX47" fmla="*/ 1003300 w 2822575"/>
                  <a:gd name="connsiteY47" fmla="*/ 752475 h 2038350"/>
                  <a:gd name="connsiteX48" fmla="*/ 965200 w 2822575"/>
                  <a:gd name="connsiteY48" fmla="*/ 752475 h 2038350"/>
                  <a:gd name="connsiteX49" fmla="*/ 965200 w 2822575"/>
                  <a:gd name="connsiteY49" fmla="*/ 723900 h 2038350"/>
                  <a:gd name="connsiteX50" fmla="*/ 930275 w 2822575"/>
                  <a:gd name="connsiteY50" fmla="*/ 723900 h 2038350"/>
                  <a:gd name="connsiteX51" fmla="*/ 930275 w 2822575"/>
                  <a:gd name="connsiteY51" fmla="*/ 723900 h 2038350"/>
                  <a:gd name="connsiteX52" fmla="*/ 879475 w 2822575"/>
                  <a:gd name="connsiteY52" fmla="*/ 723900 h 2038350"/>
                  <a:gd name="connsiteX53" fmla="*/ 879475 w 2822575"/>
                  <a:gd name="connsiteY53" fmla="*/ 644525 h 2038350"/>
                  <a:gd name="connsiteX54" fmla="*/ 841375 w 2822575"/>
                  <a:gd name="connsiteY54" fmla="*/ 644525 h 2038350"/>
                  <a:gd name="connsiteX55" fmla="*/ 841375 w 2822575"/>
                  <a:gd name="connsiteY55" fmla="*/ 606425 h 2038350"/>
                  <a:gd name="connsiteX56" fmla="*/ 768350 w 2822575"/>
                  <a:gd name="connsiteY56" fmla="*/ 606425 h 2038350"/>
                  <a:gd name="connsiteX57" fmla="*/ 768350 w 2822575"/>
                  <a:gd name="connsiteY57" fmla="*/ 552450 h 2038350"/>
                  <a:gd name="connsiteX58" fmla="*/ 717550 w 2822575"/>
                  <a:gd name="connsiteY58" fmla="*/ 552450 h 2038350"/>
                  <a:gd name="connsiteX59" fmla="*/ 717550 w 2822575"/>
                  <a:gd name="connsiteY59" fmla="*/ 495300 h 2038350"/>
                  <a:gd name="connsiteX60" fmla="*/ 619125 w 2822575"/>
                  <a:gd name="connsiteY60" fmla="*/ 495300 h 2038350"/>
                  <a:gd name="connsiteX61" fmla="*/ 619125 w 2822575"/>
                  <a:gd name="connsiteY61" fmla="*/ 438150 h 2038350"/>
                  <a:gd name="connsiteX62" fmla="*/ 561975 w 2822575"/>
                  <a:gd name="connsiteY62" fmla="*/ 438150 h 2038350"/>
                  <a:gd name="connsiteX63" fmla="*/ 561975 w 2822575"/>
                  <a:gd name="connsiteY63" fmla="*/ 390525 h 2038350"/>
                  <a:gd name="connsiteX64" fmla="*/ 527050 w 2822575"/>
                  <a:gd name="connsiteY64" fmla="*/ 390525 h 2038350"/>
                  <a:gd name="connsiteX65" fmla="*/ 527050 w 2822575"/>
                  <a:gd name="connsiteY65" fmla="*/ 333375 h 2038350"/>
                  <a:gd name="connsiteX66" fmla="*/ 396875 w 2822575"/>
                  <a:gd name="connsiteY66" fmla="*/ 333375 h 2038350"/>
                  <a:gd name="connsiteX67" fmla="*/ 396875 w 2822575"/>
                  <a:gd name="connsiteY67" fmla="*/ 298450 h 2038350"/>
                  <a:gd name="connsiteX68" fmla="*/ 285750 w 2822575"/>
                  <a:gd name="connsiteY68" fmla="*/ 298450 h 2038350"/>
                  <a:gd name="connsiteX69" fmla="*/ 285750 w 2822575"/>
                  <a:gd name="connsiteY69" fmla="*/ 263525 h 2038350"/>
                  <a:gd name="connsiteX70" fmla="*/ 228600 w 2822575"/>
                  <a:gd name="connsiteY70" fmla="*/ 263525 h 2038350"/>
                  <a:gd name="connsiteX71" fmla="*/ 228600 w 2822575"/>
                  <a:gd name="connsiteY71" fmla="*/ 190500 h 2038350"/>
                  <a:gd name="connsiteX72" fmla="*/ 149225 w 2822575"/>
                  <a:gd name="connsiteY72" fmla="*/ 190500 h 2038350"/>
                  <a:gd name="connsiteX73" fmla="*/ 149225 w 2822575"/>
                  <a:gd name="connsiteY73" fmla="*/ 130175 h 2038350"/>
                  <a:gd name="connsiteX74" fmla="*/ 114300 w 2822575"/>
                  <a:gd name="connsiteY74" fmla="*/ 130175 h 2038350"/>
                  <a:gd name="connsiteX75" fmla="*/ 114300 w 2822575"/>
                  <a:gd name="connsiteY75" fmla="*/ 85725 h 2038350"/>
                  <a:gd name="connsiteX76" fmla="*/ 57150 w 2822575"/>
                  <a:gd name="connsiteY76" fmla="*/ 85725 h 2038350"/>
                  <a:gd name="connsiteX77" fmla="*/ 57150 w 2822575"/>
                  <a:gd name="connsiteY77" fmla="*/ 57150 h 2038350"/>
                  <a:gd name="connsiteX78" fmla="*/ 0 w 2822575"/>
                  <a:gd name="connsiteY78" fmla="*/ 57150 h 2038350"/>
                  <a:gd name="connsiteX79" fmla="*/ 0 w 2822575"/>
                  <a:gd name="connsiteY79"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822575" h="2038350">
                    <a:moveTo>
                      <a:pt x="2822575" y="2038350"/>
                    </a:moveTo>
                    <a:lnTo>
                      <a:pt x="2720975" y="2035175"/>
                    </a:lnTo>
                    <a:lnTo>
                      <a:pt x="2720975" y="2035175"/>
                    </a:lnTo>
                    <a:lnTo>
                      <a:pt x="2651125" y="1943100"/>
                    </a:lnTo>
                    <a:lnTo>
                      <a:pt x="2609850" y="1943100"/>
                    </a:lnTo>
                    <a:lnTo>
                      <a:pt x="2606675" y="1889125"/>
                    </a:lnTo>
                    <a:lnTo>
                      <a:pt x="2571750" y="1889125"/>
                    </a:lnTo>
                    <a:lnTo>
                      <a:pt x="2543175" y="1857375"/>
                    </a:lnTo>
                    <a:lnTo>
                      <a:pt x="2473325" y="1857375"/>
                    </a:lnTo>
                    <a:lnTo>
                      <a:pt x="2463800" y="1822450"/>
                    </a:lnTo>
                    <a:lnTo>
                      <a:pt x="2403475" y="1758950"/>
                    </a:lnTo>
                    <a:lnTo>
                      <a:pt x="2355850" y="1758950"/>
                    </a:lnTo>
                    <a:lnTo>
                      <a:pt x="2282825" y="1666875"/>
                    </a:lnTo>
                    <a:lnTo>
                      <a:pt x="2216150" y="1666875"/>
                    </a:lnTo>
                    <a:lnTo>
                      <a:pt x="2181225" y="1628775"/>
                    </a:lnTo>
                    <a:lnTo>
                      <a:pt x="2101850" y="1631950"/>
                    </a:lnTo>
                    <a:lnTo>
                      <a:pt x="2082800" y="1571625"/>
                    </a:lnTo>
                    <a:lnTo>
                      <a:pt x="2022475" y="1571625"/>
                    </a:lnTo>
                    <a:lnTo>
                      <a:pt x="2000250" y="1530350"/>
                    </a:lnTo>
                    <a:lnTo>
                      <a:pt x="1968500" y="1527175"/>
                    </a:lnTo>
                    <a:lnTo>
                      <a:pt x="1958975" y="1489075"/>
                    </a:lnTo>
                    <a:lnTo>
                      <a:pt x="1882775" y="1482725"/>
                    </a:lnTo>
                    <a:lnTo>
                      <a:pt x="1873250" y="1431925"/>
                    </a:lnTo>
                    <a:lnTo>
                      <a:pt x="1822450" y="1400175"/>
                    </a:lnTo>
                    <a:lnTo>
                      <a:pt x="1774825" y="1400175"/>
                    </a:lnTo>
                    <a:lnTo>
                      <a:pt x="1762125" y="1323975"/>
                    </a:lnTo>
                    <a:lnTo>
                      <a:pt x="1736725" y="1285875"/>
                    </a:lnTo>
                    <a:lnTo>
                      <a:pt x="1670050" y="1285875"/>
                    </a:lnTo>
                    <a:lnTo>
                      <a:pt x="1628775" y="1285875"/>
                    </a:lnTo>
                    <a:lnTo>
                      <a:pt x="1628775" y="1285875"/>
                    </a:lnTo>
                    <a:lnTo>
                      <a:pt x="1555750" y="1263650"/>
                    </a:lnTo>
                    <a:lnTo>
                      <a:pt x="1520825" y="1162050"/>
                    </a:lnTo>
                    <a:lnTo>
                      <a:pt x="1450975" y="1143000"/>
                    </a:lnTo>
                    <a:lnTo>
                      <a:pt x="1419225" y="1108075"/>
                    </a:lnTo>
                    <a:lnTo>
                      <a:pt x="1403350" y="1057275"/>
                    </a:lnTo>
                    <a:lnTo>
                      <a:pt x="1362075" y="1057275"/>
                    </a:lnTo>
                    <a:lnTo>
                      <a:pt x="1333500" y="1003300"/>
                    </a:lnTo>
                    <a:lnTo>
                      <a:pt x="1279525" y="1003300"/>
                    </a:lnTo>
                    <a:lnTo>
                      <a:pt x="1279525" y="942975"/>
                    </a:lnTo>
                    <a:lnTo>
                      <a:pt x="1222375" y="942975"/>
                    </a:lnTo>
                    <a:lnTo>
                      <a:pt x="1222375" y="942975"/>
                    </a:lnTo>
                    <a:lnTo>
                      <a:pt x="1181100" y="901700"/>
                    </a:lnTo>
                    <a:lnTo>
                      <a:pt x="1127125" y="901700"/>
                    </a:lnTo>
                    <a:lnTo>
                      <a:pt x="1127125" y="863600"/>
                    </a:lnTo>
                    <a:lnTo>
                      <a:pt x="1041400" y="863600"/>
                    </a:lnTo>
                    <a:lnTo>
                      <a:pt x="1041400" y="819150"/>
                    </a:lnTo>
                    <a:lnTo>
                      <a:pt x="1003300" y="819150"/>
                    </a:lnTo>
                    <a:lnTo>
                      <a:pt x="1003300" y="752475"/>
                    </a:lnTo>
                    <a:lnTo>
                      <a:pt x="965200" y="752475"/>
                    </a:lnTo>
                    <a:lnTo>
                      <a:pt x="965200" y="723900"/>
                    </a:lnTo>
                    <a:lnTo>
                      <a:pt x="930275" y="723900"/>
                    </a:lnTo>
                    <a:lnTo>
                      <a:pt x="930275" y="723900"/>
                    </a:lnTo>
                    <a:lnTo>
                      <a:pt x="879475" y="723900"/>
                    </a:lnTo>
                    <a:lnTo>
                      <a:pt x="879475" y="644525"/>
                    </a:lnTo>
                    <a:lnTo>
                      <a:pt x="841375" y="644525"/>
                    </a:lnTo>
                    <a:lnTo>
                      <a:pt x="841375" y="606425"/>
                    </a:lnTo>
                    <a:lnTo>
                      <a:pt x="768350" y="606425"/>
                    </a:lnTo>
                    <a:lnTo>
                      <a:pt x="768350" y="552450"/>
                    </a:lnTo>
                    <a:lnTo>
                      <a:pt x="717550" y="552450"/>
                    </a:lnTo>
                    <a:lnTo>
                      <a:pt x="717550" y="495300"/>
                    </a:lnTo>
                    <a:lnTo>
                      <a:pt x="619125" y="495300"/>
                    </a:lnTo>
                    <a:lnTo>
                      <a:pt x="619125" y="438150"/>
                    </a:lnTo>
                    <a:lnTo>
                      <a:pt x="561975" y="438150"/>
                    </a:lnTo>
                    <a:lnTo>
                      <a:pt x="561975" y="390525"/>
                    </a:lnTo>
                    <a:lnTo>
                      <a:pt x="527050" y="390525"/>
                    </a:lnTo>
                    <a:lnTo>
                      <a:pt x="527050" y="333375"/>
                    </a:lnTo>
                    <a:lnTo>
                      <a:pt x="396875" y="333375"/>
                    </a:lnTo>
                    <a:lnTo>
                      <a:pt x="396875" y="298450"/>
                    </a:lnTo>
                    <a:lnTo>
                      <a:pt x="285750" y="298450"/>
                    </a:lnTo>
                    <a:lnTo>
                      <a:pt x="285750" y="263525"/>
                    </a:lnTo>
                    <a:lnTo>
                      <a:pt x="228600" y="263525"/>
                    </a:lnTo>
                    <a:lnTo>
                      <a:pt x="228600" y="190500"/>
                    </a:lnTo>
                    <a:lnTo>
                      <a:pt x="149225" y="190500"/>
                    </a:lnTo>
                    <a:lnTo>
                      <a:pt x="149225" y="130175"/>
                    </a:lnTo>
                    <a:lnTo>
                      <a:pt x="114300" y="130175"/>
                    </a:lnTo>
                    <a:lnTo>
                      <a:pt x="114300" y="85725"/>
                    </a:lnTo>
                    <a:lnTo>
                      <a:pt x="57150" y="85725"/>
                    </a:lnTo>
                    <a:lnTo>
                      <a:pt x="57150" y="57150"/>
                    </a:lnTo>
                    <a:lnTo>
                      <a:pt x="0" y="5715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95" name="Freeform 894">
                <a:extLst>
                  <a:ext uri="{FF2B5EF4-FFF2-40B4-BE49-F238E27FC236}">
                    <a16:creationId xmlns:a16="http://schemas.microsoft.com/office/drawing/2014/main" id="{38298A9B-381D-C50E-2F1B-DA778945617B}"/>
                  </a:ext>
                </a:extLst>
              </p:cNvPr>
              <p:cNvSpPr/>
              <p:nvPr/>
            </p:nvSpPr>
            <p:spPr bwMode="auto">
              <a:xfrm>
                <a:off x="6302375" y="4756150"/>
                <a:ext cx="4927600" cy="787400"/>
              </a:xfrm>
              <a:custGeom>
                <a:avLst/>
                <a:gdLst>
                  <a:gd name="connsiteX0" fmla="*/ 4927600 w 4927600"/>
                  <a:gd name="connsiteY0" fmla="*/ 787400 h 787400"/>
                  <a:gd name="connsiteX1" fmla="*/ 3527425 w 4927600"/>
                  <a:gd name="connsiteY1" fmla="*/ 787400 h 787400"/>
                  <a:gd name="connsiteX2" fmla="*/ 3527425 w 4927600"/>
                  <a:gd name="connsiteY2" fmla="*/ 749300 h 787400"/>
                  <a:gd name="connsiteX3" fmla="*/ 3019425 w 4927600"/>
                  <a:gd name="connsiteY3" fmla="*/ 749300 h 787400"/>
                  <a:gd name="connsiteX4" fmla="*/ 3019425 w 4927600"/>
                  <a:gd name="connsiteY4" fmla="*/ 717550 h 787400"/>
                  <a:gd name="connsiteX5" fmla="*/ 2847975 w 4927600"/>
                  <a:gd name="connsiteY5" fmla="*/ 717550 h 787400"/>
                  <a:gd name="connsiteX6" fmla="*/ 2847975 w 4927600"/>
                  <a:gd name="connsiteY6" fmla="*/ 669925 h 787400"/>
                  <a:gd name="connsiteX7" fmla="*/ 2489200 w 4927600"/>
                  <a:gd name="connsiteY7" fmla="*/ 669925 h 787400"/>
                  <a:gd name="connsiteX8" fmla="*/ 2489200 w 4927600"/>
                  <a:gd name="connsiteY8" fmla="*/ 644525 h 787400"/>
                  <a:gd name="connsiteX9" fmla="*/ 2333625 w 4927600"/>
                  <a:gd name="connsiteY9" fmla="*/ 644525 h 787400"/>
                  <a:gd name="connsiteX10" fmla="*/ 2333625 w 4927600"/>
                  <a:gd name="connsiteY10" fmla="*/ 615950 h 787400"/>
                  <a:gd name="connsiteX11" fmla="*/ 2228850 w 4927600"/>
                  <a:gd name="connsiteY11" fmla="*/ 615950 h 787400"/>
                  <a:gd name="connsiteX12" fmla="*/ 2228850 w 4927600"/>
                  <a:gd name="connsiteY12" fmla="*/ 555625 h 787400"/>
                  <a:gd name="connsiteX13" fmla="*/ 2016125 w 4927600"/>
                  <a:gd name="connsiteY13" fmla="*/ 555625 h 787400"/>
                  <a:gd name="connsiteX14" fmla="*/ 1978025 w 4927600"/>
                  <a:gd name="connsiteY14" fmla="*/ 517525 h 787400"/>
                  <a:gd name="connsiteX15" fmla="*/ 1720850 w 4927600"/>
                  <a:gd name="connsiteY15" fmla="*/ 517525 h 787400"/>
                  <a:gd name="connsiteX16" fmla="*/ 1720850 w 4927600"/>
                  <a:gd name="connsiteY16" fmla="*/ 479425 h 787400"/>
                  <a:gd name="connsiteX17" fmla="*/ 1450975 w 4927600"/>
                  <a:gd name="connsiteY17" fmla="*/ 479425 h 787400"/>
                  <a:gd name="connsiteX18" fmla="*/ 1416050 w 4927600"/>
                  <a:gd name="connsiteY18" fmla="*/ 444500 h 787400"/>
                  <a:gd name="connsiteX19" fmla="*/ 1330325 w 4927600"/>
                  <a:gd name="connsiteY19" fmla="*/ 444500 h 787400"/>
                  <a:gd name="connsiteX20" fmla="*/ 1301750 w 4927600"/>
                  <a:gd name="connsiteY20" fmla="*/ 415925 h 787400"/>
                  <a:gd name="connsiteX21" fmla="*/ 1073150 w 4927600"/>
                  <a:gd name="connsiteY21" fmla="*/ 415925 h 787400"/>
                  <a:gd name="connsiteX22" fmla="*/ 1038225 w 4927600"/>
                  <a:gd name="connsiteY22" fmla="*/ 381000 h 787400"/>
                  <a:gd name="connsiteX23" fmla="*/ 930275 w 4927600"/>
                  <a:gd name="connsiteY23" fmla="*/ 381000 h 787400"/>
                  <a:gd name="connsiteX24" fmla="*/ 930275 w 4927600"/>
                  <a:gd name="connsiteY24" fmla="*/ 307975 h 787400"/>
                  <a:gd name="connsiteX25" fmla="*/ 898525 w 4927600"/>
                  <a:gd name="connsiteY25" fmla="*/ 307975 h 787400"/>
                  <a:gd name="connsiteX26" fmla="*/ 838200 w 4927600"/>
                  <a:gd name="connsiteY26" fmla="*/ 307975 h 787400"/>
                  <a:gd name="connsiteX27" fmla="*/ 838200 w 4927600"/>
                  <a:gd name="connsiteY27" fmla="*/ 260350 h 787400"/>
                  <a:gd name="connsiteX28" fmla="*/ 768350 w 4927600"/>
                  <a:gd name="connsiteY28" fmla="*/ 260350 h 787400"/>
                  <a:gd name="connsiteX29" fmla="*/ 768350 w 4927600"/>
                  <a:gd name="connsiteY29" fmla="*/ 215900 h 787400"/>
                  <a:gd name="connsiteX30" fmla="*/ 685800 w 4927600"/>
                  <a:gd name="connsiteY30" fmla="*/ 215900 h 787400"/>
                  <a:gd name="connsiteX31" fmla="*/ 685800 w 4927600"/>
                  <a:gd name="connsiteY31" fmla="*/ 180975 h 787400"/>
                  <a:gd name="connsiteX32" fmla="*/ 581025 w 4927600"/>
                  <a:gd name="connsiteY32" fmla="*/ 180975 h 787400"/>
                  <a:gd name="connsiteX33" fmla="*/ 581025 w 4927600"/>
                  <a:gd name="connsiteY33" fmla="*/ 180975 h 787400"/>
                  <a:gd name="connsiteX34" fmla="*/ 561975 w 4927600"/>
                  <a:gd name="connsiteY34" fmla="*/ 161925 h 787400"/>
                  <a:gd name="connsiteX35" fmla="*/ 492125 w 4927600"/>
                  <a:gd name="connsiteY35" fmla="*/ 161925 h 787400"/>
                  <a:gd name="connsiteX36" fmla="*/ 492125 w 4927600"/>
                  <a:gd name="connsiteY36" fmla="*/ 120650 h 787400"/>
                  <a:gd name="connsiteX37" fmla="*/ 400050 w 4927600"/>
                  <a:gd name="connsiteY37" fmla="*/ 120650 h 787400"/>
                  <a:gd name="connsiteX38" fmla="*/ 368300 w 4927600"/>
                  <a:gd name="connsiteY38" fmla="*/ 120650 h 787400"/>
                  <a:gd name="connsiteX39" fmla="*/ 368300 w 4927600"/>
                  <a:gd name="connsiteY39" fmla="*/ 82550 h 787400"/>
                  <a:gd name="connsiteX40" fmla="*/ 279400 w 4927600"/>
                  <a:gd name="connsiteY40" fmla="*/ 82550 h 787400"/>
                  <a:gd name="connsiteX41" fmla="*/ 279400 w 4927600"/>
                  <a:gd name="connsiteY41" fmla="*/ 50800 h 787400"/>
                  <a:gd name="connsiteX42" fmla="*/ 101600 w 4927600"/>
                  <a:gd name="connsiteY42" fmla="*/ 50800 h 787400"/>
                  <a:gd name="connsiteX43" fmla="*/ 101600 w 4927600"/>
                  <a:gd name="connsiteY43" fmla="*/ 22225 h 787400"/>
                  <a:gd name="connsiteX44" fmla="*/ 22225 w 4927600"/>
                  <a:gd name="connsiteY44" fmla="*/ 22225 h 787400"/>
                  <a:gd name="connsiteX45" fmla="*/ 22225 w 4927600"/>
                  <a:gd name="connsiteY45" fmla="*/ 22225 h 787400"/>
                  <a:gd name="connsiteX46" fmla="*/ 0 w 4927600"/>
                  <a:gd name="connsiteY46" fmla="*/ 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927600" h="787400">
                    <a:moveTo>
                      <a:pt x="4927600" y="787400"/>
                    </a:moveTo>
                    <a:lnTo>
                      <a:pt x="3527425" y="787400"/>
                    </a:lnTo>
                    <a:lnTo>
                      <a:pt x="3527425" y="749300"/>
                    </a:lnTo>
                    <a:lnTo>
                      <a:pt x="3019425" y="749300"/>
                    </a:lnTo>
                    <a:lnTo>
                      <a:pt x="3019425" y="717550"/>
                    </a:lnTo>
                    <a:lnTo>
                      <a:pt x="2847975" y="717550"/>
                    </a:lnTo>
                    <a:lnTo>
                      <a:pt x="2847975" y="669925"/>
                    </a:lnTo>
                    <a:lnTo>
                      <a:pt x="2489200" y="669925"/>
                    </a:lnTo>
                    <a:lnTo>
                      <a:pt x="2489200" y="644525"/>
                    </a:lnTo>
                    <a:lnTo>
                      <a:pt x="2333625" y="644525"/>
                    </a:lnTo>
                    <a:lnTo>
                      <a:pt x="2333625" y="615950"/>
                    </a:lnTo>
                    <a:lnTo>
                      <a:pt x="2228850" y="615950"/>
                    </a:lnTo>
                    <a:lnTo>
                      <a:pt x="2228850" y="555625"/>
                    </a:lnTo>
                    <a:lnTo>
                      <a:pt x="2016125" y="555625"/>
                    </a:lnTo>
                    <a:lnTo>
                      <a:pt x="1978025" y="517525"/>
                    </a:lnTo>
                    <a:lnTo>
                      <a:pt x="1720850" y="517525"/>
                    </a:lnTo>
                    <a:lnTo>
                      <a:pt x="1720850" y="479425"/>
                    </a:lnTo>
                    <a:lnTo>
                      <a:pt x="1450975" y="479425"/>
                    </a:lnTo>
                    <a:lnTo>
                      <a:pt x="1416050" y="444500"/>
                    </a:lnTo>
                    <a:lnTo>
                      <a:pt x="1330325" y="444500"/>
                    </a:lnTo>
                    <a:lnTo>
                      <a:pt x="1301750" y="415925"/>
                    </a:lnTo>
                    <a:lnTo>
                      <a:pt x="1073150" y="415925"/>
                    </a:lnTo>
                    <a:lnTo>
                      <a:pt x="1038225" y="381000"/>
                    </a:lnTo>
                    <a:lnTo>
                      <a:pt x="930275" y="381000"/>
                    </a:lnTo>
                    <a:lnTo>
                      <a:pt x="930275" y="307975"/>
                    </a:lnTo>
                    <a:lnTo>
                      <a:pt x="898525" y="307975"/>
                    </a:lnTo>
                    <a:lnTo>
                      <a:pt x="838200" y="307975"/>
                    </a:lnTo>
                    <a:lnTo>
                      <a:pt x="838200" y="260350"/>
                    </a:lnTo>
                    <a:lnTo>
                      <a:pt x="768350" y="260350"/>
                    </a:lnTo>
                    <a:lnTo>
                      <a:pt x="768350" y="215900"/>
                    </a:lnTo>
                    <a:lnTo>
                      <a:pt x="685800" y="215900"/>
                    </a:lnTo>
                    <a:lnTo>
                      <a:pt x="685800" y="180975"/>
                    </a:lnTo>
                    <a:lnTo>
                      <a:pt x="581025" y="180975"/>
                    </a:lnTo>
                    <a:lnTo>
                      <a:pt x="581025" y="180975"/>
                    </a:lnTo>
                    <a:lnTo>
                      <a:pt x="561975" y="161925"/>
                    </a:lnTo>
                    <a:lnTo>
                      <a:pt x="492125" y="161925"/>
                    </a:lnTo>
                    <a:lnTo>
                      <a:pt x="492125" y="120650"/>
                    </a:lnTo>
                    <a:lnTo>
                      <a:pt x="400050" y="120650"/>
                    </a:lnTo>
                    <a:lnTo>
                      <a:pt x="368300" y="120650"/>
                    </a:lnTo>
                    <a:lnTo>
                      <a:pt x="368300" y="82550"/>
                    </a:lnTo>
                    <a:lnTo>
                      <a:pt x="279400" y="82550"/>
                    </a:lnTo>
                    <a:lnTo>
                      <a:pt x="279400" y="50800"/>
                    </a:lnTo>
                    <a:lnTo>
                      <a:pt x="101600" y="50800"/>
                    </a:lnTo>
                    <a:lnTo>
                      <a:pt x="101600" y="22225"/>
                    </a:lnTo>
                    <a:lnTo>
                      <a:pt x="22225" y="22225"/>
                    </a:lnTo>
                    <a:lnTo>
                      <a:pt x="22225" y="22225"/>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96" name="Freeform 895">
                <a:extLst>
                  <a:ext uri="{FF2B5EF4-FFF2-40B4-BE49-F238E27FC236}">
                    <a16:creationId xmlns:a16="http://schemas.microsoft.com/office/drawing/2014/main" id="{06B0A520-D8E9-2BDD-2668-2C680D3D31C7}"/>
                  </a:ext>
                </a:extLst>
              </p:cNvPr>
              <p:cNvSpPr/>
              <p:nvPr/>
            </p:nvSpPr>
            <p:spPr bwMode="auto">
              <a:xfrm>
                <a:off x="11239500" y="5543550"/>
                <a:ext cx="406400" cy="377825"/>
              </a:xfrm>
              <a:custGeom>
                <a:avLst/>
                <a:gdLst>
                  <a:gd name="connsiteX0" fmla="*/ 406400 w 406400"/>
                  <a:gd name="connsiteY0" fmla="*/ 377825 h 377825"/>
                  <a:gd name="connsiteX1" fmla="*/ 0 w 406400"/>
                  <a:gd name="connsiteY1" fmla="*/ 377825 h 377825"/>
                  <a:gd name="connsiteX2" fmla="*/ 0 w 406400"/>
                  <a:gd name="connsiteY2" fmla="*/ 346075 h 377825"/>
                  <a:gd name="connsiteX3" fmla="*/ 0 w 406400"/>
                  <a:gd name="connsiteY3" fmla="*/ 0 h 377825"/>
                </a:gdLst>
                <a:ahLst/>
                <a:cxnLst>
                  <a:cxn ang="0">
                    <a:pos x="connsiteX0" y="connsiteY0"/>
                  </a:cxn>
                  <a:cxn ang="0">
                    <a:pos x="connsiteX1" y="connsiteY1"/>
                  </a:cxn>
                  <a:cxn ang="0">
                    <a:pos x="connsiteX2" y="connsiteY2"/>
                  </a:cxn>
                  <a:cxn ang="0">
                    <a:pos x="connsiteX3" y="connsiteY3"/>
                  </a:cxn>
                </a:cxnLst>
                <a:rect l="l" t="t" r="r" b="b"/>
                <a:pathLst>
                  <a:path w="406400" h="377825">
                    <a:moveTo>
                      <a:pt x="406400" y="377825"/>
                    </a:moveTo>
                    <a:lnTo>
                      <a:pt x="0" y="377825"/>
                    </a:lnTo>
                    <a:lnTo>
                      <a:pt x="0" y="346075"/>
                    </a:lnTo>
                    <a:lnTo>
                      <a:pt x="0" y="0"/>
                    </a:lnTo>
                  </a:path>
                </a:pathLst>
              </a:custGeom>
              <a:noFill/>
              <a:ln w="28575">
                <a:solidFill>
                  <a:schemeClr val="accent1"/>
                </a:solidFill>
                <a:miter lim="800000"/>
                <a:headEnd/>
                <a:tailEnd/>
              </a:ln>
            </p:spPr>
            <p:txBody>
              <a:bodyPr rtlCol="0" anchor="ctr"/>
              <a:lstStyle/>
              <a:p>
                <a:pPr algn="ctr"/>
                <a:endParaRPr lang="en-US" dirty="0"/>
              </a:p>
            </p:txBody>
          </p:sp>
        </p:grpSp>
        <p:cxnSp>
          <p:nvCxnSpPr>
            <p:cNvPr id="826" name="Straight Connector 825">
              <a:extLst>
                <a:ext uri="{FF2B5EF4-FFF2-40B4-BE49-F238E27FC236}">
                  <a16:creationId xmlns:a16="http://schemas.microsoft.com/office/drawing/2014/main" id="{1E27CDCD-9182-4CD3-22C0-41E1D483F069}"/>
                </a:ext>
              </a:extLst>
            </p:cNvPr>
            <p:cNvCxnSpPr/>
            <p:nvPr/>
          </p:nvCxnSpPr>
          <p:spPr bwMode="auto">
            <a:xfrm>
              <a:off x="8496300" y="51657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916DFF86-6691-AEC0-D6C2-0D21BCDCAD39}"/>
                </a:ext>
              </a:extLst>
            </p:cNvPr>
            <p:cNvCxnSpPr/>
            <p:nvPr/>
          </p:nvCxnSpPr>
          <p:spPr bwMode="auto">
            <a:xfrm>
              <a:off x="8553450" y="52339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3BAA202C-F572-CC32-BA5C-ED1673A2989B}"/>
                </a:ext>
              </a:extLst>
            </p:cNvPr>
            <p:cNvCxnSpPr/>
            <p:nvPr/>
          </p:nvCxnSpPr>
          <p:spPr bwMode="auto">
            <a:xfrm>
              <a:off x="8597900" y="52339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985C416F-CDF0-4DDB-AB1F-BEEF619D8F94}"/>
                </a:ext>
              </a:extLst>
            </p:cNvPr>
            <p:cNvCxnSpPr/>
            <p:nvPr/>
          </p:nvCxnSpPr>
          <p:spPr bwMode="auto">
            <a:xfrm>
              <a:off x="8715375" y="528319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BAC3734D-50C6-CFAA-FB65-8B761AF1CD6A}"/>
                </a:ext>
              </a:extLst>
            </p:cNvPr>
            <p:cNvCxnSpPr>
              <a:cxnSpLocks/>
            </p:cNvCxnSpPr>
            <p:nvPr/>
          </p:nvCxnSpPr>
          <p:spPr bwMode="auto">
            <a:xfrm>
              <a:off x="8883650" y="528319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49F87061-FA15-6358-D602-177250AA9BD3}"/>
                </a:ext>
              </a:extLst>
            </p:cNvPr>
            <p:cNvCxnSpPr>
              <a:cxnSpLocks/>
            </p:cNvCxnSpPr>
            <p:nvPr/>
          </p:nvCxnSpPr>
          <p:spPr bwMode="auto">
            <a:xfrm>
              <a:off x="9001125" y="528319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87B415E9-D876-64C1-EB52-3146538194F0}"/>
                </a:ext>
              </a:extLst>
            </p:cNvPr>
            <p:cNvCxnSpPr>
              <a:cxnSpLocks/>
            </p:cNvCxnSpPr>
            <p:nvPr/>
          </p:nvCxnSpPr>
          <p:spPr bwMode="auto">
            <a:xfrm>
              <a:off x="9032875" y="528002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CBEE1528-9B5C-236D-D9FF-F40F3488F3CC}"/>
                </a:ext>
              </a:extLst>
            </p:cNvPr>
            <p:cNvCxnSpPr>
              <a:cxnSpLocks/>
            </p:cNvCxnSpPr>
            <p:nvPr/>
          </p:nvCxnSpPr>
          <p:spPr bwMode="auto">
            <a:xfrm>
              <a:off x="9109075" y="528002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0C97A5E8-F32F-4BBB-B331-C31CA5F8488B}"/>
                </a:ext>
              </a:extLst>
            </p:cNvPr>
            <p:cNvCxnSpPr>
              <a:cxnSpLocks/>
            </p:cNvCxnSpPr>
            <p:nvPr/>
          </p:nvCxnSpPr>
          <p:spPr bwMode="auto">
            <a:xfrm>
              <a:off x="9223375" y="5348286"/>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1D40F332-0C17-7B92-1BDA-61A26F4F939C}"/>
                </a:ext>
              </a:extLst>
            </p:cNvPr>
            <p:cNvCxnSpPr>
              <a:cxnSpLocks/>
            </p:cNvCxnSpPr>
            <p:nvPr/>
          </p:nvCxnSpPr>
          <p:spPr bwMode="auto">
            <a:xfrm>
              <a:off x="9290050" y="5348286"/>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0FB941ED-E4B4-6CDF-D0E3-473F761FE448}"/>
                </a:ext>
              </a:extLst>
            </p:cNvPr>
            <p:cNvCxnSpPr>
              <a:cxnSpLocks/>
            </p:cNvCxnSpPr>
            <p:nvPr/>
          </p:nvCxnSpPr>
          <p:spPr bwMode="auto">
            <a:xfrm>
              <a:off x="9337675" y="53705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E1E37E51-1176-2FF6-D123-8687BC0AB276}"/>
                </a:ext>
              </a:extLst>
            </p:cNvPr>
            <p:cNvCxnSpPr>
              <a:cxnSpLocks/>
            </p:cNvCxnSpPr>
            <p:nvPr/>
          </p:nvCxnSpPr>
          <p:spPr bwMode="auto">
            <a:xfrm>
              <a:off x="9391650" y="53705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75C803F6-F1AE-202A-3BDE-946E3A361271}"/>
                </a:ext>
              </a:extLst>
            </p:cNvPr>
            <p:cNvCxnSpPr>
              <a:cxnSpLocks/>
            </p:cNvCxnSpPr>
            <p:nvPr/>
          </p:nvCxnSpPr>
          <p:spPr bwMode="auto">
            <a:xfrm>
              <a:off x="9363075" y="53705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4FC34F9B-622A-E3F3-411A-1C8ABB207C23}"/>
                </a:ext>
              </a:extLst>
            </p:cNvPr>
            <p:cNvCxnSpPr>
              <a:cxnSpLocks/>
            </p:cNvCxnSpPr>
            <p:nvPr/>
          </p:nvCxnSpPr>
          <p:spPr bwMode="auto">
            <a:xfrm>
              <a:off x="9477375" y="53705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CDDC7833-4D9A-A33B-6CDC-993F5E96645A}"/>
                </a:ext>
              </a:extLst>
            </p:cNvPr>
            <p:cNvCxnSpPr>
              <a:cxnSpLocks/>
            </p:cNvCxnSpPr>
            <p:nvPr/>
          </p:nvCxnSpPr>
          <p:spPr bwMode="auto">
            <a:xfrm>
              <a:off x="9613900" y="53705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9396DC55-2C4D-4ED1-2994-53C9CBFB2392}"/>
                </a:ext>
              </a:extLst>
            </p:cNvPr>
            <p:cNvCxnSpPr>
              <a:cxnSpLocks/>
            </p:cNvCxnSpPr>
            <p:nvPr/>
          </p:nvCxnSpPr>
          <p:spPr bwMode="auto">
            <a:xfrm>
              <a:off x="9658350" y="53705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44F0C7AA-5085-53DD-0F24-AABC55E299C4}"/>
                </a:ext>
              </a:extLst>
            </p:cNvPr>
            <p:cNvCxnSpPr>
              <a:cxnSpLocks/>
            </p:cNvCxnSpPr>
            <p:nvPr/>
          </p:nvCxnSpPr>
          <p:spPr bwMode="auto">
            <a:xfrm>
              <a:off x="9718675" y="53705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776EA5B5-10FA-1169-22A8-E70A4275EC20}"/>
                </a:ext>
              </a:extLst>
            </p:cNvPr>
            <p:cNvCxnSpPr>
              <a:cxnSpLocks/>
            </p:cNvCxnSpPr>
            <p:nvPr/>
          </p:nvCxnSpPr>
          <p:spPr bwMode="auto">
            <a:xfrm>
              <a:off x="989012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A1240DED-3631-7494-AD44-C1DD36ABC494}"/>
                </a:ext>
              </a:extLst>
            </p:cNvPr>
            <p:cNvCxnSpPr>
              <a:cxnSpLocks/>
            </p:cNvCxnSpPr>
            <p:nvPr/>
          </p:nvCxnSpPr>
          <p:spPr bwMode="auto">
            <a:xfrm>
              <a:off x="994727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DE139665-3D32-4F7C-FD55-E3D19F5B9D24}"/>
                </a:ext>
              </a:extLst>
            </p:cNvPr>
            <p:cNvCxnSpPr>
              <a:cxnSpLocks/>
            </p:cNvCxnSpPr>
            <p:nvPr/>
          </p:nvCxnSpPr>
          <p:spPr bwMode="auto">
            <a:xfrm>
              <a:off x="10052050"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BE47D242-693A-6098-DAC6-F9B2076B92D1}"/>
                </a:ext>
              </a:extLst>
            </p:cNvPr>
            <p:cNvCxnSpPr>
              <a:cxnSpLocks/>
            </p:cNvCxnSpPr>
            <p:nvPr/>
          </p:nvCxnSpPr>
          <p:spPr bwMode="auto">
            <a:xfrm>
              <a:off x="1008697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6B847F60-664B-5064-C7CD-624D8D0F0718}"/>
                </a:ext>
              </a:extLst>
            </p:cNvPr>
            <p:cNvCxnSpPr>
              <a:cxnSpLocks/>
            </p:cNvCxnSpPr>
            <p:nvPr/>
          </p:nvCxnSpPr>
          <p:spPr bwMode="auto">
            <a:xfrm>
              <a:off x="1016952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392B3E63-F09F-C9E5-B0B8-47BA6D773811}"/>
                </a:ext>
              </a:extLst>
            </p:cNvPr>
            <p:cNvCxnSpPr>
              <a:cxnSpLocks/>
            </p:cNvCxnSpPr>
            <p:nvPr/>
          </p:nvCxnSpPr>
          <p:spPr bwMode="auto">
            <a:xfrm>
              <a:off x="1022032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00A21AA3-0532-D4CE-67CE-25706D8169A1}"/>
                </a:ext>
              </a:extLst>
            </p:cNvPr>
            <p:cNvCxnSpPr>
              <a:cxnSpLocks/>
            </p:cNvCxnSpPr>
            <p:nvPr/>
          </p:nvCxnSpPr>
          <p:spPr bwMode="auto">
            <a:xfrm>
              <a:off x="1036002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45465B31-9DDC-BFE8-98B2-6F968314096F}"/>
                </a:ext>
              </a:extLst>
            </p:cNvPr>
            <p:cNvCxnSpPr>
              <a:cxnSpLocks/>
            </p:cNvCxnSpPr>
            <p:nvPr/>
          </p:nvCxnSpPr>
          <p:spPr bwMode="auto">
            <a:xfrm>
              <a:off x="11337925" y="5784850"/>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FC45BFE2-574F-50B5-16BD-C18FA24AE4E6}"/>
                </a:ext>
              </a:extLst>
            </p:cNvPr>
            <p:cNvCxnSpPr>
              <a:cxnSpLocks/>
            </p:cNvCxnSpPr>
            <p:nvPr/>
          </p:nvCxnSpPr>
          <p:spPr bwMode="auto">
            <a:xfrm>
              <a:off x="11534775" y="5784850"/>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99B00EFD-D27C-09F4-1669-5E76CCFD6BB6}"/>
                </a:ext>
              </a:extLst>
            </p:cNvPr>
            <p:cNvCxnSpPr>
              <a:cxnSpLocks/>
            </p:cNvCxnSpPr>
            <p:nvPr/>
          </p:nvCxnSpPr>
          <p:spPr bwMode="auto">
            <a:xfrm>
              <a:off x="11636375" y="5784850"/>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C660C1D7-947C-CBAA-6144-22DD07947FAC}"/>
                </a:ext>
              </a:extLst>
            </p:cNvPr>
            <p:cNvCxnSpPr>
              <a:cxnSpLocks/>
            </p:cNvCxnSpPr>
            <p:nvPr/>
          </p:nvCxnSpPr>
          <p:spPr bwMode="auto">
            <a:xfrm>
              <a:off x="11064875" y="5411786"/>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0438B863-DE6F-F6F8-4DF1-941AD04120FD}"/>
                </a:ext>
              </a:extLst>
            </p:cNvPr>
            <p:cNvCxnSpPr>
              <a:cxnSpLocks/>
            </p:cNvCxnSpPr>
            <p:nvPr/>
          </p:nvCxnSpPr>
          <p:spPr bwMode="auto">
            <a:xfrm>
              <a:off x="10918825" y="5408611"/>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790BAE7B-550C-CC59-C32E-ACC88C9B275C}"/>
                </a:ext>
              </a:extLst>
            </p:cNvPr>
            <p:cNvCxnSpPr>
              <a:cxnSpLocks/>
            </p:cNvCxnSpPr>
            <p:nvPr/>
          </p:nvCxnSpPr>
          <p:spPr bwMode="auto">
            <a:xfrm>
              <a:off x="1074102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12F96C41-FA17-9D67-EAE2-336361B6A8B5}"/>
                </a:ext>
              </a:extLst>
            </p:cNvPr>
            <p:cNvCxnSpPr>
              <a:cxnSpLocks/>
            </p:cNvCxnSpPr>
            <p:nvPr/>
          </p:nvCxnSpPr>
          <p:spPr bwMode="auto">
            <a:xfrm>
              <a:off x="1069657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03A8C840-A95F-58D3-5FE8-E9E6E1DF1F8C}"/>
                </a:ext>
              </a:extLst>
            </p:cNvPr>
            <p:cNvCxnSpPr>
              <a:cxnSpLocks/>
            </p:cNvCxnSpPr>
            <p:nvPr/>
          </p:nvCxnSpPr>
          <p:spPr bwMode="auto">
            <a:xfrm>
              <a:off x="1066482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90DE0EDB-1199-7EBE-0515-FF70135A5AE3}"/>
                </a:ext>
              </a:extLst>
            </p:cNvPr>
            <p:cNvCxnSpPr>
              <a:cxnSpLocks/>
            </p:cNvCxnSpPr>
            <p:nvPr/>
          </p:nvCxnSpPr>
          <p:spPr bwMode="auto">
            <a:xfrm>
              <a:off x="10483850"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70C27E48-9EDF-CA30-70A8-3360F244A980}"/>
                </a:ext>
              </a:extLst>
            </p:cNvPr>
            <p:cNvCxnSpPr>
              <a:cxnSpLocks/>
            </p:cNvCxnSpPr>
            <p:nvPr/>
          </p:nvCxnSpPr>
          <p:spPr bwMode="auto">
            <a:xfrm>
              <a:off x="1051877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83F374B5-791D-5CC8-C3E3-E63FE6CE1FA4}"/>
                </a:ext>
              </a:extLst>
            </p:cNvPr>
            <p:cNvCxnSpPr>
              <a:cxnSpLocks/>
            </p:cNvCxnSpPr>
            <p:nvPr/>
          </p:nvCxnSpPr>
          <p:spPr bwMode="auto">
            <a:xfrm>
              <a:off x="10575925" y="5407025"/>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499F1498-D20B-0E5E-537E-E28F010A85F7}"/>
                </a:ext>
              </a:extLst>
            </p:cNvPr>
            <p:cNvCxnSpPr>
              <a:cxnSpLocks/>
            </p:cNvCxnSpPr>
            <p:nvPr/>
          </p:nvCxnSpPr>
          <p:spPr bwMode="auto">
            <a:xfrm>
              <a:off x="10623550" y="5407023"/>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44984B29-5E3E-FF65-6F0C-39EF3EFFB47C}"/>
                </a:ext>
              </a:extLst>
            </p:cNvPr>
            <p:cNvCxnSpPr>
              <a:cxnSpLocks/>
            </p:cNvCxnSpPr>
            <p:nvPr/>
          </p:nvCxnSpPr>
          <p:spPr bwMode="auto">
            <a:xfrm>
              <a:off x="8016875" y="509746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F847E125-5A72-6D3F-36CF-86D0F34B38B0}"/>
                </a:ext>
              </a:extLst>
            </p:cNvPr>
            <p:cNvCxnSpPr>
              <a:cxnSpLocks/>
            </p:cNvCxnSpPr>
            <p:nvPr/>
          </p:nvCxnSpPr>
          <p:spPr bwMode="auto">
            <a:xfrm>
              <a:off x="8001000" y="50942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1E19E088-3C29-77F4-80B4-AE99368AFE99}"/>
                </a:ext>
              </a:extLst>
            </p:cNvPr>
            <p:cNvCxnSpPr>
              <a:cxnSpLocks/>
            </p:cNvCxnSpPr>
            <p:nvPr/>
          </p:nvCxnSpPr>
          <p:spPr bwMode="auto">
            <a:xfrm>
              <a:off x="7912100" y="50942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31325D3F-133D-9E1C-5A8A-F02380A4E26A}"/>
                </a:ext>
              </a:extLst>
            </p:cNvPr>
            <p:cNvCxnSpPr>
              <a:cxnSpLocks/>
            </p:cNvCxnSpPr>
            <p:nvPr/>
          </p:nvCxnSpPr>
          <p:spPr bwMode="auto">
            <a:xfrm>
              <a:off x="7813675" y="509746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5EC7D57A-D67C-F42F-D964-0F8A4C2FD415}"/>
                </a:ext>
              </a:extLst>
            </p:cNvPr>
            <p:cNvCxnSpPr>
              <a:cxnSpLocks/>
            </p:cNvCxnSpPr>
            <p:nvPr/>
          </p:nvCxnSpPr>
          <p:spPr bwMode="auto">
            <a:xfrm>
              <a:off x="7708900" y="50688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1622817C-6260-6DB7-6664-D027D948DA38}"/>
                </a:ext>
              </a:extLst>
            </p:cNvPr>
            <p:cNvCxnSpPr>
              <a:cxnSpLocks/>
            </p:cNvCxnSpPr>
            <p:nvPr/>
          </p:nvCxnSpPr>
          <p:spPr bwMode="auto">
            <a:xfrm>
              <a:off x="7626350" y="50688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C56C8E17-C17A-FBBB-7BE0-A2D40739EA6A}"/>
                </a:ext>
              </a:extLst>
            </p:cNvPr>
            <p:cNvCxnSpPr>
              <a:cxnSpLocks/>
            </p:cNvCxnSpPr>
            <p:nvPr/>
          </p:nvCxnSpPr>
          <p:spPr bwMode="auto">
            <a:xfrm>
              <a:off x="7562850" y="502602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66BE8233-40FC-E883-2BCB-9DDC6F228E02}"/>
                </a:ext>
              </a:extLst>
            </p:cNvPr>
            <p:cNvCxnSpPr>
              <a:cxnSpLocks/>
            </p:cNvCxnSpPr>
            <p:nvPr/>
          </p:nvCxnSpPr>
          <p:spPr bwMode="auto">
            <a:xfrm>
              <a:off x="7458075" y="502602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E67BB7D2-EE5E-C2E4-D065-E38A3BDA1E39}"/>
                </a:ext>
              </a:extLst>
            </p:cNvPr>
            <p:cNvCxnSpPr>
              <a:cxnSpLocks/>
            </p:cNvCxnSpPr>
            <p:nvPr/>
          </p:nvCxnSpPr>
          <p:spPr bwMode="auto">
            <a:xfrm>
              <a:off x="7388225" y="503554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C05C42CF-0B13-F5F6-15E5-81D190C81CFA}"/>
                </a:ext>
              </a:extLst>
            </p:cNvPr>
            <p:cNvCxnSpPr>
              <a:cxnSpLocks/>
            </p:cNvCxnSpPr>
            <p:nvPr/>
          </p:nvCxnSpPr>
          <p:spPr bwMode="auto">
            <a:xfrm>
              <a:off x="7210425" y="493236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D49819B5-324E-93D4-4635-32B6D9DE6A25}"/>
                </a:ext>
              </a:extLst>
            </p:cNvPr>
            <p:cNvCxnSpPr>
              <a:cxnSpLocks/>
            </p:cNvCxnSpPr>
            <p:nvPr/>
          </p:nvCxnSpPr>
          <p:spPr bwMode="auto">
            <a:xfrm>
              <a:off x="7124700" y="488949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B1FEE667-8CE1-C229-3B75-20CF5D07554F}"/>
                </a:ext>
              </a:extLst>
            </p:cNvPr>
            <p:cNvCxnSpPr>
              <a:cxnSpLocks/>
            </p:cNvCxnSpPr>
            <p:nvPr/>
          </p:nvCxnSpPr>
          <p:spPr bwMode="auto">
            <a:xfrm>
              <a:off x="6861175" y="479583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52C89BB4-7DDC-974D-C725-A0504756651A}"/>
                </a:ext>
              </a:extLst>
            </p:cNvPr>
            <p:cNvCxnSpPr>
              <a:cxnSpLocks/>
            </p:cNvCxnSpPr>
            <p:nvPr/>
          </p:nvCxnSpPr>
          <p:spPr bwMode="auto">
            <a:xfrm>
              <a:off x="5165725" y="386556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43055FFD-82FF-7391-61BC-457FC92C1DB9}"/>
                </a:ext>
              </a:extLst>
            </p:cNvPr>
            <p:cNvCxnSpPr>
              <a:cxnSpLocks/>
            </p:cNvCxnSpPr>
            <p:nvPr/>
          </p:nvCxnSpPr>
          <p:spPr bwMode="auto">
            <a:xfrm>
              <a:off x="5226050" y="389413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3815E6FA-3CA3-F79C-0C51-05695B1307DA}"/>
                </a:ext>
              </a:extLst>
            </p:cNvPr>
            <p:cNvCxnSpPr>
              <a:cxnSpLocks/>
            </p:cNvCxnSpPr>
            <p:nvPr/>
          </p:nvCxnSpPr>
          <p:spPr bwMode="auto">
            <a:xfrm>
              <a:off x="5391150" y="405606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4258D861-BAD1-AE55-74DB-24C06963ED2D}"/>
                </a:ext>
              </a:extLst>
            </p:cNvPr>
            <p:cNvCxnSpPr>
              <a:cxnSpLocks/>
            </p:cNvCxnSpPr>
            <p:nvPr/>
          </p:nvCxnSpPr>
          <p:spPr bwMode="auto">
            <a:xfrm>
              <a:off x="5426075" y="409574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2138079C-0577-1B54-76FE-2CA2051A340E}"/>
                </a:ext>
              </a:extLst>
            </p:cNvPr>
            <p:cNvCxnSpPr>
              <a:cxnSpLocks/>
            </p:cNvCxnSpPr>
            <p:nvPr/>
          </p:nvCxnSpPr>
          <p:spPr bwMode="auto">
            <a:xfrm>
              <a:off x="5454650" y="412432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94373F0A-3EA3-AD78-BF86-2CC1910C68C6}"/>
                </a:ext>
              </a:extLst>
            </p:cNvPr>
            <p:cNvCxnSpPr>
              <a:cxnSpLocks/>
            </p:cNvCxnSpPr>
            <p:nvPr/>
          </p:nvCxnSpPr>
          <p:spPr bwMode="auto">
            <a:xfrm>
              <a:off x="5591175" y="41925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F88E2011-E88B-10C0-8DBE-5CD5DAA0F8B8}"/>
                </a:ext>
              </a:extLst>
            </p:cNvPr>
            <p:cNvCxnSpPr>
              <a:cxnSpLocks/>
            </p:cNvCxnSpPr>
            <p:nvPr/>
          </p:nvCxnSpPr>
          <p:spPr bwMode="auto">
            <a:xfrm>
              <a:off x="5641975" y="423227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18A8FC89-EB66-D084-2970-60CA3249B7F4}"/>
                </a:ext>
              </a:extLst>
            </p:cNvPr>
            <p:cNvCxnSpPr>
              <a:cxnSpLocks/>
            </p:cNvCxnSpPr>
            <p:nvPr/>
          </p:nvCxnSpPr>
          <p:spPr bwMode="auto">
            <a:xfrm>
              <a:off x="5718175" y="426084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19A97CF1-C1D2-1345-5F9C-16E159C436F3}"/>
                </a:ext>
              </a:extLst>
            </p:cNvPr>
            <p:cNvCxnSpPr>
              <a:cxnSpLocks/>
            </p:cNvCxnSpPr>
            <p:nvPr/>
          </p:nvCxnSpPr>
          <p:spPr bwMode="auto">
            <a:xfrm>
              <a:off x="5759450" y="426084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F069EF88-C54B-3A88-8CBF-5927A64DFFF1}"/>
                </a:ext>
              </a:extLst>
            </p:cNvPr>
            <p:cNvCxnSpPr>
              <a:cxnSpLocks/>
            </p:cNvCxnSpPr>
            <p:nvPr/>
          </p:nvCxnSpPr>
          <p:spPr bwMode="auto">
            <a:xfrm>
              <a:off x="5892800" y="436879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28B65761-3AB8-2740-85C6-FEF9B0B9F29D}"/>
                </a:ext>
              </a:extLst>
            </p:cNvPr>
            <p:cNvCxnSpPr>
              <a:cxnSpLocks/>
            </p:cNvCxnSpPr>
            <p:nvPr/>
          </p:nvCxnSpPr>
          <p:spPr bwMode="auto">
            <a:xfrm>
              <a:off x="5927725" y="439737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EFBA9734-17FE-A85F-0630-A1FCBDB17DA0}"/>
                </a:ext>
              </a:extLst>
            </p:cNvPr>
            <p:cNvCxnSpPr>
              <a:cxnSpLocks/>
            </p:cNvCxnSpPr>
            <p:nvPr/>
          </p:nvCxnSpPr>
          <p:spPr bwMode="auto">
            <a:xfrm>
              <a:off x="6143625" y="45577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6A3B83E5-F2B0-2E96-D9AF-C7912D9105B5}"/>
                </a:ext>
              </a:extLst>
            </p:cNvPr>
            <p:cNvCxnSpPr>
              <a:cxnSpLocks/>
            </p:cNvCxnSpPr>
            <p:nvPr/>
          </p:nvCxnSpPr>
          <p:spPr bwMode="auto">
            <a:xfrm>
              <a:off x="6276975" y="462597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4F28BA92-419A-31C1-7EA8-AD30E101CCE5}"/>
                </a:ext>
              </a:extLst>
            </p:cNvPr>
            <p:cNvCxnSpPr>
              <a:cxnSpLocks/>
            </p:cNvCxnSpPr>
            <p:nvPr/>
          </p:nvCxnSpPr>
          <p:spPr bwMode="auto">
            <a:xfrm>
              <a:off x="6321425" y="4625974"/>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7892F4AC-9F28-B290-402D-0AE2855295DB}"/>
                </a:ext>
              </a:extLst>
            </p:cNvPr>
            <p:cNvCxnSpPr>
              <a:cxnSpLocks/>
            </p:cNvCxnSpPr>
            <p:nvPr/>
          </p:nvCxnSpPr>
          <p:spPr bwMode="auto">
            <a:xfrm>
              <a:off x="6388100" y="46593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AF2AC54E-4F65-9C17-08D5-1FBA0BCE2905}"/>
                </a:ext>
              </a:extLst>
            </p:cNvPr>
            <p:cNvCxnSpPr>
              <a:cxnSpLocks/>
            </p:cNvCxnSpPr>
            <p:nvPr/>
          </p:nvCxnSpPr>
          <p:spPr bwMode="auto">
            <a:xfrm>
              <a:off x="6521450" y="4659312"/>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E6FC4842-B711-3523-24DB-F7F04C7ECDA7}"/>
                </a:ext>
              </a:extLst>
            </p:cNvPr>
            <p:cNvCxnSpPr>
              <a:cxnSpLocks/>
            </p:cNvCxnSpPr>
            <p:nvPr/>
          </p:nvCxnSpPr>
          <p:spPr bwMode="auto">
            <a:xfrm>
              <a:off x="6604000" y="4713287"/>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260FAA00-6CD6-9746-75CB-B8C8A1A45E0A}"/>
                </a:ext>
              </a:extLst>
            </p:cNvPr>
            <p:cNvCxnSpPr>
              <a:cxnSpLocks/>
            </p:cNvCxnSpPr>
            <p:nvPr/>
          </p:nvCxnSpPr>
          <p:spPr bwMode="auto">
            <a:xfrm>
              <a:off x="6718300" y="4737099"/>
              <a:ext cx="0" cy="136525"/>
            </a:xfrm>
            <a:prstGeom prst="line">
              <a:avLst/>
            </a:prstGeom>
            <a:noFill/>
            <a:ln w="28575"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2D4CA114-785B-963A-D227-261C8D1BDE42}"/>
                </a:ext>
              </a:extLst>
            </p:cNvPr>
            <p:cNvCxnSpPr>
              <a:cxnSpLocks/>
            </p:cNvCxnSpPr>
            <p:nvPr/>
          </p:nvCxnSpPr>
          <p:spPr bwMode="auto">
            <a:xfrm>
              <a:off x="6784975" y="4756150"/>
              <a:ext cx="0" cy="1365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04BDC1E9-94DD-539E-55FE-60AFF834A328}"/>
              </a:ext>
            </a:extLst>
          </p:cNvPr>
          <p:cNvGrpSpPr/>
          <p:nvPr/>
        </p:nvGrpSpPr>
        <p:grpSpPr>
          <a:xfrm>
            <a:off x="7411521" y="4002117"/>
            <a:ext cx="2761956" cy="1334406"/>
            <a:chOff x="1076325" y="968375"/>
            <a:chExt cx="10337800" cy="4905375"/>
          </a:xfrm>
        </p:grpSpPr>
        <p:grpSp>
          <p:nvGrpSpPr>
            <p:cNvPr id="6" name="Group 5">
              <a:extLst>
                <a:ext uri="{FF2B5EF4-FFF2-40B4-BE49-F238E27FC236}">
                  <a16:creationId xmlns:a16="http://schemas.microsoft.com/office/drawing/2014/main" id="{F4A96C5D-3D91-B9DE-BF0E-A530080B33ED}"/>
                </a:ext>
              </a:extLst>
            </p:cNvPr>
            <p:cNvGrpSpPr/>
            <p:nvPr/>
          </p:nvGrpSpPr>
          <p:grpSpPr>
            <a:xfrm>
              <a:off x="1076325" y="968375"/>
              <a:ext cx="10337800" cy="4905375"/>
              <a:chOff x="1076325" y="968375"/>
              <a:chExt cx="10337800" cy="4905375"/>
            </a:xfrm>
          </p:grpSpPr>
          <p:sp>
            <p:nvSpPr>
              <p:cNvPr id="525" name="Freeform 524">
                <a:extLst>
                  <a:ext uri="{FF2B5EF4-FFF2-40B4-BE49-F238E27FC236}">
                    <a16:creationId xmlns:a16="http://schemas.microsoft.com/office/drawing/2014/main" id="{512289D9-7C78-885B-4BDE-D22452F7DD1D}"/>
                  </a:ext>
                </a:extLst>
              </p:cNvPr>
              <p:cNvSpPr/>
              <p:nvPr/>
            </p:nvSpPr>
            <p:spPr bwMode="auto">
              <a:xfrm>
                <a:off x="1076325" y="968375"/>
                <a:ext cx="2390775" cy="2089150"/>
              </a:xfrm>
              <a:custGeom>
                <a:avLst/>
                <a:gdLst>
                  <a:gd name="connsiteX0" fmla="*/ 0 w 2390775"/>
                  <a:gd name="connsiteY0" fmla="*/ 0 h 2089150"/>
                  <a:gd name="connsiteX1" fmla="*/ 114300 w 2390775"/>
                  <a:gd name="connsiteY1" fmla="*/ 0 h 2089150"/>
                  <a:gd name="connsiteX2" fmla="*/ 114300 w 2390775"/>
                  <a:gd name="connsiteY2" fmla="*/ 63500 h 2089150"/>
                  <a:gd name="connsiteX3" fmla="*/ 206375 w 2390775"/>
                  <a:gd name="connsiteY3" fmla="*/ 63500 h 2089150"/>
                  <a:gd name="connsiteX4" fmla="*/ 206375 w 2390775"/>
                  <a:gd name="connsiteY4" fmla="*/ 120650 h 2089150"/>
                  <a:gd name="connsiteX5" fmla="*/ 257175 w 2390775"/>
                  <a:gd name="connsiteY5" fmla="*/ 120650 h 2089150"/>
                  <a:gd name="connsiteX6" fmla="*/ 257175 w 2390775"/>
                  <a:gd name="connsiteY6" fmla="*/ 161925 h 2089150"/>
                  <a:gd name="connsiteX7" fmla="*/ 396875 w 2390775"/>
                  <a:gd name="connsiteY7" fmla="*/ 161925 h 2089150"/>
                  <a:gd name="connsiteX8" fmla="*/ 396875 w 2390775"/>
                  <a:gd name="connsiteY8" fmla="*/ 212725 h 2089150"/>
                  <a:gd name="connsiteX9" fmla="*/ 457200 w 2390775"/>
                  <a:gd name="connsiteY9" fmla="*/ 212725 h 2089150"/>
                  <a:gd name="connsiteX10" fmla="*/ 457200 w 2390775"/>
                  <a:gd name="connsiteY10" fmla="*/ 241300 h 2089150"/>
                  <a:gd name="connsiteX11" fmla="*/ 549275 w 2390775"/>
                  <a:gd name="connsiteY11" fmla="*/ 241300 h 2089150"/>
                  <a:gd name="connsiteX12" fmla="*/ 549275 w 2390775"/>
                  <a:gd name="connsiteY12" fmla="*/ 292100 h 2089150"/>
                  <a:gd name="connsiteX13" fmla="*/ 606425 w 2390775"/>
                  <a:gd name="connsiteY13" fmla="*/ 292100 h 2089150"/>
                  <a:gd name="connsiteX14" fmla="*/ 606425 w 2390775"/>
                  <a:gd name="connsiteY14" fmla="*/ 368300 h 2089150"/>
                  <a:gd name="connsiteX15" fmla="*/ 650875 w 2390775"/>
                  <a:gd name="connsiteY15" fmla="*/ 368300 h 2089150"/>
                  <a:gd name="connsiteX16" fmla="*/ 650875 w 2390775"/>
                  <a:gd name="connsiteY16" fmla="*/ 406400 h 2089150"/>
                  <a:gd name="connsiteX17" fmla="*/ 720725 w 2390775"/>
                  <a:gd name="connsiteY17" fmla="*/ 406400 h 2089150"/>
                  <a:gd name="connsiteX18" fmla="*/ 720725 w 2390775"/>
                  <a:gd name="connsiteY18" fmla="*/ 434975 h 2089150"/>
                  <a:gd name="connsiteX19" fmla="*/ 790575 w 2390775"/>
                  <a:gd name="connsiteY19" fmla="*/ 434975 h 2089150"/>
                  <a:gd name="connsiteX20" fmla="*/ 790575 w 2390775"/>
                  <a:gd name="connsiteY20" fmla="*/ 479425 h 2089150"/>
                  <a:gd name="connsiteX21" fmla="*/ 857250 w 2390775"/>
                  <a:gd name="connsiteY21" fmla="*/ 479425 h 2089150"/>
                  <a:gd name="connsiteX22" fmla="*/ 857250 w 2390775"/>
                  <a:gd name="connsiteY22" fmla="*/ 520700 h 2089150"/>
                  <a:gd name="connsiteX23" fmla="*/ 885825 w 2390775"/>
                  <a:gd name="connsiteY23" fmla="*/ 520700 h 2089150"/>
                  <a:gd name="connsiteX24" fmla="*/ 885825 w 2390775"/>
                  <a:gd name="connsiteY24" fmla="*/ 590550 h 2089150"/>
                  <a:gd name="connsiteX25" fmla="*/ 930275 w 2390775"/>
                  <a:gd name="connsiteY25" fmla="*/ 590550 h 2089150"/>
                  <a:gd name="connsiteX26" fmla="*/ 930275 w 2390775"/>
                  <a:gd name="connsiteY26" fmla="*/ 622300 h 2089150"/>
                  <a:gd name="connsiteX27" fmla="*/ 977900 w 2390775"/>
                  <a:gd name="connsiteY27" fmla="*/ 622300 h 2089150"/>
                  <a:gd name="connsiteX28" fmla="*/ 977900 w 2390775"/>
                  <a:gd name="connsiteY28" fmla="*/ 666750 h 2089150"/>
                  <a:gd name="connsiteX29" fmla="*/ 1006475 w 2390775"/>
                  <a:gd name="connsiteY29" fmla="*/ 666750 h 2089150"/>
                  <a:gd name="connsiteX30" fmla="*/ 1006475 w 2390775"/>
                  <a:gd name="connsiteY30" fmla="*/ 720725 h 2089150"/>
                  <a:gd name="connsiteX31" fmla="*/ 1047750 w 2390775"/>
                  <a:gd name="connsiteY31" fmla="*/ 720725 h 2089150"/>
                  <a:gd name="connsiteX32" fmla="*/ 1047750 w 2390775"/>
                  <a:gd name="connsiteY32" fmla="*/ 765175 h 2089150"/>
                  <a:gd name="connsiteX33" fmla="*/ 1089025 w 2390775"/>
                  <a:gd name="connsiteY33" fmla="*/ 765175 h 2089150"/>
                  <a:gd name="connsiteX34" fmla="*/ 1089025 w 2390775"/>
                  <a:gd name="connsiteY34" fmla="*/ 838200 h 2089150"/>
                  <a:gd name="connsiteX35" fmla="*/ 1130300 w 2390775"/>
                  <a:gd name="connsiteY35" fmla="*/ 838200 h 2089150"/>
                  <a:gd name="connsiteX36" fmla="*/ 1130300 w 2390775"/>
                  <a:gd name="connsiteY36" fmla="*/ 892175 h 2089150"/>
                  <a:gd name="connsiteX37" fmla="*/ 1181100 w 2390775"/>
                  <a:gd name="connsiteY37" fmla="*/ 892175 h 2089150"/>
                  <a:gd name="connsiteX38" fmla="*/ 1181100 w 2390775"/>
                  <a:gd name="connsiteY38" fmla="*/ 927100 h 2089150"/>
                  <a:gd name="connsiteX39" fmla="*/ 1228725 w 2390775"/>
                  <a:gd name="connsiteY39" fmla="*/ 927100 h 2089150"/>
                  <a:gd name="connsiteX40" fmla="*/ 1228725 w 2390775"/>
                  <a:gd name="connsiteY40" fmla="*/ 968375 h 2089150"/>
                  <a:gd name="connsiteX41" fmla="*/ 1314450 w 2390775"/>
                  <a:gd name="connsiteY41" fmla="*/ 968375 h 2089150"/>
                  <a:gd name="connsiteX42" fmla="*/ 1314450 w 2390775"/>
                  <a:gd name="connsiteY42" fmla="*/ 1006475 h 2089150"/>
                  <a:gd name="connsiteX43" fmla="*/ 1346200 w 2390775"/>
                  <a:gd name="connsiteY43" fmla="*/ 1006475 h 2089150"/>
                  <a:gd name="connsiteX44" fmla="*/ 1346200 w 2390775"/>
                  <a:gd name="connsiteY44" fmla="*/ 1063625 h 2089150"/>
                  <a:gd name="connsiteX45" fmla="*/ 1435100 w 2390775"/>
                  <a:gd name="connsiteY45" fmla="*/ 1063625 h 2089150"/>
                  <a:gd name="connsiteX46" fmla="*/ 1435100 w 2390775"/>
                  <a:gd name="connsiteY46" fmla="*/ 1063625 h 2089150"/>
                  <a:gd name="connsiteX47" fmla="*/ 1460500 w 2390775"/>
                  <a:gd name="connsiteY47" fmla="*/ 1089025 h 2089150"/>
                  <a:gd name="connsiteX48" fmla="*/ 1460500 w 2390775"/>
                  <a:gd name="connsiteY48" fmla="*/ 1139825 h 2089150"/>
                  <a:gd name="connsiteX49" fmla="*/ 1508125 w 2390775"/>
                  <a:gd name="connsiteY49" fmla="*/ 1139825 h 2089150"/>
                  <a:gd name="connsiteX50" fmla="*/ 1558925 w 2390775"/>
                  <a:gd name="connsiteY50" fmla="*/ 1190625 h 2089150"/>
                  <a:gd name="connsiteX51" fmla="*/ 1558925 w 2390775"/>
                  <a:gd name="connsiteY51" fmla="*/ 1228725 h 2089150"/>
                  <a:gd name="connsiteX52" fmla="*/ 1616075 w 2390775"/>
                  <a:gd name="connsiteY52" fmla="*/ 1228725 h 2089150"/>
                  <a:gd name="connsiteX53" fmla="*/ 1641475 w 2390775"/>
                  <a:gd name="connsiteY53" fmla="*/ 1254125 h 2089150"/>
                  <a:gd name="connsiteX54" fmla="*/ 1641475 w 2390775"/>
                  <a:gd name="connsiteY54" fmla="*/ 1285875 h 2089150"/>
                  <a:gd name="connsiteX55" fmla="*/ 1679575 w 2390775"/>
                  <a:gd name="connsiteY55" fmla="*/ 1285875 h 2089150"/>
                  <a:gd name="connsiteX56" fmla="*/ 1679575 w 2390775"/>
                  <a:gd name="connsiteY56" fmla="*/ 1349375 h 2089150"/>
                  <a:gd name="connsiteX57" fmla="*/ 1704975 w 2390775"/>
                  <a:gd name="connsiteY57" fmla="*/ 1349375 h 2089150"/>
                  <a:gd name="connsiteX58" fmla="*/ 1704975 w 2390775"/>
                  <a:gd name="connsiteY58" fmla="*/ 1425575 h 2089150"/>
                  <a:gd name="connsiteX59" fmla="*/ 1746250 w 2390775"/>
                  <a:gd name="connsiteY59" fmla="*/ 1425575 h 2089150"/>
                  <a:gd name="connsiteX60" fmla="*/ 1746250 w 2390775"/>
                  <a:gd name="connsiteY60" fmla="*/ 1463675 h 2089150"/>
                  <a:gd name="connsiteX61" fmla="*/ 1790700 w 2390775"/>
                  <a:gd name="connsiteY61" fmla="*/ 1463675 h 2089150"/>
                  <a:gd name="connsiteX62" fmla="*/ 1790700 w 2390775"/>
                  <a:gd name="connsiteY62" fmla="*/ 1504950 h 2089150"/>
                  <a:gd name="connsiteX63" fmla="*/ 1879600 w 2390775"/>
                  <a:gd name="connsiteY63" fmla="*/ 1504950 h 2089150"/>
                  <a:gd name="connsiteX64" fmla="*/ 1879600 w 2390775"/>
                  <a:gd name="connsiteY64" fmla="*/ 1587500 h 2089150"/>
                  <a:gd name="connsiteX65" fmla="*/ 1914525 w 2390775"/>
                  <a:gd name="connsiteY65" fmla="*/ 1587500 h 2089150"/>
                  <a:gd name="connsiteX66" fmla="*/ 1914525 w 2390775"/>
                  <a:gd name="connsiteY66" fmla="*/ 1657350 h 2089150"/>
                  <a:gd name="connsiteX67" fmla="*/ 1981200 w 2390775"/>
                  <a:gd name="connsiteY67" fmla="*/ 1657350 h 2089150"/>
                  <a:gd name="connsiteX68" fmla="*/ 1981200 w 2390775"/>
                  <a:gd name="connsiteY68" fmla="*/ 1701800 h 2089150"/>
                  <a:gd name="connsiteX69" fmla="*/ 2022475 w 2390775"/>
                  <a:gd name="connsiteY69" fmla="*/ 1701800 h 2089150"/>
                  <a:gd name="connsiteX70" fmla="*/ 2022475 w 2390775"/>
                  <a:gd name="connsiteY70" fmla="*/ 1701800 h 2089150"/>
                  <a:gd name="connsiteX71" fmla="*/ 2054225 w 2390775"/>
                  <a:gd name="connsiteY71" fmla="*/ 1733550 h 2089150"/>
                  <a:gd name="connsiteX72" fmla="*/ 2054225 w 2390775"/>
                  <a:gd name="connsiteY72" fmla="*/ 1733550 h 2089150"/>
                  <a:gd name="connsiteX73" fmla="*/ 2095500 w 2390775"/>
                  <a:gd name="connsiteY73" fmla="*/ 1733550 h 2089150"/>
                  <a:gd name="connsiteX74" fmla="*/ 2095500 w 2390775"/>
                  <a:gd name="connsiteY74" fmla="*/ 1870075 h 2089150"/>
                  <a:gd name="connsiteX75" fmla="*/ 2127250 w 2390775"/>
                  <a:gd name="connsiteY75" fmla="*/ 1870075 h 2089150"/>
                  <a:gd name="connsiteX76" fmla="*/ 2127250 w 2390775"/>
                  <a:gd name="connsiteY76" fmla="*/ 1920875 h 2089150"/>
                  <a:gd name="connsiteX77" fmla="*/ 2200275 w 2390775"/>
                  <a:gd name="connsiteY77" fmla="*/ 1920875 h 2089150"/>
                  <a:gd name="connsiteX78" fmla="*/ 2270125 w 2390775"/>
                  <a:gd name="connsiteY78" fmla="*/ 1990725 h 2089150"/>
                  <a:gd name="connsiteX79" fmla="*/ 2270125 w 2390775"/>
                  <a:gd name="connsiteY79" fmla="*/ 2028825 h 2089150"/>
                  <a:gd name="connsiteX80" fmla="*/ 2327275 w 2390775"/>
                  <a:gd name="connsiteY80" fmla="*/ 2028825 h 2089150"/>
                  <a:gd name="connsiteX81" fmla="*/ 2327275 w 2390775"/>
                  <a:gd name="connsiteY81" fmla="*/ 2089150 h 2089150"/>
                  <a:gd name="connsiteX82" fmla="*/ 2390775 w 2390775"/>
                  <a:gd name="connsiteY82" fmla="*/ 2089150 h 208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390775" h="2089150">
                    <a:moveTo>
                      <a:pt x="0" y="0"/>
                    </a:moveTo>
                    <a:lnTo>
                      <a:pt x="114300" y="0"/>
                    </a:lnTo>
                    <a:lnTo>
                      <a:pt x="114300" y="63500"/>
                    </a:lnTo>
                    <a:lnTo>
                      <a:pt x="206375" y="63500"/>
                    </a:lnTo>
                    <a:lnTo>
                      <a:pt x="206375" y="120650"/>
                    </a:lnTo>
                    <a:lnTo>
                      <a:pt x="257175" y="120650"/>
                    </a:lnTo>
                    <a:lnTo>
                      <a:pt x="257175" y="161925"/>
                    </a:lnTo>
                    <a:lnTo>
                      <a:pt x="396875" y="161925"/>
                    </a:lnTo>
                    <a:lnTo>
                      <a:pt x="396875" y="212725"/>
                    </a:lnTo>
                    <a:lnTo>
                      <a:pt x="457200" y="212725"/>
                    </a:lnTo>
                    <a:lnTo>
                      <a:pt x="457200" y="241300"/>
                    </a:lnTo>
                    <a:lnTo>
                      <a:pt x="549275" y="241300"/>
                    </a:lnTo>
                    <a:lnTo>
                      <a:pt x="549275" y="292100"/>
                    </a:lnTo>
                    <a:lnTo>
                      <a:pt x="606425" y="292100"/>
                    </a:lnTo>
                    <a:lnTo>
                      <a:pt x="606425" y="368300"/>
                    </a:lnTo>
                    <a:lnTo>
                      <a:pt x="650875" y="368300"/>
                    </a:lnTo>
                    <a:lnTo>
                      <a:pt x="650875" y="406400"/>
                    </a:lnTo>
                    <a:lnTo>
                      <a:pt x="720725" y="406400"/>
                    </a:lnTo>
                    <a:lnTo>
                      <a:pt x="720725" y="434975"/>
                    </a:lnTo>
                    <a:lnTo>
                      <a:pt x="790575" y="434975"/>
                    </a:lnTo>
                    <a:lnTo>
                      <a:pt x="790575" y="479425"/>
                    </a:lnTo>
                    <a:lnTo>
                      <a:pt x="857250" y="479425"/>
                    </a:lnTo>
                    <a:lnTo>
                      <a:pt x="857250" y="520700"/>
                    </a:lnTo>
                    <a:lnTo>
                      <a:pt x="885825" y="520700"/>
                    </a:lnTo>
                    <a:lnTo>
                      <a:pt x="885825" y="590550"/>
                    </a:lnTo>
                    <a:lnTo>
                      <a:pt x="930275" y="590550"/>
                    </a:lnTo>
                    <a:lnTo>
                      <a:pt x="930275" y="622300"/>
                    </a:lnTo>
                    <a:lnTo>
                      <a:pt x="977900" y="622300"/>
                    </a:lnTo>
                    <a:lnTo>
                      <a:pt x="977900" y="666750"/>
                    </a:lnTo>
                    <a:lnTo>
                      <a:pt x="1006475" y="666750"/>
                    </a:lnTo>
                    <a:lnTo>
                      <a:pt x="1006475" y="720725"/>
                    </a:lnTo>
                    <a:lnTo>
                      <a:pt x="1047750" y="720725"/>
                    </a:lnTo>
                    <a:lnTo>
                      <a:pt x="1047750" y="765175"/>
                    </a:lnTo>
                    <a:lnTo>
                      <a:pt x="1089025" y="765175"/>
                    </a:lnTo>
                    <a:lnTo>
                      <a:pt x="1089025" y="838200"/>
                    </a:lnTo>
                    <a:lnTo>
                      <a:pt x="1130300" y="838200"/>
                    </a:lnTo>
                    <a:lnTo>
                      <a:pt x="1130300" y="892175"/>
                    </a:lnTo>
                    <a:lnTo>
                      <a:pt x="1181100" y="892175"/>
                    </a:lnTo>
                    <a:lnTo>
                      <a:pt x="1181100" y="927100"/>
                    </a:lnTo>
                    <a:lnTo>
                      <a:pt x="1228725" y="927100"/>
                    </a:lnTo>
                    <a:lnTo>
                      <a:pt x="1228725" y="968375"/>
                    </a:lnTo>
                    <a:lnTo>
                      <a:pt x="1314450" y="968375"/>
                    </a:lnTo>
                    <a:lnTo>
                      <a:pt x="1314450" y="1006475"/>
                    </a:lnTo>
                    <a:lnTo>
                      <a:pt x="1346200" y="1006475"/>
                    </a:lnTo>
                    <a:lnTo>
                      <a:pt x="1346200" y="1063625"/>
                    </a:lnTo>
                    <a:lnTo>
                      <a:pt x="1435100" y="1063625"/>
                    </a:lnTo>
                    <a:lnTo>
                      <a:pt x="1435100" y="1063625"/>
                    </a:lnTo>
                    <a:lnTo>
                      <a:pt x="1460500" y="1089025"/>
                    </a:lnTo>
                    <a:lnTo>
                      <a:pt x="1460500" y="1139825"/>
                    </a:lnTo>
                    <a:lnTo>
                      <a:pt x="1508125" y="1139825"/>
                    </a:lnTo>
                    <a:lnTo>
                      <a:pt x="1558925" y="1190625"/>
                    </a:lnTo>
                    <a:lnTo>
                      <a:pt x="1558925" y="1228725"/>
                    </a:lnTo>
                    <a:lnTo>
                      <a:pt x="1616075" y="1228725"/>
                    </a:lnTo>
                    <a:lnTo>
                      <a:pt x="1641475" y="1254125"/>
                    </a:lnTo>
                    <a:lnTo>
                      <a:pt x="1641475" y="1285875"/>
                    </a:lnTo>
                    <a:lnTo>
                      <a:pt x="1679575" y="1285875"/>
                    </a:lnTo>
                    <a:lnTo>
                      <a:pt x="1679575" y="1349375"/>
                    </a:lnTo>
                    <a:lnTo>
                      <a:pt x="1704975" y="1349375"/>
                    </a:lnTo>
                    <a:lnTo>
                      <a:pt x="1704975" y="1425575"/>
                    </a:lnTo>
                    <a:lnTo>
                      <a:pt x="1746250" y="1425575"/>
                    </a:lnTo>
                    <a:lnTo>
                      <a:pt x="1746250" y="1463675"/>
                    </a:lnTo>
                    <a:lnTo>
                      <a:pt x="1790700" y="1463675"/>
                    </a:lnTo>
                    <a:lnTo>
                      <a:pt x="1790700" y="1504950"/>
                    </a:lnTo>
                    <a:lnTo>
                      <a:pt x="1879600" y="1504950"/>
                    </a:lnTo>
                    <a:lnTo>
                      <a:pt x="1879600" y="1587500"/>
                    </a:lnTo>
                    <a:lnTo>
                      <a:pt x="1914525" y="1587500"/>
                    </a:lnTo>
                    <a:lnTo>
                      <a:pt x="1914525" y="1657350"/>
                    </a:lnTo>
                    <a:lnTo>
                      <a:pt x="1981200" y="1657350"/>
                    </a:lnTo>
                    <a:lnTo>
                      <a:pt x="1981200" y="1701800"/>
                    </a:lnTo>
                    <a:lnTo>
                      <a:pt x="2022475" y="1701800"/>
                    </a:lnTo>
                    <a:lnTo>
                      <a:pt x="2022475" y="1701800"/>
                    </a:lnTo>
                    <a:lnTo>
                      <a:pt x="2054225" y="1733550"/>
                    </a:lnTo>
                    <a:lnTo>
                      <a:pt x="2054225" y="1733550"/>
                    </a:lnTo>
                    <a:lnTo>
                      <a:pt x="2095500" y="1733550"/>
                    </a:lnTo>
                    <a:lnTo>
                      <a:pt x="2095500" y="1870075"/>
                    </a:lnTo>
                    <a:lnTo>
                      <a:pt x="2127250" y="1870075"/>
                    </a:lnTo>
                    <a:lnTo>
                      <a:pt x="2127250" y="1920875"/>
                    </a:lnTo>
                    <a:lnTo>
                      <a:pt x="2200275" y="1920875"/>
                    </a:lnTo>
                    <a:lnTo>
                      <a:pt x="2270125" y="1990725"/>
                    </a:lnTo>
                    <a:lnTo>
                      <a:pt x="2270125" y="2028825"/>
                    </a:lnTo>
                    <a:lnTo>
                      <a:pt x="2327275" y="2028825"/>
                    </a:lnTo>
                    <a:lnTo>
                      <a:pt x="2327275" y="2089150"/>
                    </a:lnTo>
                    <a:lnTo>
                      <a:pt x="2390775" y="2089150"/>
                    </a:lnTo>
                  </a:path>
                </a:pathLst>
              </a:custGeom>
              <a:noFill/>
              <a:ln w="28575">
                <a:solidFill>
                  <a:schemeClr val="accent3"/>
                </a:solidFill>
                <a:miter lim="800000"/>
                <a:headEnd/>
                <a:tailEnd/>
              </a:ln>
            </p:spPr>
            <p:txBody>
              <a:bodyPr rtlCol="0" anchor="ctr"/>
              <a:lstStyle/>
              <a:p>
                <a:pPr algn="ctr"/>
                <a:endParaRPr lang="en-US" dirty="0"/>
              </a:p>
            </p:txBody>
          </p:sp>
          <p:sp>
            <p:nvSpPr>
              <p:cNvPr id="527" name="Freeform 526">
                <a:extLst>
                  <a:ext uri="{FF2B5EF4-FFF2-40B4-BE49-F238E27FC236}">
                    <a16:creationId xmlns:a16="http://schemas.microsoft.com/office/drawing/2014/main" id="{C45FD784-A57B-F516-8C83-64309FCC7F4E}"/>
                  </a:ext>
                </a:extLst>
              </p:cNvPr>
              <p:cNvSpPr/>
              <p:nvPr/>
            </p:nvSpPr>
            <p:spPr bwMode="auto">
              <a:xfrm>
                <a:off x="3460750" y="3063875"/>
                <a:ext cx="4419600" cy="2308225"/>
              </a:xfrm>
              <a:custGeom>
                <a:avLst/>
                <a:gdLst>
                  <a:gd name="connsiteX0" fmla="*/ 4419600 w 4419600"/>
                  <a:gd name="connsiteY0" fmla="*/ 2308225 h 2308225"/>
                  <a:gd name="connsiteX1" fmla="*/ 4419600 w 4419600"/>
                  <a:gd name="connsiteY1" fmla="*/ 2276475 h 2308225"/>
                  <a:gd name="connsiteX2" fmla="*/ 4270375 w 4419600"/>
                  <a:gd name="connsiteY2" fmla="*/ 2276475 h 2308225"/>
                  <a:gd name="connsiteX3" fmla="*/ 4270375 w 4419600"/>
                  <a:gd name="connsiteY3" fmla="*/ 2276475 h 2308225"/>
                  <a:gd name="connsiteX4" fmla="*/ 4270375 w 4419600"/>
                  <a:gd name="connsiteY4" fmla="*/ 2247900 h 2308225"/>
                  <a:gd name="connsiteX5" fmla="*/ 4181475 w 4419600"/>
                  <a:gd name="connsiteY5" fmla="*/ 2247900 h 2308225"/>
                  <a:gd name="connsiteX6" fmla="*/ 4181475 w 4419600"/>
                  <a:gd name="connsiteY6" fmla="*/ 2206625 h 2308225"/>
                  <a:gd name="connsiteX7" fmla="*/ 4105275 w 4419600"/>
                  <a:gd name="connsiteY7" fmla="*/ 2206625 h 2308225"/>
                  <a:gd name="connsiteX8" fmla="*/ 4105275 w 4419600"/>
                  <a:gd name="connsiteY8" fmla="*/ 2152650 h 2308225"/>
                  <a:gd name="connsiteX9" fmla="*/ 3946525 w 4419600"/>
                  <a:gd name="connsiteY9" fmla="*/ 2152650 h 2308225"/>
                  <a:gd name="connsiteX10" fmla="*/ 3946525 w 4419600"/>
                  <a:gd name="connsiteY10" fmla="*/ 2124075 h 2308225"/>
                  <a:gd name="connsiteX11" fmla="*/ 3889375 w 4419600"/>
                  <a:gd name="connsiteY11" fmla="*/ 2124075 h 2308225"/>
                  <a:gd name="connsiteX12" fmla="*/ 3889375 w 4419600"/>
                  <a:gd name="connsiteY12" fmla="*/ 2092325 h 2308225"/>
                  <a:gd name="connsiteX13" fmla="*/ 3717925 w 4419600"/>
                  <a:gd name="connsiteY13" fmla="*/ 2092325 h 2308225"/>
                  <a:gd name="connsiteX14" fmla="*/ 3717925 w 4419600"/>
                  <a:gd name="connsiteY14" fmla="*/ 2041525 h 2308225"/>
                  <a:gd name="connsiteX15" fmla="*/ 3638550 w 4419600"/>
                  <a:gd name="connsiteY15" fmla="*/ 2041525 h 2308225"/>
                  <a:gd name="connsiteX16" fmla="*/ 3638550 w 4419600"/>
                  <a:gd name="connsiteY16" fmla="*/ 2009775 h 2308225"/>
                  <a:gd name="connsiteX17" fmla="*/ 3575050 w 4419600"/>
                  <a:gd name="connsiteY17" fmla="*/ 2009775 h 2308225"/>
                  <a:gd name="connsiteX18" fmla="*/ 3546475 w 4419600"/>
                  <a:gd name="connsiteY18" fmla="*/ 2009775 h 2308225"/>
                  <a:gd name="connsiteX19" fmla="*/ 3448050 w 4419600"/>
                  <a:gd name="connsiteY19" fmla="*/ 2009775 h 2308225"/>
                  <a:gd name="connsiteX20" fmla="*/ 3448050 w 4419600"/>
                  <a:gd name="connsiteY20" fmla="*/ 1978025 h 2308225"/>
                  <a:gd name="connsiteX21" fmla="*/ 3409950 w 4419600"/>
                  <a:gd name="connsiteY21" fmla="*/ 1978025 h 2308225"/>
                  <a:gd name="connsiteX22" fmla="*/ 3371850 w 4419600"/>
                  <a:gd name="connsiteY22" fmla="*/ 1978025 h 2308225"/>
                  <a:gd name="connsiteX23" fmla="*/ 3371850 w 4419600"/>
                  <a:gd name="connsiteY23" fmla="*/ 1962150 h 2308225"/>
                  <a:gd name="connsiteX24" fmla="*/ 3238500 w 4419600"/>
                  <a:gd name="connsiteY24" fmla="*/ 1962150 h 2308225"/>
                  <a:gd name="connsiteX25" fmla="*/ 3238500 w 4419600"/>
                  <a:gd name="connsiteY25" fmla="*/ 1962150 h 2308225"/>
                  <a:gd name="connsiteX26" fmla="*/ 3238500 w 4419600"/>
                  <a:gd name="connsiteY26" fmla="*/ 1924050 h 2308225"/>
                  <a:gd name="connsiteX27" fmla="*/ 3159125 w 4419600"/>
                  <a:gd name="connsiteY27" fmla="*/ 1924050 h 2308225"/>
                  <a:gd name="connsiteX28" fmla="*/ 3159125 w 4419600"/>
                  <a:gd name="connsiteY28" fmla="*/ 1924050 h 2308225"/>
                  <a:gd name="connsiteX29" fmla="*/ 3051175 w 4419600"/>
                  <a:gd name="connsiteY29" fmla="*/ 1924050 h 2308225"/>
                  <a:gd name="connsiteX30" fmla="*/ 3051175 w 4419600"/>
                  <a:gd name="connsiteY30" fmla="*/ 1892300 h 2308225"/>
                  <a:gd name="connsiteX31" fmla="*/ 2857500 w 4419600"/>
                  <a:gd name="connsiteY31" fmla="*/ 1892300 h 2308225"/>
                  <a:gd name="connsiteX32" fmla="*/ 2857500 w 4419600"/>
                  <a:gd name="connsiteY32" fmla="*/ 1892300 h 2308225"/>
                  <a:gd name="connsiteX33" fmla="*/ 2857500 w 4419600"/>
                  <a:gd name="connsiteY33" fmla="*/ 1857375 h 2308225"/>
                  <a:gd name="connsiteX34" fmla="*/ 2797175 w 4419600"/>
                  <a:gd name="connsiteY34" fmla="*/ 1857375 h 2308225"/>
                  <a:gd name="connsiteX35" fmla="*/ 2762250 w 4419600"/>
                  <a:gd name="connsiteY35" fmla="*/ 1822450 h 2308225"/>
                  <a:gd name="connsiteX36" fmla="*/ 2724150 w 4419600"/>
                  <a:gd name="connsiteY36" fmla="*/ 1822450 h 2308225"/>
                  <a:gd name="connsiteX37" fmla="*/ 2686050 w 4419600"/>
                  <a:gd name="connsiteY37" fmla="*/ 1784350 h 2308225"/>
                  <a:gd name="connsiteX38" fmla="*/ 2660650 w 4419600"/>
                  <a:gd name="connsiteY38" fmla="*/ 1758950 h 2308225"/>
                  <a:gd name="connsiteX39" fmla="*/ 2628900 w 4419600"/>
                  <a:gd name="connsiteY39" fmla="*/ 1758950 h 2308225"/>
                  <a:gd name="connsiteX40" fmla="*/ 2628900 w 4419600"/>
                  <a:gd name="connsiteY40" fmla="*/ 1704975 h 2308225"/>
                  <a:gd name="connsiteX41" fmla="*/ 2555875 w 4419600"/>
                  <a:gd name="connsiteY41" fmla="*/ 1704975 h 2308225"/>
                  <a:gd name="connsiteX42" fmla="*/ 2555875 w 4419600"/>
                  <a:gd name="connsiteY42" fmla="*/ 1676400 h 2308225"/>
                  <a:gd name="connsiteX43" fmla="*/ 2508250 w 4419600"/>
                  <a:gd name="connsiteY43" fmla="*/ 1676400 h 2308225"/>
                  <a:gd name="connsiteX44" fmla="*/ 2508250 w 4419600"/>
                  <a:gd name="connsiteY44" fmla="*/ 1676400 h 2308225"/>
                  <a:gd name="connsiteX45" fmla="*/ 2508250 w 4419600"/>
                  <a:gd name="connsiteY45" fmla="*/ 1644650 h 2308225"/>
                  <a:gd name="connsiteX46" fmla="*/ 2295525 w 4419600"/>
                  <a:gd name="connsiteY46" fmla="*/ 1644650 h 2308225"/>
                  <a:gd name="connsiteX47" fmla="*/ 2184400 w 4419600"/>
                  <a:gd name="connsiteY47" fmla="*/ 1644650 h 2308225"/>
                  <a:gd name="connsiteX48" fmla="*/ 2184400 w 4419600"/>
                  <a:gd name="connsiteY48" fmla="*/ 1603375 h 2308225"/>
                  <a:gd name="connsiteX49" fmla="*/ 2133600 w 4419600"/>
                  <a:gd name="connsiteY49" fmla="*/ 1603375 h 2308225"/>
                  <a:gd name="connsiteX50" fmla="*/ 2133600 w 4419600"/>
                  <a:gd name="connsiteY50" fmla="*/ 1546225 h 2308225"/>
                  <a:gd name="connsiteX51" fmla="*/ 2098675 w 4419600"/>
                  <a:gd name="connsiteY51" fmla="*/ 1546225 h 2308225"/>
                  <a:gd name="connsiteX52" fmla="*/ 2098675 w 4419600"/>
                  <a:gd name="connsiteY52" fmla="*/ 1482725 h 2308225"/>
                  <a:gd name="connsiteX53" fmla="*/ 1993900 w 4419600"/>
                  <a:gd name="connsiteY53" fmla="*/ 1482725 h 2308225"/>
                  <a:gd name="connsiteX54" fmla="*/ 1993900 w 4419600"/>
                  <a:gd name="connsiteY54" fmla="*/ 1428750 h 2308225"/>
                  <a:gd name="connsiteX55" fmla="*/ 1822450 w 4419600"/>
                  <a:gd name="connsiteY55" fmla="*/ 1428750 h 2308225"/>
                  <a:gd name="connsiteX56" fmla="*/ 1822450 w 4419600"/>
                  <a:gd name="connsiteY56" fmla="*/ 1387475 h 2308225"/>
                  <a:gd name="connsiteX57" fmla="*/ 1752600 w 4419600"/>
                  <a:gd name="connsiteY57" fmla="*/ 1387475 h 2308225"/>
                  <a:gd name="connsiteX58" fmla="*/ 1752600 w 4419600"/>
                  <a:gd name="connsiteY58" fmla="*/ 1368425 h 2308225"/>
                  <a:gd name="connsiteX59" fmla="*/ 1673225 w 4419600"/>
                  <a:gd name="connsiteY59" fmla="*/ 1368425 h 2308225"/>
                  <a:gd name="connsiteX60" fmla="*/ 1631950 w 4419600"/>
                  <a:gd name="connsiteY60" fmla="*/ 1327150 h 2308225"/>
                  <a:gd name="connsiteX61" fmla="*/ 1631950 w 4419600"/>
                  <a:gd name="connsiteY61" fmla="*/ 1238250 h 2308225"/>
                  <a:gd name="connsiteX62" fmla="*/ 1504950 w 4419600"/>
                  <a:gd name="connsiteY62" fmla="*/ 1238250 h 2308225"/>
                  <a:gd name="connsiteX63" fmla="*/ 1470025 w 4419600"/>
                  <a:gd name="connsiteY63" fmla="*/ 1203325 h 2308225"/>
                  <a:gd name="connsiteX64" fmla="*/ 1412875 w 4419600"/>
                  <a:gd name="connsiteY64" fmla="*/ 1203325 h 2308225"/>
                  <a:gd name="connsiteX65" fmla="*/ 1374775 w 4419600"/>
                  <a:gd name="connsiteY65" fmla="*/ 1165225 h 2308225"/>
                  <a:gd name="connsiteX66" fmla="*/ 1374775 w 4419600"/>
                  <a:gd name="connsiteY66" fmla="*/ 1095375 h 2308225"/>
                  <a:gd name="connsiteX67" fmla="*/ 1308100 w 4419600"/>
                  <a:gd name="connsiteY67" fmla="*/ 1095375 h 2308225"/>
                  <a:gd name="connsiteX68" fmla="*/ 1276350 w 4419600"/>
                  <a:gd name="connsiteY68" fmla="*/ 1063625 h 2308225"/>
                  <a:gd name="connsiteX69" fmla="*/ 1250950 w 4419600"/>
                  <a:gd name="connsiteY69" fmla="*/ 1038225 h 2308225"/>
                  <a:gd name="connsiteX70" fmla="*/ 1196975 w 4419600"/>
                  <a:gd name="connsiteY70" fmla="*/ 1038225 h 2308225"/>
                  <a:gd name="connsiteX71" fmla="*/ 1158875 w 4419600"/>
                  <a:gd name="connsiteY71" fmla="*/ 1000125 h 2308225"/>
                  <a:gd name="connsiteX72" fmla="*/ 1114425 w 4419600"/>
                  <a:gd name="connsiteY72" fmla="*/ 1000125 h 2308225"/>
                  <a:gd name="connsiteX73" fmla="*/ 1114425 w 4419600"/>
                  <a:gd name="connsiteY73" fmla="*/ 933450 h 2308225"/>
                  <a:gd name="connsiteX74" fmla="*/ 1047750 w 4419600"/>
                  <a:gd name="connsiteY74" fmla="*/ 933450 h 2308225"/>
                  <a:gd name="connsiteX75" fmla="*/ 1047750 w 4419600"/>
                  <a:gd name="connsiteY75" fmla="*/ 876300 h 2308225"/>
                  <a:gd name="connsiteX76" fmla="*/ 971550 w 4419600"/>
                  <a:gd name="connsiteY76" fmla="*/ 876300 h 2308225"/>
                  <a:gd name="connsiteX77" fmla="*/ 971550 w 4419600"/>
                  <a:gd name="connsiteY77" fmla="*/ 822325 h 2308225"/>
                  <a:gd name="connsiteX78" fmla="*/ 908050 w 4419600"/>
                  <a:gd name="connsiteY78" fmla="*/ 822325 h 2308225"/>
                  <a:gd name="connsiteX79" fmla="*/ 908050 w 4419600"/>
                  <a:gd name="connsiteY79" fmla="*/ 768350 h 2308225"/>
                  <a:gd name="connsiteX80" fmla="*/ 812800 w 4419600"/>
                  <a:gd name="connsiteY80" fmla="*/ 768350 h 2308225"/>
                  <a:gd name="connsiteX81" fmla="*/ 777875 w 4419600"/>
                  <a:gd name="connsiteY81" fmla="*/ 733425 h 2308225"/>
                  <a:gd name="connsiteX82" fmla="*/ 777875 w 4419600"/>
                  <a:gd name="connsiteY82" fmla="*/ 676275 h 2308225"/>
                  <a:gd name="connsiteX83" fmla="*/ 720725 w 4419600"/>
                  <a:gd name="connsiteY83" fmla="*/ 676275 h 2308225"/>
                  <a:gd name="connsiteX84" fmla="*/ 720725 w 4419600"/>
                  <a:gd name="connsiteY84" fmla="*/ 584200 h 2308225"/>
                  <a:gd name="connsiteX85" fmla="*/ 679450 w 4419600"/>
                  <a:gd name="connsiteY85" fmla="*/ 584200 h 2308225"/>
                  <a:gd name="connsiteX86" fmla="*/ 615950 w 4419600"/>
                  <a:gd name="connsiteY86" fmla="*/ 520700 h 2308225"/>
                  <a:gd name="connsiteX87" fmla="*/ 577850 w 4419600"/>
                  <a:gd name="connsiteY87" fmla="*/ 520700 h 2308225"/>
                  <a:gd name="connsiteX88" fmla="*/ 577850 w 4419600"/>
                  <a:gd name="connsiteY88" fmla="*/ 441325 h 2308225"/>
                  <a:gd name="connsiteX89" fmla="*/ 517525 w 4419600"/>
                  <a:gd name="connsiteY89" fmla="*/ 441325 h 2308225"/>
                  <a:gd name="connsiteX90" fmla="*/ 517525 w 4419600"/>
                  <a:gd name="connsiteY90" fmla="*/ 393700 h 2308225"/>
                  <a:gd name="connsiteX91" fmla="*/ 387350 w 4419600"/>
                  <a:gd name="connsiteY91" fmla="*/ 393700 h 2308225"/>
                  <a:gd name="connsiteX92" fmla="*/ 387350 w 4419600"/>
                  <a:gd name="connsiteY92" fmla="*/ 346075 h 2308225"/>
                  <a:gd name="connsiteX93" fmla="*/ 339725 w 4419600"/>
                  <a:gd name="connsiteY93" fmla="*/ 346075 h 2308225"/>
                  <a:gd name="connsiteX94" fmla="*/ 339725 w 4419600"/>
                  <a:gd name="connsiteY94" fmla="*/ 292100 h 2308225"/>
                  <a:gd name="connsiteX95" fmla="*/ 273050 w 4419600"/>
                  <a:gd name="connsiteY95" fmla="*/ 292100 h 2308225"/>
                  <a:gd name="connsiteX96" fmla="*/ 225425 w 4419600"/>
                  <a:gd name="connsiteY96" fmla="*/ 244475 h 2308225"/>
                  <a:gd name="connsiteX97" fmla="*/ 209550 w 4419600"/>
                  <a:gd name="connsiteY97" fmla="*/ 228600 h 2308225"/>
                  <a:gd name="connsiteX98" fmla="*/ 209550 w 4419600"/>
                  <a:gd name="connsiteY98" fmla="*/ 177800 h 2308225"/>
                  <a:gd name="connsiteX99" fmla="*/ 133350 w 4419600"/>
                  <a:gd name="connsiteY99" fmla="*/ 177800 h 2308225"/>
                  <a:gd name="connsiteX100" fmla="*/ 133350 w 4419600"/>
                  <a:gd name="connsiteY100" fmla="*/ 120650 h 2308225"/>
                  <a:gd name="connsiteX101" fmla="*/ 79375 w 4419600"/>
                  <a:gd name="connsiteY101" fmla="*/ 120650 h 2308225"/>
                  <a:gd name="connsiteX102" fmla="*/ 79375 w 4419600"/>
                  <a:gd name="connsiteY102" fmla="*/ 76200 h 2308225"/>
                  <a:gd name="connsiteX103" fmla="*/ 22225 w 4419600"/>
                  <a:gd name="connsiteY103" fmla="*/ 76200 h 2308225"/>
                  <a:gd name="connsiteX104" fmla="*/ 22225 w 4419600"/>
                  <a:gd name="connsiteY104" fmla="*/ 22225 h 2308225"/>
                  <a:gd name="connsiteX105" fmla="*/ 0 w 4419600"/>
                  <a:gd name="connsiteY105" fmla="*/ 0 h 230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419600" h="2308225">
                    <a:moveTo>
                      <a:pt x="4419600" y="2308225"/>
                    </a:moveTo>
                    <a:lnTo>
                      <a:pt x="4419600" y="2276475"/>
                    </a:lnTo>
                    <a:lnTo>
                      <a:pt x="4270375" y="2276475"/>
                    </a:lnTo>
                    <a:lnTo>
                      <a:pt x="4270375" y="2276475"/>
                    </a:lnTo>
                    <a:lnTo>
                      <a:pt x="4270375" y="2247900"/>
                    </a:lnTo>
                    <a:lnTo>
                      <a:pt x="4181475" y="2247900"/>
                    </a:lnTo>
                    <a:lnTo>
                      <a:pt x="4181475" y="2206625"/>
                    </a:lnTo>
                    <a:lnTo>
                      <a:pt x="4105275" y="2206625"/>
                    </a:lnTo>
                    <a:lnTo>
                      <a:pt x="4105275" y="2152650"/>
                    </a:lnTo>
                    <a:lnTo>
                      <a:pt x="3946525" y="2152650"/>
                    </a:lnTo>
                    <a:lnTo>
                      <a:pt x="3946525" y="2124075"/>
                    </a:lnTo>
                    <a:lnTo>
                      <a:pt x="3889375" y="2124075"/>
                    </a:lnTo>
                    <a:lnTo>
                      <a:pt x="3889375" y="2092325"/>
                    </a:lnTo>
                    <a:lnTo>
                      <a:pt x="3717925" y="2092325"/>
                    </a:lnTo>
                    <a:lnTo>
                      <a:pt x="3717925" y="2041525"/>
                    </a:lnTo>
                    <a:lnTo>
                      <a:pt x="3638550" y="2041525"/>
                    </a:lnTo>
                    <a:lnTo>
                      <a:pt x="3638550" y="2009775"/>
                    </a:lnTo>
                    <a:lnTo>
                      <a:pt x="3575050" y="2009775"/>
                    </a:lnTo>
                    <a:lnTo>
                      <a:pt x="3546475" y="2009775"/>
                    </a:lnTo>
                    <a:lnTo>
                      <a:pt x="3448050" y="2009775"/>
                    </a:lnTo>
                    <a:lnTo>
                      <a:pt x="3448050" y="1978025"/>
                    </a:lnTo>
                    <a:lnTo>
                      <a:pt x="3409950" y="1978025"/>
                    </a:lnTo>
                    <a:lnTo>
                      <a:pt x="3371850" y="1978025"/>
                    </a:lnTo>
                    <a:lnTo>
                      <a:pt x="3371850" y="1962150"/>
                    </a:lnTo>
                    <a:lnTo>
                      <a:pt x="3238500" y="1962150"/>
                    </a:lnTo>
                    <a:lnTo>
                      <a:pt x="3238500" y="1962150"/>
                    </a:lnTo>
                    <a:lnTo>
                      <a:pt x="3238500" y="1924050"/>
                    </a:lnTo>
                    <a:lnTo>
                      <a:pt x="3159125" y="1924050"/>
                    </a:lnTo>
                    <a:lnTo>
                      <a:pt x="3159125" y="1924050"/>
                    </a:lnTo>
                    <a:lnTo>
                      <a:pt x="3051175" y="1924050"/>
                    </a:lnTo>
                    <a:lnTo>
                      <a:pt x="3051175" y="1892300"/>
                    </a:lnTo>
                    <a:lnTo>
                      <a:pt x="2857500" y="1892300"/>
                    </a:lnTo>
                    <a:lnTo>
                      <a:pt x="2857500" y="1892300"/>
                    </a:lnTo>
                    <a:lnTo>
                      <a:pt x="2857500" y="1857375"/>
                    </a:lnTo>
                    <a:lnTo>
                      <a:pt x="2797175" y="1857375"/>
                    </a:lnTo>
                    <a:lnTo>
                      <a:pt x="2762250" y="1822450"/>
                    </a:lnTo>
                    <a:lnTo>
                      <a:pt x="2724150" y="1822450"/>
                    </a:lnTo>
                    <a:lnTo>
                      <a:pt x="2686050" y="1784350"/>
                    </a:lnTo>
                    <a:lnTo>
                      <a:pt x="2660650" y="1758950"/>
                    </a:lnTo>
                    <a:lnTo>
                      <a:pt x="2628900" y="1758950"/>
                    </a:lnTo>
                    <a:lnTo>
                      <a:pt x="2628900" y="1704975"/>
                    </a:lnTo>
                    <a:lnTo>
                      <a:pt x="2555875" y="1704975"/>
                    </a:lnTo>
                    <a:lnTo>
                      <a:pt x="2555875" y="1676400"/>
                    </a:lnTo>
                    <a:lnTo>
                      <a:pt x="2508250" y="1676400"/>
                    </a:lnTo>
                    <a:lnTo>
                      <a:pt x="2508250" y="1676400"/>
                    </a:lnTo>
                    <a:lnTo>
                      <a:pt x="2508250" y="1644650"/>
                    </a:lnTo>
                    <a:lnTo>
                      <a:pt x="2295525" y="1644650"/>
                    </a:lnTo>
                    <a:lnTo>
                      <a:pt x="2184400" y="1644650"/>
                    </a:lnTo>
                    <a:lnTo>
                      <a:pt x="2184400" y="1603375"/>
                    </a:lnTo>
                    <a:lnTo>
                      <a:pt x="2133600" y="1603375"/>
                    </a:lnTo>
                    <a:lnTo>
                      <a:pt x="2133600" y="1546225"/>
                    </a:lnTo>
                    <a:lnTo>
                      <a:pt x="2098675" y="1546225"/>
                    </a:lnTo>
                    <a:lnTo>
                      <a:pt x="2098675" y="1482725"/>
                    </a:lnTo>
                    <a:lnTo>
                      <a:pt x="1993900" y="1482725"/>
                    </a:lnTo>
                    <a:lnTo>
                      <a:pt x="1993900" y="1428750"/>
                    </a:lnTo>
                    <a:lnTo>
                      <a:pt x="1822450" y="1428750"/>
                    </a:lnTo>
                    <a:lnTo>
                      <a:pt x="1822450" y="1387475"/>
                    </a:lnTo>
                    <a:lnTo>
                      <a:pt x="1752600" y="1387475"/>
                    </a:lnTo>
                    <a:lnTo>
                      <a:pt x="1752600" y="1368425"/>
                    </a:lnTo>
                    <a:lnTo>
                      <a:pt x="1673225" y="1368425"/>
                    </a:lnTo>
                    <a:lnTo>
                      <a:pt x="1631950" y="1327150"/>
                    </a:lnTo>
                    <a:lnTo>
                      <a:pt x="1631950" y="1238250"/>
                    </a:lnTo>
                    <a:lnTo>
                      <a:pt x="1504950" y="1238250"/>
                    </a:lnTo>
                    <a:lnTo>
                      <a:pt x="1470025" y="1203325"/>
                    </a:lnTo>
                    <a:lnTo>
                      <a:pt x="1412875" y="1203325"/>
                    </a:lnTo>
                    <a:lnTo>
                      <a:pt x="1374775" y="1165225"/>
                    </a:lnTo>
                    <a:lnTo>
                      <a:pt x="1374775" y="1095375"/>
                    </a:lnTo>
                    <a:lnTo>
                      <a:pt x="1308100" y="1095375"/>
                    </a:lnTo>
                    <a:lnTo>
                      <a:pt x="1276350" y="1063625"/>
                    </a:lnTo>
                    <a:lnTo>
                      <a:pt x="1250950" y="1038225"/>
                    </a:lnTo>
                    <a:lnTo>
                      <a:pt x="1196975" y="1038225"/>
                    </a:lnTo>
                    <a:lnTo>
                      <a:pt x="1158875" y="1000125"/>
                    </a:lnTo>
                    <a:lnTo>
                      <a:pt x="1114425" y="1000125"/>
                    </a:lnTo>
                    <a:lnTo>
                      <a:pt x="1114425" y="933450"/>
                    </a:lnTo>
                    <a:lnTo>
                      <a:pt x="1047750" y="933450"/>
                    </a:lnTo>
                    <a:lnTo>
                      <a:pt x="1047750" y="876300"/>
                    </a:lnTo>
                    <a:lnTo>
                      <a:pt x="971550" y="876300"/>
                    </a:lnTo>
                    <a:lnTo>
                      <a:pt x="971550" y="822325"/>
                    </a:lnTo>
                    <a:lnTo>
                      <a:pt x="908050" y="822325"/>
                    </a:lnTo>
                    <a:lnTo>
                      <a:pt x="908050" y="768350"/>
                    </a:lnTo>
                    <a:lnTo>
                      <a:pt x="812800" y="768350"/>
                    </a:lnTo>
                    <a:lnTo>
                      <a:pt x="777875" y="733425"/>
                    </a:lnTo>
                    <a:lnTo>
                      <a:pt x="777875" y="676275"/>
                    </a:lnTo>
                    <a:lnTo>
                      <a:pt x="720725" y="676275"/>
                    </a:lnTo>
                    <a:lnTo>
                      <a:pt x="720725" y="584200"/>
                    </a:lnTo>
                    <a:lnTo>
                      <a:pt x="679450" y="584200"/>
                    </a:lnTo>
                    <a:lnTo>
                      <a:pt x="615950" y="520700"/>
                    </a:lnTo>
                    <a:lnTo>
                      <a:pt x="577850" y="520700"/>
                    </a:lnTo>
                    <a:lnTo>
                      <a:pt x="577850" y="441325"/>
                    </a:lnTo>
                    <a:lnTo>
                      <a:pt x="517525" y="441325"/>
                    </a:lnTo>
                    <a:lnTo>
                      <a:pt x="517525" y="393700"/>
                    </a:lnTo>
                    <a:lnTo>
                      <a:pt x="387350" y="393700"/>
                    </a:lnTo>
                    <a:lnTo>
                      <a:pt x="387350" y="346075"/>
                    </a:lnTo>
                    <a:lnTo>
                      <a:pt x="339725" y="346075"/>
                    </a:lnTo>
                    <a:lnTo>
                      <a:pt x="339725" y="292100"/>
                    </a:lnTo>
                    <a:lnTo>
                      <a:pt x="273050" y="292100"/>
                    </a:lnTo>
                    <a:lnTo>
                      <a:pt x="225425" y="244475"/>
                    </a:lnTo>
                    <a:lnTo>
                      <a:pt x="209550" y="228600"/>
                    </a:lnTo>
                    <a:lnTo>
                      <a:pt x="209550" y="177800"/>
                    </a:lnTo>
                    <a:lnTo>
                      <a:pt x="133350" y="177800"/>
                    </a:lnTo>
                    <a:lnTo>
                      <a:pt x="133350" y="120650"/>
                    </a:lnTo>
                    <a:lnTo>
                      <a:pt x="79375" y="120650"/>
                    </a:lnTo>
                    <a:lnTo>
                      <a:pt x="79375" y="76200"/>
                    </a:lnTo>
                    <a:lnTo>
                      <a:pt x="22225" y="76200"/>
                    </a:lnTo>
                    <a:lnTo>
                      <a:pt x="22225" y="2222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30" name="Freeform 529">
                <a:extLst>
                  <a:ext uri="{FF2B5EF4-FFF2-40B4-BE49-F238E27FC236}">
                    <a16:creationId xmlns:a16="http://schemas.microsoft.com/office/drawing/2014/main" id="{66CECE32-A51F-C76A-E677-CFC939A086D7}"/>
                  </a:ext>
                </a:extLst>
              </p:cNvPr>
              <p:cNvSpPr/>
              <p:nvPr/>
            </p:nvSpPr>
            <p:spPr bwMode="auto">
              <a:xfrm>
                <a:off x="7893050" y="5362575"/>
                <a:ext cx="3521075" cy="511175"/>
              </a:xfrm>
              <a:custGeom>
                <a:avLst/>
                <a:gdLst>
                  <a:gd name="connsiteX0" fmla="*/ 3521075 w 3521075"/>
                  <a:gd name="connsiteY0" fmla="*/ 511175 h 511175"/>
                  <a:gd name="connsiteX1" fmla="*/ 3159125 w 3521075"/>
                  <a:gd name="connsiteY1" fmla="*/ 511175 h 511175"/>
                  <a:gd name="connsiteX2" fmla="*/ 3159125 w 3521075"/>
                  <a:gd name="connsiteY2" fmla="*/ 234950 h 511175"/>
                  <a:gd name="connsiteX3" fmla="*/ 1733550 w 3521075"/>
                  <a:gd name="connsiteY3" fmla="*/ 234950 h 511175"/>
                  <a:gd name="connsiteX4" fmla="*/ 1733550 w 3521075"/>
                  <a:gd name="connsiteY4" fmla="*/ 174625 h 511175"/>
                  <a:gd name="connsiteX5" fmla="*/ 1117600 w 3521075"/>
                  <a:gd name="connsiteY5" fmla="*/ 174625 h 511175"/>
                  <a:gd name="connsiteX6" fmla="*/ 1117600 w 3521075"/>
                  <a:gd name="connsiteY6" fmla="*/ 133350 h 511175"/>
                  <a:gd name="connsiteX7" fmla="*/ 1000125 w 3521075"/>
                  <a:gd name="connsiteY7" fmla="*/ 133350 h 511175"/>
                  <a:gd name="connsiteX8" fmla="*/ 1000125 w 3521075"/>
                  <a:gd name="connsiteY8" fmla="*/ 101600 h 511175"/>
                  <a:gd name="connsiteX9" fmla="*/ 828675 w 3521075"/>
                  <a:gd name="connsiteY9" fmla="*/ 101600 h 511175"/>
                  <a:gd name="connsiteX10" fmla="*/ 828675 w 3521075"/>
                  <a:gd name="connsiteY10" fmla="*/ 66675 h 511175"/>
                  <a:gd name="connsiteX11" fmla="*/ 434975 w 3521075"/>
                  <a:gd name="connsiteY11" fmla="*/ 66675 h 511175"/>
                  <a:gd name="connsiteX12" fmla="*/ 434975 w 3521075"/>
                  <a:gd name="connsiteY12" fmla="*/ 66675 h 511175"/>
                  <a:gd name="connsiteX13" fmla="*/ 434975 w 3521075"/>
                  <a:gd name="connsiteY13" fmla="*/ 31750 h 511175"/>
                  <a:gd name="connsiteX14" fmla="*/ 355600 w 3521075"/>
                  <a:gd name="connsiteY14" fmla="*/ 31750 h 511175"/>
                  <a:gd name="connsiteX15" fmla="*/ 355600 w 3521075"/>
                  <a:gd name="connsiteY15" fmla="*/ 31750 h 511175"/>
                  <a:gd name="connsiteX16" fmla="*/ 355600 w 3521075"/>
                  <a:gd name="connsiteY16" fmla="*/ 0 h 511175"/>
                  <a:gd name="connsiteX17" fmla="*/ 0 w 3521075"/>
                  <a:gd name="connsiteY17" fmla="*/ 0 h 51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21075" h="511175">
                    <a:moveTo>
                      <a:pt x="3521075" y="511175"/>
                    </a:moveTo>
                    <a:lnTo>
                      <a:pt x="3159125" y="511175"/>
                    </a:lnTo>
                    <a:lnTo>
                      <a:pt x="3159125" y="234950"/>
                    </a:lnTo>
                    <a:lnTo>
                      <a:pt x="1733550" y="234950"/>
                    </a:lnTo>
                    <a:lnTo>
                      <a:pt x="1733550" y="174625"/>
                    </a:lnTo>
                    <a:lnTo>
                      <a:pt x="1117600" y="174625"/>
                    </a:lnTo>
                    <a:lnTo>
                      <a:pt x="1117600" y="133350"/>
                    </a:lnTo>
                    <a:lnTo>
                      <a:pt x="1000125" y="133350"/>
                    </a:lnTo>
                    <a:lnTo>
                      <a:pt x="1000125" y="101600"/>
                    </a:lnTo>
                    <a:lnTo>
                      <a:pt x="828675" y="101600"/>
                    </a:lnTo>
                    <a:lnTo>
                      <a:pt x="828675" y="66675"/>
                    </a:lnTo>
                    <a:lnTo>
                      <a:pt x="434975" y="66675"/>
                    </a:lnTo>
                    <a:lnTo>
                      <a:pt x="434975" y="66675"/>
                    </a:lnTo>
                    <a:lnTo>
                      <a:pt x="434975" y="31750"/>
                    </a:lnTo>
                    <a:lnTo>
                      <a:pt x="355600" y="31750"/>
                    </a:lnTo>
                    <a:lnTo>
                      <a:pt x="355600" y="31750"/>
                    </a:lnTo>
                    <a:lnTo>
                      <a:pt x="355600" y="0"/>
                    </a:lnTo>
                    <a:lnTo>
                      <a:pt x="0" y="0"/>
                    </a:lnTo>
                  </a:path>
                </a:pathLst>
              </a:custGeom>
              <a:noFill/>
              <a:ln w="28575">
                <a:solidFill>
                  <a:schemeClr val="accent3"/>
                </a:solidFill>
                <a:miter lim="800000"/>
                <a:headEnd/>
                <a:tailEnd/>
              </a:ln>
            </p:spPr>
            <p:txBody>
              <a:bodyPr rtlCol="0" anchor="ctr"/>
              <a:lstStyle/>
              <a:p>
                <a:pPr algn="ctr"/>
                <a:endParaRPr lang="en-US" dirty="0"/>
              </a:p>
            </p:txBody>
          </p:sp>
        </p:grpSp>
        <p:cxnSp>
          <p:nvCxnSpPr>
            <p:cNvPr id="7" name="Straight Connector 6">
              <a:extLst>
                <a:ext uri="{FF2B5EF4-FFF2-40B4-BE49-F238E27FC236}">
                  <a16:creationId xmlns:a16="http://schemas.microsoft.com/office/drawing/2014/main" id="{12099BC6-5134-1E24-7DAA-E3A73CEA2B29}"/>
                </a:ext>
              </a:extLst>
            </p:cNvPr>
            <p:cNvCxnSpPr/>
            <p:nvPr/>
          </p:nvCxnSpPr>
          <p:spPr bwMode="auto">
            <a:xfrm>
              <a:off x="5070475" y="416877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A92BA058-2307-A741-DBFC-86085406BDEB}"/>
                </a:ext>
              </a:extLst>
            </p:cNvPr>
            <p:cNvCxnSpPr/>
            <p:nvPr/>
          </p:nvCxnSpPr>
          <p:spPr bwMode="auto">
            <a:xfrm>
              <a:off x="5114925" y="421798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F02B977-22A5-4E43-0D29-CB0B45EC2BF3}"/>
                </a:ext>
              </a:extLst>
            </p:cNvPr>
            <p:cNvCxnSpPr/>
            <p:nvPr/>
          </p:nvCxnSpPr>
          <p:spPr bwMode="auto">
            <a:xfrm>
              <a:off x="5311775" y="433863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4F62E40-2FBA-4DF2-21C0-3D8F9404BB32}"/>
                </a:ext>
              </a:extLst>
            </p:cNvPr>
            <p:cNvCxnSpPr/>
            <p:nvPr/>
          </p:nvCxnSpPr>
          <p:spPr bwMode="auto">
            <a:xfrm>
              <a:off x="5346700" y="433863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008A552-F3DE-20B1-B839-201FD434E658}"/>
                </a:ext>
              </a:extLst>
            </p:cNvPr>
            <p:cNvCxnSpPr/>
            <p:nvPr/>
          </p:nvCxnSpPr>
          <p:spPr bwMode="auto">
            <a:xfrm>
              <a:off x="5397500" y="433863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CC77A10-D739-731F-FBF8-5C3D3F487F05}"/>
                </a:ext>
              </a:extLst>
            </p:cNvPr>
            <p:cNvCxnSpPr/>
            <p:nvPr/>
          </p:nvCxnSpPr>
          <p:spPr bwMode="auto">
            <a:xfrm>
              <a:off x="5489575" y="4391024"/>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4F108F63-35AA-F600-64FD-4E2B88B74AFB}"/>
                </a:ext>
              </a:extLst>
            </p:cNvPr>
            <p:cNvCxnSpPr/>
            <p:nvPr/>
          </p:nvCxnSpPr>
          <p:spPr bwMode="auto">
            <a:xfrm>
              <a:off x="5556250" y="443388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33B4F169-165F-3E1E-D78E-3CAE5028A89A}"/>
                </a:ext>
              </a:extLst>
            </p:cNvPr>
            <p:cNvCxnSpPr/>
            <p:nvPr/>
          </p:nvCxnSpPr>
          <p:spPr bwMode="auto">
            <a:xfrm>
              <a:off x="5607050" y="453389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06144BDB-5854-FF7E-6735-A2FDB8DD9E2B}"/>
                </a:ext>
              </a:extLst>
            </p:cNvPr>
            <p:cNvCxnSpPr/>
            <p:nvPr/>
          </p:nvCxnSpPr>
          <p:spPr bwMode="auto">
            <a:xfrm>
              <a:off x="5753100" y="4576762"/>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92B10A2F-2067-FED5-DA64-D9869D9FFC3A}"/>
                </a:ext>
              </a:extLst>
            </p:cNvPr>
            <p:cNvCxnSpPr/>
            <p:nvPr/>
          </p:nvCxnSpPr>
          <p:spPr bwMode="auto">
            <a:xfrm>
              <a:off x="5822950" y="4579936"/>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50CC274D-0985-D16C-69CE-31084CFDA7F4}"/>
                </a:ext>
              </a:extLst>
            </p:cNvPr>
            <p:cNvCxnSpPr/>
            <p:nvPr/>
          </p:nvCxnSpPr>
          <p:spPr bwMode="auto">
            <a:xfrm>
              <a:off x="6054725" y="4648198"/>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2C62A83C-CC1C-73A8-F6E2-377D65149CEB}"/>
                </a:ext>
              </a:extLst>
            </p:cNvPr>
            <p:cNvCxnSpPr/>
            <p:nvPr/>
          </p:nvCxnSpPr>
          <p:spPr bwMode="auto">
            <a:xfrm>
              <a:off x="6146800" y="4700584"/>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F6A7FF5E-A7F6-0727-D824-1E833D30D673}"/>
                </a:ext>
              </a:extLst>
            </p:cNvPr>
            <p:cNvCxnSpPr/>
            <p:nvPr/>
          </p:nvCxnSpPr>
          <p:spPr bwMode="auto">
            <a:xfrm>
              <a:off x="6232525" y="477202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0E8511C0-22DF-FFA9-80D4-69D56E69D830}"/>
                </a:ext>
              </a:extLst>
            </p:cNvPr>
            <p:cNvCxnSpPr/>
            <p:nvPr/>
          </p:nvCxnSpPr>
          <p:spPr bwMode="auto">
            <a:xfrm>
              <a:off x="6292850" y="477202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FABA33EE-A84F-B248-4ECF-707C2BD1645A}"/>
                </a:ext>
              </a:extLst>
            </p:cNvPr>
            <p:cNvCxnSpPr/>
            <p:nvPr/>
          </p:nvCxnSpPr>
          <p:spPr bwMode="auto">
            <a:xfrm>
              <a:off x="6321425" y="4791073"/>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12A42CCC-C85D-46BC-72B4-B4F7DF3A259C}"/>
                </a:ext>
              </a:extLst>
            </p:cNvPr>
            <p:cNvCxnSpPr/>
            <p:nvPr/>
          </p:nvCxnSpPr>
          <p:spPr bwMode="auto">
            <a:xfrm>
              <a:off x="6445250" y="481805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DBD2FC48-9663-0219-E34F-157855459197}"/>
                </a:ext>
              </a:extLst>
            </p:cNvPr>
            <p:cNvCxnSpPr/>
            <p:nvPr/>
          </p:nvCxnSpPr>
          <p:spPr bwMode="auto">
            <a:xfrm>
              <a:off x="6642100" y="4846630"/>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2699FB17-4BE8-0C36-6E15-09907DB505BF}"/>
                </a:ext>
              </a:extLst>
            </p:cNvPr>
            <p:cNvCxnSpPr/>
            <p:nvPr/>
          </p:nvCxnSpPr>
          <p:spPr bwMode="auto">
            <a:xfrm>
              <a:off x="6673850" y="4846630"/>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B450CCC8-74A7-C713-7E7A-EDDC4A8962B1}"/>
                </a:ext>
              </a:extLst>
            </p:cNvPr>
            <p:cNvCxnSpPr/>
            <p:nvPr/>
          </p:nvCxnSpPr>
          <p:spPr bwMode="auto">
            <a:xfrm>
              <a:off x="6750050" y="4886312"/>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8C5667C1-3EEE-EBFF-0830-96AB71C1C8B1}"/>
                </a:ext>
              </a:extLst>
            </p:cNvPr>
            <p:cNvCxnSpPr/>
            <p:nvPr/>
          </p:nvCxnSpPr>
          <p:spPr bwMode="auto">
            <a:xfrm>
              <a:off x="6813550" y="488631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D56CB6AA-1795-5E32-3F4D-7180D1563663}"/>
                </a:ext>
              </a:extLst>
            </p:cNvPr>
            <p:cNvCxnSpPr/>
            <p:nvPr/>
          </p:nvCxnSpPr>
          <p:spPr bwMode="auto">
            <a:xfrm>
              <a:off x="6943725" y="491806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A33625AF-1BF7-6A9B-7AAA-F8071F880897}"/>
                </a:ext>
              </a:extLst>
            </p:cNvPr>
            <p:cNvCxnSpPr/>
            <p:nvPr/>
          </p:nvCxnSpPr>
          <p:spPr bwMode="auto">
            <a:xfrm>
              <a:off x="7061200" y="4933948"/>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C8E8BC9B-770B-EEA9-4FE0-81B10CCEEA39}"/>
                </a:ext>
              </a:extLst>
            </p:cNvPr>
            <p:cNvCxnSpPr/>
            <p:nvPr/>
          </p:nvCxnSpPr>
          <p:spPr bwMode="auto">
            <a:xfrm>
              <a:off x="7162800" y="500538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69B61E6E-C2CB-55ED-8D9A-1D64BD467C66}"/>
                </a:ext>
              </a:extLst>
            </p:cNvPr>
            <p:cNvCxnSpPr/>
            <p:nvPr/>
          </p:nvCxnSpPr>
          <p:spPr bwMode="auto">
            <a:xfrm>
              <a:off x="7210425" y="500538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144BF3E9-756A-421A-C3FB-927E9233EE9B}"/>
                </a:ext>
              </a:extLst>
            </p:cNvPr>
            <p:cNvCxnSpPr/>
            <p:nvPr/>
          </p:nvCxnSpPr>
          <p:spPr bwMode="auto">
            <a:xfrm>
              <a:off x="7331075" y="5029186"/>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B1A84246-3E2D-2EB3-81ED-18781EF9258C}"/>
                </a:ext>
              </a:extLst>
            </p:cNvPr>
            <p:cNvCxnSpPr/>
            <p:nvPr/>
          </p:nvCxnSpPr>
          <p:spPr bwMode="auto">
            <a:xfrm>
              <a:off x="7493000" y="5076822"/>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CFFB2B8-242C-E49F-1364-76D74A5494C7}"/>
                </a:ext>
              </a:extLst>
            </p:cNvPr>
            <p:cNvCxnSpPr/>
            <p:nvPr/>
          </p:nvCxnSpPr>
          <p:spPr bwMode="auto">
            <a:xfrm>
              <a:off x="7527925" y="5076816"/>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66CBE43B-D771-21B7-177F-96627BB54369}"/>
                </a:ext>
              </a:extLst>
            </p:cNvPr>
            <p:cNvCxnSpPr/>
            <p:nvPr/>
          </p:nvCxnSpPr>
          <p:spPr bwMode="auto">
            <a:xfrm>
              <a:off x="7613650" y="5122848"/>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DA3AA40C-D31E-1560-42EC-690FE2B7B2C5}"/>
                </a:ext>
              </a:extLst>
            </p:cNvPr>
            <p:cNvCxnSpPr/>
            <p:nvPr/>
          </p:nvCxnSpPr>
          <p:spPr bwMode="auto">
            <a:xfrm>
              <a:off x="7648575" y="517206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6913D3DC-B8BE-0053-CB63-0909A2929257}"/>
                </a:ext>
              </a:extLst>
            </p:cNvPr>
            <p:cNvCxnSpPr/>
            <p:nvPr/>
          </p:nvCxnSpPr>
          <p:spPr bwMode="auto">
            <a:xfrm>
              <a:off x="7718425" y="518475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214A9FAC-632F-D8BB-7281-1FB19CC2135D}"/>
                </a:ext>
              </a:extLst>
            </p:cNvPr>
            <p:cNvCxnSpPr/>
            <p:nvPr/>
          </p:nvCxnSpPr>
          <p:spPr bwMode="auto">
            <a:xfrm>
              <a:off x="7781925" y="521969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4BC2D023-E8A0-1637-F7EE-915101FA2BD2}"/>
                </a:ext>
              </a:extLst>
            </p:cNvPr>
            <p:cNvCxnSpPr/>
            <p:nvPr/>
          </p:nvCxnSpPr>
          <p:spPr bwMode="auto">
            <a:xfrm>
              <a:off x="7921625" y="522922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92293BB8-84F8-99FB-120E-6DBF9B1E2445}"/>
                </a:ext>
              </a:extLst>
            </p:cNvPr>
            <p:cNvCxnSpPr/>
            <p:nvPr/>
          </p:nvCxnSpPr>
          <p:spPr bwMode="auto">
            <a:xfrm>
              <a:off x="8001000" y="522922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0FC3B50D-7A8C-6DBC-673C-B140FE8CFF1C}"/>
                </a:ext>
              </a:extLst>
            </p:cNvPr>
            <p:cNvCxnSpPr/>
            <p:nvPr/>
          </p:nvCxnSpPr>
          <p:spPr bwMode="auto">
            <a:xfrm>
              <a:off x="8321675" y="526730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FCD4D73E-6232-C9E6-49A6-02EE54E67425}"/>
                </a:ext>
              </a:extLst>
            </p:cNvPr>
            <p:cNvCxnSpPr/>
            <p:nvPr/>
          </p:nvCxnSpPr>
          <p:spPr bwMode="auto">
            <a:xfrm>
              <a:off x="8416925" y="528319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A6DBA421-2F2C-514A-810C-AE1F81A04D50}"/>
                </a:ext>
              </a:extLst>
            </p:cNvPr>
            <p:cNvCxnSpPr/>
            <p:nvPr/>
          </p:nvCxnSpPr>
          <p:spPr bwMode="auto">
            <a:xfrm>
              <a:off x="8448675" y="528319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9C58878E-F77E-3ED2-D741-C9250C314941}"/>
                </a:ext>
              </a:extLst>
            </p:cNvPr>
            <p:cNvCxnSpPr/>
            <p:nvPr/>
          </p:nvCxnSpPr>
          <p:spPr bwMode="auto">
            <a:xfrm>
              <a:off x="8464550" y="528319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491C6DA1-AEDC-2B42-CFE5-C00FD3AB6DFE}"/>
                </a:ext>
              </a:extLst>
            </p:cNvPr>
            <p:cNvCxnSpPr/>
            <p:nvPr/>
          </p:nvCxnSpPr>
          <p:spPr bwMode="auto">
            <a:xfrm>
              <a:off x="8562975" y="529746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3D05CC89-8180-4F2F-2ACA-1C9CB622CF23}"/>
                </a:ext>
              </a:extLst>
            </p:cNvPr>
            <p:cNvCxnSpPr/>
            <p:nvPr/>
          </p:nvCxnSpPr>
          <p:spPr bwMode="auto">
            <a:xfrm>
              <a:off x="8763000" y="5314936"/>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7792A2F-C834-7AB7-582B-46B055341EE8}"/>
                </a:ext>
              </a:extLst>
            </p:cNvPr>
            <p:cNvCxnSpPr/>
            <p:nvPr/>
          </p:nvCxnSpPr>
          <p:spPr bwMode="auto">
            <a:xfrm>
              <a:off x="8804275" y="5316501"/>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65103B3B-0E99-7171-641B-633DB553C3DD}"/>
                </a:ext>
              </a:extLst>
            </p:cNvPr>
            <p:cNvCxnSpPr/>
            <p:nvPr/>
          </p:nvCxnSpPr>
          <p:spPr bwMode="auto">
            <a:xfrm>
              <a:off x="8836025" y="531493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E272C9A5-36F1-8B38-FCFE-3FAEF43915AA}"/>
                </a:ext>
              </a:extLst>
            </p:cNvPr>
            <p:cNvCxnSpPr/>
            <p:nvPr/>
          </p:nvCxnSpPr>
          <p:spPr bwMode="auto">
            <a:xfrm>
              <a:off x="8890000" y="5314934"/>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1FC33966-4900-00BD-B7C1-29DE1EB73C01}"/>
                </a:ext>
              </a:extLst>
            </p:cNvPr>
            <p:cNvCxnSpPr/>
            <p:nvPr/>
          </p:nvCxnSpPr>
          <p:spPr bwMode="auto">
            <a:xfrm>
              <a:off x="8931275" y="5349838"/>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F4545E9D-3530-A656-E1EE-6EBF2867AFEB}"/>
                </a:ext>
              </a:extLst>
            </p:cNvPr>
            <p:cNvCxnSpPr/>
            <p:nvPr/>
          </p:nvCxnSpPr>
          <p:spPr bwMode="auto">
            <a:xfrm>
              <a:off x="9093200" y="539585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31F980A2-31C7-82A1-DAF9-623D646A90EF}"/>
                </a:ext>
              </a:extLst>
            </p:cNvPr>
            <p:cNvCxnSpPr/>
            <p:nvPr/>
          </p:nvCxnSpPr>
          <p:spPr bwMode="auto">
            <a:xfrm>
              <a:off x="9131300" y="539585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E283274D-D153-EC09-FBEF-17A6F0E57BDC}"/>
                </a:ext>
              </a:extLst>
            </p:cNvPr>
            <p:cNvCxnSpPr/>
            <p:nvPr/>
          </p:nvCxnSpPr>
          <p:spPr bwMode="auto">
            <a:xfrm>
              <a:off x="9251950" y="539585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F19C75DF-D17F-8D25-96F3-DABEA787BC57}"/>
                </a:ext>
              </a:extLst>
            </p:cNvPr>
            <p:cNvCxnSpPr/>
            <p:nvPr/>
          </p:nvCxnSpPr>
          <p:spPr bwMode="auto">
            <a:xfrm>
              <a:off x="9305925" y="539585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EE4E63DA-0D48-4CA2-2A77-B8245A68C0F6}"/>
                </a:ext>
              </a:extLst>
            </p:cNvPr>
            <p:cNvCxnSpPr/>
            <p:nvPr/>
          </p:nvCxnSpPr>
          <p:spPr bwMode="auto">
            <a:xfrm>
              <a:off x="9347200" y="539585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3959EDF3-4D8E-A5A1-B72E-BD2728B22A75}"/>
                </a:ext>
              </a:extLst>
            </p:cNvPr>
            <p:cNvCxnSpPr/>
            <p:nvPr/>
          </p:nvCxnSpPr>
          <p:spPr bwMode="auto">
            <a:xfrm>
              <a:off x="9372600" y="539585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0FA0074F-A256-2F96-DC24-C65F4956D565}"/>
                </a:ext>
              </a:extLst>
            </p:cNvPr>
            <p:cNvCxnSpPr/>
            <p:nvPr/>
          </p:nvCxnSpPr>
          <p:spPr bwMode="auto">
            <a:xfrm>
              <a:off x="9429750" y="5395856"/>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F843283-1720-4A20-BEEF-92C224AD8870}"/>
                </a:ext>
              </a:extLst>
            </p:cNvPr>
            <p:cNvCxnSpPr/>
            <p:nvPr/>
          </p:nvCxnSpPr>
          <p:spPr bwMode="auto">
            <a:xfrm>
              <a:off x="9528175" y="5392662"/>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E73958CC-B78B-5C8A-87EB-60AF8ABE6114}"/>
                </a:ext>
              </a:extLst>
            </p:cNvPr>
            <p:cNvCxnSpPr/>
            <p:nvPr/>
          </p:nvCxnSpPr>
          <p:spPr bwMode="auto">
            <a:xfrm>
              <a:off x="9626600" y="5467293"/>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A193B5D9-0E70-D168-28FE-9F5051EF8FB7}"/>
                </a:ext>
              </a:extLst>
            </p:cNvPr>
            <p:cNvCxnSpPr/>
            <p:nvPr/>
          </p:nvCxnSpPr>
          <p:spPr bwMode="auto">
            <a:xfrm>
              <a:off x="9559925" y="5392662"/>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43D77DC-2B13-6FEF-D8A2-2988E244DC60}"/>
                </a:ext>
              </a:extLst>
            </p:cNvPr>
            <p:cNvCxnSpPr/>
            <p:nvPr/>
          </p:nvCxnSpPr>
          <p:spPr bwMode="auto">
            <a:xfrm>
              <a:off x="9669462" y="5467293"/>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96D83B64-DA4A-4089-4261-66E0BDE94D9A}"/>
                </a:ext>
              </a:extLst>
            </p:cNvPr>
            <p:cNvCxnSpPr/>
            <p:nvPr/>
          </p:nvCxnSpPr>
          <p:spPr bwMode="auto">
            <a:xfrm>
              <a:off x="9734550" y="546409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3D8AB416-B6BC-D38E-6A57-54B099BF39E3}"/>
                </a:ext>
              </a:extLst>
            </p:cNvPr>
            <p:cNvCxnSpPr/>
            <p:nvPr/>
          </p:nvCxnSpPr>
          <p:spPr bwMode="auto">
            <a:xfrm>
              <a:off x="9839325" y="5464098"/>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DAB26879-FB05-997E-9E64-0E103A605AD2}"/>
                </a:ext>
              </a:extLst>
            </p:cNvPr>
            <p:cNvCxnSpPr/>
            <p:nvPr/>
          </p:nvCxnSpPr>
          <p:spPr bwMode="auto">
            <a:xfrm>
              <a:off x="9906000" y="5464097"/>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21332ACF-D69E-08F8-F029-4D03C04D6292}"/>
                </a:ext>
              </a:extLst>
            </p:cNvPr>
            <p:cNvCxnSpPr/>
            <p:nvPr/>
          </p:nvCxnSpPr>
          <p:spPr bwMode="auto">
            <a:xfrm>
              <a:off x="10001250" y="545780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A415AA35-C519-F0A0-43FE-8F3254A71803}"/>
                </a:ext>
              </a:extLst>
            </p:cNvPr>
            <p:cNvCxnSpPr/>
            <p:nvPr/>
          </p:nvCxnSpPr>
          <p:spPr bwMode="auto">
            <a:xfrm>
              <a:off x="10179050" y="5467293"/>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67AE5733-0537-632D-395A-3D0ADD578177}"/>
                </a:ext>
              </a:extLst>
            </p:cNvPr>
            <p:cNvCxnSpPr/>
            <p:nvPr/>
          </p:nvCxnSpPr>
          <p:spPr bwMode="auto">
            <a:xfrm>
              <a:off x="10255250" y="545780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9AFAA5C-6973-9522-489B-281871B7F3ED}"/>
                </a:ext>
              </a:extLst>
            </p:cNvPr>
            <p:cNvCxnSpPr/>
            <p:nvPr/>
          </p:nvCxnSpPr>
          <p:spPr bwMode="auto">
            <a:xfrm>
              <a:off x="10290175" y="545780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368D395-1291-88B1-36F3-AF683474E916}"/>
                </a:ext>
              </a:extLst>
            </p:cNvPr>
            <p:cNvCxnSpPr/>
            <p:nvPr/>
          </p:nvCxnSpPr>
          <p:spPr bwMode="auto">
            <a:xfrm>
              <a:off x="10404475" y="545780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E6E0812-C11C-935A-58B1-482097EFDB3F}"/>
                </a:ext>
              </a:extLst>
            </p:cNvPr>
            <p:cNvCxnSpPr/>
            <p:nvPr/>
          </p:nvCxnSpPr>
          <p:spPr bwMode="auto">
            <a:xfrm>
              <a:off x="10598150" y="545780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9DAD296-020F-0217-D04D-86DC549A9003}"/>
                </a:ext>
              </a:extLst>
            </p:cNvPr>
            <p:cNvCxnSpPr/>
            <p:nvPr/>
          </p:nvCxnSpPr>
          <p:spPr bwMode="auto">
            <a:xfrm>
              <a:off x="10845800" y="5457809"/>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1FF99AA-F0E4-029C-C048-0C5F4EE7CEEA}"/>
                </a:ext>
              </a:extLst>
            </p:cNvPr>
            <p:cNvCxnSpPr/>
            <p:nvPr/>
          </p:nvCxnSpPr>
          <p:spPr bwMode="auto">
            <a:xfrm>
              <a:off x="10887075" y="5457808"/>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D1E17174-2459-FB36-789C-ECEF00ED85F6}"/>
                </a:ext>
              </a:extLst>
            </p:cNvPr>
            <p:cNvCxnSpPr/>
            <p:nvPr/>
          </p:nvCxnSpPr>
          <p:spPr bwMode="auto">
            <a:xfrm>
              <a:off x="11029950" y="5457808"/>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BC142B0F-3196-8EA8-3CEC-62762116B2E5}"/>
                </a:ext>
              </a:extLst>
            </p:cNvPr>
            <p:cNvCxnSpPr/>
            <p:nvPr/>
          </p:nvCxnSpPr>
          <p:spPr bwMode="auto">
            <a:xfrm>
              <a:off x="11147425" y="5730875"/>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DBC32946-0EDC-9F74-5FE2-96351C8790FC}"/>
                </a:ext>
              </a:extLst>
            </p:cNvPr>
            <p:cNvCxnSpPr/>
            <p:nvPr/>
          </p:nvCxnSpPr>
          <p:spPr bwMode="auto">
            <a:xfrm>
              <a:off x="11074400" y="5730874"/>
              <a:ext cx="0" cy="142875"/>
            </a:xfrm>
            <a:prstGeom prst="line">
              <a:avLst/>
            </a:prstGeom>
            <a:noFill/>
            <a:ln w="28575"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D40EA566-3868-3473-DA9F-77041353C857}"/>
                </a:ext>
              </a:extLst>
            </p:cNvPr>
            <p:cNvCxnSpPr/>
            <p:nvPr/>
          </p:nvCxnSpPr>
          <p:spPr bwMode="auto">
            <a:xfrm>
              <a:off x="11404600" y="5730873"/>
              <a:ext cx="0" cy="1428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052BBF5D-C5A8-42FC-2E85-77BD81D12283}"/>
              </a:ext>
            </a:extLst>
          </p:cNvPr>
          <p:cNvGrpSpPr/>
          <p:nvPr/>
        </p:nvGrpSpPr>
        <p:grpSpPr>
          <a:xfrm>
            <a:off x="1316360" y="1322992"/>
            <a:ext cx="3213030" cy="1669529"/>
            <a:chOff x="1316360" y="1322992"/>
            <a:chExt cx="3213030" cy="1669529"/>
          </a:xfrm>
        </p:grpSpPr>
        <p:sp>
          <p:nvSpPr>
            <p:cNvPr id="11" name="Content Placeholder 3">
              <a:extLst>
                <a:ext uri="{FF2B5EF4-FFF2-40B4-BE49-F238E27FC236}">
                  <a16:creationId xmlns:a16="http://schemas.microsoft.com/office/drawing/2014/main" id="{3EC56ED1-2F65-0ACE-23CB-99BFC0BD69E7}"/>
                </a:ext>
              </a:extLst>
            </p:cNvPr>
            <p:cNvSpPr txBox="1">
              <a:spLocks/>
            </p:cNvSpPr>
            <p:nvPr/>
          </p:nvSpPr>
          <p:spPr bwMode="auto">
            <a:xfrm>
              <a:off x="1740821" y="1322992"/>
              <a:ext cx="2189325" cy="239553"/>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t>PFS in All Patients</a:t>
              </a:r>
            </a:p>
          </p:txBody>
        </p:sp>
        <p:grpSp>
          <p:nvGrpSpPr>
            <p:cNvPr id="112" name="Group 111">
              <a:extLst>
                <a:ext uri="{FF2B5EF4-FFF2-40B4-BE49-F238E27FC236}">
                  <a16:creationId xmlns:a16="http://schemas.microsoft.com/office/drawing/2014/main" id="{69D4D1DC-20F8-1297-7883-77281103CC31}"/>
                </a:ext>
              </a:extLst>
            </p:cNvPr>
            <p:cNvGrpSpPr/>
            <p:nvPr/>
          </p:nvGrpSpPr>
          <p:grpSpPr>
            <a:xfrm>
              <a:off x="1316360" y="1643476"/>
              <a:ext cx="3213030" cy="1343422"/>
              <a:chOff x="1368425" y="1016000"/>
              <a:chExt cx="10416465" cy="4355300"/>
            </a:xfrm>
            <a:noFill/>
          </p:grpSpPr>
          <p:sp>
            <p:nvSpPr>
              <p:cNvPr id="113" name="Freeform 112">
                <a:extLst>
                  <a:ext uri="{FF2B5EF4-FFF2-40B4-BE49-F238E27FC236}">
                    <a16:creationId xmlns:a16="http://schemas.microsoft.com/office/drawing/2014/main" id="{9769EEB1-2F01-E172-F15E-CE7960C1B7EB}"/>
                  </a:ext>
                </a:extLst>
              </p:cNvPr>
              <p:cNvSpPr/>
              <p:nvPr/>
            </p:nvSpPr>
            <p:spPr bwMode="auto">
              <a:xfrm>
                <a:off x="1368425" y="1016000"/>
                <a:ext cx="1330325" cy="1482725"/>
              </a:xfrm>
              <a:custGeom>
                <a:avLst/>
                <a:gdLst>
                  <a:gd name="connsiteX0" fmla="*/ 0 w 1330325"/>
                  <a:gd name="connsiteY0" fmla="*/ 0 h 1482725"/>
                  <a:gd name="connsiteX1" fmla="*/ 133350 w 1330325"/>
                  <a:gd name="connsiteY1" fmla="*/ 0 h 1482725"/>
                  <a:gd name="connsiteX2" fmla="*/ 133350 w 1330325"/>
                  <a:gd name="connsiteY2" fmla="*/ 50800 h 1482725"/>
                  <a:gd name="connsiteX3" fmla="*/ 231775 w 1330325"/>
                  <a:gd name="connsiteY3" fmla="*/ 50800 h 1482725"/>
                  <a:gd name="connsiteX4" fmla="*/ 231775 w 1330325"/>
                  <a:gd name="connsiteY4" fmla="*/ 85725 h 1482725"/>
                  <a:gd name="connsiteX5" fmla="*/ 288925 w 1330325"/>
                  <a:gd name="connsiteY5" fmla="*/ 85725 h 1482725"/>
                  <a:gd name="connsiteX6" fmla="*/ 288925 w 1330325"/>
                  <a:gd name="connsiteY6" fmla="*/ 269875 h 1482725"/>
                  <a:gd name="connsiteX7" fmla="*/ 323850 w 1330325"/>
                  <a:gd name="connsiteY7" fmla="*/ 269875 h 1482725"/>
                  <a:gd name="connsiteX8" fmla="*/ 358775 w 1330325"/>
                  <a:gd name="connsiteY8" fmla="*/ 269875 h 1482725"/>
                  <a:gd name="connsiteX9" fmla="*/ 358775 w 1330325"/>
                  <a:gd name="connsiteY9" fmla="*/ 358775 h 1482725"/>
                  <a:gd name="connsiteX10" fmla="*/ 438150 w 1330325"/>
                  <a:gd name="connsiteY10" fmla="*/ 358775 h 1482725"/>
                  <a:gd name="connsiteX11" fmla="*/ 438150 w 1330325"/>
                  <a:gd name="connsiteY11" fmla="*/ 358775 h 1482725"/>
                  <a:gd name="connsiteX12" fmla="*/ 438150 w 1330325"/>
                  <a:gd name="connsiteY12" fmla="*/ 387350 h 1482725"/>
                  <a:gd name="connsiteX13" fmla="*/ 536575 w 1330325"/>
                  <a:gd name="connsiteY13" fmla="*/ 387350 h 1482725"/>
                  <a:gd name="connsiteX14" fmla="*/ 536575 w 1330325"/>
                  <a:gd name="connsiteY14" fmla="*/ 485775 h 1482725"/>
                  <a:gd name="connsiteX15" fmla="*/ 568325 w 1330325"/>
                  <a:gd name="connsiteY15" fmla="*/ 485775 h 1482725"/>
                  <a:gd name="connsiteX16" fmla="*/ 596900 w 1330325"/>
                  <a:gd name="connsiteY16" fmla="*/ 485775 h 1482725"/>
                  <a:gd name="connsiteX17" fmla="*/ 596900 w 1330325"/>
                  <a:gd name="connsiteY17" fmla="*/ 622300 h 1482725"/>
                  <a:gd name="connsiteX18" fmla="*/ 625475 w 1330325"/>
                  <a:gd name="connsiteY18" fmla="*/ 622300 h 1482725"/>
                  <a:gd name="connsiteX19" fmla="*/ 711200 w 1330325"/>
                  <a:gd name="connsiteY19" fmla="*/ 622300 h 1482725"/>
                  <a:gd name="connsiteX20" fmla="*/ 711200 w 1330325"/>
                  <a:gd name="connsiteY20" fmla="*/ 657225 h 1482725"/>
                  <a:gd name="connsiteX21" fmla="*/ 784225 w 1330325"/>
                  <a:gd name="connsiteY21" fmla="*/ 657225 h 1482725"/>
                  <a:gd name="connsiteX22" fmla="*/ 784225 w 1330325"/>
                  <a:gd name="connsiteY22" fmla="*/ 708025 h 1482725"/>
                  <a:gd name="connsiteX23" fmla="*/ 819150 w 1330325"/>
                  <a:gd name="connsiteY23" fmla="*/ 708025 h 1482725"/>
                  <a:gd name="connsiteX24" fmla="*/ 819150 w 1330325"/>
                  <a:gd name="connsiteY24" fmla="*/ 825500 h 1482725"/>
                  <a:gd name="connsiteX25" fmla="*/ 847725 w 1330325"/>
                  <a:gd name="connsiteY25" fmla="*/ 825500 h 1482725"/>
                  <a:gd name="connsiteX26" fmla="*/ 857250 w 1330325"/>
                  <a:gd name="connsiteY26" fmla="*/ 835025 h 1482725"/>
                  <a:gd name="connsiteX27" fmla="*/ 857250 w 1330325"/>
                  <a:gd name="connsiteY27" fmla="*/ 981075 h 1482725"/>
                  <a:gd name="connsiteX28" fmla="*/ 889000 w 1330325"/>
                  <a:gd name="connsiteY28" fmla="*/ 981075 h 1482725"/>
                  <a:gd name="connsiteX29" fmla="*/ 908050 w 1330325"/>
                  <a:gd name="connsiteY29" fmla="*/ 981075 h 1482725"/>
                  <a:gd name="connsiteX30" fmla="*/ 908050 w 1330325"/>
                  <a:gd name="connsiteY30" fmla="*/ 1076325 h 1482725"/>
                  <a:gd name="connsiteX31" fmla="*/ 1003300 w 1330325"/>
                  <a:gd name="connsiteY31" fmla="*/ 1076325 h 1482725"/>
                  <a:gd name="connsiteX32" fmla="*/ 1003300 w 1330325"/>
                  <a:gd name="connsiteY32" fmla="*/ 1104900 h 1482725"/>
                  <a:gd name="connsiteX33" fmla="*/ 1095375 w 1330325"/>
                  <a:gd name="connsiteY33" fmla="*/ 1104900 h 1482725"/>
                  <a:gd name="connsiteX34" fmla="*/ 1095375 w 1330325"/>
                  <a:gd name="connsiteY34" fmla="*/ 1250950 h 1482725"/>
                  <a:gd name="connsiteX35" fmla="*/ 1136650 w 1330325"/>
                  <a:gd name="connsiteY35" fmla="*/ 1250950 h 1482725"/>
                  <a:gd name="connsiteX36" fmla="*/ 1136650 w 1330325"/>
                  <a:gd name="connsiteY36" fmla="*/ 1368425 h 1482725"/>
                  <a:gd name="connsiteX37" fmla="*/ 1171575 w 1330325"/>
                  <a:gd name="connsiteY37" fmla="*/ 1368425 h 1482725"/>
                  <a:gd name="connsiteX38" fmla="*/ 1171575 w 1330325"/>
                  <a:gd name="connsiteY38" fmla="*/ 1435100 h 1482725"/>
                  <a:gd name="connsiteX39" fmla="*/ 1231900 w 1330325"/>
                  <a:gd name="connsiteY39" fmla="*/ 1435100 h 1482725"/>
                  <a:gd name="connsiteX40" fmla="*/ 1231900 w 1330325"/>
                  <a:gd name="connsiteY40" fmla="*/ 1482725 h 1482725"/>
                  <a:gd name="connsiteX41" fmla="*/ 1330325 w 1330325"/>
                  <a:gd name="connsiteY41" fmla="*/ 1482725 h 148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30325" h="1482725">
                    <a:moveTo>
                      <a:pt x="0" y="0"/>
                    </a:moveTo>
                    <a:lnTo>
                      <a:pt x="133350" y="0"/>
                    </a:lnTo>
                    <a:lnTo>
                      <a:pt x="133350" y="50800"/>
                    </a:lnTo>
                    <a:lnTo>
                      <a:pt x="231775" y="50800"/>
                    </a:lnTo>
                    <a:lnTo>
                      <a:pt x="231775" y="85725"/>
                    </a:lnTo>
                    <a:lnTo>
                      <a:pt x="288925" y="85725"/>
                    </a:lnTo>
                    <a:lnTo>
                      <a:pt x="288925" y="269875"/>
                    </a:lnTo>
                    <a:lnTo>
                      <a:pt x="323850" y="269875"/>
                    </a:lnTo>
                    <a:lnTo>
                      <a:pt x="358775" y="269875"/>
                    </a:lnTo>
                    <a:lnTo>
                      <a:pt x="358775" y="358775"/>
                    </a:lnTo>
                    <a:lnTo>
                      <a:pt x="438150" y="358775"/>
                    </a:lnTo>
                    <a:lnTo>
                      <a:pt x="438150" y="358775"/>
                    </a:lnTo>
                    <a:lnTo>
                      <a:pt x="438150" y="387350"/>
                    </a:lnTo>
                    <a:lnTo>
                      <a:pt x="536575" y="387350"/>
                    </a:lnTo>
                    <a:lnTo>
                      <a:pt x="536575" y="485775"/>
                    </a:lnTo>
                    <a:lnTo>
                      <a:pt x="568325" y="485775"/>
                    </a:lnTo>
                    <a:lnTo>
                      <a:pt x="596900" y="485775"/>
                    </a:lnTo>
                    <a:lnTo>
                      <a:pt x="596900" y="622300"/>
                    </a:lnTo>
                    <a:lnTo>
                      <a:pt x="625475" y="622300"/>
                    </a:lnTo>
                    <a:lnTo>
                      <a:pt x="711200" y="622300"/>
                    </a:lnTo>
                    <a:lnTo>
                      <a:pt x="711200" y="657225"/>
                    </a:lnTo>
                    <a:lnTo>
                      <a:pt x="784225" y="657225"/>
                    </a:lnTo>
                    <a:lnTo>
                      <a:pt x="784225" y="708025"/>
                    </a:lnTo>
                    <a:lnTo>
                      <a:pt x="819150" y="708025"/>
                    </a:lnTo>
                    <a:lnTo>
                      <a:pt x="819150" y="825500"/>
                    </a:lnTo>
                    <a:lnTo>
                      <a:pt x="847725" y="825500"/>
                    </a:lnTo>
                    <a:lnTo>
                      <a:pt x="857250" y="835025"/>
                    </a:lnTo>
                    <a:lnTo>
                      <a:pt x="857250" y="981075"/>
                    </a:lnTo>
                    <a:lnTo>
                      <a:pt x="889000" y="981075"/>
                    </a:lnTo>
                    <a:lnTo>
                      <a:pt x="908050" y="981075"/>
                    </a:lnTo>
                    <a:lnTo>
                      <a:pt x="908050" y="1076325"/>
                    </a:lnTo>
                    <a:lnTo>
                      <a:pt x="1003300" y="1076325"/>
                    </a:lnTo>
                    <a:lnTo>
                      <a:pt x="1003300" y="1104900"/>
                    </a:lnTo>
                    <a:lnTo>
                      <a:pt x="1095375" y="1104900"/>
                    </a:lnTo>
                    <a:lnTo>
                      <a:pt x="1095375" y="1250950"/>
                    </a:lnTo>
                    <a:lnTo>
                      <a:pt x="1136650" y="1250950"/>
                    </a:lnTo>
                    <a:lnTo>
                      <a:pt x="1136650" y="1368425"/>
                    </a:lnTo>
                    <a:lnTo>
                      <a:pt x="1171575" y="1368425"/>
                    </a:lnTo>
                    <a:lnTo>
                      <a:pt x="1171575" y="1435100"/>
                    </a:lnTo>
                    <a:lnTo>
                      <a:pt x="1231900" y="1435100"/>
                    </a:lnTo>
                    <a:lnTo>
                      <a:pt x="1231900" y="1482725"/>
                    </a:lnTo>
                    <a:lnTo>
                      <a:pt x="1330325" y="1482725"/>
                    </a:lnTo>
                  </a:path>
                </a:pathLst>
              </a:custGeom>
              <a:grpFill/>
              <a:ln w="28575">
                <a:solidFill>
                  <a:schemeClr val="accent1"/>
                </a:solidFill>
                <a:miter lim="800000"/>
                <a:headEnd/>
                <a:tailEnd/>
              </a:ln>
            </p:spPr>
            <p:txBody>
              <a:bodyPr rtlCol="0" anchor="ctr"/>
              <a:lstStyle/>
              <a:p>
                <a:pPr algn="ctr"/>
                <a:endParaRPr lang="en-US" dirty="0"/>
              </a:p>
            </p:txBody>
          </p:sp>
          <p:sp>
            <p:nvSpPr>
              <p:cNvPr id="114" name="Freeform 113">
                <a:extLst>
                  <a:ext uri="{FF2B5EF4-FFF2-40B4-BE49-F238E27FC236}">
                    <a16:creationId xmlns:a16="http://schemas.microsoft.com/office/drawing/2014/main" id="{030919E8-4153-1044-9B83-BF389A4350F4}"/>
                  </a:ext>
                </a:extLst>
              </p:cNvPr>
              <p:cNvSpPr/>
              <p:nvPr/>
            </p:nvSpPr>
            <p:spPr bwMode="auto">
              <a:xfrm>
                <a:off x="2698750" y="2498725"/>
                <a:ext cx="882650" cy="1216025"/>
              </a:xfrm>
              <a:custGeom>
                <a:avLst/>
                <a:gdLst>
                  <a:gd name="connsiteX0" fmla="*/ 0 w 882650"/>
                  <a:gd name="connsiteY0" fmla="*/ 0 h 1216025"/>
                  <a:gd name="connsiteX1" fmla="*/ 0 w 882650"/>
                  <a:gd name="connsiteY1" fmla="*/ 47625 h 1216025"/>
                  <a:gd name="connsiteX2" fmla="*/ 41275 w 882650"/>
                  <a:gd name="connsiteY2" fmla="*/ 47625 h 1216025"/>
                  <a:gd name="connsiteX3" fmla="*/ 41275 w 882650"/>
                  <a:gd name="connsiteY3" fmla="*/ 149225 h 1216025"/>
                  <a:gd name="connsiteX4" fmla="*/ 73025 w 882650"/>
                  <a:gd name="connsiteY4" fmla="*/ 149225 h 1216025"/>
                  <a:gd name="connsiteX5" fmla="*/ 73025 w 882650"/>
                  <a:gd name="connsiteY5" fmla="*/ 333375 h 1216025"/>
                  <a:gd name="connsiteX6" fmla="*/ 107950 w 882650"/>
                  <a:gd name="connsiteY6" fmla="*/ 333375 h 1216025"/>
                  <a:gd name="connsiteX7" fmla="*/ 107950 w 882650"/>
                  <a:gd name="connsiteY7" fmla="*/ 387350 h 1216025"/>
                  <a:gd name="connsiteX8" fmla="*/ 139700 w 882650"/>
                  <a:gd name="connsiteY8" fmla="*/ 387350 h 1216025"/>
                  <a:gd name="connsiteX9" fmla="*/ 139700 w 882650"/>
                  <a:gd name="connsiteY9" fmla="*/ 431800 h 1216025"/>
                  <a:gd name="connsiteX10" fmla="*/ 174625 w 882650"/>
                  <a:gd name="connsiteY10" fmla="*/ 431800 h 1216025"/>
                  <a:gd name="connsiteX11" fmla="*/ 174625 w 882650"/>
                  <a:gd name="connsiteY11" fmla="*/ 469900 h 1216025"/>
                  <a:gd name="connsiteX12" fmla="*/ 304800 w 882650"/>
                  <a:gd name="connsiteY12" fmla="*/ 469900 h 1216025"/>
                  <a:gd name="connsiteX13" fmla="*/ 304800 w 882650"/>
                  <a:gd name="connsiteY13" fmla="*/ 520700 h 1216025"/>
                  <a:gd name="connsiteX14" fmla="*/ 355600 w 882650"/>
                  <a:gd name="connsiteY14" fmla="*/ 520700 h 1216025"/>
                  <a:gd name="connsiteX15" fmla="*/ 355600 w 882650"/>
                  <a:gd name="connsiteY15" fmla="*/ 568325 h 1216025"/>
                  <a:gd name="connsiteX16" fmla="*/ 355600 w 882650"/>
                  <a:gd name="connsiteY16" fmla="*/ 717550 h 1216025"/>
                  <a:gd name="connsiteX17" fmla="*/ 396875 w 882650"/>
                  <a:gd name="connsiteY17" fmla="*/ 717550 h 1216025"/>
                  <a:gd name="connsiteX18" fmla="*/ 396875 w 882650"/>
                  <a:gd name="connsiteY18" fmla="*/ 822325 h 1216025"/>
                  <a:gd name="connsiteX19" fmla="*/ 415925 w 882650"/>
                  <a:gd name="connsiteY19" fmla="*/ 822325 h 1216025"/>
                  <a:gd name="connsiteX20" fmla="*/ 415925 w 882650"/>
                  <a:gd name="connsiteY20" fmla="*/ 904875 h 1216025"/>
                  <a:gd name="connsiteX21" fmla="*/ 463550 w 882650"/>
                  <a:gd name="connsiteY21" fmla="*/ 904875 h 1216025"/>
                  <a:gd name="connsiteX22" fmla="*/ 463550 w 882650"/>
                  <a:gd name="connsiteY22" fmla="*/ 933450 h 1216025"/>
                  <a:gd name="connsiteX23" fmla="*/ 530225 w 882650"/>
                  <a:gd name="connsiteY23" fmla="*/ 933450 h 1216025"/>
                  <a:gd name="connsiteX24" fmla="*/ 530225 w 882650"/>
                  <a:gd name="connsiteY24" fmla="*/ 996950 h 1216025"/>
                  <a:gd name="connsiteX25" fmla="*/ 571500 w 882650"/>
                  <a:gd name="connsiteY25" fmla="*/ 996950 h 1216025"/>
                  <a:gd name="connsiteX26" fmla="*/ 571500 w 882650"/>
                  <a:gd name="connsiteY26" fmla="*/ 1044575 h 1216025"/>
                  <a:gd name="connsiteX27" fmla="*/ 612775 w 882650"/>
                  <a:gd name="connsiteY27" fmla="*/ 1044575 h 1216025"/>
                  <a:gd name="connsiteX28" fmla="*/ 612775 w 882650"/>
                  <a:gd name="connsiteY28" fmla="*/ 1082675 h 1216025"/>
                  <a:gd name="connsiteX29" fmla="*/ 657225 w 882650"/>
                  <a:gd name="connsiteY29" fmla="*/ 1082675 h 1216025"/>
                  <a:gd name="connsiteX30" fmla="*/ 657225 w 882650"/>
                  <a:gd name="connsiteY30" fmla="*/ 1127125 h 1216025"/>
                  <a:gd name="connsiteX31" fmla="*/ 657225 w 882650"/>
                  <a:gd name="connsiteY31" fmla="*/ 1127125 h 1216025"/>
                  <a:gd name="connsiteX32" fmla="*/ 695325 w 882650"/>
                  <a:gd name="connsiteY32" fmla="*/ 1127125 h 1216025"/>
                  <a:gd name="connsiteX33" fmla="*/ 695325 w 882650"/>
                  <a:gd name="connsiteY33" fmla="*/ 1181100 h 1216025"/>
                  <a:gd name="connsiteX34" fmla="*/ 736600 w 882650"/>
                  <a:gd name="connsiteY34" fmla="*/ 1181100 h 1216025"/>
                  <a:gd name="connsiteX35" fmla="*/ 736600 w 882650"/>
                  <a:gd name="connsiteY35" fmla="*/ 1181100 h 1216025"/>
                  <a:gd name="connsiteX36" fmla="*/ 736600 w 882650"/>
                  <a:gd name="connsiteY36" fmla="*/ 1216025 h 1216025"/>
                  <a:gd name="connsiteX37" fmla="*/ 882650 w 882650"/>
                  <a:gd name="connsiteY37" fmla="*/ 1216025 h 121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82650" h="1216025">
                    <a:moveTo>
                      <a:pt x="0" y="0"/>
                    </a:moveTo>
                    <a:lnTo>
                      <a:pt x="0" y="47625"/>
                    </a:lnTo>
                    <a:lnTo>
                      <a:pt x="41275" y="47625"/>
                    </a:lnTo>
                    <a:lnTo>
                      <a:pt x="41275" y="149225"/>
                    </a:lnTo>
                    <a:lnTo>
                      <a:pt x="73025" y="149225"/>
                    </a:lnTo>
                    <a:lnTo>
                      <a:pt x="73025" y="333375"/>
                    </a:lnTo>
                    <a:lnTo>
                      <a:pt x="107950" y="333375"/>
                    </a:lnTo>
                    <a:lnTo>
                      <a:pt x="107950" y="387350"/>
                    </a:lnTo>
                    <a:lnTo>
                      <a:pt x="139700" y="387350"/>
                    </a:lnTo>
                    <a:lnTo>
                      <a:pt x="139700" y="431800"/>
                    </a:lnTo>
                    <a:lnTo>
                      <a:pt x="174625" y="431800"/>
                    </a:lnTo>
                    <a:lnTo>
                      <a:pt x="174625" y="469900"/>
                    </a:lnTo>
                    <a:lnTo>
                      <a:pt x="304800" y="469900"/>
                    </a:lnTo>
                    <a:lnTo>
                      <a:pt x="304800" y="520700"/>
                    </a:lnTo>
                    <a:lnTo>
                      <a:pt x="355600" y="520700"/>
                    </a:lnTo>
                    <a:lnTo>
                      <a:pt x="355600" y="568325"/>
                    </a:lnTo>
                    <a:lnTo>
                      <a:pt x="355600" y="717550"/>
                    </a:lnTo>
                    <a:lnTo>
                      <a:pt x="396875" y="717550"/>
                    </a:lnTo>
                    <a:lnTo>
                      <a:pt x="396875" y="822325"/>
                    </a:lnTo>
                    <a:lnTo>
                      <a:pt x="415925" y="822325"/>
                    </a:lnTo>
                    <a:lnTo>
                      <a:pt x="415925" y="904875"/>
                    </a:lnTo>
                    <a:lnTo>
                      <a:pt x="463550" y="904875"/>
                    </a:lnTo>
                    <a:lnTo>
                      <a:pt x="463550" y="933450"/>
                    </a:lnTo>
                    <a:lnTo>
                      <a:pt x="530225" y="933450"/>
                    </a:lnTo>
                    <a:lnTo>
                      <a:pt x="530225" y="996950"/>
                    </a:lnTo>
                    <a:lnTo>
                      <a:pt x="571500" y="996950"/>
                    </a:lnTo>
                    <a:lnTo>
                      <a:pt x="571500" y="1044575"/>
                    </a:lnTo>
                    <a:lnTo>
                      <a:pt x="612775" y="1044575"/>
                    </a:lnTo>
                    <a:lnTo>
                      <a:pt x="612775" y="1082675"/>
                    </a:lnTo>
                    <a:lnTo>
                      <a:pt x="657225" y="1082675"/>
                    </a:lnTo>
                    <a:lnTo>
                      <a:pt x="657225" y="1127125"/>
                    </a:lnTo>
                    <a:lnTo>
                      <a:pt x="657225" y="1127125"/>
                    </a:lnTo>
                    <a:lnTo>
                      <a:pt x="695325" y="1127125"/>
                    </a:lnTo>
                    <a:lnTo>
                      <a:pt x="695325" y="1181100"/>
                    </a:lnTo>
                    <a:lnTo>
                      <a:pt x="736600" y="1181100"/>
                    </a:lnTo>
                    <a:lnTo>
                      <a:pt x="736600" y="1181100"/>
                    </a:lnTo>
                    <a:lnTo>
                      <a:pt x="736600" y="1216025"/>
                    </a:lnTo>
                    <a:lnTo>
                      <a:pt x="882650" y="1216025"/>
                    </a:lnTo>
                  </a:path>
                </a:pathLst>
              </a:custGeom>
              <a:grpFill/>
              <a:ln w="28575">
                <a:solidFill>
                  <a:schemeClr val="accent1"/>
                </a:solidFill>
                <a:miter lim="800000"/>
                <a:headEnd/>
                <a:tailEnd/>
              </a:ln>
            </p:spPr>
            <p:txBody>
              <a:bodyPr rtlCol="0" anchor="ctr"/>
              <a:lstStyle/>
              <a:p>
                <a:pPr algn="ctr"/>
                <a:endParaRPr lang="en-US" dirty="0"/>
              </a:p>
            </p:txBody>
          </p:sp>
          <p:sp>
            <p:nvSpPr>
              <p:cNvPr id="115" name="Freeform 114">
                <a:extLst>
                  <a:ext uri="{FF2B5EF4-FFF2-40B4-BE49-F238E27FC236}">
                    <a16:creationId xmlns:a16="http://schemas.microsoft.com/office/drawing/2014/main" id="{58F76828-D384-4244-2E24-200C75FD77C5}"/>
                  </a:ext>
                </a:extLst>
              </p:cNvPr>
              <p:cNvSpPr/>
              <p:nvPr/>
            </p:nvSpPr>
            <p:spPr bwMode="auto">
              <a:xfrm>
                <a:off x="3578225" y="3711575"/>
                <a:ext cx="1073150" cy="892175"/>
              </a:xfrm>
              <a:custGeom>
                <a:avLst/>
                <a:gdLst>
                  <a:gd name="connsiteX0" fmla="*/ 0 w 1073150"/>
                  <a:gd name="connsiteY0" fmla="*/ 0 h 892175"/>
                  <a:gd name="connsiteX1" fmla="*/ 0 w 1073150"/>
                  <a:gd name="connsiteY1" fmla="*/ 47625 h 892175"/>
                  <a:gd name="connsiteX2" fmla="*/ 31750 w 1073150"/>
                  <a:gd name="connsiteY2" fmla="*/ 47625 h 892175"/>
                  <a:gd name="connsiteX3" fmla="*/ 31750 w 1073150"/>
                  <a:gd name="connsiteY3" fmla="*/ 88900 h 892175"/>
                  <a:gd name="connsiteX4" fmla="*/ 76200 w 1073150"/>
                  <a:gd name="connsiteY4" fmla="*/ 92075 h 892175"/>
                  <a:gd name="connsiteX5" fmla="*/ 79375 w 1073150"/>
                  <a:gd name="connsiteY5" fmla="*/ 200025 h 892175"/>
                  <a:gd name="connsiteX6" fmla="*/ 114300 w 1073150"/>
                  <a:gd name="connsiteY6" fmla="*/ 200025 h 892175"/>
                  <a:gd name="connsiteX7" fmla="*/ 155575 w 1073150"/>
                  <a:gd name="connsiteY7" fmla="*/ 200025 h 892175"/>
                  <a:gd name="connsiteX8" fmla="*/ 155575 w 1073150"/>
                  <a:gd name="connsiteY8" fmla="*/ 228600 h 892175"/>
                  <a:gd name="connsiteX9" fmla="*/ 285750 w 1073150"/>
                  <a:gd name="connsiteY9" fmla="*/ 228600 h 892175"/>
                  <a:gd name="connsiteX10" fmla="*/ 285750 w 1073150"/>
                  <a:gd name="connsiteY10" fmla="*/ 260350 h 892175"/>
                  <a:gd name="connsiteX11" fmla="*/ 333375 w 1073150"/>
                  <a:gd name="connsiteY11" fmla="*/ 260350 h 892175"/>
                  <a:gd name="connsiteX12" fmla="*/ 333375 w 1073150"/>
                  <a:gd name="connsiteY12" fmla="*/ 317500 h 892175"/>
                  <a:gd name="connsiteX13" fmla="*/ 355600 w 1073150"/>
                  <a:gd name="connsiteY13" fmla="*/ 317500 h 892175"/>
                  <a:gd name="connsiteX14" fmla="*/ 355600 w 1073150"/>
                  <a:gd name="connsiteY14" fmla="*/ 400050 h 892175"/>
                  <a:gd name="connsiteX15" fmla="*/ 419100 w 1073150"/>
                  <a:gd name="connsiteY15" fmla="*/ 400050 h 892175"/>
                  <a:gd name="connsiteX16" fmla="*/ 419100 w 1073150"/>
                  <a:gd name="connsiteY16" fmla="*/ 441325 h 892175"/>
                  <a:gd name="connsiteX17" fmla="*/ 504825 w 1073150"/>
                  <a:gd name="connsiteY17" fmla="*/ 441325 h 892175"/>
                  <a:gd name="connsiteX18" fmla="*/ 555625 w 1073150"/>
                  <a:gd name="connsiteY18" fmla="*/ 441325 h 892175"/>
                  <a:gd name="connsiteX19" fmla="*/ 555625 w 1073150"/>
                  <a:gd name="connsiteY19" fmla="*/ 511175 h 892175"/>
                  <a:gd name="connsiteX20" fmla="*/ 606425 w 1073150"/>
                  <a:gd name="connsiteY20" fmla="*/ 511175 h 892175"/>
                  <a:gd name="connsiteX21" fmla="*/ 606425 w 1073150"/>
                  <a:gd name="connsiteY21" fmla="*/ 593725 h 892175"/>
                  <a:gd name="connsiteX22" fmla="*/ 635000 w 1073150"/>
                  <a:gd name="connsiteY22" fmla="*/ 593725 h 892175"/>
                  <a:gd name="connsiteX23" fmla="*/ 635000 w 1073150"/>
                  <a:gd name="connsiteY23" fmla="*/ 673100 h 892175"/>
                  <a:gd name="connsiteX24" fmla="*/ 669925 w 1073150"/>
                  <a:gd name="connsiteY24" fmla="*/ 673100 h 892175"/>
                  <a:gd name="connsiteX25" fmla="*/ 669925 w 1073150"/>
                  <a:gd name="connsiteY25" fmla="*/ 704850 h 892175"/>
                  <a:gd name="connsiteX26" fmla="*/ 746125 w 1073150"/>
                  <a:gd name="connsiteY26" fmla="*/ 704850 h 892175"/>
                  <a:gd name="connsiteX27" fmla="*/ 746125 w 1073150"/>
                  <a:gd name="connsiteY27" fmla="*/ 733425 h 892175"/>
                  <a:gd name="connsiteX28" fmla="*/ 876300 w 1073150"/>
                  <a:gd name="connsiteY28" fmla="*/ 733425 h 892175"/>
                  <a:gd name="connsiteX29" fmla="*/ 876300 w 1073150"/>
                  <a:gd name="connsiteY29" fmla="*/ 800100 h 892175"/>
                  <a:gd name="connsiteX30" fmla="*/ 927100 w 1073150"/>
                  <a:gd name="connsiteY30" fmla="*/ 800100 h 892175"/>
                  <a:gd name="connsiteX31" fmla="*/ 927100 w 1073150"/>
                  <a:gd name="connsiteY31" fmla="*/ 828675 h 892175"/>
                  <a:gd name="connsiteX32" fmla="*/ 965200 w 1073150"/>
                  <a:gd name="connsiteY32" fmla="*/ 828675 h 892175"/>
                  <a:gd name="connsiteX33" fmla="*/ 965200 w 1073150"/>
                  <a:gd name="connsiteY33" fmla="*/ 828675 h 892175"/>
                  <a:gd name="connsiteX34" fmla="*/ 965200 w 1073150"/>
                  <a:gd name="connsiteY34" fmla="*/ 860425 h 892175"/>
                  <a:gd name="connsiteX35" fmla="*/ 1073150 w 1073150"/>
                  <a:gd name="connsiteY35" fmla="*/ 860425 h 892175"/>
                  <a:gd name="connsiteX36" fmla="*/ 1073150 w 1073150"/>
                  <a:gd name="connsiteY36" fmla="*/ 892175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73150" h="892175">
                    <a:moveTo>
                      <a:pt x="0" y="0"/>
                    </a:moveTo>
                    <a:lnTo>
                      <a:pt x="0" y="47625"/>
                    </a:lnTo>
                    <a:lnTo>
                      <a:pt x="31750" y="47625"/>
                    </a:lnTo>
                    <a:lnTo>
                      <a:pt x="31750" y="88900"/>
                    </a:lnTo>
                    <a:lnTo>
                      <a:pt x="76200" y="92075"/>
                    </a:lnTo>
                    <a:cubicBezTo>
                      <a:pt x="77258" y="128058"/>
                      <a:pt x="78317" y="164042"/>
                      <a:pt x="79375" y="200025"/>
                    </a:cubicBezTo>
                    <a:lnTo>
                      <a:pt x="114300" y="200025"/>
                    </a:lnTo>
                    <a:lnTo>
                      <a:pt x="155575" y="200025"/>
                    </a:lnTo>
                    <a:lnTo>
                      <a:pt x="155575" y="228600"/>
                    </a:lnTo>
                    <a:lnTo>
                      <a:pt x="285750" y="228600"/>
                    </a:lnTo>
                    <a:lnTo>
                      <a:pt x="285750" y="260350"/>
                    </a:lnTo>
                    <a:lnTo>
                      <a:pt x="333375" y="260350"/>
                    </a:lnTo>
                    <a:lnTo>
                      <a:pt x="333375" y="317500"/>
                    </a:lnTo>
                    <a:lnTo>
                      <a:pt x="355600" y="317500"/>
                    </a:lnTo>
                    <a:lnTo>
                      <a:pt x="355600" y="400050"/>
                    </a:lnTo>
                    <a:lnTo>
                      <a:pt x="419100" y="400050"/>
                    </a:lnTo>
                    <a:lnTo>
                      <a:pt x="419100" y="441325"/>
                    </a:lnTo>
                    <a:lnTo>
                      <a:pt x="504825" y="441325"/>
                    </a:lnTo>
                    <a:lnTo>
                      <a:pt x="555625" y="441325"/>
                    </a:lnTo>
                    <a:lnTo>
                      <a:pt x="555625" y="511175"/>
                    </a:lnTo>
                    <a:lnTo>
                      <a:pt x="606425" y="511175"/>
                    </a:lnTo>
                    <a:lnTo>
                      <a:pt x="606425" y="593725"/>
                    </a:lnTo>
                    <a:lnTo>
                      <a:pt x="635000" y="593725"/>
                    </a:lnTo>
                    <a:lnTo>
                      <a:pt x="635000" y="673100"/>
                    </a:lnTo>
                    <a:lnTo>
                      <a:pt x="669925" y="673100"/>
                    </a:lnTo>
                    <a:lnTo>
                      <a:pt x="669925" y="704850"/>
                    </a:lnTo>
                    <a:lnTo>
                      <a:pt x="746125" y="704850"/>
                    </a:lnTo>
                    <a:lnTo>
                      <a:pt x="746125" y="733425"/>
                    </a:lnTo>
                    <a:lnTo>
                      <a:pt x="876300" y="733425"/>
                    </a:lnTo>
                    <a:lnTo>
                      <a:pt x="876300" y="800100"/>
                    </a:lnTo>
                    <a:lnTo>
                      <a:pt x="927100" y="800100"/>
                    </a:lnTo>
                    <a:lnTo>
                      <a:pt x="927100" y="828675"/>
                    </a:lnTo>
                    <a:lnTo>
                      <a:pt x="965200" y="828675"/>
                    </a:lnTo>
                    <a:lnTo>
                      <a:pt x="965200" y="828675"/>
                    </a:lnTo>
                    <a:lnTo>
                      <a:pt x="965200" y="860425"/>
                    </a:lnTo>
                    <a:lnTo>
                      <a:pt x="1073150" y="860425"/>
                    </a:lnTo>
                    <a:lnTo>
                      <a:pt x="1073150" y="892175"/>
                    </a:lnTo>
                  </a:path>
                </a:pathLst>
              </a:custGeom>
              <a:grpFill/>
              <a:ln w="28575">
                <a:solidFill>
                  <a:schemeClr val="accent1"/>
                </a:solidFill>
                <a:miter lim="800000"/>
                <a:headEnd/>
                <a:tailEnd/>
              </a:ln>
            </p:spPr>
            <p:txBody>
              <a:bodyPr rtlCol="0" anchor="ctr"/>
              <a:lstStyle/>
              <a:p>
                <a:pPr algn="ctr"/>
                <a:endParaRPr lang="en-US" dirty="0"/>
              </a:p>
            </p:txBody>
          </p:sp>
          <p:sp>
            <p:nvSpPr>
              <p:cNvPr id="116" name="Freeform 115">
                <a:extLst>
                  <a:ext uri="{FF2B5EF4-FFF2-40B4-BE49-F238E27FC236}">
                    <a16:creationId xmlns:a16="http://schemas.microsoft.com/office/drawing/2014/main" id="{37D6CC14-AE11-2E4D-0CF3-ED661C185179}"/>
                  </a:ext>
                </a:extLst>
              </p:cNvPr>
              <p:cNvSpPr/>
              <p:nvPr/>
            </p:nvSpPr>
            <p:spPr bwMode="auto">
              <a:xfrm>
                <a:off x="4657725" y="4606925"/>
                <a:ext cx="2886075" cy="574675"/>
              </a:xfrm>
              <a:custGeom>
                <a:avLst/>
                <a:gdLst>
                  <a:gd name="connsiteX0" fmla="*/ 0 w 2886075"/>
                  <a:gd name="connsiteY0" fmla="*/ 0 h 574675"/>
                  <a:gd name="connsiteX1" fmla="*/ 82550 w 2886075"/>
                  <a:gd name="connsiteY1" fmla="*/ 0 h 574675"/>
                  <a:gd name="connsiteX2" fmla="*/ 82550 w 2886075"/>
                  <a:gd name="connsiteY2" fmla="*/ 53975 h 574675"/>
                  <a:gd name="connsiteX3" fmla="*/ 136525 w 2886075"/>
                  <a:gd name="connsiteY3" fmla="*/ 53975 h 574675"/>
                  <a:gd name="connsiteX4" fmla="*/ 136525 w 2886075"/>
                  <a:gd name="connsiteY4" fmla="*/ 53975 h 574675"/>
                  <a:gd name="connsiteX5" fmla="*/ 168275 w 2886075"/>
                  <a:gd name="connsiteY5" fmla="*/ 53975 h 574675"/>
                  <a:gd name="connsiteX6" fmla="*/ 168275 w 2886075"/>
                  <a:gd name="connsiteY6" fmla="*/ 95250 h 574675"/>
                  <a:gd name="connsiteX7" fmla="*/ 307975 w 2886075"/>
                  <a:gd name="connsiteY7" fmla="*/ 95250 h 574675"/>
                  <a:gd name="connsiteX8" fmla="*/ 307975 w 2886075"/>
                  <a:gd name="connsiteY8" fmla="*/ 136525 h 574675"/>
                  <a:gd name="connsiteX9" fmla="*/ 374650 w 2886075"/>
                  <a:gd name="connsiteY9" fmla="*/ 136525 h 574675"/>
                  <a:gd name="connsiteX10" fmla="*/ 374650 w 2886075"/>
                  <a:gd name="connsiteY10" fmla="*/ 184150 h 574675"/>
                  <a:gd name="connsiteX11" fmla="*/ 396875 w 2886075"/>
                  <a:gd name="connsiteY11" fmla="*/ 184150 h 574675"/>
                  <a:gd name="connsiteX12" fmla="*/ 396875 w 2886075"/>
                  <a:gd name="connsiteY12" fmla="*/ 219075 h 574675"/>
                  <a:gd name="connsiteX13" fmla="*/ 523875 w 2886075"/>
                  <a:gd name="connsiteY13" fmla="*/ 219075 h 574675"/>
                  <a:gd name="connsiteX14" fmla="*/ 523875 w 2886075"/>
                  <a:gd name="connsiteY14" fmla="*/ 219075 h 574675"/>
                  <a:gd name="connsiteX15" fmla="*/ 523875 w 2886075"/>
                  <a:gd name="connsiteY15" fmla="*/ 247650 h 574675"/>
                  <a:gd name="connsiteX16" fmla="*/ 628650 w 2886075"/>
                  <a:gd name="connsiteY16" fmla="*/ 247650 h 574675"/>
                  <a:gd name="connsiteX17" fmla="*/ 628650 w 2886075"/>
                  <a:gd name="connsiteY17" fmla="*/ 282575 h 574675"/>
                  <a:gd name="connsiteX18" fmla="*/ 911225 w 2886075"/>
                  <a:gd name="connsiteY18" fmla="*/ 282575 h 574675"/>
                  <a:gd name="connsiteX19" fmla="*/ 911225 w 2886075"/>
                  <a:gd name="connsiteY19" fmla="*/ 323850 h 574675"/>
                  <a:gd name="connsiteX20" fmla="*/ 987425 w 2886075"/>
                  <a:gd name="connsiteY20" fmla="*/ 323850 h 574675"/>
                  <a:gd name="connsiteX21" fmla="*/ 987425 w 2886075"/>
                  <a:gd name="connsiteY21" fmla="*/ 349250 h 574675"/>
                  <a:gd name="connsiteX22" fmla="*/ 1323975 w 2886075"/>
                  <a:gd name="connsiteY22" fmla="*/ 349250 h 574675"/>
                  <a:gd name="connsiteX23" fmla="*/ 1323975 w 2886075"/>
                  <a:gd name="connsiteY23" fmla="*/ 374650 h 574675"/>
                  <a:gd name="connsiteX24" fmla="*/ 1454150 w 2886075"/>
                  <a:gd name="connsiteY24" fmla="*/ 374650 h 574675"/>
                  <a:gd name="connsiteX25" fmla="*/ 1501775 w 2886075"/>
                  <a:gd name="connsiteY25" fmla="*/ 422275 h 574675"/>
                  <a:gd name="connsiteX26" fmla="*/ 1736725 w 2886075"/>
                  <a:gd name="connsiteY26" fmla="*/ 422275 h 574675"/>
                  <a:gd name="connsiteX27" fmla="*/ 1736725 w 2886075"/>
                  <a:gd name="connsiteY27" fmla="*/ 457200 h 574675"/>
                  <a:gd name="connsiteX28" fmla="*/ 2197100 w 2886075"/>
                  <a:gd name="connsiteY28" fmla="*/ 457200 h 574675"/>
                  <a:gd name="connsiteX29" fmla="*/ 2197100 w 2886075"/>
                  <a:gd name="connsiteY29" fmla="*/ 485775 h 574675"/>
                  <a:gd name="connsiteX30" fmla="*/ 2273300 w 2886075"/>
                  <a:gd name="connsiteY30" fmla="*/ 485775 h 574675"/>
                  <a:gd name="connsiteX31" fmla="*/ 2301875 w 2886075"/>
                  <a:gd name="connsiteY31" fmla="*/ 514350 h 574675"/>
                  <a:gd name="connsiteX32" fmla="*/ 2301875 w 2886075"/>
                  <a:gd name="connsiteY32" fmla="*/ 574675 h 574675"/>
                  <a:gd name="connsiteX33" fmla="*/ 2886075 w 2886075"/>
                  <a:gd name="connsiteY33" fmla="*/ 574675 h 57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86075" h="574675">
                    <a:moveTo>
                      <a:pt x="0" y="0"/>
                    </a:moveTo>
                    <a:lnTo>
                      <a:pt x="82550" y="0"/>
                    </a:lnTo>
                    <a:lnTo>
                      <a:pt x="82550" y="53975"/>
                    </a:lnTo>
                    <a:lnTo>
                      <a:pt x="136525" y="53975"/>
                    </a:lnTo>
                    <a:lnTo>
                      <a:pt x="136525" y="53975"/>
                    </a:lnTo>
                    <a:lnTo>
                      <a:pt x="168275" y="53975"/>
                    </a:lnTo>
                    <a:lnTo>
                      <a:pt x="168275" y="95250"/>
                    </a:lnTo>
                    <a:lnTo>
                      <a:pt x="307975" y="95250"/>
                    </a:lnTo>
                    <a:lnTo>
                      <a:pt x="307975" y="136525"/>
                    </a:lnTo>
                    <a:lnTo>
                      <a:pt x="374650" y="136525"/>
                    </a:lnTo>
                    <a:lnTo>
                      <a:pt x="374650" y="184150"/>
                    </a:lnTo>
                    <a:lnTo>
                      <a:pt x="396875" y="184150"/>
                    </a:lnTo>
                    <a:lnTo>
                      <a:pt x="396875" y="219075"/>
                    </a:lnTo>
                    <a:lnTo>
                      <a:pt x="523875" y="219075"/>
                    </a:lnTo>
                    <a:lnTo>
                      <a:pt x="523875" y="219075"/>
                    </a:lnTo>
                    <a:lnTo>
                      <a:pt x="523875" y="247650"/>
                    </a:lnTo>
                    <a:lnTo>
                      <a:pt x="628650" y="247650"/>
                    </a:lnTo>
                    <a:lnTo>
                      <a:pt x="628650" y="282575"/>
                    </a:lnTo>
                    <a:lnTo>
                      <a:pt x="911225" y="282575"/>
                    </a:lnTo>
                    <a:lnTo>
                      <a:pt x="911225" y="323850"/>
                    </a:lnTo>
                    <a:lnTo>
                      <a:pt x="987425" y="323850"/>
                    </a:lnTo>
                    <a:lnTo>
                      <a:pt x="987425" y="349250"/>
                    </a:lnTo>
                    <a:lnTo>
                      <a:pt x="1323975" y="349250"/>
                    </a:lnTo>
                    <a:lnTo>
                      <a:pt x="1323975" y="374650"/>
                    </a:lnTo>
                    <a:lnTo>
                      <a:pt x="1454150" y="374650"/>
                    </a:lnTo>
                    <a:lnTo>
                      <a:pt x="1501775" y="422275"/>
                    </a:lnTo>
                    <a:lnTo>
                      <a:pt x="1736725" y="422275"/>
                    </a:lnTo>
                    <a:lnTo>
                      <a:pt x="1736725" y="457200"/>
                    </a:lnTo>
                    <a:lnTo>
                      <a:pt x="2197100" y="457200"/>
                    </a:lnTo>
                    <a:lnTo>
                      <a:pt x="2197100" y="485775"/>
                    </a:lnTo>
                    <a:lnTo>
                      <a:pt x="2273300" y="485775"/>
                    </a:lnTo>
                    <a:lnTo>
                      <a:pt x="2301875" y="514350"/>
                    </a:lnTo>
                    <a:lnTo>
                      <a:pt x="2301875" y="574675"/>
                    </a:lnTo>
                    <a:lnTo>
                      <a:pt x="2886075" y="574675"/>
                    </a:lnTo>
                  </a:path>
                </a:pathLst>
              </a:custGeom>
              <a:grpFill/>
              <a:ln w="28575">
                <a:solidFill>
                  <a:schemeClr val="accent1"/>
                </a:solidFill>
                <a:miter lim="800000"/>
                <a:headEnd/>
                <a:tailEnd/>
              </a:ln>
            </p:spPr>
            <p:txBody>
              <a:bodyPr rtlCol="0" anchor="ctr"/>
              <a:lstStyle/>
              <a:p>
                <a:pPr algn="ctr"/>
                <a:endParaRPr lang="en-US" dirty="0"/>
              </a:p>
            </p:txBody>
          </p:sp>
          <p:sp>
            <p:nvSpPr>
              <p:cNvPr id="117" name="Freeform 116">
                <a:extLst>
                  <a:ext uri="{FF2B5EF4-FFF2-40B4-BE49-F238E27FC236}">
                    <a16:creationId xmlns:a16="http://schemas.microsoft.com/office/drawing/2014/main" id="{81F0D3A7-934A-0FA6-89F2-959787851137}"/>
                  </a:ext>
                </a:extLst>
              </p:cNvPr>
              <p:cNvSpPr/>
              <p:nvPr/>
            </p:nvSpPr>
            <p:spPr bwMode="auto">
              <a:xfrm>
                <a:off x="8108106" y="5325581"/>
                <a:ext cx="3676784" cy="45719"/>
              </a:xfrm>
              <a:custGeom>
                <a:avLst/>
                <a:gdLst>
                  <a:gd name="connsiteX0" fmla="*/ 3676784 w 3676784"/>
                  <a:gd name="connsiteY0" fmla="*/ 51156 h 51156"/>
                  <a:gd name="connsiteX1" fmla="*/ 121494 w 3676784"/>
                  <a:gd name="connsiteY1" fmla="*/ 51156 h 51156"/>
                  <a:gd name="connsiteX2" fmla="*/ 121494 w 3676784"/>
                  <a:gd name="connsiteY2" fmla="*/ 51156 h 51156"/>
                  <a:gd name="connsiteX3" fmla="*/ 121494 w 3676784"/>
                  <a:gd name="connsiteY3" fmla="*/ 51156 h 51156"/>
                  <a:gd name="connsiteX4" fmla="*/ 121494 w 3676784"/>
                  <a:gd name="connsiteY4" fmla="*/ 0 h 51156"/>
                  <a:gd name="connsiteX5" fmla="*/ 0 w 3676784"/>
                  <a:gd name="connsiteY5" fmla="*/ 0 h 5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784" h="51156">
                    <a:moveTo>
                      <a:pt x="3676784" y="51156"/>
                    </a:moveTo>
                    <a:lnTo>
                      <a:pt x="121494" y="51156"/>
                    </a:lnTo>
                    <a:lnTo>
                      <a:pt x="121494" y="51156"/>
                    </a:lnTo>
                    <a:lnTo>
                      <a:pt x="121494" y="51156"/>
                    </a:lnTo>
                    <a:lnTo>
                      <a:pt x="121494" y="0"/>
                    </a:lnTo>
                    <a:lnTo>
                      <a:pt x="0" y="0"/>
                    </a:lnTo>
                  </a:path>
                </a:pathLst>
              </a:custGeom>
              <a:grpFill/>
              <a:ln w="28575">
                <a:solidFill>
                  <a:schemeClr val="accent1"/>
                </a:solidFill>
                <a:miter lim="800000"/>
                <a:headEnd/>
                <a:tailEnd/>
              </a:ln>
            </p:spPr>
            <p:txBody>
              <a:bodyPr rtlCol="0" anchor="ctr"/>
              <a:lstStyle/>
              <a:p>
                <a:pPr algn="ctr"/>
                <a:endParaRPr lang="en-US" dirty="0"/>
              </a:p>
            </p:txBody>
          </p:sp>
          <p:sp>
            <p:nvSpPr>
              <p:cNvPr id="118" name="Freeform 117">
                <a:extLst>
                  <a:ext uri="{FF2B5EF4-FFF2-40B4-BE49-F238E27FC236}">
                    <a16:creationId xmlns:a16="http://schemas.microsoft.com/office/drawing/2014/main" id="{D4D19694-38D1-4423-A162-111CB6BB74B8}"/>
                  </a:ext>
                </a:extLst>
              </p:cNvPr>
              <p:cNvSpPr/>
              <p:nvPr/>
            </p:nvSpPr>
            <p:spPr bwMode="auto">
              <a:xfrm>
                <a:off x="7540625" y="5184775"/>
                <a:ext cx="574675" cy="142875"/>
              </a:xfrm>
              <a:custGeom>
                <a:avLst/>
                <a:gdLst>
                  <a:gd name="connsiteX0" fmla="*/ 0 w 574675"/>
                  <a:gd name="connsiteY0" fmla="*/ 0 h 142875"/>
                  <a:gd name="connsiteX1" fmla="*/ 0 w 574675"/>
                  <a:gd name="connsiteY1" fmla="*/ 38100 h 142875"/>
                  <a:gd name="connsiteX2" fmla="*/ 73025 w 574675"/>
                  <a:gd name="connsiteY2" fmla="*/ 38100 h 142875"/>
                  <a:gd name="connsiteX3" fmla="*/ 73025 w 574675"/>
                  <a:gd name="connsiteY3" fmla="*/ 38100 h 142875"/>
                  <a:gd name="connsiteX4" fmla="*/ 73025 w 574675"/>
                  <a:gd name="connsiteY4" fmla="*/ 76200 h 142875"/>
                  <a:gd name="connsiteX5" fmla="*/ 196850 w 574675"/>
                  <a:gd name="connsiteY5" fmla="*/ 76200 h 142875"/>
                  <a:gd name="connsiteX6" fmla="*/ 196850 w 574675"/>
                  <a:gd name="connsiteY6" fmla="*/ 111125 h 142875"/>
                  <a:gd name="connsiteX7" fmla="*/ 422275 w 574675"/>
                  <a:gd name="connsiteY7" fmla="*/ 111125 h 142875"/>
                  <a:gd name="connsiteX8" fmla="*/ 574675 w 574675"/>
                  <a:gd name="connsiteY8" fmla="*/ 111125 h 142875"/>
                  <a:gd name="connsiteX9" fmla="*/ 574675 w 574675"/>
                  <a:gd name="connsiteY9" fmla="*/ 142875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4675" h="142875">
                    <a:moveTo>
                      <a:pt x="0" y="0"/>
                    </a:moveTo>
                    <a:lnTo>
                      <a:pt x="0" y="38100"/>
                    </a:lnTo>
                    <a:lnTo>
                      <a:pt x="73025" y="38100"/>
                    </a:lnTo>
                    <a:lnTo>
                      <a:pt x="73025" y="38100"/>
                    </a:lnTo>
                    <a:lnTo>
                      <a:pt x="73025" y="76200"/>
                    </a:lnTo>
                    <a:lnTo>
                      <a:pt x="196850" y="76200"/>
                    </a:lnTo>
                    <a:lnTo>
                      <a:pt x="196850" y="111125"/>
                    </a:lnTo>
                    <a:lnTo>
                      <a:pt x="422275" y="111125"/>
                    </a:lnTo>
                    <a:lnTo>
                      <a:pt x="574675" y="111125"/>
                    </a:lnTo>
                    <a:lnTo>
                      <a:pt x="574675" y="142875"/>
                    </a:lnTo>
                  </a:path>
                </a:pathLst>
              </a:custGeom>
              <a:grpFill/>
              <a:ln w="28575">
                <a:solidFill>
                  <a:schemeClr val="accent1"/>
                </a:solidFill>
                <a:miter lim="800000"/>
                <a:headEnd/>
                <a:tailEnd/>
              </a:ln>
            </p:spPr>
            <p:txBody>
              <a:bodyPr rtlCol="0" anchor="ctr"/>
              <a:lstStyle/>
              <a:p>
                <a:pPr algn="ctr"/>
                <a:endParaRPr lang="en-US" dirty="0"/>
              </a:p>
            </p:txBody>
          </p:sp>
        </p:grpSp>
        <p:cxnSp>
          <p:nvCxnSpPr>
            <p:cNvPr id="120" name="Straight Connector 119">
              <a:extLst>
                <a:ext uri="{FF2B5EF4-FFF2-40B4-BE49-F238E27FC236}">
                  <a16:creationId xmlns:a16="http://schemas.microsoft.com/office/drawing/2014/main" id="{C88B09C8-44C1-03A7-B6D3-3A7586CA0739}"/>
                </a:ext>
              </a:extLst>
            </p:cNvPr>
            <p:cNvCxnSpPr/>
            <p:nvPr/>
          </p:nvCxnSpPr>
          <p:spPr bwMode="auto">
            <a:xfrm>
              <a:off x="2268665" y="2657028"/>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79BAA24-5145-F6BB-EA1E-E9B48849D18B}"/>
                </a:ext>
              </a:extLst>
            </p:cNvPr>
            <p:cNvCxnSpPr/>
            <p:nvPr/>
          </p:nvCxnSpPr>
          <p:spPr bwMode="auto">
            <a:xfrm>
              <a:off x="2154365" y="2551364"/>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49D3461-7407-8918-01A5-E9A3EE088B69}"/>
                </a:ext>
              </a:extLst>
            </p:cNvPr>
            <p:cNvCxnSpPr/>
            <p:nvPr/>
          </p:nvCxnSpPr>
          <p:spPr bwMode="auto">
            <a:xfrm>
              <a:off x="2186115" y="258019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1A42019-3146-5C4F-8DE7-33BFBC3E1987}"/>
                </a:ext>
              </a:extLst>
            </p:cNvPr>
            <p:cNvCxnSpPr/>
            <p:nvPr/>
          </p:nvCxnSpPr>
          <p:spPr bwMode="auto">
            <a:xfrm>
              <a:off x="2069377" y="2488839"/>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48D9847-B30D-37B3-E7D5-BCA709F9F3BA}"/>
                </a:ext>
              </a:extLst>
            </p:cNvPr>
            <p:cNvCxnSpPr/>
            <p:nvPr/>
          </p:nvCxnSpPr>
          <p:spPr bwMode="auto">
            <a:xfrm>
              <a:off x="2094040" y="2515992"/>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3CBCE90-7342-FCEE-311F-3859CB388F05}"/>
                </a:ext>
              </a:extLst>
            </p:cNvPr>
            <p:cNvCxnSpPr/>
            <p:nvPr/>
          </p:nvCxnSpPr>
          <p:spPr bwMode="auto">
            <a:xfrm>
              <a:off x="1967040" y="2412864"/>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37C04AC-B7E0-4586-BDCF-E938986E64A6}"/>
                </a:ext>
              </a:extLst>
            </p:cNvPr>
            <p:cNvCxnSpPr/>
            <p:nvPr/>
          </p:nvCxnSpPr>
          <p:spPr bwMode="auto">
            <a:xfrm>
              <a:off x="1708646" y="2032346"/>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CA7DA17-0B2E-42A6-EC96-6067E9064833}"/>
                </a:ext>
              </a:extLst>
            </p:cNvPr>
            <p:cNvCxnSpPr/>
            <p:nvPr/>
          </p:nvCxnSpPr>
          <p:spPr bwMode="auto">
            <a:xfrm>
              <a:off x="1633665" y="1919109"/>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FB45194-DDBF-3E8D-9928-8706B2F95E65}"/>
                </a:ext>
              </a:extLst>
            </p:cNvPr>
            <p:cNvCxnSpPr/>
            <p:nvPr/>
          </p:nvCxnSpPr>
          <p:spPr bwMode="auto">
            <a:xfrm>
              <a:off x="1652715" y="1936889"/>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3211792-CF17-7A9A-D109-07FCDD2909AE}"/>
                </a:ext>
              </a:extLst>
            </p:cNvPr>
            <p:cNvCxnSpPr/>
            <p:nvPr/>
          </p:nvCxnSpPr>
          <p:spPr bwMode="auto">
            <a:xfrm>
              <a:off x="1547940" y="1793495"/>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1AD9347-F682-AA0D-4F4E-B9821E638BEB}"/>
                </a:ext>
              </a:extLst>
            </p:cNvPr>
            <p:cNvCxnSpPr/>
            <p:nvPr/>
          </p:nvCxnSpPr>
          <p:spPr bwMode="auto">
            <a:xfrm>
              <a:off x="1478090" y="1724620"/>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0CEB408-DCF0-AC3E-2A96-910D683F40A9}"/>
                </a:ext>
              </a:extLst>
            </p:cNvPr>
            <p:cNvCxnSpPr/>
            <p:nvPr/>
          </p:nvCxnSpPr>
          <p:spPr bwMode="auto">
            <a:xfrm>
              <a:off x="1443165" y="1693357"/>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15D8815-BD6C-C280-0556-E5992DC01172}"/>
                </a:ext>
              </a:extLst>
            </p:cNvPr>
            <p:cNvCxnSpPr/>
            <p:nvPr/>
          </p:nvCxnSpPr>
          <p:spPr bwMode="auto">
            <a:xfrm>
              <a:off x="2513140" y="2775267"/>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610E9EB-9C95-6673-1374-5B7CD71053BC}"/>
                </a:ext>
              </a:extLst>
            </p:cNvPr>
            <p:cNvCxnSpPr/>
            <p:nvPr/>
          </p:nvCxnSpPr>
          <p:spPr bwMode="auto">
            <a:xfrm>
              <a:off x="2541715" y="2790472"/>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E36B966-3E4A-24F7-B542-3A5CA8FD4CFB}"/>
                </a:ext>
              </a:extLst>
            </p:cNvPr>
            <p:cNvCxnSpPr/>
            <p:nvPr/>
          </p:nvCxnSpPr>
          <p:spPr bwMode="auto">
            <a:xfrm>
              <a:off x="2559950" y="2787297"/>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A9A8ED9-DE13-063B-6326-B92368744B19}"/>
                </a:ext>
              </a:extLst>
            </p:cNvPr>
            <p:cNvCxnSpPr/>
            <p:nvPr/>
          </p:nvCxnSpPr>
          <p:spPr bwMode="auto">
            <a:xfrm>
              <a:off x="2583635" y="2787296"/>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522B2E0-74DC-6E3C-DD3A-84B3E82CF49B}"/>
                </a:ext>
              </a:extLst>
            </p:cNvPr>
            <p:cNvCxnSpPr/>
            <p:nvPr/>
          </p:nvCxnSpPr>
          <p:spPr bwMode="auto">
            <a:xfrm>
              <a:off x="2616696" y="2795138"/>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BDFC38F-7D98-F182-3E73-B514F018CE1F}"/>
                </a:ext>
              </a:extLst>
            </p:cNvPr>
            <p:cNvCxnSpPr/>
            <p:nvPr/>
          </p:nvCxnSpPr>
          <p:spPr bwMode="auto">
            <a:xfrm>
              <a:off x="2689721" y="280399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AA299F2-BE93-D371-C00E-D5143CEF1950}"/>
                </a:ext>
              </a:extLst>
            </p:cNvPr>
            <p:cNvCxnSpPr/>
            <p:nvPr/>
          </p:nvCxnSpPr>
          <p:spPr bwMode="auto">
            <a:xfrm>
              <a:off x="2711946" y="280399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5FA1D15-670C-8E4E-716C-51B5338FCDD7}"/>
                </a:ext>
              </a:extLst>
            </p:cNvPr>
            <p:cNvCxnSpPr/>
            <p:nvPr/>
          </p:nvCxnSpPr>
          <p:spPr bwMode="auto">
            <a:xfrm>
              <a:off x="2782432" y="281538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4894CEA-C9C6-F91B-E183-CFDC04DBFB01}"/>
                </a:ext>
              </a:extLst>
            </p:cNvPr>
            <p:cNvCxnSpPr/>
            <p:nvPr/>
          </p:nvCxnSpPr>
          <p:spPr bwMode="auto">
            <a:xfrm>
              <a:off x="2877682" y="2835255"/>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4A0CB29-20BE-2C66-AF50-6BFF1A28C50A}"/>
                </a:ext>
              </a:extLst>
            </p:cNvPr>
            <p:cNvCxnSpPr/>
            <p:nvPr/>
          </p:nvCxnSpPr>
          <p:spPr bwMode="auto">
            <a:xfrm>
              <a:off x="2908591" y="284087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7886471-24D2-DA10-A4AC-C18B2F10AC0B}"/>
                </a:ext>
              </a:extLst>
            </p:cNvPr>
            <p:cNvCxnSpPr/>
            <p:nvPr/>
          </p:nvCxnSpPr>
          <p:spPr bwMode="auto">
            <a:xfrm>
              <a:off x="2940341" y="284087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002EAC0-954C-B758-AB60-1E657E29A5A0}"/>
                </a:ext>
              </a:extLst>
            </p:cNvPr>
            <p:cNvCxnSpPr/>
            <p:nvPr/>
          </p:nvCxnSpPr>
          <p:spPr bwMode="auto">
            <a:xfrm>
              <a:off x="2975266" y="2842231"/>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A0484028-536E-75CF-7840-C525C94EA30F}"/>
                </a:ext>
              </a:extLst>
            </p:cNvPr>
            <p:cNvCxnSpPr/>
            <p:nvPr/>
          </p:nvCxnSpPr>
          <p:spPr bwMode="auto">
            <a:xfrm>
              <a:off x="3025052" y="2854562"/>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0FBD6D4-19CB-E4F2-248D-196F388A190A}"/>
                </a:ext>
              </a:extLst>
            </p:cNvPr>
            <p:cNvCxnSpPr/>
            <p:nvPr/>
          </p:nvCxnSpPr>
          <p:spPr bwMode="auto">
            <a:xfrm>
              <a:off x="3064166" y="287349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5B344C1-DB69-7FC6-6D1D-4ACF349FCB0E}"/>
                </a:ext>
              </a:extLst>
            </p:cNvPr>
            <p:cNvCxnSpPr/>
            <p:nvPr/>
          </p:nvCxnSpPr>
          <p:spPr bwMode="auto">
            <a:xfrm>
              <a:off x="3146716" y="287349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2D11462-0DA7-D031-2DF3-DBD838E9E28E}"/>
                </a:ext>
              </a:extLst>
            </p:cNvPr>
            <p:cNvCxnSpPr/>
            <p:nvPr/>
          </p:nvCxnSpPr>
          <p:spPr bwMode="auto">
            <a:xfrm>
              <a:off x="3175546" y="2873493"/>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93952AA-C0A3-28DD-519E-14008904D7CF}"/>
                </a:ext>
              </a:extLst>
            </p:cNvPr>
            <p:cNvCxnSpPr/>
            <p:nvPr/>
          </p:nvCxnSpPr>
          <p:spPr bwMode="auto">
            <a:xfrm>
              <a:off x="3217588" y="2878848"/>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C1FB331-09C1-5940-1FC2-1BF9E06EBBA4}"/>
                </a:ext>
              </a:extLst>
            </p:cNvPr>
            <p:cNvCxnSpPr/>
            <p:nvPr/>
          </p:nvCxnSpPr>
          <p:spPr bwMode="auto">
            <a:xfrm>
              <a:off x="3331121" y="2916960"/>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8A6A901-5888-69E6-FBAA-985116E4E232}"/>
                </a:ext>
              </a:extLst>
            </p:cNvPr>
            <p:cNvCxnSpPr/>
            <p:nvPr/>
          </p:nvCxnSpPr>
          <p:spPr bwMode="auto">
            <a:xfrm>
              <a:off x="3364104" y="2916621"/>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B371F77-55C3-D22F-85B3-BE00A6F8F3DE}"/>
                </a:ext>
              </a:extLst>
            </p:cNvPr>
            <p:cNvCxnSpPr/>
            <p:nvPr/>
          </p:nvCxnSpPr>
          <p:spPr bwMode="auto">
            <a:xfrm>
              <a:off x="3395261" y="2919795"/>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0F80A20-3574-C679-2C09-4720BEA66921}"/>
                </a:ext>
              </a:extLst>
            </p:cNvPr>
            <p:cNvCxnSpPr/>
            <p:nvPr/>
          </p:nvCxnSpPr>
          <p:spPr bwMode="auto">
            <a:xfrm>
              <a:off x="3433361" y="2929996"/>
              <a:ext cx="0" cy="62525"/>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78FC3C2-DB6A-BCB4-9150-D6323D88F506}"/>
                </a:ext>
              </a:extLst>
            </p:cNvPr>
            <p:cNvCxnSpPr/>
            <p:nvPr/>
          </p:nvCxnSpPr>
          <p:spPr bwMode="auto">
            <a:xfrm>
              <a:off x="3480986" y="2940944"/>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6FCDE9F-4EEA-BE5B-8E0E-ADF2F4F95F78}"/>
                </a:ext>
              </a:extLst>
            </p:cNvPr>
            <p:cNvCxnSpPr/>
            <p:nvPr/>
          </p:nvCxnSpPr>
          <p:spPr bwMode="auto">
            <a:xfrm>
              <a:off x="3550836" y="2939922"/>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8151BBF-9270-5C73-A304-6BF8B3AF8B55}"/>
                </a:ext>
              </a:extLst>
            </p:cNvPr>
            <p:cNvCxnSpPr/>
            <p:nvPr/>
          </p:nvCxnSpPr>
          <p:spPr bwMode="auto">
            <a:xfrm>
              <a:off x="3725461"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231254C-022D-76C0-1D1A-69C9285885BB}"/>
                </a:ext>
              </a:extLst>
            </p:cNvPr>
            <p:cNvCxnSpPr/>
            <p:nvPr/>
          </p:nvCxnSpPr>
          <p:spPr bwMode="auto">
            <a:xfrm>
              <a:off x="3581622"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E72DE49-D0E6-3053-6A12-DF0A14DA717F}"/>
                </a:ext>
              </a:extLst>
            </p:cNvPr>
            <p:cNvCxnSpPr/>
            <p:nvPr/>
          </p:nvCxnSpPr>
          <p:spPr bwMode="auto">
            <a:xfrm>
              <a:off x="3611161"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5C3E030-7A00-01FC-3F44-A66C846C1411}"/>
                </a:ext>
              </a:extLst>
            </p:cNvPr>
            <p:cNvCxnSpPr/>
            <p:nvPr/>
          </p:nvCxnSpPr>
          <p:spPr bwMode="auto">
            <a:xfrm>
              <a:off x="3762389"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BBD8FEB-4D8E-746D-3FE1-A22E31E0655E}"/>
                </a:ext>
              </a:extLst>
            </p:cNvPr>
            <p:cNvCxnSpPr/>
            <p:nvPr/>
          </p:nvCxnSpPr>
          <p:spPr bwMode="auto">
            <a:xfrm>
              <a:off x="3823886" y="2939922"/>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A610042-A627-0378-897A-80471C46B291}"/>
                </a:ext>
              </a:extLst>
            </p:cNvPr>
            <p:cNvCxnSpPr/>
            <p:nvPr/>
          </p:nvCxnSpPr>
          <p:spPr bwMode="auto">
            <a:xfrm>
              <a:off x="3858811"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8A63F01-F15B-A07D-377F-156E3966E99F}"/>
                </a:ext>
              </a:extLst>
            </p:cNvPr>
            <p:cNvCxnSpPr/>
            <p:nvPr/>
          </p:nvCxnSpPr>
          <p:spPr bwMode="auto">
            <a:xfrm>
              <a:off x="3915457" y="2939922"/>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89334FB-D815-54EE-00F6-E68471D34AF4}"/>
                </a:ext>
              </a:extLst>
            </p:cNvPr>
            <p:cNvCxnSpPr/>
            <p:nvPr/>
          </p:nvCxnSpPr>
          <p:spPr bwMode="auto">
            <a:xfrm>
              <a:off x="3950692" y="2939922"/>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7CC162A-6510-CF79-063C-A7848FD4AEE9}"/>
                </a:ext>
              </a:extLst>
            </p:cNvPr>
            <p:cNvCxnSpPr/>
            <p:nvPr/>
          </p:nvCxnSpPr>
          <p:spPr bwMode="auto">
            <a:xfrm>
              <a:off x="4002118" y="2939922"/>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DFB972D-B27C-3655-8C69-E13C51B7BA10}"/>
                </a:ext>
              </a:extLst>
            </p:cNvPr>
            <p:cNvCxnSpPr/>
            <p:nvPr/>
          </p:nvCxnSpPr>
          <p:spPr bwMode="auto">
            <a:xfrm>
              <a:off x="4033436"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640E245-4734-4D8D-4267-C7676BA5A122}"/>
                </a:ext>
              </a:extLst>
            </p:cNvPr>
            <p:cNvCxnSpPr/>
            <p:nvPr/>
          </p:nvCxnSpPr>
          <p:spPr bwMode="auto">
            <a:xfrm>
              <a:off x="4090586"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0E7B875-CB91-4506-EC2D-ABCF176D970A}"/>
                </a:ext>
              </a:extLst>
            </p:cNvPr>
            <p:cNvCxnSpPr/>
            <p:nvPr/>
          </p:nvCxnSpPr>
          <p:spPr bwMode="auto">
            <a:xfrm>
              <a:off x="4116770" y="2939193"/>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37BA46D-EF01-30E0-C6E4-FE9005636B79}"/>
                </a:ext>
              </a:extLst>
            </p:cNvPr>
            <p:cNvCxnSpPr/>
            <p:nvPr/>
          </p:nvCxnSpPr>
          <p:spPr bwMode="auto">
            <a:xfrm>
              <a:off x="4176311"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23C1866-ACF6-024A-DCD5-B6CCFB5C8893}"/>
                </a:ext>
              </a:extLst>
            </p:cNvPr>
            <p:cNvCxnSpPr/>
            <p:nvPr/>
          </p:nvCxnSpPr>
          <p:spPr bwMode="auto">
            <a:xfrm>
              <a:off x="4246161"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C54A9E1-D1F3-FEBD-450A-75A4F248B0B1}"/>
                </a:ext>
              </a:extLst>
            </p:cNvPr>
            <p:cNvCxnSpPr/>
            <p:nvPr/>
          </p:nvCxnSpPr>
          <p:spPr bwMode="auto">
            <a:xfrm>
              <a:off x="4281086" y="2937770"/>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8D6B1F1-A7B2-F28C-0096-9E24DF277C6C}"/>
                </a:ext>
              </a:extLst>
            </p:cNvPr>
            <p:cNvCxnSpPr/>
            <p:nvPr/>
          </p:nvCxnSpPr>
          <p:spPr bwMode="auto">
            <a:xfrm>
              <a:off x="4446186" y="2936018"/>
              <a:ext cx="0" cy="46976"/>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EB59A485-6D36-D8FE-5894-23CC210BB9F6}"/>
                </a:ext>
              </a:extLst>
            </p:cNvPr>
            <p:cNvCxnSpPr/>
            <p:nvPr/>
          </p:nvCxnSpPr>
          <p:spPr bwMode="auto">
            <a:xfrm>
              <a:off x="4528297" y="2936018"/>
              <a:ext cx="0" cy="469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A84AEC33-6EFF-6CEB-087E-5CA7C9657E37}"/>
              </a:ext>
            </a:extLst>
          </p:cNvPr>
          <p:cNvGrpSpPr/>
          <p:nvPr/>
        </p:nvGrpSpPr>
        <p:grpSpPr>
          <a:xfrm>
            <a:off x="1307209" y="1642083"/>
            <a:ext cx="3128656" cy="1501716"/>
            <a:chOff x="1352550" y="1012825"/>
            <a:chExt cx="10153650" cy="4873625"/>
          </a:xfrm>
        </p:grpSpPr>
        <p:sp>
          <p:nvSpPr>
            <p:cNvPr id="231" name="Freeform 230">
              <a:extLst>
                <a:ext uri="{FF2B5EF4-FFF2-40B4-BE49-F238E27FC236}">
                  <a16:creationId xmlns:a16="http://schemas.microsoft.com/office/drawing/2014/main" id="{79EB2C0C-DC52-9E72-7966-E5ADAA0D1589}"/>
                </a:ext>
              </a:extLst>
            </p:cNvPr>
            <p:cNvSpPr/>
            <p:nvPr/>
          </p:nvSpPr>
          <p:spPr bwMode="auto">
            <a:xfrm>
              <a:off x="1352550" y="1012825"/>
              <a:ext cx="301625" cy="336550"/>
            </a:xfrm>
            <a:custGeom>
              <a:avLst/>
              <a:gdLst>
                <a:gd name="connsiteX0" fmla="*/ 0 w 301625"/>
                <a:gd name="connsiteY0" fmla="*/ 0 h 336550"/>
                <a:gd name="connsiteX1" fmla="*/ 114300 w 301625"/>
                <a:gd name="connsiteY1" fmla="*/ 0 h 336550"/>
                <a:gd name="connsiteX2" fmla="*/ 114300 w 301625"/>
                <a:gd name="connsiteY2" fmla="*/ 73025 h 336550"/>
                <a:gd name="connsiteX3" fmla="*/ 184150 w 301625"/>
                <a:gd name="connsiteY3" fmla="*/ 73025 h 336550"/>
                <a:gd name="connsiteX4" fmla="*/ 184150 w 301625"/>
                <a:gd name="connsiteY4" fmla="*/ 127000 h 336550"/>
                <a:gd name="connsiteX5" fmla="*/ 257175 w 301625"/>
                <a:gd name="connsiteY5" fmla="*/ 127000 h 336550"/>
                <a:gd name="connsiteX6" fmla="*/ 257175 w 301625"/>
                <a:gd name="connsiteY6" fmla="*/ 171450 h 336550"/>
                <a:gd name="connsiteX7" fmla="*/ 301625 w 301625"/>
                <a:gd name="connsiteY7" fmla="*/ 171450 h 336550"/>
                <a:gd name="connsiteX8" fmla="*/ 301625 w 301625"/>
                <a:gd name="connsiteY8"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25" h="336550">
                  <a:moveTo>
                    <a:pt x="0" y="0"/>
                  </a:moveTo>
                  <a:lnTo>
                    <a:pt x="114300" y="0"/>
                  </a:lnTo>
                  <a:lnTo>
                    <a:pt x="114300" y="73025"/>
                  </a:lnTo>
                  <a:lnTo>
                    <a:pt x="184150" y="73025"/>
                  </a:lnTo>
                  <a:lnTo>
                    <a:pt x="184150" y="127000"/>
                  </a:lnTo>
                  <a:lnTo>
                    <a:pt x="257175" y="127000"/>
                  </a:lnTo>
                  <a:lnTo>
                    <a:pt x="257175" y="171450"/>
                  </a:lnTo>
                  <a:lnTo>
                    <a:pt x="301625" y="171450"/>
                  </a:lnTo>
                  <a:lnTo>
                    <a:pt x="301625" y="336550"/>
                  </a:lnTo>
                </a:path>
              </a:pathLst>
            </a:custGeom>
            <a:noFill/>
            <a:ln w="28575">
              <a:solidFill>
                <a:schemeClr val="accent3"/>
              </a:solidFill>
              <a:miter lim="800000"/>
              <a:headEnd/>
              <a:tailEnd/>
            </a:ln>
          </p:spPr>
          <p:txBody>
            <a:bodyPr rtlCol="0" anchor="ctr"/>
            <a:lstStyle/>
            <a:p>
              <a:pPr algn="ctr"/>
              <a:endParaRPr lang="en-US" dirty="0"/>
            </a:p>
          </p:txBody>
        </p:sp>
        <p:sp>
          <p:nvSpPr>
            <p:cNvPr id="232" name="Freeform 231">
              <a:extLst>
                <a:ext uri="{FF2B5EF4-FFF2-40B4-BE49-F238E27FC236}">
                  <a16:creationId xmlns:a16="http://schemas.microsoft.com/office/drawing/2014/main" id="{CF49FA51-41DB-8FD0-785A-09530AAE9FD3}"/>
                </a:ext>
              </a:extLst>
            </p:cNvPr>
            <p:cNvSpPr/>
            <p:nvPr/>
          </p:nvSpPr>
          <p:spPr bwMode="auto">
            <a:xfrm>
              <a:off x="1654175" y="1358900"/>
              <a:ext cx="1162050" cy="2085975"/>
            </a:xfrm>
            <a:custGeom>
              <a:avLst/>
              <a:gdLst>
                <a:gd name="connsiteX0" fmla="*/ 1162050 w 1162050"/>
                <a:gd name="connsiteY0" fmla="*/ 2085975 h 2085975"/>
                <a:gd name="connsiteX1" fmla="*/ 1162050 w 1162050"/>
                <a:gd name="connsiteY1" fmla="*/ 1939925 h 2085975"/>
                <a:gd name="connsiteX2" fmla="*/ 1123950 w 1162050"/>
                <a:gd name="connsiteY2" fmla="*/ 1939925 h 2085975"/>
                <a:gd name="connsiteX3" fmla="*/ 1123950 w 1162050"/>
                <a:gd name="connsiteY3" fmla="*/ 1873250 h 2085975"/>
                <a:gd name="connsiteX4" fmla="*/ 1095375 w 1162050"/>
                <a:gd name="connsiteY4" fmla="*/ 1873250 h 2085975"/>
                <a:gd name="connsiteX5" fmla="*/ 1095375 w 1162050"/>
                <a:gd name="connsiteY5" fmla="*/ 1774825 h 2085975"/>
                <a:gd name="connsiteX6" fmla="*/ 1022350 w 1162050"/>
                <a:gd name="connsiteY6" fmla="*/ 1774825 h 2085975"/>
                <a:gd name="connsiteX7" fmla="*/ 1022350 w 1162050"/>
                <a:gd name="connsiteY7" fmla="*/ 1736725 h 2085975"/>
                <a:gd name="connsiteX8" fmla="*/ 977900 w 1162050"/>
                <a:gd name="connsiteY8" fmla="*/ 1736725 h 2085975"/>
                <a:gd name="connsiteX9" fmla="*/ 977900 w 1162050"/>
                <a:gd name="connsiteY9" fmla="*/ 1698625 h 2085975"/>
                <a:gd name="connsiteX10" fmla="*/ 930275 w 1162050"/>
                <a:gd name="connsiteY10" fmla="*/ 1698625 h 2085975"/>
                <a:gd name="connsiteX11" fmla="*/ 930275 w 1162050"/>
                <a:gd name="connsiteY11" fmla="*/ 1612900 h 2085975"/>
                <a:gd name="connsiteX12" fmla="*/ 892175 w 1162050"/>
                <a:gd name="connsiteY12" fmla="*/ 1612900 h 2085975"/>
                <a:gd name="connsiteX13" fmla="*/ 892175 w 1162050"/>
                <a:gd name="connsiteY13" fmla="*/ 1524000 h 2085975"/>
                <a:gd name="connsiteX14" fmla="*/ 860425 w 1162050"/>
                <a:gd name="connsiteY14" fmla="*/ 1524000 h 2085975"/>
                <a:gd name="connsiteX15" fmla="*/ 860425 w 1162050"/>
                <a:gd name="connsiteY15" fmla="*/ 1400175 h 2085975"/>
                <a:gd name="connsiteX16" fmla="*/ 860425 w 1162050"/>
                <a:gd name="connsiteY16" fmla="*/ 1400175 h 2085975"/>
                <a:gd name="connsiteX17" fmla="*/ 860425 w 1162050"/>
                <a:gd name="connsiteY17" fmla="*/ 1343025 h 2085975"/>
                <a:gd name="connsiteX18" fmla="*/ 831850 w 1162050"/>
                <a:gd name="connsiteY18" fmla="*/ 1343025 h 2085975"/>
                <a:gd name="connsiteX19" fmla="*/ 819150 w 1162050"/>
                <a:gd name="connsiteY19" fmla="*/ 1343025 h 2085975"/>
                <a:gd name="connsiteX20" fmla="*/ 819150 w 1162050"/>
                <a:gd name="connsiteY20" fmla="*/ 1238250 h 2085975"/>
                <a:gd name="connsiteX21" fmla="*/ 777875 w 1162050"/>
                <a:gd name="connsiteY21" fmla="*/ 1238250 h 2085975"/>
                <a:gd name="connsiteX22" fmla="*/ 777875 w 1162050"/>
                <a:gd name="connsiteY22" fmla="*/ 1155700 h 2085975"/>
                <a:gd name="connsiteX23" fmla="*/ 733425 w 1162050"/>
                <a:gd name="connsiteY23" fmla="*/ 1155700 h 2085975"/>
                <a:gd name="connsiteX24" fmla="*/ 733425 w 1162050"/>
                <a:gd name="connsiteY24" fmla="*/ 1108075 h 2085975"/>
                <a:gd name="connsiteX25" fmla="*/ 685800 w 1162050"/>
                <a:gd name="connsiteY25" fmla="*/ 1108075 h 2085975"/>
                <a:gd name="connsiteX26" fmla="*/ 685800 w 1162050"/>
                <a:gd name="connsiteY26" fmla="*/ 1063625 h 2085975"/>
                <a:gd name="connsiteX27" fmla="*/ 625475 w 1162050"/>
                <a:gd name="connsiteY27" fmla="*/ 1063625 h 2085975"/>
                <a:gd name="connsiteX28" fmla="*/ 625475 w 1162050"/>
                <a:gd name="connsiteY28" fmla="*/ 1012825 h 2085975"/>
                <a:gd name="connsiteX29" fmla="*/ 593725 w 1162050"/>
                <a:gd name="connsiteY29" fmla="*/ 1012825 h 2085975"/>
                <a:gd name="connsiteX30" fmla="*/ 593725 w 1162050"/>
                <a:gd name="connsiteY30" fmla="*/ 831850 h 2085975"/>
                <a:gd name="connsiteX31" fmla="*/ 555625 w 1162050"/>
                <a:gd name="connsiteY31" fmla="*/ 831850 h 2085975"/>
                <a:gd name="connsiteX32" fmla="*/ 555625 w 1162050"/>
                <a:gd name="connsiteY32" fmla="*/ 654050 h 2085975"/>
                <a:gd name="connsiteX33" fmla="*/ 517525 w 1162050"/>
                <a:gd name="connsiteY33" fmla="*/ 654050 h 2085975"/>
                <a:gd name="connsiteX34" fmla="*/ 517525 w 1162050"/>
                <a:gd name="connsiteY34" fmla="*/ 654050 h 2085975"/>
                <a:gd name="connsiteX35" fmla="*/ 517525 w 1162050"/>
                <a:gd name="connsiteY35" fmla="*/ 596900 h 2085975"/>
                <a:gd name="connsiteX36" fmla="*/ 488950 w 1162050"/>
                <a:gd name="connsiteY36" fmla="*/ 596900 h 2085975"/>
                <a:gd name="connsiteX37" fmla="*/ 488950 w 1162050"/>
                <a:gd name="connsiteY37" fmla="*/ 596900 h 2085975"/>
                <a:gd name="connsiteX38" fmla="*/ 466725 w 1162050"/>
                <a:gd name="connsiteY38" fmla="*/ 574675 h 2085975"/>
                <a:gd name="connsiteX39" fmla="*/ 406400 w 1162050"/>
                <a:gd name="connsiteY39" fmla="*/ 574675 h 2085975"/>
                <a:gd name="connsiteX40" fmla="*/ 406400 w 1162050"/>
                <a:gd name="connsiteY40" fmla="*/ 539750 h 2085975"/>
                <a:gd name="connsiteX41" fmla="*/ 339725 w 1162050"/>
                <a:gd name="connsiteY41" fmla="*/ 539750 h 2085975"/>
                <a:gd name="connsiteX42" fmla="*/ 339725 w 1162050"/>
                <a:gd name="connsiteY42" fmla="*/ 422275 h 2085975"/>
                <a:gd name="connsiteX43" fmla="*/ 304800 w 1162050"/>
                <a:gd name="connsiteY43" fmla="*/ 422275 h 2085975"/>
                <a:gd name="connsiteX44" fmla="*/ 304800 w 1162050"/>
                <a:gd name="connsiteY44" fmla="*/ 333375 h 2085975"/>
                <a:gd name="connsiteX45" fmla="*/ 273050 w 1162050"/>
                <a:gd name="connsiteY45" fmla="*/ 333375 h 2085975"/>
                <a:gd name="connsiteX46" fmla="*/ 273050 w 1162050"/>
                <a:gd name="connsiteY46" fmla="*/ 206375 h 2085975"/>
                <a:gd name="connsiteX47" fmla="*/ 228600 w 1162050"/>
                <a:gd name="connsiteY47" fmla="*/ 206375 h 2085975"/>
                <a:gd name="connsiteX48" fmla="*/ 228600 w 1162050"/>
                <a:gd name="connsiteY48" fmla="*/ 165100 h 2085975"/>
                <a:gd name="connsiteX49" fmla="*/ 155575 w 1162050"/>
                <a:gd name="connsiteY49" fmla="*/ 165100 h 2085975"/>
                <a:gd name="connsiteX50" fmla="*/ 155575 w 1162050"/>
                <a:gd name="connsiteY50" fmla="*/ 165100 h 2085975"/>
                <a:gd name="connsiteX51" fmla="*/ 155575 w 1162050"/>
                <a:gd name="connsiteY51" fmla="*/ 136525 h 2085975"/>
                <a:gd name="connsiteX52" fmla="*/ 88900 w 1162050"/>
                <a:gd name="connsiteY52" fmla="*/ 136525 h 2085975"/>
                <a:gd name="connsiteX53" fmla="*/ 88900 w 1162050"/>
                <a:gd name="connsiteY53" fmla="*/ 69850 h 2085975"/>
                <a:gd name="connsiteX54" fmla="*/ 41275 w 1162050"/>
                <a:gd name="connsiteY54" fmla="*/ 69850 h 2085975"/>
                <a:gd name="connsiteX55" fmla="*/ 41275 w 1162050"/>
                <a:gd name="connsiteY55" fmla="*/ 0 h 2085975"/>
                <a:gd name="connsiteX56" fmla="*/ 0 w 1162050"/>
                <a:gd name="connsiteY56" fmla="*/ 0 h 208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162050" h="2085975">
                  <a:moveTo>
                    <a:pt x="1162050" y="2085975"/>
                  </a:moveTo>
                  <a:lnTo>
                    <a:pt x="1162050" y="1939925"/>
                  </a:lnTo>
                  <a:lnTo>
                    <a:pt x="1123950" y="1939925"/>
                  </a:lnTo>
                  <a:lnTo>
                    <a:pt x="1123950" y="1873250"/>
                  </a:lnTo>
                  <a:lnTo>
                    <a:pt x="1095375" y="1873250"/>
                  </a:lnTo>
                  <a:lnTo>
                    <a:pt x="1095375" y="1774825"/>
                  </a:lnTo>
                  <a:lnTo>
                    <a:pt x="1022350" y="1774825"/>
                  </a:lnTo>
                  <a:lnTo>
                    <a:pt x="1022350" y="1736725"/>
                  </a:lnTo>
                  <a:lnTo>
                    <a:pt x="977900" y="1736725"/>
                  </a:lnTo>
                  <a:lnTo>
                    <a:pt x="977900" y="1698625"/>
                  </a:lnTo>
                  <a:lnTo>
                    <a:pt x="930275" y="1698625"/>
                  </a:lnTo>
                  <a:lnTo>
                    <a:pt x="930275" y="1612900"/>
                  </a:lnTo>
                  <a:lnTo>
                    <a:pt x="892175" y="1612900"/>
                  </a:lnTo>
                  <a:lnTo>
                    <a:pt x="892175" y="1524000"/>
                  </a:lnTo>
                  <a:lnTo>
                    <a:pt x="860425" y="1524000"/>
                  </a:lnTo>
                  <a:lnTo>
                    <a:pt x="860425" y="1400175"/>
                  </a:lnTo>
                  <a:lnTo>
                    <a:pt x="860425" y="1400175"/>
                  </a:lnTo>
                  <a:lnTo>
                    <a:pt x="860425" y="1343025"/>
                  </a:lnTo>
                  <a:lnTo>
                    <a:pt x="831850" y="1343025"/>
                  </a:lnTo>
                  <a:lnTo>
                    <a:pt x="819150" y="1343025"/>
                  </a:lnTo>
                  <a:lnTo>
                    <a:pt x="819150" y="1238250"/>
                  </a:lnTo>
                  <a:lnTo>
                    <a:pt x="777875" y="1238250"/>
                  </a:lnTo>
                  <a:lnTo>
                    <a:pt x="777875" y="1155700"/>
                  </a:lnTo>
                  <a:lnTo>
                    <a:pt x="733425" y="1155700"/>
                  </a:lnTo>
                  <a:lnTo>
                    <a:pt x="733425" y="1108075"/>
                  </a:lnTo>
                  <a:lnTo>
                    <a:pt x="685800" y="1108075"/>
                  </a:lnTo>
                  <a:lnTo>
                    <a:pt x="685800" y="1063625"/>
                  </a:lnTo>
                  <a:lnTo>
                    <a:pt x="625475" y="1063625"/>
                  </a:lnTo>
                  <a:lnTo>
                    <a:pt x="625475" y="1012825"/>
                  </a:lnTo>
                  <a:lnTo>
                    <a:pt x="593725" y="1012825"/>
                  </a:lnTo>
                  <a:lnTo>
                    <a:pt x="593725" y="831850"/>
                  </a:lnTo>
                  <a:lnTo>
                    <a:pt x="555625" y="831850"/>
                  </a:lnTo>
                  <a:lnTo>
                    <a:pt x="555625" y="654050"/>
                  </a:lnTo>
                  <a:lnTo>
                    <a:pt x="517525" y="654050"/>
                  </a:lnTo>
                  <a:lnTo>
                    <a:pt x="517525" y="654050"/>
                  </a:lnTo>
                  <a:lnTo>
                    <a:pt x="517525" y="596900"/>
                  </a:lnTo>
                  <a:lnTo>
                    <a:pt x="488950" y="596900"/>
                  </a:lnTo>
                  <a:lnTo>
                    <a:pt x="488950" y="596900"/>
                  </a:lnTo>
                  <a:lnTo>
                    <a:pt x="466725" y="574675"/>
                  </a:lnTo>
                  <a:lnTo>
                    <a:pt x="406400" y="574675"/>
                  </a:lnTo>
                  <a:lnTo>
                    <a:pt x="406400" y="539750"/>
                  </a:lnTo>
                  <a:lnTo>
                    <a:pt x="339725" y="539750"/>
                  </a:lnTo>
                  <a:lnTo>
                    <a:pt x="339725" y="422275"/>
                  </a:lnTo>
                  <a:lnTo>
                    <a:pt x="304800" y="422275"/>
                  </a:lnTo>
                  <a:lnTo>
                    <a:pt x="304800" y="333375"/>
                  </a:lnTo>
                  <a:lnTo>
                    <a:pt x="273050" y="333375"/>
                  </a:lnTo>
                  <a:lnTo>
                    <a:pt x="273050" y="206375"/>
                  </a:lnTo>
                  <a:lnTo>
                    <a:pt x="228600" y="206375"/>
                  </a:lnTo>
                  <a:lnTo>
                    <a:pt x="228600" y="165100"/>
                  </a:lnTo>
                  <a:lnTo>
                    <a:pt x="155575" y="165100"/>
                  </a:lnTo>
                  <a:lnTo>
                    <a:pt x="155575" y="165100"/>
                  </a:lnTo>
                  <a:lnTo>
                    <a:pt x="155575" y="136525"/>
                  </a:lnTo>
                  <a:lnTo>
                    <a:pt x="88900" y="136525"/>
                  </a:lnTo>
                  <a:lnTo>
                    <a:pt x="88900" y="69850"/>
                  </a:lnTo>
                  <a:lnTo>
                    <a:pt x="41275" y="69850"/>
                  </a:lnTo>
                  <a:lnTo>
                    <a:pt x="412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33" name="Freeform 232">
              <a:extLst>
                <a:ext uri="{FF2B5EF4-FFF2-40B4-BE49-F238E27FC236}">
                  <a16:creationId xmlns:a16="http://schemas.microsoft.com/office/drawing/2014/main" id="{79F3CCD2-370F-A919-AA22-B73E04F1DB9B}"/>
                </a:ext>
              </a:extLst>
            </p:cNvPr>
            <p:cNvSpPr/>
            <p:nvPr/>
          </p:nvSpPr>
          <p:spPr bwMode="auto">
            <a:xfrm>
              <a:off x="2816225" y="3429000"/>
              <a:ext cx="3644900" cy="2114550"/>
            </a:xfrm>
            <a:custGeom>
              <a:avLst/>
              <a:gdLst>
                <a:gd name="connsiteX0" fmla="*/ 0 w 3644900"/>
                <a:gd name="connsiteY0" fmla="*/ 0 h 2114550"/>
                <a:gd name="connsiteX1" fmla="*/ 0 w 3644900"/>
                <a:gd name="connsiteY1" fmla="*/ 85725 h 2114550"/>
                <a:gd name="connsiteX2" fmla="*/ 66675 w 3644900"/>
                <a:gd name="connsiteY2" fmla="*/ 85725 h 2114550"/>
                <a:gd name="connsiteX3" fmla="*/ 66675 w 3644900"/>
                <a:gd name="connsiteY3" fmla="*/ 133350 h 2114550"/>
                <a:gd name="connsiteX4" fmla="*/ 152400 w 3644900"/>
                <a:gd name="connsiteY4" fmla="*/ 133350 h 2114550"/>
                <a:gd name="connsiteX5" fmla="*/ 152400 w 3644900"/>
                <a:gd name="connsiteY5" fmla="*/ 184150 h 2114550"/>
                <a:gd name="connsiteX6" fmla="*/ 184150 w 3644900"/>
                <a:gd name="connsiteY6" fmla="*/ 184150 h 2114550"/>
                <a:gd name="connsiteX7" fmla="*/ 184150 w 3644900"/>
                <a:gd name="connsiteY7" fmla="*/ 225425 h 2114550"/>
                <a:gd name="connsiteX8" fmla="*/ 184150 w 3644900"/>
                <a:gd name="connsiteY8" fmla="*/ 225425 h 2114550"/>
                <a:gd name="connsiteX9" fmla="*/ 209550 w 3644900"/>
                <a:gd name="connsiteY9" fmla="*/ 250825 h 2114550"/>
                <a:gd name="connsiteX10" fmla="*/ 228600 w 3644900"/>
                <a:gd name="connsiteY10" fmla="*/ 269875 h 2114550"/>
                <a:gd name="connsiteX11" fmla="*/ 228600 w 3644900"/>
                <a:gd name="connsiteY11" fmla="*/ 339725 h 2114550"/>
                <a:gd name="connsiteX12" fmla="*/ 266700 w 3644900"/>
                <a:gd name="connsiteY12" fmla="*/ 339725 h 2114550"/>
                <a:gd name="connsiteX13" fmla="*/ 266700 w 3644900"/>
                <a:gd name="connsiteY13" fmla="*/ 409575 h 2114550"/>
                <a:gd name="connsiteX14" fmla="*/ 266700 w 3644900"/>
                <a:gd name="connsiteY14" fmla="*/ 501650 h 2114550"/>
                <a:gd name="connsiteX15" fmla="*/ 320675 w 3644900"/>
                <a:gd name="connsiteY15" fmla="*/ 501650 h 2114550"/>
                <a:gd name="connsiteX16" fmla="*/ 320675 w 3644900"/>
                <a:gd name="connsiteY16" fmla="*/ 565150 h 2114550"/>
                <a:gd name="connsiteX17" fmla="*/ 469900 w 3644900"/>
                <a:gd name="connsiteY17" fmla="*/ 565150 h 2114550"/>
                <a:gd name="connsiteX18" fmla="*/ 501650 w 3644900"/>
                <a:gd name="connsiteY18" fmla="*/ 596900 h 2114550"/>
                <a:gd name="connsiteX19" fmla="*/ 501650 w 3644900"/>
                <a:gd name="connsiteY19" fmla="*/ 669925 h 2114550"/>
                <a:gd name="connsiteX20" fmla="*/ 533400 w 3644900"/>
                <a:gd name="connsiteY20" fmla="*/ 669925 h 2114550"/>
                <a:gd name="connsiteX21" fmla="*/ 533400 w 3644900"/>
                <a:gd name="connsiteY21" fmla="*/ 784225 h 2114550"/>
                <a:gd name="connsiteX22" fmla="*/ 590550 w 3644900"/>
                <a:gd name="connsiteY22" fmla="*/ 784225 h 2114550"/>
                <a:gd name="connsiteX23" fmla="*/ 631825 w 3644900"/>
                <a:gd name="connsiteY23" fmla="*/ 825500 h 2114550"/>
                <a:gd name="connsiteX24" fmla="*/ 669925 w 3644900"/>
                <a:gd name="connsiteY24" fmla="*/ 825500 h 2114550"/>
                <a:gd name="connsiteX25" fmla="*/ 669925 w 3644900"/>
                <a:gd name="connsiteY25" fmla="*/ 882650 h 2114550"/>
                <a:gd name="connsiteX26" fmla="*/ 771525 w 3644900"/>
                <a:gd name="connsiteY26" fmla="*/ 882650 h 2114550"/>
                <a:gd name="connsiteX27" fmla="*/ 771525 w 3644900"/>
                <a:gd name="connsiteY27" fmla="*/ 911225 h 2114550"/>
                <a:gd name="connsiteX28" fmla="*/ 771525 w 3644900"/>
                <a:gd name="connsiteY28" fmla="*/ 911225 h 2114550"/>
                <a:gd name="connsiteX29" fmla="*/ 812800 w 3644900"/>
                <a:gd name="connsiteY29" fmla="*/ 911225 h 2114550"/>
                <a:gd name="connsiteX30" fmla="*/ 812800 w 3644900"/>
                <a:gd name="connsiteY30" fmla="*/ 984250 h 2114550"/>
                <a:gd name="connsiteX31" fmla="*/ 850900 w 3644900"/>
                <a:gd name="connsiteY31" fmla="*/ 984250 h 2114550"/>
                <a:gd name="connsiteX32" fmla="*/ 850900 w 3644900"/>
                <a:gd name="connsiteY32" fmla="*/ 1028700 h 2114550"/>
                <a:gd name="connsiteX33" fmla="*/ 914400 w 3644900"/>
                <a:gd name="connsiteY33" fmla="*/ 1028700 h 2114550"/>
                <a:gd name="connsiteX34" fmla="*/ 914400 w 3644900"/>
                <a:gd name="connsiteY34" fmla="*/ 1060450 h 2114550"/>
                <a:gd name="connsiteX35" fmla="*/ 958850 w 3644900"/>
                <a:gd name="connsiteY35" fmla="*/ 1060450 h 2114550"/>
                <a:gd name="connsiteX36" fmla="*/ 958850 w 3644900"/>
                <a:gd name="connsiteY36" fmla="*/ 1092200 h 2114550"/>
                <a:gd name="connsiteX37" fmla="*/ 1076325 w 3644900"/>
                <a:gd name="connsiteY37" fmla="*/ 1092200 h 2114550"/>
                <a:gd name="connsiteX38" fmla="*/ 1076325 w 3644900"/>
                <a:gd name="connsiteY38" fmla="*/ 1149350 h 2114550"/>
                <a:gd name="connsiteX39" fmla="*/ 1123950 w 3644900"/>
                <a:gd name="connsiteY39" fmla="*/ 1149350 h 2114550"/>
                <a:gd name="connsiteX40" fmla="*/ 1123950 w 3644900"/>
                <a:gd name="connsiteY40" fmla="*/ 1206500 h 2114550"/>
                <a:gd name="connsiteX41" fmla="*/ 1196975 w 3644900"/>
                <a:gd name="connsiteY41" fmla="*/ 1206500 h 2114550"/>
                <a:gd name="connsiteX42" fmla="*/ 1196975 w 3644900"/>
                <a:gd name="connsiteY42" fmla="*/ 1241425 h 2114550"/>
                <a:gd name="connsiteX43" fmla="*/ 1346200 w 3644900"/>
                <a:gd name="connsiteY43" fmla="*/ 1241425 h 2114550"/>
                <a:gd name="connsiteX44" fmla="*/ 1346200 w 3644900"/>
                <a:gd name="connsiteY44" fmla="*/ 1314450 h 2114550"/>
                <a:gd name="connsiteX45" fmla="*/ 1377950 w 3644900"/>
                <a:gd name="connsiteY45" fmla="*/ 1314450 h 2114550"/>
                <a:gd name="connsiteX46" fmla="*/ 1377950 w 3644900"/>
                <a:gd name="connsiteY46" fmla="*/ 1406525 h 2114550"/>
                <a:gd name="connsiteX47" fmla="*/ 1412875 w 3644900"/>
                <a:gd name="connsiteY47" fmla="*/ 1406525 h 2114550"/>
                <a:gd name="connsiteX48" fmla="*/ 1412875 w 3644900"/>
                <a:gd name="connsiteY48" fmla="*/ 1460500 h 2114550"/>
                <a:gd name="connsiteX49" fmla="*/ 1651000 w 3644900"/>
                <a:gd name="connsiteY49" fmla="*/ 1460500 h 2114550"/>
                <a:gd name="connsiteX50" fmla="*/ 1651000 w 3644900"/>
                <a:gd name="connsiteY50" fmla="*/ 1501775 h 2114550"/>
                <a:gd name="connsiteX51" fmla="*/ 1679575 w 3644900"/>
                <a:gd name="connsiteY51" fmla="*/ 1501775 h 2114550"/>
                <a:gd name="connsiteX52" fmla="*/ 1679575 w 3644900"/>
                <a:gd name="connsiteY52" fmla="*/ 1543050 h 2114550"/>
                <a:gd name="connsiteX53" fmla="*/ 1720850 w 3644900"/>
                <a:gd name="connsiteY53" fmla="*/ 1543050 h 2114550"/>
                <a:gd name="connsiteX54" fmla="*/ 1758950 w 3644900"/>
                <a:gd name="connsiteY54" fmla="*/ 1581150 h 2114550"/>
                <a:gd name="connsiteX55" fmla="*/ 1924050 w 3644900"/>
                <a:gd name="connsiteY55" fmla="*/ 1581150 h 2114550"/>
                <a:gd name="connsiteX56" fmla="*/ 2000250 w 3644900"/>
                <a:gd name="connsiteY56" fmla="*/ 1657350 h 2114550"/>
                <a:gd name="connsiteX57" fmla="*/ 2193925 w 3644900"/>
                <a:gd name="connsiteY57" fmla="*/ 1657350 h 2114550"/>
                <a:gd name="connsiteX58" fmla="*/ 2193925 w 3644900"/>
                <a:gd name="connsiteY58" fmla="*/ 1689100 h 2114550"/>
                <a:gd name="connsiteX59" fmla="*/ 2193925 w 3644900"/>
                <a:gd name="connsiteY59" fmla="*/ 1689100 h 2114550"/>
                <a:gd name="connsiteX60" fmla="*/ 2251075 w 3644900"/>
                <a:gd name="connsiteY60" fmla="*/ 1746250 h 2114550"/>
                <a:gd name="connsiteX61" fmla="*/ 2371725 w 3644900"/>
                <a:gd name="connsiteY61" fmla="*/ 1746250 h 2114550"/>
                <a:gd name="connsiteX62" fmla="*/ 2371725 w 3644900"/>
                <a:gd name="connsiteY62" fmla="*/ 1790700 h 2114550"/>
                <a:gd name="connsiteX63" fmla="*/ 2438400 w 3644900"/>
                <a:gd name="connsiteY63" fmla="*/ 1790700 h 2114550"/>
                <a:gd name="connsiteX64" fmla="*/ 2438400 w 3644900"/>
                <a:gd name="connsiteY64" fmla="*/ 1847850 h 2114550"/>
                <a:gd name="connsiteX65" fmla="*/ 2743200 w 3644900"/>
                <a:gd name="connsiteY65" fmla="*/ 1847850 h 2114550"/>
                <a:gd name="connsiteX66" fmla="*/ 2743200 w 3644900"/>
                <a:gd name="connsiteY66" fmla="*/ 1876425 h 2114550"/>
                <a:gd name="connsiteX67" fmla="*/ 2784475 w 3644900"/>
                <a:gd name="connsiteY67" fmla="*/ 1876425 h 2114550"/>
                <a:gd name="connsiteX68" fmla="*/ 2784475 w 3644900"/>
                <a:gd name="connsiteY68" fmla="*/ 1930400 h 2114550"/>
                <a:gd name="connsiteX69" fmla="*/ 3013075 w 3644900"/>
                <a:gd name="connsiteY69" fmla="*/ 1930400 h 2114550"/>
                <a:gd name="connsiteX70" fmla="*/ 3013075 w 3644900"/>
                <a:gd name="connsiteY70" fmla="*/ 2000250 h 2114550"/>
                <a:gd name="connsiteX71" fmla="*/ 3048000 w 3644900"/>
                <a:gd name="connsiteY71" fmla="*/ 2000250 h 2114550"/>
                <a:gd name="connsiteX72" fmla="*/ 3048000 w 3644900"/>
                <a:gd name="connsiteY72" fmla="*/ 2025650 h 2114550"/>
                <a:gd name="connsiteX73" fmla="*/ 3324225 w 3644900"/>
                <a:gd name="connsiteY73" fmla="*/ 2025650 h 2114550"/>
                <a:gd name="connsiteX74" fmla="*/ 3324225 w 3644900"/>
                <a:gd name="connsiteY74" fmla="*/ 2057400 h 2114550"/>
                <a:gd name="connsiteX75" fmla="*/ 3375025 w 3644900"/>
                <a:gd name="connsiteY75" fmla="*/ 2057400 h 2114550"/>
                <a:gd name="connsiteX76" fmla="*/ 3375025 w 3644900"/>
                <a:gd name="connsiteY76" fmla="*/ 2082800 h 2114550"/>
                <a:gd name="connsiteX77" fmla="*/ 3460750 w 3644900"/>
                <a:gd name="connsiteY77" fmla="*/ 2082800 h 2114550"/>
                <a:gd name="connsiteX78" fmla="*/ 3460750 w 3644900"/>
                <a:gd name="connsiteY78" fmla="*/ 2082800 h 2114550"/>
                <a:gd name="connsiteX79" fmla="*/ 3460750 w 3644900"/>
                <a:gd name="connsiteY79" fmla="*/ 2114550 h 2114550"/>
                <a:gd name="connsiteX80" fmla="*/ 3644900 w 3644900"/>
                <a:gd name="connsiteY80" fmla="*/ 2114550 h 211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644900" h="2114550">
                  <a:moveTo>
                    <a:pt x="0" y="0"/>
                  </a:moveTo>
                  <a:lnTo>
                    <a:pt x="0" y="85725"/>
                  </a:lnTo>
                  <a:lnTo>
                    <a:pt x="66675" y="85725"/>
                  </a:lnTo>
                  <a:lnTo>
                    <a:pt x="66675" y="133350"/>
                  </a:lnTo>
                  <a:lnTo>
                    <a:pt x="152400" y="133350"/>
                  </a:lnTo>
                  <a:lnTo>
                    <a:pt x="152400" y="184150"/>
                  </a:lnTo>
                  <a:lnTo>
                    <a:pt x="184150" y="184150"/>
                  </a:lnTo>
                  <a:lnTo>
                    <a:pt x="184150" y="225425"/>
                  </a:lnTo>
                  <a:lnTo>
                    <a:pt x="184150" y="225425"/>
                  </a:lnTo>
                  <a:lnTo>
                    <a:pt x="209550" y="250825"/>
                  </a:lnTo>
                  <a:lnTo>
                    <a:pt x="228600" y="269875"/>
                  </a:lnTo>
                  <a:lnTo>
                    <a:pt x="228600" y="339725"/>
                  </a:lnTo>
                  <a:lnTo>
                    <a:pt x="266700" y="339725"/>
                  </a:lnTo>
                  <a:lnTo>
                    <a:pt x="266700" y="409575"/>
                  </a:lnTo>
                  <a:lnTo>
                    <a:pt x="266700" y="501650"/>
                  </a:lnTo>
                  <a:lnTo>
                    <a:pt x="320675" y="501650"/>
                  </a:lnTo>
                  <a:lnTo>
                    <a:pt x="320675" y="565150"/>
                  </a:lnTo>
                  <a:lnTo>
                    <a:pt x="469900" y="565150"/>
                  </a:lnTo>
                  <a:lnTo>
                    <a:pt x="501650" y="596900"/>
                  </a:lnTo>
                  <a:lnTo>
                    <a:pt x="501650" y="669925"/>
                  </a:lnTo>
                  <a:lnTo>
                    <a:pt x="533400" y="669925"/>
                  </a:lnTo>
                  <a:lnTo>
                    <a:pt x="533400" y="784225"/>
                  </a:lnTo>
                  <a:lnTo>
                    <a:pt x="590550" y="784225"/>
                  </a:lnTo>
                  <a:lnTo>
                    <a:pt x="631825" y="825500"/>
                  </a:lnTo>
                  <a:lnTo>
                    <a:pt x="669925" y="825500"/>
                  </a:lnTo>
                  <a:lnTo>
                    <a:pt x="669925" y="882650"/>
                  </a:lnTo>
                  <a:lnTo>
                    <a:pt x="771525" y="882650"/>
                  </a:lnTo>
                  <a:lnTo>
                    <a:pt x="771525" y="911225"/>
                  </a:lnTo>
                  <a:lnTo>
                    <a:pt x="771525" y="911225"/>
                  </a:lnTo>
                  <a:lnTo>
                    <a:pt x="812800" y="911225"/>
                  </a:lnTo>
                  <a:lnTo>
                    <a:pt x="812800" y="984250"/>
                  </a:lnTo>
                  <a:lnTo>
                    <a:pt x="850900" y="984250"/>
                  </a:lnTo>
                  <a:lnTo>
                    <a:pt x="850900" y="1028700"/>
                  </a:lnTo>
                  <a:lnTo>
                    <a:pt x="914400" y="1028700"/>
                  </a:lnTo>
                  <a:lnTo>
                    <a:pt x="914400" y="1060450"/>
                  </a:lnTo>
                  <a:lnTo>
                    <a:pt x="958850" y="1060450"/>
                  </a:lnTo>
                  <a:lnTo>
                    <a:pt x="958850" y="1092200"/>
                  </a:lnTo>
                  <a:lnTo>
                    <a:pt x="1076325" y="1092200"/>
                  </a:lnTo>
                  <a:lnTo>
                    <a:pt x="1076325" y="1149350"/>
                  </a:lnTo>
                  <a:lnTo>
                    <a:pt x="1123950" y="1149350"/>
                  </a:lnTo>
                  <a:lnTo>
                    <a:pt x="1123950" y="1206500"/>
                  </a:lnTo>
                  <a:lnTo>
                    <a:pt x="1196975" y="1206500"/>
                  </a:lnTo>
                  <a:lnTo>
                    <a:pt x="1196975" y="1241425"/>
                  </a:lnTo>
                  <a:lnTo>
                    <a:pt x="1346200" y="1241425"/>
                  </a:lnTo>
                  <a:lnTo>
                    <a:pt x="1346200" y="1314450"/>
                  </a:lnTo>
                  <a:lnTo>
                    <a:pt x="1377950" y="1314450"/>
                  </a:lnTo>
                  <a:lnTo>
                    <a:pt x="1377950" y="1406525"/>
                  </a:lnTo>
                  <a:lnTo>
                    <a:pt x="1412875" y="1406525"/>
                  </a:lnTo>
                  <a:lnTo>
                    <a:pt x="1412875" y="1460500"/>
                  </a:lnTo>
                  <a:lnTo>
                    <a:pt x="1651000" y="1460500"/>
                  </a:lnTo>
                  <a:lnTo>
                    <a:pt x="1651000" y="1501775"/>
                  </a:lnTo>
                  <a:lnTo>
                    <a:pt x="1679575" y="1501775"/>
                  </a:lnTo>
                  <a:lnTo>
                    <a:pt x="1679575" y="1543050"/>
                  </a:lnTo>
                  <a:lnTo>
                    <a:pt x="1720850" y="1543050"/>
                  </a:lnTo>
                  <a:lnTo>
                    <a:pt x="1758950" y="1581150"/>
                  </a:lnTo>
                  <a:lnTo>
                    <a:pt x="1924050" y="1581150"/>
                  </a:lnTo>
                  <a:lnTo>
                    <a:pt x="2000250" y="1657350"/>
                  </a:lnTo>
                  <a:lnTo>
                    <a:pt x="2193925" y="1657350"/>
                  </a:lnTo>
                  <a:lnTo>
                    <a:pt x="2193925" y="1689100"/>
                  </a:lnTo>
                  <a:lnTo>
                    <a:pt x="2193925" y="1689100"/>
                  </a:lnTo>
                  <a:lnTo>
                    <a:pt x="2251075" y="1746250"/>
                  </a:lnTo>
                  <a:lnTo>
                    <a:pt x="2371725" y="1746250"/>
                  </a:lnTo>
                  <a:lnTo>
                    <a:pt x="2371725" y="1790700"/>
                  </a:lnTo>
                  <a:lnTo>
                    <a:pt x="2438400" y="1790700"/>
                  </a:lnTo>
                  <a:lnTo>
                    <a:pt x="2438400" y="1847850"/>
                  </a:lnTo>
                  <a:lnTo>
                    <a:pt x="2743200" y="1847850"/>
                  </a:lnTo>
                  <a:lnTo>
                    <a:pt x="2743200" y="1876425"/>
                  </a:lnTo>
                  <a:lnTo>
                    <a:pt x="2784475" y="1876425"/>
                  </a:lnTo>
                  <a:lnTo>
                    <a:pt x="2784475" y="1930400"/>
                  </a:lnTo>
                  <a:lnTo>
                    <a:pt x="3013075" y="1930400"/>
                  </a:lnTo>
                  <a:lnTo>
                    <a:pt x="3013075" y="2000250"/>
                  </a:lnTo>
                  <a:lnTo>
                    <a:pt x="3048000" y="2000250"/>
                  </a:lnTo>
                  <a:lnTo>
                    <a:pt x="3048000" y="2025650"/>
                  </a:lnTo>
                  <a:lnTo>
                    <a:pt x="3324225" y="2025650"/>
                  </a:lnTo>
                  <a:lnTo>
                    <a:pt x="3324225" y="2057400"/>
                  </a:lnTo>
                  <a:lnTo>
                    <a:pt x="3375025" y="2057400"/>
                  </a:lnTo>
                  <a:lnTo>
                    <a:pt x="3375025" y="2082800"/>
                  </a:lnTo>
                  <a:lnTo>
                    <a:pt x="3460750" y="2082800"/>
                  </a:lnTo>
                  <a:lnTo>
                    <a:pt x="3460750" y="2082800"/>
                  </a:lnTo>
                  <a:lnTo>
                    <a:pt x="3460750" y="2114550"/>
                  </a:lnTo>
                  <a:lnTo>
                    <a:pt x="3644900" y="2114550"/>
                  </a:lnTo>
                </a:path>
              </a:pathLst>
            </a:custGeom>
            <a:noFill/>
            <a:ln w="28575">
              <a:solidFill>
                <a:schemeClr val="accent3"/>
              </a:solidFill>
              <a:miter lim="800000"/>
              <a:headEnd/>
              <a:tailEnd/>
            </a:ln>
          </p:spPr>
          <p:txBody>
            <a:bodyPr rtlCol="0" anchor="ctr"/>
            <a:lstStyle/>
            <a:p>
              <a:pPr algn="ctr"/>
              <a:endParaRPr lang="en-US" dirty="0"/>
            </a:p>
          </p:txBody>
        </p:sp>
        <p:sp>
          <p:nvSpPr>
            <p:cNvPr id="234" name="Freeform 233">
              <a:extLst>
                <a:ext uri="{FF2B5EF4-FFF2-40B4-BE49-F238E27FC236}">
                  <a16:creationId xmlns:a16="http://schemas.microsoft.com/office/drawing/2014/main" id="{D4C43301-A53B-C4D1-FA2B-54776FBE2D75}"/>
                </a:ext>
              </a:extLst>
            </p:cNvPr>
            <p:cNvSpPr/>
            <p:nvPr/>
          </p:nvSpPr>
          <p:spPr bwMode="auto">
            <a:xfrm>
              <a:off x="6276975" y="5534025"/>
              <a:ext cx="3765550" cy="346075"/>
            </a:xfrm>
            <a:custGeom>
              <a:avLst/>
              <a:gdLst>
                <a:gd name="connsiteX0" fmla="*/ 3765550 w 3765550"/>
                <a:gd name="connsiteY0" fmla="*/ 346075 h 346075"/>
                <a:gd name="connsiteX1" fmla="*/ 3765550 w 3765550"/>
                <a:gd name="connsiteY1" fmla="*/ 279400 h 346075"/>
                <a:gd name="connsiteX2" fmla="*/ 3508375 w 3765550"/>
                <a:gd name="connsiteY2" fmla="*/ 279400 h 346075"/>
                <a:gd name="connsiteX3" fmla="*/ 3508375 w 3765550"/>
                <a:gd name="connsiteY3" fmla="*/ 193675 h 346075"/>
                <a:gd name="connsiteX4" fmla="*/ 2111375 w 3765550"/>
                <a:gd name="connsiteY4" fmla="*/ 193675 h 346075"/>
                <a:gd name="connsiteX5" fmla="*/ 2111375 w 3765550"/>
                <a:gd name="connsiteY5" fmla="*/ 155575 h 346075"/>
                <a:gd name="connsiteX6" fmla="*/ 1501775 w 3765550"/>
                <a:gd name="connsiteY6" fmla="*/ 155575 h 346075"/>
                <a:gd name="connsiteX7" fmla="*/ 1501775 w 3765550"/>
                <a:gd name="connsiteY7" fmla="*/ 117475 h 346075"/>
                <a:gd name="connsiteX8" fmla="*/ 1187450 w 3765550"/>
                <a:gd name="connsiteY8" fmla="*/ 117475 h 346075"/>
                <a:gd name="connsiteX9" fmla="*/ 1187450 w 3765550"/>
                <a:gd name="connsiteY9" fmla="*/ 117475 h 346075"/>
                <a:gd name="connsiteX10" fmla="*/ 1187450 w 3765550"/>
                <a:gd name="connsiteY10" fmla="*/ 117475 h 346075"/>
                <a:gd name="connsiteX11" fmla="*/ 1165225 w 3765550"/>
                <a:gd name="connsiteY11" fmla="*/ 95250 h 346075"/>
                <a:gd name="connsiteX12" fmla="*/ 835025 w 3765550"/>
                <a:gd name="connsiteY12" fmla="*/ 95250 h 346075"/>
                <a:gd name="connsiteX13" fmla="*/ 835025 w 3765550"/>
                <a:gd name="connsiteY13" fmla="*/ 63500 h 346075"/>
                <a:gd name="connsiteX14" fmla="*/ 466725 w 3765550"/>
                <a:gd name="connsiteY14" fmla="*/ 63500 h 346075"/>
                <a:gd name="connsiteX15" fmla="*/ 466725 w 3765550"/>
                <a:gd name="connsiteY15" fmla="*/ 28575 h 346075"/>
                <a:gd name="connsiteX16" fmla="*/ 200025 w 3765550"/>
                <a:gd name="connsiteY16" fmla="*/ 28575 h 346075"/>
                <a:gd name="connsiteX17" fmla="*/ 171450 w 3765550"/>
                <a:gd name="connsiteY17" fmla="*/ 0 h 346075"/>
                <a:gd name="connsiteX18" fmla="*/ 0 w 3765550"/>
                <a:gd name="connsiteY18" fmla="*/ 0 h 3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65550" h="346075">
                  <a:moveTo>
                    <a:pt x="3765550" y="346075"/>
                  </a:moveTo>
                  <a:lnTo>
                    <a:pt x="3765550" y="279400"/>
                  </a:lnTo>
                  <a:lnTo>
                    <a:pt x="3508375" y="279400"/>
                  </a:lnTo>
                  <a:lnTo>
                    <a:pt x="3508375" y="193675"/>
                  </a:lnTo>
                  <a:lnTo>
                    <a:pt x="2111375" y="193675"/>
                  </a:lnTo>
                  <a:lnTo>
                    <a:pt x="2111375" y="155575"/>
                  </a:lnTo>
                  <a:lnTo>
                    <a:pt x="1501775" y="155575"/>
                  </a:lnTo>
                  <a:lnTo>
                    <a:pt x="1501775" y="117475"/>
                  </a:lnTo>
                  <a:lnTo>
                    <a:pt x="1187450" y="117475"/>
                  </a:lnTo>
                  <a:lnTo>
                    <a:pt x="1187450" y="117475"/>
                  </a:lnTo>
                  <a:lnTo>
                    <a:pt x="1187450" y="117475"/>
                  </a:lnTo>
                  <a:lnTo>
                    <a:pt x="1165225" y="95250"/>
                  </a:lnTo>
                  <a:lnTo>
                    <a:pt x="835025" y="95250"/>
                  </a:lnTo>
                  <a:lnTo>
                    <a:pt x="835025" y="63500"/>
                  </a:lnTo>
                  <a:lnTo>
                    <a:pt x="466725" y="63500"/>
                  </a:lnTo>
                  <a:lnTo>
                    <a:pt x="466725" y="28575"/>
                  </a:lnTo>
                  <a:lnTo>
                    <a:pt x="200025" y="28575"/>
                  </a:lnTo>
                  <a:lnTo>
                    <a:pt x="171450"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235" name="Straight Connector 234">
              <a:extLst>
                <a:ext uri="{FF2B5EF4-FFF2-40B4-BE49-F238E27FC236}">
                  <a16:creationId xmlns:a16="http://schemas.microsoft.com/office/drawing/2014/main" id="{8E3A5293-B848-69E6-F024-65C05645CDE9}"/>
                </a:ext>
              </a:extLst>
            </p:cNvPr>
            <p:cNvCxnSpPr/>
            <p:nvPr/>
          </p:nvCxnSpPr>
          <p:spPr bwMode="auto">
            <a:xfrm flipH="1">
              <a:off x="10026650" y="5886450"/>
              <a:ext cx="1479550" cy="0"/>
            </a:xfrm>
            <a:prstGeom prst="line">
              <a:avLst/>
            </a:prstGeom>
            <a:noFill/>
            <a:ln w="28575" cap="flat" cmpd="sng" algn="ctr">
              <a:solidFill>
                <a:schemeClr val="accent3"/>
              </a:solidFill>
              <a:prstDash val="solid"/>
              <a:round/>
              <a:headEnd type="none" w="med" len="med"/>
              <a:tailEnd type="none" w="med" len="med"/>
            </a:ln>
            <a:effectLst/>
          </p:spPr>
        </p:cxnSp>
      </p:grpSp>
      <p:sp>
        <p:nvSpPr>
          <p:cNvPr id="3" name="Title 2">
            <a:extLst>
              <a:ext uri="{FF2B5EF4-FFF2-40B4-BE49-F238E27FC236}">
                <a16:creationId xmlns:a16="http://schemas.microsoft.com/office/drawing/2014/main" id="{B0DD01F3-ED13-90E0-3BDE-DF766F198327}"/>
              </a:ext>
            </a:extLst>
          </p:cNvPr>
          <p:cNvSpPr>
            <a:spLocks noGrp="1"/>
          </p:cNvSpPr>
          <p:nvPr>
            <p:ph type="title"/>
          </p:nvPr>
        </p:nvSpPr>
        <p:spPr/>
        <p:txBody>
          <a:bodyPr/>
          <a:lstStyle/>
          <a:p>
            <a:r>
              <a:rPr lang="en-US" dirty="0"/>
              <a:t>KEYNOTE-811: PFS and OS (3rd Interim Analysis)</a:t>
            </a:r>
            <a:endParaRPr lang="en-US" dirty="0">
              <a:highlight>
                <a:srgbClr val="FFFF00"/>
              </a:highlight>
            </a:endParaRPr>
          </a:p>
        </p:txBody>
      </p:sp>
      <p:sp>
        <p:nvSpPr>
          <p:cNvPr id="5" name="TextBox 4">
            <a:extLst>
              <a:ext uri="{FF2B5EF4-FFF2-40B4-BE49-F238E27FC236}">
                <a16:creationId xmlns:a16="http://schemas.microsoft.com/office/drawing/2014/main" id="{BB00FB34-6241-0ACE-2193-6AC52896CCAA}"/>
              </a:ext>
            </a:extLst>
          </p:cNvPr>
          <p:cNvSpPr txBox="1"/>
          <p:nvPr/>
        </p:nvSpPr>
        <p:spPr bwMode="auto">
          <a:xfrm>
            <a:off x="397011" y="6377297"/>
            <a:ext cx="21866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1" hangingPunct="1">
              <a:defRPr/>
            </a:pPr>
            <a:r>
              <a:rPr lang="en-US" altLang="en-US" sz="1200" b="0" spc="-10" dirty="0">
                <a:solidFill>
                  <a:schemeClr val="bg2"/>
                </a:solidFill>
                <a:latin typeface="Calibri" panose="020F0502020204030204" pitchFamily="34" charset="0"/>
                <a:cs typeface="+mn-cs"/>
              </a:rPr>
              <a:t>Janjigian. Lancet. 2023;402:2197</a:t>
            </a:r>
          </a:p>
        </p:txBody>
      </p:sp>
      <p:sp>
        <p:nvSpPr>
          <p:cNvPr id="14" name="Content Placeholder 3">
            <a:extLst>
              <a:ext uri="{FF2B5EF4-FFF2-40B4-BE49-F238E27FC236}">
                <a16:creationId xmlns:a16="http://schemas.microsoft.com/office/drawing/2014/main" id="{662E9FE5-D3EC-AFA0-D95A-FF1CF0DD52D9}"/>
              </a:ext>
            </a:extLst>
          </p:cNvPr>
          <p:cNvSpPr txBox="1">
            <a:spLocks/>
          </p:cNvSpPr>
          <p:nvPr/>
        </p:nvSpPr>
        <p:spPr bwMode="auto">
          <a:xfrm>
            <a:off x="2025146" y="3696104"/>
            <a:ext cx="1978961" cy="276999"/>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t>PFS in PD-L1 CPS ≥1</a:t>
            </a:r>
          </a:p>
        </p:txBody>
      </p:sp>
      <p:sp>
        <p:nvSpPr>
          <p:cNvPr id="21" name="Content Placeholder 3">
            <a:extLst>
              <a:ext uri="{FF2B5EF4-FFF2-40B4-BE49-F238E27FC236}">
                <a16:creationId xmlns:a16="http://schemas.microsoft.com/office/drawing/2014/main" id="{3BE30498-86B8-EA58-B2A6-9F882111D8A7}"/>
              </a:ext>
            </a:extLst>
          </p:cNvPr>
          <p:cNvSpPr txBox="1">
            <a:spLocks/>
          </p:cNvSpPr>
          <p:nvPr/>
        </p:nvSpPr>
        <p:spPr bwMode="auto">
          <a:xfrm>
            <a:off x="4886579" y="1338645"/>
            <a:ext cx="2189325" cy="239553"/>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200" kern="0" dirty="0"/>
              <a:t>Median PFS</a:t>
            </a:r>
          </a:p>
          <a:p>
            <a:pPr marL="0" indent="0">
              <a:lnSpc>
                <a:spcPct val="100000"/>
              </a:lnSpc>
              <a:spcBef>
                <a:spcPts val="0"/>
              </a:spcBef>
              <a:spcAft>
                <a:spcPts val="0"/>
              </a:spcAft>
              <a:buFont typeface="Wingdings" panose="05000000000000000000" pitchFamily="2" charset="2"/>
              <a:buNone/>
            </a:pPr>
            <a:r>
              <a:rPr lang="en-US" sz="1200" b="0" kern="0" dirty="0"/>
              <a:t>10.0 mo</a:t>
            </a:r>
          </a:p>
          <a:p>
            <a:pPr marL="0" indent="0">
              <a:lnSpc>
                <a:spcPct val="100000"/>
              </a:lnSpc>
              <a:spcBef>
                <a:spcPts val="0"/>
              </a:spcBef>
              <a:spcAft>
                <a:spcPts val="0"/>
              </a:spcAft>
              <a:buFont typeface="Wingdings" panose="05000000000000000000" pitchFamily="2" charset="2"/>
              <a:buNone/>
            </a:pPr>
            <a:r>
              <a:rPr lang="en-US" sz="1200" b="0" kern="0" dirty="0"/>
              <a:t>8.1 mo</a:t>
            </a:r>
          </a:p>
          <a:p>
            <a:pPr marL="0" indent="0">
              <a:buFont typeface="Wingdings" panose="05000000000000000000" pitchFamily="2" charset="2"/>
              <a:buNone/>
            </a:pPr>
            <a:endParaRPr lang="en-US" sz="1200" b="0" kern="0" dirty="0"/>
          </a:p>
        </p:txBody>
      </p:sp>
      <p:sp>
        <p:nvSpPr>
          <p:cNvPr id="22" name="Content Placeholder 3">
            <a:extLst>
              <a:ext uri="{FF2B5EF4-FFF2-40B4-BE49-F238E27FC236}">
                <a16:creationId xmlns:a16="http://schemas.microsoft.com/office/drawing/2014/main" id="{F52A0EEA-6197-0088-0D70-15220B46770D}"/>
              </a:ext>
            </a:extLst>
          </p:cNvPr>
          <p:cNvSpPr txBox="1">
            <a:spLocks/>
          </p:cNvSpPr>
          <p:nvPr/>
        </p:nvSpPr>
        <p:spPr bwMode="auto">
          <a:xfrm>
            <a:off x="10712812" y="1391768"/>
            <a:ext cx="1074089" cy="265725"/>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200" kern="0" dirty="0"/>
              <a:t>Median OS</a:t>
            </a:r>
          </a:p>
          <a:p>
            <a:pPr marL="0" indent="0">
              <a:lnSpc>
                <a:spcPct val="100000"/>
              </a:lnSpc>
              <a:spcBef>
                <a:spcPts val="0"/>
              </a:spcBef>
              <a:spcAft>
                <a:spcPts val="0"/>
              </a:spcAft>
              <a:buFont typeface="Wingdings" panose="05000000000000000000" pitchFamily="2" charset="2"/>
              <a:buNone/>
            </a:pPr>
            <a:r>
              <a:rPr lang="en-US" sz="1200" b="0" kern="0" dirty="0"/>
              <a:t>20.0 mo</a:t>
            </a:r>
          </a:p>
          <a:p>
            <a:pPr marL="0" indent="0">
              <a:lnSpc>
                <a:spcPct val="100000"/>
              </a:lnSpc>
              <a:spcBef>
                <a:spcPts val="0"/>
              </a:spcBef>
              <a:spcAft>
                <a:spcPts val="0"/>
              </a:spcAft>
              <a:buFont typeface="Wingdings" panose="05000000000000000000" pitchFamily="2" charset="2"/>
              <a:buNone/>
            </a:pPr>
            <a:r>
              <a:rPr lang="en-US" sz="1200" b="0" kern="0" dirty="0"/>
              <a:t>16.8 mo</a:t>
            </a:r>
          </a:p>
          <a:p>
            <a:pPr marL="0" indent="0">
              <a:buFont typeface="Wingdings" panose="05000000000000000000" pitchFamily="2" charset="2"/>
              <a:buNone/>
            </a:pPr>
            <a:endParaRPr lang="en-US" sz="1200" b="0" kern="0" dirty="0"/>
          </a:p>
        </p:txBody>
      </p:sp>
      <p:sp>
        <p:nvSpPr>
          <p:cNvPr id="23" name="Content Placeholder 3">
            <a:extLst>
              <a:ext uri="{FF2B5EF4-FFF2-40B4-BE49-F238E27FC236}">
                <a16:creationId xmlns:a16="http://schemas.microsoft.com/office/drawing/2014/main" id="{817A46ED-43EC-9A2C-95B0-A5DC09DE4299}"/>
              </a:ext>
            </a:extLst>
          </p:cNvPr>
          <p:cNvSpPr txBox="1">
            <a:spLocks/>
          </p:cNvSpPr>
          <p:nvPr/>
        </p:nvSpPr>
        <p:spPr bwMode="auto">
          <a:xfrm>
            <a:off x="4742416" y="2480031"/>
            <a:ext cx="1655713" cy="715499"/>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200" b="0" kern="0" dirty="0"/>
              <a:t>Median FU: 38.4 in the pembro arm vs 38.6 with placebo</a:t>
            </a:r>
          </a:p>
        </p:txBody>
      </p:sp>
      <p:sp>
        <p:nvSpPr>
          <p:cNvPr id="24" name="Content Placeholder 3">
            <a:extLst>
              <a:ext uri="{FF2B5EF4-FFF2-40B4-BE49-F238E27FC236}">
                <a16:creationId xmlns:a16="http://schemas.microsoft.com/office/drawing/2014/main" id="{7E4607AA-1812-7613-F970-B047294E6DB7}"/>
              </a:ext>
            </a:extLst>
          </p:cNvPr>
          <p:cNvSpPr txBox="1">
            <a:spLocks/>
          </p:cNvSpPr>
          <p:nvPr/>
        </p:nvSpPr>
        <p:spPr bwMode="auto">
          <a:xfrm>
            <a:off x="8021186" y="1312346"/>
            <a:ext cx="1849482" cy="240117"/>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t>OS in All Patients</a:t>
            </a:r>
          </a:p>
        </p:txBody>
      </p:sp>
      <p:sp>
        <p:nvSpPr>
          <p:cNvPr id="25" name="Content Placeholder 3">
            <a:extLst>
              <a:ext uri="{FF2B5EF4-FFF2-40B4-BE49-F238E27FC236}">
                <a16:creationId xmlns:a16="http://schemas.microsoft.com/office/drawing/2014/main" id="{C549A9C5-05C1-D479-05B4-3329C3218629}"/>
              </a:ext>
            </a:extLst>
          </p:cNvPr>
          <p:cNvSpPr txBox="1">
            <a:spLocks/>
          </p:cNvSpPr>
          <p:nvPr/>
        </p:nvSpPr>
        <p:spPr bwMode="auto">
          <a:xfrm>
            <a:off x="4643482" y="3838915"/>
            <a:ext cx="2189325" cy="239553"/>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200" kern="0" dirty="0"/>
              <a:t>Median PFS</a:t>
            </a:r>
          </a:p>
          <a:p>
            <a:pPr marL="0" indent="0">
              <a:lnSpc>
                <a:spcPct val="100000"/>
              </a:lnSpc>
              <a:spcBef>
                <a:spcPts val="0"/>
              </a:spcBef>
              <a:spcAft>
                <a:spcPts val="0"/>
              </a:spcAft>
              <a:buFont typeface="Wingdings" panose="05000000000000000000" pitchFamily="2" charset="2"/>
              <a:buNone/>
            </a:pPr>
            <a:r>
              <a:rPr lang="en-US" sz="1200" b="0" kern="0" dirty="0"/>
              <a:t>10.9 mo</a:t>
            </a:r>
          </a:p>
          <a:p>
            <a:pPr marL="0" indent="0">
              <a:lnSpc>
                <a:spcPct val="100000"/>
              </a:lnSpc>
              <a:spcBef>
                <a:spcPts val="0"/>
              </a:spcBef>
              <a:spcAft>
                <a:spcPts val="0"/>
              </a:spcAft>
              <a:buFont typeface="Wingdings" panose="05000000000000000000" pitchFamily="2" charset="2"/>
              <a:buNone/>
            </a:pPr>
            <a:r>
              <a:rPr lang="en-US" sz="1200" b="0" kern="0" dirty="0"/>
              <a:t>7.3 mo</a:t>
            </a:r>
          </a:p>
          <a:p>
            <a:pPr marL="0" indent="0">
              <a:buFont typeface="Wingdings" panose="05000000000000000000" pitchFamily="2" charset="2"/>
              <a:buNone/>
            </a:pPr>
            <a:endParaRPr lang="en-US" sz="1200" b="0" kern="0" dirty="0"/>
          </a:p>
        </p:txBody>
      </p:sp>
      <p:sp>
        <p:nvSpPr>
          <p:cNvPr id="26" name="Content Placeholder 3">
            <a:extLst>
              <a:ext uri="{FF2B5EF4-FFF2-40B4-BE49-F238E27FC236}">
                <a16:creationId xmlns:a16="http://schemas.microsoft.com/office/drawing/2014/main" id="{3D62D791-C6D8-7485-FFFA-A623C7732791}"/>
              </a:ext>
            </a:extLst>
          </p:cNvPr>
          <p:cNvSpPr txBox="1">
            <a:spLocks/>
          </p:cNvSpPr>
          <p:nvPr/>
        </p:nvSpPr>
        <p:spPr bwMode="auto">
          <a:xfrm>
            <a:off x="10712812" y="3423685"/>
            <a:ext cx="1074089" cy="25263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200" kern="0" dirty="0"/>
              <a:t>Median OS</a:t>
            </a:r>
          </a:p>
          <a:p>
            <a:pPr marL="0" indent="0">
              <a:lnSpc>
                <a:spcPct val="100000"/>
              </a:lnSpc>
              <a:spcBef>
                <a:spcPts val="0"/>
              </a:spcBef>
              <a:spcAft>
                <a:spcPts val="0"/>
              </a:spcAft>
              <a:buFont typeface="Wingdings" panose="05000000000000000000" pitchFamily="2" charset="2"/>
              <a:buNone/>
            </a:pPr>
            <a:r>
              <a:rPr lang="en-US" sz="1200" b="0" kern="0" dirty="0"/>
              <a:t>20.0 mo</a:t>
            </a:r>
          </a:p>
          <a:p>
            <a:pPr marL="0" indent="0">
              <a:lnSpc>
                <a:spcPct val="100000"/>
              </a:lnSpc>
              <a:spcBef>
                <a:spcPts val="0"/>
              </a:spcBef>
              <a:spcAft>
                <a:spcPts val="0"/>
              </a:spcAft>
              <a:buFont typeface="Wingdings" panose="05000000000000000000" pitchFamily="2" charset="2"/>
              <a:buNone/>
            </a:pPr>
            <a:r>
              <a:rPr lang="en-US" sz="1200" b="0" kern="0" dirty="0"/>
              <a:t>15.7 mo</a:t>
            </a:r>
          </a:p>
          <a:p>
            <a:pPr marL="0" indent="0">
              <a:buFont typeface="Wingdings" panose="05000000000000000000" pitchFamily="2" charset="2"/>
              <a:buNone/>
            </a:pPr>
            <a:endParaRPr lang="en-US" sz="1200" b="0" kern="0" dirty="0"/>
          </a:p>
        </p:txBody>
      </p:sp>
      <p:sp>
        <p:nvSpPr>
          <p:cNvPr id="29" name="TextBox 28">
            <a:extLst>
              <a:ext uri="{FF2B5EF4-FFF2-40B4-BE49-F238E27FC236}">
                <a16:creationId xmlns:a16="http://schemas.microsoft.com/office/drawing/2014/main" id="{D2C0F588-D48C-B22F-6142-678579199992}"/>
              </a:ext>
            </a:extLst>
          </p:cNvPr>
          <p:cNvSpPr txBox="1"/>
          <p:nvPr/>
        </p:nvSpPr>
        <p:spPr bwMode="auto">
          <a:xfrm>
            <a:off x="586285" y="6085366"/>
            <a:ext cx="103519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1" hangingPunct="1">
              <a:buFont typeface="Wingdings" panose="05000000000000000000" pitchFamily="2" charset="2"/>
              <a:buChar char="§"/>
            </a:pPr>
            <a:r>
              <a:rPr lang="en-US" sz="1400" b="0" dirty="0">
                <a:solidFill>
                  <a:schemeClr val="bg1"/>
                </a:solidFill>
                <a:latin typeface="+mn-lt"/>
              </a:rPr>
              <a:t>FDA approved pembrolizumab + trastuzumab/chemotherapy as first-line therapy for HER2-positive GEJ/gastric cancer in May 2021</a:t>
            </a:r>
          </a:p>
        </p:txBody>
      </p:sp>
      <p:sp>
        <p:nvSpPr>
          <p:cNvPr id="2" name="Content Placeholder 3">
            <a:extLst>
              <a:ext uri="{FF2B5EF4-FFF2-40B4-BE49-F238E27FC236}">
                <a16:creationId xmlns:a16="http://schemas.microsoft.com/office/drawing/2014/main" id="{50454710-CF93-DD43-73AE-D9CDC2607D46}"/>
              </a:ext>
            </a:extLst>
          </p:cNvPr>
          <p:cNvSpPr txBox="1">
            <a:spLocks/>
          </p:cNvSpPr>
          <p:nvPr/>
        </p:nvSpPr>
        <p:spPr bwMode="auto">
          <a:xfrm>
            <a:off x="7941978" y="3519009"/>
            <a:ext cx="2525146" cy="283013"/>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t>OS in PD-L1 CPS ≥1</a:t>
            </a:r>
          </a:p>
        </p:txBody>
      </p:sp>
      <p:grpSp>
        <p:nvGrpSpPr>
          <p:cNvPr id="55" name="Group 54">
            <a:extLst>
              <a:ext uri="{FF2B5EF4-FFF2-40B4-BE49-F238E27FC236}">
                <a16:creationId xmlns:a16="http://schemas.microsoft.com/office/drawing/2014/main" id="{3F48204C-7D8B-6029-8B3D-98D7AA99D52C}"/>
              </a:ext>
            </a:extLst>
          </p:cNvPr>
          <p:cNvGrpSpPr/>
          <p:nvPr/>
        </p:nvGrpSpPr>
        <p:grpSpPr>
          <a:xfrm>
            <a:off x="1261222" y="1612900"/>
            <a:ext cx="3267075" cy="1711325"/>
            <a:chOff x="1261222" y="1612900"/>
            <a:chExt cx="3267075" cy="1711325"/>
          </a:xfrm>
        </p:grpSpPr>
        <p:cxnSp>
          <p:nvCxnSpPr>
            <p:cNvPr id="10" name="Straight Connector 9">
              <a:extLst>
                <a:ext uri="{FF2B5EF4-FFF2-40B4-BE49-F238E27FC236}">
                  <a16:creationId xmlns:a16="http://schemas.microsoft.com/office/drawing/2014/main" id="{3D95D2B5-54A2-4AD4-74D0-DC2F3FF5EA12}"/>
                </a:ext>
              </a:extLst>
            </p:cNvPr>
            <p:cNvCxnSpPr>
              <a:cxnSpLocks/>
            </p:cNvCxnSpPr>
            <p:nvPr/>
          </p:nvCxnSpPr>
          <p:spPr bwMode="auto">
            <a:xfrm>
              <a:off x="1314450" y="1612900"/>
              <a:ext cx="0" cy="1711325"/>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0304889-A700-9C76-569D-32FA464CE706}"/>
                </a:ext>
              </a:extLst>
            </p:cNvPr>
            <p:cNvCxnSpPr>
              <a:cxnSpLocks/>
            </p:cNvCxnSpPr>
            <p:nvPr/>
          </p:nvCxnSpPr>
          <p:spPr bwMode="auto">
            <a:xfrm flipH="1">
              <a:off x="1261222" y="3263900"/>
              <a:ext cx="326707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018E5A3-F81A-3C08-8292-E47D48BABF5E}"/>
                </a:ext>
              </a:extLst>
            </p:cNvPr>
            <p:cNvCxnSpPr>
              <a:cxnSpLocks/>
            </p:cNvCxnSpPr>
            <p:nvPr/>
          </p:nvCxnSpPr>
          <p:spPr bwMode="auto">
            <a:xfrm>
              <a:off x="1261222" y="1635125"/>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5967164-EAA2-B363-AF8F-E3757D6967B7}"/>
                </a:ext>
              </a:extLst>
            </p:cNvPr>
            <p:cNvCxnSpPr>
              <a:cxnSpLocks/>
            </p:cNvCxnSpPr>
            <p:nvPr/>
          </p:nvCxnSpPr>
          <p:spPr bwMode="auto">
            <a:xfrm>
              <a:off x="1261222" y="196088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4ABBAAC-6A57-5940-A133-10C66148DC95}"/>
                </a:ext>
              </a:extLst>
            </p:cNvPr>
            <p:cNvCxnSpPr>
              <a:cxnSpLocks/>
            </p:cNvCxnSpPr>
            <p:nvPr/>
          </p:nvCxnSpPr>
          <p:spPr bwMode="auto">
            <a:xfrm>
              <a:off x="1261222" y="2286636"/>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2610035-6F70-252F-911B-A68FC0B62424}"/>
                </a:ext>
              </a:extLst>
            </p:cNvPr>
            <p:cNvCxnSpPr>
              <a:cxnSpLocks/>
            </p:cNvCxnSpPr>
            <p:nvPr/>
          </p:nvCxnSpPr>
          <p:spPr bwMode="auto">
            <a:xfrm>
              <a:off x="1261222" y="261239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449EC0E-0B7F-692C-F05F-B8761259B046}"/>
                </a:ext>
              </a:extLst>
            </p:cNvPr>
            <p:cNvCxnSpPr>
              <a:cxnSpLocks/>
            </p:cNvCxnSpPr>
            <p:nvPr/>
          </p:nvCxnSpPr>
          <p:spPr bwMode="auto">
            <a:xfrm>
              <a:off x="1261222" y="2938144"/>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385CF35-50C8-7B0E-E2FA-2896EF8B66F8}"/>
                </a:ext>
              </a:extLst>
            </p:cNvPr>
            <p:cNvCxnSpPr>
              <a:cxnSpLocks/>
            </p:cNvCxnSpPr>
            <p:nvPr/>
          </p:nvCxnSpPr>
          <p:spPr bwMode="auto">
            <a:xfrm flipV="1">
              <a:off x="1502753"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F35B079-4201-FFB0-3223-A33904DA44E6}"/>
                </a:ext>
              </a:extLst>
            </p:cNvPr>
            <p:cNvCxnSpPr>
              <a:cxnSpLocks/>
            </p:cNvCxnSpPr>
            <p:nvPr/>
          </p:nvCxnSpPr>
          <p:spPr bwMode="auto">
            <a:xfrm flipV="1">
              <a:off x="1691056"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926BD19-FF98-5B47-973A-38EC05185493}"/>
                </a:ext>
              </a:extLst>
            </p:cNvPr>
            <p:cNvCxnSpPr>
              <a:cxnSpLocks/>
            </p:cNvCxnSpPr>
            <p:nvPr/>
          </p:nvCxnSpPr>
          <p:spPr bwMode="auto">
            <a:xfrm flipV="1">
              <a:off x="1879359"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E84C907-B788-9DD2-5AA9-CBFDCF3E28DB}"/>
                </a:ext>
              </a:extLst>
            </p:cNvPr>
            <p:cNvCxnSpPr>
              <a:cxnSpLocks/>
            </p:cNvCxnSpPr>
            <p:nvPr/>
          </p:nvCxnSpPr>
          <p:spPr bwMode="auto">
            <a:xfrm flipV="1">
              <a:off x="2067662"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F299350-4983-026B-0CB8-C7300EACB502}"/>
                </a:ext>
              </a:extLst>
            </p:cNvPr>
            <p:cNvCxnSpPr>
              <a:cxnSpLocks/>
            </p:cNvCxnSpPr>
            <p:nvPr/>
          </p:nvCxnSpPr>
          <p:spPr bwMode="auto">
            <a:xfrm flipV="1">
              <a:off x="2255965"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91677F7-A931-0A1F-936E-684E1CF75ED7}"/>
                </a:ext>
              </a:extLst>
            </p:cNvPr>
            <p:cNvCxnSpPr>
              <a:cxnSpLocks/>
            </p:cNvCxnSpPr>
            <p:nvPr/>
          </p:nvCxnSpPr>
          <p:spPr bwMode="auto">
            <a:xfrm flipV="1">
              <a:off x="2444268"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C2196AF-EEA9-DACE-2FF0-1FAE89DEE48C}"/>
                </a:ext>
              </a:extLst>
            </p:cNvPr>
            <p:cNvCxnSpPr>
              <a:cxnSpLocks/>
            </p:cNvCxnSpPr>
            <p:nvPr/>
          </p:nvCxnSpPr>
          <p:spPr bwMode="auto">
            <a:xfrm flipV="1">
              <a:off x="2632571"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8DED342-3876-D9DB-D6D0-E1D0AA287E5B}"/>
                </a:ext>
              </a:extLst>
            </p:cNvPr>
            <p:cNvCxnSpPr>
              <a:cxnSpLocks/>
            </p:cNvCxnSpPr>
            <p:nvPr/>
          </p:nvCxnSpPr>
          <p:spPr bwMode="auto">
            <a:xfrm flipV="1">
              <a:off x="2820874"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C5D7A63-189B-C52A-9FF3-61AE29838159}"/>
                </a:ext>
              </a:extLst>
            </p:cNvPr>
            <p:cNvCxnSpPr>
              <a:cxnSpLocks/>
            </p:cNvCxnSpPr>
            <p:nvPr/>
          </p:nvCxnSpPr>
          <p:spPr bwMode="auto">
            <a:xfrm flipV="1">
              <a:off x="3009177"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8A8DFBF-49A5-4912-A15D-1F15F4C85833}"/>
                </a:ext>
              </a:extLst>
            </p:cNvPr>
            <p:cNvCxnSpPr>
              <a:cxnSpLocks/>
            </p:cNvCxnSpPr>
            <p:nvPr/>
          </p:nvCxnSpPr>
          <p:spPr bwMode="auto">
            <a:xfrm flipV="1">
              <a:off x="3197480"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58832BC-22E2-C172-3A7A-25EE575C6DF6}"/>
                </a:ext>
              </a:extLst>
            </p:cNvPr>
            <p:cNvCxnSpPr>
              <a:cxnSpLocks/>
            </p:cNvCxnSpPr>
            <p:nvPr/>
          </p:nvCxnSpPr>
          <p:spPr bwMode="auto">
            <a:xfrm flipV="1">
              <a:off x="3385783"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3972152-C4D0-2FC6-5F0D-1FF681D433D1}"/>
                </a:ext>
              </a:extLst>
            </p:cNvPr>
            <p:cNvCxnSpPr>
              <a:cxnSpLocks/>
            </p:cNvCxnSpPr>
            <p:nvPr/>
          </p:nvCxnSpPr>
          <p:spPr bwMode="auto">
            <a:xfrm flipV="1">
              <a:off x="3574086"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735DEB1-425F-F9AF-9491-D2C15DA5AC5D}"/>
                </a:ext>
              </a:extLst>
            </p:cNvPr>
            <p:cNvCxnSpPr>
              <a:cxnSpLocks/>
            </p:cNvCxnSpPr>
            <p:nvPr/>
          </p:nvCxnSpPr>
          <p:spPr bwMode="auto">
            <a:xfrm flipV="1">
              <a:off x="3762389"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3067B8A-AE7C-18CD-EF44-05F205ED5795}"/>
                </a:ext>
              </a:extLst>
            </p:cNvPr>
            <p:cNvCxnSpPr>
              <a:cxnSpLocks/>
            </p:cNvCxnSpPr>
            <p:nvPr/>
          </p:nvCxnSpPr>
          <p:spPr bwMode="auto">
            <a:xfrm flipV="1">
              <a:off x="3950692"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0340DAE-F1C6-769A-B090-B19A4D610F39}"/>
                </a:ext>
              </a:extLst>
            </p:cNvPr>
            <p:cNvCxnSpPr>
              <a:cxnSpLocks/>
            </p:cNvCxnSpPr>
            <p:nvPr/>
          </p:nvCxnSpPr>
          <p:spPr bwMode="auto">
            <a:xfrm flipV="1">
              <a:off x="4138995"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9A391B1-09D1-6013-4858-A5FDE4D6A70F}"/>
                </a:ext>
              </a:extLst>
            </p:cNvPr>
            <p:cNvCxnSpPr>
              <a:cxnSpLocks/>
            </p:cNvCxnSpPr>
            <p:nvPr/>
          </p:nvCxnSpPr>
          <p:spPr bwMode="auto">
            <a:xfrm flipV="1">
              <a:off x="4327298"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ADDBEED-E6A7-3DA7-AD5C-28A717B7F014}"/>
                </a:ext>
              </a:extLst>
            </p:cNvPr>
            <p:cNvCxnSpPr>
              <a:cxnSpLocks/>
            </p:cNvCxnSpPr>
            <p:nvPr/>
          </p:nvCxnSpPr>
          <p:spPr bwMode="auto">
            <a:xfrm flipV="1">
              <a:off x="4515597" y="3270250"/>
              <a:ext cx="0" cy="53975"/>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526CEFCB-D757-661A-C936-B7AC3E236A68}"/>
              </a:ext>
            </a:extLst>
          </p:cNvPr>
          <p:cNvGrpSpPr/>
          <p:nvPr/>
        </p:nvGrpSpPr>
        <p:grpSpPr>
          <a:xfrm>
            <a:off x="1261222" y="3944295"/>
            <a:ext cx="3267075" cy="1711325"/>
            <a:chOff x="1261222" y="1612900"/>
            <a:chExt cx="3267075" cy="1711325"/>
          </a:xfrm>
        </p:grpSpPr>
        <p:cxnSp>
          <p:nvCxnSpPr>
            <p:cNvPr id="69" name="Straight Connector 68">
              <a:extLst>
                <a:ext uri="{FF2B5EF4-FFF2-40B4-BE49-F238E27FC236}">
                  <a16:creationId xmlns:a16="http://schemas.microsoft.com/office/drawing/2014/main" id="{5E103041-10D7-DFE1-44A3-8874EE069353}"/>
                </a:ext>
              </a:extLst>
            </p:cNvPr>
            <p:cNvCxnSpPr>
              <a:cxnSpLocks/>
            </p:cNvCxnSpPr>
            <p:nvPr/>
          </p:nvCxnSpPr>
          <p:spPr bwMode="auto">
            <a:xfrm>
              <a:off x="1314450" y="1612900"/>
              <a:ext cx="0" cy="1711325"/>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6990C0A-CA21-B9E5-39DF-D70FFEE65C57}"/>
                </a:ext>
              </a:extLst>
            </p:cNvPr>
            <p:cNvCxnSpPr>
              <a:cxnSpLocks/>
            </p:cNvCxnSpPr>
            <p:nvPr/>
          </p:nvCxnSpPr>
          <p:spPr bwMode="auto">
            <a:xfrm flipH="1">
              <a:off x="1261222" y="3263900"/>
              <a:ext cx="3267075"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3E5BCA2-5F13-D2E7-B752-BFB0A9E78275}"/>
                </a:ext>
              </a:extLst>
            </p:cNvPr>
            <p:cNvCxnSpPr>
              <a:cxnSpLocks/>
            </p:cNvCxnSpPr>
            <p:nvPr/>
          </p:nvCxnSpPr>
          <p:spPr bwMode="auto">
            <a:xfrm>
              <a:off x="1261222" y="1635125"/>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71E9D35-BEBD-8EBF-84FE-7B0EABEFDCA7}"/>
                </a:ext>
              </a:extLst>
            </p:cNvPr>
            <p:cNvCxnSpPr>
              <a:cxnSpLocks/>
            </p:cNvCxnSpPr>
            <p:nvPr/>
          </p:nvCxnSpPr>
          <p:spPr bwMode="auto">
            <a:xfrm>
              <a:off x="1261222" y="196088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6B683FA-33E4-DCD9-012D-73E98C56CBEE}"/>
                </a:ext>
              </a:extLst>
            </p:cNvPr>
            <p:cNvCxnSpPr>
              <a:cxnSpLocks/>
            </p:cNvCxnSpPr>
            <p:nvPr/>
          </p:nvCxnSpPr>
          <p:spPr bwMode="auto">
            <a:xfrm>
              <a:off x="1261222" y="2286636"/>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8D8CFAE-2B40-B048-0C09-0E03BED3CE91}"/>
                </a:ext>
              </a:extLst>
            </p:cNvPr>
            <p:cNvCxnSpPr>
              <a:cxnSpLocks/>
            </p:cNvCxnSpPr>
            <p:nvPr/>
          </p:nvCxnSpPr>
          <p:spPr bwMode="auto">
            <a:xfrm>
              <a:off x="1261222" y="261239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A9418CC-AE3D-A75E-A2BC-B84C477505E7}"/>
                </a:ext>
              </a:extLst>
            </p:cNvPr>
            <p:cNvCxnSpPr>
              <a:cxnSpLocks/>
            </p:cNvCxnSpPr>
            <p:nvPr/>
          </p:nvCxnSpPr>
          <p:spPr bwMode="auto">
            <a:xfrm>
              <a:off x="1261222" y="2938144"/>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719DF39-7467-064A-F954-96F422BD230E}"/>
                </a:ext>
              </a:extLst>
            </p:cNvPr>
            <p:cNvCxnSpPr>
              <a:cxnSpLocks/>
            </p:cNvCxnSpPr>
            <p:nvPr/>
          </p:nvCxnSpPr>
          <p:spPr bwMode="auto">
            <a:xfrm flipV="1">
              <a:off x="1502753"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09746F8-04DE-C1F9-199E-001EF556943E}"/>
                </a:ext>
              </a:extLst>
            </p:cNvPr>
            <p:cNvCxnSpPr>
              <a:cxnSpLocks/>
            </p:cNvCxnSpPr>
            <p:nvPr/>
          </p:nvCxnSpPr>
          <p:spPr bwMode="auto">
            <a:xfrm flipV="1">
              <a:off x="1691056"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7B957DE-E2A8-EC4F-FF1E-A8C0956D3ED2}"/>
                </a:ext>
              </a:extLst>
            </p:cNvPr>
            <p:cNvCxnSpPr>
              <a:cxnSpLocks/>
            </p:cNvCxnSpPr>
            <p:nvPr/>
          </p:nvCxnSpPr>
          <p:spPr bwMode="auto">
            <a:xfrm flipV="1">
              <a:off x="1879359"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D750AA9-345A-2058-0B08-4A04630CCAB0}"/>
                </a:ext>
              </a:extLst>
            </p:cNvPr>
            <p:cNvCxnSpPr>
              <a:cxnSpLocks/>
            </p:cNvCxnSpPr>
            <p:nvPr/>
          </p:nvCxnSpPr>
          <p:spPr bwMode="auto">
            <a:xfrm flipV="1">
              <a:off x="2067662"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5B4DA1A-2055-3CBC-BBA6-DFEF3F432AEA}"/>
                </a:ext>
              </a:extLst>
            </p:cNvPr>
            <p:cNvCxnSpPr>
              <a:cxnSpLocks/>
            </p:cNvCxnSpPr>
            <p:nvPr/>
          </p:nvCxnSpPr>
          <p:spPr bwMode="auto">
            <a:xfrm flipV="1">
              <a:off x="2255965"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A0C65DD-DCED-F339-8FAA-585B7573C7A4}"/>
                </a:ext>
              </a:extLst>
            </p:cNvPr>
            <p:cNvCxnSpPr>
              <a:cxnSpLocks/>
            </p:cNvCxnSpPr>
            <p:nvPr/>
          </p:nvCxnSpPr>
          <p:spPr bwMode="auto">
            <a:xfrm flipV="1">
              <a:off x="2444268"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7F154CC-0BA7-B6A4-3B8F-D4AAFFB20E09}"/>
                </a:ext>
              </a:extLst>
            </p:cNvPr>
            <p:cNvCxnSpPr>
              <a:cxnSpLocks/>
            </p:cNvCxnSpPr>
            <p:nvPr/>
          </p:nvCxnSpPr>
          <p:spPr bwMode="auto">
            <a:xfrm flipV="1">
              <a:off x="2632571"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DA651CD-D42B-BA7B-B033-A016B70E73D5}"/>
                </a:ext>
              </a:extLst>
            </p:cNvPr>
            <p:cNvCxnSpPr>
              <a:cxnSpLocks/>
            </p:cNvCxnSpPr>
            <p:nvPr/>
          </p:nvCxnSpPr>
          <p:spPr bwMode="auto">
            <a:xfrm flipV="1">
              <a:off x="2820874"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C015FB6-3E14-E220-DAD8-5806065B6855}"/>
                </a:ext>
              </a:extLst>
            </p:cNvPr>
            <p:cNvCxnSpPr>
              <a:cxnSpLocks/>
            </p:cNvCxnSpPr>
            <p:nvPr/>
          </p:nvCxnSpPr>
          <p:spPr bwMode="auto">
            <a:xfrm flipV="1">
              <a:off x="3009177"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8B78D79-F4E1-21FA-2E1D-8B25494BC5FF}"/>
                </a:ext>
              </a:extLst>
            </p:cNvPr>
            <p:cNvCxnSpPr>
              <a:cxnSpLocks/>
            </p:cNvCxnSpPr>
            <p:nvPr/>
          </p:nvCxnSpPr>
          <p:spPr bwMode="auto">
            <a:xfrm flipV="1">
              <a:off x="3197480"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1966F1B-9378-CB9C-1D0C-F9F106CA8CD2}"/>
                </a:ext>
              </a:extLst>
            </p:cNvPr>
            <p:cNvCxnSpPr>
              <a:cxnSpLocks/>
            </p:cNvCxnSpPr>
            <p:nvPr/>
          </p:nvCxnSpPr>
          <p:spPr bwMode="auto">
            <a:xfrm flipV="1">
              <a:off x="3385783"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2D19487-2340-0126-7F2A-97DC2330A096}"/>
                </a:ext>
              </a:extLst>
            </p:cNvPr>
            <p:cNvCxnSpPr>
              <a:cxnSpLocks/>
            </p:cNvCxnSpPr>
            <p:nvPr/>
          </p:nvCxnSpPr>
          <p:spPr bwMode="auto">
            <a:xfrm flipV="1">
              <a:off x="3574086"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758D7EE-98DE-FBF4-B770-4CB50FB4AE72}"/>
                </a:ext>
              </a:extLst>
            </p:cNvPr>
            <p:cNvCxnSpPr>
              <a:cxnSpLocks/>
            </p:cNvCxnSpPr>
            <p:nvPr/>
          </p:nvCxnSpPr>
          <p:spPr bwMode="auto">
            <a:xfrm flipV="1">
              <a:off x="3762389"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5A81CF3-C1BF-501C-C759-0869A3B0AB34}"/>
                </a:ext>
              </a:extLst>
            </p:cNvPr>
            <p:cNvCxnSpPr>
              <a:cxnSpLocks/>
            </p:cNvCxnSpPr>
            <p:nvPr/>
          </p:nvCxnSpPr>
          <p:spPr bwMode="auto">
            <a:xfrm flipV="1">
              <a:off x="3950692"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8EDF893D-C126-CD4C-53C1-76E3B20EE25C}"/>
                </a:ext>
              </a:extLst>
            </p:cNvPr>
            <p:cNvCxnSpPr>
              <a:cxnSpLocks/>
            </p:cNvCxnSpPr>
            <p:nvPr/>
          </p:nvCxnSpPr>
          <p:spPr bwMode="auto">
            <a:xfrm flipV="1">
              <a:off x="4138995"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6133DAD-1F3D-2557-CC76-996177B6E1B5}"/>
                </a:ext>
              </a:extLst>
            </p:cNvPr>
            <p:cNvCxnSpPr>
              <a:cxnSpLocks/>
            </p:cNvCxnSpPr>
            <p:nvPr/>
          </p:nvCxnSpPr>
          <p:spPr bwMode="auto">
            <a:xfrm flipV="1">
              <a:off x="4327298"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23CA30F-93F6-582A-FB40-718C879B60CA}"/>
                </a:ext>
              </a:extLst>
            </p:cNvPr>
            <p:cNvCxnSpPr>
              <a:cxnSpLocks/>
            </p:cNvCxnSpPr>
            <p:nvPr/>
          </p:nvCxnSpPr>
          <p:spPr bwMode="auto">
            <a:xfrm flipV="1">
              <a:off x="4515597" y="3270250"/>
              <a:ext cx="0" cy="53975"/>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AF548377-2352-02E5-6C91-9121FC3AE5FE}"/>
              </a:ext>
            </a:extLst>
          </p:cNvPr>
          <p:cNvGrpSpPr/>
          <p:nvPr/>
        </p:nvGrpSpPr>
        <p:grpSpPr>
          <a:xfrm>
            <a:off x="923590" y="3823515"/>
            <a:ext cx="420308" cy="1907751"/>
            <a:chOff x="923590" y="1492120"/>
            <a:chExt cx="420308" cy="1907751"/>
          </a:xfrm>
        </p:grpSpPr>
        <p:sp>
          <p:nvSpPr>
            <p:cNvPr id="99" name="TextBox 98">
              <a:extLst>
                <a:ext uri="{FF2B5EF4-FFF2-40B4-BE49-F238E27FC236}">
                  <a16:creationId xmlns:a16="http://schemas.microsoft.com/office/drawing/2014/main" id="{B4568FCA-4FFF-F4B0-88F3-91A5E6FFC208}"/>
                </a:ext>
              </a:extLst>
            </p:cNvPr>
            <p:cNvSpPr txBox="1"/>
            <p:nvPr/>
          </p:nvSpPr>
          <p:spPr bwMode="auto">
            <a:xfrm>
              <a:off x="923590" y="149212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01" name="TextBox 100">
              <a:extLst>
                <a:ext uri="{FF2B5EF4-FFF2-40B4-BE49-F238E27FC236}">
                  <a16:creationId xmlns:a16="http://schemas.microsoft.com/office/drawing/2014/main" id="{8A26B7DC-4FBF-4CC4-6E5D-CF337269A40F}"/>
                </a:ext>
              </a:extLst>
            </p:cNvPr>
            <p:cNvSpPr txBox="1"/>
            <p:nvPr/>
          </p:nvSpPr>
          <p:spPr bwMode="auto">
            <a:xfrm>
              <a:off x="1002138" y="18178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03" name="TextBox 102">
              <a:extLst>
                <a:ext uri="{FF2B5EF4-FFF2-40B4-BE49-F238E27FC236}">
                  <a16:creationId xmlns:a16="http://schemas.microsoft.com/office/drawing/2014/main" id="{EC6CC1DA-75CF-FCF5-ECC2-8267055EC4CF}"/>
                </a:ext>
              </a:extLst>
            </p:cNvPr>
            <p:cNvSpPr txBox="1"/>
            <p:nvPr/>
          </p:nvSpPr>
          <p:spPr bwMode="auto">
            <a:xfrm>
              <a:off x="1002138" y="21477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05" name="TextBox 104">
              <a:extLst>
                <a:ext uri="{FF2B5EF4-FFF2-40B4-BE49-F238E27FC236}">
                  <a16:creationId xmlns:a16="http://schemas.microsoft.com/office/drawing/2014/main" id="{D1E25BF5-F048-9ECB-79BC-66492FF78A23}"/>
                </a:ext>
              </a:extLst>
            </p:cNvPr>
            <p:cNvSpPr txBox="1"/>
            <p:nvPr/>
          </p:nvSpPr>
          <p:spPr bwMode="auto">
            <a:xfrm>
              <a:off x="1002138" y="24721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07" name="TextBox 106">
              <a:extLst>
                <a:ext uri="{FF2B5EF4-FFF2-40B4-BE49-F238E27FC236}">
                  <a16:creationId xmlns:a16="http://schemas.microsoft.com/office/drawing/2014/main" id="{E14BB105-73C6-59DC-E0B3-227E321F9DF2}"/>
                </a:ext>
              </a:extLst>
            </p:cNvPr>
            <p:cNvSpPr txBox="1"/>
            <p:nvPr/>
          </p:nvSpPr>
          <p:spPr bwMode="auto">
            <a:xfrm>
              <a:off x="1002138" y="279513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09" name="TextBox 108">
              <a:extLst>
                <a:ext uri="{FF2B5EF4-FFF2-40B4-BE49-F238E27FC236}">
                  <a16:creationId xmlns:a16="http://schemas.microsoft.com/office/drawing/2014/main" id="{80596688-F723-E527-B0A3-1CE8C53DAA39}"/>
                </a:ext>
              </a:extLst>
            </p:cNvPr>
            <p:cNvSpPr txBox="1"/>
            <p:nvPr/>
          </p:nvSpPr>
          <p:spPr bwMode="auto">
            <a:xfrm>
              <a:off x="1080685" y="31228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79" name="Group 178">
            <a:extLst>
              <a:ext uri="{FF2B5EF4-FFF2-40B4-BE49-F238E27FC236}">
                <a16:creationId xmlns:a16="http://schemas.microsoft.com/office/drawing/2014/main" id="{F6ED4071-0CE8-7927-CD33-93588712EF2C}"/>
              </a:ext>
            </a:extLst>
          </p:cNvPr>
          <p:cNvGrpSpPr/>
          <p:nvPr/>
        </p:nvGrpSpPr>
        <p:grpSpPr>
          <a:xfrm>
            <a:off x="2621701" y="1517780"/>
            <a:ext cx="2297865" cy="646331"/>
            <a:chOff x="2416008" y="1513862"/>
            <a:chExt cx="2297865" cy="646331"/>
          </a:xfrm>
        </p:grpSpPr>
        <p:sp>
          <p:nvSpPr>
            <p:cNvPr id="175" name="TextBox 174">
              <a:extLst>
                <a:ext uri="{FF2B5EF4-FFF2-40B4-BE49-F238E27FC236}">
                  <a16:creationId xmlns:a16="http://schemas.microsoft.com/office/drawing/2014/main" id="{EF9A51C5-CC47-DCC7-64E5-21BCEC2995B2}"/>
                </a:ext>
              </a:extLst>
            </p:cNvPr>
            <p:cNvSpPr txBox="1"/>
            <p:nvPr/>
          </p:nvSpPr>
          <p:spPr bwMode="auto">
            <a:xfrm>
              <a:off x="2559950" y="1513862"/>
              <a:ext cx="21539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Pembrolizumab group (n = 350)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 group (n = 348)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0.73 (95% Cl: 0.61-0.87)</a:t>
              </a:r>
            </a:p>
          </p:txBody>
        </p:sp>
        <p:cxnSp>
          <p:nvCxnSpPr>
            <p:cNvPr id="177" name="Straight Connector 176">
              <a:extLst>
                <a:ext uri="{FF2B5EF4-FFF2-40B4-BE49-F238E27FC236}">
                  <a16:creationId xmlns:a16="http://schemas.microsoft.com/office/drawing/2014/main" id="{AA974DCB-9B6D-CC42-0EB7-392D3CA12709}"/>
                </a:ext>
              </a:extLst>
            </p:cNvPr>
            <p:cNvCxnSpPr/>
            <p:nvPr/>
          </p:nvCxnSpPr>
          <p:spPr bwMode="auto">
            <a:xfrm>
              <a:off x="2416008" y="1654074"/>
              <a:ext cx="174642" cy="0"/>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EEB6D90-A8BA-D796-8CBD-386FEE20151A}"/>
                </a:ext>
              </a:extLst>
            </p:cNvPr>
            <p:cNvCxnSpPr/>
            <p:nvPr/>
          </p:nvCxnSpPr>
          <p:spPr bwMode="auto">
            <a:xfrm>
              <a:off x="2421543" y="1847999"/>
              <a:ext cx="17464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D111D266-7242-22A3-DA31-DD43593BEBEF}"/>
              </a:ext>
            </a:extLst>
          </p:cNvPr>
          <p:cNvGrpSpPr/>
          <p:nvPr/>
        </p:nvGrpSpPr>
        <p:grpSpPr>
          <a:xfrm>
            <a:off x="2425179" y="4041739"/>
            <a:ext cx="2297865" cy="646331"/>
            <a:chOff x="2416008" y="1513862"/>
            <a:chExt cx="2297865" cy="646331"/>
          </a:xfrm>
        </p:grpSpPr>
        <p:sp>
          <p:nvSpPr>
            <p:cNvPr id="181" name="TextBox 180">
              <a:extLst>
                <a:ext uri="{FF2B5EF4-FFF2-40B4-BE49-F238E27FC236}">
                  <a16:creationId xmlns:a16="http://schemas.microsoft.com/office/drawing/2014/main" id="{23694602-0BBC-5783-CC6F-F78DD10035B3}"/>
                </a:ext>
              </a:extLst>
            </p:cNvPr>
            <p:cNvSpPr txBox="1"/>
            <p:nvPr/>
          </p:nvSpPr>
          <p:spPr bwMode="auto">
            <a:xfrm>
              <a:off x="2559950" y="1513862"/>
              <a:ext cx="21539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Pembrolizumab group (n = 298)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 group (n = 296)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0.71 (94% Cl: 0.59-0.86)</a:t>
              </a:r>
            </a:p>
          </p:txBody>
        </p:sp>
        <p:cxnSp>
          <p:nvCxnSpPr>
            <p:cNvPr id="182" name="Straight Connector 181">
              <a:extLst>
                <a:ext uri="{FF2B5EF4-FFF2-40B4-BE49-F238E27FC236}">
                  <a16:creationId xmlns:a16="http://schemas.microsoft.com/office/drawing/2014/main" id="{1C286196-F7FF-8AEA-3036-63B68A135C91}"/>
                </a:ext>
              </a:extLst>
            </p:cNvPr>
            <p:cNvCxnSpPr/>
            <p:nvPr/>
          </p:nvCxnSpPr>
          <p:spPr bwMode="auto">
            <a:xfrm>
              <a:off x="2416008" y="1654074"/>
              <a:ext cx="174642" cy="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046291D-D417-AB0E-18F0-B87B830681A7}"/>
                </a:ext>
              </a:extLst>
            </p:cNvPr>
            <p:cNvCxnSpPr/>
            <p:nvPr/>
          </p:nvCxnSpPr>
          <p:spPr bwMode="auto">
            <a:xfrm>
              <a:off x="2421543" y="1847999"/>
              <a:ext cx="17464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5C9D60C6-3F7B-2BA8-24CF-BBD7088BED5C}"/>
              </a:ext>
            </a:extLst>
          </p:cNvPr>
          <p:cNvGrpSpPr/>
          <p:nvPr/>
        </p:nvGrpSpPr>
        <p:grpSpPr>
          <a:xfrm>
            <a:off x="8323969" y="1520766"/>
            <a:ext cx="2297865" cy="646331"/>
            <a:chOff x="2416008" y="1513862"/>
            <a:chExt cx="2297865" cy="646331"/>
          </a:xfrm>
        </p:grpSpPr>
        <p:sp>
          <p:nvSpPr>
            <p:cNvPr id="185" name="TextBox 184">
              <a:extLst>
                <a:ext uri="{FF2B5EF4-FFF2-40B4-BE49-F238E27FC236}">
                  <a16:creationId xmlns:a16="http://schemas.microsoft.com/office/drawing/2014/main" id="{6A71F34D-3DAB-9389-3CF3-03E8D9738A09}"/>
                </a:ext>
              </a:extLst>
            </p:cNvPr>
            <p:cNvSpPr txBox="1"/>
            <p:nvPr/>
          </p:nvSpPr>
          <p:spPr bwMode="auto">
            <a:xfrm>
              <a:off x="2559950" y="1513862"/>
              <a:ext cx="21539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Pembrolizumab group (n = 350)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 group (n = 348)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0.84 (95% Cl: 0.70-1.01)</a:t>
              </a:r>
            </a:p>
          </p:txBody>
        </p:sp>
        <p:cxnSp>
          <p:nvCxnSpPr>
            <p:cNvPr id="186" name="Straight Connector 185">
              <a:extLst>
                <a:ext uri="{FF2B5EF4-FFF2-40B4-BE49-F238E27FC236}">
                  <a16:creationId xmlns:a16="http://schemas.microsoft.com/office/drawing/2014/main" id="{F9DAD30E-38C9-022E-8C25-B28FC2E568FB}"/>
                </a:ext>
              </a:extLst>
            </p:cNvPr>
            <p:cNvCxnSpPr/>
            <p:nvPr/>
          </p:nvCxnSpPr>
          <p:spPr bwMode="auto">
            <a:xfrm>
              <a:off x="2416008" y="1654074"/>
              <a:ext cx="174642" cy="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1EE22E6C-D8C6-A9D3-5B60-C0B8DE5E8EB0}"/>
                </a:ext>
              </a:extLst>
            </p:cNvPr>
            <p:cNvCxnSpPr/>
            <p:nvPr/>
          </p:nvCxnSpPr>
          <p:spPr bwMode="auto">
            <a:xfrm>
              <a:off x="2421543" y="1847999"/>
              <a:ext cx="17464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23C191A1-535F-FCD2-756F-475AA91C26D8}"/>
              </a:ext>
            </a:extLst>
          </p:cNvPr>
          <p:cNvGrpSpPr/>
          <p:nvPr/>
        </p:nvGrpSpPr>
        <p:grpSpPr>
          <a:xfrm>
            <a:off x="8333140" y="3845443"/>
            <a:ext cx="2297865" cy="646331"/>
            <a:chOff x="2416008" y="1513862"/>
            <a:chExt cx="2297865" cy="646331"/>
          </a:xfrm>
        </p:grpSpPr>
        <p:sp>
          <p:nvSpPr>
            <p:cNvPr id="189" name="TextBox 188">
              <a:extLst>
                <a:ext uri="{FF2B5EF4-FFF2-40B4-BE49-F238E27FC236}">
                  <a16:creationId xmlns:a16="http://schemas.microsoft.com/office/drawing/2014/main" id="{E2BF2B48-0A15-43F6-8EB6-BFA000CEB91D}"/>
                </a:ext>
              </a:extLst>
            </p:cNvPr>
            <p:cNvSpPr txBox="1"/>
            <p:nvPr/>
          </p:nvSpPr>
          <p:spPr bwMode="auto">
            <a:xfrm>
              <a:off x="2559950" y="1513862"/>
              <a:ext cx="21539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Pembrolizumab group (n = 298)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 group (n = 296)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0.81 (95% Cl: 0.67-0.98)</a:t>
              </a:r>
            </a:p>
          </p:txBody>
        </p:sp>
        <p:cxnSp>
          <p:nvCxnSpPr>
            <p:cNvPr id="190" name="Straight Connector 189">
              <a:extLst>
                <a:ext uri="{FF2B5EF4-FFF2-40B4-BE49-F238E27FC236}">
                  <a16:creationId xmlns:a16="http://schemas.microsoft.com/office/drawing/2014/main" id="{C29C62D6-43C9-ABFC-F3DE-BCC9675CF9BB}"/>
                </a:ext>
              </a:extLst>
            </p:cNvPr>
            <p:cNvCxnSpPr/>
            <p:nvPr/>
          </p:nvCxnSpPr>
          <p:spPr bwMode="auto">
            <a:xfrm>
              <a:off x="2416008" y="1654074"/>
              <a:ext cx="174642" cy="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6553D93-8A5F-09B7-838E-7DBCE2278223}"/>
                </a:ext>
              </a:extLst>
            </p:cNvPr>
            <p:cNvCxnSpPr/>
            <p:nvPr/>
          </p:nvCxnSpPr>
          <p:spPr bwMode="auto">
            <a:xfrm>
              <a:off x="2421543" y="1847999"/>
              <a:ext cx="17464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C840B76D-CFA3-8F12-5728-B1327BF45780}"/>
              </a:ext>
            </a:extLst>
          </p:cNvPr>
          <p:cNvGrpSpPr/>
          <p:nvPr/>
        </p:nvGrpSpPr>
        <p:grpSpPr>
          <a:xfrm>
            <a:off x="1179952" y="3253809"/>
            <a:ext cx="3524505" cy="276999"/>
            <a:chOff x="1179952" y="3253809"/>
            <a:chExt cx="3524505" cy="276999"/>
          </a:xfrm>
        </p:grpSpPr>
        <p:sp>
          <p:nvSpPr>
            <p:cNvPr id="192" name="TextBox 191">
              <a:extLst>
                <a:ext uri="{FF2B5EF4-FFF2-40B4-BE49-F238E27FC236}">
                  <a16:creationId xmlns:a16="http://schemas.microsoft.com/office/drawing/2014/main" id="{245118BB-504D-FBBC-9F60-8BC144E06FAA}"/>
                </a:ext>
              </a:extLst>
            </p:cNvPr>
            <p:cNvSpPr txBox="1"/>
            <p:nvPr/>
          </p:nvSpPr>
          <p:spPr bwMode="auto">
            <a:xfrm>
              <a:off x="1179952"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93" name="TextBox 192">
              <a:extLst>
                <a:ext uri="{FF2B5EF4-FFF2-40B4-BE49-F238E27FC236}">
                  <a16:creationId xmlns:a16="http://schemas.microsoft.com/office/drawing/2014/main" id="{24BBEB6E-DE9D-E19D-4D0F-817CC5F45D05}"/>
                </a:ext>
              </a:extLst>
            </p:cNvPr>
            <p:cNvSpPr txBox="1"/>
            <p:nvPr/>
          </p:nvSpPr>
          <p:spPr bwMode="auto">
            <a:xfrm>
              <a:off x="1368033"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94" name="TextBox 193">
              <a:extLst>
                <a:ext uri="{FF2B5EF4-FFF2-40B4-BE49-F238E27FC236}">
                  <a16:creationId xmlns:a16="http://schemas.microsoft.com/office/drawing/2014/main" id="{AAA12747-4F50-0B06-F932-DD1B6FC8BDCE}"/>
                </a:ext>
              </a:extLst>
            </p:cNvPr>
            <p:cNvSpPr txBox="1"/>
            <p:nvPr/>
          </p:nvSpPr>
          <p:spPr bwMode="auto">
            <a:xfrm>
              <a:off x="1559227"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95" name="TextBox 194">
              <a:extLst>
                <a:ext uri="{FF2B5EF4-FFF2-40B4-BE49-F238E27FC236}">
                  <a16:creationId xmlns:a16="http://schemas.microsoft.com/office/drawing/2014/main" id="{45DDA962-BBA4-501C-06E7-EF83BF4ADEFA}"/>
                </a:ext>
              </a:extLst>
            </p:cNvPr>
            <p:cNvSpPr txBox="1"/>
            <p:nvPr/>
          </p:nvSpPr>
          <p:spPr bwMode="auto">
            <a:xfrm>
              <a:off x="1747308"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96" name="TextBox 195">
              <a:extLst>
                <a:ext uri="{FF2B5EF4-FFF2-40B4-BE49-F238E27FC236}">
                  <a16:creationId xmlns:a16="http://schemas.microsoft.com/office/drawing/2014/main" id="{8A9EB3FF-0A47-4A75-E16F-D162F51190B8}"/>
                </a:ext>
              </a:extLst>
            </p:cNvPr>
            <p:cNvSpPr txBox="1"/>
            <p:nvPr/>
          </p:nvSpPr>
          <p:spPr bwMode="auto">
            <a:xfrm>
              <a:off x="188910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97" name="TextBox 196">
              <a:extLst>
                <a:ext uri="{FF2B5EF4-FFF2-40B4-BE49-F238E27FC236}">
                  <a16:creationId xmlns:a16="http://schemas.microsoft.com/office/drawing/2014/main" id="{A7F9CA23-8E49-223F-C63A-2A1993ABE183}"/>
                </a:ext>
              </a:extLst>
            </p:cNvPr>
            <p:cNvSpPr txBox="1"/>
            <p:nvPr/>
          </p:nvSpPr>
          <p:spPr bwMode="auto">
            <a:xfrm>
              <a:off x="208960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98" name="TextBox 197">
              <a:extLst>
                <a:ext uri="{FF2B5EF4-FFF2-40B4-BE49-F238E27FC236}">
                  <a16:creationId xmlns:a16="http://schemas.microsoft.com/office/drawing/2014/main" id="{991E2957-430A-CAEE-DCC2-36B419C82707}"/>
                </a:ext>
              </a:extLst>
            </p:cNvPr>
            <p:cNvSpPr txBox="1"/>
            <p:nvPr/>
          </p:nvSpPr>
          <p:spPr bwMode="auto">
            <a:xfrm>
              <a:off x="226925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99" name="TextBox 198">
              <a:extLst>
                <a:ext uri="{FF2B5EF4-FFF2-40B4-BE49-F238E27FC236}">
                  <a16:creationId xmlns:a16="http://schemas.microsoft.com/office/drawing/2014/main" id="{6FAD0E5E-C4A7-0C37-230A-FE5C2229A675}"/>
                </a:ext>
              </a:extLst>
            </p:cNvPr>
            <p:cNvSpPr txBox="1"/>
            <p:nvPr/>
          </p:nvSpPr>
          <p:spPr bwMode="auto">
            <a:xfrm>
              <a:off x="2458672"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00" name="TextBox 199">
              <a:extLst>
                <a:ext uri="{FF2B5EF4-FFF2-40B4-BE49-F238E27FC236}">
                  <a16:creationId xmlns:a16="http://schemas.microsoft.com/office/drawing/2014/main" id="{6B2B015D-5E08-FCEE-760B-525343BD27C2}"/>
                </a:ext>
              </a:extLst>
            </p:cNvPr>
            <p:cNvSpPr txBox="1"/>
            <p:nvPr/>
          </p:nvSpPr>
          <p:spPr bwMode="auto">
            <a:xfrm>
              <a:off x="264675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01" name="TextBox 200">
              <a:extLst>
                <a:ext uri="{FF2B5EF4-FFF2-40B4-BE49-F238E27FC236}">
                  <a16:creationId xmlns:a16="http://schemas.microsoft.com/office/drawing/2014/main" id="{2659CB2B-3089-D282-B4DF-337A008AAC12}"/>
                </a:ext>
              </a:extLst>
            </p:cNvPr>
            <p:cNvSpPr txBox="1"/>
            <p:nvPr/>
          </p:nvSpPr>
          <p:spPr bwMode="auto">
            <a:xfrm>
              <a:off x="283647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202" name="TextBox 201">
              <a:extLst>
                <a:ext uri="{FF2B5EF4-FFF2-40B4-BE49-F238E27FC236}">
                  <a16:creationId xmlns:a16="http://schemas.microsoft.com/office/drawing/2014/main" id="{0136C7A9-9444-C02F-CA51-99E31F3278AF}"/>
                </a:ext>
              </a:extLst>
            </p:cNvPr>
            <p:cNvSpPr txBox="1"/>
            <p:nvPr/>
          </p:nvSpPr>
          <p:spPr bwMode="auto">
            <a:xfrm>
              <a:off x="302598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03" name="TextBox 202">
              <a:extLst>
                <a:ext uri="{FF2B5EF4-FFF2-40B4-BE49-F238E27FC236}">
                  <a16:creationId xmlns:a16="http://schemas.microsoft.com/office/drawing/2014/main" id="{9A9E319B-1BE6-9F54-418A-CE95CDFD3344}"/>
                </a:ext>
              </a:extLst>
            </p:cNvPr>
            <p:cNvSpPr txBox="1"/>
            <p:nvPr/>
          </p:nvSpPr>
          <p:spPr bwMode="auto">
            <a:xfrm>
              <a:off x="3220680"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204" name="TextBox 203">
              <a:extLst>
                <a:ext uri="{FF2B5EF4-FFF2-40B4-BE49-F238E27FC236}">
                  <a16:creationId xmlns:a16="http://schemas.microsoft.com/office/drawing/2014/main" id="{FDF7631F-6402-BF1A-C06A-6AEDA8C46B8F}"/>
                </a:ext>
              </a:extLst>
            </p:cNvPr>
            <p:cNvSpPr txBox="1"/>
            <p:nvPr/>
          </p:nvSpPr>
          <p:spPr bwMode="auto">
            <a:xfrm>
              <a:off x="3399569"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05" name="TextBox 204">
              <a:extLst>
                <a:ext uri="{FF2B5EF4-FFF2-40B4-BE49-F238E27FC236}">
                  <a16:creationId xmlns:a16="http://schemas.microsoft.com/office/drawing/2014/main" id="{DB71A95D-DDE2-D705-73E4-E6F104C0B41B}"/>
                </a:ext>
              </a:extLst>
            </p:cNvPr>
            <p:cNvSpPr txBox="1"/>
            <p:nvPr/>
          </p:nvSpPr>
          <p:spPr bwMode="auto">
            <a:xfrm>
              <a:off x="3588816"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sp>
          <p:nvSpPr>
            <p:cNvPr id="206" name="TextBox 205">
              <a:extLst>
                <a:ext uri="{FF2B5EF4-FFF2-40B4-BE49-F238E27FC236}">
                  <a16:creationId xmlns:a16="http://schemas.microsoft.com/office/drawing/2014/main" id="{52978868-E13D-AEA4-7AFD-CDCFE83C59B0}"/>
                </a:ext>
              </a:extLst>
            </p:cNvPr>
            <p:cNvSpPr txBox="1"/>
            <p:nvPr/>
          </p:nvSpPr>
          <p:spPr bwMode="auto">
            <a:xfrm>
              <a:off x="3782026"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207" name="TextBox 206">
              <a:extLst>
                <a:ext uri="{FF2B5EF4-FFF2-40B4-BE49-F238E27FC236}">
                  <a16:creationId xmlns:a16="http://schemas.microsoft.com/office/drawing/2014/main" id="{71FE9F66-6FEA-7CF7-2A5E-5CF0F1D0B3D3}"/>
                </a:ext>
              </a:extLst>
            </p:cNvPr>
            <p:cNvSpPr txBox="1"/>
            <p:nvPr/>
          </p:nvSpPr>
          <p:spPr bwMode="auto">
            <a:xfrm>
              <a:off x="3972176"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p>
          </p:txBody>
        </p:sp>
        <p:sp>
          <p:nvSpPr>
            <p:cNvPr id="208" name="TextBox 207">
              <a:extLst>
                <a:ext uri="{FF2B5EF4-FFF2-40B4-BE49-F238E27FC236}">
                  <a16:creationId xmlns:a16="http://schemas.microsoft.com/office/drawing/2014/main" id="{EE711201-ACCC-AFD2-D578-AC7F8698C04A}"/>
                </a:ext>
              </a:extLst>
            </p:cNvPr>
            <p:cNvSpPr txBox="1"/>
            <p:nvPr/>
          </p:nvSpPr>
          <p:spPr bwMode="auto">
            <a:xfrm>
              <a:off x="4159827"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09" name="TextBox 208">
              <a:extLst>
                <a:ext uri="{FF2B5EF4-FFF2-40B4-BE49-F238E27FC236}">
                  <a16:creationId xmlns:a16="http://schemas.microsoft.com/office/drawing/2014/main" id="{98AB6D37-155A-CB7E-B41C-E73D31986940}"/>
                </a:ext>
              </a:extLst>
            </p:cNvPr>
            <p:cNvSpPr txBox="1"/>
            <p:nvPr/>
          </p:nvSpPr>
          <p:spPr bwMode="auto">
            <a:xfrm>
              <a:off x="4362697"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p>
          </p:txBody>
        </p:sp>
      </p:grpSp>
      <p:grpSp>
        <p:nvGrpSpPr>
          <p:cNvPr id="211" name="Group 210">
            <a:extLst>
              <a:ext uri="{FF2B5EF4-FFF2-40B4-BE49-F238E27FC236}">
                <a16:creationId xmlns:a16="http://schemas.microsoft.com/office/drawing/2014/main" id="{B690EA2B-A7B1-05E7-565F-DA7BC07B4154}"/>
              </a:ext>
            </a:extLst>
          </p:cNvPr>
          <p:cNvGrpSpPr/>
          <p:nvPr/>
        </p:nvGrpSpPr>
        <p:grpSpPr>
          <a:xfrm>
            <a:off x="1182458" y="5593320"/>
            <a:ext cx="3524505" cy="276999"/>
            <a:chOff x="1179952" y="3253809"/>
            <a:chExt cx="3524505" cy="276999"/>
          </a:xfrm>
        </p:grpSpPr>
        <p:sp>
          <p:nvSpPr>
            <p:cNvPr id="212" name="TextBox 211">
              <a:extLst>
                <a:ext uri="{FF2B5EF4-FFF2-40B4-BE49-F238E27FC236}">
                  <a16:creationId xmlns:a16="http://schemas.microsoft.com/office/drawing/2014/main" id="{F04DB2E1-105F-5F6E-72CA-A05C33D43A30}"/>
                </a:ext>
              </a:extLst>
            </p:cNvPr>
            <p:cNvSpPr txBox="1"/>
            <p:nvPr/>
          </p:nvSpPr>
          <p:spPr bwMode="auto">
            <a:xfrm>
              <a:off x="1179952"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13" name="TextBox 212">
              <a:extLst>
                <a:ext uri="{FF2B5EF4-FFF2-40B4-BE49-F238E27FC236}">
                  <a16:creationId xmlns:a16="http://schemas.microsoft.com/office/drawing/2014/main" id="{DEBA51B9-B9E6-FB00-8457-F918626FC5E5}"/>
                </a:ext>
              </a:extLst>
            </p:cNvPr>
            <p:cNvSpPr txBox="1"/>
            <p:nvPr/>
          </p:nvSpPr>
          <p:spPr bwMode="auto">
            <a:xfrm>
              <a:off x="1368033"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14" name="TextBox 213">
              <a:extLst>
                <a:ext uri="{FF2B5EF4-FFF2-40B4-BE49-F238E27FC236}">
                  <a16:creationId xmlns:a16="http://schemas.microsoft.com/office/drawing/2014/main" id="{11F464EC-0C79-02A1-B068-9A8A528E4055}"/>
                </a:ext>
              </a:extLst>
            </p:cNvPr>
            <p:cNvSpPr txBox="1"/>
            <p:nvPr/>
          </p:nvSpPr>
          <p:spPr bwMode="auto">
            <a:xfrm>
              <a:off x="1559227"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15" name="TextBox 214">
              <a:extLst>
                <a:ext uri="{FF2B5EF4-FFF2-40B4-BE49-F238E27FC236}">
                  <a16:creationId xmlns:a16="http://schemas.microsoft.com/office/drawing/2014/main" id="{145B1702-D745-AC37-7355-8A1B3272E84D}"/>
                </a:ext>
              </a:extLst>
            </p:cNvPr>
            <p:cNvSpPr txBox="1"/>
            <p:nvPr/>
          </p:nvSpPr>
          <p:spPr bwMode="auto">
            <a:xfrm>
              <a:off x="1747308"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16" name="TextBox 215">
              <a:extLst>
                <a:ext uri="{FF2B5EF4-FFF2-40B4-BE49-F238E27FC236}">
                  <a16:creationId xmlns:a16="http://schemas.microsoft.com/office/drawing/2014/main" id="{FB7999E7-DA2D-3C59-E3D7-DA2CBD58F2CF}"/>
                </a:ext>
              </a:extLst>
            </p:cNvPr>
            <p:cNvSpPr txBox="1"/>
            <p:nvPr/>
          </p:nvSpPr>
          <p:spPr bwMode="auto">
            <a:xfrm>
              <a:off x="188910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7" name="TextBox 216">
              <a:extLst>
                <a:ext uri="{FF2B5EF4-FFF2-40B4-BE49-F238E27FC236}">
                  <a16:creationId xmlns:a16="http://schemas.microsoft.com/office/drawing/2014/main" id="{39FA4168-CB17-0CFC-2709-645F1C4AEA5C}"/>
                </a:ext>
              </a:extLst>
            </p:cNvPr>
            <p:cNvSpPr txBox="1"/>
            <p:nvPr/>
          </p:nvSpPr>
          <p:spPr bwMode="auto">
            <a:xfrm>
              <a:off x="208960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18" name="TextBox 217">
              <a:extLst>
                <a:ext uri="{FF2B5EF4-FFF2-40B4-BE49-F238E27FC236}">
                  <a16:creationId xmlns:a16="http://schemas.microsoft.com/office/drawing/2014/main" id="{F2FCB35C-DDE8-3B51-C628-D124C928112F}"/>
                </a:ext>
              </a:extLst>
            </p:cNvPr>
            <p:cNvSpPr txBox="1"/>
            <p:nvPr/>
          </p:nvSpPr>
          <p:spPr bwMode="auto">
            <a:xfrm>
              <a:off x="226925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19" name="TextBox 218">
              <a:extLst>
                <a:ext uri="{FF2B5EF4-FFF2-40B4-BE49-F238E27FC236}">
                  <a16:creationId xmlns:a16="http://schemas.microsoft.com/office/drawing/2014/main" id="{887C8A7B-0F82-A564-105E-E1AFFF0808FC}"/>
                </a:ext>
              </a:extLst>
            </p:cNvPr>
            <p:cNvSpPr txBox="1"/>
            <p:nvPr/>
          </p:nvSpPr>
          <p:spPr bwMode="auto">
            <a:xfrm>
              <a:off x="2458672"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20" name="TextBox 219">
              <a:extLst>
                <a:ext uri="{FF2B5EF4-FFF2-40B4-BE49-F238E27FC236}">
                  <a16:creationId xmlns:a16="http://schemas.microsoft.com/office/drawing/2014/main" id="{5E114526-6245-9F55-D2E9-C182F467CDFD}"/>
                </a:ext>
              </a:extLst>
            </p:cNvPr>
            <p:cNvSpPr txBox="1"/>
            <p:nvPr/>
          </p:nvSpPr>
          <p:spPr bwMode="auto">
            <a:xfrm>
              <a:off x="264675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21" name="TextBox 220">
              <a:extLst>
                <a:ext uri="{FF2B5EF4-FFF2-40B4-BE49-F238E27FC236}">
                  <a16:creationId xmlns:a16="http://schemas.microsoft.com/office/drawing/2014/main" id="{B485D8E8-A182-3404-9D12-C82D87DCFEA4}"/>
                </a:ext>
              </a:extLst>
            </p:cNvPr>
            <p:cNvSpPr txBox="1"/>
            <p:nvPr/>
          </p:nvSpPr>
          <p:spPr bwMode="auto">
            <a:xfrm>
              <a:off x="283647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222" name="TextBox 221">
              <a:extLst>
                <a:ext uri="{FF2B5EF4-FFF2-40B4-BE49-F238E27FC236}">
                  <a16:creationId xmlns:a16="http://schemas.microsoft.com/office/drawing/2014/main" id="{C9CBE591-B745-8578-D2FB-CC1EE8ABB280}"/>
                </a:ext>
              </a:extLst>
            </p:cNvPr>
            <p:cNvSpPr txBox="1"/>
            <p:nvPr/>
          </p:nvSpPr>
          <p:spPr bwMode="auto">
            <a:xfrm>
              <a:off x="302598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23" name="TextBox 222">
              <a:extLst>
                <a:ext uri="{FF2B5EF4-FFF2-40B4-BE49-F238E27FC236}">
                  <a16:creationId xmlns:a16="http://schemas.microsoft.com/office/drawing/2014/main" id="{AE19C5FE-BACE-D622-C414-EB51EA3C1634}"/>
                </a:ext>
              </a:extLst>
            </p:cNvPr>
            <p:cNvSpPr txBox="1"/>
            <p:nvPr/>
          </p:nvSpPr>
          <p:spPr bwMode="auto">
            <a:xfrm>
              <a:off x="3220680"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224" name="TextBox 223">
              <a:extLst>
                <a:ext uri="{FF2B5EF4-FFF2-40B4-BE49-F238E27FC236}">
                  <a16:creationId xmlns:a16="http://schemas.microsoft.com/office/drawing/2014/main" id="{812A09C2-1E14-F809-5739-E8AA359F87CA}"/>
                </a:ext>
              </a:extLst>
            </p:cNvPr>
            <p:cNvSpPr txBox="1"/>
            <p:nvPr/>
          </p:nvSpPr>
          <p:spPr bwMode="auto">
            <a:xfrm>
              <a:off x="3399569"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25" name="TextBox 224">
              <a:extLst>
                <a:ext uri="{FF2B5EF4-FFF2-40B4-BE49-F238E27FC236}">
                  <a16:creationId xmlns:a16="http://schemas.microsoft.com/office/drawing/2014/main" id="{6687C5E0-3337-D488-C8E9-CD5917790518}"/>
                </a:ext>
              </a:extLst>
            </p:cNvPr>
            <p:cNvSpPr txBox="1"/>
            <p:nvPr/>
          </p:nvSpPr>
          <p:spPr bwMode="auto">
            <a:xfrm>
              <a:off x="3588816"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sp>
          <p:nvSpPr>
            <p:cNvPr id="226" name="TextBox 225">
              <a:extLst>
                <a:ext uri="{FF2B5EF4-FFF2-40B4-BE49-F238E27FC236}">
                  <a16:creationId xmlns:a16="http://schemas.microsoft.com/office/drawing/2014/main" id="{D0B269AB-4D5A-017B-3B03-D2A1356B7E33}"/>
                </a:ext>
              </a:extLst>
            </p:cNvPr>
            <p:cNvSpPr txBox="1"/>
            <p:nvPr/>
          </p:nvSpPr>
          <p:spPr bwMode="auto">
            <a:xfrm>
              <a:off x="3782026"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227" name="TextBox 226">
              <a:extLst>
                <a:ext uri="{FF2B5EF4-FFF2-40B4-BE49-F238E27FC236}">
                  <a16:creationId xmlns:a16="http://schemas.microsoft.com/office/drawing/2014/main" id="{C2C9F704-61C5-FAB5-865D-510C6066B08B}"/>
                </a:ext>
              </a:extLst>
            </p:cNvPr>
            <p:cNvSpPr txBox="1"/>
            <p:nvPr/>
          </p:nvSpPr>
          <p:spPr bwMode="auto">
            <a:xfrm>
              <a:off x="3972176"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p>
          </p:txBody>
        </p:sp>
        <p:sp>
          <p:nvSpPr>
            <p:cNvPr id="228" name="TextBox 227">
              <a:extLst>
                <a:ext uri="{FF2B5EF4-FFF2-40B4-BE49-F238E27FC236}">
                  <a16:creationId xmlns:a16="http://schemas.microsoft.com/office/drawing/2014/main" id="{5FDB603E-96A0-5EB5-7E1C-A1E8AD7D5897}"/>
                </a:ext>
              </a:extLst>
            </p:cNvPr>
            <p:cNvSpPr txBox="1"/>
            <p:nvPr/>
          </p:nvSpPr>
          <p:spPr bwMode="auto">
            <a:xfrm>
              <a:off x="4159827"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29" name="TextBox 228">
              <a:extLst>
                <a:ext uri="{FF2B5EF4-FFF2-40B4-BE49-F238E27FC236}">
                  <a16:creationId xmlns:a16="http://schemas.microsoft.com/office/drawing/2014/main" id="{4B6DA564-5B21-8834-1B36-1886D0EC8FB3}"/>
                </a:ext>
              </a:extLst>
            </p:cNvPr>
            <p:cNvSpPr txBox="1"/>
            <p:nvPr/>
          </p:nvSpPr>
          <p:spPr bwMode="auto">
            <a:xfrm>
              <a:off x="4362697"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p>
          </p:txBody>
        </p:sp>
      </p:grpSp>
      <p:grpSp>
        <p:nvGrpSpPr>
          <p:cNvPr id="236" name="Group 235">
            <a:extLst>
              <a:ext uri="{FF2B5EF4-FFF2-40B4-BE49-F238E27FC236}">
                <a16:creationId xmlns:a16="http://schemas.microsoft.com/office/drawing/2014/main" id="{4EA41A5C-931C-E515-382C-CD34E308E606}"/>
              </a:ext>
            </a:extLst>
          </p:cNvPr>
          <p:cNvGrpSpPr/>
          <p:nvPr/>
        </p:nvGrpSpPr>
        <p:grpSpPr>
          <a:xfrm>
            <a:off x="1322131" y="1602546"/>
            <a:ext cx="3112025" cy="1527152"/>
            <a:chOff x="1377950" y="915987"/>
            <a:chExt cx="10099675" cy="4956175"/>
          </a:xfrm>
        </p:grpSpPr>
        <p:cxnSp>
          <p:nvCxnSpPr>
            <p:cNvPr id="237" name="Straight Connector 236">
              <a:extLst>
                <a:ext uri="{FF2B5EF4-FFF2-40B4-BE49-F238E27FC236}">
                  <a16:creationId xmlns:a16="http://schemas.microsoft.com/office/drawing/2014/main" id="{140238D1-C919-ABFA-27FD-FE0BFEDD8480}"/>
                </a:ext>
              </a:extLst>
            </p:cNvPr>
            <p:cNvCxnSpPr>
              <a:cxnSpLocks/>
            </p:cNvCxnSpPr>
            <p:nvPr/>
          </p:nvCxnSpPr>
          <p:spPr bwMode="auto">
            <a:xfrm>
              <a:off x="10598150" y="574833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421880F-FDB3-4A78-DBC2-9B0AB673AC19}"/>
                </a:ext>
              </a:extLst>
            </p:cNvPr>
            <p:cNvCxnSpPr>
              <a:cxnSpLocks/>
            </p:cNvCxnSpPr>
            <p:nvPr/>
          </p:nvCxnSpPr>
          <p:spPr bwMode="auto">
            <a:xfrm>
              <a:off x="10648950" y="574833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FF948A7-4BEB-15EA-5C81-EF0937F17051}"/>
                </a:ext>
              </a:extLst>
            </p:cNvPr>
            <p:cNvCxnSpPr>
              <a:cxnSpLocks/>
            </p:cNvCxnSpPr>
            <p:nvPr/>
          </p:nvCxnSpPr>
          <p:spPr bwMode="auto">
            <a:xfrm>
              <a:off x="11439525" y="574833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D30A367-A19D-8DB2-34A4-3A0B27CE6B52}"/>
                </a:ext>
              </a:extLst>
            </p:cNvPr>
            <p:cNvCxnSpPr>
              <a:cxnSpLocks/>
            </p:cNvCxnSpPr>
            <p:nvPr/>
          </p:nvCxnSpPr>
          <p:spPr bwMode="auto">
            <a:xfrm>
              <a:off x="11477625" y="574833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99A6F551-2910-927A-3468-64C75164E98B}"/>
                </a:ext>
              </a:extLst>
            </p:cNvPr>
            <p:cNvCxnSpPr>
              <a:cxnSpLocks/>
            </p:cNvCxnSpPr>
            <p:nvPr/>
          </p:nvCxnSpPr>
          <p:spPr bwMode="auto">
            <a:xfrm>
              <a:off x="10344150" y="574833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138F937E-7259-6246-D234-CEB61AAC550A}"/>
                </a:ext>
              </a:extLst>
            </p:cNvPr>
            <p:cNvCxnSpPr/>
            <p:nvPr/>
          </p:nvCxnSpPr>
          <p:spPr bwMode="auto">
            <a:xfrm>
              <a:off x="9772650"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6206B84-91C9-CE64-D979-647DED39C5A4}"/>
                </a:ext>
              </a:extLst>
            </p:cNvPr>
            <p:cNvCxnSpPr/>
            <p:nvPr/>
          </p:nvCxnSpPr>
          <p:spPr bwMode="auto">
            <a:xfrm>
              <a:off x="9734550"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D73410BB-8D82-8C2B-225C-56C8D691B371}"/>
                </a:ext>
              </a:extLst>
            </p:cNvPr>
            <p:cNvCxnSpPr/>
            <p:nvPr/>
          </p:nvCxnSpPr>
          <p:spPr bwMode="auto">
            <a:xfrm>
              <a:off x="9534525"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9E08C70-5B67-4B6F-7904-1854CECCACAD}"/>
                </a:ext>
              </a:extLst>
            </p:cNvPr>
            <p:cNvCxnSpPr/>
            <p:nvPr/>
          </p:nvCxnSpPr>
          <p:spPr bwMode="auto">
            <a:xfrm>
              <a:off x="9474200"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3E9C2DA-F064-0258-4F50-CEEB381645B7}"/>
                </a:ext>
              </a:extLst>
            </p:cNvPr>
            <p:cNvCxnSpPr/>
            <p:nvPr/>
          </p:nvCxnSpPr>
          <p:spPr bwMode="auto">
            <a:xfrm>
              <a:off x="9274175"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C367E83-EF25-99CB-3E70-F8A3621CB4B1}"/>
                </a:ext>
              </a:extLst>
            </p:cNvPr>
            <p:cNvCxnSpPr/>
            <p:nvPr/>
          </p:nvCxnSpPr>
          <p:spPr bwMode="auto">
            <a:xfrm>
              <a:off x="9232900"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FA27C2E-2ADF-B1BF-80E9-8DA5139058E1}"/>
                </a:ext>
              </a:extLst>
            </p:cNvPr>
            <p:cNvCxnSpPr>
              <a:cxnSpLocks/>
            </p:cNvCxnSpPr>
            <p:nvPr/>
          </p:nvCxnSpPr>
          <p:spPr bwMode="auto">
            <a:xfrm>
              <a:off x="9178925"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0B1C6008-8D0D-47A9-803E-19ADE975D22F}"/>
                </a:ext>
              </a:extLst>
            </p:cNvPr>
            <p:cNvCxnSpPr>
              <a:cxnSpLocks/>
            </p:cNvCxnSpPr>
            <p:nvPr/>
          </p:nvCxnSpPr>
          <p:spPr bwMode="auto">
            <a:xfrm>
              <a:off x="8947150"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2CE9BFF5-F2B0-D46C-207C-1295ED8865D9}"/>
                </a:ext>
              </a:extLst>
            </p:cNvPr>
            <p:cNvCxnSpPr>
              <a:cxnSpLocks/>
            </p:cNvCxnSpPr>
            <p:nvPr/>
          </p:nvCxnSpPr>
          <p:spPr bwMode="auto">
            <a:xfrm>
              <a:off x="8661400"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4F552BE2-EF19-31CA-C3BD-B735AD758CDA}"/>
                </a:ext>
              </a:extLst>
            </p:cNvPr>
            <p:cNvCxnSpPr>
              <a:cxnSpLocks/>
            </p:cNvCxnSpPr>
            <p:nvPr/>
          </p:nvCxnSpPr>
          <p:spPr bwMode="auto">
            <a:xfrm>
              <a:off x="8435975" y="55895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B78A0E2-9755-BF58-5F74-FA0391C07024}"/>
                </a:ext>
              </a:extLst>
            </p:cNvPr>
            <p:cNvCxnSpPr>
              <a:cxnSpLocks/>
            </p:cNvCxnSpPr>
            <p:nvPr/>
          </p:nvCxnSpPr>
          <p:spPr bwMode="auto">
            <a:xfrm>
              <a:off x="7296150" y="551497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7C546335-5ACC-B5AA-3E7A-59E79173DCF6}"/>
                </a:ext>
              </a:extLst>
            </p:cNvPr>
            <p:cNvCxnSpPr>
              <a:cxnSpLocks/>
            </p:cNvCxnSpPr>
            <p:nvPr/>
          </p:nvCxnSpPr>
          <p:spPr bwMode="auto">
            <a:xfrm>
              <a:off x="6683375" y="545306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5E97765-6E13-CEDC-5CD9-E69E98A9BDFD}"/>
                </a:ext>
              </a:extLst>
            </p:cNvPr>
            <p:cNvCxnSpPr>
              <a:cxnSpLocks/>
            </p:cNvCxnSpPr>
            <p:nvPr/>
          </p:nvCxnSpPr>
          <p:spPr bwMode="auto">
            <a:xfrm>
              <a:off x="6715125" y="545306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6C2D2F7-0601-8AA1-8560-012DE89AED28}"/>
                </a:ext>
              </a:extLst>
            </p:cNvPr>
            <p:cNvCxnSpPr>
              <a:cxnSpLocks/>
            </p:cNvCxnSpPr>
            <p:nvPr/>
          </p:nvCxnSpPr>
          <p:spPr bwMode="auto">
            <a:xfrm>
              <a:off x="6375400" y="541020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20A9E50-61EC-6A0A-DCEE-FAE01083E986}"/>
                </a:ext>
              </a:extLst>
            </p:cNvPr>
            <p:cNvCxnSpPr>
              <a:cxnSpLocks/>
            </p:cNvCxnSpPr>
            <p:nvPr/>
          </p:nvCxnSpPr>
          <p:spPr bwMode="auto">
            <a:xfrm>
              <a:off x="6410325" y="541020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300ABCD-E929-5925-0257-3A9A6EA6CB34}"/>
                </a:ext>
              </a:extLst>
            </p:cNvPr>
            <p:cNvCxnSpPr>
              <a:cxnSpLocks/>
            </p:cNvCxnSpPr>
            <p:nvPr/>
          </p:nvCxnSpPr>
          <p:spPr bwMode="auto">
            <a:xfrm>
              <a:off x="6219825" y="539114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5D2C564-3E5B-937F-E781-7AB4E062C57A}"/>
                </a:ext>
              </a:extLst>
            </p:cNvPr>
            <p:cNvCxnSpPr>
              <a:cxnSpLocks/>
            </p:cNvCxnSpPr>
            <p:nvPr/>
          </p:nvCxnSpPr>
          <p:spPr bwMode="auto">
            <a:xfrm>
              <a:off x="5842000" y="5286375"/>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8C41E74A-DA2B-2182-65B3-EDA847038C69}"/>
                </a:ext>
              </a:extLst>
            </p:cNvPr>
            <p:cNvCxnSpPr>
              <a:cxnSpLocks/>
            </p:cNvCxnSpPr>
            <p:nvPr/>
          </p:nvCxnSpPr>
          <p:spPr bwMode="auto">
            <a:xfrm>
              <a:off x="5610225" y="519906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4B874880-8693-3BA7-41F9-845E409AC03A}"/>
                </a:ext>
              </a:extLst>
            </p:cNvPr>
            <p:cNvCxnSpPr>
              <a:cxnSpLocks/>
            </p:cNvCxnSpPr>
            <p:nvPr/>
          </p:nvCxnSpPr>
          <p:spPr bwMode="auto">
            <a:xfrm>
              <a:off x="5289550" y="514825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F2FF9E2D-330B-94C4-EF52-D5D571C2A3F2}"/>
                </a:ext>
              </a:extLst>
            </p:cNvPr>
            <p:cNvCxnSpPr>
              <a:cxnSpLocks/>
            </p:cNvCxnSpPr>
            <p:nvPr/>
          </p:nvCxnSpPr>
          <p:spPr bwMode="auto">
            <a:xfrm>
              <a:off x="4733925" y="490695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ADE9A747-005A-2FE0-9DDC-E1F5047841FE}"/>
                </a:ext>
              </a:extLst>
            </p:cNvPr>
            <p:cNvCxnSpPr>
              <a:cxnSpLocks/>
            </p:cNvCxnSpPr>
            <p:nvPr/>
          </p:nvCxnSpPr>
          <p:spPr bwMode="auto">
            <a:xfrm>
              <a:off x="4416425" y="476090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9D3C3662-E945-3721-5A44-49DC88CFFB18}"/>
                </a:ext>
              </a:extLst>
            </p:cNvPr>
            <p:cNvCxnSpPr>
              <a:cxnSpLocks/>
            </p:cNvCxnSpPr>
            <p:nvPr/>
          </p:nvCxnSpPr>
          <p:spPr bwMode="auto">
            <a:xfrm>
              <a:off x="4460875" y="478313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700101F-D7DD-B074-5C5E-6476E0F39D30}"/>
                </a:ext>
              </a:extLst>
            </p:cNvPr>
            <p:cNvCxnSpPr>
              <a:cxnSpLocks/>
            </p:cNvCxnSpPr>
            <p:nvPr/>
          </p:nvCxnSpPr>
          <p:spPr bwMode="auto">
            <a:xfrm>
              <a:off x="4184650" y="460850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D90E1B53-6873-A13C-2D96-4B8366CC8AFD}"/>
                </a:ext>
              </a:extLst>
            </p:cNvPr>
            <p:cNvCxnSpPr>
              <a:cxnSpLocks/>
            </p:cNvCxnSpPr>
            <p:nvPr/>
          </p:nvCxnSpPr>
          <p:spPr bwMode="auto">
            <a:xfrm>
              <a:off x="3943350" y="451325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A74CD19-A271-A6FD-14AA-15989998D222}"/>
                </a:ext>
              </a:extLst>
            </p:cNvPr>
            <p:cNvCxnSpPr>
              <a:cxnSpLocks/>
            </p:cNvCxnSpPr>
            <p:nvPr/>
          </p:nvCxnSpPr>
          <p:spPr bwMode="auto">
            <a:xfrm>
              <a:off x="3886200" y="442436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FB7251B-16CC-70C5-DCEA-09895F5A80D8}"/>
                </a:ext>
              </a:extLst>
            </p:cNvPr>
            <p:cNvCxnSpPr>
              <a:cxnSpLocks/>
            </p:cNvCxnSpPr>
            <p:nvPr/>
          </p:nvCxnSpPr>
          <p:spPr bwMode="auto">
            <a:xfrm>
              <a:off x="3590925" y="419893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825E171A-59B8-BCBF-6D93-3097F54A2872}"/>
                </a:ext>
              </a:extLst>
            </p:cNvPr>
            <p:cNvCxnSpPr>
              <a:cxnSpLocks/>
            </p:cNvCxnSpPr>
            <p:nvPr/>
          </p:nvCxnSpPr>
          <p:spPr bwMode="auto">
            <a:xfrm>
              <a:off x="2921000" y="342900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EB738E35-E5DB-8CC2-F232-3EC966291B6B}"/>
                </a:ext>
              </a:extLst>
            </p:cNvPr>
            <p:cNvCxnSpPr>
              <a:cxnSpLocks/>
            </p:cNvCxnSpPr>
            <p:nvPr/>
          </p:nvCxnSpPr>
          <p:spPr bwMode="auto">
            <a:xfrm>
              <a:off x="2981325" y="349091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C51FF16B-EE43-CD28-EC46-C0DDFD9F82D5}"/>
                </a:ext>
              </a:extLst>
            </p:cNvPr>
            <p:cNvCxnSpPr>
              <a:cxnSpLocks/>
            </p:cNvCxnSpPr>
            <p:nvPr/>
          </p:nvCxnSpPr>
          <p:spPr bwMode="auto">
            <a:xfrm>
              <a:off x="3022600" y="354911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C4A6FBA-A864-2F03-7F31-3B7861577002}"/>
                </a:ext>
              </a:extLst>
            </p:cNvPr>
            <p:cNvCxnSpPr>
              <a:cxnSpLocks/>
            </p:cNvCxnSpPr>
            <p:nvPr/>
          </p:nvCxnSpPr>
          <p:spPr bwMode="auto">
            <a:xfrm>
              <a:off x="3044825" y="3578225"/>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CD3A0F10-1BB0-F33D-8149-174BBC14C682}"/>
                </a:ext>
              </a:extLst>
            </p:cNvPr>
            <p:cNvCxnSpPr>
              <a:cxnSpLocks/>
            </p:cNvCxnSpPr>
            <p:nvPr/>
          </p:nvCxnSpPr>
          <p:spPr bwMode="auto">
            <a:xfrm>
              <a:off x="2371725" y="238283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4AC971E-9A9E-8F1E-CA22-5B58687D410F}"/>
                </a:ext>
              </a:extLst>
            </p:cNvPr>
            <p:cNvCxnSpPr>
              <a:cxnSpLocks/>
            </p:cNvCxnSpPr>
            <p:nvPr/>
          </p:nvCxnSpPr>
          <p:spPr bwMode="auto">
            <a:xfrm>
              <a:off x="2432050" y="246379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6DB7321-9B30-7316-1AED-A4F93BF468FF}"/>
                </a:ext>
              </a:extLst>
            </p:cNvPr>
            <p:cNvCxnSpPr>
              <a:cxnSpLocks/>
            </p:cNvCxnSpPr>
            <p:nvPr/>
          </p:nvCxnSpPr>
          <p:spPr bwMode="auto">
            <a:xfrm>
              <a:off x="2190750" y="195421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C7A478A-CD61-92EF-26E8-DDEE31422AF9}"/>
                </a:ext>
              </a:extLst>
            </p:cNvPr>
            <p:cNvCxnSpPr>
              <a:cxnSpLocks/>
            </p:cNvCxnSpPr>
            <p:nvPr/>
          </p:nvCxnSpPr>
          <p:spPr bwMode="auto">
            <a:xfrm>
              <a:off x="1911350" y="1476375"/>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188A96EF-4620-9A8C-CA34-DF1AA3CFA288}"/>
                </a:ext>
              </a:extLst>
            </p:cNvPr>
            <p:cNvCxnSpPr>
              <a:cxnSpLocks/>
            </p:cNvCxnSpPr>
            <p:nvPr/>
          </p:nvCxnSpPr>
          <p:spPr bwMode="auto">
            <a:xfrm>
              <a:off x="1806575" y="141446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C2B3F93E-8A8E-B4FF-3B82-BF74FE4A6AD1}"/>
                </a:ext>
              </a:extLst>
            </p:cNvPr>
            <p:cNvCxnSpPr>
              <a:cxnSpLocks/>
            </p:cNvCxnSpPr>
            <p:nvPr/>
          </p:nvCxnSpPr>
          <p:spPr bwMode="auto">
            <a:xfrm>
              <a:off x="1377950" y="91598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8201849-C6A9-9F02-D764-A55D45920B8F}"/>
                </a:ext>
              </a:extLst>
            </p:cNvPr>
            <p:cNvCxnSpPr>
              <a:cxnSpLocks/>
            </p:cNvCxnSpPr>
            <p:nvPr/>
          </p:nvCxnSpPr>
          <p:spPr bwMode="auto">
            <a:xfrm>
              <a:off x="1590675" y="103981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E456C9B5-7048-765C-E36A-A770548E8161}"/>
                </a:ext>
              </a:extLst>
            </p:cNvPr>
            <p:cNvCxnSpPr>
              <a:cxnSpLocks/>
            </p:cNvCxnSpPr>
            <p:nvPr/>
          </p:nvCxnSpPr>
          <p:spPr bwMode="auto">
            <a:xfrm>
              <a:off x="1647825" y="1101724"/>
              <a:ext cx="0" cy="1238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1A0FE407-94A7-6199-EDA4-CE31E2CFC346}"/>
              </a:ext>
            </a:extLst>
          </p:cNvPr>
          <p:cNvGrpSpPr/>
          <p:nvPr/>
        </p:nvGrpSpPr>
        <p:grpSpPr>
          <a:xfrm>
            <a:off x="1301383" y="3963637"/>
            <a:ext cx="3108340" cy="1525766"/>
            <a:chOff x="1292225" y="835025"/>
            <a:chExt cx="11407775" cy="5599642"/>
          </a:xfrm>
        </p:grpSpPr>
        <p:sp>
          <p:nvSpPr>
            <p:cNvPr id="281" name="Freeform 280">
              <a:extLst>
                <a:ext uri="{FF2B5EF4-FFF2-40B4-BE49-F238E27FC236}">
                  <a16:creationId xmlns:a16="http://schemas.microsoft.com/office/drawing/2014/main" id="{EF72FAC9-6B72-2DF2-8F03-5FFBA9F92996}"/>
                </a:ext>
              </a:extLst>
            </p:cNvPr>
            <p:cNvSpPr/>
            <p:nvPr/>
          </p:nvSpPr>
          <p:spPr bwMode="auto">
            <a:xfrm>
              <a:off x="1292225" y="835025"/>
              <a:ext cx="1035050" cy="1679575"/>
            </a:xfrm>
            <a:custGeom>
              <a:avLst/>
              <a:gdLst>
                <a:gd name="connsiteX0" fmla="*/ 0 w 1035050"/>
                <a:gd name="connsiteY0" fmla="*/ 0 h 1679575"/>
                <a:gd name="connsiteX1" fmla="*/ 101600 w 1035050"/>
                <a:gd name="connsiteY1" fmla="*/ 0 h 1679575"/>
                <a:gd name="connsiteX2" fmla="*/ 101600 w 1035050"/>
                <a:gd name="connsiteY2" fmla="*/ 79375 h 1679575"/>
                <a:gd name="connsiteX3" fmla="*/ 130175 w 1035050"/>
                <a:gd name="connsiteY3" fmla="*/ 79375 h 1679575"/>
                <a:gd name="connsiteX4" fmla="*/ 200025 w 1035050"/>
                <a:gd name="connsiteY4" fmla="*/ 79375 h 1679575"/>
                <a:gd name="connsiteX5" fmla="*/ 200025 w 1035050"/>
                <a:gd name="connsiteY5" fmla="*/ 146050 h 1679575"/>
                <a:gd name="connsiteX6" fmla="*/ 247650 w 1035050"/>
                <a:gd name="connsiteY6" fmla="*/ 146050 h 1679575"/>
                <a:gd name="connsiteX7" fmla="*/ 247650 w 1035050"/>
                <a:gd name="connsiteY7" fmla="*/ 203200 h 1679575"/>
                <a:gd name="connsiteX8" fmla="*/ 301625 w 1035050"/>
                <a:gd name="connsiteY8" fmla="*/ 203200 h 1679575"/>
                <a:gd name="connsiteX9" fmla="*/ 301625 w 1035050"/>
                <a:gd name="connsiteY9" fmla="*/ 279400 h 1679575"/>
                <a:gd name="connsiteX10" fmla="*/ 339725 w 1035050"/>
                <a:gd name="connsiteY10" fmla="*/ 279400 h 1679575"/>
                <a:gd name="connsiteX11" fmla="*/ 339725 w 1035050"/>
                <a:gd name="connsiteY11" fmla="*/ 482600 h 1679575"/>
                <a:gd name="connsiteX12" fmla="*/ 368300 w 1035050"/>
                <a:gd name="connsiteY12" fmla="*/ 482600 h 1679575"/>
                <a:gd name="connsiteX13" fmla="*/ 368300 w 1035050"/>
                <a:gd name="connsiteY13" fmla="*/ 482600 h 1679575"/>
                <a:gd name="connsiteX14" fmla="*/ 368300 w 1035050"/>
                <a:gd name="connsiteY14" fmla="*/ 568325 h 1679575"/>
                <a:gd name="connsiteX15" fmla="*/ 403225 w 1035050"/>
                <a:gd name="connsiteY15" fmla="*/ 568325 h 1679575"/>
                <a:gd name="connsiteX16" fmla="*/ 422275 w 1035050"/>
                <a:gd name="connsiteY16" fmla="*/ 568325 h 1679575"/>
                <a:gd name="connsiteX17" fmla="*/ 422275 w 1035050"/>
                <a:gd name="connsiteY17" fmla="*/ 644525 h 1679575"/>
                <a:gd name="connsiteX18" fmla="*/ 584200 w 1035050"/>
                <a:gd name="connsiteY18" fmla="*/ 644525 h 1679575"/>
                <a:gd name="connsiteX19" fmla="*/ 584200 w 1035050"/>
                <a:gd name="connsiteY19" fmla="*/ 695325 h 1679575"/>
                <a:gd name="connsiteX20" fmla="*/ 635000 w 1035050"/>
                <a:gd name="connsiteY20" fmla="*/ 695325 h 1679575"/>
                <a:gd name="connsiteX21" fmla="*/ 635000 w 1035050"/>
                <a:gd name="connsiteY21" fmla="*/ 879475 h 1679575"/>
                <a:gd name="connsiteX22" fmla="*/ 669925 w 1035050"/>
                <a:gd name="connsiteY22" fmla="*/ 879475 h 1679575"/>
                <a:gd name="connsiteX23" fmla="*/ 669925 w 1035050"/>
                <a:gd name="connsiteY23" fmla="*/ 879475 h 1679575"/>
                <a:gd name="connsiteX24" fmla="*/ 669925 w 1035050"/>
                <a:gd name="connsiteY24" fmla="*/ 1060450 h 1679575"/>
                <a:gd name="connsiteX25" fmla="*/ 723900 w 1035050"/>
                <a:gd name="connsiteY25" fmla="*/ 1060450 h 1679575"/>
                <a:gd name="connsiteX26" fmla="*/ 777875 w 1035050"/>
                <a:gd name="connsiteY26" fmla="*/ 1060450 h 1679575"/>
                <a:gd name="connsiteX27" fmla="*/ 777875 w 1035050"/>
                <a:gd name="connsiteY27" fmla="*/ 1095375 h 1679575"/>
                <a:gd name="connsiteX28" fmla="*/ 844550 w 1035050"/>
                <a:gd name="connsiteY28" fmla="*/ 1095375 h 1679575"/>
                <a:gd name="connsiteX29" fmla="*/ 844550 w 1035050"/>
                <a:gd name="connsiteY29" fmla="*/ 1146175 h 1679575"/>
                <a:gd name="connsiteX30" fmla="*/ 901700 w 1035050"/>
                <a:gd name="connsiteY30" fmla="*/ 1146175 h 1679575"/>
                <a:gd name="connsiteX31" fmla="*/ 901700 w 1035050"/>
                <a:gd name="connsiteY31" fmla="*/ 1238250 h 1679575"/>
                <a:gd name="connsiteX32" fmla="*/ 942975 w 1035050"/>
                <a:gd name="connsiteY32" fmla="*/ 1238250 h 1679575"/>
                <a:gd name="connsiteX33" fmla="*/ 942975 w 1035050"/>
                <a:gd name="connsiteY33" fmla="*/ 1422400 h 1679575"/>
                <a:gd name="connsiteX34" fmla="*/ 993775 w 1035050"/>
                <a:gd name="connsiteY34" fmla="*/ 1422400 h 1679575"/>
                <a:gd name="connsiteX35" fmla="*/ 993775 w 1035050"/>
                <a:gd name="connsiteY35" fmla="*/ 1679575 h 1679575"/>
                <a:gd name="connsiteX36" fmla="*/ 1035050 w 1035050"/>
                <a:gd name="connsiteY36" fmla="*/ 1679575 h 167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35050" h="1679575">
                  <a:moveTo>
                    <a:pt x="0" y="0"/>
                  </a:moveTo>
                  <a:lnTo>
                    <a:pt x="101600" y="0"/>
                  </a:lnTo>
                  <a:lnTo>
                    <a:pt x="101600" y="79375"/>
                  </a:lnTo>
                  <a:lnTo>
                    <a:pt x="130175" y="79375"/>
                  </a:lnTo>
                  <a:lnTo>
                    <a:pt x="200025" y="79375"/>
                  </a:lnTo>
                  <a:lnTo>
                    <a:pt x="200025" y="146050"/>
                  </a:lnTo>
                  <a:lnTo>
                    <a:pt x="247650" y="146050"/>
                  </a:lnTo>
                  <a:lnTo>
                    <a:pt x="247650" y="203200"/>
                  </a:lnTo>
                  <a:lnTo>
                    <a:pt x="301625" y="203200"/>
                  </a:lnTo>
                  <a:lnTo>
                    <a:pt x="301625" y="279400"/>
                  </a:lnTo>
                  <a:lnTo>
                    <a:pt x="339725" y="279400"/>
                  </a:lnTo>
                  <a:lnTo>
                    <a:pt x="339725" y="482600"/>
                  </a:lnTo>
                  <a:lnTo>
                    <a:pt x="368300" y="482600"/>
                  </a:lnTo>
                  <a:lnTo>
                    <a:pt x="368300" y="482600"/>
                  </a:lnTo>
                  <a:lnTo>
                    <a:pt x="368300" y="568325"/>
                  </a:lnTo>
                  <a:lnTo>
                    <a:pt x="403225" y="568325"/>
                  </a:lnTo>
                  <a:lnTo>
                    <a:pt x="422275" y="568325"/>
                  </a:lnTo>
                  <a:lnTo>
                    <a:pt x="422275" y="644525"/>
                  </a:lnTo>
                  <a:lnTo>
                    <a:pt x="584200" y="644525"/>
                  </a:lnTo>
                  <a:lnTo>
                    <a:pt x="584200" y="695325"/>
                  </a:lnTo>
                  <a:lnTo>
                    <a:pt x="635000" y="695325"/>
                  </a:lnTo>
                  <a:lnTo>
                    <a:pt x="635000" y="879475"/>
                  </a:lnTo>
                  <a:lnTo>
                    <a:pt x="669925" y="879475"/>
                  </a:lnTo>
                  <a:lnTo>
                    <a:pt x="669925" y="879475"/>
                  </a:lnTo>
                  <a:lnTo>
                    <a:pt x="669925" y="1060450"/>
                  </a:lnTo>
                  <a:lnTo>
                    <a:pt x="723900" y="1060450"/>
                  </a:lnTo>
                  <a:lnTo>
                    <a:pt x="777875" y="1060450"/>
                  </a:lnTo>
                  <a:lnTo>
                    <a:pt x="777875" y="1095375"/>
                  </a:lnTo>
                  <a:lnTo>
                    <a:pt x="844550" y="1095375"/>
                  </a:lnTo>
                  <a:lnTo>
                    <a:pt x="844550" y="1146175"/>
                  </a:lnTo>
                  <a:lnTo>
                    <a:pt x="901700" y="1146175"/>
                  </a:lnTo>
                  <a:lnTo>
                    <a:pt x="901700" y="1238250"/>
                  </a:lnTo>
                  <a:lnTo>
                    <a:pt x="942975" y="1238250"/>
                  </a:lnTo>
                  <a:lnTo>
                    <a:pt x="942975" y="1422400"/>
                  </a:lnTo>
                  <a:lnTo>
                    <a:pt x="993775" y="1422400"/>
                  </a:lnTo>
                  <a:lnTo>
                    <a:pt x="993775" y="1679575"/>
                  </a:lnTo>
                  <a:lnTo>
                    <a:pt x="1035050" y="1679575"/>
                  </a:lnTo>
                </a:path>
              </a:pathLst>
            </a:custGeom>
            <a:noFill/>
            <a:ln w="28575">
              <a:solidFill>
                <a:schemeClr val="accent3"/>
              </a:solidFill>
              <a:miter lim="800000"/>
              <a:headEnd/>
              <a:tailEnd/>
            </a:ln>
          </p:spPr>
          <p:txBody>
            <a:bodyPr rtlCol="0" anchor="ctr"/>
            <a:lstStyle/>
            <a:p>
              <a:pPr algn="ctr"/>
              <a:endParaRPr lang="en-US" dirty="0"/>
            </a:p>
          </p:txBody>
        </p:sp>
        <p:sp>
          <p:nvSpPr>
            <p:cNvPr id="282" name="Freeform 281">
              <a:extLst>
                <a:ext uri="{FF2B5EF4-FFF2-40B4-BE49-F238E27FC236}">
                  <a16:creationId xmlns:a16="http://schemas.microsoft.com/office/drawing/2014/main" id="{CF03899E-7256-5A07-0645-29DAC643B629}"/>
                </a:ext>
              </a:extLst>
            </p:cNvPr>
            <p:cNvSpPr/>
            <p:nvPr/>
          </p:nvSpPr>
          <p:spPr bwMode="auto">
            <a:xfrm>
              <a:off x="2336800" y="2514600"/>
              <a:ext cx="1857375" cy="2536825"/>
            </a:xfrm>
            <a:custGeom>
              <a:avLst/>
              <a:gdLst>
                <a:gd name="connsiteX0" fmla="*/ 1857375 w 1857375"/>
                <a:gd name="connsiteY0" fmla="*/ 2536825 h 2536825"/>
                <a:gd name="connsiteX1" fmla="*/ 1857375 w 1857375"/>
                <a:gd name="connsiteY1" fmla="*/ 2447925 h 2536825"/>
                <a:gd name="connsiteX2" fmla="*/ 1809750 w 1857375"/>
                <a:gd name="connsiteY2" fmla="*/ 2447925 h 2536825"/>
                <a:gd name="connsiteX3" fmla="*/ 1809750 w 1857375"/>
                <a:gd name="connsiteY3" fmla="*/ 2384425 h 2536825"/>
                <a:gd name="connsiteX4" fmla="*/ 1762125 w 1857375"/>
                <a:gd name="connsiteY4" fmla="*/ 2384425 h 2536825"/>
                <a:gd name="connsiteX5" fmla="*/ 1762125 w 1857375"/>
                <a:gd name="connsiteY5" fmla="*/ 2355850 h 2536825"/>
                <a:gd name="connsiteX6" fmla="*/ 1663700 w 1857375"/>
                <a:gd name="connsiteY6" fmla="*/ 2355850 h 2536825"/>
                <a:gd name="connsiteX7" fmla="*/ 1663700 w 1857375"/>
                <a:gd name="connsiteY7" fmla="*/ 2314575 h 2536825"/>
                <a:gd name="connsiteX8" fmla="*/ 1609725 w 1857375"/>
                <a:gd name="connsiteY8" fmla="*/ 2314575 h 2536825"/>
                <a:gd name="connsiteX9" fmla="*/ 1609725 w 1857375"/>
                <a:gd name="connsiteY9" fmla="*/ 2286000 h 2536825"/>
                <a:gd name="connsiteX10" fmla="*/ 1533525 w 1857375"/>
                <a:gd name="connsiteY10" fmla="*/ 2286000 h 2536825"/>
                <a:gd name="connsiteX11" fmla="*/ 1533525 w 1857375"/>
                <a:gd name="connsiteY11" fmla="*/ 2222500 h 2536825"/>
                <a:gd name="connsiteX12" fmla="*/ 1485900 w 1857375"/>
                <a:gd name="connsiteY12" fmla="*/ 2222500 h 2536825"/>
                <a:gd name="connsiteX13" fmla="*/ 1485900 w 1857375"/>
                <a:gd name="connsiteY13" fmla="*/ 2105025 h 2536825"/>
                <a:gd name="connsiteX14" fmla="*/ 1352550 w 1857375"/>
                <a:gd name="connsiteY14" fmla="*/ 2105025 h 2536825"/>
                <a:gd name="connsiteX15" fmla="*/ 1352550 w 1857375"/>
                <a:gd name="connsiteY15" fmla="*/ 2057400 h 2536825"/>
                <a:gd name="connsiteX16" fmla="*/ 1244600 w 1857375"/>
                <a:gd name="connsiteY16" fmla="*/ 2057400 h 2536825"/>
                <a:gd name="connsiteX17" fmla="*/ 1244600 w 1857375"/>
                <a:gd name="connsiteY17" fmla="*/ 2057400 h 2536825"/>
                <a:gd name="connsiteX18" fmla="*/ 1187450 w 1857375"/>
                <a:gd name="connsiteY18" fmla="*/ 2057400 h 2536825"/>
                <a:gd name="connsiteX19" fmla="*/ 1187450 w 1857375"/>
                <a:gd name="connsiteY19" fmla="*/ 1828800 h 2536825"/>
                <a:gd name="connsiteX20" fmla="*/ 990600 w 1857375"/>
                <a:gd name="connsiteY20" fmla="*/ 1828800 h 2536825"/>
                <a:gd name="connsiteX21" fmla="*/ 990600 w 1857375"/>
                <a:gd name="connsiteY21" fmla="*/ 1762125 h 2536825"/>
                <a:gd name="connsiteX22" fmla="*/ 923925 w 1857375"/>
                <a:gd name="connsiteY22" fmla="*/ 1762125 h 2536825"/>
                <a:gd name="connsiteX23" fmla="*/ 923925 w 1857375"/>
                <a:gd name="connsiteY23" fmla="*/ 1666875 h 2536825"/>
                <a:gd name="connsiteX24" fmla="*/ 860425 w 1857375"/>
                <a:gd name="connsiteY24" fmla="*/ 1666875 h 2536825"/>
                <a:gd name="connsiteX25" fmla="*/ 860425 w 1857375"/>
                <a:gd name="connsiteY25" fmla="*/ 1565275 h 2536825"/>
                <a:gd name="connsiteX26" fmla="*/ 822325 w 1857375"/>
                <a:gd name="connsiteY26" fmla="*/ 1565275 h 2536825"/>
                <a:gd name="connsiteX27" fmla="*/ 822325 w 1857375"/>
                <a:gd name="connsiteY27" fmla="*/ 1441450 h 2536825"/>
                <a:gd name="connsiteX28" fmla="*/ 822325 w 1857375"/>
                <a:gd name="connsiteY28" fmla="*/ 1441450 h 2536825"/>
                <a:gd name="connsiteX29" fmla="*/ 787400 w 1857375"/>
                <a:gd name="connsiteY29" fmla="*/ 1441450 h 2536825"/>
                <a:gd name="connsiteX30" fmla="*/ 787400 w 1857375"/>
                <a:gd name="connsiteY30" fmla="*/ 1412875 h 2536825"/>
                <a:gd name="connsiteX31" fmla="*/ 723900 w 1857375"/>
                <a:gd name="connsiteY31" fmla="*/ 1412875 h 2536825"/>
                <a:gd name="connsiteX32" fmla="*/ 723900 w 1857375"/>
                <a:gd name="connsiteY32" fmla="*/ 1358900 h 2536825"/>
                <a:gd name="connsiteX33" fmla="*/ 647700 w 1857375"/>
                <a:gd name="connsiteY33" fmla="*/ 1358900 h 2536825"/>
                <a:gd name="connsiteX34" fmla="*/ 647700 w 1857375"/>
                <a:gd name="connsiteY34" fmla="*/ 1308100 h 2536825"/>
                <a:gd name="connsiteX35" fmla="*/ 590550 w 1857375"/>
                <a:gd name="connsiteY35" fmla="*/ 1308100 h 2536825"/>
                <a:gd name="connsiteX36" fmla="*/ 590550 w 1857375"/>
                <a:gd name="connsiteY36" fmla="*/ 1054100 h 2536825"/>
                <a:gd name="connsiteX37" fmla="*/ 536575 w 1857375"/>
                <a:gd name="connsiteY37" fmla="*/ 1054100 h 2536825"/>
                <a:gd name="connsiteX38" fmla="*/ 536575 w 1857375"/>
                <a:gd name="connsiteY38" fmla="*/ 984250 h 2536825"/>
                <a:gd name="connsiteX39" fmla="*/ 495300 w 1857375"/>
                <a:gd name="connsiteY39" fmla="*/ 984250 h 2536825"/>
                <a:gd name="connsiteX40" fmla="*/ 495300 w 1857375"/>
                <a:gd name="connsiteY40" fmla="*/ 885825 h 2536825"/>
                <a:gd name="connsiteX41" fmla="*/ 428625 w 1857375"/>
                <a:gd name="connsiteY41" fmla="*/ 885825 h 2536825"/>
                <a:gd name="connsiteX42" fmla="*/ 428625 w 1857375"/>
                <a:gd name="connsiteY42" fmla="*/ 841375 h 2536825"/>
                <a:gd name="connsiteX43" fmla="*/ 381000 w 1857375"/>
                <a:gd name="connsiteY43" fmla="*/ 841375 h 2536825"/>
                <a:gd name="connsiteX44" fmla="*/ 381000 w 1857375"/>
                <a:gd name="connsiteY44" fmla="*/ 781050 h 2536825"/>
                <a:gd name="connsiteX45" fmla="*/ 339725 w 1857375"/>
                <a:gd name="connsiteY45" fmla="*/ 781050 h 2536825"/>
                <a:gd name="connsiteX46" fmla="*/ 339725 w 1857375"/>
                <a:gd name="connsiteY46" fmla="*/ 701675 h 2536825"/>
                <a:gd name="connsiteX47" fmla="*/ 311150 w 1857375"/>
                <a:gd name="connsiteY47" fmla="*/ 701675 h 2536825"/>
                <a:gd name="connsiteX48" fmla="*/ 311150 w 1857375"/>
                <a:gd name="connsiteY48" fmla="*/ 638175 h 2536825"/>
                <a:gd name="connsiteX49" fmla="*/ 273050 w 1857375"/>
                <a:gd name="connsiteY49" fmla="*/ 638175 h 2536825"/>
                <a:gd name="connsiteX50" fmla="*/ 273050 w 1857375"/>
                <a:gd name="connsiteY50" fmla="*/ 527050 h 2536825"/>
                <a:gd name="connsiteX51" fmla="*/ 228600 w 1857375"/>
                <a:gd name="connsiteY51" fmla="*/ 527050 h 2536825"/>
                <a:gd name="connsiteX52" fmla="*/ 228600 w 1857375"/>
                <a:gd name="connsiteY52" fmla="*/ 330200 h 2536825"/>
                <a:gd name="connsiteX53" fmla="*/ 200025 w 1857375"/>
                <a:gd name="connsiteY53" fmla="*/ 330200 h 2536825"/>
                <a:gd name="connsiteX54" fmla="*/ 200025 w 1857375"/>
                <a:gd name="connsiteY54" fmla="*/ 228600 h 2536825"/>
                <a:gd name="connsiteX55" fmla="*/ 165100 w 1857375"/>
                <a:gd name="connsiteY55" fmla="*/ 228600 h 2536825"/>
                <a:gd name="connsiteX56" fmla="*/ 165100 w 1857375"/>
                <a:gd name="connsiteY56" fmla="*/ 136525 h 2536825"/>
                <a:gd name="connsiteX57" fmla="*/ 101600 w 1857375"/>
                <a:gd name="connsiteY57" fmla="*/ 136525 h 2536825"/>
                <a:gd name="connsiteX58" fmla="*/ 101600 w 1857375"/>
                <a:gd name="connsiteY58" fmla="*/ 92075 h 2536825"/>
                <a:gd name="connsiteX59" fmla="*/ 79375 w 1857375"/>
                <a:gd name="connsiteY59" fmla="*/ 92075 h 2536825"/>
                <a:gd name="connsiteX60" fmla="*/ 79375 w 1857375"/>
                <a:gd name="connsiteY60" fmla="*/ 53975 h 2536825"/>
                <a:gd name="connsiteX61" fmla="*/ 38100 w 1857375"/>
                <a:gd name="connsiteY61" fmla="*/ 53975 h 2536825"/>
                <a:gd name="connsiteX62" fmla="*/ 38100 w 1857375"/>
                <a:gd name="connsiteY62" fmla="*/ 9525 h 2536825"/>
                <a:gd name="connsiteX63" fmla="*/ 0 w 1857375"/>
                <a:gd name="connsiteY63" fmla="*/ 9525 h 2536825"/>
                <a:gd name="connsiteX64" fmla="*/ 0 w 1857375"/>
                <a:gd name="connsiteY64" fmla="*/ 0 h 253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857375" h="2536825">
                  <a:moveTo>
                    <a:pt x="1857375" y="2536825"/>
                  </a:moveTo>
                  <a:lnTo>
                    <a:pt x="1857375" y="2447925"/>
                  </a:lnTo>
                  <a:lnTo>
                    <a:pt x="1809750" y="2447925"/>
                  </a:lnTo>
                  <a:lnTo>
                    <a:pt x="1809750" y="2384425"/>
                  </a:lnTo>
                  <a:lnTo>
                    <a:pt x="1762125" y="2384425"/>
                  </a:lnTo>
                  <a:lnTo>
                    <a:pt x="1762125" y="2355850"/>
                  </a:lnTo>
                  <a:lnTo>
                    <a:pt x="1663700" y="2355850"/>
                  </a:lnTo>
                  <a:lnTo>
                    <a:pt x="1663700" y="2314575"/>
                  </a:lnTo>
                  <a:lnTo>
                    <a:pt x="1609725" y="2314575"/>
                  </a:lnTo>
                  <a:lnTo>
                    <a:pt x="1609725" y="2286000"/>
                  </a:lnTo>
                  <a:lnTo>
                    <a:pt x="1533525" y="2286000"/>
                  </a:lnTo>
                  <a:lnTo>
                    <a:pt x="1533525" y="2222500"/>
                  </a:lnTo>
                  <a:lnTo>
                    <a:pt x="1485900" y="2222500"/>
                  </a:lnTo>
                  <a:lnTo>
                    <a:pt x="1485900" y="2105025"/>
                  </a:lnTo>
                  <a:lnTo>
                    <a:pt x="1352550" y="2105025"/>
                  </a:lnTo>
                  <a:lnTo>
                    <a:pt x="1352550" y="2057400"/>
                  </a:lnTo>
                  <a:lnTo>
                    <a:pt x="1244600" y="2057400"/>
                  </a:lnTo>
                  <a:lnTo>
                    <a:pt x="1244600" y="2057400"/>
                  </a:lnTo>
                  <a:lnTo>
                    <a:pt x="1187450" y="2057400"/>
                  </a:lnTo>
                  <a:lnTo>
                    <a:pt x="1187450" y="1828800"/>
                  </a:lnTo>
                  <a:lnTo>
                    <a:pt x="990600" y="1828800"/>
                  </a:lnTo>
                  <a:lnTo>
                    <a:pt x="990600" y="1762125"/>
                  </a:lnTo>
                  <a:lnTo>
                    <a:pt x="923925" y="1762125"/>
                  </a:lnTo>
                  <a:lnTo>
                    <a:pt x="923925" y="1666875"/>
                  </a:lnTo>
                  <a:lnTo>
                    <a:pt x="860425" y="1666875"/>
                  </a:lnTo>
                  <a:lnTo>
                    <a:pt x="860425" y="1565275"/>
                  </a:lnTo>
                  <a:lnTo>
                    <a:pt x="822325" y="1565275"/>
                  </a:lnTo>
                  <a:lnTo>
                    <a:pt x="822325" y="1441450"/>
                  </a:lnTo>
                  <a:lnTo>
                    <a:pt x="822325" y="1441450"/>
                  </a:lnTo>
                  <a:lnTo>
                    <a:pt x="787400" y="1441450"/>
                  </a:lnTo>
                  <a:lnTo>
                    <a:pt x="787400" y="1412875"/>
                  </a:lnTo>
                  <a:lnTo>
                    <a:pt x="723900" y="1412875"/>
                  </a:lnTo>
                  <a:lnTo>
                    <a:pt x="723900" y="1358900"/>
                  </a:lnTo>
                  <a:lnTo>
                    <a:pt x="647700" y="1358900"/>
                  </a:lnTo>
                  <a:lnTo>
                    <a:pt x="647700" y="1308100"/>
                  </a:lnTo>
                  <a:lnTo>
                    <a:pt x="590550" y="1308100"/>
                  </a:lnTo>
                  <a:lnTo>
                    <a:pt x="590550" y="1054100"/>
                  </a:lnTo>
                  <a:lnTo>
                    <a:pt x="536575" y="1054100"/>
                  </a:lnTo>
                  <a:lnTo>
                    <a:pt x="536575" y="984250"/>
                  </a:lnTo>
                  <a:lnTo>
                    <a:pt x="495300" y="984250"/>
                  </a:lnTo>
                  <a:lnTo>
                    <a:pt x="495300" y="885825"/>
                  </a:lnTo>
                  <a:lnTo>
                    <a:pt x="428625" y="885825"/>
                  </a:lnTo>
                  <a:lnTo>
                    <a:pt x="428625" y="841375"/>
                  </a:lnTo>
                  <a:lnTo>
                    <a:pt x="381000" y="841375"/>
                  </a:lnTo>
                  <a:lnTo>
                    <a:pt x="381000" y="781050"/>
                  </a:lnTo>
                  <a:lnTo>
                    <a:pt x="339725" y="781050"/>
                  </a:lnTo>
                  <a:lnTo>
                    <a:pt x="339725" y="701675"/>
                  </a:lnTo>
                  <a:lnTo>
                    <a:pt x="311150" y="701675"/>
                  </a:lnTo>
                  <a:lnTo>
                    <a:pt x="311150" y="638175"/>
                  </a:lnTo>
                  <a:lnTo>
                    <a:pt x="273050" y="638175"/>
                  </a:lnTo>
                  <a:lnTo>
                    <a:pt x="273050" y="527050"/>
                  </a:lnTo>
                  <a:lnTo>
                    <a:pt x="228600" y="527050"/>
                  </a:lnTo>
                  <a:lnTo>
                    <a:pt x="228600" y="330200"/>
                  </a:lnTo>
                  <a:lnTo>
                    <a:pt x="200025" y="330200"/>
                  </a:lnTo>
                  <a:lnTo>
                    <a:pt x="200025" y="228600"/>
                  </a:lnTo>
                  <a:lnTo>
                    <a:pt x="165100" y="228600"/>
                  </a:lnTo>
                  <a:lnTo>
                    <a:pt x="165100" y="136525"/>
                  </a:lnTo>
                  <a:lnTo>
                    <a:pt x="101600" y="136525"/>
                  </a:lnTo>
                  <a:lnTo>
                    <a:pt x="101600" y="92075"/>
                  </a:lnTo>
                  <a:lnTo>
                    <a:pt x="79375" y="92075"/>
                  </a:lnTo>
                  <a:lnTo>
                    <a:pt x="79375" y="53975"/>
                  </a:lnTo>
                  <a:lnTo>
                    <a:pt x="38100" y="53975"/>
                  </a:lnTo>
                  <a:lnTo>
                    <a:pt x="38100" y="9525"/>
                  </a:lnTo>
                  <a:lnTo>
                    <a:pt x="0" y="952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83" name="Freeform 282">
              <a:extLst>
                <a:ext uri="{FF2B5EF4-FFF2-40B4-BE49-F238E27FC236}">
                  <a16:creationId xmlns:a16="http://schemas.microsoft.com/office/drawing/2014/main" id="{09ED8651-B33C-C8F1-F6AA-DF44DB1D237A}"/>
                </a:ext>
              </a:extLst>
            </p:cNvPr>
            <p:cNvSpPr/>
            <p:nvPr/>
          </p:nvSpPr>
          <p:spPr bwMode="auto">
            <a:xfrm>
              <a:off x="4194175" y="5054600"/>
              <a:ext cx="3575050" cy="1123950"/>
            </a:xfrm>
            <a:custGeom>
              <a:avLst/>
              <a:gdLst>
                <a:gd name="connsiteX0" fmla="*/ 3575050 w 3575050"/>
                <a:gd name="connsiteY0" fmla="*/ 1123950 h 1123950"/>
                <a:gd name="connsiteX1" fmla="*/ 3575050 w 3575050"/>
                <a:gd name="connsiteY1" fmla="*/ 1060450 h 1123950"/>
                <a:gd name="connsiteX2" fmla="*/ 3165475 w 3575050"/>
                <a:gd name="connsiteY2" fmla="*/ 1060450 h 1123950"/>
                <a:gd name="connsiteX3" fmla="*/ 3165475 w 3575050"/>
                <a:gd name="connsiteY3" fmla="*/ 1028700 h 1123950"/>
                <a:gd name="connsiteX4" fmla="*/ 2847975 w 3575050"/>
                <a:gd name="connsiteY4" fmla="*/ 1028700 h 1123950"/>
                <a:gd name="connsiteX5" fmla="*/ 2847975 w 3575050"/>
                <a:gd name="connsiteY5" fmla="*/ 1000125 h 1123950"/>
                <a:gd name="connsiteX6" fmla="*/ 2816225 w 3575050"/>
                <a:gd name="connsiteY6" fmla="*/ 1000125 h 1123950"/>
                <a:gd name="connsiteX7" fmla="*/ 2816225 w 3575050"/>
                <a:gd name="connsiteY7" fmla="*/ 965200 h 1123950"/>
                <a:gd name="connsiteX8" fmla="*/ 2511425 w 3575050"/>
                <a:gd name="connsiteY8" fmla="*/ 965200 h 1123950"/>
                <a:gd name="connsiteX9" fmla="*/ 2511425 w 3575050"/>
                <a:gd name="connsiteY9" fmla="*/ 933450 h 1123950"/>
                <a:gd name="connsiteX10" fmla="*/ 2190750 w 3575050"/>
                <a:gd name="connsiteY10" fmla="*/ 933450 h 1123950"/>
                <a:gd name="connsiteX11" fmla="*/ 2190750 w 3575050"/>
                <a:gd name="connsiteY11" fmla="*/ 933450 h 1123950"/>
                <a:gd name="connsiteX12" fmla="*/ 2190750 w 3575050"/>
                <a:gd name="connsiteY12" fmla="*/ 933450 h 1123950"/>
                <a:gd name="connsiteX13" fmla="*/ 2190750 w 3575050"/>
                <a:gd name="connsiteY13" fmla="*/ 901700 h 1123950"/>
                <a:gd name="connsiteX14" fmla="*/ 2187575 w 3575050"/>
                <a:gd name="connsiteY14" fmla="*/ 901700 h 1123950"/>
                <a:gd name="connsiteX15" fmla="*/ 2149475 w 3575050"/>
                <a:gd name="connsiteY15" fmla="*/ 901700 h 1123950"/>
                <a:gd name="connsiteX16" fmla="*/ 2149475 w 3575050"/>
                <a:gd name="connsiteY16" fmla="*/ 873125 h 1123950"/>
                <a:gd name="connsiteX17" fmla="*/ 2108200 w 3575050"/>
                <a:gd name="connsiteY17" fmla="*/ 873125 h 1123950"/>
                <a:gd name="connsiteX18" fmla="*/ 2108200 w 3575050"/>
                <a:gd name="connsiteY18" fmla="*/ 825500 h 1123950"/>
                <a:gd name="connsiteX19" fmla="*/ 1879600 w 3575050"/>
                <a:gd name="connsiteY19" fmla="*/ 825500 h 1123950"/>
                <a:gd name="connsiteX20" fmla="*/ 1822450 w 3575050"/>
                <a:gd name="connsiteY20" fmla="*/ 768350 h 1123950"/>
                <a:gd name="connsiteX21" fmla="*/ 1822450 w 3575050"/>
                <a:gd name="connsiteY21" fmla="*/ 723900 h 1123950"/>
                <a:gd name="connsiteX22" fmla="*/ 1495425 w 3575050"/>
                <a:gd name="connsiteY22" fmla="*/ 723900 h 1123950"/>
                <a:gd name="connsiteX23" fmla="*/ 1495425 w 3575050"/>
                <a:gd name="connsiteY23" fmla="*/ 625475 h 1123950"/>
                <a:gd name="connsiteX24" fmla="*/ 1406525 w 3575050"/>
                <a:gd name="connsiteY24" fmla="*/ 625475 h 1123950"/>
                <a:gd name="connsiteX25" fmla="*/ 1387475 w 3575050"/>
                <a:gd name="connsiteY25" fmla="*/ 606425 h 1123950"/>
                <a:gd name="connsiteX26" fmla="*/ 1238250 w 3575050"/>
                <a:gd name="connsiteY26" fmla="*/ 606425 h 1123950"/>
                <a:gd name="connsiteX27" fmla="*/ 1209675 w 3575050"/>
                <a:gd name="connsiteY27" fmla="*/ 577850 h 1123950"/>
                <a:gd name="connsiteX28" fmla="*/ 1209675 w 3575050"/>
                <a:gd name="connsiteY28" fmla="*/ 527050 h 1123950"/>
                <a:gd name="connsiteX29" fmla="*/ 981075 w 3575050"/>
                <a:gd name="connsiteY29" fmla="*/ 527050 h 1123950"/>
                <a:gd name="connsiteX30" fmla="*/ 981075 w 3575050"/>
                <a:gd name="connsiteY30" fmla="*/ 473075 h 1123950"/>
                <a:gd name="connsiteX31" fmla="*/ 930275 w 3575050"/>
                <a:gd name="connsiteY31" fmla="*/ 473075 h 1123950"/>
                <a:gd name="connsiteX32" fmla="*/ 930275 w 3575050"/>
                <a:gd name="connsiteY32" fmla="*/ 425450 h 1123950"/>
                <a:gd name="connsiteX33" fmla="*/ 711200 w 3575050"/>
                <a:gd name="connsiteY33" fmla="*/ 425450 h 1123950"/>
                <a:gd name="connsiteX34" fmla="*/ 673100 w 3575050"/>
                <a:gd name="connsiteY34" fmla="*/ 387350 h 1123950"/>
                <a:gd name="connsiteX35" fmla="*/ 628650 w 3575050"/>
                <a:gd name="connsiteY35" fmla="*/ 387350 h 1123950"/>
                <a:gd name="connsiteX36" fmla="*/ 600075 w 3575050"/>
                <a:gd name="connsiteY36" fmla="*/ 358775 h 1123950"/>
                <a:gd name="connsiteX37" fmla="*/ 600075 w 3575050"/>
                <a:gd name="connsiteY37" fmla="*/ 295275 h 1123950"/>
                <a:gd name="connsiteX38" fmla="*/ 549275 w 3575050"/>
                <a:gd name="connsiteY38" fmla="*/ 295275 h 1123950"/>
                <a:gd name="connsiteX39" fmla="*/ 349250 w 3575050"/>
                <a:gd name="connsiteY39" fmla="*/ 295275 h 1123950"/>
                <a:gd name="connsiteX40" fmla="*/ 349250 w 3575050"/>
                <a:gd name="connsiteY40" fmla="*/ 231775 h 1123950"/>
                <a:gd name="connsiteX41" fmla="*/ 311150 w 3575050"/>
                <a:gd name="connsiteY41" fmla="*/ 231775 h 1123950"/>
                <a:gd name="connsiteX42" fmla="*/ 311150 w 3575050"/>
                <a:gd name="connsiteY42" fmla="*/ 161925 h 1123950"/>
                <a:gd name="connsiteX43" fmla="*/ 263525 w 3575050"/>
                <a:gd name="connsiteY43" fmla="*/ 161925 h 1123950"/>
                <a:gd name="connsiteX44" fmla="*/ 263525 w 3575050"/>
                <a:gd name="connsiteY44" fmla="*/ 0 h 1123950"/>
                <a:gd name="connsiteX45" fmla="*/ 0 w 3575050"/>
                <a:gd name="connsiteY4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75050" h="1123950">
                  <a:moveTo>
                    <a:pt x="3575050" y="1123950"/>
                  </a:moveTo>
                  <a:lnTo>
                    <a:pt x="3575050" y="1060450"/>
                  </a:lnTo>
                  <a:lnTo>
                    <a:pt x="3165475" y="1060450"/>
                  </a:lnTo>
                  <a:lnTo>
                    <a:pt x="3165475" y="1028700"/>
                  </a:lnTo>
                  <a:lnTo>
                    <a:pt x="2847975" y="1028700"/>
                  </a:lnTo>
                  <a:lnTo>
                    <a:pt x="2847975" y="1000125"/>
                  </a:lnTo>
                  <a:lnTo>
                    <a:pt x="2816225" y="1000125"/>
                  </a:lnTo>
                  <a:lnTo>
                    <a:pt x="2816225" y="965200"/>
                  </a:lnTo>
                  <a:lnTo>
                    <a:pt x="2511425" y="965200"/>
                  </a:lnTo>
                  <a:lnTo>
                    <a:pt x="2511425" y="933450"/>
                  </a:lnTo>
                  <a:lnTo>
                    <a:pt x="2190750" y="933450"/>
                  </a:lnTo>
                  <a:lnTo>
                    <a:pt x="2190750" y="933450"/>
                  </a:lnTo>
                  <a:lnTo>
                    <a:pt x="2190750" y="933450"/>
                  </a:lnTo>
                  <a:lnTo>
                    <a:pt x="2190750" y="901700"/>
                  </a:lnTo>
                  <a:lnTo>
                    <a:pt x="2187575" y="901700"/>
                  </a:lnTo>
                  <a:lnTo>
                    <a:pt x="2149475" y="901700"/>
                  </a:lnTo>
                  <a:lnTo>
                    <a:pt x="2149475" y="873125"/>
                  </a:lnTo>
                  <a:lnTo>
                    <a:pt x="2108200" y="873125"/>
                  </a:lnTo>
                  <a:lnTo>
                    <a:pt x="2108200" y="825500"/>
                  </a:lnTo>
                  <a:lnTo>
                    <a:pt x="1879600" y="825500"/>
                  </a:lnTo>
                  <a:lnTo>
                    <a:pt x="1822450" y="768350"/>
                  </a:lnTo>
                  <a:lnTo>
                    <a:pt x="1822450" y="723900"/>
                  </a:lnTo>
                  <a:lnTo>
                    <a:pt x="1495425" y="723900"/>
                  </a:lnTo>
                  <a:lnTo>
                    <a:pt x="1495425" y="625475"/>
                  </a:lnTo>
                  <a:lnTo>
                    <a:pt x="1406525" y="625475"/>
                  </a:lnTo>
                  <a:lnTo>
                    <a:pt x="1387475" y="606425"/>
                  </a:lnTo>
                  <a:lnTo>
                    <a:pt x="1238250" y="606425"/>
                  </a:lnTo>
                  <a:lnTo>
                    <a:pt x="1209675" y="577850"/>
                  </a:lnTo>
                  <a:lnTo>
                    <a:pt x="1209675" y="527050"/>
                  </a:lnTo>
                  <a:lnTo>
                    <a:pt x="981075" y="527050"/>
                  </a:lnTo>
                  <a:lnTo>
                    <a:pt x="981075" y="473075"/>
                  </a:lnTo>
                  <a:lnTo>
                    <a:pt x="930275" y="473075"/>
                  </a:lnTo>
                  <a:lnTo>
                    <a:pt x="930275" y="425450"/>
                  </a:lnTo>
                  <a:lnTo>
                    <a:pt x="711200" y="425450"/>
                  </a:lnTo>
                  <a:lnTo>
                    <a:pt x="673100" y="387350"/>
                  </a:lnTo>
                  <a:lnTo>
                    <a:pt x="628650" y="387350"/>
                  </a:lnTo>
                  <a:lnTo>
                    <a:pt x="600075" y="358775"/>
                  </a:lnTo>
                  <a:lnTo>
                    <a:pt x="600075" y="295275"/>
                  </a:lnTo>
                  <a:lnTo>
                    <a:pt x="549275" y="295275"/>
                  </a:lnTo>
                  <a:lnTo>
                    <a:pt x="349250" y="295275"/>
                  </a:lnTo>
                  <a:lnTo>
                    <a:pt x="349250" y="231775"/>
                  </a:lnTo>
                  <a:lnTo>
                    <a:pt x="311150" y="231775"/>
                  </a:lnTo>
                  <a:lnTo>
                    <a:pt x="311150" y="161925"/>
                  </a:lnTo>
                  <a:lnTo>
                    <a:pt x="263525" y="161925"/>
                  </a:lnTo>
                  <a:lnTo>
                    <a:pt x="2635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84" name="Freeform 283">
              <a:extLst>
                <a:ext uri="{FF2B5EF4-FFF2-40B4-BE49-F238E27FC236}">
                  <a16:creationId xmlns:a16="http://schemas.microsoft.com/office/drawing/2014/main" id="{9F8C5846-2B04-7C24-075F-99F8BA0BC9BD}"/>
                </a:ext>
              </a:extLst>
            </p:cNvPr>
            <p:cNvSpPr/>
            <p:nvPr/>
          </p:nvSpPr>
          <p:spPr bwMode="auto">
            <a:xfrm>
              <a:off x="7769013" y="6156960"/>
              <a:ext cx="4930987" cy="277707"/>
            </a:xfrm>
            <a:custGeom>
              <a:avLst/>
              <a:gdLst>
                <a:gd name="connsiteX0" fmla="*/ 4930987 w 4930987"/>
                <a:gd name="connsiteY0" fmla="*/ 277707 h 277707"/>
                <a:gd name="connsiteX1" fmla="*/ 3298614 w 4930987"/>
                <a:gd name="connsiteY1" fmla="*/ 277707 h 277707"/>
                <a:gd name="connsiteX2" fmla="*/ 3298614 w 4930987"/>
                <a:gd name="connsiteY2" fmla="*/ 169333 h 277707"/>
                <a:gd name="connsiteX3" fmla="*/ 3007360 w 4930987"/>
                <a:gd name="connsiteY3" fmla="*/ 169333 h 277707"/>
                <a:gd name="connsiteX4" fmla="*/ 3007360 w 4930987"/>
                <a:gd name="connsiteY4" fmla="*/ 94827 h 277707"/>
                <a:gd name="connsiteX5" fmla="*/ 751840 w 4930987"/>
                <a:gd name="connsiteY5" fmla="*/ 94827 h 277707"/>
                <a:gd name="connsiteX6" fmla="*/ 751840 w 4930987"/>
                <a:gd name="connsiteY6" fmla="*/ 54187 h 277707"/>
                <a:gd name="connsiteX7" fmla="*/ 379307 w 4930987"/>
                <a:gd name="connsiteY7" fmla="*/ 54187 h 277707"/>
                <a:gd name="connsiteX8" fmla="*/ 379307 w 4930987"/>
                <a:gd name="connsiteY8" fmla="*/ 54187 h 277707"/>
                <a:gd name="connsiteX9" fmla="*/ 379307 w 4930987"/>
                <a:gd name="connsiteY9" fmla="*/ 54187 h 277707"/>
                <a:gd name="connsiteX10" fmla="*/ 379307 w 4930987"/>
                <a:gd name="connsiteY10" fmla="*/ 54187 h 277707"/>
                <a:gd name="connsiteX11" fmla="*/ 379307 w 4930987"/>
                <a:gd name="connsiteY11" fmla="*/ 54187 h 277707"/>
                <a:gd name="connsiteX12" fmla="*/ 379307 w 4930987"/>
                <a:gd name="connsiteY12" fmla="*/ 0 h 277707"/>
                <a:gd name="connsiteX13" fmla="*/ 0 w 4930987"/>
                <a:gd name="connsiteY13" fmla="*/ 0 h 277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30987" h="277707">
                  <a:moveTo>
                    <a:pt x="4930987" y="277707"/>
                  </a:moveTo>
                  <a:lnTo>
                    <a:pt x="3298614" y="277707"/>
                  </a:lnTo>
                  <a:lnTo>
                    <a:pt x="3298614" y="169333"/>
                  </a:lnTo>
                  <a:lnTo>
                    <a:pt x="3007360" y="169333"/>
                  </a:lnTo>
                  <a:lnTo>
                    <a:pt x="3007360" y="94827"/>
                  </a:lnTo>
                  <a:lnTo>
                    <a:pt x="751840" y="94827"/>
                  </a:lnTo>
                  <a:lnTo>
                    <a:pt x="751840" y="54187"/>
                  </a:lnTo>
                  <a:lnTo>
                    <a:pt x="379307" y="54187"/>
                  </a:lnTo>
                  <a:lnTo>
                    <a:pt x="379307" y="54187"/>
                  </a:lnTo>
                  <a:lnTo>
                    <a:pt x="379307" y="54187"/>
                  </a:lnTo>
                  <a:lnTo>
                    <a:pt x="379307" y="54187"/>
                  </a:lnTo>
                  <a:lnTo>
                    <a:pt x="379307" y="54187"/>
                  </a:lnTo>
                  <a:lnTo>
                    <a:pt x="379307" y="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290" name="Group 289">
            <a:extLst>
              <a:ext uri="{FF2B5EF4-FFF2-40B4-BE49-F238E27FC236}">
                <a16:creationId xmlns:a16="http://schemas.microsoft.com/office/drawing/2014/main" id="{5317767C-9FA0-BDD0-B4EA-853473B26BD8}"/>
              </a:ext>
            </a:extLst>
          </p:cNvPr>
          <p:cNvGrpSpPr/>
          <p:nvPr/>
        </p:nvGrpSpPr>
        <p:grpSpPr>
          <a:xfrm>
            <a:off x="1314065" y="3932255"/>
            <a:ext cx="3087432" cy="1547305"/>
            <a:chOff x="1292225" y="730250"/>
            <a:chExt cx="11382375" cy="5704417"/>
          </a:xfrm>
        </p:grpSpPr>
        <p:cxnSp>
          <p:nvCxnSpPr>
            <p:cNvPr id="291" name="Straight Connector 290">
              <a:extLst>
                <a:ext uri="{FF2B5EF4-FFF2-40B4-BE49-F238E27FC236}">
                  <a16:creationId xmlns:a16="http://schemas.microsoft.com/office/drawing/2014/main" id="{65A11EE5-4AB4-1D4C-D204-5216B4066322}"/>
                </a:ext>
              </a:extLst>
            </p:cNvPr>
            <p:cNvCxnSpPr/>
            <p:nvPr/>
          </p:nvCxnSpPr>
          <p:spPr bwMode="auto">
            <a:xfrm>
              <a:off x="1292225" y="7302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223466F-7797-4AE6-6A05-DF6AC735CE96}"/>
                </a:ext>
              </a:extLst>
            </p:cNvPr>
            <p:cNvCxnSpPr/>
            <p:nvPr/>
          </p:nvCxnSpPr>
          <p:spPr bwMode="auto">
            <a:xfrm>
              <a:off x="1539875" y="89217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EF3EF31-FE80-9294-4C01-3F3E9E073CB2}"/>
                </a:ext>
              </a:extLst>
            </p:cNvPr>
            <p:cNvCxnSpPr/>
            <p:nvPr/>
          </p:nvCxnSpPr>
          <p:spPr bwMode="auto">
            <a:xfrm>
              <a:off x="1600200" y="9588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0BF2F170-753B-E9A4-6912-2CF99D26170A}"/>
                </a:ext>
              </a:extLst>
            </p:cNvPr>
            <p:cNvCxnSpPr/>
            <p:nvPr/>
          </p:nvCxnSpPr>
          <p:spPr bwMode="auto">
            <a:xfrm>
              <a:off x="1784350" y="133667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4F21AE96-4E7E-0FEB-57D3-E68C298C8BDE}"/>
                </a:ext>
              </a:extLst>
            </p:cNvPr>
            <p:cNvCxnSpPr/>
            <p:nvPr/>
          </p:nvCxnSpPr>
          <p:spPr bwMode="auto">
            <a:xfrm>
              <a:off x="1908175" y="14033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DD134EBE-84EE-A655-30B3-C3803D1CC986}"/>
                </a:ext>
              </a:extLst>
            </p:cNvPr>
            <p:cNvCxnSpPr/>
            <p:nvPr/>
          </p:nvCxnSpPr>
          <p:spPr bwMode="auto">
            <a:xfrm>
              <a:off x="2428875" y="24860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2B3A4CDB-08FC-5B60-CB45-7662061232B1}"/>
                </a:ext>
              </a:extLst>
            </p:cNvPr>
            <p:cNvCxnSpPr/>
            <p:nvPr/>
          </p:nvCxnSpPr>
          <p:spPr bwMode="auto">
            <a:xfrm>
              <a:off x="2486025" y="25590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80AF8D68-22F1-1129-93B6-D788692878F4}"/>
                </a:ext>
              </a:extLst>
            </p:cNvPr>
            <p:cNvCxnSpPr/>
            <p:nvPr/>
          </p:nvCxnSpPr>
          <p:spPr bwMode="auto">
            <a:xfrm>
              <a:off x="3048000" y="37433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9218701-67C6-5BB1-3C78-DA7FEA3117A3}"/>
                </a:ext>
              </a:extLst>
            </p:cNvPr>
            <p:cNvCxnSpPr/>
            <p:nvPr/>
          </p:nvCxnSpPr>
          <p:spPr bwMode="auto">
            <a:xfrm>
              <a:off x="3108325" y="38036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EC8B9063-9481-9502-0733-73474592B2B7}"/>
                </a:ext>
              </a:extLst>
            </p:cNvPr>
            <p:cNvCxnSpPr/>
            <p:nvPr/>
          </p:nvCxnSpPr>
          <p:spPr bwMode="auto">
            <a:xfrm>
              <a:off x="3175000" y="391160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D97AB81-4A14-125D-71BB-F947A3705BE5}"/>
                </a:ext>
              </a:extLst>
            </p:cNvPr>
            <p:cNvCxnSpPr/>
            <p:nvPr/>
          </p:nvCxnSpPr>
          <p:spPr bwMode="auto">
            <a:xfrm>
              <a:off x="3238500" y="40989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0728D1A5-141A-B30B-75E6-484E5C86737B}"/>
                </a:ext>
              </a:extLst>
            </p:cNvPr>
            <p:cNvCxnSpPr/>
            <p:nvPr/>
          </p:nvCxnSpPr>
          <p:spPr bwMode="auto">
            <a:xfrm>
              <a:off x="3784600" y="45021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419F013C-AFE1-7AC6-AE4E-7009946E0795}"/>
                </a:ext>
              </a:extLst>
            </p:cNvPr>
            <p:cNvCxnSpPr/>
            <p:nvPr/>
          </p:nvCxnSpPr>
          <p:spPr bwMode="auto">
            <a:xfrm>
              <a:off x="4124325" y="476567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D06BD7E7-4254-3F3F-F7B8-FDB8E3153AB2}"/>
                </a:ext>
              </a:extLst>
            </p:cNvPr>
            <p:cNvCxnSpPr/>
            <p:nvPr/>
          </p:nvCxnSpPr>
          <p:spPr bwMode="auto">
            <a:xfrm>
              <a:off x="4727575" y="52038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33CCA404-2168-825D-86AC-05D8DC37A7BA}"/>
                </a:ext>
              </a:extLst>
            </p:cNvPr>
            <p:cNvCxnSpPr/>
            <p:nvPr/>
          </p:nvCxnSpPr>
          <p:spPr bwMode="auto">
            <a:xfrm>
              <a:off x="4765675" y="523240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BA959C8-D937-16F3-3DF7-F3518C48A78B}"/>
                </a:ext>
              </a:extLst>
            </p:cNvPr>
            <p:cNvCxnSpPr/>
            <p:nvPr/>
          </p:nvCxnSpPr>
          <p:spPr bwMode="auto">
            <a:xfrm>
              <a:off x="5721350" y="56356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B574DBB2-4C1F-6882-00C8-73669C2406FA}"/>
                </a:ext>
              </a:extLst>
            </p:cNvPr>
            <p:cNvCxnSpPr/>
            <p:nvPr/>
          </p:nvCxnSpPr>
          <p:spPr bwMode="auto">
            <a:xfrm>
              <a:off x="6057900" y="573087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630460B7-582E-B422-D261-BBE2591F50E8}"/>
                </a:ext>
              </a:extLst>
            </p:cNvPr>
            <p:cNvCxnSpPr/>
            <p:nvPr/>
          </p:nvCxnSpPr>
          <p:spPr bwMode="auto">
            <a:xfrm>
              <a:off x="6756400" y="58864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D42CF6D-461D-C293-7FB2-D353A7067C1B}"/>
                </a:ext>
              </a:extLst>
            </p:cNvPr>
            <p:cNvCxnSpPr/>
            <p:nvPr/>
          </p:nvCxnSpPr>
          <p:spPr bwMode="auto">
            <a:xfrm>
              <a:off x="6927850" y="58864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42D9EB7D-333E-F036-FF7C-ECD51851D97D}"/>
                </a:ext>
              </a:extLst>
            </p:cNvPr>
            <p:cNvCxnSpPr/>
            <p:nvPr/>
          </p:nvCxnSpPr>
          <p:spPr bwMode="auto">
            <a:xfrm>
              <a:off x="6969125" y="588645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86DC214A-1592-56E9-B9E7-220547EA9E19}"/>
                </a:ext>
              </a:extLst>
            </p:cNvPr>
            <p:cNvCxnSpPr/>
            <p:nvPr/>
          </p:nvCxnSpPr>
          <p:spPr bwMode="auto">
            <a:xfrm>
              <a:off x="7273925" y="59531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FF115E7B-9075-43AA-3BF3-EA72302CE145}"/>
                </a:ext>
              </a:extLst>
            </p:cNvPr>
            <p:cNvCxnSpPr/>
            <p:nvPr/>
          </p:nvCxnSpPr>
          <p:spPr bwMode="auto">
            <a:xfrm>
              <a:off x="7312025" y="59531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AB0F3CF3-9B1C-9B72-0F58-B30E4BF5774A}"/>
                </a:ext>
              </a:extLst>
            </p:cNvPr>
            <p:cNvCxnSpPr/>
            <p:nvPr/>
          </p:nvCxnSpPr>
          <p:spPr bwMode="auto">
            <a:xfrm>
              <a:off x="7950200" y="602361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314AF38C-72AC-9D0E-AC52-DD761052355A}"/>
                </a:ext>
              </a:extLst>
            </p:cNvPr>
            <p:cNvCxnSpPr/>
            <p:nvPr/>
          </p:nvCxnSpPr>
          <p:spPr bwMode="auto">
            <a:xfrm>
              <a:off x="9242425" y="61055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23CFCB4-FEF9-C255-48A0-7DE22FAC4CCD}"/>
                </a:ext>
              </a:extLst>
            </p:cNvPr>
            <p:cNvCxnSpPr/>
            <p:nvPr/>
          </p:nvCxnSpPr>
          <p:spPr bwMode="auto">
            <a:xfrm>
              <a:off x="9505950" y="611187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E3F562C-E6B2-434E-0695-877AB01D10D2}"/>
                </a:ext>
              </a:extLst>
            </p:cNvPr>
            <p:cNvCxnSpPr/>
            <p:nvPr/>
          </p:nvCxnSpPr>
          <p:spPr bwMode="auto">
            <a:xfrm>
              <a:off x="9820275" y="6108700"/>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2F30A58-730C-2902-C012-38A9CC89663E}"/>
                </a:ext>
              </a:extLst>
            </p:cNvPr>
            <p:cNvCxnSpPr/>
            <p:nvPr/>
          </p:nvCxnSpPr>
          <p:spPr bwMode="auto">
            <a:xfrm>
              <a:off x="10137775" y="61055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1EF685E-4591-AAEE-E906-4FF1140B2D7D}"/>
                </a:ext>
              </a:extLst>
            </p:cNvPr>
            <p:cNvCxnSpPr/>
            <p:nvPr/>
          </p:nvCxnSpPr>
          <p:spPr bwMode="auto">
            <a:xfrm>
              <a:off x="10188575" y="611187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49EB99AA-486E-96C3-89F6-B29B3F2DC0DF}"/>
                </a:ext>
              </a:extLst>
            </p:cNvPr>
            <p:cNvCxnSpPr/>
            <p:nvPr/>
          </p:nvCxnSpPr>
          <p:spPr bwMode="auto">
            <a:xfrm>
              <a:off x="10487025" y="611187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9EDE6CCD-26B2-8321-914C-28939388E1A5}"/>
                </a:ext>
              </a:extLst>
            </p:cNvPr>
            <p:cNvCxnSpPr/>
            <p:nvPr/>
          </p:nvCxnSpPr>
          <p:spPr bwMode="auto">
            <a:xfrm>
              <a:off x="10702925" y="61055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49C9A37D-57DE-8AFC-8FE3-1D5D1FFB67C7}"/>
                </a:ext>
              </a:extLst>
            </p:cNvPr>
            <p:cNvCxnSpPr/>
            <p:nvPr/>
          </p:nvCxnSpPr>
          <p:spPr bwMode="auto">
            <a:xfrm>
              <a:off x="10737850" y="6105525"/>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77EA5804-FCBA-08AE-60F5-486E552C390C}"/>
                </a:ext>
              </a:extLst>
            </p:cNvPr>
            <p:cNvCxnSpPr/>
            <p:nvPr/>
          </p:nvCxnSpPr>
          <p:spPr bwMode="auto">
            <a:xfrm>
              <a:off x="11385550" y="6301317"/>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3E263EA3-E025-6603-5AF2-C7CE93559712}"/>
                </a:ext>
              </a:extLst>
            </p:cNvPr>
            <p:cNvCxnSpPr/>
            <p:nvPr/>
          </p:nvCxnSpPr>
          <p:spPr bwMode="auto">
            <a:xfrm>
              <a:off x="11680825" y="6301317"/>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C66B938A-0A6E-6363-4B7D-499CB351B337}"/>
                </a:ext>
              </a:extLst>
            </p:cNvPr>
            <p:cNvCxnSpPr/>
            <p:nvPr/>
          </p:nvCxnSpPr>
          <p:spPr bwMode="auto">
            <a:xfrm>
              <a:off x="11731625" y="6301317"/>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7A008FEC-1FA9-47C3-5E8E-73721F7F433A}"/>
                </a:ext>
              </a:extLst>
            </p:cNvPr>
            <p:cNvCxnSpPr/>
            <p:nvPr/>
          </p:nvCxnSpPr>
          <p:spPr bwMode="auto">
            <a:xfrm>
              <a:off x="12630150" y="6301317"/>
              <a:ext cx="0" cy="133350"/>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85F6664-E510-4DC2-913D-F346DD1063DF}"/>
                </a:ext>
              </a:extLst>
            </p:cNvPr>
            <p:cNvCxnSpPr/>
            <p:nvPr/>
          </p:nvCxnSpPr>
          <p:spPr bwMode="auto">
            <a:xfrm>
              <a:off x="12674600" y="6301317"/>
              <a:ext cx="0" cy="1333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2B678811-CE97-79EC-2EBE-4D470095EC7B}"/>
              </a:ext>
            </a:extLst>
          </p:cNvPr>
          <p:cNvGrpSpPr/>
          <p:nvPr/>
        </p:nvGrpSpPr>
        <p:grpSpPr>
          <a:xfrm>
            <a:off x="1279894" y="3953884"/>
            <a:ext cx="3253380" cy="1371112"/>
            <a:chOff x="663575" y="536575"/>
            <a:chExt cx="11699762" cy="4930775"/>
          </a:xfrm>
        </p:grpSpPr>
        <p:sp>
          <p:nvSpPr>
            <p:cNvPr id="328" name="Freeform 327">
              <a:extLst>
                <a:ext uri="{FF2B5EF4-FFF2-40B4-BE49-F238E27FC236}">
                  <a16:creationId xmlns:a16="http://schemas.microsoft.com/office/drawing/2014/main" id="{DD41B584-FA69-CC90-5F5D-D0A255D25503}"/>
                </a:ext>
              </a:extLst>
            </p:cNvPr>
            <p:cNvSpPr/>
            <p:nvPr/>
          </p:nvSpPr>
          <p:spPr bwMode="auto">
            <a:xfrm>
              <a:off x="663575" y="536575"/>
              <a:ext cx="1835150" cy="2305050"/>
            </a:xfrm>
            <a:custGeom>
              <a:avLst/>
              <a:gdLst>
                <a:gd name="connsiteX0" fmla="*/ 0 w 1835150"/>
                <a:gd name="connsiteY0" fmla="*/ 0 h 2305050"/>
                <a:gd name="connsiteX1" fmla="*/ 158750 w 1835150"/>
                <a:gd name="connsiteY1" fmla="*/ 0 h 2305050"/>
                <a:gd name="connsiteX2" fmla="*/ 158750 w 1835150"/>
                <a:gd name="connsiteY2" fmla="*/ 41275 h 2305050"/>
                <a:gd name="connsiteX3" fmla="*/ 200025 w 1835150"/>
                <a:gd name="connsiteY3" fmla="*/ 41275 h 2305050"/>
                <a:gd name="connsiteX4" fmla="*/ 200025 w 1835150"/>
                <a:gd name="connsiteY4" fmla="*/ 76200 h 2305050"/>
                <a:gd name="connsiteX5" fmla="*/ 269875 w 1835150"/>
                <a:gd name="connsiteY5" fmla="*/ 76200 h 2305050"/>
                <a:gd name="connsiteX6" fmla="*/ 269875 w 1835150"/>
                <a:gd name="connsiteY6" fmla="*/ 123825 h 2305050"/>
                <a:gd name="connsiteX7" fmla="*/ 320675 w 1835150"/>
                <a:gd name="connsiteY7" fmla="*/ 123825 h 2305050"/>
                <a:gd name="connsiteX8" fmla="*/ 320675 w 1835150"/>
                <a:gd name="connsiteY8" fmla="*/ 269875 h 2305050"/>
                <a:gd name="connsiteX9" fmla="*/ 374650 w 1835150"/>
                <a:gd name="connsiteY9" fmla="*/ 269875 h 2305050"/>
                <a:gd name="connsiteX10" fmla="*/ 374650 w 1835150"/>
                <a:gd name="connsiteY10" fmla="*/ 415925 h 2305050"/>
                <a:gd name="connsiteX11" fmla="*/ 463550 w 1835150"/>
                <a:gd name="connsiteY11" fmla="*/ 415925 h 2305050"/>
                <a:gd name="connsiteX12" fmla="*/ 463550 w 1835150"/>
                <a:gd name="connsiteY12" fmla="*/ 454025 h 2305050"/>
                <a:gd name="connsiteX13" fmla="*/ 574675 w 1835150"/>
                <a:gd name="connsiteY13" fmla="*/ 454025 h 2305050"/>
                <a:gd name="connsiteX14" fmla="*/ 574675 w 1835150"/>
                <a:gd name="connsiteY14" fmla="*/ 520700 h 2305050"/>
                <a:gd name="connsiteX15" fmla="*/ 612775 w 1835150"/>
                <a:gd name="connsiteY15" fmla="*/ 520700 h 2305050"/>
                <a:gd name="connsiteX16" fmla="*/ 612775 w 1835150"/>
                <a:gd name="connsiteY16" fmla="*/ 635000 h 2305050"/>
                <a:gd name="connsiteX17" fmla="*/ 660400 w 1835150"/>
                <a:gd name="connsiteY17" fmla="*/ 635000 h 2305050"/>
                <a:gd name="connsiteX18" fmla="*/ 660400 w 1835150"/>
                <a:gd name="connsiteY18" fmla="*/ 742950 h 2305050"/>
                <a:gd name="connsiteX19" fmla="*/ 793750 w 1835150"/>
                <a:gd name="connsiteY19" fmla="*/ 742950 h 2305050"/>
                <a:gd name="connsiteX20" fmla="*/ 793750 w 1835150"/>
                <a:gd name="connsiteY20" fmla="*/ 777875 h 2305050"/>
                <a:gd name="connsiteX21" fmla="*/ 873125 w 1835150"/>
                <a:gd name="connsiteY21" fmla="*/ 777875 h 2305050"/>
                <a:gd name="connsiteX22" fmla="*/ 873125 w 1835150"/>
                <a:gd name="connsiteY22" fmla="*/ 812800 h 2305050"/>
                <a:gd name="connsiteX23" fmla="*/ 904875 w 1835150"/>
                <a:gd name="connsiteY23" fmla="*/ 812800 h 2305050"/>
                <a:gd name="connsiteX24" fmla="*/ 904875 w 1835150"/>
                <a:gd name="connsiteY24" fmla="*/ 920750 h 2305050"/>
                <a:gd name="connsiteX25" fmla="*/ 946150 w 1835150"/>
                <a:gd name="connsiteY25" fmla="*/ 920750 h 2305050"/>
                <a:gd name="connsiteX26" fmla="*/ 946150 w 1835150"/>
                <a:gd name="connsiteY26" fmla="*/ 1069975 h 2305050"/>
                <a:gd name="connsiteX27" fmla="*/ 977900 w 1835150"/>
                <a:gd name="connsiteY27" fmla="*/ 1069975 h 2305050"/>
                <a:gd name="connsiteX28" fmla="*/ 977900 w 1835150"/>
                <a:gd name="connsiteY28" fmla="*/ 1177925 h 2305050"/>
                <a:gd name="connsiteX29" fmla="*/ 1025525 w 1835150"/>
                <a:gd name="connsiteY29" fmla="*/ 1177925 h 2305050"/>
                <a:gd name="connsiteX30" fmla="*/ 1025525 w 1835150"/>
                <a:gd name="connsiteY30" fmla="*/ 1247775 h 2305050"/>
                <a:gd name="connsiteX31" fmla="*/ 1193800 w 1835150"/>
                <a:gd name="connsiteY31" fmla="*/ 1247775 h 2305050"/>
                <a:gd name="connsiteX32" fmla="*/ 1193800 w 1835150"/>
                <a:gd name="connsiteY32" fmla="*/ 1282700 h 2305050"/>
                <a:gd name="connsiteX33" fmla="*/ 1219200 w 1835150"/>
                <a:gd name="connsiteY33" fmla="*/ 1282700 h 2305050"/>
                <a:gd name="connsiteX34" fmla="*/ 1219200 w 1835150"/>
                <a:gd name="connsiteY34" fmla="*/ 1447800 h 2305050"/>
                <a:gd name="connsiteX35" fmla="*/ 1260475 w 1835150"/>
                <a:gd name="connsiteY35" fmla="*/ 1447800 h 2305050"/>
                <a:gd name="connsiteX36" fmla="*/ 1260475 w 1835150"/>
                <a:gd name="connsiteY36" fmla="*/ 1593850 h 2305050"/>
                <a:gd name="connsiteX37" fmla="*/ 1295400 w 1835150"/>
                <a:gd name="connsiteY37" fmla="*/ 1593850 h 2305050"/>
                <a:gd name="connsiteX38" fmla="*/ 1323975 w 1835150"/>
                <a:gd name="connsiteY38" fmla="*/ 1593850 h 2305050"/>
                <a:gd name="connsiteX39" fmla="*/ 1323975 w 1835150"/>
                <a:gd name="connsiteY39" fmla="*/ 1660525 h 2305050"/>
                <a:gd name="connsiteX40" fmla="*/ 1397000 w 1835150"/>
                <a:gd name="connsiteY40" fmla="*/ 1660525 h 2305050"/>
                <a:gd name="connsiteX41" fmla="*/ 1397000 w 1835150"/>
                <a:gd name="connsiteY41" fmla="*/ 1736725 h 2305050"/>
                <a:gd name="connsiteX42" fmla="*/ 1498600 w 1835150"/>
                <a:gd name="connsiteY42" fmla="*/ 1736725 h 2305050"/>
                <a:gd name="connsiteX43" fmla="*/ 1498600 w 1835150"/>
                <a:gd name="connsiteY43" fmla="*/ 1774825 h 2305050"/>
                <a:gd name="connsiteX44" fmla="*/ 1530350 w 1835150"/>
                <a:gd name="connsiteY44" fmla="*/ 1774825 h 2305050"/>
                <a:gd name="connsiteX45" fmla="*/ 1530350 w 1835150"/>
                <a:gd name="connsiteY45" fmla="*/ 1914525 h 2305050"/>
                <a:gd name="connsiteX46" fmla="*/ 1571625 w 1835150"/>
                <a:gd name="connsiteY46" fmla="*/ 1914525 h 2305050"/>
                <a:gd name="connsiteX47" fmla="*/ 1571625 w 1835150"/>
                <a:gd name="connsiteY47" fmla="*/ 2108200 h 2305050"/>
                <a:gd name="connsiteX48" fmla="*/ 1603375 w 1835150"/>
                <a:gd name="connsiteY48" fmla="*/ 2108200 h 2305050"/>
                <a:gd name="connsiteX49" fmla="*/ 1612900 w 1835150"/>
                <a:gd name="connsiteY49" fmla="*/ 2108200 h 2305050"/>
                <a:gd name="connsiteX50" fmla="*/ 1612900 w 1835150"/>
                <a:gd name="connsiteY50" fmla="*/ 2225675 h 2305050"/>
                <a:gd name="connsiteX51" fmla="*/ 1647825 w 1835150"/>
                <a:gd name="connsiteY51" fmla="*/ 2225675 h 2305050"/>
                <a:gd name="connsiteX52" fmla="*/ 1679575 w 1835150"/>
                <a:gd name="connsiteY52" fmla="*/ 2225675 h 2305050"/>
                <a:gd name="connsiteX53" fmla="*/ 1679575 w 1835150"/>
                <a:gd name="connsiteY53" fmla="*/ 2305050 h 2305050"/>
                <a:gd name="connsiteX54" fmla="*/ 1835150 w 1835150"/>
                <a:gd name="connsiteY54" fmla="*/ 2305050 h 230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35150" h="2305050">
                  <a:moveTo>
                    <a:pt x="0" y="0"/>
                  </a:moveTo>
                  <a:lnTo>
                    <a:pt x="158750" y="0"/>
                  </a:lnTo>
                  <a:lnTo>
                    <a:pt x="158750" y="41275"/>
                  </a:lnTo>
                  <a:lnTo>
                    <a:pt x="200025" y="41275"/>
                  </a:lnTo>
                  <a:lnTo>
                    <a:pt x="200025" y="76200"/>
                  </a:lnTo>
                  <a:lnTo>
                    <a:pt x="269875" y="76200"/>
                  </a:lnTo>
                  <a:lnTo>
                    <a:pt x="269875" y="123825"/>
                  </a:lnTo>
                  <a:lnTo>
                    <a:pt x="320675" y="123825"/>
                  </a:lnTo>
                  <a:lnTo>
                    <a:pt x="320675" y="269875"/>
                  </a:lnTo>
                  <a:lnTo>
                    <a:pt x="374650" y="269875"/>
                  </a:lnTo>
                  <a:lnTo>
                    <a:pt x="374650" y="415925"/>
                  </a:lnTo>
                  <a:lnTo>
                    <a:pt x="463550" y="415925"/>
                  </a:lnTo>
                  <a:lnTo>
                    <a:pt x="463550" y="454025"/>
                  </a:lnTo>
                  <a:lnTo>
                    <a:pt x="574675" y="454025"/>
                  </a:lnTo>
                  <a:lnTo>
                    <a:pt x="574675" y="520700"/>
                  </a:lnTo>
                  <a:lnTo>
                    <a:pt x="612775" y="520700"/>
                  </a:lnTo>
                  <a:lnTo>
                    <a:pt x="612775" y="635000"/>
                  </a:lnTo>
                  <a:lnTo>
                    <a:pt x="660400" y="635000"/>
                  </a:lnTo>
                  <a:lnTo>
                    <a:pt x="660400" y="742950"/>
                  </a:lnTo>
                  <a:lnTo>
                    <a:pt x="793750" y="742950"/>
                  </a:lnTo>
                  <a:lnTo>
                    <a:pt x="793750" y="777875"/>
                  </a:lnTo>
                  <a:lnTo>
                    <a:pt x="873125" y="777875"/>
                  </a:lnTo>
                  <a:lnTo>
                    <a:pt x="873125" y="812800"/>
                  </a:lnTo>
                  <a:lnTo>
                    <a:pt x="904875" y="812800"/>
                  </a:lnTo>
                  <a:lnTo>
                    <a:pt x="904875" y="920750"/>
                  </a:lnTo>
                  <a:lnTo>
                    <a:pt x="946150" y="920750"/>
                  </a:lnTo>
                  <a:lnTo>
                    <a:pt x="946150" y="1069975"/>
                  </a:lnTo>
                  <a:lnTo>
                    <a:pt x="977900" y="1069975"/>
                  </a:lnTo>
                  <a:lnTo>
                    <a:pt x="977900" y="1177925"/>
                  </a:lnTo>
                  <a:lnTo>
                    <a:pt x="1025525" y="1177925"/>
                  </a:lnTo>
                  <a:lnTo>
                    <a:pt x="1025525" y="1247775"/>
                  </a:lnTo>
                  <a:lnTo>
                    <a:pt x="1193800" y="1247775"/>
                  </a:lnTo>
                  <a:lnTo>
                    <a:pt x="1193800" y="1282700"/>
                  </a:lnTo>
                  <a:lnTo>
                    <a:pt x="1219200" y="1282700"/>
                  </a:lnTo>
                  <a:lnTo>
                    <a:pt x="1219200" y="1447800"/>
                  </a:lnTo>
                  <a:lnTo>
                    <a:pt x="1260475" y="1447800"/>
                  </a:lnTo>
                  <a:lnTo>
                    <a:pt x="1260475" y="1593850"/>
                  </a:lnTo>
                  <a:lnTo>
                    <a:pt x="1295400" y="1593850"/>
                  </a:lnTo>
                  <a:lnTo>
                    <a:pt x="1323975" y="1593850"/>
                  </a:lnTo>
                  <a:lnTo>
                    <a:pt x="1323975" y="1660525"/>
                  </a:lnTo>
                  <a:lnTo>
                    <a:pt x="1397000" y="1660525"/>
                  </a:lnTo>
                  <a:lnTo>
                    <a:pt x="1397000" y="1736725"/>
                  </a:lnTo>
                  <a:lnTo>
                    <a:pt x="1498600" y="1736725"/>
                  </a:lnTo>
                  <a:lnTo>
                    <a:pt x="1498600" y="1774825"/>
                  </a:lnTo>
                  <a:lnTo>
                    <a:pt x="1530350" y="1774825"/>
                  </a:lnTo>
                  <a:lnTo>
                    <a:pt x="1530350" y="1914525"/>
                  </a:lnTo>
                  <a:lnTo>
                    <a:pt x="1571625" y="1914525"/>
                  </a:lnTo>
                  <a:lnTo>
                    <a:pt x="1571625" y="2108200"/>
                  </a:lnTo>
                  <a:lnTo>
                    <a:pt x="1603375" y="2108200"/>
                  </a:lnTo>
                  <a:lnTo>
                    <a:pt x="1612900" y="2108200"/>
                  </a:lnTo>
                  <a:lnTo>
                    <a:pt x="1612900" y="2225675"/>
                  </a:lnTo>
                  <a:lnTo>
                    <a:pt x="1647825" y="2225675"/>
                  </a:lnTo>
                  <a:lnTo>
                    <a:pt x="1679575" y="2225675"/>
                  </a:lnTo>
                  <a:lnTo>
                    <a:pt x="1679575" y="2305050"/>
                  </a:lnTo>
                  <a:lnTo>
                    <a:pt x="1835150" y="2305050"/>
                  </a:lnTo>
                </a:path>
              </a:pathLst>
            </a:custGeom>
            <a:noFill/>
            <a:ln w="28575">
              <a:solidFill>
                <a:schemeClr val="accent1"/>
              </a:solidFill>
              <a:miter lim="800000"/>
              <a:headEnd/>
              <a:tailEnd/>
            </a:ln>
          </p:spPr>
          <p:txBody>
            <a:bodyPr rtlCol="0" anchor="ctr"/>
            <a:lstStyle/>
            <a:p>
              <a:pPr algn="ctr"/>
              <a:endParaRPr lang="en-US" dirty="0"/>
            </a:p>
          </p:txBody>
        </p:sp>
        <p:sp>
          <p:nvSpPr>
            <p:cNvPr id="329" name="Freeform 328">
              <a:extLst>
                <a:ext uri="{FF2B5EF4-FFF2-40B4-BE49-F238E27FC236}">
                  <a16:creationId xmlns:a16="http://schemas.microsoft.com/office/drawing/2014/main" id="{47C1DF18-7A2A-B92A-C3A6-8CD4945DDCAD}"/>
                </a:ext>
              </a:extLst>
            </p:cNvPr>
            <p:cNvSpPr/>
            <p:nvPr/>
          </p:nvSpPr>
          <p:spPr bwMode="auto">
            <a:xfrm>
              <a:off x="2492375" y="2844800"/>
              <a:ext cx="3346450" cy="2168525"/>
            </a:xfrm>
            <a:custGeom>
              <a:avLst/>
              <a:gdLst>
                <a:gd name="connsiteX0" fmla="*/ 3346450 w 3346450"/>
                <a:gd name="connsiteY0" fmla="*/ 2168525 h 2168525"/>
                <a:gd name="connsiteX1" fmla="*/ 3346450 w 3346450"/>
                <a:gd name="connsiteY1" fmla="*/ 2127250 h 2168525"/>
                <a:gd name="connsiteX2" fmla="*/ 2952750 w 3346450"/>
                <a:gd name="connsiteY2" fmla="*/ 2127250 h 2168525"/>
                <a:gd name="connsiteX3" fmla="*/ 2952750 w 3346450"/>
                <a:gd name="connsiteY3" fmla="*/ 2092325 h 2168525"/>
                <a:gd name="connsiteX4" fmla="*/ 2873375 w 3346450"/>
                <a:gd name="connsiteY4" fmla="*/ 2092325 h 2168525"/>
                <a:gd name="connsiteX5" fmla="*/ 2873375 w 3346450"/>
                <a:gd name="connsiteY5" fmla="*/ 2092325 h 2168525"/>
                <a:gd name="connsiteX6" fmla="*/ 2873375 w 3346450"/>
                <a:gd name="connsiteY6" fmla="*/ 2070100 h 2168525"/>
                <a:gd name="connsiteX7" fmla="*/ 2581275 w 3346450"/>
                <a:gd name="connsiteY7" fmla="*/ 2070100 h 2168525"/>
                <a:gd name="connsiteX8" fmla="*/ 2581275 w 3346450"/>
                <a:gd name="connsiteY8" fmla="*/ 2070100 h 2168525"/>
                <a:gd name="connsiteX9" fmla="*/ 2552700 w 3346450"/>
                <a:gd name="connsiteY9" fmla="*/ 2041525 h 2168525"/>
                <a:gd name="connsiteX10" fmla="*/ 2330450 w 3346450"/>
                <a:gd name="connsiteY10" fmla="*/ 2041525 h 2168525"/>
                <a:gd name="connsiteX11" fmla="*/ 2330450 w 3346450"/>
                <a:gd name="connsiteY11" fmla="*/ 1984375 h 2168525"/>
                <a:gd name="connsiteX12" fmla="*/ 2292350 w 3346450"/>
                <a:gd name="connsiteY12" fmla="*/ 1984375 h 2168525"/>
                <a:gd name="connsiteX13" fmla="*/ 2292350 w 3346450"/>
                <a:gd name="connsiteY13" fmla="*/ 1924050 h 2168525"/>
                <a:gd name="connsiteX14" fmla="*/ 2260600 w 3346450"/>
                <a:gd name="connsiteY14" fmla="*/ 1924050 h 2168525"/>
                <a:gd name="connsiteX15" fmla="*/ 2260600 w 3346450"/>
                <a:gd name="connsiteY15" fmla="*/ 1892300 h 2168525"/>
                <a:gd name="connsiteX16" fmla="*/ 2225675 w 3346450"/>
                <a:gd name="connsiteY16" fmla="*/ 1892300 h 2168525"/>
                <a:gd name="connsiteX17" fmla="*/ 2225675 w 3346450"/>
                <a:gd name="connsiteY17" fmla="*/ 1857375 h 2168525"/>
                <a:gd name="connsiteX18" fmla="*/ 2101850 w 3346450"/>
                <a:gd name="connsiteY18" fmla="*/ 1857375 h 2168525"/>
                <a:gd name="connsiteX19" fmla="*/ 2101850 w 3346450"/>
                <a:gd name="connsiteY19" fmla="*/ 1857375 h 2168525"/>
                <a:gd name="connsiteX20" fmla="*/ 2101850 w 3346450"/>
                <a:gd name="connsiteY20" fmla="*/ 1857375 h 2168525"/>
                <a:gd name="connsiteX21" fmla="*/ 2070100 w 3346450"/>
                <a:gd name="connsiteY21" fmla="*/ 1825625 h 2168525"/>
                <a:gd name="connsiteX22" fmla="*/ 2044700 w 3346450"/>
                <a:gd name="connsiteY22" fmla="*/ 1825625 h 2168525"/>
                <a:gd name="connsiteX23" fmla="*/ 1987550 w 3346450"/>
                <a:gd name="connsiteY23" fmla="*/ 1825625 h 2168525"/>
                <a:gd name="connsiteX24" fmla="*/ 1987550 w 3346450"/>
                <a:gd name="connsiteY24" fmla="*/ 1781175 h 2168525"/>
                <a:gd name="connsiteX25" fmla="*/ 1958975 w 3346450"/>
                <a:gd name="connsiteY25" fmla="*/ 1781175 h 2168525"/>
                <a:gd name="connsiteX26" fmla="*/ 1958975 w 3346450"/>
                <a:gd name="connsiteY26" fmla="*/ 1724025 h 2168525"/>
                <a:gd name="connsiteX27" fmla="*/ 1857375 w 3346450"/>
                <a:gd name="connsiteY27" fmla="*/ 1724025 h 2168525"/>
                <a:gd name="connsiteX28" fmla="*/ 1857375 w 3346450"/>
                <a:gd name="connsiteY28" fmla="*/ 1724025 h 2168525"/>
                <a:gd name="connsiteX29" fmla="*/ 1857375 w 3346450"/>
                <a:gd name="connsiteY29" fmla="*/ 1689100 h 2168525"/>
                <a:gd name="connsiteX30" fmla="*/ 1749425 w 3346450"/>
                <a:gd name="connsiteY30" fmla="*/ 1689100 h 2168525"/>
                <a:gd name="connsiteX31" fmla="*/ 1749425 w 3346450"/>
                <a:gd name="connsiteY31" fmla="*/ 1660525 h 2168525"/>
                <a:gd name="connsiteX32" fmla="*/ 1704975 w 3346450"/>
                <a:gd name="connsiteY32" fmla="*/ 1660525 h 2168525"/>
                <a:gd name="connsiteX33" fmla="*/ 1704975 w 3346450"/>
                <a:gd name="connsiteY33" fmla="*/ 1616075 h 2168525"/>
                <a:gd name="connsiteX34" fmla="*/ 1654175 w 3346450"/>
                <a:gd name="connsiteY34" fmla="*/ 1616075 h 2168525"/>
                <a:gd name="connsiteX35" fmla="*/ 1654175 w 3346450"/>
                <a:gd name="connsiteY35" fmla="*/ 1555750 h 2168525"/>
                <a:gd name="connsiteX36" fmla="*/ 1397000 w 3346450"/>
                <a:gd name="connsiteY36" fmla="*/ 1555750 h 2168525"/>
                <a:gd name="connsiteX37" fmla="*/ 1397000 w 3346450"/>
                <a:gd name="connsiteY37" fmla="*/ 1489075 h 2168525"/>
                <a:gd name="connsiteX38" fmla="*/ 1358900 w 3346450"/>
                <a:gd name="connsiteY38" fmla="*/ 1489075 h 2168525"/>
                <a:gd name="connsiteX39" fmla="*/ 1358900 w 3346450"/>
                <a:gd name="connsiteY39" fmla="*/ 1390650 h 2168525"/>
                <a:gd name="connsiteX40" fmla="*/ 1327150 w 3346450"/>
                <a:gd name="connsiteY40" fmla="*/ 1390650 h 2168525"/>
                <a:gd name="connsiteX41" fmla="*/ 1327150 w 3346450"/>
                <a:gd name="connsiteY41" fmla="*/ 1295400 h 2168525"/>
                <a:gd name="connsiteX42" fmla="*/ 1270000 w 3346450"/>
                <a:gd name="connsiteY42" fmla="*/ 1295400 h 2168525"/>
                <a:gd name="connsiteX43" fmla="*/ 1270000 w 3346450"/>
                <a:gd name="connsiteY43" fmla="*/ 1222375 h 2168525"/>
                <a:gd name="connsiteX44" fmla="*/ 1203325 w 3346450"/>
                <a:gd name="connsiteY44" fmla="*/ 1222375 h 2168525"/>
                <a:gd name="connsiteX45" fmla="*/ 1203325 w 3346450"/>
                <a:gd name="connsiteY45" fmla="*/ 1222375 h 2168525"/>
                <a:gd name="connsiteX46" fmla="*/ 1203325 w 3346450"/>
                <a:gd name="connsiteY46" fmla="*/ 1190625 h 2168525"/>
                <a:gd name="connsiteX47" fmla="*/ 1120775 w 3346450"/>
                <a:gd name="connsiteY47" fmla="*/ 1190625 h 2168525"/>
                <a:gd name="connsiteX48" fmla="*/ 1073150 w 3346450"/>
                <a:gd name="connsiteY48" fmla="*/ 1143000 h 2168525"/>
                <a:gd name="connsiteX49" fmla="*/ 1073150 w 3346450"/>
                <a:gd name="connsiteY49" fmla="*/ 1063625 h 2168525"/>
                <a:gd name="connsiteX50" fmla="*/ 1035050 w 3346450"/>
                <a:gd name="connsiteY50" fmla="*/ 1063625 h 2168525"/>
                <a:gd name="connsiteX51" fmla="*/ 1035050 w 3346450"/>
                <a:gd name="connsiteY51" fmla="*/ 996950 h 2168525"/>
                <a:gd name="connsiteX52" fmla="*/ 1012825 w 3346450"/>
                <a:gd name="connsiteY52" fmla="*/ 974725 h 2168525"/>
                <a:gd name="connsiteX53" fmla="*/ 952500 w 3346450"/>
                <a:gd name="connsiteY53" fmla="*/ 974725 h 2168525"/>
                <a:gd name="connsiteX54" fmla="*/ 952500 w 3346450"/>
                <a:gd name="connsiteY54" fmla="*/ 974725 h 2168525"/>
                <a:gd name="connsiteX55" fmla="*/ 917575 w 3346450"/>
                <a:gd name="connsiteY55" fmla="*/ 939800 h 2168525"/>
                <a:gd name="connsiteX56" fmla="*/ 825500 w 3346450"/>
                <a:gd name="connsiteY56" fmla="*/ 939800 h 2168525"/>
                <a:gd name="connsiteX57" fmla="*/ 825500 w 3346450"/>
                <a:gd name="connsiteY57" fmla="*/ 908050 h 2168525"/>
                <a:gd name="connsiteX58" fmla="*/ 755650 w 3346450"/>
                <a:gd name="connsiteY58" fmla="*/ 908050 h 2168525"/>
                <a:gd name="connsiteX59" fmla="*/ 755650 w 3346450"/>
                <a:gd name="connsiteY59" fmla="*/ 844550 h 2168525"/>
                <a:gd name="connsiteX60" fmla="*/ 711200 w 3346450"/>
                <a:gd name="connsiteY60" fmla="*/ 800100 h 2168525"/>
                <a:gd name="connsiteX61" fmla="*/ 711200 w 3346450"/>
                <a:gd name="connsiteY61" fmla="*/ 739775 h 2168525"/>
                <a:gd name="connsiteX62" fmla="*/ 663575 w 3346450"/>
                <a:gd name="connsiteY62" fmla="*/ 739775 h 2168525"/>
                <a:gd name="connsiteX63" fmla="*/ 663575 w 3346450"/>
                <a:gd name="connsiteY63" fmla="*/ 679450 h 2168525"/>
                <a:gd name="connsiteX64" fmla="*/ 444500 w 3346450"/>
                <a:gd name="connsiteY64" fmla="*/ 679450 h 2168525"/>
                <a:gd name="connsiteX65" fmla="*/ 444500 w 3346450"/>
                <a:gd name="connsiteY65" fmla="*/ 622300 h 2168525"/>
                <a:gd name="connsiteX66" fmla="*/ 412750 w 3346450"/>
                <a:gd name="connsiteY66" fmla="*/ 622300 h 2168525"/>
                <a:gd name="connsiteX67" fmla="*/ 412750 w 3346450"/>
                <a:gd name="connsiteY67" fmla="*/ 558800 h 2168525"/>
                <a:gd name="connsiteX68" fmla="*/ 355600 w 3346450"/>
                <a:gd name="connsiteY68" fmla="*/ 558800 h 2168525"/>
                <a:gd name="connsiteX69" fmla="*/ 355600 w 3346450"/>
                <a:gd name="connsiteY69" fmla="*/ 523875 h 2168525"/>
                <a:gd name="connsiteX70" fmla="*/ 292100 w 3346450"/>
                <a:gd name="connsiteY70" fmla="*/ 523875 h 2168525"/>
                <a:gd name="connsiteX71" fmla="*/ 292100 w 3346450"/>
                <a:gd name="connsiteY71" fmla="*/ 476250 h 2168525"/>
                <a:gd name="connsiteX72" fmla="*/ 254000 w 3346450"/>
                <a:gd name="connsiteY72" fmla="*/ 476250 h 2168525"/>
                <a:gd name="connsiteX73" fmla="*/ 254000 w 3346450"/>
                <a:gd name="connsiteY73" fmla="*/ 422275 h 2168525"/>
                <a:gd name="connsiteX74" fmla="*/ 225425 w 3346450"/>
                <a:gd name="connsiteY74" fmla="*/ 422275 h 2168525"/>
                <a:gd name="connsiteX75" fmla="*/ 225425 w 3346450"/>
                <a:gd name="connsiteY75" fmla="*/ 387350 h 2168525"/>
                <a:gd name="connsiteX76" fmla="*/ 139700 w 3346450"/>
                <a:gd name="connsiteY76" fmla="*/ 387350 h 2168525"/>
                <a:gd name="connsiteX77" fmla="*/ 139700 w 3346450"/>
                <a:gd name="connsiteY77" fmla="*/ 342900 h 2168525"/>
                <a:gd name="connsiteX78" fmla="*/ 107950 w 3346450"/>
                <a:gd name="connsiteY78" fmla="*/ 342900 h 2168525"/>
                <a:gd name="connsiteX79" fmla="*/ 107950 w 3346450"/>
                <a:gd name="connsiteY79" fmla="*/ 285750 h 2168525"/>
                <a:gd name="connsiteX80" fmla="*/ 79375 w 3346450"/>
                <a:gd name="connsiteY80" fmla="*/ 257175 h 2168525"/>
                <a:gd name="connsiteX81" fmla="*/ 79375 w 3346450"/>
                <a:gd name="connsiteY81" fmla="*/ 79375 h 2168525"/>
                <a:gd name="connsiteX82" fmla="*/ 0 w 3346450"/>
                <a:gd name="connsiteY82" fmla="*/ 0 h 216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46450" h="2168525">
                  <a:moveTo>
                    <a:pt x="3346450" y="2168525"/>
                  </a:moveTo>
                  <a:lnTo>
                    <a:pt x="3346450" y="2127250"/>
                  </a:lnTo>
                  <a:lnTo>
                    <a:pt x="2952750" y="2127250"/>
                  </a:lnTo>
                  <a:lnTo>
                    <a:pt x="2952750" y="2092325"/>
                  </a:lnTo>
                  <a:lnTo>
                    <a:pt x="2873375" y="2092325"/>
                  </a:lnTo>
                  <a:lnTo>
                    <a:pt x="2873375" y="2092325"/>
                  </a:lnTo>
                  <a:lnTo>
                    <a:pt x="2873375" y="2070100"/>
                  </a:lnTo>
                  <a:lnTo>
                    <a:pt x="2581275" y="2070100"/>
                  </a:lnTo>
                  <a:lnTo>
                    <a:pt x="2581275" y="2070100"/>
                  </a:lnTo>
                  <a:lnTo>
                    <a:pt x="2552700" y="2041525"/>
                  </a:lnTo>
                  <a:lnTo>
                    <a:pt x="2330450" y="2041525"/>
                  </a:lnTo>
                  <a:lnTo>
                    <a:pt x="2330450" y="1984375"/>
                  </a:lnTo>
                  <a:lnTo>
                    <a:pt x="2292350" y="1984375"/>
                  </a:lnTo>
                  <a:lnTo>
                    <a:pt x="2292350" y="1924050"/>
                  </a:lnTo>
                  <a:lnTo>
                    <a:pt x="2260600" y="1924050"/>
                  </a:lnTo>
                  <a:lnTo>
                    <a:pt x="2260600" y="1892300"/>
                  </a:lnTo>
                  <a:lnTo>
                    <a:pt x="2225675" y="1892300"/>
                  </a:lnTo>
                  <a:lnTo>
                    <a:pt x="2225675" y="1857375"/>
                  </a:lnTo>
                  <a:lnTo>
                    <a:pt x="2101850" y="1857375"/>
                  </a:lnTo>
                  <a:lnTo>
                    <a:pt x="2101850" y="1857375"/>
                  </a:lnTo>
                  <a:lnTo>
                    <a:pt x="2101850" y="1857375"/>
                  </a:lnTo>
                  <a:lnTo>
                    <a:pt x="2070100" y="1825625"/>
                  </a:lnTo>
                  <a:lnTo>
                    <a:pt x="2044700" y="1825625"/>
                  </a:lnTo>
                  <a:lnTo>
                    <a:pt x="1987550" y="1825625"/>
                  </a:lnTo>
                  <a:lnTo>
                    <a:pt x="1987550" y="1781175"/>
                  </a:lnTo>
                  <a:lnTo>
                    <a:pt x="1958975" y="1781175"/>
                  </a:lnTo>
                  <a:lnTo>
                    <a:pt x="1958975" y="1724025"/>
                  </a:lnTo>
                  <a:lnTo>
                    <a:pt x="1857375" y="1724025"/>
                  </a:lnTo>
                  <a:lnTo>
                    <a:pt x="1857375" y="1724025"/>
                  </a:lnTo>
                  <a:lnTo>
                    <a:pt x="1857375" y="1689100"/>
                  </a:lnTo>
                  <a:lnTo>
                    <a:pt x="1749425" y="1689100"/>
                  </a:lnTo>
                  <a:lnTo>
                    <a:pt x="1749425" y="1660525"/>
                  </a:lnTo>
                  <a:lnTo>
                    <a:pt x="1704975" y="1660525"/>
                  </a:lnTo>
                  <a:lnTo>
                    <a:pt x="1704975" y="1616075"/>
                  </a:lnTo>
                  <a:lnTo>
                    <a:pt x="1654175" y="1616075"/>
                  </a:lnTo>
                  <a:lnTo>
                    <a:pt x="1654175" y="1555750"/>
                  </a:lnTo>
                  <a:lnTo>
                    <a:pt x="1397000" y="1555750"/>
                  </a:lnTo>
                  <a:lnTo>
                    <a:pt x="1397000" y="1489075"/>
                  </a:lnTo>
                  <a:lnTo>
                    <a:pt x="1358900" y="1489075"/>
                  </a:lnTo>
                  <a:lnTo>
                    <a:pt x="1358900" y="1390650"/>
                  </a:lnTo>
                  <a:lnTo>
                    <a:pt x="1327150" y="1390650"/>
                  </a:lnTo>
                  <a:lnTo>
                    <a:pt x="1327150" y="1295400"/>
                  </a:lnTo>
                  <a:lnTo>
                    <a:pt x="1270000" y="1295400"/>
                  </a:lnTo>
                  <a:lnTo>
                    <a:pt x="1270000" y="1222375"/>
                  </a:lnTo>
                  <a:lnTo>
                    <a:pt x="1203325" y="1222375"/>
                  </a:lnTo>
                  <a:lnTo>
                    <a:pt x="1203325" y="1222375"/>
                  </a:lnTo>
                  <a:lnTo>
                    <a:pt x="1203325" y="1190625"/>
                  </a:lnTo>
                  <a:lnTo>
                    <a:pt x="1120775" y="1190625"/>
                  </a:lnTo>
                  <a:lnTo>
                    <a:pt x="1073150" y="1143000"/>
                  </a:lnTo>
                  <a:lnTo>
                    <a:pt x="1073150" y="1063625"/>
                  </a:lnTo>
                  <a:lnTo>
                    <a:pt x="1035050" y="1063625"/>
                  </a:lnTo>
                  <a:lnTo>
                    <a:pt x="1035050" y="996950"/>
                  </a:lnTo>
                  <a:lnTo>
                    <a:pt x="1012825" y="974725"/>
                  </a:lnTo>
                  <a:lnTo>
                    <a:pt x="952500" y="974725"/>
                  </a:lnTo>
                  <a:lnTo>
                    <a:pt x="952500" y="974725"/>
                  </a:lnTo>
                  <a:lnTo>
                    <a:pt x="917575" y="939800"/>
                  </a:lnTo>
                  <a:lnTo>
                    <a:pt x="825500" y="939800"/>
                  </a:lnTo>
                  <a:lnTo>
                    <a:pt x="825500" y="908050"/>
                  </a:lnTo>
                  <a:lnTo>
                    <a:pt x="755650" y="908050"/>
                  </a:lnTo>
                  <a:lnTo>
                    <a:pt x="755650" y="844550"/>
                  </a:lnTo>
                  <a:lnTo>
                    <a:pt x="711200" y="800100"/>
                  </a:lnTo>
                  <a:lnTo>
                    <a:pt x="711200" y="739775"/>
                  </a:lnTo>
                  <a:lnTo>
                    <a:pt x="663575" y="739775"/>
                  </a:lnTo>
                  <a:lnTo>
                    <a:pt x="663575" y="679450"/>
                  </a:lnTo>
                  <a:lnTo>
                    <a:pt x="444500" y="679450"/>
                  </a:lnTo>
                  <a:lnTo>
                    <a:pt x="444500" y="622300"/>
                  </a:lnTo>
                  <a:lnTo>
                    <a:pt x="412750" y="622300"/>
                  </a:lnTo>
                  <a:lnTo>
                    <a:pt x="412750" y="558800"/>
                  </a:lnTo>
                  <a:lnTo>
                    <a:pt x="355600" y="558800"/>
                  </a:lnTo>
                  <a:lnTo>
                    <a:pt x="355600" y="523875"/>
                  </a:lnTo>
                  <a:lnTo>
                    <a:pt x="292100" y="523875"/>
                  </a:lnTo>
                  <a:lnTo>
                    <a:pt x="292100" y="476250"/>
                  </a:lnTo>
                  <a:lnTo>
                    <a:pt x="254000" y="476250"/>
                  </a:lnTo>
                  <a:lnTo>
                    <a:pt x="254000" y="422275"/>
                  </a:lnTo>
                  <a:lnTo>
                    <a:pt x="225425" y="422275"/>
                  </a:lnTo>
                  <a:lnTo>
                    <a:pt x="225425" y="387350"/>
                  </a:lnTo>
                  <a:lnTo>
                    <a:pt x="139700" y="387350"/>
                  </a:lnTo>
                  <a:lnTo>
                    <a:pt x="139700" y="342900"/>
                  </a:lnTo>
                  <a:lnTo>
                    <a:pt x="107950" y="342900"/>
                  </a:lnTo>
                  <a:lnTo>
                    <a:pt x="107950" y="285750"/>
                  </a:lnTo>
                  <a:lnTo>
                    <a:pt x="79375" y="257175"/>
                  </a:lnTo>
                  <a:lnTo>
                    <a:pt x="79375" y="79375"/>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30" name="Freeform 329">
              <a:extLst>
                <a:ext uri="{FF2B5EF4-FFF2-40B4-BE49-F238E27FC236}">
                  <a16:creationId xmlns:a16="http://schemas.microsoft.com/office/drawing/2014/main" id="{B7FEADC8-6D52-176B-4D85-2A28CF7BF13C}"/>
                </a:ext>
              </a:extLst>
            </p:cNvPr>
            <p:cNvSpPr/>
            <p:nvPr/>
          </p:nvSpPr>
          <p:spPr bwMode="auto">
            <a:xfrm>
              <a:off x="5838825" y="5016500"/>
              <a:ext cx="2536825" cy="450850"/>
            </a:xfrm>
            <a:custGeom>
              <a:avLst/>
              <a:gdLst>
                <a:gd name="connsiteX0" fmla="*/ 2536825 w 2536825"/>
                <a:gd name="connsiteY0" fmla="*/ 450850 h 450850"/>
                <a:gd name="connsiteX1" fmla="*/ 2536825 w 2536825"/>
                <a:gd name="connsiteY1" fmla="*/ 400050 h 450850"/>
                <a:gd name="connsiteX2" fmla="*/ 2400300 w 2536825"/>
                <a:gd name="connsiteY2" fmla="*/ 400050 h 450850"/>
                <a:gd name="connsiteX3" fmla="*/ 2400300 w 2536825"/>
                <a:gd name="connsiteY3" fmla="*/ 358775 h 450850"/>
                <a:gd name="connsiteX4" fmla="*/ 2098675 w 2536825"/>
                <a:gd name="connsiteY4" fmla="*/ 358775 h 450850"/>
                <a:gd name="connsiteX5" fmla="*/ 2098675 w 2536825"/>
                <a:gd name="connsiteY5" fmla="*/ 330200 h 450850"/>
                <a:gd name="connsiteX6" fmla="*/ 1965325 w 2536825"/>
                <a:gd name="connsiteY6" fmla="*/ 330200 h 450850"/>
                <a:gd name="connsiteX7" fmla="*/ 1965325 w 2536825"/>
                <a:gd name="connsiteY7" fmla="*/ 295275 h 450850"/>
                <a:gd name="connsiteX8" fmla="*/ 1762125 w 2536825"/>
                <a:gd name="connsiteY8" fmla="*/ 295275 h 450850"/>
                <a:gd name="connsiteX9" fmla="*/ 1762125 w 2536825"/>
                <a:gd name="connsiteY9" fmla="*/ 228600 h 450850"/>
                <a:gd name="connsiteX10" fmla="*/ 1114425 w 2536825"/>
                <a:gd name="connsiteY10" fmla="*/ 228600 h 450850"/>
                <a:gd name="connsiteX11" fmla="*/ 1114425 w 2536825"/>
                <a:gd name="connsiteY11" fmla="*/ 149225 h 450850"/>
                <a:gd name="connsiteX12" fmla="*/ 1031875 w 2536825"/>
                <a:gd name="connsiteY12" fmla="*/ 149225 h 450850"/>
                <a:gd name="connsiteX13" fmla="*/ 1006475 w 2536825"/>
                <a:gd name="connsiteY13" fmla="*/ 123825 h 450850"/>
                <a:gd name="connsiteX14" fmla="*/ 984250 w 2536825"/>
                <a:gd name="connsiteY14" fmla="*/ 101600 h 450850"/>
                <a:gd name="connsiteX15" fmla="*/ 473075 w 2536825"/>
                <a:gd name="connsiteY15" fmla="*/ 101600 h 450850"/>
                <a:gd name="connsiteX16" fmla="*/ 473075 w 2536825"/>
                <a:gd name="connsiteY16" fmla="*/ 53975 h 450850"/>
                <a:gd name="connsiteX17" fmla="*/ 171450 w 2536825"/>
                <a:gd name="connsiteY17" fmla="*/ 53975 h 450850"/>
                <a:gd name="connsiteX18" fmla="*/ 149225 w 2536825"/>
                <a:gd name="connsiteY18" fmla="*/ 31750 h 450850"/>
                <a:gd name="connsiteX19" fmla="*/ 149225 w 2536825"/>
                <a:gd name="connsiteY19" fmla="*/ 0 h 450850"/>
                <a:gd name="connsiteX20" fmla="*/ 0 w 2536825"/>
                <a:gd name="connsiteY20"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36825" h="450850">
                  <a:moveTo>
                    <a:pt x="2536825" y="450850"/>
                  </a:moveTo>
                  <a:lnTo>
                    <a:pt x="2536825" y="400050"/>
                  </a:lnTo>
                  <a:lnTo>
                    <a:pt x="2400300" y="400050"/>
                  </a:lnTo>
                  <a:lnTo>
                    <a:pt x="2400300" y="358775"/>
                  </a:lnTo>
                  <a:lnTo>
                    <a:pt x="2098675" y="358775"/>
                  </a:lnTo>
                  <a:lnTo>
                    <a:pt x="2098675" y="330200"/>
                  </a:lnTo>
                  <a:lnTo>
                    <a:pt x="1965325" y="330200"/>
                  </a:lnTo>
                  <a:lnTo>
                    <a:pt x="1965325" y="295275"/>
                  </a:lnTo>
                  <a:lnTo>
                    <a:pt x="1762125" y="295275"/>
                  </a:lnTo>
                  <a:lnTo>
                    <a:pt x="1762125" y="228600"/>
                  </a:lnTo>
                  <a:lnTo>
                    <a:pt x="1114425" y="228600"/>
                  </a:lnTo>
                  <a:lnTo>
                    <a:pt x="1114425" y="149225"/>
                  </a:lnTo>
                  <a:lnTo>
                    <a:pt x="1031875" y="149225"/>
                  </a:lnTo>
                  <a:lnTo>
                    <a:pt x="1006475" y="123825"/>
                  </a:lnTo>
                  <a:lnTo>
                    <a:pt x="984250" y="101600"/>
                  </a:lnTo>
                  <a:lnTo>
                    <a:pt x="473075" y="101600"/>
                  </a:lnTo>
                  <a:lnTo>
                    <a:pt x="473075" y="53975"/>
                  </a:lnTo>
                  <a:lnTo>
                    <a:pt x="171450" y="53975"/>
                  </a:lnTo>
                  <a:lnTo>
                    <a:pt x="149225" y="31750"/>
                  </a:lnTo>
                  <a:lnTo>
                    <a:pt x="149225" y="0"/>
                  </a:lnTo>
                  <a:lnTo>
                    <a:pt x="0" y="0"/>
                  </a:lnTo>
                </a:path>
              </a:pathLst>
            </a:custGeom>
            <a:ln w="28575">
              <a:solidFill>
                <a:schemeClr val="accent1"/>
              </a:solidFill>
              <a:headEnd/>
              <a:tailEnd/>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cxnSp>
          <p:nvCxnSpPr>
            <p:cNvPr id="331" name="Straight Connector 330">
              <a:extLst>
                <a:ext uri="{FF2B5EF4-FFF2-40B4-BE49-F238E27FC236}">
                  <a16:creationId xmlns:a16="http://schemas.microsoft.com/office/drawing/2014/main" id="{36C70DBE-7C7D-6DDF-D943-16A43FC25D4F}"/>
                </a:ext>
              </a:extLst>
            </p:cNvPr>
            <p:cNvCxnSpPr/>
            <p:nvPr/>
          </p:nvCxnSpPr>
          <p:spPr bwMode="auto">
            <a:xfrm flipH="1">
              <a:off x="8370277" y="5453936"/>
              <a:ext cx="399306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CC581C8E-6FE7-9813-6D35-ABFBC7AA680E}"/>
              </a:ext>
            </a:extLst>
          </p:cNvPr>
          <p:cNvGrpSpPr/>
          <p:nvPr/>
        </p:nvGrpSpPr>
        <p:grpSpPr>
          <a:xfrm>
            <a:off x="1387017" y="3975578"/>
            <a:ext cx="3136069" cy="1345793"/>
            <a:chOff x="984250" y="584200"/>
            <a:chExt cx="11379087" cy="4883150"/>
          </a:xfrm>
        </p:grpSpPr>
        <p:cxnSp>
          <p:nvCxnSpPr>
            <p:cNvPr id="344" name="Straight Connector 343">
              <a:extLst>
                <a:ext uri="{FF2B5EF4-FFF2-40B4-BE49-F238E27FC236}">
                  <a16:creationId xmlns:a16="http://schemas.microsoft.com/office/drawing/2014/main" id="{29E9D164-968F-B6E1-9680-8456521EE324}"/>
                </a:ext>
              </a:extLst>
            </p:cNvPr>
            <p:cNvCxnSpPr/>
            <p:nvPr/>
          </p:nvCxnSpPr>
          <p:spPr bwMode="auto">
            <a:xfrm>
              <a:off x="984250" y="58420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946F8E51-604C-0B83-BDC3-B674EE74364F}"/>
                </a:ext>
              </a:extLst>
            </p:cNvPr>
            <p:cNvCxnSpPr/>
            <p:nvPr/>
          </p:nvCxnSpPr>
          <p:spPr bwMode="auto">
            <a:xfrm>
              <a:off x="1514475" y="11715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D4FA538D-6C7A-5617-16A5-363D3F4F7FE1}"/>
                </a:ext>
              </a:extLst>
            </p:cNvPr>
            <p:cNvCxnSpPr/>
            <p:nvPr/>
          </p:nvCxnSpPr>
          <p:spPr bwMode="auto">
            <a:xfrm>
              <a:off x="1543050" y="11715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6F3E63E-093B-5153-9DF8-5A3E6D474078}"/>
                </a:ext>
              </a:extLst>
            </p:cNvPr>
            <p:cNvCxnSpPr/>
            <p:nvPr/>
          </p:nvCxnSpPr>
          <p:spPr bwMode="auto">
            <a:xfrm>
              <a:off x="1263650" y="9112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01C8FDFB-7E52-9E76-A786-C9C6B3A91F38}"/>
                </a:ext>
              </a:extLst>
            </p:cNvPr>
            <p:cNvCxnSpPr/>
            <p:nvPr/>
          </p:nvCxnSpPr>
          <p:spPr bwMode="auto">
            <a:xfrm>
              <a:off x="1152525" y="8413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EDF35091-746C-9772-026A-DBD74CB1D483}"/>
                </a:ext>
              </a:extLst>
            </p:cNvPr>
            <p:cNvCxnSpPr/>
            <p:nvPr/>
          </p:nvCxnSpPr>
          <p:spPr bwMode="auto">
            <a:xfrm>
              <a:off x="1825625" y="16605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59E637FF-BD21-A7F4-58EE-81F7B44FD0A5}"/>
                </a:ext>
              </a:extLst>
            </p:cNvPr>
            <p:cNvCxnSpPr/>
            <p:nvPr/>
          </p:nvCxnSpPr>
          <p:spPr bwMode="auto">
            <a:xfrm>
              <a:off x="2089150" y="21367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C9EC346-F609-CE0E-3671-4748A15266AD}"/>
                </a:ext>
              </a:extLst>
            </p:cNvPr>
            <p:cNvCxnSpPr/>
            <p:nvPr/>
          </p:nvCxnSpPr>
          <p:spPr bwMode="auto">
            <a:xfrm>
              <a:off x="3044825" y="33972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0E43027E-3A0E-3718-FFCC-90A58ADAEB10}"/>
                </a:ext>
              </a:extLst>
            </p:cNvPr>
            <p:cNvCxnSpPr/>
            <p:nvPr/>
          </p:nvCxnSpPr>
          <p:spPr bwMode="auto">
            <a:xfrm>
              <a:off x="3232150" y="35369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CEA94D06-3CAE-9F92-4975-4B0008F5BF8D}"/>
                </a:ext>
              </a:extLst>
            </p:cNvPr>
            <p:cNvCxnSpPr/>
            <p:nvPr/>
          </p:nvCxnSpPr>
          <p:spPr bwMode="auto">
            <a:xfrm>
              <a:off x="3419475" y="364490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FE7E2492-AA12-1977-B658-EDC763067896}"/>
                </a:ext>
              </a:extLst>
            </p:cNvPr>
            <p:cNvCxnSpPr/>
            <p:nvPr/>
          </p:nvCxnSpPr>
          <p:spPr bwMode="auto">
            <a:xfrm>
              <a:off x="3448050" y="36766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6C62A7A5-0CCF-A582-A692-B81BF823CBF8}"/>
                </a:ext>
              </a:extLst>
            </p:cNvPr>
            <p:cNvCxnSpPr/>
            <p:nvPr/>
          </p:nvCxnSpPr>
          <p:spPr bwMode="auto">
            <a:xfrm>
              <a:off x="3505200" y="370840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0713DC89-62FE-F915-1F9C-95D5F7808B68}"/>
                </a:ext>
              </a:extLst>
            </p:cNvPr>
            <p:cNvCxnSpPr/>
            <p:nvPr/>
          </p:nvCxnSpPr>
          <p:spPr bwMode="auto">
            <a:xfrm>
              <a:off x="3714750" y="39211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91E14CC4-4336-F72A-928B-95BA7EB054C0}"/>
                </a:ext>
              </a:extLst>
            </p:cNvPr>
            <p:cNvCxnSpPr/>
            <p:nvPr/>
          </p:nvCxnSpPr>
          <p:spPr bwMode="auto">
            <a:xfrm>
              <a:off x="4137025" y="42830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8B8496DF-20B9-275D-4DFC-B8BE8D66ADB6}"/>
                </a:ext>
              </a:extLst>
            </p:cNvPr>
            <p:cNvCxnSpPr/>
            <p:nvPr/>
          </p:nvCxnSpPr>
          <p:spPr bwMode="auto">
            <a:xfrm>
              <a:off x="5127625" y="477520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653B6007-E6A5-453E-8946-C5F2B695579A}"/>
                </a:ext>
              </a:extLst>
            </p:cNvPr>
            <p:cNvCxnSpPr/>
            <p:nvPr/>
          </p:nvCxnSpPr>
          <p:spPr bwMode="auto">
            <a:xfrm>
              <a:off x="5280025" y="477520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7D539670-A987-B5F8-5910-CD3F9D722334}"/>
                </a:ext>
              </a:extLst>
            </p:cNvPr>
            <p:cNvCxnSpPr/>
            <p:nvPr/>
          </p:nvCxnSpPr>
          <p:spPr bwMode="auto">
            <a:xfrm>
              <a:off x="5308600" y="477520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415FD46D-D8DF-8DE1-8FDB-2169EB89CD50}"/>
                </a:ext>
              </a:extLst>
            </p:cNvPr>
            <p:cNvCxnSpPr/>
            <p:nvPr/>
          </p:nvCxnSpPr>
          <p:spPr bwMode="auto">
            <a:xfrm>
              <a:off x="5391150" y="47974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0E2E261-1E9B-E54E-DBFF-1E6B3E55CEF5}"/>
                </a:ext>
              </a:extLst>
            </p:cNvPr>
            <p:cNvCxnSpPr/>
            <p:nvPr/>
          </p:nvCxnSpPr>
          <p:spPr bwMode="auto">
            <a:xfrm>
              <a:off x="5638800" y="48228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905CDCD-10D6-25B7-5E20-6BE3E39FFDBE}"/>
                </a:ext>
              </a:extLst>
            </p:cNvPr>
            <p:cNvCxnSpPr/>
            <p:nvPr/>
          </p:nvCxnSpPr>
          <p:spPr bwMode="auto">
            <a:xfrm>
              <a:off x="5676900" y="48228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F04CC60-097B-074A-E990-0AA0E6D3616F}"/>
                </a:ext>
              </a:extLst>
            </p:cNvPr>
            <p:cNvCxnSpPr/>
            <p:nvPr/>
          </p:nvCxnSpPr>
          <p:spPr bwMode="auto">
            <a:xfrm>
              <a:off x="5730875" y="48228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1BAB97DC-6A13-3517-6F37-1A6E64772E61}"/>
                </a:ext>
              </a:extLst>
            </p:cNvPr>
            <p:cNvCxnSpPr/>
            <p:nvPr/>
          </p:nvCxnSpPr>
          <p:spPr bwMode="auto">
            <a:xfrm>
              <a:off x="6356350" y="49625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836D9CCB-0E1C-063C-F8A7-DAAF442A0A96}"/>
                </a:ext>
              </a:extLst>
            </p:cNvPr>
            <p:cNvCxnSpPr/>
            <p:nvPr/>
          </p:nvCxnSpPr>
          <p:spPr bwMode="auto">
            <a:xfrm>
              <a:off x="6435725" y="49625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13472804-87CC-C386-83B6-8167CB68E32E}"/>
                </a:ext>
              </a:extLst>
            </p:cNvPr>
            <p:cNvCxnSpPr/>
            <p:nvPr/>
          </p:nvCxnSpPr>
          <p:spPr bwMode="auto">
            <a:xfrm>
              <a:off x="6543675" y="49625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9300C969-70CE-BA87-83E4-6222A8BB7DB4}"/>
                </a:ext>
              </a:extLst>
            </p:cNvPr>
            <p:cNvCxnSpPr/>
            <p:nvPr/>
          </p:nvCxnSpPr>
          <p:spPr bwMode="auto">
            <a:xfrm>
              <a:off x="6880225" y="501332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3E79D70F-B046-5927-6000-4F6222875E6B}"/>
                </a:ext>
              </a:extLst>
            </p:cNvPr>
            <p:cNvCxnSpPr/>
            <p:nvPr/>
          </p:nvCxnSpPr>
          <p:spPr bwMode="auto">
            <a:xfrm>
              <a:off x="6994525" y="50990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CC36B7EE-AEFF-16BB-DF87-3EE65C685CE0}"/>
                </a:ext>
              </a:extLst>
            </p:cNvPr>
            <p:cNvCxnSpPr/>
            <p:nvPr/>
          </p:nvCxnSpPr>
          <p:spPr bwMode="auto">
            <a:xfrm>
              <a:off x="7026275" y="50990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4E33808-07A9-6EB3-697D-D40D1E66ECDF}"/>
                </a:ext>
              </a:extLst>
            </p:cNvPr>
            <p:cNvCxnSpPr/>
            <p:nvPr/>
          </p:nvCxnSpPr>
          <p:spPr bwMode="auto">
            <a:xfrm>
              <a:off x="7312025" y="50990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91681A0C-DCC3-FA7E-55A9-2A05281582F3}"/>
                </a:ext>
              </a:extLst>
            </p:cNvPr>
            <p:cNvCxnSpPr/>
            <p:nvPr/>
          </p:nvCxnSpPr>
          <p:spPr bwMode="auto">
            <a:xfrm>
              <a:off x="7337425" y="50990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160FC14-F29E-50B2-EA83-DB9A1B9BA406}"/>
                </a:ext>
              </a:extLst>
            </p:cNvPr>
            <p:cNvCxnSpPr/>
            <p:nvPr/>
          </p:nvCxnSpPr>
          <p:spPr bwMode="auto">
            <a:xfrm>
              <a:off x="7397750" y="50990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5E5E2081-9B28-13F2-CEDF-39B3ABF4E343}"/>
                </a:ext>
              </a:extLst>
            </p:cNvPr>
            <p:cNvCxnSpPr/>
            <p:nvPr/>
          </p:nvCxnSpPr>
          <p:spPr bwMode="auto">
            <a:xfrm>
              <a:off x="7546975" y="50990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E32494F1-DB9A-9FF0-3FA0-A0B091C82EE4}"/>
                </a:ext>
              </a:extLst>
            </p:cNvPr>
            <p:cNvCxnSpPr/>
            <p:nvPr/>
          </p:nvCxnSpPr>
          <p:spPr bwMode="auto">
            <a:xfrm>
              <a:off x="7594600" y="51212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5C8695F-A96C-2CB0-A043-95ED0114385A}"/>
                </a:ext>
              </a:extLst>
            </p:cNvPr>
            <p:cNvCxnSpPr/>
            <p:nvPr/>
          </p:nvCxnSpPr>
          <p:spPr bwMode="auto">
            <a:xfrm>
              <a:off x="7950200" y="52387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6B3B7E15-CDCD-00E3-40AB-4400EFF2E1A4}"/>
                </a:ext>
              </a:extLst>
            </p:cNvPr>
            <p:cNvCxnSpPr/>
            <p:nvPr/>
          </p:nvCxnSpPr>
          <p:spPr bwMode="auto">
            <a:xfrm>
              <a:off x="7978775" y="52387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C2ADE960-D83E-CE7A-FEAA-1F8AE45D95A6}"/>
                </a:ext>
              </a:extLst>
            </p:cNvPr>
            <p:cNvCxnSpPr/>
            <p:nvPr/>
          </p:nvCxnSpPr>
          <p:spPr bwMode="auto">
            <a:xfrm>
              <a:off x="8020050" y="52387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9E5B88DD-33C7-659D-46DC-8B3250D58CA9}"/>
                </a:ext>
              </a:extLst>
            </p:cNvPr>
            <p:cNvCxnSpPr/>
            <p:nvPr/>
          </p:nvCxnSpPr>
          <p:spPr bwMode="auto">
            <a:xfrm>
              <a:off x="8086725" y="52387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3BDA259-0E86-DA5D-9F83-8767BFB5702F}"/>
                </a:ext>
              </a:extLst>
            </p:cNvPr>
            <p:cNvCxnSpPr/>
            <p:nvPr/>
          </p:nvCxnSpPr>
          <p:spPr bwMode="auto">
            <a:xfrm>
              <a:off x="8210550" y="52387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DD627103-8557-ECBC-4418-4D3168D38287}"/>
                </a:ext>
              </a:extLst>
            </p:cNvPr>
            <p:cNvCxnSpPr/>
            <p:nvPr/>
          </p:nvCxnSpPr>
          <p:spPr bwMode="auto">
            <a:xfrm>
              <a:off x="8321675" y="52895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AAAE751D-A888-1BFF-E5D5-6C0CBBC0F2DE}"/>
                </a:ext>
              </a:extLst>
            </p:cNvPr>
            <p:cNvCxnSpPr/>
            <p:nvPr/>
          </p:nvCxnSpPr>
          <p:spPr bwMode="auto">
            <a:xfrm>
              <a:off x="8509000" y="5327650"/>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1B3E97D-F397-F96A-03AF-D589C32CC466}"/>
                </a:ext>
              </a:extLst>
            </p:cNvPr>
            <p:cNvCxnSpPr/>
            <p:nvPr/>
          </p:nvCxnSpPr>
          <p:spPr bwMode="auto">
            <a:xfrm>
              <a:off x="880745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AAFEE369-EAB7-877F-5E57-CA255344DAD4}"/>
                </a:ext>
              </a:extLst>
            </p:cNvPr>
            <p:cNvCxnSpPr/>
            <p:nvPr/>
          </p:nvCxnSpPr>
          <p:spPr bwMode="auto">
            <a:xfrm>
              <a:off x="886460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5A977A26-4BCD-B81C-762B-A2DE8996997E}"/>
                </a:ext>
              </a:extLst>
            </p:cNvPr>
            <p:cNvCxnSpPr/>
            <p:nvPr/>
          </p:nvCxnSpPr>
          <p:spPr bwMode="auto">
            <a:xfrm>
              <a:off x="894080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A9239DC1-F6E1-DD6A-131B-C89FA16C6A24}"/>
                </a:ext>
              </a:extLst>
            </p:cNvPr>
            <p:cNvCxnSpPr/>
            <p:nvPr/>
          </p:nvCxnSpPr>
          <p:spPr bwMode="auto">
            <a:xfrm>
              <a:off x="8975725"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CA7AF86E-4D4B-9F07-D4A2-666F4E13E231}"/>
                </a:ext>
              </a:extLst>
            </p:cNvPr>
            <p:cNvCxnSpPr/>
            <p:nvPr/>
          </p:nvCxnSpPr>
          <p:spPr bwMode="auto">
            <a:xfrm>
              <a:off x="951865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A62C8D06-DC14-D604-A708-D004AA8CC4AA}"/>
                </a:ext>
              </a:extLst>
            </p:cNvPr>
            <p:cNvCxnSpPr/>
            <p:nvPr/>
          </p:nvCxnSpPr>
          <p:spPr bwMode="auto">
            <a:xfrm>
              <a:off x="974725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C183A73-1B2B-FD3A-8BB9-6D8A8BB92CB6}"/>
                </a:ext>
              </a:extLst>
            </p:cNvPr>
            <p:cNvCxnSpPr/>
            <p:nvPr/>
          </p:nvCxnSpPr>
          <p:spPr bwMode="auto">
            <a:xfrm>
              <a:off x="9794875"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B821E699-C6EB-28CC-6112-35C8D5363268}"/>
                </a:ext>
              </a:extLst>
            </p:cNvPr>
            <p:cNvCxnSpPr/>
            <p:nvPr/>
          </p:nvCxnSpPr>
          <p:spPr bwMode="auto">
            <a:xfrm>
              <a:off x="986155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05C4E7E-97AD-F8D3-AC3F-77DB3D5C8B47}"/>
                </a:ext>
              </a:extLst>
            </p:cNvPr>
            <p:cNvCxnSpPr/>
            <p:nvPr/>
          </p:nvCxnSpPr>
          <p:spPr bwMode="auto">
            <a:xfrm>
              <a:off x="1007745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E13A462B-6145-6B87-A5F5-7C232D2E81F6}"/>
                </a:ext>
              </a:extLst>
            </p:cNvPr>
            <p:cNvCxnSpPr/>
            <p:nvPr/>
          </p:nvCxnSpPr>
          <p:spPr bwMode="auto">
            <a:xfrm>
              <a:off x="10220325"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208F5797-819F-D721-C77A-743F07712E7C}"/>
                </a:ext>
              </a:extLst>
            </p:cNvPr>
            <p:cNvCxnSpPr/>
            <p:nvPr/>
          </p:nvCxnSpPr>
          <p:spPr bwMode="auto">
            <a:xfrm>
              <a:off x="1043305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2F0F63D2-D515-819A-C89F-495EF16A901B}"/>
                </a:ext>
              </a:extLst>
            </p:cNvPr>
            <p:cNvCxnSpPr/>
            <p:nvPr/>
          </p:nvCxnSpPr>
          <p:spPr bwMode="auto">
            <a:xfrm>
              <a:off x="10480675"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76490B3D-72D2-B36E-B0AE-4CC5B3C464B3}"/>
                </a:ext>
              </a:extLst>
            </p:cNvPr>
            <p:cNvCxnSpPr/>
            <p:nvPr/>
          </p:nvCxnSpPr>
          <p:spPr bwMode="auto">
            <a:xfrm>
              <a:off x="10690225"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BCE398EF-AFC5-D2ED-00E9-36500C26D03A}"/>
                </a:ext>
              </a:extLst>
            </p:cNvPr>
            <p:cNvCxnSpPr/>
            <p:nvPr/>
          </p:nvCxnSpPr>
          <p:spPr bwMode="auto">
            <a:xfrm>
              <a:off x="10741025"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60E74ECD-7484-B8D6-2524-8E8FA0D54BD6}"/>
                </a:ext>
              </a:extLst>
            </p:cNvPr>
            <p:cNvCxnSpPr/>
            <p:nvPr/>
          </p:nvCxnSpPr>
          <p:spPr bwMode="auto">
            <a:xfrm>
              <a:off x="10801350" y="5324475"/>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59BEDA48-29DB-5F46-E3FC-17FAC540CBEB}"/>
                </a:ext>
              </a:extLst>
            </p:cNvPr>
            <p:cNvCxnSpPr/>
            <p:nvPr/>
          </p:nvCxnSpPr>
          <p:spPr bwMode="auto">
            <a:xfrm>
              <a:off x="11026775" y="5314236"/>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3FAC66A5-C9EE-1600-0E7B-6BC9C83DF7D6}"/>
                </a:ext>
              </a:extLst>
            </p:cNvPr>
            <p:cNvCxnSpPr/>
            <p:nvPr/>
          </p:nvCxnSpPr>
          <p:spPr bwMode="auto">
            <a:xfrm>
              <a:off x="11061700" y="5314236"/>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931DBAEB-DCA2-FBAF-4882-F8738D3FEDA2}"/>
                </a:ext>
              </a:extLst>
            </p:cNvPr>
            <p:cNvCxnSpPr/>
            <p:nvPr/>
          </p:nvCxnSpPr>
          <p:spPr bwMode="auto">
            <a:xfrm>
              <a:off x="11322050" y="5314236"/>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F18F03DF-528C-E885-C344-B132E22E5315}"/>
                </a:ext>
              </a:extLst>
            </p:cNvPr>
            <p:cNvCxnSpPr/>
            <p:nvPr/>
          </p:nvCxnSpPr>
          <p:spPr bwMode="auto">
            <a:xfrm>
              <a:off x="11391900" y="5314236"/>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26226398-0EA5-78FA-15D0-473B5591ED2A}"/>
                </a:ext>
              </a:extLst>
            </p:cNvPr>
            <p:cNvCxnSpPr/>
            <p:nvPr/>
          </p:nvCxnSpPr>
          <p:spPr bwMode="auto">
            <a:xfrm>
              <a:off x="12068175" y="5314236"/>
              <a:ext cx="0" cy="139700"/>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3B40251F-AE37-EF60-5711-C50AE8EBF2E4}"/>
                </a:ext>
              </a:extLst>
            </p:cNvPr>
            <p:cNvCxnSpPr/>
            <p:nvPr/>
          </p:nvCxnSpPr>
          <p:spPr bwMode="auto">
            <a:xfrm>
              <a:off x="12363337" y="5324475"/>
              <a:ext cx="0" cy="1397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2" name="Group 501">
            <a:extLst>
              <a:ext uri="{FF2B5EF4-FFF2-40B4-BE49-F238E27FC236}">
                <a16:creationId xmlns:a16="http://schemas.microsoft.com/office/drawing/2014/main" id="{CDDEBF6D-3EFB-6EE4-0381-A37C70D0CCC1}"/>
              </a:ext>
            </a:extLst>
          </p:cNvPr>
          <p:cNvGrpSpPr/>
          <p:nvPr/>
        </p:nvGrpSpPr>
        <p:grpSpPr>
          <a:xfrm>
            <a:off x="7369865" y="1615928"/>
            <a:ext cx="2999685" cy="1711325"/>
            <a:chOff x="1261222" y="1612900"/>
            <a:chExt cx="2999685" cy="1711325"/>
          </a:xfrm>
        </p:grpSpPr>
        <p:cxnSp>
          <p:nvCxnSpPr>
            <p:cNvPr id="503" name="Straight Connector 502">
              <a:extLst>
                <a:ext uri="{FF2B5EF4-FFF2-40B4-BE49-F238E27FC236}">
                  <a16:creationId xmlns:a16="http://schemas.microsoft.com/office/drawing/2014/main" id="{37C38AD1-3556-21D6-3900-A3A53DC345AF}"/>
                </a:ext>
              </a:extLst>
            </p:cNvPr>
            <p:cNvCxnSpPr>
              <a:cxnSpLocks/>
            </p:cNvCxnSpPr>
            <p:nvPr/>
          </p:nvCxnSpPr>
          <p:spPr bwMode="auto">
            <a:xfrm>
              <a:off x="1314450" y="1612900"/>
              <a:ext cx="0" cy="1711325"/>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23EE7AD1-35EB-C4E0-32F3-827C6DD11E6E}"/>
                </a:ext>
              </a:extLst>
            </p:cNvPr>
            <p:cNvCxnSpPr>
              <a:cxnSpLocks/>
            </p:cNvCxnSpPr>
            <p:nvPr/>
          </p:nvCxnSpPr>
          <p:spPr bwMode="auto">
            <a:xfrm flipH="1">
              <a:off x="1261222" y="3263900"/>
              <a:ext cx="2999685"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4A061B66-EFCC-3981-B95F-E6BB0CB8DA7B}"/>
                </a:ext>
              </a:extLst>
            </p:cNvPr>
            <p:cNvCxnSpPr>
              <a:cxnSpLocks/>
            </p:cNvCxnSpPr>
            <p:nvPr/>
          </p:nvCxnSpPr>
          <p:spPr bwMode="auto">
            <a:xfrm>
              <a:off x="1261222" y="1635125"/>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CE2B8E0C-BD21-0657-CCCB-9E84E4B1F9D2}"/>
                </a:ext>
              </a:extLst>
            </p:cNvPr>
            <p:cNvCxnSpPr>
              <a:cxnSpLocks/>
            </p:cNvCxnSpPr>
            <p:nvPr/>
          </p:nvCxnSpPr>
          <p:spPr bwMode="auto">
            <a:xfrm>
              <a:off x="1261222" y="196088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1DCEF535-9D06-4556-1910-23C5E6AEA702}"/>
                </a:ext>
              </a:extLst>
            </p:cNvPr>
            <p:cNvCxnSpPr>
              <a:cxnSpLocks/>
            </p:cNvCxnSpPr>
            <p:nvPr/>
          </p:nvCxnSpPr>
          <p:spPr bwMode="auto">
            <a:xfrm>
              <a:off x="1261222" y="2286636"/>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FAF03550-57F4-5E2C-E6BD-C63D8BC4F178}"/>
                </a:ext>
              </a:extLst>
            </p:cNvPr>
            <p:cNvCxnSpPr>
              <a:cxnSpLocks/>
            </p:cNvCxnSpPr>
            <p:nvPr/>
          </p:nvCxnSpPr>
          <p:spPr bwMode="auto">
            <a:xfrm>
              <a:off x="1261222" y="261239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732A8334-AD2C-0C37-3987-47F90392E346}"/>
                </a:ext>
              </a:extLst>
            </p:cNvPr>
            <p:cNvCxnSpPr>
              <a:cxnSpLocks/>
            </p:cNvCxnSpPr>
            <p:nvPr/>
          </p:nvCxnSpPr>
          <p:spPr bwMode="auto">
            <a:xfrm>
              <a:off x="1261222" y="2938144"/>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503DD541-EEE0-89D0-AE25-C1D26C863036}"/>
                </a:ext>
              </a:extLst>
            </p:cNvPr>
            <p:cNvCxnSpPr>
              <a:cxnSpLocks/>
            </p:cNvCxnSpPr>
            <p:nvPr/>
          </p:nvCxnSpPr>
          <p:spPr bwMode="auto">
            <a:xfrm flipV="1">
              <a:off x="1646606"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ECD2A656-539D-7809-8B2D-C207AE5B438C}"/>
                </a:ext>
              </a:extLst>
            </p:cNvPr>
            <p:cNvCxnSpPr>
              <a:cxnSpLocks/>
            </p:cNvCxnSpPr>
            <p:nvPr/>
          </p:nvCxnSpPr>
          <p:spPr bwMode="auto">
            <a:xfrm flipV="1">
              <a:off x="1962887"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9804453E-3871-A626-0839-149B86C2CBD1}"/>
                </a:ext>
              </a:extLst>
            </p:cNvPr>
            <p:cNvCxnSpPr>
              <a:cxnSpLocks/>
            </p:cNvCxnSpPr>
            <p:nvPr/>
          </p:nvCxnSpPr>
          <p:spPr bwMode="auto">
            <a:xfrm flipV="1">
              <a:off x="2290890"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D9E56D51-FEB6-1EA9-55FC-C3B3A7CC7CA4}"/>
                </a:ext>
              </a:extLst>
            </p:cNvPr>
            <p:cNvCxnSpPr>
              <a:cxnSpLocks/>
            </p:cNvCxnSpPr>
            <p:nvPr/>
          </p:nvCxnSpPr>
          <p:spPr bwMode="auto">
            <a:xfrm flipV="1">
              <a:off x="2619871"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92F1DD44-1785-792E-E8BC-E708388BAE45}"/>
                </a:ext>
              </a:extLst>
            </p:cNvPr>
            <p:cNvCxnSpPr>
              <a:cxnSpLocks/>
            </p:cNvCxnSpPr>
            <p:nvPr/>
          </p:nvCxnSpPr>
          <p:spPr bwMode="auto">
            <a:xfrm flipV="1">
              <a:off x="2935174"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E45A9866-80EC-212E-980D-D0D5CC47FA49}"/>
                </a:ext>
              </a:extLst>
            </p:cNvPr>
            <p:cNvCxnSpPr>
              <a:cxnSpLocks/>
            </p:cNvCxnSpPr>
            <p:nvPr/>
          </p:nvCxnSpPr>
          <p:spPr bwMode="auto">
            <a:xfrm flipV="1">
              <a:off x="3257805"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3CC9B3FE-8F66-6205-7A9A-D204EA50C054}"/>
                </a:ext>
              </a:extLst>
            </p:cNvPr>
            <p:cNvCxnSpPr>
              <a:cxnSpLocks/>
            </p:cNvCxnSpPr>
            <p:nvPr/>
          </p:nvCxnSpPr>
          <p:spPr bwMode="auto">
            <a:xfrm flipV="1">
              <a:off x="3583611"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78DAC77D-4F2F-4F45-D30C-AC9737823884}"/>
                </a:ext>
              </a:extLst>
            </p:cNvPr>
            <p:cNvCxnSpPr>
              <a:cxnSpLocks/>
            </p:cNvCxnSpPr>
            <p:nvPr/>
          </p:nvCxnSpPr>
          <p:spPr bwMode="auto">
            <a:xfrm flipV="1">
              <a:off x="3915767"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AFB95A32-9C9D-205B-4617-7C95F91BE5C0}"/>
                </a:ext>
              </a:extLst>
            </p:cNvPr>
            <p:cNvCxnSpPr>
              <a:cxnSpLocks/>
            </p:cNvCxnSpPr>
            <p:nvPr/>
          </p:nvCxnSpPr>
          <p:spPr bwMode="auto">
            <a:xfrm flipV="1">
              <a:off x="4234245" y="3270250"/>
              <a:ext cx="0" cy="53975"/>
            </a:xfrm>
            <a:prstGeom prst="line">
              <a:avLst/>
            </a:prstGeom>
            <a:noFill/>
            <a:ln w="28575" cap="flat" cmpd="sng" algn="ctr">
              <a:solidFill>
                <a:schemeClr val="bg1"/>
              </a:solidFill>
              <a:prstDash val="solid"/>
              <a:round/>
              <a:headEnd type="none" w="med" len="med"/>
              <a:tailEnd type="none" w="med" len="med"/>
            </a:ln>
            <a:effectLst/>
          </p:spPr>
        </p:cxnSp>
      </p:grpSp>
      <p:grpSp>
        <p:nvGrpSpPr>
          <p:cNvPr id="532" name="Group 531">
            <a:extLst>
              <a:ext uri="{FF2B5EF4-FFF2-40B4-BE49-F238E27FC236}">
                <a16:creationId xmlns:a16="http://schemas.microsoft.com/office/drawing/2014/main" id="{DAE000C7-BBB2-72E4-B1B0-4D640198242B}"/>
              </a:ext>
            </a:extLst>
          </p:cNvPr>
          <p:cNvGrpSpPr/>
          <p:nvPr/>
        </p:nvGrpSpPr>
        <p:grpSpPr>
          <a:xfrm>
            <a:off x="7032233" y="1495148"/>
            <a:ext cx="420308" cy="1907751"/>
            <a:chOff x="923590" y="1492120"/>
            <a:chExt cx="420308" cy="1907751"/>
          </a:xfrm>
        </p:grpSpPr>
        <p:sp>
          <p:nvSpPr>
            <p:cNvPr id="533" name="TextBox 532">
              <a:extLst>
                <a:ext uri="{FF2B5EF4-FFF2-40B4-BE49-F238E27FC236}">
                  <a16:creationId xmlns:a16="http://schemas.microsoft.com/office/drawing/2014/main" id="{FA1408BC-37C3-6BE4-EE7A-D005F969D3D0}"/>
                </a:ext>
              </a:extLst>
            </p:cNvPr>
            <p:cNvSpPr txBox="1"/>
            <p:nvPr/>
          </p:nvSpPr>
          <p:spPr bwMode="auto">
            <a:xfrm>
              <a:off x="923590" y="149212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35" name="TextBox 534">
              <a:extLst>
                <a:ext uri="{FF2B5EF4-FFF2-40B4-BE49-F238E27FC236}">
                  <a16:creationId xmlns:a16="http://schemas.microsoft.com/office/drawing/2014/main" id="{7D790FFE-EFA1-5742-CC59-60E1E30E86B9}"/>
                </a:ext>
              </a:extLst>
            </p:cNvPr>
            <p:cNvSpPr txBox="1"/>
            <p:nvPr/>
          </p:nvSpPr>
          <p:spPr bwMode="auto">
            <a:xfrm>
              <a:off x="1002138" y="18178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37" name="TextBox 536">
              <a:extLst>
                <a:ext uri="{FF2B5EF4-FFF2-40B4-BE49-F238E27FC236}">
                  <a16:creationId xmlns:a16="http://schemas.microsoft.com/office/drawing/2014/main" id="{DA8D183C-86ED-7219-FB7B-8C501F68EDB3}"/>
                </a:ext>
              </a:extLst>
            </p:cNvPr>
            <p:cNvSpPr txBox="1"/>
            <p:nvPr/>
          </p:nvSpPr>
          <p:spPr bwMode="auto">
            <a:xfrm>
              <a:off x="1002138" y="21477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39" name="TextBox 538">
              <a:extLst>
                <a:ext uri="{FF2B5EF4-FFF2-40B4-BE49-F238E27FC236}">
                  <a16:creationId xmlns:a16="http://schemas.microsoft.com/office/drawing/2014/main" id="{B073A6AD-B9A4-C224-F154-F9714CDEBDE5}"/>
                </a:ext>
              </a:extLst>
            </p:cNvPr>
            <p:cNvSpPr txBox="1"/>
            <p:nvPr/>
          </p:nvSpPr>
          <p:spPr bwMode="auto">
            <a:xfrm>
              <a:off x="1002138" y="24721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41" name="TextBox 540">
              <a:extLst>
                <a:ext uri="{FF2B5EF4-FFF2-40B4-BE49-F238E27FC236}">
                  <a16:creationId xmlns:a16="http://schemas.microsoft.com/office/drawing/2014/main" id="{5EDF5A93-2A3D-9F88-3A5F-7D7634E9290D}"/>
                </a:ext>
              </a:extLst>
            </p:cNvPr>
            <p:cNvSpPr txBox="1"/>
            <p:nvPr/>
          </p:nvSpPr>
          <p:spPr bwMode="auto">
            <a:xfrm>
              <a:off x="1002138" y="279513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43" name="TextBox 542">
              <a:extLst>
                <a:ext uri="{FF2B5EF4-FFF2-40B4-BE49-F238E27FC236}">
                  <a16:creationId xmlns:a16="http://schemas.microsoft.com/office/drawing/2014/main" id="{8A1792EC-5027-5145-F091-5299D4E1C2BC}"/>
                </a:ext>
              </a:extLst>
            </p:cNvPr>
            <p:cNvSpPr txBox="1"/>
            <p:nvPr/>
          </p:nvSpPr>
          <p:spPr bwMode="auto">
            <a:xfrm>
              <a:off x="1080685" y="31228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649" name="Group 648">
            <a:extLst>
              <a:ext uri="{FF2B5EF4-FFF2-40B4-BE49-F238E27FC236}">
                <a16:creationId xmlns:a16="http://schemas.microsoft.com/office/drawing/2014/main" id="{9964C1C9-9A6B-9D45-84F4-C5DFA121D3BD}"/>
              </a:ext>
            </a:extLst>
          </p:cNvPr>
          <p:cNvGrpSpPr/>
          <p:nvPr/>
        </p:nvGrpSpPr>
        <p:grpSpPr>
          <a:xfrm>
            <a:off x="7366704" y="3951164"/>
            <a:ext cx="2976184" cy="1711325"/>
            <a:chOff x="1261222" y="1612900"/>
            <a:chExt cx="2976184" cy="1711325"/>
          </a:xfrm>
        </p:grpSpPr>
        <p:cxnSp>
          <p:nvCxnSpPr>
            <p:cNvPr id="650" name="Straight Connector 649">
              <a:extLst>
                <a:ext uri="{FF2B5EF4-FFF2-40B4-BE49-F238E27FC236}">
                  <a16:creationId xmlns:a16="http://schemas.microsoft.com/office/drawing/2014/main" id="{D272C462-A043-BB8B-3609-C9D642902EBF}"/>
                </a:ext>
              </a:extLst>
            </p:cNvPr>
            <p:cNvCxnSpPr>
              <a:cxnSpLocks/>
            </p:cNvCxnSpPr>
            <p:nvPr/>
          </p:nvCxnSpPr>
          <p:spPr bwMode="auto">
            <a:xfrm>
              <a:off x="1314450" y="1612900"/>
              <a:ext cx="0" cy="1711325"/>
            </a:xfrm>
            <a:prstGeom prst="line">
              <a:avLst/>
            </a:prstGeom>
            <a:noFill/>
            <a:ln w="28575" cap="flat" cmpd="sng" algn="ctr">
              <a:solidFill>
                <a:schemeClr val="bg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62217887-5F35-52F3-5574-3D7A1387355D}"/>
                </a:ext>
              </a:extLst>
            </p:cNvPr>
            <p:cNvCxnSpPr>
              <a:cxnSpLocks/>
            </p:cNvCxnSpPr>
            <p:nvPr/>
          </p:nvCxnSpPr>
          <p:spPr bwMode="auto">
            <a:xfrm flipH="1">
              <a:off x="1261222" y="3263900"/>
              <a:ext cx="2976184" cy="0"/>
            </a:xfrm>
            <a:prstGeom prst="line">
              <a:avLst/>
            </a:prstGeom>
            <a:noFill/>
            <a:ln w="28575" cap="flat" cmpd="sng" algn="ctr">
              <a:solidFill>
                <a:schemeClr val="bg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FD626394-B6D9-B0C3-F7DE-873447790976}"/>
                </a:ext>
              </a:extLst>
            </p:cNvPr>
            <p:cNvCxnSpPr>
              <a:cxnSpLocks/>
            </p:cNvCxnSpPr>
            <p:nvPr/>
          </p:nvCxnSpPr>
          <p:spPr bwMode="auto">
            <a:xfrm>
              <a:off x="1261222" y="1635125"/>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278EF7B6-CCF5-3F8F-E455-DB4A16E83694}"/>
                </a:ext>
              </a:extLst>
            </p:cNvPr>
            <p:cNvCxnSpPr>
              <a:cxnSpLocks/>
            </p:cNvCxnSpPr>
            <p:nvPr/>
          </p:nvCxnSpPr>
          <p:spPr bwMode="auto">
            <a:xfrm>
              <a:off x="1261222" y="196088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EB558B79-1302-94FE-D2C0-33C7236A04EB}"/>
                </a:ext>
              </a:extLst>
            </p:cNvPr>
            <p:cNvCxnSpPr>
              <a:cxnSpLocks/>
            </p:cNvCxnSpPr>
            <p:nvPr/>
          </p:nvCxnSpPr>
          <p:spPr bwMode="auto">
            <a:xfrm>
              <a:off x="1261222" y="2286636"/>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D7575A28-D1E0-0B73-A8D3-0762FB4B555B}"/>
                </a:ext>
              </a:extLst>
            </p:cNvPr>
            <p:cNvCxnSpPr>
              <a:cxnSpLocks/>
            </p:cNvCxnSpPr>
            <p:nvPr/>
          </p:nvCxnSpPr>
          <p:spPr bwMode="auto">
            <a:xfrm>
              <a:off x="1261222" y="2612390"/>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1E0ACA53-3C87-F9FF-6A62-01B88559A8B6}"/>
                </a:ext>
              </a:extLst>
            </p:cNvPr>
            <p:cNvCxnSpPr>
              <a:cxnSpLocks/>
            </p:cNvCxnSpPr>
            <p:nvPr/>
          </p:nvCxnSpPr>
          <p:spPr bwMode="auto">
            <a:xfrm>
              <a:off x="1261222" y="2938144"/>
              <a:ext cx="53228" cy="0"/>
            </a:xfrm>
            <a:prstGeom prst="line">
              <a:avLst/>
            </a:prstGeom>
            <a:noFill/>
            <a:ln w="28575"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E5053B08-DDE4-D866-EC59-E358CAF1B063}"/>
                </a:ext>
              </a:extLst>
            </p:cNvPr>
            <p:cNvCxnSpPr>
              <a:cxnSpLocks/>
            </p:cNvCxnSpPr>
            <p:nvPr/>
          </p:nvCxnSpPr>
          <p:spPr bwMode="auto">
            <a:xfrm flipV="1">
              <a:off x="1621206"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F9E3852D-1248-64EB-B7B3-B33BDC010865}"/>
                </a:ext>
              </a:extLst>
            </p:cNvPr>
            <p:cNvCxnSpPr>
              <a:cxnSpLocks/>
            </p:cNvCxnSpPr>
            <p:nvPr/>
          </p:nvCxnSpPr>
          <p:spPr bwMode="auto">
            <a:xfrm flipV="1">
              <a:off x="1936509"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CD74538D-DC53-4DA3-E0BA-2AD434953162}"/>
                </a:ext>
              </a:extLst>
            </p:cNvPr>
            <p:cNvCxnSpPr>
              <a:cxnSpLocks/>
            </p:cNvCxnSpPr>
            <p:nvPr/>
          </p:nvCxnSpPr>
          <p:spPr bwMode="auto">
            <a:xfrm flipV="1">
              <a:off x="2255965"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5E81C5C0-1195-24FB-540D-B1320058614B}"/>
                </a:ext>
              </a:extLst>
            </p:cNvPr>
            <p:cNvCxnSpPr>
              <a:cxnSpLocks/>
            </p:cNvCxnSpPr>
            <p:nvPr/>
          </p:nvCxnSpPr>
          <p:spPr bwMode="auto">
            <a:xfrm flipV="1">
              <a:off x="2600821"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A6764494-7A74-0174-CE80-9AA8BE702A17}"/>
                </a:ext>
              </a:extLst>
            </p:cNvPr>
            <p:cNvCxnSpPr>
              <a:cxnSpLocks/>
            </p:cNvCxnSpPr>
            <p:nvPr/>
          </p:nvCxnSpPr>
          <p:spPr bwMode="auto">
            <a:xfrm flipV="1">
              <a:off x="2923452"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C5F54948-C5CA-36D3-7B06-6853D6DAE19E}"/>
                </a:ext>
              </a:extLst>
            </p:cNvPr>
            <p:cNvCxnSpPr>
              <a:cxnSpLocks/>
            </p:cNvCxnSpPr>
            <p:nvPr/>
          </p:nvCxnSpPr>
          <p:spPr bwMode="auto">
            <a:xfrm flipV="1">
              <a:off x="3241930"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45CD09DC-F47F-506F-AF48-2627C90E07DC}"/>
                </a:ext>
              </a:extLst>
            </p:cNvPr>
            <p:cNvCxnSpPr>
              <a:cxnSpLocks/>
            </p:cNvCxnSpPr>
            <p:nvPr/>
          </p:nvCxnSpPr>
          <p:spPr bwMode="auto">
            <a:xfrm flipV="1">
              <a:off x="3574086"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849FA534-1A31-A83A-F27F-A4BD8833FE95}"/>
                </a:ext>
              </a:extLst>
            </p:cNvPr>
            <p:cNvCxnSpPr>
              <a:cxnSpLocks/>
            </p:cNvCxnSpPr>
            <p:nvPr/>
          </p:nvCxnSpPr>
          <p:spPr bwMode="auto">
            <a:xfrm flipV="1">
              <a:off x="3903067" y="3270250"/>
              <a:ext cx="0" cy="53975"/>
            </a:xfrm>
            <a:prstGeom prst="line">
              <a:avLst/>
            </a:prstGeom>
            <a:noFill/>
            <a:ln w="28575" cap="flat" cmpd="sng" algn="ctr">
              <a:solidFill>
                <a:schemeClr val="bg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00CDF1B7-348E-0638-154B-F5EFF270A608}"/>
                </a:ext>
              </a:extLst>
            </p:cNvPr>
            <p:cNvCxnSpPr>
              <a:cxnSpLocks/>
            </p:cNvCxnSpPr>
            <p:nvPr/>
          </p:nvCxnSpPr>
          <p:spPr bwMode="auto">
            <a:xfrm flipV="1">
              <a:off x="4218370" y="3270250"/>
              <a:ext cx="0" cy="53975"/>
            </a:xfrm>
            <a:prstGeom prst="line">
              <a:avLst/>
            </a:prstGeom>
            <a:noFill/>
            <a:ln w="28575" cap="flat" cmpd="sng" algn="ctr">
              <a:solidFill>
                <a:schemeClr val="bg1"/>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B058EC24-E187-898D-67A7-73579BE06542}"/>
              </a:ext>
            </a:extLst>
          </p:cNvPr>
          <p:cNvGrpSpPr/>
          <p:nvPr/>
        </p:nvGrpSpPr>
        <p:grpSpPr>
          <a:xfrm>
            <a:off x="7029072" y="3830384"/>
            <a:ext cx="420308" cy="1907751"/>
            <a:chOff x="923590" y="1492120"/>
            <a:chExt cx="420308" cy="1907751"/>
          </a:xfrm>
        </p:grpSpPr>
        <p:sp>
          <p:nvSpPr>
            <p:cNvPr id="680" name="TextBox 679">
              <a:extLst>
                <a:ext uri="{FF2B5EF4-FFF2-40B4-BE49-F238E27FC236}">
                  <a16:creationId xmlns:a16="http://schemas.microsoft.com/office/drawing/2014/main" id="{0209807C-3C5A-DE6C-D941-F15988808318}"/>
                </a:ext>
              </a:extLst>
            </p:cNvPr>
            <p:cNvSpPr txBox="1"/>
            <p:nvPr/>
          </p:nvSpPr>
          <p:spPr bwMode="auto">
            <a:xfrm>
              <a:off x="923590" y="149212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682" name="TextBox 681">
              <a:extLst>
                <a:ext uri="{FF2B5EF4-FFF2-40B4-BE49-F238E27FC236}">
                  <a16:creationId xmlns:a16="http://schemas.microsoft.com/office/drawing/2014/main" id="{AE54099B-78A7-07E0-9855-DBEF9CBC09D2}"/>
                </a:ext>
              </a:extLst>
            </p:cNvPr>
            <p:cNvSpPr txBox="1"/>
            <p:nvPr/>
          </p:nvSpPr>
          <p:spPr bwMode="auto">
            <a:xfrm>
              <a:off x="1002138" y="18178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684" name="TextBox 683">
              <a:extLst>
                <a:ext uri="{FF2B5EF4-FFF2-40B4-BE49-F238E27FC236}">
                  <a16:creationId xmlns:a16="http://schemas.microsoft.com/office/drawing/2014/main" id="{42AAB045-A8D5-12ED-AD56-947A810FE64F}"/>
                </a:ext>
              </a:extLst>
            </p:cNvPr>
            <p:cNvSpPr txBox="1"/>
            <p:nvPr/>
          </p:nvSpPr>
          <p:spPr bwMode="auto">
            <a:xfrm>
              <a:off x="1002138" y="21477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686" name="TextBox 685">
              <a:extLst>
                <a:ext uri="{FF2B5EF4-FFF2-40B4-BE49-F238E27FC236}">
                  <a16:creationId xmlns:a16="http://schemas.microsoft.com/office/drawing/2014/main" id="{512A7DDD-79B4-6009-D69D-214D26942706}"/>
                </a:ext>
              </a:extLst>
            </p:cNvPr>
            <p:cNvSpPr txBox="1"/>
            <p:nvPr/>
          </p:nvSpPr>
          <p:spPr bwMode="auto">
            <a:xfrm>
              <a:off x="1002138" y="24721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688" name="TextBox 687">
              <a:extLst>
                <a:ext uri="{FF2B5EF4-FFF2-40B4-BE49-F238E27FC236}">
                  <a16:creationId xmlns:a16="http://schemas.microsoft.com/office/drawing/2014/main" id="{E14FA577-9847-4088-E227-482353D339E9}"/>
                </a:ext>
              </a:extLst>
            </p:cNvPr>
            <p:cNvSpPr txBox="1"/>
            <p:nvPr/>
          </p:nvSpPr>
          <p:spPr bwMode="auto">
            <a:xfrm>
              <a:off x="1002138" y="279513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690" name="TextBox 689">
              <a:extLst>
                <a:ext uri="{FF2B5EF4-FFF2-40B4-BE49-F238E27FC236}">
                  <a16:creationId xmlns:a16="http://schemas.microsoft.com/office/drawing/2014/main" id="{A0819F20-D5F0-1415-425A-299384F94B1B}"/>
                </a:ext>
              </a:extLst>
            </p:cNvPr>
            <p:cNvSpPr txBox="1"/>
            <p:nvPr/>
          </p:nvSpPr>
          <p:spPr bwMode="auto">
            <a:xfrm>
              <a:off x="1080685" y="31228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693" name="TextBox 692">
            <a:extLst>
              <a:ext uri="{FF2B5EF4-FFF2-40B4-BE49-F238E27FC236}">
                <a16:creationId xmlns:a16="http://schemas.microsoft.com/office/drawing/2014/main" id="{26B98852-3039-CCA7-71C7-A00259B77D70}"/>
              </a:ext>
            </a:extLst>
          </p:cNvPr>
          <p:cNvSpPr txBox="1"/>
          <p:nvPr/>
        </p:nvSpPr>
        <p:spPr bwMode="auto">
          <a:xfrm>
            <a:off x="8004355" y="5807250"/>
            <a:ext cx="17747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Since Randomization</a:t>
            </a:r>
          </a:p>
        </p:txBody>
      </p:sp>
      <p:grpSp>
        <p:nvGrpSpPr>
          <p:cNvPr id="694" name="Group 693">
            <a:extLst>
              <a:ext uri="{FF2B5EF4-FFF2-40B4-BE49-F238E27FC236}">
                <a16:creationId xmlns:a16="http://schemas.microsoft.com/office/drawing/2014/main" id="{C30B3E6D-8FCF-A743-EA5A-57AA6FEA6355}"/>
              </a:ext>
            </a:extLst>
          </p:cNvPr>
          <p:cNvGrpSpPr/>
          <p:nvPr/>
        </p:nvGrpSpPr>
        <p:grpSpPr>
          <a:xfrm>
            <a:off x="7287821" y="5592884"/>
            <a:ext cx="3209258" cy="276999"/>
            <a:chOff x="1179952" y="3253809"/>
            <a:chExt cx="3209258" cy="276999"/>
          </a:xfrm>
        </p:grpSpPr>
        <p:sp>
          <p:nvSpPr>
            <p:cNvPr id="695" name="TextBox 694">
              <a:extLst>
                <a:ext uri="{FF2B5EF4-FFF2-40B4-BE49-F238E27FC236}">
                  <a16:creationId xmlns:a16="http://schemas.microsoft.com/office/drawing/2014/main" id="{48B23230-DFA7-C334-2307-3B433A3D9190}"/>
                </a:ext>
              </a:extLst>
            </p:cNvPr>
            <p:cNvSpPr txBox="1"/>
            <p:nvPr/>
          </p:nvSpPr>
          <p:spPr bwMode="auto">
            <a:xfrm>
              <a:off x="1179952"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97" name="TextBox 696">
              <a:extLst>
                <a:ext uri="{FF2B5EF4-FFF2-40B4-BE49-F238E27FC236}">
                  <a16:creationId xmlns:a16="http://schemas.microsoft.com/office/drawing/2014/main" id="{C662BE0B-D771-BC2C-AA5B-03ECE0452D37}"/>
                </a:ext>
              </a:extLst>
            </p:cNvPr>
            <p:cNvSpPr txBox="1"/>
            <p:nvPr/>
          </p:nvSpPr>
          <p:spPr bwMode="auto">
            <a:xfrm>
              <a:off x="1486202"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699" name="TextBox 698">
              <a:extLst>
                <a:ext uri="{FF2B5EF4-FFF2-40B4-BE49-F238E27FC236}">
                  <a16:creationId xmlns:a16="http://schemas.microsoft.com/office/drawing/2014/main" id="{801A6737-3E22-8247-93BA-C5A090CBE548}"/>
                </a:ext>
              </a:extLst>
            </p:cNvPr>
            <p:cNvSpPr txBox="1"/>
            <p:nvPr/>
          </p:nvSpPr>
          <p:spPr bwMode="auto">
            <a:xfrm>
              <a:off x="176528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701" name="TextBox 700">
              <a:extLst>
                <a:ext uri="{FF2B5EF4-FFF2-40B4-BE49-F238E27FC236}">
                  <a16:creationId xmlns:a16="http://schemas.microsoft.com/office/drawing/2014/main" id="{59703EE9-9598-9418-49D9-17F19D8FF900}"/>
                </a:ext>
              </a:extLst>
            </p:cNvPr>
            <p:cNvSpPr txBox="1"/>
            <p:nvPr/>
          </p:nvSpPr>
          <p:spPr bwMode="auto">
            <a:xfrm>
              <a:off x="208510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703" name="TextBox 702">
              <a:extLst>
                <a:ext uri="{FF2B5EF4-FFF2-40B4-BE49-F238E27FC236}">
                  <a16:creationId xmlns:a16="http://schemas.microsoft.com/office/drawing/2014/main" id="{A7F9C6D8-F037-B6D7-5E92-1DD39CCBB2B2}"/>
                </a:ext>
              </a:extLst>
            </p:cNvPr>
            <p:cNvSpPr txBox="1"/>
            <p:nvPr/>
          </p:nvSpPr>
          <p:spPr bwMode="auto">
            <a:xfrm>
              <a:off x="2427554"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705" name="TextBox 704">
              <a:extLst>
                <a:ext uri="{FF2B5EF4-FFF2-40B4-BE49-F238E27FC236}">
                  <a16:creationId xmlns:a16="http://schemas.microsoft.com/office/drawing/2014/main" id="{E4FFBE9A-2BC5-FD77-C634-FDCCC9483219}"/>
                </a:ext>
              </a:extLst>
            </p:cNvPr>
            <p:cNvSpPr txBox="1"/>
            <p:nvPr/>
          </p:nvSpPr>
          <p:spPr bwMode="auto">
            <a:xfrm>
              <a:off x="2752059"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706" name="TextBox 705">
              <a:extLst>
                <a:ext uri="{FF2B5EF4-FFF2-40B4-BE49-F238E27FC236}">
                  <a16:creationId xmlns:a16="http://schemas.microsoft.com/office/drawing/2014/main" id="{2E959ECD-DE96-895F-9E34-A811D8E573C2}"/>
                </a:ext>
              </a:extLst>
            </p:cNvPr>
            <p:cNvSpPr txBox="1"/>
            <p:nvPr/>
          </p:nvSpPr>
          <p:spPr bwMode="auto">
            <a:xfrm>
              <a:off x="4047450"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707" name="TextBox 706">
              <a:extLst>
                <a:ext uri="{FF2B5EF4-FFF2-40B4-BE49-F238E27FC236}">
                  <a16:creationId xmlns:a16="http://schemas.microsoft.com/office/drawing/2014/main" id="{90D6BBC4-E91A-A130-6BCA-E31DACAAF153}"/>
                </a:ext>
              </a:extLst>
            </p:cNvPr>
            <p:cNvSpPr txBox="1"/>
            <p:nvPr/>
          </p:nvSpPr>
          <p:spPr bwMode="auto">
            <a:xfrm>
              <a:off x="3065577"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709" name="TextBox 708">
              <a:extLst>
                <a:ext uri="{FF2B5EF4-FFF2-40B4-BE49-F238E27FC236}">
                  <a16:creationId xmlns:a16="http://schemas.microsoft.com/office/drawing/2014/main" id="{69CDC85A-2399-B230-D1EC-05177798DE24}"/>
                </a:ext>
              </a:extLst>
            </p:cNvPr>
            <p:cNvSpPr txBox="1"/>
            <p:nvPr/>
          </p:nvSpPr>
          <p:spPr bwMode="auto">
            <a:xfrm>
              <a:off x="340672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711" name="TextBox 710">
              <a:extLst>
                <a:ext uri="{FF2B5EF4-FFF2-40B4-BE49-F238E27FC236}">
                  <a16:creationId xmlns:a16="http://schemas.microsoft.com/office/drawing/2014/main" id="{09EE9C7F-E8CF-A69B-DFCA-5878561D0BE4}"/>
                </a:ext>
              </a:extLst>
            </p:cNvPr>
            <p:cNvSpPr txBox="1"/>
            <p:nvPr/>
          </p:nvSpPr>
          <p:spPr bwMode="auto">
            <a:xfrm>
              <a:off x="372410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grpSp>
      <p:grpSp>
        <p:nvGrpSpPr>
          <p:cNvPr id="713" name="Group 712">
            <a:extLst>
              <a:ext uri="{FF2B5EF4-FFF2-40B4-BE49-F238E27FC236}">
                <a16:creationId xmlns:a16="http://schemas.microsoft.com/office/drawing/2014/main" id="{567F8182-9EB5-ABD7-9F74-DD46D8C9412C}"/>
              </a:ext>
            </a:extLst>
          </p:cNvPr>
          <p:cNvGrpSpPr/>
          <p:nvPr/>
        </p:nvGrpSpPr>
        <p:grpSpPr>
          <a:xfrm>
            <a:off x="7287821" y="3290041"/>
            <a:ext cx="3209258" cy="276999"/>
            <a:chOff x="1179952" y="3253809"/>
            <a:chExt cx="3209258" cy="276999"/>
          </a:xfrm>
        </p:grpSpPr>
        <p:sp>
          <p:nvSpPr>
            <p:cNvPr id="714" name="TextBox 713">
              <a:extLst>
                <a:ext uri="{FF2B5EF4-FFF2-40B4-BE49-F238E27FC236}">
                  <a16:creationId xmlns:a16="http://schemas.microsoft.com/office/drawing/2014/main" id="{4D3A339C-BD88-5142-BB1E-FCF09B4B3141}"/>
                </a:ext>
              </a:extLst>
            </p:cNvPr>
            <p:cNvSpPr txBox="1"/>
            <p:nvPr/>
          </p:nvSpPr>
          <p:spPr bwMode="auto">
            <a:xfrm>
              <a:off x="1179952"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715" name="TextBox 714">
              <a:extLst>
                <a:ext uri="{FF2B5EF4-FFF2-40B4-BE49-F238E27FC236}">
                  <a16:creationId xmlns:a16="http://schemas.microsoft.com/office/drawing/2014/main" id="{A9278CB6-FD24-7F94-815C-B6EA46439C05}"/>
                </a:ext>
              </a:extLst>
            </p:cNvPr>
            <p:cNvSpPr txBox="1"/>
            <p:nvPr/>
          </p:nvSpPr>
          <p:spPr bwMode="auto">
            <a:xfrm>
              <a:off x="1486202" y="32538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716" name="TextBox 715">
              <a:extLst>
                <a:ext uri="{FF2B5EF4-FFF2-40B4-BE49-F238E27FC236}">
                  <a16:creationId xmlns:a16="http://schemas.microsoft.com/office/drawing/2014/main" id="{962C1336-B76E-4B84-969F-CCE734D96EA4}"/>
                </a:ext>
              </a:extLst>
            </p:cNvPr>
            <p:cNvSpPr txBox="1"/>
            <p:nvPr/>
          </p:nvSpPr>
          <p:spPr bwMode="auto">
            <a:xfrm>
              <a:off x="176528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717" name="TextBox 716">
              <a:extLst>
                <a:ext uri="{FF2B5EF4-FFF2-40B4-BE49-F238E27FC236}">
                  <a16:creationId xmlns:a16="http://schemas.microsoft.com/office/drawing/2014/main" id="{B15408F2-D623-2C53-3404-BAA01755D55D}"/>
                </a:ext>
              </a:extLst>
            </p:cNvPr>
            <p:cNvSpPr txBox="1"/>
            <p:nvPr/>
          </p:nvSpPr>
          <p:spPr bwMode="auto">
            <a:xfrm>
              <a:off x="208510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718" name="TextBox 717">
              <a:extLst>
                <a:ext uri="{FF2B5EF4-FFF2-40B4-BE49-F238E27FC236}">
                  <a16:creationId xmlns:a16="http://schemas.microsoft.com/office/drawing/2014/main" id="{EE0DD6BD-90B8-D80D-3E5A-2D613D45C0E3}"/>
                </a:ext>
              </a:extLst>
            </p:cNvPr>
            <p:cNvSpPr txBox="1"/>
            <p:nvPr/>
          </p:nvSpPr>
          <p:spPr bwMode="auto">
            <a:xfrm>
              <a:off x="2427554"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719" name="TextBox 718">
              <a:extLst>
                <a:ext uri="{FF2B5EF4-FFF2-40B4-BE49-F238E27FC236}">
                  <a16:creationId xmlns:a16="http://schemas.microsoft.com/office/drawing/2014/main" id="{A825CDC1-FECD-27B0-830D-EA37A6235BE5}"/>
                </a:ext>
              </a:extLst>
            </p:cNvPr>
            <p:cNvSpPr txBox="1"/>
            <p:nvPr/>
          </p:nvSpPr>
          <p:spPr bwMode="auto">
            <a:xfrm>
              <a:off x="2752059"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720" name="TextBox 719">
              <a:extLst>
                <a:ext uri="{FF2B5EF4-FFF2-40B4-BE49-F238E27FC236}">
                  <a16:creationId xmlns:a16="http://schemas.microsoft.com/office/drawing/2014/main" id="{295A2287-09F3-949B-F8A7-CB95C1770104}"/>
                </a:ext>
              </a:extLst>
            </p:cNvPr>
            <p:cNvSpPr txBox="1"/>
            <p:nvPr/>
          </p:nvSpPr>
          <p:spPr bwMode="auto">
            <a:xfrm>
              <a:off x="4047450"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721" name="TextBox 720">
              <a:extLst>
                <a:ext uri="{FF2B5EF4-FFF2-40B4-BE49-F238E27FC236}">
                  <a16:creationId xmlns:a16="http://schemas.microsoft.com/office/drawing/2014/main" id="{A2421C46-D083-3FE3-019B-2ADFB7567B6F}"/>
                </a:ext>
              </a:extLst>
            </p:cNvPr>
            <p:cNvSpPr txBox="1"/>
            <p:nvPr/>
          </p:nvSpPr>
          <p:spPr bwMode="auto">
            <a:xfrm>
              <a:off x="3065577"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722" name="TextBox 721">
              <a:extLst>
                <a:ext uri="{FF2B5EF4-FFF2-40B4-BE49-F238E27FC236}">
                  <a16:creationId xmlns:a16="http://schemas.microsoft.com/office/drawing/2014/main" id="{77C9CCF1-44A3-60CC-C580-2A0261ECC9C8}"/>
                </a:ext>
              </a:extLst>
            </p:cNvPr>
            <p:cNvSpPr txBox="1"/>
            <p:nvPr/>
          </p:nvSpPr>
          <p:spPr bwMode="auto">
            <a:xfrm>
              <a:off x="3406728"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723" name="TextBox 722">
              <a:extLst>
                <a:ext uri="{FF2B5EF4-FFF2-40B4-BE49-F238E27FC236}">
                  <a16:creationId xmlns:a16="http://schemas.microsoft.com/office/drawing/2014/main" id="{BAA6B906-EB62-583F-7B16-4EBE15B95581}"/>
                </a:ext>
              </a:extLst>
            </p:cNvPr>
            <p:cNvSpPr txBox="1"/>
            <p:nvPr/>
          </p:nvSpPr>
          <p:spPr bwMode="auto">
            <a:xfrm>
              <a:off x="3724103" y="32538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grpSp>
      <p:grpSp>
        <p:nvGrpSpPr>
          <p:cNvPr id="531" name="Group 530">
            <a:extLst>
              <a:ext uri="{FF2B5EF4-FFF2-40B4-BE49-F238E27FC236}">
                <a16:creationId xmlns:a16="http://schemas.microsoft.com/office/drawing/2014/main" id="{204A094C-FF05-C381-A7BE-1DDC69233746}"/>
              </a:ext>
            </a:extLst>
          </p:cNvPr>
          <p:cNvGrpSpPr/>
          <p:nvPr/>
        </p:nvGrpSpPr>
        <p:grpSpPr>
          <a:xfrm>
            <a:off x="7414322" y="3969577"/>
            <a:ext cx="2783446" cy="1296854"/>
            <a:chOff x="1104900" y="958850"/>
            <a:chExt cx="10410825" cy="4835525"/>
          </a:xfrm>
        </p:grpSpPr>
        <p:grpSp>
          <p:nvGrpSpPr>
            <p:cNvPr id="544" name="Group 543">
              <a:extLst>
                <a:ext uri="{FF2B5EF4-FFF2-40B4-BE49-F238E27FC236}">
                  <a16:creationId xmlns:a16="http://schemas.microsoft.com/office/drawing/2014/main" id="{9FC882B2-977E-A364-6A54-DF5CB0C6E220}"/>
                </a:ext>
              </a:extLst>
            </p:cNvPr>
            <p:cNvGrpSpPr/>
            <p:nvPr/>
          </p:nvGrpSpPr>
          <p:grpSpPr>
            <a:xfrm>
              <a:off x="1104900" y="958850"/>
              <a:ext cx="10410825" cy="4835525"/>
              <a:chOff x="1104900" y="958850"/>
              <a:chExt cx="10410825" cy="4835525"/>
            </a:xfrm>
          </p:grpSpPr>
          <p:sp>
            <p:nvSpPr>
              <p:cNvPr id="730" name="Freeform 729">
                <a:extLst>
                  <a:ext uri="{FF2B5EF4-FFF2-40B4-BE49-F238E27FC236}">
                    <a16:creationId xmlns:a16="http://schemas.microsoft.com/office/drawing/2014/main" id="{7ACCDC20-D52C-3E71-FF92-2D50700D9E7A}"/>
                  </a:ext>
                </a:extLst>
              </p:cNvPr>
              <p:cNvSpPr/>
              <p:nvPr/>
            </p:nvSpPr>
            <p:spPr bwMode="auto">
              <a:xfrm>
                <a:off x="1104900" y="958850"/>
                <a:ext cx="3368675" cy="2505075"/>
              </a:xfrm>
              <a:custGeom>
                <a:avLst/>
                <a:gdLst>
                  <a:gd name="connsiteX0" fmla="*/ 0 w 3368675"/>
                  <a:gd name="connsiteY0" fmla="*/ 0 h 2505075"/>
                  <a:gd name="connsiteX1" fmla="*/ 130175 w 3368675"/>
                  <a:gd name="connsiteY1" fmla="*/ 0 h 2505075"/>
                  <a:gd name="connsiteX2" fmla="*/ 130175 w 3368675"/>
                  <a:gd name="connsiteY2" fmla="*/ 47625 h 2505075"/>
                  <a:gd name="connsiteX3" fmla="*/ 234950 w 3368675"/>
                  <a:gd name="connsiteY3" fmla="*/ 47625 h 2505075"/>
                  <a:gd name="connsiteX4" fmla="*/ 279400 w 3368675"/>
                  <a:gd name="connsiteY4" fmla="*/ 92075 h 2505075"/>
                  <a:gd name="connsiteX5" fmla="*/ 406400 w 3368675"/>
                  <a:gd name="connsiteY5" fmla="*/ 92075 h 2505075"/>
                  <a:gd name="connsiteX6" fmla="*/ 406400 w 3368675"/>
                  <a:gd name="connsiteY6" fmla="*/ 127000 h 2505075"/>
                  <a:gd name="connsiteX7" fmla="*/ 514350 w 3368675"/>
                  <a:gd name="connsiteY7" fmla="*/ 127000 h 2505075"/>
                  <a:gd name="connsiteX8" fmla="*/ 514350 w 3368675"/>
                  <a:gd name="connsiteY8" fmla="*/ 171450 h 2505075"/>
                  <a:gd name="connsiteX9" fmla="*/ 574675 w 3368675"/>
                  <a:gd name="connsiteY9" fmla="*/ 171450 h 2505075"/>
                  <a:gd name="connsiteX10" fmla="*/ 574675 w 3368675"/>
                  <a:gd name="connsiteY10" fmla="*/ 203200 h 2505075"/>
                  <a:gd name="connsiteX11" fmla="*/ 622300 w 3368675"/>
                  <a:gd name="connsiteY11" fmla="*/ 203200 h 2505075"/>
                  <a:gd name="connsiteX12" fmla="*/ 622300 w 3368675"/>
                  <a:gd name="connsiteY12" fmla="*/ 234950 h 2505075"/>
                  <a:gd name="connsiteX13" fmla="*/ 676275 w 3368675"/>
                  <a:gd name="connsiteY13" fmla="*/ 234950 h 2505075"/>
                  <a:gd name="connsiteX14" fmla="*/ 676275 w 3368675"/>
                  <a:gd name="connsiteY14" fmla="*/ 276225 h 2505075"/>
                  <a:gd name="connsiteX15" fmla="*/ 739775 w 3368675"/>
                  <a:gd name="connsiteY15" fmla="*/ 339725 h 2505075"/>
                  <a:gd name="connsiteX16" fmla="*/ 806450 w 3368675"/>
                  <a:gd name="connsiteY16" fmla="*/ 339725 h 2505075"/>
                  <a:gd name="connsiteX17" fmla="*/ 806450 w 3368675"/>
                  <a:gd name="connsiteY17" fmla="*/ 358775 h 2505075"/>
                  <a:gd name="connsiteX18" fmla="*/ 847725 w 3368675"/>
                  <a:gd name="connsiteY18" fmla="*/ 358775 h 2505075"/>
                  <a:gd name="connsiteX19" fmla="*/ 847725 w 3368675"/>
                  <a:gd name="connsiteY19" fmla="*/ 403225 h 2505075"/>
                  <a:gd name="connsiteX20" fmla="*/ 882650 w 3368675"/>
                  <a:gd name="connsiteY20" fmla="*/ 403225 h 2505075"/>
                  <a:gd name="connsiteX21" fmla="*/ 882650 w 3368675"/>
                  <a:gd name="connsiteY21" fmla="*/ 428625 h 2505075"/>
                  <a:gd name="connsiteX22" fmla="*/ 984250 w 3368675"/>
                  <a:gd name="connsiteY22" fmla="*/ 428625 h 2505075"/>
                  <a:gd name="connsiteX23" fmla="*/ 984250 w 3368675"/>
                  <a:gd name="connsiteY23" fmla="*/ 428625 h 2505075"/>
                  <a:gd name="connsiteX24" fmla="*/ 1009650 w 3368675"/>
                  <a:gd name="connsiteY24" fmla="*/ 454025 h 2505075"/>
                  <a:gd name="connsiteX25" fmla="*/ 1009650 w 3368675"/>
                  <a:gd name="connsiteY25" fmla="*/ 501650 h 2505075"/>
                  <a:gd name="connsiteX26" fmla="*/ 1063625 w 3368675"/>
                  <a:gd name="connsiteY26" fmla="*/ 501650 h 2505075"/>
                  <a:gd name="connsiteX27" fmla="*/ 1063625 w 3368675"/>
                  <a:gd name="connsiteY27" fmla="*/ 571500 h 2505075"/>
                  <a:gd name="connsiteX28" fmla="*/ 1098550 w 3368675"/>
                  <a:gd name="connsiteY28" fmla="*/ 571500 h 2505075"/>
                  <a:gd name="connsiteX29" fmla="*/ 1162050 w 3368675"/>
                  <a:gd name="connsiteY29" fmla="*/ 635000 h 2505075"/>
                  <a:gd name="connsiteX30" fmla="*/ 1162050 w 3368675"/>
                  <a:gd name="connsiteY30" fmla="*/ 673100 h 2505075"/>
                  <a:gd name="connsiteX31" fmla="*/ 1225550 w 3368675"/>
                  <a:gd name="connsiteY31" fmla="*/ 673100 h 2505075"/>
                  <a:gd name="connsiteX32" fmla="*/ 1225550 w 3368675"/>
                  <a:gd name="connsiteY32" fmla="*/ 717550 h 2505075"/>
                  <a:gd name="connsiteX33" fmla="*/ 1250950 w 3368675"/>
                  <a:gd name="connsiteY33" fmla="*/ 717550 h 2505075"/>
                  <a:gd name="connsiteX34" fmla="*/ 1250950 w 3368675"/>
                  <a:gd name="connsiteY34" fmla="*/ 762000 h 2505075"/>
                  <a:gd name="connsiteX35" fmla="*/ 1308100 w 3368675"/>
                  <a:gd name="connsiteY35" fmla="*/ 762000 h 2505075"/>
                  <a:gd name="connsiteX36" fmla="*/ 1308100 w 3368675"/>
                  <a:gd name="connsiteY36" fmla="*/ 800100 h 2505075"/>
                  <a:gd name="connsiteX37" fmla="*/ 1362075 w 3368675"/>
                  <a:gd name="connsiteY37" fmla="*/ 800100 h 2505075"/>
                  <a:gd name="connsiteX38" fmla="*/ 1406525 w 3368675"/>
                  <a:gd name="connsiteY38" fmla="*/ 844550 h 2505075"/>
                  <a:gd name="connsiteX39" fmla="*/ 1406525 w 3368675"/>
                  <a:gd name="connsiteY39" fmla="*/ 889000 h 2505075"/>
                  <a:gd name="connsiteX40" fmla="*/ 1444625 w 3368675"/>
                  <a:gd name="connsiteY40" fmla="*/ 889000 h 2505075"/>
                  <a:gd name="connsiteX41" fmla="*/ 1444625 w 3368675"/>
                  <a:gd name="connsiteY41" fmla="*/ 927100 h 2505075"/>
                  <a:gd name="connsiteX42" fmla="*/ 1485900 w 3368675"/>
                  <a:gd name="connsiteY42" fmla="*/ 927100 h 2505075"/>
                  <a:gd name="connsiteX43" fmla="*/ 1485900 w 3368675"/>
                  <a:gd name="connsiteY43" fmla="*/ 1006475 h 2505075"/>
                  <a:gd name="connsiteX44" fmla="*/ 1543050 w 3368675"/>
                  <a:gd name="connsiteY44" fmla="*/ 1006475 h 2505075"/>
                  <a:gd name="connsiteX45" fmla="*/ 1543050 w 3368675"/>
                  <a:gd name="connsiteY45" fmla="*/ 1041400 h 2505075"/>
                  <a:gd name="connsiteX46" fmla="*/ 1612900 w 3368675"/>
                  <a:gd name="connsiteY46" fmla="*/ 1041400 h 2505075"/>
                  <a:gd name="connsiteX47" fmla="*/ 1612900 w 3368675"/>
                  <a:gd name="connsiteY47" fmla="*/ 1130300 h 2505075"/>
                  <a:gd name="connsiteX48" fmla="*/ 1644650 w 3368675"/>
                  <a:gd name="connsiteY48" fmla="*/ 1130300 h 2505075"/>
                  <a:gd name="connsiteX49" fmla="*/ 1682750 w 3368675"/>
                  <a:gd name="connsiteY49" fmla="*/ 1130300 h 2505075"/>
                  <a:gd name="connsiteX50" fmla="*/ 1733550 w 3368675"/>
                  <a:gd name="connsiteY50" fmla="*/ 1181100 h 2505075"/>
                  <a:gd name="connsiteX51" fmla="*/ 1800225 w 3368675"/>
                  <a:gd name="connsiteY51" fmla="*/ 1181100 h 2505075"/>
                  <a:gd name="connsiteX52" fmla="*/ 1800225 w 3368675"/>
                  <a:gd name="connsiteY52" fmla="*/ 1209675 h 2505075"/>
                  <a:gd name="connsiteX53" fmla="*/ 1831975 w 3368675"/>
                  <a:gd name="connsiteY53" fmla="*/ 1209675 h 2505075"/>
                  <a:gd name="connsiteX54" fmla="*/ 1870075 w 3368675"/>
                  <a:gd name="connsiteY54" fmla="*/ 1247775 h 2505075"/>
                  <a:gd name="connsiteX55" fmla="*/ 1870075 w 3368675"/>
                  <a:gd name="connsiteY55" fmla="*/ 1304925 h 2505075"/>
                  <a:gd name="connsiteX56" fmla="*/ 1908175 w 3368675"/>
                  <a:gd name="connsiteY56" fmla="*/ 1304925 h 2505075"/>
                  <a:gd name="connsiteX57" fmla="*/ 1908175 w 3368675"/>
                  <a:gd name="connsiteY57" fmla="*/ 1365250 h 2505075"/>
                  <a:gd name="connsiteX58" fmla="*/ 1943100 w 3368675"/>
                  <a:gd name="connsiteY58" fmla="*/ 1365250 h 2505075"/>
                  <a:gd name="connsiteX59" fmla="*/ 1990725 w 3368675"/>
                  <a:gd name="connsiteY59" fmla="*/ 1412875 h 2505075"/>
                  <a:gd name="connsiteX60" fmla="*/ 1990725 w 3368675"/>
                  <a:gd name="connsiteY60" fmla="*/ 1463675 h 2505075"/>
                  <a:gd name="connsiteX61" fmla="*/ 2054225 w 3368675"/>
                  <a:gd name="connsiteY61" fmla="*/ 1527175 h 2505075"/>
                  <a:gd name="connsiteX62" fmla="*/ 2079625 w 3368675"/>
                  <a:gd name="connsiteY62" fmla="*/ 1552575 h 2505075"/>
                  <a:gd name="connsiteX63" fmla="*/ 2117725 w 3368675"/>
                  <a:gd name="connsiteY63" fmla="*/ 1552575 h 2505075"/>
                  <a:gd name="connsiteX64" fmla="*/ 2117725 w 3368675"/>
                  <a:gd name="connsiteY64" fmla="*/ 1597025 h 2505075"/>
                  <a:gd name="connsiteX65" fmla="*/ 2178050 w 3368675"/>
                  <a:gd name="connsiteY65" fmla="*/ 1597025 h 2505075"/>
                  <a:gd name="connsiteX66" fmla="*/ 2178050 w 3368675"/>
                  <a:gd name="connsiteY66" fmla="*/ 1619250 h 2505075"/>
                  <a:gd name="connsiteX67" fmla="*/ 2225675 w 3368675"/>
                  <a:gd name="connsiteY67" fmla="*/ 1619250 h 2505075"/>
                  <a:gd name="connsiteX68" fmla="*/ 2254250 w 3368675"/>
                  <a:gd name="connsiteY68" fmla="*/ 1619250 h 2505075"/>
                  <a:gd name="connsiteX69" fmla="*/ 2254250 w 3368675"/>
                  <a:gd name="connsiteY69" fmla="*/ 1692275 h 2505075"/>
                  <a:gd name="connsiteX70" fmla="*/ 2301875 w 3368675"/>
                  <a:gd name="connsiteY70" fmla="*/ 1692275 h 2505075"/>
                  <a:gd name="connsiteX71" fmla="*/ 2301875 w 3368675"/>
                  <a:gd name="connsiteY71" fmla="*/ 1727200 h 2505075"/>
                  <a:gd name="connsiteX72" fmla="*/ 2349500 w 3368675"/>
                  <a:gd name="connsiteY72" fmla="*/ 1727200 h 2505075"/>
                  <a:gd name="connsiteX73" fmla="*/ 2349500 w 3368675"/>
                  <a:gd name="connsiteY73" fmla="*/ 1787525 h 2505075"/>
                  <a:gd name="connsiteX74" fmla="*/ 2393950 w 3368675"/>
                  <a:gd name="connsiteY74" fmla="*/ 1787525 h 2505075"/>
                  <a:gd name="connsiteX75" fmla="*/ 2393950 w 3368675"/>
                  <a:gd name="connsiteY75" fmla="*/ 1819275 h 2505075"/>
                  <a:gd name="connsiteX76" fmla="*/ 2447925 w 3368675"/>
                  <a:gd name="connsiteY76" fmla="*/ 1819275 h 2505075"/>
                  <a:gd name="connsiteX77" fmla="*/ 2447925 w 3368675"/>
                  <a:gd name="connsiteY77" fmla="*/ 1860550 h 2505075"/>
                  <a:gd name="connsiteX78" fmla="*/ 2476500 w 3368675"/>
                  <a:gd name="connsiteY78" fmla="*/ 1860550 h 2505075"/>
                  <a:gd name="connsiteX79" fmla="*/ 2476500 w 3368675"/>
                  <a:gd name="connsiteY79" fmla="*/ 1914525 h 2505075"/>
                  <a:gd name="connsiteX80" fmla="*/ 2536825 w 3368675"/>
                  <a:gd name="connsiteY80" fmla="*/ 1914525 h 2505075"/>
                  <a:gd name="connsiteX81" fmla="*/ 2536825 w 3368675"/>
                  <a:gd name="connsiteY81" fmla="*/ 1936750 h 2505075"/>
                  <a:gd name="connsiteX82" fmla="*/ 2619375 w 3368675"/>
                  <a:gd name="connsiteY82" fmla="*/ 1936750 h 2505075"/>
                  <a:gd name="connsiteX83" fmla="*/ 2635250 w 3368675"/>
                  <a:gd name="connsiteY83" fmla="*/ 1952625 h 2505075"/>
                  <a:gd name="connsiteX84" fmla="*/ 2651125 w 3368675"/>
                  <a:gd name="connsiteY84" fmla="*/ 1968500 h 2505075"/>
                  <a:gd name="connsiteX85" fmla="*/ 2768600 w 3368675"/>
                  <a:gd name="connsiteY85" fmla="*/ 1968500 h 2505075"/>
                  <a:gd name="connsiteX86" fmla="*/ 2768600 w 3368675"/>
                  <a:gd name="connsiteY86" fmla="*/ 2044700 h 2505075"/>
                  <a:gd name="connsiteX87" fmla="*/ 2797175 w 3368675"/>
                  <a:gd name="connsiteY87" fmla="*/ 2044700 h 2505075"/>
                  <a:gd name="connsiteX88" fmla="*/ 2828925 w 3368675"/>
                  <a:gd name="connsiteY88" fmla="*/ 2076450 h 2505075"/>
                  <a:gd name="connsiteX89" fmla="*/ 2892425 w 3368675"/>
                  <a:gd name="connsiteY89" fmla="*/ 2076450 h 2505075"/>
                  <a:gd name="connsiteX90" fmla="*/ 2892425 w 3368675"/>
                  <a:gd name="connsiteY90" fmla="*/ 2127250 h 2505075"/>
                  <a:gd name="connsiteX91" fmla="*/ 2965450 w 3368675"/>
                  <a:gd name="connsiteY91" fmla="*/ 2127250 h 2505075"/>
                  <a:gd name="connsiteX92" fmla="*/ 2965450 w 3368675"/>
                  <a:gd name="connsiteY92" fmla="*/ 2174875 h 2505075"/>
                  <a:gd name="connsiteX93" fmla="*/ 2997200 w 3368675"/>
                  <a:gd name="connsiteY93" fmla="*/ 2206625 h 2505075"/>
                  <a:gd name="connsiteX94" fmla="*/ 3054350 w 3368675"/>
                  <a:gd name="connsiteY94" fmla="*/ 2206625 h 2505075"/>
                  <a:gd name="connsiteX95" fmla="*/ 3054350 w 3368675"/>
                  <a:gd name="connsiteY95" fmla="*/ 2247900 h 2505075"/>
                  <a:gd name="connsiteX96" fmla="*/ 3124200 w 3368675"/>
                  <a:gd name="connsiteY96" fmla="*/ 2317750 h 2505075"/>
                  <a:gd name="connsiteX97" fmla="*/ 3165475 w 3368675"/>
                  <a:gd name="connsiteY97" fmla="*/ 2317750 h 2505075"/>
                  <a:gd name="connsiteX98" fmla="*/ 3209925 w 3368675"/>
                  <a:gd name="connsiteY98" fmla="*/ 2362200 h 2505075"/>
                  <a:gd name="connsiteX99" fmla="*/ 3238500 w 3368675"/>
                  <a:gd name="connsiteY99" fmla="*/ 2390775 h 2505075"/>
                  <a:gd name="connsiteX100" fmla="*/ 3238500 w 3368675"/>
                  <a:gd name="connsiteY100" fmla="*/ 2451100 h 2505075"/>
                  <a:gd name="connsiteX101" fmla="*/ 3282950 w 3368675"/>
                  <a:gd name="connsiteY101" fmla="*/ 2451100 h 2505075"/>
                  <a:gd name="connsiteX102" fmla="*/ 3282950 w 3368675"/>
                  <a:gd name="connsiteY102" fmla="*/ 2505075 h 2505075"/>
                  <a:gd name="connsiteX103" fmla="*/ 3368675 w 3368675"/>
                  <a:gd name="connsiteY103" fmla="*/ 2505075 h 2505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68675" h="2505075">
                    <a:moveTo>
                      <a:pt x="0" y="0"/>
                    </a:moveTo>
                    <a:lnTo>
                      <a:pt x="130175" y="0"/>
                    </a:lnTo>
                    <a:lnTo>
                      <a:pt x="130175" y="47625"/>
                    </a:lnTo>
                    <a:lnTo>
                      <a:pt x="234950" y="47625"/>
                    </a:lnTo>
                    <a:lnTo>
                      <a:pt x="279400" y="92075"/>
                    </a:lnTo>
                    <a:lnTo>
                      <a:pt x="406400" y="92075"/>
                    </a:lnTo>
                    <a:lnTo>
                      <a:pt x="406400" y="127000"/>
                    </a:lnTo>
                    <a:lnTo>
                      <a:pt x="514350" y="127000"/>
                    </a:lnTo>
                    <a:lnTo>
                      <a:pt x="514350" y="171450"/>
                    </a:lnTo>
                    <a:lnTo>
                      <a:pt x="574675" y="171450"/>
                    </a:lnTo>
                    <a:lnTo>
                      <a:pt x="574675" y="203200"/>
                    </a:lnTo>
                    <a:lnTo>
                      <a:pt x="622300" y="203200"/>
                    </a:lnTo>
                    <a:lnTo>
                      <a:pt x="622300" y="234950"/>
                    </a:lnTo>
                    <a:lnTo>
                      <a:pt x="676275" y="234950"/>
                    </a:lnTo>
                    <a:lnTo>
                      <a:pt x="676275" y="276225"/>
                    </a:lnTo>
                    <a:lnTo>
                      <a:pt x="739775" y="339725"/>
                    </a:lnTo>
                    <a:lnTo>
                      <a:pt x="806450" y="339725"/>
                    </a:lnTo>
                    <a:lnTo>
                      <a:pt x="806450" y="358775"/>
                    </a:lnTo>
                    <a:lnTo>
                      <a:pt x="847725" y="358775"/>
                    </a:lnTo>
                    <a:lnTo>
                      <a:pt x="847725" y="403225"/>
                    </a:lnTo>
                    <a:lnTo>
                      <a:pt x="882650" y="403225"/>
                    </a:lnTo>
                    <a:lnTo>
                      <a:pt x="882650" y="428625"/>
                    </a:lnTo>
                    <a:lnTo>
                      <a:pt x="984250" y="428625"/>
                    </a:lnTo>
                    <a:lnTo>
                      <a:pt x="984250" y="428625"/>
                    </a:lnTo>
                    <a:lnTo>
                      <a:pt x="1009650" y="454025"/>
                    </a:lnTo>
                    <a:lnTo>
                      <a:pt x="1009650" y="501650"/>
                    </a:lnTo>
                    <a:lnTo>
                      <a:pt x="1063625" y="501650"/>
                    </a:lnTo>
                    <a:lnTo>
                      <a:pt x="1063625" y="571500"/>
                    </a:lnTo>
                    <a:lnTo>
                      <a:pt x="1098550" y="571500"/>
                    </a:lnTo>
                    <a:lnTo>
                      <a:pt x="1162050" y="635000"/>
                    </a:lnTo>
                    <a:lnTo>
                      <a:pt x="1162050" y="673100"/>
                    </a:lnTo>
                    <a:lnTo>
                      <a:pt x="1225550" y="673100"/>
                    </a:lnTo>
                    <a:lnTo>
                      <a:pt x="1225550" y="717550"/>
                    </a:lnTo>
                    <a:lnTo>
                      <a:pt x="1250950" y="717550"/>
                    </a:lnTo>
                    <a:lnTo>
                      <a:pt x="1250950" y="762000"/>
                    </a:lnTo>
                    <a:lnTo>
                      <a:pt x="1308100" y="762000"/>
                    </a:lnTo>
                    <a:lnTo>
                      <a:pt x="1308100" y="800100"/>
                    </a:lnTo>
                    <a:lnTo>
                      <a:pt x="1362075" y="800100"/>
                    </a:lnTo>
                    <a:lnTo>
                      <a:pt x="1406525" y="844550"/>
                    </a:lnTo>
                    <a:lnTo>
                      <a:pt x="1406525" y="889000"/>
                    </a:lnTo>
                    <a:lnTo>
                      <a:pt x="1444625" y="889000"/>
                    </a:lnTo>
                    <a:lnTo>
                      <a:pt x="1444625" y="927100"/>
                    </a:lnTo>
                    <a:lnTo>
                      <a:pt x="1485900" y="927100"/>
                    </a:lnTo>
                    <a:lnTo>
                      <a:pt x="1485900" y="1006475"/>
                    </a:lnTo>
                    <a:lnTo>
                      <a:pt x="1543050" y="1006475"/>
                    </a:lnTo>
                    <a:lnTo>
                      <a:pt x="1543050" y="1041400"/>
                    </a:lnTo>
                    <a:lnTo>
                      <a:pt x="1612900" y="1041400"/>
                    </a:lnTo>
                    <a:lnTo>
                      <a:pt x="1612900" y="1130300"/>
                    </a:lnTo>
                    <a:lnTo>
                      <a:pt x="1644650" y="1130300"/>
                    </a:lnTo>
                    <a:lnTo>
                      <a:pt x="1682750" y="1130300"/>
                    </a:lnTo>
                    <a:lnTo>
                      <a:pt x="1733550" y="1181100"/>
                    </a:lnTo>
                    <a:lnTo>
                      <a:pt x="1800225" y="1181100"/>
                    </a:lnTo>
                    <a:lnTo>
                      <a:pt x="1800225" y="1209675"/>
                    </a:lnTo>
                    <a:lnTo>
                      <a:pt x="1831975" y="1209675"/>
                    </a:lnTo>
                    <a:lnTo>
                      <a:pt x="1870075" y="1247775"/>
                    </a:lnTo>
                    <a:lnTo>
                      <a:pt x="1870075" y="1304925"/>
                    </a:lnTo>
                    <a:lnTo>
                      <a:pt x="1908175" y="1304925"/>
                    </a:lnTo>
                    <a:lnTo>
                      <a:pt x="1908175" y="1365250"/>
                    </a:lnTo>
                    <a:lnTo>
                      <a:pt x="1943100" y="1365250"/>
                    </a:lnTo>
                    <a:lnTo>
                      <a:pt x="1990725" y="1412875"/>
                    </a:lnTo>
                    <a:lnTo>
                      <a:pt x="1990725" y="1463675"/>
                    </a:lnTo>
                    <a:lnTo>
                      <a:pt x="2054225" y="1527175"/>
                    </a:lnTo>
                    <a:lnTo>
                      <a:pt x="2079625" y="1552575"/>
                    </a:lnTo>
                    <a:lnTo>
                      <a:pt x="2117725" y="1552575"/>
                    </a:lnTo>
                    <a:lnTo>
                      <a:pt x="2117725" y="1597025"/>
                    </a:lnTo>
                    <a:lnTo>
                      <a:pt x="2178050" y="1597025"/>
                    </a:lnTo>
                    <a:lnTo>
                      <a:pt x="2178050" y="1619250"/>
                    </a:lnTo>
                    <a:lnTo>
                      <a:pt x="2225675" y="1619250"/>
                    </a:lnTo>
                    <a:lnTo>
                      <a:pt x="2254250" y="1619250"/>
                    </a:lnTo>
                    <a:lnTo>
                      <a:pt x="2254250" y="1692275"/>
                    </a:lnTo>
                    <a:lnTo>
                      <a:pt x="2301875" y="1692275"/>
                    </a:lnTo>
                    <a:lnTo>
                      <a:pt x="2301875" y="1727200"/>
                    </a:lnTo>
                    <a:lnTo>
                      <a:pt x="2349500" y="1727200"/>
                    </a:lnTo>
                    <a:lnTo>
                      <a:pt x="2349500" y="1787525"/>
                    </a:lnTo>
                    <a:lnTo>
                      <a:pt x="2393950" y="1787525"/>
                    </a:lnTo>
                    <a:lnTo>
                      <a:pt x="2393950" y="1819275"/>
                    </a:lnTo>
                    <a:lnTo>
                      <a:pt x="2447925" y="1819275"/>
                    </a:lnTo>
                    <a:lnTo>
                      <a:pt x="2447925" y="1860550"/>
                    </a:lnTo>
                    <a:lnTo>
                      <a:pt x="2476500" y="1860550"/>
                    </a:lnTo>
                    <a:lnTo>
                      <a:pt x="2476500" y="1914525"/>
                    </a:lnTo>
                    <a:lnTo>
                      <a:pt x="2536825" y="1914525"/>
                    </a:lnTo>
                    <a:lnTo>
                      <a:pt x="2536825" y="1936750"/>
                    </a:lnTo>
                    <a:lnTo>
                      <a:pt x="2619375" y="1936750"/>
                    </a:lnTo>
                    <a:lnTo>
                      <a:pt x="2635250" y="1952625"/>
                    </a:lnTo>
                    <a:lnTo>
                      <a:pt x="2651125" y="1968500"/>
                    </a:lnTo>
                    <a:lnTo>
                      <a:pt x="2768600" y="1968500"/>
                    </a:lnTo>
                    <a:lnTo>
                      <a:pt x="2768600" y="2044700"/>
                    </a:lnTo>
                    <a:lnTo>
                      <a:pt x="2797175" y="2044700"/>
                    </a:lnTo>
                    <a:lnTo>
                      <a:pt x="2828925" y="2076450"/>
                    </a:lnTo>
                    <a:lnTo>
                      <a:pt x="2892425" y="2076450"/>
                    </a:lnTo>
                    <a:lnTo>
                      <a:pt x="2892425" y="2127250"/>
                    </a:lnTo>
                    <a:lnTo>
                      <a:pt x="2965450" y="2127250"/>
                    </a:lnTo>
                    <a:lnTo>
                      <a:pt x="2965450" y="2174875"/>
                    </a:lnTo>
                    <a:lnTo>
                      <a:pt x="2997200" y="2206625"/>
                    </a:lnTo>
                    <a:lnTo>
                      <a:pt x="3054350" y="2206625"/>
                    </a:lnTo>
                    <a:lnTo>
                      <a:pt x="3054350" y="2247900"/>
                    </a:lnTo>
                    <a:lnTo>
                      <a:pt x="3124200" y="2317750"/>
                    </a:lnTo>
                    <a:lnTo>
                      <a:pt x="3165475" y="2317750"/>
                    </a:lnTo>
                    <a:lnTo>
                      <a:pt x="3209925" y="2362200"/>
                    </a:lnTo>
                    <a:lnTo>
                      <a:pt x="3238500" y="2390775"/>
                    </a:lnTo>
                    <a:lnTo>
                      <a:pt x="3238500" y="2451100"/>
                    </a:lnTo>
                    <a:lnTo>
                      <a:pt x="3282950" y="2451100"/>
                    </a:lnTo>
                    <a:lnTo>
                      <a:pt x="3282950" y="2505075"/>
                    </a:lnTo>
                    <a:lnTo>
                      <a:pt x="3368675" y="2505075"/>
                    </a:lnTo>
                  </a:path>
                </a:pathLst>
              </a:custGeom>
              <a:noFill/>
              <a:ln w="28575">
                <a:solidFill>
                  <a:schemeClr val="accent1"/>
                </a:solidFill>
                <a:miter lim="800000"/>
                <a:headEnd/>
                <a:tailEnd/>
              </a:ln>
            </p:spPr>
            <p:txBody>
              <a:bodyPr rtlCol="0" anchor="ctr"/>
              <a:lstStyle/>
              <a:p>
                <a:pPr algn="ctr"/>
                <a:endParaRPr lang="en-US" dirty="0"/>
              </a:p>
            </p:txBody>
          </p:sp>
          <p:sp>
            <p:nvSpPr>
              <p:cNvPr id="731" name="Freeform 730">
                <a:extLst>
                  <a:ext uri="{FF2B5EF4-FFF2-40B4-BE49-F238E27FC236}">
                    <a16:creationId xmlns:a16="http://schemas.microsoft.com/office/drawing/2014/main" id="{570789D3-2B9C-7715-7852-380EAFDA1A50}"/>
                  </a:ext>
                </a:extLst>
              </p:cNvPr>
              <p:cNvSpPr/>
              <p:nvPr/>
            </p:nvSpPr>
            <p:spPr bwMode="auto">
              <a:xfrm>
                <a:off x="4479925" y="3473450"/>
                <a:ext cx="4705350" cy="1920875"/>
              </a:xfrm>
              <a:custGeom>
                <a:avLst/>
                <a:gdLst>
                  <a:gd name="connsiteX0" fmla="*/ 4705350 w 4705350"/>
                  <a:gd name="connsiteY0" fmla="*/ 1920875 h 1920875"/>
                  <a:gd name="connsiteX1" fmla="*/ 4705350 w 4705350"/>
                  <a:gd name="connsiteY1" fmla="*/ 1863725 h 1920875"/>
                  <a:gd name="connsiteX2" fmla="*/ 4543425 w 4705350"/>
                  <a:gd name="connsiteY2" fmla="*/ 1863725 h 1920875"/>
                  <a:gd name="connsiteX3" fmla="*/ 4543425 w 4705350"/>
                  <a:gd name="connsiteY3" fmla="*/ 1825625 h 1920875"/>
                  <a:gd name="connsiteX4" fmla="*/ 4187825 w 4705350"/>
                  <a:gd name="connsiteY4" fmla="*/ 1825625 h 1920875"/>
                  <a:gd name="connsiteX5" fmla="*/ 4168775 w 4705350"/>
                  <a:gd name="connsiteY5" fmla="*/ 1806575 h 1920875"/>
                  <a:gd name="connsiteX6" fmla="*/ 4022725 w 4705350"/>
                  <a:gd name="connsiteY6" fmla="*/ 1806575 h 1920875"/>
                  <a:gd name="connsiteX7" fmla="*/ 4000500 w 4705350"/>
                  <a:gd name="connsiteY7" fmla="*/ 1784350 h 1920875"/>
                  <a:gd name="connsiteX8" fmla="*/ 3927475 w 4705350"/>
                  <a:gd name="connsiteY8" fmla="*/ 1784350 h 1920875"/>
                  <a:gd name="connsiteX9" fmla="*/ 3927475 w 4705350"/>
                  <a:gd name="connsiteY9" fmla="*/ 1708150 h 1920875"/>
                  <a:gd name="connsiteX10" fmla="*/ 3705225 w 4705350"/>
                  <a:gd name="connsiteY10" fmla="*/ 1708150 h 1920875"/>
                  <a:gd name="connsiteX11" fmla="*/ 3705225 w 4705350"/>
                  <a:gd name="connsiteY11" fmla="*/ 1657350 h 1920875"/>
                  <a:gd name="connsiteX12" fmla="*/ 3403600 w 4705350"/>
                  <a:gd name="connsiteY12" fmla="*/ 1657350 h 1920875"/>
                  <a:gd name="connsiteX13" fmla="*/ 3403600 w 4705350"/>
                  <a:gd name="connsiteY13" fmla="*/ 1625600 h 1920875"/>
                  <a:gd name="connsiteX14" fmla="*/ 3133725 w 4705350"/>
                  <a:gd name="connsiteY14" fmla="*/ 1625600 h 1920875"/>
                  <a:gd name="connsiteX15" fmla="*/ 3098800 w 4705350"/>
                  <a:gd name="connsiteY15" fmla="*/ 1590675 h 1920875"/>
                  <a:gd name="connsiteX16" fmla="*/ 3044825 w 4705350"/>
                  <a:gd name="connsiteY16" fmla="*/ 1590675 h 1920875"/>
                  <a:gd name="connsiteX17" fmla="*/ 3013075 w 4705350"/>
                  <a:gd name="connsiteY17" fmla="*/ 1590675 h 1920875"/>
                  <a:gd name="connsiteX18" fmla="*/ 3013075 w 4705350"/>
                  <a:gd name="connsiteY18" fmla="*/ 1562100 h 1920875"/>
                  <a:gd name="connsiteX19" fmla="*/ 2806700 w 4705350"/>
                  <a:gd name="connsiteY19" fmla="*/ 1562100 h 1920875"/>
                  <a:gd name="connsiteX20" fmla="*/ 2714625 w 4705350"/>
                  <a:gd name="connsiteY20" fmla="*/ 1562100 h 1920875"/>
                  <a:gd name="connsiteX21" fmla="*/ 2714625 w 4705350"/>
                  <a:gd name="connsiteY21" fmla="*/ 1533525 h 1920875"/>
                  <a:gd name="connsiteX22" fmla="*/ 2660650 w 4705350"/>
                  <a:gd name="connsiteY22" fmla="*/ 1533525 h 1920875"/>
                  <a:gd name="connsiteX23" fmla="*/ 2644775 w 4705350"/>
                  <a:gd name="connsiteY23" fmla="*/ 1517650 h 1920875"/>
                  <a:gd name="connsiteX24" fmla="*/ 2644775 w 4705350"/>
                  <a:gd name="connsiteY24" fmla="*/ 1476375 h 1920875"/>
                  <a:gd name="connsiteX25" fmla="*/ 2552700 w 4705350"/>
                  <a:gd name="connsiteY25" fmla="*/ 1476375 h 1920875"/>
                  <a:gd name="connsiteX26" fmla="*/ 2454275 w 4705350"/>
                  <a:gd name="connsiteY26" fmla="*/ 1377950 h 1920875"/>
                  <a:gd name="connsiteX27" fmla="*/ 2365375 w 4705350"/>
                  <a:gd name="connsiteY27" fmla="*/ 1377950 h 1920875"/>
                  <a:gd name="connsiteX28" fmla="*/ 2365375 w 4705350"/>
                  <a:gd name="connsiteY28" fmla="*/ 1352550 h 1920875"/>
                  <a:gd name="connsiteX29" fmla="*/ 2282825 w 4705350"/>
                  <a:gd name="connsiteY29" fmla="*/ 1352550 h 1920875"/>
                  <a:gd name="connsiteX30" fmla="*/ 2282825 w 4705350"/>
                  <a:gd name="connsiteY30" fmla="*/ 1327150 h 1920875"/>
                  <a:gd name="connsiteX31" fmla="*/ 2206625 w 4705350"/>
                  <a:gd name="connsiteY31" fmla="*/ 1327150 h 1920875"/>
                  <a:gd name="connsiteX32" fmla="*/ 2165350 w 4705350"/>
                  <a:gd name="connsiteY32" fmla="*/ 1285875 h 1920875"/>
                  <a:gd name="connsiteX33" fmla="*/ 2114550 w 4705350"/>
                  <a:gd name="connsiteY33" fmla="*/ 1285875 h 1920875"/>
                  <a:gd name="connsiteX34" fmla="*/ 2114550 w 4705350"/>
                  <a:gd name="connsiteY34" fmla="*/ 1285875 h 1920875"/>
                  <a:gd name="connsiteX35" fmla="*/ 2114550 w 4705350"/>
                  <a:gd name="connsiteY35" fmla="*/ 1260475 h 1920875"/>
                  <a:gd name="connsiteX36" fmla="*/ 2044700 w 4705350"/>
                  <a:gd name="connsiteY36" fmla="*/ 1260475 h 1920875"/>
                  <a:gd name="connsiteX37" fmla="*/ 2044700 w 4705350"/>
                  <a:gd name="connsiteY37" fmla="*/ 1241425 h 1920875"/>
                  <a:gd name="connsiteX38" fmla="*/ 1962150 w 4705350"/>
                  <a:gd name="connsiteY38" fmla="*/ 1241425 h 1920875"/>
                  <a:gd name="connsiteX39" fmla="*/ 1962150 w 4705350"/>
                  <a:gd name="connsiteY39" fmla="*/ 1241425 h 1920875"/>
                  <a:gd name="connsiteX40" fmla="*/ 1962150 w 4705350"/>
                  <a:gd name="connsiteY40" fmla="*/ 1206500 h 1920875"/>
                  <a:gd name="connsiteX41" fmla="*/ 1797050 w 4705350"/>
                  <a:gd name="connsiteY41" fmla="*/ 1206500 h 1920875"/>
                  <a:gd name="connsiteX42" fmla="*/ 1797050 w 4705350"/>
                  <a:gd name="connsiteY42" fmla="*/ 1171575 h 1920875"/>
                  <a:gd name="connsiteX43" fmla="*/ 1612900 w 4705350"/>
                  <a:gd name="connsiteY43" fmla="*/ 1171575 h 1920875"/>
                  <a:gd name="connsiteX44" fmla="*/ 1501775 w 4705350"/>
                  <a:gd name="connsiteY44" fmla="*/ 1060450 h 1920875"/>
                  <a:gd name="connsiteX45" fmla="*/ 1501775 w 4705350"/>
                  <a:gd name="connsiteY45" fmla="*/ 1003300 h 1920875"/>
                  <a:gd name="connsiteX46" fmla="*/ 1454150 w 4705350"/>
                  <a:gd name="connsiteY46" fmla="*/ 1003300 h 1920875"/>
                  <a:gd name="connsiteX47" fmla="*/ 1419225 w 4705350"/>
                  <a:gd name="connsiteY47" fmla="*/ 968375 h 1920875"/>
                  <a:gd name="connsiteX48" fmla="*/ 1336675 w 4705350"/>
                  <a:gd name="connsiteY48" fmla="*/ 968375 h 1920875"/>
                  <a:gd name="connsiteX49" fmla="*/ 1336675 w 4705350"/>
                  <a:gd name="connsiteY49" fmla="*/ 904875 h 1920875"/>
                  <a:gd name="connsiteX50" fmla="*/ 1301750 w 4705350"/>
                  <a:gd name="connsiteY50" fmla="*/ 869950 h 1920875"/>
                  <a:gd name="connsiteX51" fmla="*/ 1216025 w 4705350"/>
                  <a:gd name="connsiteY51" fmla="*/ 869950 h 1920875"/>
                  <a:gd name="connsiteX52" fmla="*/ 1149350 w 4705350"/>
                  <a:gd name="connsiteY52" fmla="*/ 803275 h 1920875"/>
                  <a:gd name="connsiteX53" fmla="*/ 1104900 w 4705350"/>
                  <a:gd name="connsiteY53" fmla="*/ 758825 h 1920875"/>
                  <a:gd name="connsiteX54" fmla="*/ 984250 w 4705350"/>
                  <a:gd name="connsiteY54" fmla="*/ 758825 h 1920875"/>
                  <a:gd name="connsiteX55" fmla="*/ 984250 w 4705350"/>
                  <a:gd name="connsiteY55" fmla="*/ 701675 h 1920875"/>
                  <a:gd name="connsiteX56" fmla="*/ 901700 w 4705350"/>
                  <a:gd name="connsiteY56" fmla="*/ 701675 h 1920875"/>
                  <a:gd name="connsiteX57" fmla="*/ 847725 w 4705350"/>
                  <a:gd name="connsiteY57" fmla="*/ 647700 h 1920875"/>
                  <a:gd name="connsiteX58" fmla="*/ 847725 w 4705350"/>
                  <a:gd name="connsiteY58" fmla="*/ 612775 h 1920875"/>
                  <a:gd name="connsiteX59" fmla="*/ 793750 w 4705350"/>
                  <a:gd name="connsiteY59" fmla="*/ 612775 h 1920875"/>
                  <a:gd name="connsiteX60" fmla="*/ 793750 w 4705350"/>
                  <a:gd name="connsiteY60" fmla="*/ 581025 h 1920875"/>
                  <a:gd name="connsiteX61" fmla="*/ 742950 w 4705350"/>
                  <a:gd name="connsiteY61" fmla="*/ 581025 h 1920875"/>
                  <a:gd name="connsiteX62" fmla="*/ 742950 w 4705350"/>
                  <a:gd name="connsiteY62" fmla="*/ 542925 h 1920875"/>
                  <a:gd name="connsiteX63" fmla="*/ 708025 w 4705350"/>
                  <a:gd name="connsiteY63" fmla="*/ 542925 h 1920875"/>
                  <a:gd name="connsiteX64" fmla="*/ 708025 w 4705350"/>
                  <a:gd name="connsiteY64" fmla="*/ 523875 h 1920875"/>
                  <a:gd name="connsiteX65" fmla="*/ 663575 w 4705350"/>
                  <a:gd name="connsiteY65" fmla="*/ 523875 h 1920875"/>
                  <a:gd name="connsiteX66" fmla="*/ 663575 w 4705350"/>
                  <a:gd name="connsiteY66" fmla="*/ 466725 h 1920875"/>
                  <a:gd name="connsiteX67" fmla="*/ 631825 w 4705350"/>
                  <a:gd name="connsiteY67" fmla="*/ 466725 h 1920875"/>
                  <a:gd name="connsiteX68" fmla="*/ 631825 w 4705350"/>
                  <a:gd name="connsiteY68" fmla="*/ 422275 h 1920875"/>
                  <a:gd name="connsiteX69" fmla="*/ 517525 w 4705350"/>
                  <a:gd name="connsiteY69" fmla="*/ 422275 h 1920875"/>
                  <a:gd name="connsiteX70" fmla="*/ 517525 w 4705350"/>
                  <a:gd name="connsiteY70" fmla="*/ 422275 h 1920875"/>
                  <a:gd name="connsiteX71" fmla="*/ 473075 w 4705350"/>
                  <a:gd name="connsiteY71" fmla="*/ 377825 h 1920875"/>
                  <a:gd name="connsiteX72" fmla="*/ 415925 w 4705350"/>
                  <a:gd name="connsiteY72" fmla="*/ 377825 h 1920875"/>
                  <a:gd name="connsiteX73" fmla="*/ 415925 w 4705350"/>
                  <a:gd name="connsiteY73" fmla="*/ 279400 h 1920875"/>
                  <a:gd name="connsiteX74" fmla="*/ 352425 w 4705350"/>
                  <a:gd name="connsiteY74" fmla="*/ 279400 h 1920875"/>
                  <a:gd name="connsiteX75" fmla="*/ 352425 w 4705350"/>
                  <a:gd name="connsiteY75" fmla="*/ 238125 h 1920875"/>
                  <a:gd name="connsiteX76" fmla="*/ 288925 w 4705350"/>
                  <a:gd name="connsiteY76" fmla="*/ 238125 h 1920875"/>
                  <a:gd name="connsiteX77" fmla="*/ 288925 w 4705350"/>
                  <a:gd name="connsiteY77" fmla="*/ 155575 h 1920875"/>
                  <a:gd name="connsiteX78" fmla="*/ 215900 w 4705350"/>
                  <a:gd name="connsiteY78" fmla="*/ 155575 h 1920875"/>
                  <a:gd name="connsiteX79" fmla="*/ 215900 w 4705350"/>
                  <a:gd name="connsiteY79" fmla="*/ 155575 h 1920875"/>
                  <a:gd name="connsiteX80" fmla="*/ 152400 w 4705350"/>
                  <a:gd name="connsiteY80" fmla="*/ 155575 h 1920875"/>
                  <a:gd name="connsiteX81" fmla="*/ 152400 w 4705350"/>
                  <a:gd name="connsiteY81" fmla="*/ 92075 h 1920875"/>
                  <a:gd name="connsiteX82" fmla="*/ 114300 w 4705350"/>
                  <a:gd name="connsiteY82" fmla="*/ 53975 h 1920875"/>
                  <a:gd name="connsiteX83" fmla="*/ 47625 w 4705350"/>
                  <a:gd name="connsiteY83" fmla="*/ 53975 h 1920875"/>
                  <a:gd name="connsiteX84" fmla="*/ 47625 w 4705350"/>
                  <a:gd name="connsiteY84" fmla="*/ 0 h 1920875"/>
                  <a:gd name="connsiteX85" fmla="*/ 0 w 4705350"/>
                  <a:gd name="connsiteY85" fmla="*/ 0 h 1920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705350" h="1920875">
                    <a:moveTo>
                      <a:pt x="4705350" y="1920875"/>
                    </a:moveTo>
                    <a:lnTo>
                      <a:pt x="4705350" y="1863725"/>
                    </a:lnTo>
                    <a:lnTo>
                      <a:pt x="4543425" y="1863725"/>
                    </a:lnTo>
                    <a:lnTo>
                      <a:pt x="4543425" y="1825625"/>
                    </a:lnTo>
                    <a:lnTo>
                      <a:pt x="4187825" y="1825625"/>
                    </a:lnTo>
                    <a:lnTo>
                      <a:pt x="4168775" y="1806575"/>
                    </a:lnTo>
                    <a:lnTo>
                      <a:pt x="4022725" y="1806575"/>
                    </a:lnTo>
                    <a:lnTo>
                      <a:pt x="4000500" y="1784350"/>
                    </a:lnTo>
                    <a:lnTo>
                      <a:pt x="3927475" y="1784350"/>
                    </a:lnTo>
                    <a:lnTo>
                      <a:pt x="3927475" y="1708150"/>
                    </a:lnTo>
                    <a:lnTo>
                      <a:pt x="3705225" y="1708150"/>
                    </a:lnTo>
                    <a:lnTo>
                      <a:pt x="3705225" y="1657350"/>
                    </a:lnTo>
                    <a:lnTo>
                      <a:pt x="3403600" y="1657350"/>
                    </a:lnTo>
                    <a:lnTo>
                      <a:pt x="3403600" y="1625600"/>
                    </a:lnTo>
                    <a:lnTo>
                      <a:pt x="3133725" y="1625600"/>
                    </a:lnTo>
                    <a:lnTo>
                      <a:pt x="3098800" y="1590675"/>
                    </a:lnTo>
                    <a:lnTo>
                      <a:pt x="3044825" y="1590675"/>
                    </a:lnTo>
                    <a:lnTo>
                      <a:pt x="3013075" y="1590675"/>
                    </a:lnTo>
                    <a:lnTo>
                      <a:pt x="3013075" y="1562100"/>
                    </a:lnTo>
                    <a:lnTo>
                      <a:pt x="2806700" y="1562100"/>
                    </a:lnTo>
                    <a:lnTo>
                      <a:pt x="2714625" y="1562100"/>
                    </a:lnTo>
                    <a:lnTo>
                      <a:pt x="2714625" y="1533525"/>
                    </a:lnTo>
                    <a:lnTo>
                      <a:pt x="2660650" y="1533525"/>
                    </a:lnTo>
                    <a:lnTo>
                      <a:pt x="2644775" y="1517650"/>
                    </a:lnTo>
                    <a:lnTo>
                      <a:pt x="2644775" y="1476375"/>
                    </a:lnTo>
                    <a:lnTo>
                      <a:pt x="2552700" y="1476375"/>
                    </a:lnTo>
                    <a:lnTo>
                      <a:pt x="2454275" y="1377950"/>
                    </a:lnTo>
                    <a:lnTo>
                      <a:pt x="2365375" y="1377950"/>
                    </a:lnTo>
                    <a:lnTo>
                      <a:pt x="2365375" y="1352550"/>
                    </a:lnTo>
                    <a:lnTo>
                      <a:pt x="2282825" y="1352550"/>
                    </a:lnTo>
                    <a:lnTo>
                      <a:pt x="2282825" y="1327150"/>
                    </a:lnTo>
                    <a:lnTo>
                      <a:pt x="2206625" y="1327150"/>
                    </a:lnTo>
                    <a:lnTo>
                      <a:pt x="2165350" y="1285875"/>
                    </a:lnTo>
                    <a:lnTo>
                      <a:pt x="2114550" y="1285875"/>
                    </a:lnTo>
                    <a:lnTo>
                      <a:pt x="2114550" y="1285875"/>
                    </a:lnTo>
                    <a:lnTo>
                      <a:pt x="2114550" y="1260475"/>
                    </a:lnTo>
                    <a:lnTo>
                      <a:pt x="2044700" y="1260475"/>
                    </a:lnTo>
                    <a:lnTo>
                      <a:pt x="2044700" y="1241425"/>
                    </a:lnTo>
                    <a:lnTo>
                      <a:pt x="1962150" y="1241425"/>
                    </a:lnTo>
                    <a:lnTo>
                      <a:pt x="1962150" y="1241425"/>
                    </a:lnTo>
                    <a:lnTo>
                      <a:pt x="1962150" y="1206500"/>
                    </a:lnTo>
                    <a:lnTo>
                      <a:pt x="1797050" y="1206500"/>
                    </a:lnTo>
                    <a:lnTo>
                      <a:pt x="1797050" y="1171575"/>
                    </a:lnTo>
                    <a:lnTo>
                      <a:pt x="1612900" y="1171575"/>
                    </a:lnTo>
                    <a:lnTo>
                      <a:pt x="1501775" y="1060450"/>
                    </a:lnTo>
                    <a:lnTo>
                      <a:pt x="1501775" y="1003300"/>
                    </a:lnTo>
                    <a:lnTo>
                      <a:pt x="1454150" y="1003300"/>
                    </a:lnTo>
                    <a:lnTo>
                      <a:pt x="1419225" y="968375"/>
                    </a:lnTo>
                    <a:lnTo>
                      <a:pt x="1336675" y="968375"/>
                    </a:lnTo>
                    <a:lnTo>
                      <a:pt x="1336675" y="904875"/>
                    </a:lnTo>
                    <a:lnTo>
                      <a:pt x="1301750" y="869950"/>
                    </a:lnTo>
                    <a:lnTo>
                      <a:pt x="1216025" y="869950"/>
                    </a:lnTo>
                    <a:lnTo>
                      <a:pt x="1149350" y="803275"/>
                    </a:lnTo>
                    <a:lnTo>
                      <a:pt x="1104900" y="758825"/>
                    </a:lnTo>
                    <a:lnTo>
                      <a:pt x="984250" y="758825"/>
                    </a:lnTo>
                    <a:lnTo>
                      <a:pt x="984250" y="701675"/>
                    </a:lnTo>
                    <a:lnTo>
                      <a:pt x="901700" y="701675"/>
                    </a:lnTo>
                    <a:lnTo>
                      <a:pt x="847725" y="647700"/>
                    </a:lnTo>
                    <a:lnTo>
                      <a:pt x="847725" y="612775"/>
                    </a:lnTo>
                    <a:lnTo>
                      <a:pt x="793750" y="612775"/>
                    </a:lnTo>
                    <a:lnTo>
                      <a:pt x="793750" y="581025"/>
                    </a:lnTo>
                    <a:lnTo>
                      <a:pt x="742950" y="581025"/>
                    </a:lnTo>
                    <a:lnTo>
                      <a:pt x="742950" y="542925"/>
                    </a:lnTo>
                    <a:lnTo>
                      <a:pt x="708025" y="542925"/>
                    </a:lnTo>
                    <a:lnTo>
                      <a:pt x="708025" y="523875"/>
                    </a:lnTo>
                    <a:lnTo>
                      <a:pt x="663575" y="523875"/>
                    </a:lnTo>
                    <a:lnTo>
                      <a:pt x="663575" y="466725"/>
                    </a:lnTo>
                    <a:lnTo>
                      <a:pt x="631825" y="466725"/>
                    </a:lnTo>
                    <a:lnTo>
                      <a:pt x="631825" y="422275"/>
                    </a:lnTo>
                    <a:lnTo>
                      <a:pt x="517525" y="422275"/>
                    </a:lnTo>
                    <a:lnTo>
                      <a:pt x="517525" y="422275"/>
                    </a:lnTo>
                    <a:lnTo>
                      <a:pt x="473075" y="377825"/>
                    </a:lnTo>
                    <a:lnTo>
                      <a:pt x="415925" y="377825"/>
                    </a:lnTo>
                    <a:lnTo>
                      <a:pt x="415925" y="279400"/>
                    </a:lnTo>
                    <a:lnTo>
                      <a:pt x="352425" y="279400"/>
                    </a:lnTo>
                    <a:lnTo>
                      <a:pt x="352425" y="238125"/>
                    </a:lnTo>
                    <a:lnTo>
                      <a:pt x="288925" y="238125"/>
                    </a:lnTo>
                    <a:lnTo>
                      <a:pt x="288925" y="155575"/>
                    </a:lnTo>
                    <a:lnTo>
                      <a:pt x="215900" y="155575"/>
                    </a:lnTo>
                    <a:lnTo>
                      <a:pt x="215900" y="155575"/>
                    </a:lnTo>
                    <a:lnTo>
                      <a:pt x="152400" y="155575"/>
                    </a:lnTo>
                    <a:lnTo>
                      <a:pt x="152400" y="92075"/>
                    </a:lnTo>
                    <a:lnTo>
                      <a:pt x="114300" y="53975"/>
                    </a:lnTo>
                    <a:lnTo>
                      <a:pt x="47625" y="53975"/>
                    </a:lnTo>
                    <a:lnTo>
                      <a:pt x="476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32" name="Freeform 731">
                <a:extLst>
                  <a:ext uri="{FF2B5EF4-FFF2-40B4-BE49-F238E27FC236}">
                    <a16:creationId xmlns:a16="http://schemas.microsoft.com/office/drawing/2014/main" id="{CF8C7A44-EAC1-C6D0-6331-54F9A68CE779}"/>
                  </a:ext>
                </a:extLst>
              </p:cNvPr>
              <p:cNvSpPr/>
              <p:nvPr/>
            </p:nvSpPr>
            <p:spPr bwMode="auto">
              <a:xfrm>
                <a:off x="9197975" y="5381625"/>
                <a:ext cx="2317750" cy="412750"/>
              </a:xfrm>
              <a:custGeom>
                <a:avLst/>
                <a:gdLst>
                  <a:gd name="connsiteX0" fmla="*/ 2317750 w 2317750"/>
                  <a:gd name="connsiteY0" fmla="*/ 412750 h 412750"/>
                  <a:gd name="connsiteX1" fmla="*/ 1901825 w 2317750"/>
                  <a:gd name="connsiteY1" fmla="*/ 412750 h 412750"/>
                  <a:gd name="connsiteX2" fmla="*/ 1901825 w 2317750"/>
                  <a:gd name="connsiteY2" fmla="*/ 60325 h 412750"/>
                  <a:gd name="connsiteX3" fmla="*/ 1866900 w 2317750"/>
                  <a:gd name="connsiteY3" fmla="*/ 60325 h 412750"/>
                  <a:gd name="connsiteX4" fmla="*/ 492125 w 2317750"/>
                  <a:gd name="connsiteY4" fmla="*/ 60325 h 412750"/>
                  <a:gd name="connsiteX5" fmla="*/ 492125 w 2317750"/>
                  <a:gd name="connsiteY5" fmla="*/ 0 h 412750"/>
                  <a:gd name="connsiteX6" fmla="*/ 463550 w 2317750"/>
                  <a:gd name="connsiteY6" fmla="*/ 0 h 412750"/>
                  <a:gd name="connsiteX7" fmla="*/ 0 w 2317750"/>
                  <a:gd name="connsiteY7" fmla="*/ 0 h 412750"/>
                  <a:gd name="connsiteX8" fmla="*/ 0 w 2317750"/>
                  <a:gd name="connsiteY8" fmla="*/ 285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7750" h="412750">
                    <a:moveTo>
                      <a:pt x="2317750" y="412750"/>
                    </a:moveTo>
                    <a:lnTo>
                      <a:pt x="1901825" y="412750"/>
                    </a:lnTo>
                    <a:lnTo>
                      <a:pt x="1901825" y="60325"/>
                    </a:lnTo>
                    <a:lnTo>
                      <a:pt x="1866900" y="60325"/>
                    </a:lnTo>
                    <a:lnTo>
                      <a:pt x="492125" y="60325"/>
                    </a:lnTo>
                    <a:lnTo>
                      <a:pt x="492125" y="0"/>
                    </a:lnTo>
                    <a:lnTo>
                      <a:pt x="463550" y="0"/>
                    </a:lnTo>
                    <a:lnTo>
                      <a:pt x="0" y="0"/>
                    </a:lnTo>
                    <a:lnTo>
                      <a:pt x="0" y="28575"/>
                    </a:lnTo>
                  </a:path>
                </a:pathLst>
              </a:custGeom>
              <a:noFill/>
              <a:ln w="28575">
                <a:solidFill>
                  <a:schemeClr val="accent1"/>
                </a:solidFill>
                <a:miter lim="800000"/>
                <a:headEnd/>
                <a:tailEnd/>
              </a:ln>
            </p:spPr>
            <p:txBody>
              <a:bodyPr rtlCol="0" anchor="ctr"/>
              <a:lstStyle/>
              <a:p>
                <a:pPr algn="ctr"/>
                <a:endParaRPr lang="en-US" dirty="0"/>
              </a:p>
            </p:txBody>
          </p:sp>
        </p:grpSp>
        <p:cxnSp>
          <p:nvCxnSpPr>
            <p:cNvPr id="545" name="Straight Connector 544">
              <a:extLst>
                <a:ext uri="{FF2B5EF4-FFF2-40B4-BE49-F238E27FC236}">
                  <a16:creationId xmlns:a16="http://schemas.microsoft.com/office/drawing/2014/main" id="{AD609788-8A97-D410-0A65-1A346A541FE0}"/>
                </a:ext>
              </a:extLst>
            </p:cNvPr>
            <p:cNvCxnSpPr/>
            <p:nvPr/>
          </p:nvCxnSpPr>
          <p:spPr bwMode="auto">
            <a:xfrm>
              <a:off x="11191875" y="5653450"/>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4B26E69E-3214-D86E-265F-A7CA9D6EC142}"/>
                </a:ext>
              </a:extLst>
            </p:cNvPr>
            <p:cNvCxnSpPr/>
            <p:nvPr/>
          </p:nvCxnSpPr>
          <p:spPr bwMode="auto">
            <a:xfrm>
              <a:off x="11395075" y="5663370"/>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760E71CC-4102-4811-3222-B53C1DC403A6}"/>
                </a:ext>
              </a:extLst>
            </p:cNvPr>
            <p:cNvCxnSpPr/>
            <p:nvPr/>
          </p:nvCxnSpPr>
          <p:spPr bwMode="auto">
            <a:xfrm>
              <a:off x="11506200" y="5663370"/>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2C87BECD-6E40-F428-A083-51CB07E3CC1B}"/>
                </a:ext>
              </a:extLst>
            </p:cNvPr>
            <p:cNvCxnSpPr/>
            <p:nvPr/>
          </p:nvCxnSpPr>
          <p:spPr bwMode="auto">
            <a:xfrm>
              <a:off x="10925175"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631A3B4E-611D-5CF7-E2CE-1952D3AE9580}"/>
                </a:ext>
              </a:extLst>
            </p:cNvPr>
            <p:cNvCxnSpPr/>
            <p:nvPr/>
          </p:nvCxnSpPr>
          <p:spPr bwMode="auto">
            <a:xfrm>
              <a:off x="10785475"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944872D3-918F-7D30-8C29-F7211CDF5D04}"/>
                </a:ext>
              </a:extLst>
            </p:cNvPr>
            <p:cNvCxnSpPr/>
            <p:nvPr/>
          </p:nvCxnSpPr>
          <p:spPr bwMode="auto">
            <a:xfrm>
              <a:off x="10598150"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C7D2877D-D9EA-6DB7-B83E-089CC2C8B50D}"/>
                </a:ext>
              </a:extLst>
            </p:cNvPr>
            <p:cNvCxnSpPr/>
            <p:nvPr/>
          </p:nvCxnSpPr>
          <p:spPr bwMode="auto">
            <a:xfrm>
              <a:off x="10563225"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83355CC9-966F-6AAC-F7B8-E472DF521E11}"/>
                </a:ext>
              </a:extLst>
            </p:cNvPr>
            <p:cNvCxnSpPr/>
            <p:nvPr/>
          </p:nvCxnSpPr>
          <p:spPr bwMode="auto">
            <a:xfrm>
              <a:off x="10525125"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49501FDE-16CF-EB47-8D48-44FAB368412E}"/>
                </a:ext>
              </a:extLst>
            </p:cNvPr>
            <p:cNvCxnSpPr/>
            <p:nvPr/>
          </p:nvCxnSpPr>
          <p:spPr bwMode="auto">
            <a:xfrm>
              <a:off x="10480675"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70A3C263-61DA-D191-2188-605BBFD1B1A7}"/>
                </a:ext>
              </a:extLst>
            </p:cNvPr>
            <p:cNvCxnSpPr/>
            <p:nvPr/>
          </p:nvCxnSpPr>
          <p:spPr bwMode="auto">
            <a:xfrm>
              <a:off x="10353675" y="5319297"/>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3FEC8B25-B2E9-64FF-C849-B0C61370A240}"/>
                </a:ext>
              </a:extLst>
            </p:cNvPr>
            <p:cNvCxnSpPr/>
            <p:nvPr/>
          </p:nvCxnSpPr>
          <p:spPr bwMode="auto">
            <a:xfrm>
              <a:off x="10391775"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9B0935F0-3623-9CC5-9527-C7D2C13CFD4B}"/>
                </a:ext>
              </a:extLst>
            </p:cNvPr>
            <p:cNvCxnSpPr/>
            <p:nvPr/>
          </p:nvCxnSpPr>
          <p:spPr bwMode="auto">
            <a:xfrm>
              <a:off x="10442575"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ADBB460A-3837-A8AF-9A84-E27E1BE4EADD}"/>
                </a:ext>
              </a:extLst>
            </p:cNvPr>
            <p:cNvCxnSpPr/>
            <p:nvPr/>
          </p:nvCxnSpPr>
          <p:spPr bwMode="auto">
            <a:xfrm>
              <a:off x="10223500" y="531612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06065153-7131-FBA7-F90C-320036A02CF2}"/>
                </a:ext>
              </a:extLst>
            </p:cNvPr>
            <p:cNvCxnSpPr/>
            <p:nvPr/>
          </p:nvCxnSpPr>
          <p:spPr bwMode="auto">
            <a:xfrm>
              <a:off x="8353425" y="5046247"/>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1487487B-8B9A-6C4C-C04F-1F3649676EEE}"/>
                </a:ext>
              </a:extLst>
            </p:cNvPr>
            <p:cNvCxnSpPr/>
            <p:nvPr/>
          </p:nvCxnSpPr>
          <p:spPr bwMode="auto">
            <a:xfrm>
              <a:off x="8420100" y="5092699"/>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E76067BE-E8E7-1AD8-46A3-56DAB0F52CA2}"/>
                </a:ext>
              </a:extLst>
            </p:cNvPr>
            <p:cNvCxnSpPr/>
            <p:nvPr/>
          </p:nvCxnSpPr>
          <p:spPr bwMode="auto">
            <a:xfrm>
              <a:off x="8470900" y="5118099"/>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8D1F388A-6CFC-8294-3695-2A007F78CCCE}"/>
                </a:ext>
              </a:extLst>
            </p:cNvPr>
            <p:cNvCxnSpPr/>
            <p:nvPr/>
          </p:nvCxnSpPr>
          <p:spPr bwMode="auto">
            <a:xfrm>
              <a:off x="8575675" y="515185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ED889E59-1DF0-DE58-390B-D135A7B0C81C}"/>
                </a:ext>
              </a:extLst>
            </p:cNvPr>
            <p:cNvCxnSpPr/>
            <p:nvPr/>
          </p:nvCxnSpPr>
          <p:spPr bwMode="auto">
            <a:xfrm>
              <a:off x="8743950" y="517725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08BD2845-C05F-5EC9-BF57-BED231421DE4}"/>
                </a:ext>
              </a:extLst>
            </p:cNvPr>
            <p:cNvCxnSpPr/>
            <p:nvPr/>
          </p:nvCxnSpPr>
          <p:spPr bwMode="auto">
            <a:xfrm>
              <a:off x="8874125" y="516455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0F519657-CE7D-264B-CF60-10D818EA27CE}"/>
                </a:ext>
              </a:extLst>
            </p:cNvPr>
            <p:cNvCxnSpPr/>
            <p:nvPr/>
          </p:nvCxnSpPr>
          <p:spPr bwMode="auto">
            <a:xfrm>
              <a:off x="8905875" y="516455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29F12B44-244E-C01C-CBC6-69262088BE0B}"/>
                </a:ext>
              </a:extLst>
            </p:cNvPr>
            <p:cNvCxnSpPr/>
            <p:nvPr/>
          </p:nvCxnSpPr>
          <p:spPr bwMode="auto">
            <a:xfrm>
              <a:off x="8969375" y="516455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7E369AE6-8118-21D8-F9AD-51A2A2FC198A}"/>
                </a:ext>
              </a:extLst>
            </p:cNvPr>
            <p:cNvCxnSpPr/>
            <p:nvPr/>
          </p:nvCxnSpPr>
          <p:spPr bwMode="auto">
            <a:xfrm>
              <a:off x="9086850" y="5217353"/>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BE81594F-D8FB-6678-9F33-BCE82B9C3A00}"/>
                </a:ext>
              </a:extLst>
            </p:cNvPr>
            <p:cNvCxnSpPr/>
            <p:nvPr/>
          </p:nvCxnSpPr>
          <p:spPr bwMode="auto">
            <a:xfrm>
              <a:off x="9159875" y="5217353"/>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F1D55A82-C9B0-B263-68C0-DB05C9BF534E}"/>
                </a:ext>
              </a:extLst>
            </p:cNvPr>
            <p:cNvCxnSpPr/>
            <p:nvPr/>
          </p:nvCxnSpPr>
          <p:spPr bwMode="auto">
            <a:xfrm>
              <a:off x="9207500" y="5242753"/>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593589EB-E44C-50A0-4DBE-D99D6705FC1C}"/>
                </a:ext>
              </a:extLst>
            </p:cNvPr>
            <p:cNvCxnSpPr/>
            <p:nvPr/>
          </p:nvCxnSpPr>
          <p:spPr bwMode="auto">
            <a:xfrm>
              <a:off x="9242425" y="5242753"/>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13CCD4FE-4167-857D-4EC6-3F18C00048A0}"/>
                </a:ext>
              </a:extLst>
            </p:cNvPr>
            <p:cNvCxnSpPr/>
            <p:nvPr/>
          </p:nvCxnSpPr>
          <p:spPr bwMode="auto">
            <a:xfrm>
              <a:off x="9337675" y="524910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429E7FDD-E8CB-B271-6223-603E79BE0308}"/>
                </a:ext>
              </a:extLst>
            </p:cNvPr>
            <p:cNvCxnSpPr/>
            <p:nvPr/>
          </p:nvCxnSpPr>
          <p:spPr bwMode="auto">
            <a:xfrm>
              <a:off x="9480550" y="5263320"/>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986643DE-27D0-DC38-FB03-EF328F09B273}"/>
                </a:ext>
              </a:extLst>
            </p:cNvPr>
            <p:cNvCxnSpPr/>
            <p:nvPr/>
          </p:nvCxnSpPr>
          <p:spPr bwMode="auto">
            <a:xfrm>
              <a:off x="9531350" y="5263320"/>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5097C01A-253F-FF8F-AE78-AC88F4633FDB}"/>
                </a:ext>
              </a:extLst>
            </p:cNvPr>
            <p:cNvCxnSpPr/>
            <p:nvPr/>
          </p:nvCxnSpPr>
          <p:spPr bwMode="auto">
            <a:xfrm>
              <a:off x="9578975" y="5263320"/>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FFA9D281-5118-E8D2-3DDF-E3F7F1E08246}"/>
                </a:ext>
              </a:extLst>
            </p:cNvPr>
            <p:cNvCxnSpPr/>
            <p:nvPr/>
          </p:nvCxnSpPr>
          <p:spPr bwMode="auto">
            <a:xfrm>
              <a:off x="9750425" y="5308255"/>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2118D486-5C77-8C9C-6290-C2E636FDCD6B}"/>
                </a:ext>
              </a:extLst>
            </p:cNvPr>
            <p:cNvCxnSpPr/>
            <p:nvPr/>
          </p:nvCxnSpPr>
          <p:spPr bwMode="auto">
            <a:xfrm>
              <a:off x="9810750" y="5308255"/>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DD1D9E4-C7AA-BB51-5606-D4FF80DCE0B5}"/>
                </a:ext>
              </a:extLst>
            </p:cNvPr>
            <p:cNvCxnSpPr/>
            <p:nvPr/>
          </p:nvCxnSpPr>
          <p:spPr bwMode="auto">
            <a:xfrm>
              <a:off x="9915525" y="5308255"/>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363C5284-77FE-2EFB-3065-7091689E0672}"/>
                </a:ext>
              </a:extLst>
            </p:cNvPr>
            <p:cNvCxnSpPr/>
            <p:nvPr/>
          </p:nvCxnSpPr>
          <p:spPr bwMode="auto">
            <a:xfrm>
              <a:off x="9956800" y="530508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D65375DC-626C-3C78-3E31-6A510D7DFB8B}"/>
                </a:ext>
              </a:extLst>
            </p:cNvPr>
            <p:cNvCxnSpPr/>
            <p:nvPr/>
          </p:nvCxnSpPr>
          <p:spPr bwMode="auto">
            <a:xfrm>
              <a:off x="10039350" y="530508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B918C5C0-F37C-EBDF-1F12-B99D293EA779}"/>
                </a:ext>
              </a:extLst>
            </p:cNvPr>
            <p:cNvCxnSpPr/>
            <p:nvPr/>
          </p:nvCxnSpPr>
          <p:spPr bwMode="auto">
            <a:xfrm>
              <a:off x="10083800" y="5308255"/>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9BF50577-60F4-BA31-4CFA-51047D704815}"/>
                </a:ext>
              </a:extLst>
            </p:cNvPr>
            <p:cNvCxnSpPr/>
            <p:nvPr/>
          </p:nvCxnSpPr>
          <p:spPr bwMode="auto">
            <a:xfrm>
              <a:off x="7880350" y="498074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591E2F81-4A8E-EDE7-2D88-99CFDB1FF46B}"/>
                </a:ext>
              </a:extLst>
            </p:cNvPr>
            <p:cNvCxnSpPr/>
            <p:nvPr/>
          </p:nvCxnSpPr>
          <p:spPr bwMode="auto">
            <a:xfrm>
              <a:off x="7845425" y="498074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E7919F25-B8D3-40F5-F57E-ABE69E1C562A}"/>
                </a:ext>
              </a:extLst>
            </p:cNvPr>
            <p:cNvCxnSpPr/>
            <p:nvPr/>
          </p:nvCxnSpPr>
          <p:spPr bwMode="auto">
            <a:xfrm>
              <a:off x="7778750" y="496169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FA48CE8B-05AE-3092-9133-3FCCA0BBA701}"/>
                </a:ext>
              </a:extLst>
            </p:cNvPr>
            <p:cNvCxnSpPr/>
            <p:nvPr/>
          </p:nvCxnSpPr>
          <p:spPr bwMode="auto">
            <a:xfrm>
              <a:off x="7677150" y="498074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46382690-D1E1-0F96-B65E-750056ADD9EC}"/>
                </a:ext>
              </a:extLst>
            </p:cNvPr>
            <p:cNvCxnSpPr/>
            <p:nvPr/>
          </p:nvCxnSpPr>
          <p:spPr bwMode="auto">
            <a:xfrm>
              <a:off x="7578725" y="4939469"/>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99C03EF8-FCC5-70F8-30B7-6EED3AE14638}"/>
                </a:ext>
              </a:extLst>
            </p:cNvPr>
            <p:cNvCxnSpPr/>
            <p:nvPr/>
          </p:nvCxnSpPr>
          <p:spPr bwMode="auto">
            <a:xfrm>
              <a:off x="7499350" y="491524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BAE1D25A-1EF3-118A-82BF-AA3E2C3C2116}"/>
                </a:ext>
              </a:extLst>
            </p:cNvPr>
            <p:cNvCxnSpPr/>
            <p:nvPr/>
          </p:nvCxnSpPr>
          <p:spPr bwMode="auto">
            <a:xfrm>
              <a:off x="7445375" y="491524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2DC239CD-BCF9-C24C-0AFC-4C475F8F726A}"/>
                </a:ext>
              </a:extLst>
            </p:cNvPr>
            <p:cNvCxnSpPr/>
            <p:nvPr/>
          </p:nvCxnSpPr>
          <p:spPr bwMode="auto">
            <a:xfrm>
              <a:off x="7331075" y="491524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60E5AE06-8F75-94A4-2739-9C42CD8ACCAD}"/>
                </a:ext>
              </a:extLst>
            </p:cNvPr>
            <p:cNvCxnSpPr/>
            <p:nvPr/>
          </p:nvCxnSpPr>
          <p:spPr bwMode="auto">
            <a:xfrm>
              <a:off x="7261225" y="489619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3D8B4EB0-1EFB-25B7-4E17-44D93F56974E}"/>
                </a:ext>
              </a:extLst>
            </p:cNvPr>
            <p:cNvCxnSpPr/>
            <p:nvPr/>
          </p:nvCxnSpPr>
          <p:spPr bwMode="auto">
            <a:xfrm>
              <a:off x="7162800" y="489619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19921F14-074F-359C-D54F-EE4833E18D92}"/>
                </a:ext>
              </a:extLst>
            </p:cNvPr>
            <p:cNvCxnSpPr/>
            <p:nvPr/>
          </p:nvCxnSpPr>
          <p:spPr bwMode="auto">
            <a:xfrm>
              <a:off x="7070725" y="480846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082A27AD-EC79-CF1D-85FF-73A8E3C6E729}"/>
                </a:ext>
              </a:extLst>
            </p:cNvPr>
            <p:cNvCxnSpPr/>
            <p:nvPr/>
          </p:nvCxnSpPr>
          <p:spPr bwMode="auto">
            <a:xfrm>
              <a:off x="6988175" y="4765186"/>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73999226-4D45-A97D-C74A-B2C1425236D7}"/>
                </a:ext>
              </a:extLst>
            </p:cNvPr>
            <p:cNvCxnSpPr/>
            <p:nvPr/>
          </p:nvCxnSpPr>
          <p:spPr bwMode="auto">
            <a:xfrm>
              <a:off x="6724650" y="4677459"/>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3DF08263-C634-9826-D0BE-5DC3EDD8E7A9}"/>
                </a:ext>
              </a:extLst>
            </p:cNvPr>
            <p:cNvCxnSpPr/>
            <p:nvPr/>
          </p:nvCxnSpPr>
          <p:spPr bwMode="auto">
            <a:xfrm>
              <a:off x="6664325" y="463418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C1BC16BD-AE0E-4A97-6842-7DC832E014D5}"/>
                </a:ext>
              </a:extLst>
            </p:cNvPr>
            <p:cNvCxnSpPr/>
            <p:nvPr/>
          </p:nvCxnSpPr>
          <p:spPr bwMode="auto">
            <a:xfrm>
              <a:off x="6591300" y="4611956"/>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304C27BF-5AE1-185B-1DBB-54B26567B716}"/>
                </a:ext>
              </a:extLst>
            </p:cNvPr>
            <p:cNvCxnSpPr/>
            <p:nvPr/>
          </p:nvCxnSpPr>
          <p:spPr bwMode="auto">
            <a:xfrm>
              <a:off x="6473825" y="4581720"/>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43EF3AE8-4BFB-434C-C88A-8A143DB35C68}"/>
                </a:ext>
              </a:extLst>
            </p:cNvPr>
            <p:cNvCxnSpPr/>
            <p:nvPr/>
          </p:nvCxnSpPr>
          <p:spPr bwMode="auto">
            <a:xfrm>
              <a:off x="6403975" y="454645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B362840C-B687-32F9-AF38-4E61DFF57BFE}"/>
                </a:ext>
              </a:extLst>
            </p:cNvPr>
            <p:cNvCxnSpPr/>
            <p:nvPr/>
          </p:nvCxnSpPr>
          <p:spPr bwMode="auto">
            <a:xfrm>
              <a:off x="6191250" y="4503176"/>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84F0EF0D-AA4F-4979-2A6A-BA243C0E40DB}"/>
                </a:ext>
              </a:extLst>
            </p:cNvPr>
            <p:cNvCxnSpPr/>
            <p:nvPr/>
          </p:nvCxnSpPr>
          <p:spPr bwMode="auto">
            <a:xfrm>
              <a:off x="6153150" y="4503176"/>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F716ACD5-A811-B4D1-6F99-833B5B331306}"/>
                </a:ext>
              </a:extLst>
            </p:cNvPr>
            <p:cNvCxnSpPr/>
            <p:nvPr/>
          </p:nvCxnSpPr>
          <p:spPr bwMode="auto">
            <a:xfrm>
              <a:off x="6267450" y="4519246"/>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A43A403B-C2B3-9315-DFCE-215EA73C1474}"/>
                </a:ext>
              </a:extLst>
            </p:cNvPr>
            <p:cNvCxnSpPr/>
            <p:nvPr/>
          </p:nvCxnSpPr>
          <p:spPr bwMode="auto">
            <a:xfrm>
              <a:off x="6013450" y="4415449"/>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CE232993-4C12-8C86-E9E2-12E1AB62587D}"/>
                </a:ext>
              </a:extLst>
            </p:cNvPr>
            <p:cNvCxnSpPr/>
            <p:nvPr/>
          </p:nvCxnSpPr>
          <p:spPr bwMode="auto">
            <a:xfrm>
              <a:off x="5765800" y="4230321"/>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F1536E0B-6ABF-FB92-18DD-B7F65F46320F}"/>
                </a:ext>
              </a:extLst>
            </p:cNvPr>
            <p:cNvCxnSpPr/>
            <p:nvPr/>
          </p:nvCxnSpPr>
          <p:spPr bwMode="auto">
            <a:xfrm>
              <a:off x="5813425" y="428444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E0319DEB-BDE3-4FAF-E2F1-C6F0ED063EB7}"/>
                </a:ext>
              </a:extLst>
            </p:cNvPr>
            <p:cNvCxnSpPr/>
            <p:nvPr/>
          </p:nvCxnSpPr>
          <p:spPr bwMode="auto">
            <a:xfrm>
              <a:off x="5797550" y="424624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2F270FEE-E78E-C5C3-DB29-7A57D4B45FDE}"/>
                </a:ext>
              </a:extLst>
            </p:cNvPr>
            <p:cNvCxnSpPr/>
            <p:nvPr/>
          </p:nvCxnSpPr>
          <p:spPr bwMode="auto">
            <a:xfrm>
              <a:off x="5588000" y="4115239"/>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CC8126D9-777D-777B-C558-464FFED92762}"/>
                </a:ext>
              </a:extLst>
            </p:cNvPr>
            <p:cNvCxnSpPr/>
            <p:nvPr/>
          </p:nvCxnSpPr>
          <p:spPr bwMode="auto">
            <a:xfrm>
              <a:off x="5648325" y="4164818"/>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27C01351-5579-78B9-28DE-BF416B031707}"/>
                </a:ext>
              </a:extLst>
            </p:cNvPr>
            <p:cNvCxnSpPr/>
            <p:nvPr/>
          </p:nvCxnSpPr>
          <p:spPr bwMode="auto">
            <a:xfrm>
              <a:off x="5619750" y="413756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91918744-5702-1D7F-6FB7-DCCB47511C82}"/>
                </a:ext>
              </a:extLst>
            </p:cNvPr>
            <p:cNvCxnSpPr/>
            <p:nvPr/>
          </p:nvCxnSpPr>
          <p:spPr bwMode="auto">
            <a:xfrm>
              <a:off x="5461000" y="4082807"/>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C81DF731-D32D-FF9A-7180-1DEABFD5237A}"/>
                </a:ext>
              </a:extLst>
            </p:cNvPr>
            <p:cNvCxnSpPr/>
            <p:nvPr/>
          </p:nvCxnSpPr>
          <p:spPr bwMode="auto">
            <a:xfrm>
              <a:off x="5518150" y="4099315"/>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15E9FA64-41E1-DC19-159B-D289B548A25E}"/>
                </a:ext>
              </a:extLst>
            </p:cNvPr>
            <p:cNvCxnSpPr/>
            <p:nvPr/>
          </p:nvCxnSpPr>
          <p:spPr bwMode="auto">
            <a:xfrm>
              <a:off x="5273675" y="3951802"/>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6911BB90-BA94-1DB5-E7D4-B07F963B1D99}"/>
                </a:ext>
              </a:extLst>
            </p:cNvPr>
            <p:cNvCxnSpPr/>
            <p:nvPr/>
          </p:nvCxnSpPr>
          <p:spPr bwMode="auto">
            <a:xfrm>
              <a:off x="5334000" y="398423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38A96720-A326-B7AE-A9E3-659F7E44D47A}"/>
                </a:ext>
              </a:extLst>
            </p:cNvPr>
            <p:cNvCxnSpPr/>
            <p:nvPr/>
          </p:nvCxnSpPr>
          <p:spPr bwMode="auto">
            <a:xfrm>
              <a:off x="5302250" y="3984234"/>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116FFB73-DDB5-627B-D608-79DC5EC49618}"/>
                </a:ext>
              </a:extLst>
            </p:cNvPr>
            <p:cNvCxnSpPr>
              <a:cxnSpLocks/>
            </p:cNvCxnSpPr>
            <p:nvPr/>
          </p:nvCxnSpPr>
          <p:spPr bwMode="auto">
            <a:xfrm>
              <a:off x="5048250" y="3771225"/>
              <a:ext cx="0" cy="131005"/>
            </a:xfrm>
            <a:prstGeom prst="line">
              <a:avLst/>
            </a:prstGeom>
            <a:noFill/>
            <a:ln w="28575"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75DAA30B-E7C9-F86D-BE1A-48CB72A004BA}"/>
                </a:ext>
              </a:extLst>
            </p:cNvPr>
            <p:cNvCxnSpPr>
              <a:cxnSpLocks/>
            </p:cNvCxnSpPr>
            <p:nvPr/>
          </p:nvCxnSpPr>
          <p:spPr bwMode="auto">
            <a:xfrm>
              <a:off x="5099050" y="3771225"/>
              <a:ext cx="0" cy="131005"/>
            </a:xfrm>
            <a:prstGeom prst="line">
              <a:avLst/>
            </a:prstGeom>
            <a:noFill/>
            <a:ln w="28575" cap="flat" cmpd="sng" algn="ctr">
              <a:solidFill>
                <a:schemeClr val="accent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1E8E79E4-D4E3-E899-B6F6-520B5D366CE3}"/>
              </a:ext>
            </a:extLst>
          </p:cNvPr>
          <p:cNvSpPr txBox="1"/>
          <p:nvPr/>
        </p:nvSpPr>
        <p:spPr bwMode="auto">
          <a:xfrm rot="16200000">
            <a:off x="458780" y="2191688"/>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32" name="TextBox 31">
            <a:extLst>
              <a:ext uri="{FF2B5EF4-FFF2-40B4-BE49-F238E27FC236}">
                <a16:creationId xmlns:a16="http://schemas.microsoft.com/office/drawing/2014/main" id="{72327FF2-A952-2DCB-C08B-A2AC1F893542}"/>
              </a:ext>
            </a:extLst>
          </p:cNvPr>
          <p:cNvSpPr txBox="1"/>
          <p:nvPr/>
        </p:nvSpPr>
        <p:spPr bwMode="auto">
          <a:xfrm rot="16200000">
            <a:off x="441889" y="4765431"/>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34" name="TextBox 33">
            <a:extLst>
              <a:ext uri="{FF2B5EF4-FFF2-40B4-BE49-F238E27FC236}">
                <a16:creationId xmlns:a16="http://schemas.microsoft.com/office/drawing/2014/main" id="{1A44CEF5-A867-2ADE-6BEE-5A09C59DE6DE}"/>
              </a:ext>
            </a:extLst>
          </p:cNvPr>
          <p:cNvSpPr txBox="1"/>
          <p:nvPr/>
        </p:nvSpPr>
        <p:spPr bwMode="auto">
          <a:xfrm rot="16200000">
            <a:off x="6530350" y="2338781"/>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36" name="TextBox 35">
            <a:extLst>
              <a:ext uri="{FF2B5EF4-FFF2-40B4-BE49-F238E27FC236}">
                <a16:creationId xmlns:a16="http://schemas.microsoft.com/office/drawing/2014/main" id="{D7ABB60C-E7D1-70AE-0CA1-674DE65B87DF}"/>
              </a:ext>
            </a:extLst>
          </p:cNvPr>
          <p:cNvSpPr txBox="1"/>
          <p:nvPr/>
        </p:nvSpPr>
        <p:spPr bwMode="auto">
          <a:xfrm rot="16200000">
            <a:off x="6581726" y="4640880"/>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Tree>
    <p:extLst>
      <p:ext uri="{BB962C8B-B14F-4D97-AF65-F5344CB8AC3E}">
        <p14:creationId xmlns:p14="http://schemas.microsoft.com/office/powerpoint/2010/main" val="1805422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Subsequent Negative Phase III Studies in Advanced GC</a:t>
            </a:r>
            <a:endParaRPr lang="en-US" baseline="30000" dirty="0"/>
          </a:p>
        </p:txBody>
      </p:sp>
      <p:graphicFrame>
        <p:nvGraphicFramePr>
          <p:cNvPr id="2" name="Table 5">
            <a:extLst>
              <a:ext uri="{FF2B5EF4-FFF2-40B4-BE49-F238E27FC236}">
                <a16:creationId xmlns:a16="http://schemas.microsoft.com/office/drawing/2014/main" id="{B97C156B-FF94-0946-85FC-7B6ED5E6981A}"/>
              </a:ext>
            </a:extLst>
          </p:cNvPr>
          <p:cNvGraphicFramePr>
            <a:graphicFrameLocks noGrp="1"/>
          </p:cNvGraphicFramePr>
          <p:nvPr>
            <p:extLst>
              <p:ext uri="{D42A27DB-BD31-4B8C-83A1-F6EECF244321}">
                <p14:modId xmlns:p14="http://schemas.microsoft.com/office/powerpoint/2010/main" val="2451459044"/>
              </p:ext>
            </p:extLst>
          </p:nvPr>
        </p:nvGraphicFramePr>
        <p:xfrm>
          <a:off x="717550" y="1599133"/>
          <a:ext cx="5124292" cy="3754120"/>
        </p:xfrm>
        <a:graphic>
          <a:graphicData uri="http://schemas.openxmlformats.org/drawingml/2006/table">
            <a:tbl>
              <a:tblPr firstRow="1" bandRow="1">
                <a:tableStyleId>{5C22544A-7EE6-4342-B048-85BDC9FD1C3A}</a:tableStyleId>
              </a:tblPr>
              <a:tblGrid>
                <a:gridCol w="5124292">
                  <a:extLst>
                    <a:ext uri="{9D8B030D-6E8A-4147-A177-3AD203B41FA5}">
                      <a16:colId xmlns:a16="http://schemas.microsoft.com/office/drawing/2014/main" val="3602687410"/>
                    </a:ext>
                  </a:extLst>
                </a:gridCol>
              </a:tblGrid>
              <a:tr h="370840">
                <a:tc>
                  <a:txBody>
                    <a:bodyPr/>
                    <a:lstStyle/>
                    <a:p>
                      <a:r>
                        <a:rPr lang="en-US" sz="1800" dirty="0"/>
                        <a:t>First-line Studies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4953782"/>
                  </a:ext>
                </a:extLst>
              </a:tr>
              <a:tr h="370840">
                <a:tc>
                  <a:txBody>
                    <a:bodyPr/>
                    <a:lstStyle/>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mn-lt"/>
                        </a:rPr>
                        <a:t>JACOB: capecitabine/cisplatin/trastuzumab ± pertuzumab (N = 780)</a:t>
                      </a:r>
                      <a:r>
                        <a:rPr kumimoji="0" lang="en-US" sz="1800" b="0" i="0" u="none" strike="noStrike" cap="none" normalizeH="0" baseline="30000" dirty="0">
                          <a:ln>
                            <a:noFill/>
                          </a:ln>
                          <a:solidFill>
                            <a:schemeClr val="bg1"/>
                          </a:solidFill>
                          <a:effectLst/>
                          <a:latin typeface="+mn-lt"/>
                        </a:rPr>
                        <a:t>1</a:t>
                      </a:r>
                    </a:p>
                    <a:p>
                      <a:pPr marL="573088" marR="0" lvl="0" indent="-28575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bg1"/>
                          </a:solidFill>
                          <a:effectLst/>
                          <a:latin typeface="+mn-lt"/>
                        </a:rPr>
                        <a:t>Median OS: 17.5 vs 14.2 mo</a:t>
                      </a:r>
                      <a:br>
                        <a:rPr kumimoji="0" lang="en-US" sz="1800" b="0" i="0" u="none" strike="noStrike" cap="none" normalizeH="0" baseline="0" dirty="0">
                          <a:ln>
                            <a:noFill/>
                          </a:ln>
                          <a:solidFill>
                            <a:schemeClr val="bg1"/>
                          </a:solidFill>
                          <a:effectLst/>
                          <a:latin typeface="+mn-lt"/>
                        </a:rPr>
                      </a:br>
                      <a:r>
                        <a:rPr kumimoji="0" lang="en-US" sz="1800" b="0" i="0" u="none" strike="noStrike" cap="none" normalizeH="0" baseline="0" dirty="0">
                          <a:ln>
                            <a:noFill/>
                          </a:ln>
                          <a:solidFill>
                            <a:schemeClr val="bg1"/>
                          </a:solidFill>
                          <a:effectLst/>
                          <a:latin typeface="+mn-lt"/>
                        </a:rPr>
                        <a:t>(HR: 0.84; </a:t>
                      </a:r>
                      <a:r>
                        <a:rPr kumimoji="0" lang="en-US" sz="1800" b="0" i="1" u="none" strike="noStrike" cap="none" normalizeH="0" baseline="0" dirty="0">
                          <a:ln>
                            <a:noFill/>
                          </a:ln>
                          <a:solidFill>
                            <a:schemeClr val="bg1"/>
                          </a:solidFill>
                          <a:effectLst/>
                          <a:latin typeface="+mn-lt"/>
                        </a:rPr>
                        <a:t>P</a:t>
                      </a:r>
                      <a:r>
                        <a:rPr kumimoji="0" lang="en-US" sz="1800" b="0" i="0" u="none" strike="noStrike" cap="none" normalizeH="0" baseline="0" dirty="0">
                          <a:ln>
                            <a:noFill/>
                          </a:ln>
                          <a:solidFill>
                            <a:schemeClr val="bg1"/>
                          </a:solidFill>
                          <a:effectLst/>
                          <a:latin typeface="+mn-lt"/>
                        </a:rPr>
                        <a:t> = .057)</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mn-lt"/>
                        </a:rPr>
                        <a:t>HELOISE: capecitabine/cisplatin + 2 dose levels of trastuzumab (N = 400)</a:t>
                      </a:r>
                      <a:r>
                        <a:rPr kumimoji="0" lang="en-US" sz="1800" b="0" i="0" u="none" strike="noStrike" cap="none" normalizeH="0" baseline="30000" dirty="0">
                          <a:ln>
                            <a:noFill/>
                          </a:ln>
                          <a:solidFill>
                            <a:schemeClr val="bg1"/>
                          </a:solidFill>
                          <a:effectLst/>
                          <a:latin typeface="+mn-lt"/>
                        </a:rPr>
                        <a:t>2</a:t>
                      </a:r>
                    </a:p>
                    <a:p>
                      <a:pPr marL="573088" marR="0" lvl="0" indent="-28575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800" b="0" i="0" u="none" strike="noStrike" kern="1200" cap="none" normalizeH="0" baseline="0" dirty="0">
                          <a:ln>
                            <a:noFill/>
                          </a:ln>
                          <a:solidFill>
                            <a:schemeClr val="bg1"/>
                          </a:solidFill>
                          <a:effectLst/>
                          <a:latin typeface="+mn-lt"/>
                          <a:ea typeface="+mn-ea"/>
                          <a:cs typeface="+mn-cs"/>
                        </a:rPr>
                        <a:t>Median OS: 12.5 vs 10.6 mo</a:t>
                      </a:r>
                      <a:br>
                        <a:rPr kumimoji="0" lang="en-US" sz="1800" b="0" i="0" u="none" strike="noStrike" kern="1200" cap="none" normalizeH="0" baseline="0" dirty="0">
                          <a:ln>
                            <a:noFill/>
                          </a:ln>
                          <a:solidFill>
                            <a:schemeClr val="bg1"/>
                          </a:solidFill>
                          <a:effectLst/>
                          <a:latin typeface="+mn-lt"/>
                          <a:ea typeface="+mn-ea"/>
                          <a:cs typeface="+mn-cs"/>
                        </a:rPr>
                      </a:br>
                      <a:r>
                        <a:rPr kumimoji="0" lang="en-US" sz="1800" b="0" i="0" u="none" strike="noStrike" kern="1200" cap="none" normalizeH="0" baseline="0" dirty="0">
                          <a:ln>
                            <a:noFill/>
                          </a:ln>
                          <a:solidFill>
                            <a:schemeClr val="bg1"/>
                          </a:solidFill>
                          <a:effectLst/>
                          <a:latin typeface="+mn-lt"/>
                          <a:ea typeface="+mn-ea"/>
                          <a:cs typeface="+mn-cs"/>
                        </a:rPr>
                        <a:t>(HR: 1.24; </a:t>
                      </a:r>
                      <a:r>
                        <a:rPr kumimoji="0" lang="en-US" sz="1800" b="0" i="1" u="none" strike="noStrike" kern="1200" cap="none" normalizeH="0" baseline="0" dirty="0">
                          <a:ln>
                            <a:noFill/>
                          </a:ln>
                          <a:solidFill>
                            <a:schemeClr val="bg1"/>
                          </a:solidFill>
                          <a:effectLst/>
                          <a:latin typeface="+mn-lt"/>
                          <a:ea typeface="+mn-ea"/>
                          <a:cs typeface="+mn-cs"/>
                        </a:rPr>
                        <a:t>P</a:t>
                      </a:r>
                      <a:r>
                        <a:rPr kumimoji="0" lang="en-US" sz="1800" b="0" i="0" u="none" strike="noStrike" kern="1200" cap="none" normalizeH="0" baseline="0" dirty="0">
                          <a:ln>
                            <a:noFill/>
                          </a:ln>
                          <a:solidFill>
                            <a:schemeClr val="bg1"/>
                          </a:solidFill>
                          <a:effectLst/>
                          <a:latin typeface="+mn-lt"/>
                          <a:ea typeface="+mn-ea"/>
                          <a:cs typeface="+mn-cs"/>
                        </a:rPr>
                        <a:t> = .2401)</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mn-lt"/>
                        </a:rPr>
                        <a:t>TRIO-013/LOGiC: capecitabine/oxaliplatin ± lapatinib (N = 545)</a:t>
                      </a:r>
                      <a:r>
                        <a:rPr kumimoji="0" lang="en-US" sz="1800" b="0" i="0" u="none" strike="noStrike" cap="none" normalizeH="0" baseline="30000" dirty="0">
                          <a:ln>
                            <a:noFill/>
                          </a:ln>
                          <a:solidFill>
                            <a:schemeClr val="bg1"/>
                          </a:solidFill>
                          <a:effectLst/>
                          <a:latin typeface="+mn-lt"/>
                        </a:rPr>
                        <a:t>3</a:t>
                      </a:r>
                    </a:p>
                    <a:p>
                      <a:pPr marL="517525" marR="0" lvl="0" indent="-285750" algn="l" defTabSz="914400" rtl="0" eaLnBrk="1" fontAlgn="base" latinLnBrk="0" hangingPunct="1">
                        <a:lnSpc>
                          <a:spcPct val="100000"/>
                        </a:lnSpc>
                        <a:spcBef>
                          <a:spcPct val="20000"/>
                        </a:spcBef>
                        <a:spcAft>
                          <a:spcPct val="0"/>
                        </a:spcAft>
                        <a:buClrTx/>
                        <a:buSzTx/>
                        <a:buFont typeface="Arial" pitchFamily="34" charset="0"/>
                        <a:buChar char="–"/>
                        <a:tabLst/>
                      </a:pPr>
                      <a:r>
                        <a:rPr kumimoji="0" lang="en-US" sz="1800" b="0" i="0" u="none" strike="noStrike" cap="none" normalizeH="0" baseline="0" dirty="0">
                          <a:ln>
                            <a:noFill/>
                          </a:ln>
                          <a:solidFill>
                            <a:schemeClr val="bg1"/>
                          </a:solidFill>
                          <a:effectLst/>
                          <a:latin typeface="+mn-lt"/>
                        </a:rPr>
                        <a:t>No difference in OS (12.2 vs 10.5 mo; HR: 0.91)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4294206"/>
                  </a:ext>
                </a:extLst>
              </a:tr>
            </a:tbl>
          </a:graphicData>
        </a:graphic>
      </p:graphicFrame>
      <p:graphicFrame>
        <p:nvGraphicFramePr>
          <p:cNvPr id="6" name="Table 5">
            <a:extLst>
              <a:ext uri="{FF2B5EF4-FFF2-40B4-BE49-F238E27FC236}">
                <a16:creationId xmlns:a16="http://schemas.microsoft.com/office/drawing/2014/main" id="{EBE97519-732D-804F-A2F6-49286A16C99F}"/>
              </a:ext>
            </a:extLst>
          </p:cNvPr>
          <p:cNvGraphicFramePr>
            <a:graphicFrameLocks noGrp="1"/>
          </p:cNvGraphicFramePr>
          <p:nvPr>
            <p:extLst>
              <p:ext uri="{D42A27DB-BD31-4B8C-83A1-F6EECF244321}">
                <p14:modId xmlns:p14="http://schemas.microsoft.com/office/powerpoint/2010/main" val="1734523897"/>
              </p:ext>
            </p:extLst>
          </p:nvPr>
        </p:nvGraphicFramePr>
        <p:xfrm>
          <a:off x="6350159" y="1602704"/>
          <a:ext cx="5156041" cy="3332285"/>
        </p:xfrm>
        <a:graphic>
          <a:graphicData uri="http://schemas.openxmlformats.org/drawingml/2006/table">
            <a:tbl>
              <a:tblPr firstRow="1" bandRow="1">
                <a:tableStyleId>{5C22544A-7EE6-4342-B048-85BDC9FD1C3A}</a:tableStyleId>
              </a:tblPr>
              <a:tblGrid>
                <a:gridCol w="5156041">
                  <a:extLst>
                    <a:ext uri="{9D8B030D-6E8A-4147-A177-3AD203B41FA5}">
                      <a16:colId xmlns:a16="http://schemas.microsoft.com/office/drawing/2014/main" val="3602687410"/>
                    </a:ext>
                  </a:extLst>
                </a:gridCol>
              </a:tblGrid>
              <a:tr h="497645">
                <a:tc>
                  <a:txBody>
                    <a:bodyPr/>
                    <a:lstStyle/>
                    <a:p>
                      <a:r>
                        <a:rPr lang="en-US" sz="1800" dirty="0"/>
                        <a:t>Second-line Studies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4953782"/>
                  </a:ext>
                </a:extLst>
              </a:tr>
              <a:tr h="2403035">
                <a:tc>
                  <a:txBody>
                    <a:bodyPr/>
                    <a:lstStyle/>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rgbClr val="000000"/>
                          </a:solidFill>
                          <a:effectLst/>
                          <a:latin typeface="+mn-lt"/>
                        </a:rPr>
                        <a:t>TyTAN: paclitaxel </a:t>
                      </a:r>
                      <a:r>
                        <a:rPr kumimoji="0" lang="en-US" sz="1800" b="0" i="0" u="none" strike="noStrike" cap="none" normalizeH="0" baseline="0" dirty="0">
                          <a:ln>
                            <a:noFill/>
                          </a:ln>
                          <a:solidFill>
                            <a:schemeClr val="bg1"/>
                          </a:solidFill>
                          <a:effectLst/>
                          <a:latin typeface="+mn-lt"/>
                        </a:rPr>
                        <a:t>±</a:t>
                      </a:r>
                      <a:r>
                        <a:rPr kumimoji="0" lang="en-US" sz="1800" b="0" i="0" u="none" strike="noStrike" cap="none" normalizeH="0" baseline="0" dirty="0">
                          <a:ln>
                            <a:noFill/>
                          </a:ln>
                          <a:solidFill>
                            <a:srgbClr val="000000"/>
                          </a:solidFill>
                          <a:effectLst/>
                          <a:latin typeface="+mn-lt"/>
                        </a:rPr>
                        <a:t> lapatinib (N = 261)</a:t>
                      </a:r>
                      <a:r>
                        <a:rPr kumimoji="0" lang="en-US" sz="1800" b="0" i="0" u="none" strike="noStrike" cap="none" normalizeH="0" baseline="30000" dirty="0">
                          <a:ln>
                            <a:noFill/>
                          </a:ln>
                          <a:solidFill>
                            <a:srgbClr val="000000"/>
                          </a:solidFill>
                          <a:effectLst/>
                          <a:latin typeface="+mn-lt"/>
                        </a:rPr>
                        <a:t>4</a:t>
                      </a:r>
                    </a:p>
                    <a:p>
                      <a:pPr marL="800100" marR="0" lvl="1" indent="-342900" algn="l" defTabSz="914400" rtl="0" eaLnBrk="1" fontAlgn="base" latinLnBrk="0" hangingPunct="1">
                        <a:lnSpc>
                          <a:spcPct val="100000"/>
                        </a:lnSpc>
                        <a:spcBef>
                          <a:spcPct val="20000"/>
                        </a:spcBef>
                        <a:spcAft>
                          <a:spcPct val="0"/>
                        </a:spcAft>
                        <a:buClrTx/>
                        <a:buSzTx/>
                        <a:buFont typeface="Calibri" panose="020F0502020204030204" pitchFamily="34" charset="0"/>
                        <a:buChar char="–"/>
                        <a:tabLst/>
                      </a:pPr>
                      <a:r>
                        <a:rPr kumimoji="0" lang="en-US" sz="1800" b="0" i="0" u="none" strike="noStrike" kern="1200" cap="none" normalizeH="0" baseline="0" dirty="0">
                          <a:ln>
                            <a:noFill/>
                          </a:ln>
                          <a:solidFill>
                            <a:schemeClr val="bg1"/>
                          </a:solidFill>
                          <a:effectLst/>
                          <a:latin typeface="+mn-lt"/>
                          <a:ea typeface="+mn-ea"/>
                          <a:cs typeface="+mn-cs"/>
                        </a:rPr>
                        <a:t>Median OS: 11.0 vs 8.9 (</a:t>
                      </a:r>
                      <a:r>
                        <a:rPr kumimoji="0" lang="en-US" sz="1800" b="0" i="1" u="none" strike="noStrike" kern="1200" cap="none" normalizeH="0" baseline="0" dirty="0">
                          <a:ln>
                            <a:noFill/>
                          </a:ln>
                          <a:solidFill>
                            <a:schemeClr val="bg1"/>
                          </a:solidFill>
                          <a:effectLst/>
                          <a:latin typeface="+mn-lt"/>
                          <a:ea typeface="+mn-ea"/>
                          <a:cs typeface="+mn-cs"/>
                        </a:rPr>
                        <a:t>P</a:t>
                      </a:r>
                      <a:r>
                        <a:rPr kumimoji="0" lang="en-US" sz="1800" b="0" i="0" u="none" strike="noStrike" kern="1200" cap="none" normalizeH="0" baseline="0" dirty="0">
                          <a:ln>
                            <a:noFill/>
                          </a:ln>
                          <a:solidFill>
                            <a:schemeClr val="bg1"/>
                          </a:solidFill>
                          <a:effectLst/>
                          <a:latin typeface="+mn-lt"/>
                          <a:ea typeface="+mn-ea"/>
                          <a:cs typeface="+mn-cs"/>
                        </a:rPr>
                        <a:t> = .1044) </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rgbClr val="000000"/>
                          </a:solidFill>
                          <a:effectLst/>
                          <a:latin typeface="+mn-lt"/>
                        </a:rPr>
                        <a:t>GATSBY: paclitaxel or docetaxel vs T-DM1 </a:t>
                      </a:r>
                      <a:br>
                        <a:rPr kumimoji="0" lang="en-US" sz="1800" b="0" i="0" u="none" strike="noStrike" cap="none" normalizeH="0" baseline="0" dirty="0">
                          <a:ln>
                            <a:noFill/>
                          </a:ln>
                          <a:solidFill>
                            <a:srgbClr val="000000"/>
                          </a:solidFill>
                          <a:effectLst/>
                          <a:latin typeface="+mn-lt"/>
                        </a:rPr>
                      </a:br>
                      <a:r>
                        <a:rPr kumimoji="0" lang="en-US" sz="1800" b="0" i="0" u="none" strike="noStrike" cap="none" normalizeH="0" baseline="0" dirty="0">
                          <a:ln>
                            <a:noFill/>
                          </a:ln>
                          <a:solidFill>
                            <a:srgbClr val="000000"/>
                          </a:solidFill>
                          <a:effectLst/>
                          <a:latin typeface="+mn-lt"/>
                        </a:rPr>
                        <a:t>(N = 415)</a:t>
                      </a:r>
                      <a:r>
                        <a:rPr kumimoji="0" lang="en-US" sz="1800" b="0" i="0" u="none" strike="noStrike" cap="none" normalizeH="0" baseline="30000" dirty="0">
                          <a:ln>
                            <a:noFill/>
                          </a:ln>
                          <a:solidFill>
                            <a:srgbClr val="000000"/>
                          </a:solidFill>
                          <a:effectLst/>
                          <a:latin typeface="+mn-lt"/>
                        </a:rPr>
                        <a:t>5</a:t>
                      </a:r>
                    </a:p>
                    <a:p>
                      <a:pPr marL="800100" marR="0" lvl="1" indent="-342900" algn="l" defTabSz="914400" rtl="0" eaLnBrk="1" fontAlgn="base" latinLnBrk="0" hangingPunct="1">
                        <a:lnSpc>
                          <a:spcPct val="100000"/>
                        </a:lnSpc>
                        <a:spcBef>
                          <a:spcPct val="20000"/>
                        </a:spcBef>
                        <a:spcAft>
                          <a:spcPct val="0"/>
                        </a:spcAft>
                        <a:buClrTx/>
                        <a:buSzTx/>
                        <a:buFont typeface="Calibri" panose="020F0502020204030204" pitchFamily="34" charset="0"/>
                        <a:buChar char="–"/>
                        <a:tabLst/>
                      </a:pPr>
                      <a:r>
                        <a:rPr kumimoji="0" lang="en-US" sz="1800" b="0" i="0" u="none" strike="noStrike" kern="1200" cap="none" normalizeH="0" baseline="0" dirty="0">
                          <a:ln>
                            <a:noFill/>
                          </a:ln>
                          <a:solidFill>
                            <a:schemeClr val="bg1"/>
                          </a:solidFill>
                          <a:effectLst/>
                          <a:latin typeface="+mn-lt"/>
                          <a:ea typeface="+mn-ea"/>
                          <a:cs typeface="+mn-cs"/>
                        </a:rPr>
                        <a:t>Median OS: 7.9 vs 8.6 mo</a:t>
                      </a:r>
                      <a:br>
                        <a:rPr kumimoji="0" lang="en-US" sz="1800" b="0" i="0" u="none" strike="noStrike" kern="1200" cap="none" normalizeH="0" baseline="0" dirty="0">
                          <a:ln>
                            <a:noFill/>
                          </a:ln>
                          <a:solidFill>
                            <a:schemeClr val="bg1"/>
                          </a:solidFill>
                          <a:effectLst/>
                          <a:latin typeface="+mn-lt"/>
                          <a:ea typeface="+mn-ea"/>
                          <a:cs typeface="+mn-cs"/>
                        </a:rPr>
                      </a:br>
                      <a:r>
                        <a:rPr kumimoji="0" lang="en-US" sz="1800" b="0" i="0" u="none" strike="noStrike" kern="1200" cap="none" normalizeH="0" baseline="0" dirty="0">
                          <a:ln>
                            <a:noFill/>
                          </a:ln>
                          <a:solidFill>
                            <a:schemeClr val="bg1"/>
                          </a:solidFill>
                          <a:effectLst/>
                          <a:latin typeface="+mn-lt"/>
                          <a:ea typeface="+mn-ea"/>
                          <a:cs typeface="+mn-cs"/>
                        </a:rPr>
                        <a:t>(HR: 1·15; </a:t>
                      </a:r>
                      <a:r>
                        <a:rPr kumimoji="0" lang="en-US" sz="1800" b="0" i="1" u="none" strike="noStrike" kern="1200" cap="none" normalizeH="0" baseline="0" dirty="0">
                          <a:ln>
                            <a:noFill/>
                          </a:ln>
                          <a:solidFill>
                            <a:schemeClr val="bg1"/>
                          </a:solidFill>
                          <a:effectLst/>
                          <a:latin typeface="+mn-lt"/>
                          <a:ea typeface="+mn-ea"/>
                          <a:cs typeface="+mn-cs"/>
                        </a:rPr>
                        <a:t>P </a:t>
                      </a:r>
                      <a:r>
                        <a:rPr kumimoji="0" lang="en-US" sz="1800" b="0" i="0" u="none" strike="noStrike" kern="1200" cap="none" normalizeH="0" baseline="0" dirty="0">
                          <a:ln>
                            <a:noFill/>
                          </a:ln>
                          <a:solidFill>
                            <a:schemeClr val="bg1"/>
                          </a:solidFill>
                          <a:effectLst/>
                          <a:latin typeface="+mn-lt"/>
                          <a:ea typeface="+mn-ea"/>
                          <a:cs typeface="+mn-cs"/>
                        </a:rPr>
                        <a:t>= .86) </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rgbClr val="000000"/>
                          </a:solidFill>
                          <a:effectLst/>
                          <a:latin typeface="+mn-lt"/>
                        </a:rPr>
                        <a:t>T-ACT: paclitaxel </a:t>
                      </a:r>
                      <a:r>
                        <a:rPr kumimoji="0" lang="en-US" sz="1800" b="0" i="0" u="none" strike="noStrike" cap="none" normalizeH="0" baseline="0" dirty="0">
                          <a:ln>
                            <a:noFill/>
                          </a:ln>
                          <a:solidFill>
                            <a:schemeClr val="bg1"/>
                          </a:solidFill>
                          <a:effectLst/>
                          <a:latin typeface="+mn-lt"/>
                        </a:rPr>
                        <a:t>±</a:t>
                      </a:r>
                      <a:r>
                        <a:rPr kumimoji="0" lang="en-US" sz="1800" b="0" i="0" u="none" strike="noStrike" cap="none" normalizeH="0" baseline="0" dirty="0">
                          <a:ln>
                            <a:noFill/>
                          </a:ln>
                          <a:solidFill>
                            <a:srgbClr val="000000"/>
                          </a:solidFill>
                          <a:effectLst/>
                          <a:latin typeface="+mn-lt"/>
                        </a:rPr>
                        <a:t> trastuzumab (N = 91)</a:t>
                      </a:r>
                      <a:r>
                        <a:rPr kumimoji="0" lang="en-US" sz="1800" b="0" i="0" u="none" strike="noStrike" cap="none" normalizeH="0" baseline="30000" dirty="0">
                          <a:ln>
                            <a:noFill/>
                          </a:ln>
                          <a:solidFill>
                            <a:srgbClr val="000000"/>
                          </a:solidFill>
                          <a:effectLst/>
                          <a:latin typeface="+mn-lt"/>
                        </a:rPr>
                        <a:t>6</a:t>
                      </a:r>
                    </a:p>
                    <a:p>
                      <a:pPr marL="800100" marR="0" lvl="1" indent="-342900" algn="l" defTabSz="914400" rtl="0" eaLnBrk="1" fontAlgn="base" latinLnBrk="0" hangingPunct="1">
                        <a:lnSpc>
                          <a:spcPct val="100000"/>
                        </a:lnSpc>
                        <a:spcBef>
                          <a:spcPct val="20000"/>
                        </a:spcBef>
                        <a:spcAft>
                          <a:spcPct val="0"/>
                        </a:spcAft>
                        <a:buClrTx/>
                        <a:buSzTx/>
                        <a:buFont typeface="Calibri" panose="020F0502020204030204" pitchFamily="34" charset="0"/>
                        <a:buChar char="–"/>
                        <a:tabLst/>
                        <a:defRPr/>
                      </a:pPr>
                      <a:r>
                        <a:rPr kumimoji="0" lang="en-US" sz="1800" b="0" i="0" u="none" strike="noStrike" kern="1200" cap="none" normalizeH="0" baseline="0" dirty="0">
                          <a:ln>
                            <a:noFill/>
                          </a:ln>
                          <a:solidFill>
                            <a:schemeClr val="bg1"/>
                          </a:solidFill>
                          <a:effectLst/>
                          <a:latin typeface="+mn-lt"/>
                          <a:ea typeface="+mn-ea"/>
                          <a:cs typeface="+mn-cs"/>
                        </a:rPr>
                        <a:t>Median OS: 10 in both arms</a:t>
                      </a:r>
                      <a:br>
                        <a:rPr kumimoji="0" lang="en-US" sz="1800" b="0" i="0" u="none" strike="noStrike" kern="1200" cap="none" normalizeH="0" baseline="0" dirty="0">
                          <a:ln>
                            <a:noFill/>
                          </a:ln>
                          <a:solidFill>
                            <a:schemeClr val="bg1"/>
                          </a:solidFill>
                          <a:effectLst/>
                          <a:latin typeface="+mn-lt"/>
                          <a:ea typeface="+mn-ea"/>
                          <a:cs typeface="+mn-cs"/>
                        </a:rPr>
                      </a:br>
                      <a:r>
                        <a:rPr kumimoji="0" lang="en-US" sz="1800" b="0" i="0" u="none" strike="noStrike" kern="1200" cap="none" normalizeH="0" baseline="0" dirty="0">
                          <a:ln>
                            <a:noFill/>
                          </a:ln>
                          <a:solidFill>
                            <a:schemeClr val="bg1"/>
                          </a:solidFill>
                          <a:effectLst/>
                          <a:latin typeface="+mn-lt"/>
                          <a:ea typeface="+mn-ea"/>
                          <a:cs typeface="+mn-cs"/>
                        </a:rPr>
                        <a:t>(HR: 1.2; </a:t>
                      </a:r>
                      <a:r>
                        <a:rPr kumimoji="0" lang="en-US" sz="1800" b="0" i="1" u="none" strike="noStrike" kern="1200" cap="none" normalizeH="0" baseline="0" dirty="0">
                          <a:ln>
                            <a:noFill/>
                          </a:ln>
                          <a:solidFill>
                            <a:schemeClr val="bg1"/>
                          </a:solidFill>
                          <a:effectLst/>
                          <a:latin typeface="+mn-lt"/>
                          <a:ea typeface="+mn-ea"/>
                          <a:cs typeface="+mn-cs"/>
                        </a:rPr>
                        <a:t>P</a:t>
                      </a:r>
                      <a:r>
                        <a:rPr kumimoji="0" lang="en-US" sz="1800" b="0" i="0" u="none" strike="noStrike" kern="1200" cap="none" normalizeH="0" baseline="0" dirty="0">
                          <a:ln>
                            <a:noFill/>
                          </a:ln>
                          <a:solidFill>
                            <a:schemeClr val="bg1"/>
                          </a:solidFill>
                          <a:effectLst/>
                          <a:latin typeface="+mn-lt"/>
                          <a:ea typeface="+mn-ea"/>
                          <a:cs typeface="+mn-cs"/>
                        </a:rPr>
                        <a:t> = .20)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4294206"/>
                  </a:ext>
                </a:extLst>
              </a:tr>
            </a:tbl>
          </a:graphicData>
        </a:graphic>
      </p:graphicFrame>
      <p:sp>
        <p:nvSpPr>
          <p:cNvPr id="7" name="Text Box 11">
            <a:extLst>
              <a:ext uri="{FF2B5EF4-FFF2-40B4-BE49-F238E27FC236}">
                <a16:creationId xmlns:a16="http://schemas.microsoft.com/office/drawing/2014/main" id="{1E147432-62AD-DC81-CBA8-638635CE2BFA}"/>
              </a:ext>
            </a:extLst>
          </p:cNvPr>
          <p:cNvSpPr txBox="1">
            <a:spLocks noChangeArrowheads="1"/>
          </p:cNvSpPr>
          <p:nvPr/>
        </p:nvSpPr>
        <p:spPr bwMode="auto">
          <a:xfrm>
            <a:off x="423048" y="6192365"/>
            <a:ext cx="801052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Tabernero. Lancet Oncol. 2018;19:1372. 2. Shah. JCO. 2017;35:2558.</a:t>
            </a:r>
            <a:r>
              <a:rPr lang="fr-FR" altLang="en-US" sz="1200" dirty="0">
                <a:solidFill>
                  <a:srgbClr val="455560"/>
                </a:solidFill>
                <a:latin typeface="Calibri" panose="020F0502020204030204" pitchFamily="34" charset="0"/>
                <a:cs typeface="Arial" panose="020B0604020202020204" pitchFamily="34" charset="0"/>
              </a:rPr>
              <a:t> 3.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Randolph Hecht. JCO. 2016;34:443.  </a:t>
            </a:r>
            <a:b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Satoh. JCO. 2014;32:2039. 5. Thuss-Patience. Lancet Oncol. 2017;18:640. 6. Makiyama. JCO. 2020;38:1919.</a:t>
            </a:r>
          </a:p>
        </p:txBody>
      </p:sp>
    </p:spTree>
    <p:extLst>
      <p:ext uri="{BB962C8B-B14F-4D97-AF65-F5344CB8AC3E}">
        <p14:creationId xmlns:p14="http://schemas.microsoft.com/office/powerpoint/2010/main" val="2602457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09420-EC5B-7AA2-7479-840FD084537C}"/>
              </a:ext>
            </a:extLst>
          </p:cNvPr>
          <p:cNvSpPr>
            <a:spLocks noGrp="1"/>
          </p:cNvSpPr>
          <p:nvPr>
            <p:ph type="title"/>
          </p:nvPr>
        </p:nvSpPr>
        <p:spPr/>
        <p:txBody>
          <a:bodyPr/>
          <a:lstStyle/>
          <a:p>
            <a:r>
              <a:rPr lang="en-US" dirty="0"/>
              <a:t>Recent Data for Anti-HER2</a:t>
            </a:r>
            <a:br>
              <a:rPr lang="en-US" dirty="0"/>
            </a:br>
            <a:r>
              <a:rPr lang="en-US" dirty="0"/>
              <a:t>Therapies in Gastric Cancers</a:t>
            </a:r>
          </a:p>
        </p:txBody>
      </p:sp>
    </p:spTree>
    <p:extLst>
      <p:ext uri="{BB962C8B-B14F-4D97-AF65-F5344CB8AC3E}">
        <p14:creationId xmlns:p14="http://schemas.microsoft.com/office/powerpoint/2010/main" val="3066021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Studies of Anti-HER2 Therapies in GC/</a:t>
            </a:r>
            <a:r>
              <a:rPr lang="en-US" dirty="0" err="1"/>
              <a:t>GEJ</a:t>
            </a:r>
            <a:endParaRPr lang="en-US" dirty="0"/>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3613954343"/>
              </p:ext>
            </p:extLst>
          </p:nvPr>
        </p:nvGraphicFramePr>
        <p:xfrm>
          <a:off x="382890" y="1287834"/>
          <a:ext cx="11457132" cy="4694032"/>
        </p:xfrm>
        <a:graphic>
          <a:graphicData uri="http://schemas.openxmlformats.org/drawingml/2006/table">
            <a:tbl>
              <a:tblPr/>
              <a:tblGrid>
                <a:gridCol w="1660537">
                  <a:extLst>
                    <a:ext uri="{9D8B030D-6E8A-4147-A177-3AD203B41FA5}">
                      <a16:colId xmlns:a16="http://schemas.microsoft.com/office/drawing/2014/main" val="20000"/>
                    </a:ext>
                  </a:extLst>
                </a:gridCol>
                <a:gridCol w="1959319">
                  <a:extLst>
                    <a:ext uri="{9D8B030D-6E8A-4147-A177-3AD203B41FA5}">
                      <a16:colId xmlns:a16="http://schemas.microsoft.com/office/drawing/2014/main" val="20001"/>
                    </a:ext>
                  </a:extLst>
                </a:gridCol>
                <a:gridCol w="1959319">
                  <a:extLst>
                    <a:ext uri="{9D8B030D-6E8A-4147-A177-3AD203B41FA5}">
                      <a16:colId xmlns:a16="http://schemas.microsoft.com/office/drawing/2014/main" val="20002"/>
                    </a:ext>
                  </a:extLst>
                </a:gridCol>
                <a:gridCol w="1959319">
                  <a:extLst>
                    <a:ext uri="{9D8B030D-6E8A-4147-A177-3AD203B41FA5}">
                      <a16:colId xmlns:a16="http://schemas.microsoft.com/office/drawing/2014/main" val="2922282549"/>
                    </a:ext>
                  </a:extLst>
                </a:gridCol>
                <a:gridCol w="1959319">
                  <a:extLst>
                    <a:ext uri="{9D8B030D-6E8A-4147-A177-3AD203B41FA5}">
                      <a16:colId xmlns:a16="http://schemas.microsoft.com/office/drawing/2014/main" val="3266678133"/>
                    </a:ext>
                  </a:extLst>
                </a:gridCol>
                <a:gridCol w="1959319">
                  <a:extLst>
                    <a:ext uri="{9D8B030D-6E8A-4147-A177-3AD203B41FA5}">
                      <a16:colId xmlns:a16="http://schemas.microsoft.com/office/drawing/2014/main" val="3711769708"/>
                    </a:ext>
                  </a:extLst>
                </a:gridCol>
              </a:tblGrid>
              <a:tr h="2098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DESTINY-Gastric01</a:t>
                      </a:r>
                      <a:r>
                        <a:rPr lang="en-US" sz="1400" b="1" baseline="30000" dirty="0">
                          <a:latin typeface="+mn-lt"/>
                        </a:rPr>
                        <a:t>1</a:t>
                      </a:r>
                      <a:endParaRPr lang="en-US" sz="1400" b="1" baseline="30000" dirty="0">
                        <a:latin typeface="+mn-lt"/>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DESTINY-Gastric02</a:t>
                      </a:r>
                      <a:r>
                        <a:rPr lang="en-US" sz="1400" b="1" baseline="30000" dirty="0">
                          <a:latin typeface="+mn-lt"/>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ASPEN-01</a:t>
                      </a:r>
                      <a:r>
                        <a:rPr lang="en-US" sz="1400" b="1" baseline="30000" dirty="0">
                          <a:latin typeface="+mn-lt"/>
                        </a:rPr>
                        <a:t>3</a:t>
                      </a:r>
                      <a:endParaRPr lang="en-US" sz="1400" b="1" baseline="30000" dirty="0">
                        <a:latin typeface="+mn-lt"/>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ZWI-ZW25-201</a:t>
                      </a:r>
                      <a:r>
                        <a:rPr lang="en-US" sz="1400" b="1" baseline="30000" dirty="0">
                          <a:latin typeface="+mn-lt"/>
                          <a:cs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HERIZON-GEA-01</a:t>
                      </a:r>
                      <a:r>
                        <a:rPr lang="en-US" sz="1400" b="1" baseline="30000" dirty="0">
                          <a:latin typeface="+mn-lt"/>
                        </a:rPr>
                        <a:t>6</a:t>
                      </a:r>
                      <a:endParaRPr lang="en-US" sz="1400" b="1" baseline="30000" dirty="0">
                        <a:latin typeface="+mn-lt"/>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098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97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Treatment/patient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T-DXd vs physician’s choice (irinotecan or paclitaxel) after </a:t>
                      </a:r>
                      <a:br>
                        <a:rPr kumimoji="0" lang="en-US" sz="1400" b="0" i="0" u="none" strike="noStrike" cap="none" normalizeH="0" baseline="0" dirty="0">
                          <a:ln>
                            <a:noFill/>
                          </a:ln>
                          <a:solidFill>
                            <a:schemeClr val="bg2">
                              <a:lumMod val="10000"/>
                            </a:schemeClr>
                          </a:solidFill>
                          <a:effectLst/>
                          <a:latin typeface="+mn-lt"/>
                        </a:rPr>
                      </a:br>
                      <a:r>
                        <a:rPr kumimoji="0" lang="en-US" sz="1400" b="0" i="0" u="none" strike="noStrike" cap="none" normalizeH="0" baseline="0" dirty="0">
                          <a:ln>
                            <a:noFill/>
                          </a:ln>
                          <a:solidFill>
                            <a:schemeClr val="bg2">
                              <a:lumMod val="10000"/>
                            </a:schemeClr>
                          </a:solidFill>
                          <a:effectLst/>
                          <a:latin typeface="+mn-lt"/>
                        </a:rPr>
                        <a:t>2 previous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T-DXd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Following failure to 1L trastuzumab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Evorpacept + TRP and paclitaxel as 2L+ in HER2+ GC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Zanidatamab + physician’s choice CT* in patients with </a:t>
                      </a:r>
                      <a:br>
                        <a:rPr kumimoji="0" lang="en-US" sz="1400" b="0" i="0" u="none" strike="noStrike" cap="none" normalizeH="0" baseline="0" dirty="0">
                          <a:ln>
                            <a:noFill/>
                          </a:ln>
                          <a:solidFill>
                            <a:schemeClr val="bg2">
                              <a:lumMod val="10000"/>
                            </a:schemeClr>
                          </a:solidFill>
                          <a:effectLst/>
                          <a:latin typeface="+mn-lt"/>
                        </a:rPr>
                      </a:br>
                      <a:r>
                        <a:rPr kumimoji="0" lang="en-US" sz="1400" b="0" i="0" u="none" strike="noStrike" cap="none" normalizeH="0" baseline="0" dirty="0">
                          <a:ln>
                            <a:noFill/>
                          </a:ln>
                          <a:solidFill>
                            <a:schemeClr val="bg2">
                              <a:lumMod val="10000"/>
                            </a:schemeClr>
                          </a:solidFill>
                          <a:effectLst/>
                          <a:latin typeface="+mn-lt"/>
                        </a:rPr>
                        <a:t>no prior </a:t>
                      </a:r>
                      <a:br>
                        <a:rPr kumimoji="0" lang="en-US" sz="1400" b="0" i="0" u="none" strike="noStrike" cap="none" normalizeH="0" baseline="0" dirty="0">
                          <a:ln>
                            <a:noFill/>
                          </a:ln>
                          <a:solidFill>
                            <a:schemeClr val="bg2">
                              <a:lumMod val="10000"/>
                            </a:schemeClr>
                          </a:solidFill>
                          <a:effectLst/>
                          <a:latin typeface="+mn-lt"/>
                        </a:rPr>
                      </a:br>
                      <a:r>
                        <a:rPr kumimoji="0" lang="en-US" sz="1400" b="0" i="0" u="none" strike="noStrike" cap="none" normalizeH="0" baseline="0" dirty="0">
                          <a:ln>
                            <a:noFill/>
                          </a:ln>
                          <a:solidFill>
                            <a:schemeClr val="bg2">
                              <a:lumMod val="10000"/>
                            </a:schemeClr>
                          </a:solidFill>
                          <a:effectLst/>
                          <a:latin typeface="+mn-lt"/>
                        </a:rPr>
                        <a:t>anti-HER2/systemic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Zanidatamab + CT ± tislelizumab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in patients with no prior HER2, ICI, or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356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sv-SE" sz="1400" b="0" dirty="0">
                          <a:solidFill>
                            <a:schemeClr val="bg1"/>
                          </a:solidFill>
                          <a:latin typeface="+mn-lt"/>
                        </a:rPr>
                        <a:t>51 vs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sv-SE" sz="1400" b="0" dirty="0">
                          <a:solidFill>
                            <a:schemeClr val="bg1"/>
                          </a:solidFill>
                          <a:latin typeface="+mn-lt"/>
                        </a:rPr>
                        <a:t>(HR: 0.59; </a:t>
                      </a:r>
                      <a:r>
                        <a:rPr lang="sv-SE" sz="1400" b="0" i="1" dirty="0">
                          <a:solidFill>
                            <a:schemeClr val="bg1"/>
                          </a:solidFill>
                          <a:latin typeface="+mn-lt"/>
                        </a:rPr>
                        <a:t>P</a:t>
                      </a:r>
                      <a:r>
                        <a:rPr lang="sv-SE" sz="1400" b="0" dirty="0">
                          <a:solidFill>
                            <a:schemeClr val="bg1"/>
                          </a:solidFill>
                          <a:latin typeface="+mn-lt"/>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33 (CR: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356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Median PFS, mo</a:t>
                      </a:r>
                      <a:endParaRPr kumimoji="0" lang="en-US" sz="14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baseline="0" dirty="0">
                          <a:solidFill>
                            <a:schemeClr val="bg1"/>
                          </a:solidFill>
                          <a:latin typeface="+mn-lt"/>
                        </a:rPr>
                        <a:t>5.6 vs 3.5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baseline="0" dirty="0">
                          <a:solidFill>
                            <a:schemeClr val="bg1"/>
                          </a:solidFill>
                          <a:latin typeface="+mn-lt"/>
                        </a:rPr>
                        <a:t>(</a:t>
                      </a: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HR: 0.47)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17.1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356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12.5 vs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(HR: 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rPr>
                        <a:t>(95% CI: 23.6</a:t>
                      </a:r>
                      <a:r>
                        <a:rPr lang="en-US" sz="14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NE)</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9441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Neutropenia (51% vs 24%), anemia (38% vs 23%); WBC count decrease (21% vs 11%), ILD (2.4% vs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Anemia (14%), nausea (8%), neutropenia (8%), WBC count decrease (6%), ILD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Neutrophil count decrease (44%), hypertension (33%), anemia (22%), and AST elevation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Diarrhea (42%), hypokalemia (17%), vomiting (8%), neutropenia (8%), WBC count decrease (6%), and nausea (6%),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397758" y="6187068"/>
            <a:ext cx="861836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Yamaguchi. ASCO GI 2022. Abstr 242. 2. Van Cutsen. 2023;24:744. 3.</a:t>
            </a:r>
            <a:r>
              <a:rPr lang="en-US" sz="1200" b="0" i="0" dirty="0">
                <a:solidFill>
                  <a:schemeClr val="bg2"/>
                </a:solidFill>
                <a:effectLst/>
                <a:latin typeface="+mj-lt"/>
              </a:rPr>
              <a:t> Lee. SITC 2021. Abstr 498.</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a:t>
            </a:r>
            <a:r>
              <a:rPr kumimoji="0" lang="it-IT"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4. </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Ku. ESMO. 2021. Abstr 1380. </a:t>
            </a:r>
            <a:b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br>
            <a:r>
              <a:rPr kumimoji="0" lang="it-IT"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5. Elimova. ASCO GI 2023. Abstr 347. 6. </a:t>
            </a:r>
            <a:r>
              <a:rPr lang="en-US" sz="1200" b="0" i="0" dirty="0">
                <a:solidFill>
                  <a:schemeClr val="bg2"/>
                </a:solidFill>
                <a:effectLst/>
                <a:latin typeface="+mj-lt"/>
              </a:rPr>
              <a:t>Taberno. Future Oncol. 2022;18:3255. </a:t>
            </a: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584460" y="5966998"/>
            <a:ext cx="34799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b="0" kern="1200" spc="0" noProof="0" dirty="0">
                <a:solidFill>
                  <a:schemeClr val="bg2">
                    <a:lumMod val="10000"/>
                  </a:schemeClr>
                </a:solidFill>
                <a:uLnTx/>
                <a:uFillTx/>
                <a:latin typeface="+mn-lt"/>
                <a:ea typeface="Calibri" panose="020F0502020204030204" pitchFamily="34" charset="0"/>
                <a:cs typeface="Calibri" panose="020F0502020204030204" pitchFamily="34" charset="0"/>
              </a:rPr>
              <a:t>E</a:t>
            </a:r>
            <a:r>
              <a:rPr kumimoji="0" lang="en-US" sz="1200" b="0" i="0" u="none" strike="noStrike" cap="none" normalizeH="0" baseline="0" dirty="0">
                <a:ln>
                  <a:noFill/>
                </a:ln>
                <a:solidFill>
                  <a:schemeClr val="bg2">
                    <a:lumMod val="10000"/>
                  </a:schemeClr>
                </a:solidFill>
                <a:effectLst/>
                <a:latin typeface="+mn-lt"/>
              </a:rPr>
              <a:t>ither CAPOX, FP, or mFOLFOX6-1 or mFOLFOX6-2.</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27877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t>DESTINY-Gastric01: Response by Prior ICI in mGC</a:t>
            </a:r>
          </a:p>
        </p:txBody>
      </p:sp>
      <p:sp>
        <p:nvSpPr>
          <p:cNvPr id="7" name="Content Placeholder 6"/>
          <p:cNvSpPr>
            <a:spLocks noGrp="1"/>
          </p:cNvSpPr>
          <p:nvPr>
            <p:ph idx="1"/>
          </p:nvPr>
        </p:nvSpPr>
        <p:spPr>
          <a:xfrm>
            <a:off x="604675" y="1513047"/>
            <a:ext cx="4653125" cy="4650686"/>
          </a:xfrm>
        </p:spPr>
        <p:txBody>
          <a:bodyPr>
            <a:normAutofit/>
          </a:bodyPr>
          <a:lstStyle/>
          <a:p>
            <a:r>
              <a:rPr lang="en-US" sz="2000" dirty="0"/>
              <a:t>Under current treatment guidelines,</a:t>
            </a:r>
            <a:br>
              <a:rPr lang="en-US" sz="2000" dirty="0"/>
            </a:br>
            <a:r>
              <a:rPr lang="en-US" sz="2000" dirty="0"/>
              <a:t>more patients will receive ICI as </a:t>
            </a:r>
            <a:br>
              <a:rPr lang="en-US" sz="2000" dirty="0"/>
            </a:br>
            <a:r>
              <a:rPr lang="en-US" sz="2000" dirty="0"/>
              <a:t>first-line therapy in mGC</a:t>
            </a:r>
          </a:p>
          <a:p>
            <a:r>
              <a:rPr lang="en-US" sz="2000" dirty="0"/>
              <a:t>Exploratory analysis by prior </a:t>
            </a:r>
            <a:br>
              <a:rPr lang="en-US" sz="2000" dirty="0"/>
            </a:br>
            <a:r>
              <a:rPr lang="en-US" sz="2000" dirty="0"/>
              <a:t>treatment with anti-PD-1 ICI</a:t>
            </a:r>
          </a:p>
          <a:p>
            <a:r>
              <a:rPr lang="en-US" sz="2000" dirty="0"/>
              <a:t>T-DXd more effective than chemotherapy regardless of prior ICI</a:t>
            </a:r>
          </a:p>
          <a:p>
            <a:r>
              <a:rPr lang="en-US" sz="2000" dirty="0"/>
              <a:t>Safety outcomes similar in patients</a:t>
            </a:r>
            <a:br>
              <a:rPr lang="en-US" sz="2000" dirty="0"/>
            </a:br>
            <a:r>
              <a:rPr lang="en-US" sz="2000" dirty="0"/>
              <a:t>with or without prior ICI, including</a:t>
            </a:r>
            <a:br>
              <a:rPr lang="en-US" sz="2000" dirty="0"/>
            </a:br>
            <a:r>
              <a:rPr lang="en-US" sz="2000" dirty="0"/>
              <a:t>rates of ILD</a:t>
            </a:r>
          </a:p>
          <a:p>
            <a:endParaRPr lang="en-US" sz="2000" dirty="0"/>
          </a:p>
        </p:txBody>
      </p:sp>
      <p:sp>
        <p:nvSpPr>
          <p:cNvPr id="2" name="Footer Placeholder 1"/>
          <p:cNvSpPr>
            <a:spLocks noGrp="1"/>
          </p:cNvSpPr>
          <p:nvPr>
            <p:ph type="ftr" sz="quarter" idx="4294967295"/>
          </p:nvPr>
        </p:nvSpPr>
        <p:spPr>
          <a:xfrm>
            <a:off x="407330" y="6376831"/>
            <a:ext cx="4532313" cy="16668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Shitara. ASCO GI 2022. Abstr. 322.</a:t>
            </a:r>
          </a:p>
        </p:txBody>
      </p:sp>
      <p:sp>
        <p:nvSpPr>
          <p:cNvPr id="4" name="Slide Number Placeholder 3"/>
          <p:cNvSpPr>
            <a:spLocks noGrp="1"/>
          </p:cNvSpPr>
          <p:nvPr>
            <p:ph type="sldNum" sz="quarter" idx="4294967295"/>
          </p:nvPr>
        </p:nvSpPr>
        <p:spPr>
          <a:xfrm>
            <a:off x="11807825" y="647541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aphicFrame>
        <p:nvGraphicFramePr>
          <p:cNvPr id="5" name="Content Placeholder 4">
            <a:extLst>
              <a:ext uri="{FF2B5EF4-FFF2-40B4-BE49-F238E27FC236}">
                <a16:creationId xmlns:a16="http://schemas.microsoft.com/office/drawing/2014/main" id="{184D5D0A-6902-8415-0174-25FF1D4BE76C}"/>
              </a:ext>
            </a:extLst>
          </p:cNvPr>
          <p:cNvGraphicFramePr>
            <a:graphicFrameLocks/>
          </p:cNvGraphicFramePr>
          <p:nvPr>
            <p:extLst>
              <p:ext uri="{D42A27DB-BD31-4B8C-83A1-F6EECF244321}">
                <p14:modId xmlns:p14="http://schemas.microsoft.com/office/powerpoint/2010/main" val="2100723993"/>
              </p:ext>
            </p:extLst>
          </p:nvPr>
        </p:nvGraphicFramePr>
        <p:xfrm>
          <a:off x="5372100" y="1604963"/>
          <a:ext cx="6400800" cy="3572592"/>
        </p:xfrm>
        <a:graphic>
          <a:graphicData uri="http://schemas.openxmlformats.org/drawingml/2006/table">
            <a:tbl>
              <a:tblPr firstRow="1" bandRow="1">
                <a:effectLst/>
              </a:tblPr>
              <a:tblGrid>
                <a:gridCol w="2011680">
                  <a:extLst>
                    <a:ext uri="{9D8B030D-6E8A-4147-A177-3AD203B41FA5}">
                      <a16:colId xmlns:a16="http://schemas.microsoft.com/office/drawing/2014/main" val="4094498409"/>
                    </a:ext>
                  </a:extLst>
                </a:gridCol>
                <a:gridCol w="1097280">
                  <a:extLst>
                    <a:ext uri="{9D8B030D-6E8A-4147-A177-3AD203B41FA5}">
                      <a16:colId xmlns:a16="http://schemas.microsoft.com/office/drawing/2014/main" val="2345018750"/>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90451092"/>
                    </a:ext>
                  </a:extLst>
                </a:gridCol>
                <a:gridCol w="1097280">
                  <a:extLst>
                    <a:ext uri="{9D8B030D-6E8A-4147-A177-3AD203B41FA5}">
                      <a16:colId xmlns:a16="http://schemas.microsoft.com/office/drawing/2014/main" val="20004"/>
                    </a:ext>
                  </a:extLst>
                </a:gridCol>
              </a:tblGrid>
              <a:tr h="67163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800" b="1" dirty="0">
                          <a:solidFill>
                            <a:schemeClr val="tx1"/>
                          </a:solidFill>
                          <a:latin typeface="Calibri" panose="020F0502020204030204" pitchFamily="34" charset="0"/>
                          <a:cs typeface="Calibri" panose="020F0502020204030204" pitchFamily="34" charset="0"/>
                        </a:rPr>
                        <a:t>Outcome</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T-DXd</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b="1" dirty="0">
                          <a:solidFill>
                            <a:schemeClr val="tx1"/>
                          </a:solidFill>
                          <a:latin typeface="Calibri" panose="020F0502020204030204" pitchFamily="34" charset="0"/>
                          <a:cs typeface="Calibri" panose="020F0502020204030204" pitchFamily="34" charset="0"/>
                        </a:rPr>
                        <a:t>Chemotherapy*</a:t>
                      </a:r>
                      <a:endParaRPr lang="en-US" sz="1800" b="1" baseline="30000" dirty="0">
                        <a:solidFill>
                          <a:schemeClr val="tx1"/>
                        </a:solidFill>
                        <a:latin typeface="Calibri" panose="020F0502020204030204" pitchFamily="34" charset="0"/>
                        <a:cs typeface="Calibri" panose="020F0502020204030204" pitchFamily="34" charset="0"/>
                      </a:endParaRP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931970601"/>
                  </a:ext>
                </a:extLst>
              </a:tr>
              <a:tr h="6912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800" dirty="0">
                          <a:solidFill>
                            <a:schemeClr val="bg1"/>
                          </a:solidFill>
                          <a:latin typeface="Calibri" panose="020F0502020204030204" pitchFamily="34" charset="0"/>
                          <a:cs typeface="Calibri" panose="020F0502020204030204" pitchFamily="34" charset="0"/>
                        </a:rPr>
                        <a:t>Prior</a:t>
                      </a:r>
                      <a:r>
                        <a:rPr lang="en-US" sz="1800" baseline="0" dirty="0">
                          <a:solidFill>
                            <a:schemeClr val="bg1"/>
                          </a:solidFill>
                          <a:latin typeface="Calibri" panose="020F0502020204030204" pitchFamily="34" charset="0"/>
                          <a:cs typeface="Calibri" panose="020F0502020204030204" pitchFamily="34" charset="0"/>
                        </a:rPr>
                        <a:t> ICI</a:t>
                      </a:r>
                      <a:endParaRPr lang="en-US" sz="1800" dirty="0">
                        <a:solidFill>
                          <a:schemeClr val="bg1"/>
                        </a:solidFill>
                        <a:latin typeface="Calibri" panose="020F0502020204030204" pitchFamily="34" charset="0"/>
                        <a:cs typeface="Calibri" panose="020F0502020204030204" pitchFamily="34" charset="0"/>
                      </a:endParaRP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Yes</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n = 44</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No</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n = 81</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Yes</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n = 17</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No</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n = 45</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91074972"/>
                  </a:ext>
                </a:extLst>
              </a:tr>
              <a:tr h="7135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800" dirty="0">
                          <a:solidFill>
                            <a:schemeClr val="bg1"/>
                          </a:solidFill>
                          <a:latin typeface="Calibri" panose="020F0502020204030204" pitchFamily="34" charset="0"/>
                          <a:cs typeface="Calibri" panose="020F0502020204030204" pitchFamily="34" charset="0"/>
                        </a:rPr>
                        <a:t>Confirmed ORR</a:t>
                      </a:r>
                      <a:r>
                        <a:rPr lang="en-US" sz="1800" baseline="0" dirty="0">
                          <a:solidFill>
                            <a:schemeClr val="bg1"/>
                          </a:solidFill>
                          <a:latin typeface="Calibri" panose="020F0502020204030204" pitchFamily="34" charset="0"/>
                          <a:cs typeface="Calibri" panose="020F0502020204030204" pitchFamily="34" charset="0"/>
                        </a:rPr>
                        <a:t>, %</a:t>
                      </a:r>
                      <a:endParaRPr lang="en-US" sz="1800" dirty="0">
                        <a:solidFill>
                          <a:schemeClr val="bg1"/>
                        </a:solidFill>
                        <a:latin typeface="Calibri" panose="020F0502020204030204" pitchFamily="34" charset="0"/>
                        <a:cs typeface="Calibri" panose="020F0502020204030204" pitchFamily="34" charset="0"/>
                      </a:endParaRP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56.8</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34.7</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18.5</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10.0</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50468398"/>
                  </a:ext>
                </a:extLst>
              </a:tr>
              <a:tr h="8415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800" dirty="0">
                          <a:solidFill>
                            <a:schemeClr val="bg1"/>
                          </a:solidFill>
                          <a:latin typeface="Calibri" panose="020F0502020204030204" pitchFamily="34" charset="0"/>
                          <a:cs typeface="Calibri" panose="020F0502020204030204" pitchFamily="34" charset="0"/>
                        </a:rPr>
                        <a:t>Median OS, mo</a:t>
                      </a:r>
                    </a:p>
                    <a:p>
                      <a:r>
                        <a:rPr lang="en-US" sz="1800" dirty="0">
                          <a:solidFill>
                            <a:schemeClr val="bg1"/>
                          </a:solidFill>
                          <a:latin typeface="Calibri" panose="020F0502020204030204" pitchFamily="34" charset="0"/>
                          <a:cs typeface="Calibri" panose="020F0502020204030204" pitchFamily="34" charset="0"/>
                        </a:rPr>
                        <a:t>    95% CI</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16.6</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12.1-21.2</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10.3</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8.1-13.0</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8.6</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3.6-10.7</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8.4</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6.9-13.6</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65455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800" dirty="0">
                          <a:solidFill>
                            <a:schemeClr val="bg1"/>
                          </a:solidFill>
                          <a:latin typeface="Calibri" panose="020F0502020204030204" pitchFamily="34" charset="0"/>
                          <a:cs typeface="Calibri" panose="020F0502020204030204" pitchFamily="34" charset="0"/>
                        </a:rPr>
                        <a:t>Any</a:t>
                      </a:r>
                      <a:r>
                        <a:rPr lang="en-US" sz="1800" baseline="0" dirty="0">
                          <a:solidFill>
                            <a:schemeClr val="bg1"/>
                          </a:solidFill>
                          <a:latin typeface="Calibri" panose="020F0502020204030204" pitchFamily="34" charset="0"/>
                          <a:cs typeface="Calibri" panose="020F0502020204030204" pitchFamily="34" charset="0"/>
                        </a:rPr>
                        <a:t> grade I</a:t>
                      </a:r>
                      <a:r>
                        <a:rPr lang="en-US" sz="1800" dirty="0">
                          <a:solidFill>
                            <a:schemeClr val="bg1"/>
                          </a:solidFill>
                          <a:latin typeface="Calibri" panose="020F0502020204030204" pitchFamily="34" charset="0"/>
                          <a:cs typeface="Calibri" panose="020F0502020204030204" pitchFamily="34" charset="0"/>
                        </a:rPr>
                        <a:t>LD,</a:t>
                      </a:r>
                      <a:r>
                        <a:rPr lang="en-US" sz="1800" baseline="0" dirty="0">
                          <a:solidFill>
                            <a:schemeClr val="bg1"/>
                          </a:solidFill>
                          <a:latin typeface="Calibri" panose="020F0502020204030204" pitchFamily="34" charset="0"/>
                          <a:cs typeface="Calibri" panose="020F0502020204030204" pitchFamily="34" charset="0"/>
                        </a:rPr>
                        <a:t> %</a:t>
                      </a:r>
                      <a:endParaRPr lang="en-US" sz="1800" dirty="0">
                        <a:solidFill>
                          <a:schemeClr val="bg1"/>
                        </a:solidFill>
                        <a:latin typeface="Calibri" panose="020F0502020204030204" pitchFamily="34" charset="0"/>
                        <a:cs typeface="Calibri" panose="020F0502020204030204" pitchFamily="34" charset="0"/>
                      </a:endParaRP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9.1</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9.9</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800" dirty="0">
                          <a:solidFill>
                            <a:schemeClr val="bg1"/>
                          </a:solidFill>
                          <a:latin typeface="Calibri" panose="020F0502020204030204" pitchFamily="34" charset="0"/>
                          <a:cs typeface="Calibri" panose="020F0502020204030204" pitchFamily="34" charset="0"/>
                        </a:rPr>
                        <a:t>--</a:t>
                      </a:r>
                    </a:p>
                  </a:txBody>
                  <a:tcPr marL="91454" marR="914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bl>
          </a:graphicData>
        </a:graphic>
      </p:graphicFrame>
      <p:sp>
        <p:nvSpPr>
          <p:cNvPr id="3" name="Footer Placeholder 1">
            <a:extLst>
              <a:ext uri="{FF2B5EF4-FFF2-40B4-BE49-F238E27FC236}">
                <a16:creationId xmlns:a16="http://schemas.microsoft.com/office/drawing/2014/main" id="{FED1CC71-E5F0-7C25-4F2C-96EEF10B1A5F}"/>
              </a:ext>
            </a:extLst>
          </p:cNvPr>
          <p:cNvSpPr txBox="1">
            <a:spLocks/>
          </p:cNvSpPr>
          <p:nvPr/>
        </p:nvSpPr>
        <p:spPr>
          <a:xfrm>
            <a:off x="5372100" y="5253037"/>
            <a:ext cx="4532472" cy="16668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defRPr/>
            </a:pPr>
            <a:r>
              <a:rPr lang="en-US" sz="1200" b="0" dirty="0">
                <a:solidFill>
                  <a:schemeClr val="bg1"/>
                </a:solidFill>
                <a:latin typeface="Calibri" panose="020F0502020204030204" pitchFamily="34" charset="0"/>
                <a:cs typeface="Calibri" panose="020F0502020204030204" pitchFamily="34" charset="0"/>
              </a:rPr>
              <a:t>*Physician’s choice of irinotecan or paclitaxel.</a:t>
            </a:r>
          </a:p>
        </p:txBody>
      </p:sp>
      <p:sp>
        <p:nvSpPr>
          <p:cNvPr id="8" name="Rectangle 7">
            <a:extLst>
              <a:ext uri="{FF2B5EF4-FFF2-40B4-BE49-F238E27FC236}">
                <a16:creationId xmlns:a16="http://schemas.microsoft.com/office/drawing/2014/main" id="{4DEC6997-E590-82C7-8193-1FB0C1F33BE3}"/>
              </a:ext>
            </a:extLst>
          </p:cNvPr>
          <p:cNvSpPr/>
          <p:nvPr/>
        </p:nvSpPr>
        <p:spPr bwMode="auto">
          <a:xfrm>
            <a:off x="5372100" y="2974720"/>
            <a:ext cx="6400800" cy="707546"/>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B8ABDD59-F96D-0EF3-5EA9-643D918B58A6}"/>
              </a:ext>
            </a:extLst>
          </p:cNvPr>
          <p:cNvSpPr/>
          <p:nvPr/>
        </p:nvSpPr>
        <p:spPr bwMode="auto">
          <a:xfrm>
            <a:off x="5375178" y="3682266"/>
            <a:ext cx="6400800" cy="83748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562921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48929-C426-8DD7-452E-5A476C9877E6}"/>
              </a:ext>
            </a:extLst>
          </p:cNvPr>
          <p:cNvSpPr>
            <a:spLocks noGrp="1"/>
          </p:cNvSpPr>
          <p:nvPr>
            <p:ph type="title"/>
          </p:nvPr>
        </p:nvSpPr>
        <p:spPr/>
        <p:txBody>
          <a:bodyPr/>
          <a:lstStyle/>
          <a:p>
            <a:r>
              <a:rPr lang="en-US" dirty="0"/>
              <a:t>DESTINY-Gastric01 Biomarker Analysis</a:t>
            </a:r>
            <a:br>
              <a:rPr lang="en-US" dirty="0"/>
            </a:br>
            <a:r>
              <a:rPr lang="en-US" sz="2800" i="1" dirty="0"/>
              <a:t>T-DXd in HER2+ Advanced Gastric/GEJ Cancer After ≥2 Prior Regimens</a:t>
            </a:r>
            <a:endParaRPr lang="en-US" i="1" dirty="0"/>
          </a:p>
        </p:txBody>
      </p:sp>
      <p:sp>
        <p:nvSpPr>
          <p:cNvPr id="3" name="Content Placeholder 2">
            <a:extLst>
              <a:ext uri="{FF2B5EF4-FFF2-40B4-BE49-F238E27FC236}">
                <a16:creationId xmlns:a16="http://schemas.microsoft.com/office/drawing/2014/main" id="{FA4BE0C3-E175-CA42-82AB-61C2E81E7A56}"/>
              </a:ext>
            </a:extLst>
          </p:cNvPr>
          <p:cNvSpPr>
            <a:spLocks noGrp="1"/>
          </p:cNvSpPr>
          <p:nvPr>
            <p:ph idx="1"/>
          </p:nvPr>
        </p:nvSpPr>
        <p:spPr/>
        <p:txBody>
          <a:bodyPr>
            <a:noAutofit/>
          </a:bodyPr>
          <a:lstStyle/>
          <a:p>
            <a:pPr>
              <a:spcBef>
                <a:spcPts val="400"/>
              </a:spcBef>
            </a:pPr>
            <a:r>
              <a:rPr lang="en-US" sz="2000" dirty="0">
                <a:cs typeface="Calibri" panose="020F0502020204030204" pitchFamily="34" charset="0"/>
              </a:rPr>
              <a:t>Only 30% of new tumor samples obtained after/during trastuzumab therapy</a:t>
            </a:r>
          </a:p>
          <a:p>
            <a:pPr>
              <a:spcBef>
                <a:spcPts val="400"/>
              </a:spcBef>
            </a:pPr>
            <a:r>
              <a:rPr lang="en-US" sz="2000" dirty="0">
                <a:cs typeface="Calibri" panose="020F0502020204030204" pitchFamily="34" charset="0"/>
              </a:rPr>
              <a:t>ORR slightly higher in patients with HER2+ tumor </a:t>
            </a:r>
            <a:r>
              <a:rPr lang="en-US" sz="2000" dirty="0">
                <a:solidFill>
                  <a:srgbClr val="000000"/>
                </a:solidFill>
                <a:ea typeface="游ゴシック" panose="020B0400000000000000" pitchFamily="50" charset="-128"/>
                <a:cs typeface="Calibri" panose="020F0502020204030204" pitchFamily="34" charset="0"/>
              </a:rPr>
              <a:t>after/during first trastuzumab</a:t>
            </a:r>
          </a:p>
          <a:p>
            <a:pPr lvl="1">
              <a:spcBef>
                <a:spcPts val="400"/>
              </a:spcBef>
            </a:pPr>
            <a:r>
              <a:rPr lang="en-US" sz="1800" dirty="0">
                <a:solidFill>
                  <a:srgbClr val="000000"/>
                </a:solidFill>
                <a:ea typeface="游ゴシック" panose="020B0400000000000000" pitchFamily="50" charset="-128"/>
                <a:cs typeface="Calibri" panose="020F0502020204030204" pitchFamily="34" charset="0"/>
              </a:rPr>
              <a:t>ORR: 57% vs 48%</a:t>
            </a:r>
          </a:p>
          <a:p>
            <a:pPr lvl="1">
              <a:spcBef>
                <a:spcPts val="400"/>
              </a:spcBef>
            </a:pPr>
            <a:r>
              <a:rPr lang="en-US" sz="1800" dirty="0">
                <a:solidFill>
                  <a:srgbClr val="000000"/>
                </a:solidFill>
                <a:ea typeface="游ゴシック" panose="020B0400000000000000" pitchFamily="50" charset="-128"/>
                <a:cs typeface="Calibri" panose="020F0502020204030204" pitchFamily="34" charset="0"/>
              </a:rPr>
              <a:t>OS confounded by small sample size (same)</a:t>
            </a:r>
          </a:p>
          <a:p>
            <a:pPr>
              <a:spcBef>
                <a:spcPts val="400"/>
              </a:spcBef>
            </a:pPr>
            <a:r>
              <a:rPr lang="en-US" sz="2000" dirty="0">
                <a:solidFill>
                  <a:srgbClr val="000000"/>
                </a:solidFill>
                <a:ea typeface="游ゴシック" panose="020B0400000000000000" pitchFamily="50" charset="-128"/>
                <a:cs typeface="Calibri" panose="020F0502020204030204" pitchFamily="34" charset="0"/>
              </a:rPr>
              <a:t>High level of </a:t>
            </a:r>
            <a:r>
              <a:rPr lang="en-US" sz="2000" i="1" dirty="0">
                <a:solidFill>
                  <a:srgbClr val="000000"/>
                </a:solidFill>
                <a:ea typeface="游ゴシック" panose="020B0400000000000000" pitchFamily="50" charset="-128"/>
                <a:cs typeface="Calibri" panose="020F0502020204030204" pitchFamily="34" charset="0"/>
              </a:rPr>
              <a:t>ERBB2 </a:t>
            </a:r>
            <a:r>
              <a:rPr lang="en-US" sz="2000" dirty="0">
                <a:solidFill>
                  <a:srgbClr val="000000"/>
                </a:solidFill>
                <a:ea typeface="游ゴシック" panose="020B0400000000000000" pitchFamily="50" charset="-128"/>
                <a:cs typeface="Calibri" panose="020F0502020204030204" pitchFamily="34" charset="0"/>
              </a:rPr>
              <a:t>(mRNA or plasma) predicts high ORR</a:t>
            </a:r>
          </a:p>
          <a:p>
            <a:pPr>
              <a:spcBef>
                <a:spcPts val="400"/>
              </a:spcBef>
            </a:pPr>
            <a:r>
              <a:rPr lang="en-US" sz="2000" dirty="0">
                <a:solidFill>
                  <a:srgbClr val="000000"/>
                </a:solidFill>
                <a:ea typeface="游ゴシック" panose="020B0400000000000000" pitchFamily="50" charset="-128"/>
                <a:cs typeface="Calibri" panose="020F0502020204030204" pitchFamily="34" charset="0"/>
              </a:rPr>
              <a:t>Tissue mRNA &gt;9.7: ORR 81% vs 23% (small sample size)</a:t>
            </a:r>
          </a:p>
          <a:p>
            <a:pPr>
              <a:spcBef>
                <a:spcPts val="400"/>
              </a:spcBef>
            </a:pPr>
            <a:r>
              <a:rPr lang="en-US" sz="2000" dirty="0">
                <a:solidFill>
                  <a:srgbClr val="000000"/>
                </a:solidFill>
                <a:ea typeface="游ゴシック" panose="020B0400000000000000" pitchFamily="50" charset="-128"/>
                <a:cs typeface="Calibri" panose="020F0502020204030204" pitchFamily="34" charset="0"/>
              </a:rPr>
              <a:t>Plasma </a:t>
            </a:r>
            <a:r>
              <a:rPr lang="en-US" sz="2000" i="1" dirty="0">
                <a:solidFill>
                  <a:srgbClr val="000000"/>
                </a:solidFill>
                <a:ea typeface="游ゴシック" panose="020B0400000000000000" pitchFamily="50" charset="-128"/>
                <a:cs typeface="Calibri" panose="020F0502020204030204" pitchFamily="34" charset="0"/>
              </a:rPr>
              <a:t>ERBB2</a:t>
            </a:r>
            <a:r>
              <a:rPr lang="en-US" sz="2000" dirty="0">
                <a:solidFill>
                  <a:srgbClr val="000000"/>
                </a:solidFill>
                <a:ea typeface="游ゴシック" panose="020B0400000000000000" pitchFamily="50" charset="-128"/>
                <a:cs typeface="Calibri" panose="020F0502020204030204" pitchFamily="34" charset="0"/>
              </a:rPr>
              <a:t> detected in 64% of patients (Guardant360)</a:t>
            </a:r>
          </a:p>
          <a:p>
            <a:pPr lvl="1">
              <a:spcBef>
                <a:spcPts val="400"/>
              </a:spcBef>
            </a:pPr>
            <a:r>
              <a:rPr lang="en-US" sz="1800" dirty="0">
                <a:solidFill>
                  <a:srgbClr val="000000"/>
                </a:solidFill>
                <a:ea typeface="游ゴシック" panose="020B0400000000000000" pitchFamily="50" charset="-128"/>
                <a:cs typeface="Calibri" panose="020F0502020204030204" pitchFamily="34" charset="0"/>
              </a:rPr>
              <a:t>ORR with </a:t>
            </a:r>
            <a:r>
              <a:rPr lang="en-US" sz="1800" i="1" dirty="0">
                <a:solidFill>
                  <a:srgbClr val="000000"/>
                </a:solidFill>
                <a:ea typeface="游ゴシック" panose="020B0400000000000000" pitchFamily="50" charset="-128"/>
                <a:cs typeface="Calibri" panose="020F0502020204030204" pitchFamily="34" charset="0"/>
              </a:rPr>
              <a:t>ERBB2+ </a:t>
            </a:r>
            <a:r>
              <a:rPr lang="en-US" sz="1800" dirty="0">
                <a:solidFill>
                  <a:srgbClr val="000000"/>
                </a:solidFill>
                <a:ea typeface="游ゴシック" panose="020B0400000000000000" pitchFamily="50" charset="-128"/>
                <a:cs typeface="Calibri" panose="020F0502020204030204" pitchFamily="34" charset="0"/>
              </a:rPr>
              <a:t>ctDNA</a:t>
            </a:r>
            <a:r>
              <a:rPr lang="en-US" sz="1800" i="1" dirty="0">
                <a:solidFill>
                  <a:srgbClr val="000000"/>
                </a:solidFill>
                <a:ea typeface="游ゴシック" panose="020B0400000000000000" pitchFamily="50" charset="-128"/>
                <a:cs typeface="Calibri" panose="020F0502020204030204" pitchFamily="34" charset="0"/>
              </a:rPr>
              <a:t>: </a:t>
            </a:r>
            <a:r>
              <a:rPr lang="en-US" sz="1800" dirty="0">
                <a:solidFill>
                  <a:srgbClr val="000000"/>
                </a:solidFill>
                <a:ea typeface="游ゴシック" panose="020B0400000000000000" pitchFamily="50" charset="-128"/>
                <a:cs typeface="Calibri" panose="020F0502020204030204" pitchFamily="34" charset="0"/>
              </a:rPr>
              <a:t>76% vs 40%</a:t>
            </a:r>
          </a:p>
          <a:p>
            <a:pPr lvl="1">
              <a:spcBef>
                <a:spcPts val="400"/>
              </a:spcBef>
            </a:pPr>
            <a:r>
              <a:rPr lang="en-US" sz="1800" dirty="0">
                <a:solidFill>
                  <a:srgbClr val="000000"/>
                </a:solidFill>
                <a:ea typeface="游ゴシック" panose="020B0400000000000000" pitchFamily="50" charset="-128"/>
                <a:cs typeface="Calibri" panose="020F0502020204030204" pitchFamily="34" charset="0"/>
              </a:rPr>
              <a:t>OS nearly doubled if ctDNA </a:t>
            </a:r>
            <a:r>
              <a:rPr lang="en-US" sz="1800" i="1" dirty="0">
                <a:solidFill>
                  <a:srgbClr val="000000"/>
                </a:solidFill>
                <a:ea typeface="游ゴシック" panose="020B0400000000000000" pitchFamily="50" charset="-128"/>
                <a:cs typeface="Calibri" panose="020F0502020204030204" pitchFamily="34" charset="0"/>
              </a:rPr>
              <a:t>ERBB2</a:t>
            </a:r>
            <a:r>
              <a:rPr lang="en-US" sz="1800" dirty="0">
                <a:solidFill>
                  <a:srgbClr val="000000"/>
                </a:solidFill>
                <a:ea typeface="游ゴシック" panose="020B0400000000000000" pitchFamily="50" charset="-128"/>
                <a:cs typeface="Calibri" panose="020F0502020204030204" pitchFamily="34" charset="0"/>
              </a:rPr>
              <a:t> &gt;6 copy: 21 vs 12 mo </a:t>
            </a:r>
            <a:br>
              <a:rPr lang="en-US" sz="1800" dirty="0">
                <a:solidFill>
                  <a:srgbClr val="000000"/>
                </a:solidFill>
                <a:ea typeface="游ゴシック" panose="020B0400000000000000" pitchFamily="50" charset="-128"/>
                <a:cs typeface="Calibri" panose="020F0502020204030204" pitchFamily="34" charset="0"/>
              </a:rPr>
            </a:br>
            <a:r>
              <a:rPr lang="en-US" sz="1800" dirty="0">
                <a:solidFill>
                  <a:srgbClr val="000000"/>
                </a:solidFill>
                <a:ea typeface="游ゴシック" panose="020B0400000000000000" pitchFamily="50" charset="-128"/>
                <a:cs typeface="Calibri" panose="020F0502020204030204" pitchFamily="34" charset="0"/>
              </a:rPr>
              <a:t>median OS</a:t>
            </a:r>
          </a:p>
          <a:p>
            <a:pPr>
              <a:spcBef>
                <a:spcPts val="400"/>
              </a:spcBef>
            </a:pPr>
            <a:r>
              <a:rPr lang="en-US" sz="2000" dirty="0">
                <a:solidFill>
                  <a:srgbClr val="000000"/>
                </a:solidFill>
                <a:ea typeface="游ゴシック" panose="020B0400000000000000" pitchFamily="50" charset="-128"/>
                <a:cs typeface="Calibri" panose="020F0502020204030204" pitchFamily="34" charset="0"/>
              </a:rPr>
              <a:t>Co-occurring </a:t>
            </a:r>
            <a:r>
              <a:rPr lang="en-US" sz="2000" i="1" dirty="0">
                <a:solidFill>
                  <a:srgbClr val="000000"/>
                </a:solidFill>
                <a:ea typeface="游ゴシック" panose="020B0400000000000000" pitchFamily="50" charset="-128"/>
                <a:cs typeface="Calibri" panose="020F0502020204030204" pitchFamily="34" charset="0"/>
              </a:rPr>
              <a:t>EGFR/MET </a:t>
            </a:r>
            <a:r>
              <a:rPr lang="en-US" sz="2000" dirty="0">
                <a:solidFill>
                  <a:srgbClr val="000000"/>
                </a:solidFill>
                <a:ea typeface="游ゴシック" panose="020B0400000000000000" pitchFamily="50" charset="-128"/>
                <a:cs typeface="Calibri" panose="020F0502020204030204" pitchFamily="34" charset="0"/>
              </a:rPr>
              <a:t>amplifications</a:t>
            </a:r>
            <a:r>
              <a:rPr lang="en-US" sz="2000" i="1" dirty="0">
                <a:solidFill>
                  <a:srgbClr val="000000"/>
                </a:solidFill>
                <a:ea typeface="游ゴシック" panose="020B0400000000000000" pitchFamily="50" charset="-128"/>
                <a:cs typeface="Calibri" panose="020F0502020204030204" pitchFamily="34" charset="0"/>
              </a:rPr>
              <a:t> </a:t>
            </a:r>
            <a:r>
              <a:rPr lang="en-US" sz="2000" dirty="0">
                <a:solidFill>
                  <a:srgbClr val="000000"/>
                </a:solidFill>
                <a:ea typeface="游ゴシック" panose="020B0400000000000000" pitchFamily="50" charset="-128"/>
                <a:cs typeface="Calibri" panose="020F0502020204030204" pitchFamily="34" charset="0"/>
              </a:rPr>
              <a:t>associated with </a:t>
            </a:r>
            <a:br>
              <a:rPr lang="en-US" sz="2000" dirty="0">
                <a:solidFill>
                  <a:srgbClr val="000000"/>
                </a:solidFill>
                <a:ea typeface="游ゴシック" panose="020B0400000000000000" pitchFamily="50" charset="-128"/>
                <a:cs typeface="Calibri" panose="020F0502020204030204" pitchFamily="34" charset="0"/>
              </a:rPr>
            </a:br>
            <a:r>
              <a:rPr lang="en-US" sz="2000" dirty="0">
                <a:solidFill>
                  <a:srgbClr val="000000"/>
                </a:solidFill>
                <a:ea typeface="游ゴシック" panose="020B0400000000000000" pitchFamily="50" charset="-128"/>
                <a:cs typeface="Calibri" panose="020F0502020204030204" pitchFamily="34" charset="0"/>
              </a:rPr>
              <a:t>worse outcome</a:t>
            </a:r>
            <a:endParaRPr lang="en-US" sz="2000" dirty="0">
              <a:cs typeface="Calibri" panose="020F0502020204030204" pitchFamily="34" charset="0"/>
            </a:endParaRPr>
          </a:p>
        </p:txBody>
      </p:sp>
      <p:sp>
        <p:nvSpPr>
          <p:cNvPr id="13" name="Text Box 15">
            <a:extLst>
              <a:ext uri="{FF2B5EF4-FFF2-40B4-BE49-F238E27FC236}">
                <a16:creationId xmlns:a16="http://schemas.microsoft.com/office/drawing/2014/main" id="{384966CA-ECCE-4038-B6F3-A6BE7D3A7DB8}"/>
              </a:ext>
            </a:extLst>
          </p:cNvPr>
          <p:cNvSpPr txBox="1">
            <a:spLocks noChangeArrowheads="1"/>
          </p:cNvSpPr>
          <p:nvPr/>
        </p:nvSpPr>
        <p:spPr bwMode="auto">
          <a:xfrm>
            <a:off x="412751" y="63584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Shitara. ESMO World GI 2021. Abstr O14.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4" name="Rectangle: Rounded Corners 3">
            <a:extLst>
              <a:ext uri="{FF2B5EF4-FFF2-40B4-BE49-F238E27FC236}">
                <a16:creationId xmlns:a16="http://schemas.microsoft.com/office/drawing/2014/main" id="{84349C82-2F0D-5F3D-B0A8-67D771D30159}"/>
              </a:ext>
            </a:extLst>
          </p:cNvPr>
          <p:cNvSpPr/>
          <p:nvPr/>
        </p:nvSpPr>
        <p:spPr bwMode="auto">
          <a:xfrm>
            <a:off x="7906397" y="2560320"/>
            <a:ext cx="3806056" cy="3603413"/>
          </a:xfrm>
          <a:prstGeom prst="roundRect">
            <a:avLst/>
          </a:prstGeom>
          <a:solidFill>
            <a:schemeClr val="accent3"/>
          </a:solidFill>
          <a:ln w="0">
            <a:solidFill>
              <a:schemeClr val="accent3"/>
            </a:solidFill>
            <a:miter lim="800000"/>
            <a:headEnd/>
            <a:tailEnd/>
          </a:ln>
        </p:spPr>
        <p:txBody>
          <a:bodyPr rtlCol="0" anchor="ctr"/>
          <a:lstStyle/>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FDA urges biopsy of all patients after trastuzumab progression</a:t>
            </a:r>
          </a:p>
          <a:p>
            <a:pPr marL="800100" marR="0" lvl="1" indent="-342900" algn="l" defTabSz="914400" rtl="0" eaLnBrk="1" fontAlgn="auto" latinLnBrk="0" hangingPunct="1">
              <a:lnSpc>
                <a:spcPct val="100000"/>
              </a:lnSpc>
              <a:spcBef>
                <a:spcPct val="5000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alibri" panose="020F0502020204030204" pitchFamily="34" charset="0"/>
                <a:ea typeface="+mn-ea"/>
                <a:cs typeface="+mn-cs"/>
              </a:rPr>
              <a:t>~20% of patients with esophagogastric cancer have loss of HER2</a:t>
            </a:r>
          </a:p>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This analysis indicates that ctDNA can be used if biopsy is not feasible</a:t>
            </a:r>
          </a:p>
        </p:txBody>
      </p:sp>
    </p:spTree>
    <p:extLst>
      <p:ext uri="{BB962C8B-B14F-4D97-AF65-F5344CB8AC3E}">
        <p14:creationId xmlns:p14="http://schemas.microsoft.com/office/powerpoint/2010/main" val="3472104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Freeform: Shape 286">
            <a:extLst>
              <a:ext uri="{FF2B5EF4-FFF2-40B4-BE49-F238E27FC236}">
                <a16:creationId xmlns:a16="http://schemas.microsoft.com/office/drawing/2014/main" id="{14E5C494-7D2A-3625-30EC-22F82BB1093A}"/>
              </a:ext>
            </a:extLst>
          </p:cNvPr>
          <p:cNvSpPr/>
          <p:nvPr/>
        </p:nvSpPr>
        <p:spPr bwMode="auto">
          <a:xfrm>
            <a:off x="7240905" y="3937635"/>
            <a:ext cx="4009073" cy="1783080"/>
          </a:xfrm>
          <a:custGeom>
            <a:avLst/>
            <a:gdLst>
              <a:gd name="connsiteX0" fmla="*/ 0 w 4009073"/>
              <a:gd name="connsiteY0" fmla="*/ 0 h 1783080"/>
              <a:gd name="connsiteX1" fmla="*/ 220028 w 4009073"/>
              <a:gd name="connsiteY1" fmla="*/ 0 h 1783080"/>
              <a:gd name="connsiteX2" fmla="*/ 220028 w 4009073"/>
              <a:gd name="connsiteY2" fmla="*/ 91440 h 1783080"/>
              <a:gd name="connsiteX3" fmla="*/ 248603 w 4009073"/>
              <a:gd name="connsiteY3" fmla="*/ 91440 h 1783080"/>
              <a:gd name="connsiteX4" fmla="*/ 248603 w 4009073"/>
              <a:gd name="connsiteY4" fmla="*/ 151448 h 1783080"/>
              <a:gd name="connsiteX5" fmla="*/ 274320 w 4009073"/>
              <a:gd name="connsiteY5" fmla="*/ 151448 h 1783080"/>
              <a:gd name="connsiteX6" fmla="*/ 274320 w 4009073"/>
              <a:gd name="connsiteY6" fmla="*/ 168593 h 1783080"/>
              <a:gd name="connsiteX7" fmla="*/ 297180 w 4009073"/>
              <a:gd name="connsiteY7" fmla="*/ 168593 h 1783080"/>
              <a:gd name="connsiteX8" fmla="*/ 297180 w 4009073"/>
              <a:gd name="connsiteY8" fmla="*/ 188595 h 1783080"/>
              <a:gd name="connsiteX9" fmla="*/ 454343 w 4009073"/>
              <a:gd name="connsiteY9" fmla="*/ 188595 h 1783080"/>
              <a:gd name="connsiteX10" fmla="*/ 454343 w 4009073"/>
              <a:gd name="connsiteY10" fmla="*/ 231458 h 1783080"/>
              <a:gd name="connsiteX11" fmla="*/ 500063 w 4009073"/>
              <a:gd name="connsiteY11" fmla="*/ 231458 h 1783080"/>
              <a:gd name="connsiteX12" fmla="*/ 500063 w 4009073"/>
              <a:gd name="connsiteY12" fmla="*/ 280035 h 1783080"/>
              <a:gd name="connsiteX13" fmla="*/ 511493 w 4009073"/>
              <a:gd name="connsiteY13" fmla="*/ 280035 h 1783080"/>
              <a:gd name="connsiteX14" fmla="*/ 511493 w 4009073"/>
              <a:gd name="connsiteY14" fmla="*/ 362903 h 1783080"/>
              <a:gd name="connsiteX15" fmla="*/ 605790 w 4009073"/>
              <a:gd name="connsiteY15" fmla="*/ 362903 h 1783080"/>
              <a:gd name="connsiteX16" fmla="*/ 605790 w 4009073"/>
              <a:gd name="connsiteY16" fmla="*/ 382905 h 1783080"/>
              <a:gd name="connsiteX17" fmla="*/ 668655 w 4009073"/>
              <a:gd name="connsiteY17" fmla="*/ 382905 h 1783080"/>
              <a:gd name="connsiteX18" fmla="*/ 668655 w 4009073"/>
              <a:gd name="connsiteY18" fmla="*/ 428625 h 1783080"/>
              <a:gd name="connsiteX19" fmla="*/ 745808 w 4009073"/>
              <a:gd name="connsiteY19" fmla="*/ 428625 h 1783080"/>
              <a:gd name="connsiteX20" fmla="*/ 745808 w 4009073"/>
              <a:gd name="connsiteY20" fmla="*/ 491490 h 1783080"/>
              <a:gd name="connsiteX21" fmla="*/ 780098 w 4009073"/>
              <a:gd name="connsiteY21" fmla="*/ 491490 h 1783080"/>
              <a:gd name="connsiteX22" fmla="*/ 780098 w 4009073"/>
              <a:gd name="connsiteY22" fmla="*/ 522923 h 1783080"/>
              <a:gd name="connsiteX23" fmla="*/ 831533 w 4009073"/>
              <a:gd name="connsiteY23" fmla="*/ 522923 h 1783080"/>
              <a:gd name="connsiteX24" fmla="*/ 831533 w 4009073"/>
              <a:gd name="connsiteY24" fmla="*/ 577215 h 1783080"/>
              <a:gd name="connsiteX25" fmla="*/ 882968 w 4009073"/>
              <a:gd name="connsiteY25" fmla="*/ 577215 h 1783080"/>
              <a:gd name="connsiteX26" fmla="*/ 882968 w 4009073"/>
              <a:gd name="connsiteY26" fmla="*/ 602933 h 1783080"/>
              <a:gd name="connsiteX27" fmla="*/ 920115 w 4009073"/>
              <a:gd name="connsiteY27" fmla="*/ 602933 h 1783080"/>
              <a:gd name="connsiteX28" fmla="*/ 920115 w 4009073"/>
              <a:gd name="connsiteY28" fmla="*/ 625793 h 1783080"/>
              <a:gd name="connsiteX29" fmla="*/ 991553 w 4009073"/>
              <a:gd name="connsiteY29" fmla="*/ 625793 h 1783080"/>
              <a:gd name="connsiteX30" fmla="*/ 991553 w 4009073"/>
              <a:gd name="connsiteY30" fmla="*/ 691515 h 1783080"/>
              <a:gd name="connsiteX31" fmla="*/ 1014413 w 4009073"/>
              <a:gd name="connsiteY31" fmla="*/ 691515 h 1783080"/>
              <a:gd name="connsiteX32" fmla="*/ 1014413 w 4009073"/>
              <a:gd name="connsiteY32" fmla="*/ 711518 h 1783080"/>
              <a:gd name="connsiteX33" fmla="*/ 1168718 w 4009073"/>
              <a:gd name="connsiteY33" fmla="*/ 711518 h 1783080"/>
              <a:gd name="connsiteX34" fmla="*/ 1168718 w 4009073"/>
              <a:gd name="connsiteY34" fmla="*/ 740093 h 1783080"/>
              <a:gd name="connsiteX35" fmla="*/ 1223010 w 4009073"/>
              <a:gd name="connsiteY35" fmla="*/ 740093 h 1783080"/>
              <a:gd name="connsiteX36" fmla="*/ 1223010 w 4009073"/>
              <a:gd name="connsiteY36" fmla="*/ 771525 h 1783080"/>
              <a:gd name="connsiteX37" fmla="*/ 1291590 w 4009073"/>
              <a:gd name="connsiteY37" fmla="*/ 771525 h 1783080"/>
              <a:gd name="connsiteX38" fmla="*/ 1291590 w 4009073"/>
              <a:gd name="connsiteY38" fmla="*/ 834390 h 1783080"/>
              <a:gd name="connsiteX39" fmla="*/ 1337310 w 4009073"/>
              <a:gd name="connsiteY39" fmla="*/ 834390 h 1783080"/>
              <a:gd name="connsiteX40" fmla="*/ 1337310 w 4009073"/>
              <a:gd name="connsiteY40" fmla="*/ 874395 h 1783080"/>
              <a:gd name="connsiteX41" fmla="*/ 1520190 w 4009073"/>
              <a:gd name="connsiteY41" fmla="*/ 874395 h 1783080"/>
              <a:gd name="connsiteX42" fmla="*/ 1520190 w 4009073"/>
              <a:gd name="connsiteY42" fmla="*/ 920115 h 1783080"/>
              <a:gd name="connsiteX43" fmla="*/ 1711643 w 4009073"/>
              <a:gd name="connsiteY43" fmla="*/ 920115 h 1783080"/>
              <a:gd name="connsiteX44" fmla="*/ 1711643 w 4009073"/>
              <a:gd name="connsiteY44" fmla="*/ 954405 h 1783080"/>
              <a:gd name="connsiteX45" fmla="*/ 1760220 w 4009073"/>
              <a:gd name="connsiteY45" fmla="*/ 954405 h 1783080"/>
              <a:gd name="connsiteX46" fmla="*/ 1760220 w 4009073"/>
              <a:gd name="connsiteY46" fmla="*/ 1034415 h 1783080"/>
              <a:gd name="connsiteX47" fmla="*/ 1928813 w 4009073"/>
              <a:gd name="connsiteY47" fmla="*/ 1034415 h 1783080"/>
              <a:gd name="connsiteX48" fmla="*/ 1928813 w 4009073"/>
              <a:gd name="connsiteY48" fmla="*/ 1085850 h 1783080"/>
              <a:gd name="connsiteX49" fmla="*/ 2008823 w 4009073"/>
              <a:gd name="connsiteY49" fmla="*/ 1085850 h 1783080"/>
              <a:gd name="connsiteX50" fmla="*/ 2008823 w 4009073"/>
              <a:gd name="connsiteY50" fmla="*/ 1137285 h 1783080"/>
              <a:gd name="connsiteX51" fmla="*/ 2108835 w 4009073"/>
              <a:gd name="connsiteY51" fmla="*/ 1137285 h 1783080"/>
              <a:gd name="connsiteX52" fmla="*/ 2108835 w 4009073"/>
              <a:gd name="connsiteY52" fmla="*/ 1194435 h 1783080"/>
              <a:gd name="connsiteX53" fmla="*/ 2494598 w 4009073"/>
              <a:gd name="connsiteY53" fmla="*/ 1194435 h 1783080"/>
              <a:gd name="connsiteX54" fmla="*/ 2494598 w 4009073"/>
              <a:gd name="connsiteY54" fmla="*/ 1248728 h 1783080"/>
              <a:gd name="connsiteX55" fmla="*/ 4009073 w 4009073"/>
              <a:gd name="connsiteY55" fmla="*/ 1248728 h 1783080"/>
              <a:gd name="connsiteX56" fmla="*/ 4009073 w 4009073"/>
              <a:gd name="connsiteY56" fmla="*/ 1783080 h 178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009073" h="1783080">
                <a:moveTo>
                  <a:pt x="0" y="0"/>
                </a:moveTo>
                <a:lnTo>
                  <a:pt x="220028" y="0"/>
                </a:lnTo>
                <a:lnTo>
                  <a:pt x="220028" y="91440"/>
                </a:lnTo>
                <a:lnTo>
                  <a:pt x="248603" y="91440"/>
                </a:lnTo>
                <a:lnTo>
                  <a:pt x="248603" y="151448"/>
                </a:lnTo>
                <a:lnTo>
                  <a:pt x="274320" y="151448"/>
                </a:lnTo>
                <a:lnTo>
                  <a:pt x="274320" y="168593"/>
                </a:lnTo>
                <a:lnTo>
                  <a:pt x="297180" y="168593"/>
                </a:lnTo>
                <a:lnTo>
                  <a:pt x="297180" y="188595"/>
                </a:lnTo>
                <a:lnTo>
                  <a:pt x="454343" y="188595"/>
                </a:lnTo>
                <a:lnTo>
                  <a:pt x="454343" y="231458"/>
                </a:lnTo>
                <a:lnTo>
                  <a:pt x="500063" y="231458"/>
                </a:lnTo>
                <a:lnTo>
                  <a:pt x="500063" y="280035"/>
                </a:lnTo>
                <a:lnTo>
                  <a:pt x="511493" y="280035"/>
                </a:lnTo>
                <a:lnTo>
                  <a:pt x="511493" y="362903"/>
                </a:lnTo>
                <a:lnTo>
                  <a:pt x="605790" y="362903"/>
                </a:lnTo>
                <a:lnTo>
                  <a:pt x="605790" y="382905"/>
                </a:lnTo>
                <a:lnTo>
                  <a:pt x="668655" y="382905"/>
                </a:lnTo>
                <a:lnTo>
                  <a:pt x="668655" y="428625"/>
                </a:lnTo>
                <a:lnTo>
                  <a:pt x="745808" y="428625"/>
                </a:lnTo>
                <a:lnTo>
                  <a:pt x="745808" y="491490"/>
                </a:lnTo>
                <a:lnTo>
                  <a:pt x="780098" y="491490"/>
                </a:lnTo>
                <a:lnTo>
                  <a:pt x="780098" y="522923"/>
                </a:lnTo>
                <a:lnTo>
                  <a:pt x="831533" y="522923"/>
                </a:lnTo>
                <a:lnTo>
                  <a:pt x="831533" y="577215"/>
                </a:lnTo>
                <a:lnTo>
                  <a:pt x="882968" y="577215"/>
                </a:lnTo>
                <a:lnTo>
                  <a:pt x="882968" y="602933"/>
                </a:lnTo>
                <a:lnTo>
                  <a:pt x="920115" y="602933"/>
                </a:lnTo>
                <a:lnTo>
                  <a:pt x="920115" y="625793"/>
                </a:lnTo>
                <a:lnTo>
                  <a:pt x="991553" y="625793"/>
                </a:lnTo>
                <a:lnTo>
                  <a:pt x="991553" y="691515"/>
                </a:lnTo>
                <a:lnTo>
                  <a:pt x="1014413" y="691515"/>
                </a:lnTo>
                <a:lnTo>
                  <a:pt x="1014413" y="711518"/>
                </a:lnTo>
                <a:lnTo>
                  <a:pt x="1168718" y="711518"/>
                </a:lnTo>
                <a:lnTo>
                  <a:pt x="1168718" y="740093"/>
                </a:lnTo>
                <a:lnTo>
                  <a:pt x="1223010" y="740093"/>
                </a:lnTo>
                <a:lnTo>
                  <a:pt x="1223010" y="771525"/>
                </a:lnTo>
                <a:lnTo>
                  <a:pt x="1291590" y="771525"/>
                </a:lnTo>
                <a:lnTo>
                  <a:pt x="1291590" y="834390"/>
                </a:lnTo>
                <a:lnTo>
                  <a:pt x="1337310" y="834390"/>
                </a:lnTo>
                <a:lnTo>
                  <a:pt x="1337310" y="874395"/>
                </a:lnTo>
                <a:lnTo>
                  <a:pt x="1520190" y="874395"/>
                </a:lnTo>
                <a:lnTo>
                  <a:pt x="1520190" y="920115"/>
                </a:lnTo>
                <a:lnTo>
                  <a:pt x="1711643" y="920115"/>
                </a:lnTo>
                <a:lnTo>
                  <a:pt x="1711643" y="954405"/>
                </a:lnTo>
                <a:lnTo>
                  <a:pt x="1760220" y="954405"/>
                </a:lnTo>
                <a:lnTo>
                  <a:pt x="1760220" y="1034415"/>
                </a:lnTo>
                <a:lnTo>
                  <a:pt x="1928813" y="1034415"/>
                </a:lnTo>
                <a:lnTo>
                  <a:pt x="1928813" y="1085850"/>
                </a:lnTo>
                <a:lnTo>
                  <a:pt x="2008823" y="1085850"/>
                </a:lnTo>
                <a:lnTo>
                  <a:pt x="2008823" y="1137285"/>
                </a:lnTo>
                <a:lnTo>
                  <a:pt x="2108835" y="1137285"/>
                </a:lnTo>
                <a:lnTo>
                  <a:pt x="2108835" y="1194435"/>
                </a:lnTo>
                <a:lnTo>
                  <a:pt x="2494598" y="1194435"/>
                </a:lnTo>
                <a:lnTo>
                  <a:pt x="2494598" y="1248728"/>
                </a:lnTo>
                <a:lnTo>
                  <a:pt x="4009073" y="1248728"/>
                </a:lnTo>
                <a:lnTo>
                  <a:pt x="4009073" y="1783080"/>
                </a:lnTo>
              </a:path>
            </a:pathLst>
          </a:custGeom>
          <a:noFill/>
          <a:ln w="28575">
            <a:solidFill>
              <a:schemeClr val="accent2">
                <a:lumMod val="40000"/>
                <a:lumOff val="60000"/>
              </a:schemeClr>
            </a:solidFill>
            <a:miter lim="800000"/>
            <a:headEnd/>
            <a:tailEnd/>
          </a:ln>
        </p:spPr>
        <p:txBody>
          <a:bodyPr rtlCol="0" anchor="ctr"/>
          <a:lstStyle/>
          <a:p>
            <a:pPr algn="ctr"/>
            <a:endParaRPr lang="en-US" dirty="0"/>
          </a:p>
        </p:txBody>
      </p:sp>
      <p:sp>
        <p:nvSpPr>
          <p:cNvPr id="288" name="Freeform: Shape 287">
            <a:extLst>
              <a:ext uri="{FF2B5EF4-FFF2-40B4-BE49-F238E27FC236}">
                <a16:creationId xmlns:a16="http://schemas.microsoft.com/office/drawing/2014/main" id="{36AE00BD-ABA0-5037-E789-91235C61AB8A}"/>
              </a:ext>
            </a:extLst>
          </p:cNvPr>
          <p:cNvSpPr/>
          <p:nvPr/>
        </p:nvSpPr>
        <p:spPr bwMode="auto">
          <a:xfrm>
            <a:off x="7240905" y="3931920"/>
            <a:ext cx="4009073" cy="1788795"/>
          </a:xfrm>
          <a:custGeom>
            <a:avLst/>
            <a:gdLst>
              <a:gd name="connsiteX0" fmla="*/ 0 w 4009073"/>
              <a:gd name="connsiteY0" fmla="*/ 0 h 1788795"/>
              <a:gd name="connsiteX1" fmla="*/ 100013 w 4009073"/>
              <a:gd name="connsiteY1" fmla="*/ 0 h 1788795"/>
              <a:gd name="connsiteX2" fmla="*/ 100013 w 4009073"/>
              <a:gd name="connsiteY2" fmla="*/ 151448 h 1788795"/>
              <a:gd name="connsiteX3" fmla="*/ 222885 w 4009073"/>
              <a:gd name="connsiteY3" fmla="*/ 151448 h 1788795"/>
              <a:gd name="connsiteX4" fmla="*/ 222885 w 4009073"/>
              <a:gd name="connsiteY4" fmla="*/ 262890 h 1788795"/>
              <a:gd name="connsiteX5" fmla="*/ 242888 w 4009073"/>
              <a:gd name="connsiteY5" fmla="*/ 262890 h 1788795"/>
              <a:gd name="connsiteX6" fmla="*/ 242888 w 4009073"/>
              <a:gd name="connsiteY6" fmla="*/ 422910 h 1788795"/>
              <a:gd name="connsiteX7" fmla="*/ 242888 w 4009073"/>
              <a:gd name="connsiteY7" fmla="*/ 422910 h 1788795"/>
              <a:gd name="connsiteX8" fmla="*/ 242888 w 4009073"/>
              <a:gd name="connsiteY8" fmla="*/ 457200 h 1788795"/>
              <a:gd name="connsiteX9" fmla="*/ 271463 w 4009073"/>
              <a:gd name="connsiteY9" fmla="*/ 457200 h 1788795"/>
              <a:gd name="connsiteX10" fmla="*/ 271463 w 4009073"/>
              <a:gd name="connsiteY10" fmla="*/ 500063 h 1788795"/>
              <a:gd name="connsiteX11" fmla="*/ 294323 w 4009073"/>
              <a:gd name="connsiteY11" fmla="*/ 500063 h 1788795"/>
              <a:gd name="connsiteX12" fmla="*/ 294323 w 4009073"/>
              <a:gd name="connsiteY12" fmla="*/ 525780 h 1788795"/>
              <a:gd name="connsiteX13" fmla="*/ 471488 w 4009073"/>
              <a:gd name="connsiteY13" fmla="*/ 525780 h 1788795"/>
              <a:gd name="connsiteX14" fmla="*/ 471488 w 4009073"/>
              <a:gd name="connsiteY14" fmla="*/ 571500 h 1788795"/>
              <a:gd name="connsiteX15" fmla="*/ 500063 w 4009073"/>
              <a:gd name="connsiteY15" fmla="*/ 571500 h 1788795"/>
              <a:gd name="connsiteX16" fmla="*/ 500063 w 4009073"/>
              <a:gd name="connsiteY16" fmla="*/ 654368 h 1788795"/>
              <a:gd name="connsiteX17" fmla="*/ 508635 w 4009073"/>
              <a:gd name="connsiteY17" fmla="*/ 654368 h 1788795"/>
              <a:gd name="connsiteX18" fmla="*/ 508635 w 4009073"/>
              <a:gd name="connsiteY18" fmla="*/ 731520 h 1788795"/>
              <a:gd name="connsiteX19" fmla="*/ 611505 w 4009073"/>
              <a:gd name="connsiteY19" fmla="*/ 731520 h 1788795"/>
              <a:gd name="connsiteX20" fmla="*/ 611505 w 4009073"/>
              <a:gd name="connsiteY20" fmla="*/ 765810 h 1788795"/>
              <a:gd name="connsiteX21" fmla="*/ 668655 w 4009073"/>
              <a:gd name="connsiteY21" fmla="*/ 765810 h 1788795"/>
              <a:gd name="connsiteX22" fmla="*/ 668655 w 4009073"/>
              <a:gd name="connsiteY22" fmla="*/ 814388 h 1788795"/>
              <a:gd name="connsiteX23" fmla="*/ 757238 w 4009073"/>
              <a:gd name="connsiteY23" fmla="*/ 814388 h 1788795"/>
              <a:gd name="connsiteX24" fmla="*/ 757238 w 4009073"/>
              <a:gd name="connsiteY24" fmla="*/ 897255 h 1788795"/>
              <a:gd name="connsiteX25" fmla="*/ 788670 w 4009073"/>
              <a:gd name="connsiteY25" fmla="*/ 897255 h 1788795"/>
              <a:gd name="connsiteX26" fmla="*/ 788670 w 4009073"/>
              <a:gd name="connsiteY26" fmla="*/ 937260 h 1788795"/>
              <a:gd name="connsiteX27" fmla="*/ 845820 w 4009073"/>
              <a:gd name="connsiteY27" fmla="*/ 937260 h 1788795"/>
              <a:gd name="connsiteX28" fmla="*/ 845820 w 4009073"/>
              <a:gd name="connsiteY28" fmla="*/ 997268 h 1788795"/>
              <a:gd name="connsiteX29" fmla="*/ 885825 w 4009073"/>
              <a:gd name="connsiteY29" fmla="*/ 997268 h 1788795"/>
              <a:gd name="connsiteX30" fmla="*/ 885825 w 4009073"/>
              <a:gd name="connsiteY30" fmla="*/ 1022985 h 1788795"/>
              <a:gd name="connsiteX31" fmla="*/ 914400 w 4009073"/>
              <a:gd name="connsiteY31" fmla="*/ 1022985 h 1788795"/>
              <a:gd name="connsiteX32" fmla="*/ 914400 w 4009073"/>
              <a:gd name="connsiteY32" fmla="*/ 1051560 h 1788795"/>
              <a:gd name="connsiteX33" fmla="*/ 997268 w 4009073"/>
              <a:gd name="connsiteY33" fmla="*/ 1051560 h 1788795"/>
              <a:gd name="connsiteX34" fmla="*/ 997268 w 4009073"/>
              <a:gd name="connsiteY34" fmla="*/ 1114425 h 1788795"/>
              <a:gd name="connsiteX35" fmla="*/ 1037273 w 4009073"/>
              <a:gd name="connsiteY35" fmla="*/ 1114425 h 1788795"/>
              <a:gd name="connsiteX36" fmla="*/ 1037273 w 4009073"/>
              <a:gd name="connsiteY36" fmla="*/ 1145858 h 1788795"/>
              <a:gd name="connsiteX37" fmla="*/ 1168718 w 4009073"/>
              <a:gd name="connsiteY37" fmla="*/ 1145858 h 1788795"/>
              <a:gd name="connsiteX38" fmla="*/ 1168718 w 4009073"/>
              <a:gd name="connsiteY38" fmla="*/ 1171575 h 1788795"/>
              <a:gd name="connsiteX39" fmla="*/ 1225868 w 4009073"/>
              <a:gd name="connsiteY39" fmla="*/ 1171575 h 1788795"/>
              <a:gd name="connsiteX40" fmla="*/ 1225868 w 4009073"/>
              <a:gd name="connsiteY40" fmla="*/ 1203008 h 1788795"/>
              <a:gd name="connsiteX41" fmla="*/ 1311593 w 4009073"/>
              <a:gd name="connsiteY41" fmla="*/ 1203008 h 1788795"/>
              <a:gd name="connsiteX42" fmla="*/ 1311593 w 4009073"/>
              <a:gd name="connsiteY42" fmla="*/ 1274445 h 1788795"/>
              <a:gd name="connsiteX43" fmla="*/ 1337310 w 4009073"/>
              <a:gd name="connsiteY43" fmla="*/ 1274445 h 1788795"/>
              <a:gd name="connsiteX44" fmla="*/ 1337310 w 4009073"/>
              <a:gd name="connsiteY44" fmla="*/ 1294448 h 1788795"/>
              <a:gd name="connsiteX45" fmla="*/ 1520190 w 4009073"/>
              <a:gd name="connsiteY45" fmla="*/ 1294448 h 1788795"/>
              <a:gd name="connsiteX46" fmla="*/ 1520190 w 4009073"/>
              <a:gd name="connsiteY46" fmla="*/ 1357313 h 1788795"/>
              <a:gd name="connsiteX47" fmla="*/ 1708785 w 4009073"/>
              <a:gd name="connsiteY47" fmla="*/ 1357313 h 1788795"/>
              <a:gd name="connsiteX48" fmla="*/ 1708785 w 4009073"/>
              <a:gd name="connsiteY48" fmla="*/ 1385888 h 1788795"/>
              <a:gd name="connsiteX49" fmla="*/ 1777365 w 4009073"/>
              <a:gd name="connsiteY49" fmla="*/ 1385888 h 1788795"/>
              <a:gd name="connsiteX50" fmla="*/ 1777365 w 4009073"/>
              <a:gd name="connsiteY50" fmla="*/ 1463040 h 1788795"/>
              <a:gd name="connsiteX51" fmla="*/ 1943100 w 4009073"/>
              <a:gd name="connsiteY51" fmla="*/ 1463040 h 1788795"/>
              <a:gd name="connsiteX52" fmla="*/ 1943100 w 4009073"/>
              <a:gd name="connsiteY52" fmla="*/ 1505903 h 1788795"/>
              <a:gd name="connsiteX53" fmla="*/ 2017395 w 4009073"/>
              <a:gd name="connsiteY53" fmla="*/ 1505903 h 1788795"/>
              <a:gd name="connsiteX54" fmla="*/ 2017395 w 4009073"/>
              <a:gd name="connsiteY54" fmla="*/ 1557338 h 1788795"/>
              <a:gd name="connsiteX55" fmla="*/ 2097405 w 4009073"/>
              <a:gd name="connsiteY55" fmla="*/ 1557338 h 1788795"/>
              <a:gd name="connsiteX56" fmla="*/ 2097405 w 4009073"/>
              <a:gd name="connsiteY56" fmla="*/ 1634490 h 1788795"/>
              <a:gd name="connsiteX57" fmla="*/ 2511743 w 4009073"/>
              <a:gd name="connsiteY57" fmla="*/ 1634490 h 1788795"/>
              <a:gd name="connsiteX58" fmla="*/ 2511743 w 4009073"/>
              <a:gd name="connsiteY58" fmla="*/ 1691640 h 1788795"/>
              <a:gd name="connsiteX59" fmla="*/ 4009073 w 4009073"/>
              <a:gd name="connsiteY59" fmla="*/ 1691640 h 1788795"/>
              <a:gd name="connsiteX60" fmla="*/ 4009073 w 4009073"/>
              <a:gd name="connsiteY60" fmla="*/ 1788795 h 178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009073" h="1788795">
                <a:moveTo>
                  <a:pt x="0" y="0"/>
                </a:moveTo>
                <a:lnTo>
                  <a:pt x="100013" y="0"/>
                </a:lnTo>
                <a:lnTo>
                  <a:pt x="100013" y="151448"/>
                </a:lnTo>
                <a:lnTo>
                  <a:pt x="222885" y="151448"/>
                </a:lnTo>
                <a:lnTo>
                  <a:pt x="222885" y="262890"/>
                </a:lnTo>
                <a:lnTo>
                  <a:pt x="242888" y="262890"/>
                </a:lnTo>
                <a:lnTo>
                  <a:pt x="242888" y="422910"/>
                </a:lnTo>
                <a:lnTo>
                  <a:pt x="242888" y="422910"/>
                </a:lnTo>
                <a:lnTo>
                  <a:pt x="242888" y="457200"/>
                </a:lnTo>
                <a:lnTo>
                  <a:pt x="271463" y="457200"/>
                </a:lnTo>
                <a:lnTo>
                  <a:pt x="271463" y="500063"/>
                </a:lnTo>
                <a:lnTo>
                  <a:pt x="294323" y="500063"/>
                </a:lnTo>
                <a:lnTo>
                  <a:pt x="294323" y="525780"/>
                </a:lnTo>
                <a:lnTo>
                  <a:pt x="471488" y="525780"/>
                </a:lnTo>
                <a:lnTo>
                  <a:pt x="471488" y="571500"/>
                </a:lnTo>
                <a:lnTo>
                  <a:pt x="500063" y="571500"/>
                </a:lnTo>
                <a:lnTo>
                  <a:pt x="500063" y="654368"/>
                </a:lnTo>
                <a:lnTo>
                  <a:pt x="508635" y="654368"/>
                </a:lnTo>
                <a:lnTo>
                  <a:pt x="508635" y="731520"/>
                </a:lnTo>
                <a:lnTo>
                  <a:pt x="611505" y="731520"/>
                </a:lnTo>
                <a:lnTo>
                  <a:pt x="611505" y="765810"/>
                </a:lnTo>
                <a:lnTo>
                  <a:pt x="668655" y="765810"/>
                </a:lnTo>
                <a:lnTo>
                  <a:pt x="668655" y="814388"/>
                </a:lnTo>
                <a:lnTo>
                  <a:pt x="757238" y="814388"/>
                </a:lnTo>
                <a:lnTo>
                  <a:pt x="757238" y="897255"/>
                </a:lnTo>
                <a:lnTo>
                  <a:pt x="788670" y="897255"/>
                </a:lnTo>
                <a:lnTo>
                  <a:pt x="788670" y="937260"/>
                </a:lnTo>
                <a:lnTo>
                  <a:pt x="845820" y="937260"/>
                </a:lnTo>
                <a:lnTo>
                  <a:pt x="845820" y="997268"/>
                </a:lnTo>
                <a:lnTo>
                  <a:pt x="885825" y="997268"/>
                </a:lnTo>
                <a:lnTo>
                  <a:pt x="885825" y="1022985"/>
                </a:lnTo>
                <a:lnTo>
                  <a:pt x="914400" y="1022985"/>
                </a:lnTo>
                <a:lnTo>
                  <a:pt x="914400" y="1051560"/>
                </a:lnTo>
                <a:lnTo>
                  <a:pt x="997268" y="1051560"/>
                </a:lnTo>
                <a:lnTo>
                  <a:pt x="997268" y="1114425"/>
                </a:lnTo>
                <a:lnTo>
                  <a:pt x="1037273" y="1114425"/>
                </a:lnTo>
                <a:lnTo>
                  <a:pt x="1037273" y="1145858"/>
                </a:lnTo>
                <a:lnTo>
                  <a:pt x="1168718" y="1145858"/>
                </a:lnTo>
                <a:lnTo>
                  <a:pt x="1168718" y="1171575"/>
                </a:lnTo>
                <a:lnTo>
                  <a:pt x="1225868" y="1171575"/>
                </a:lnTo>
                <a:lnTo>
                  <a:pt x="1225868" y="1203008"/>
                </a:lnTo>
                <a:lnTo>
                  <a:pt x="1311593" y="1203008"/>
                </a:lnTo>
                <a:lnTo>
                  <a:pt x="1311593" y="1274445"/>
                </a:lnTo>
                <a:lnTo>
                  <a:pt x="1337310" y="1274445"/>
                </a:lnTo>
                <a:lnTo>
                  <a:pt x="1337310" y="1294448"/>
                </a:lnTo>
                <a:lnTo>
                  <a:pt x="1520190" y="1294448"/>
                </a:lnTo>
                <a:lnTo>
                  <a:pt x="1520190" y="1357313"/>
                </a:lnTo>
                <a:lnTo>
                  <a:pt x="1708785" y="1357313"/>
                </a:lnTo>
                <a:lnTo>
                  <a:pt x="1708785" y="1385888"/>
                </a:lnTo>
                <a:lnTo>
                  <a:pt x="1777365" y="1385888"/>
                </a:lnTo>
                <a:lnTo>
                  <a:pt x="1777365" y="1463040"/>
                </a:lnTo>
                <a:lnTo>
                  <a:pt x="1943100" y="1463040"/>
                </a:lnTo>
                <a:lnTo>
                  <a:pt x="1943100" y="1505903"/>
                </a:lnTo>
                <a:lnTo>
                  <a:pt x="2017395" y="1505903"/>
                </a:lnTo>
                <a:lnTo>
                  <a:pt x="2017395" y="1557338"/>
                </a:lnTo>
                <a:lnTo>
                  <a:pt x="2097405" y="1557338"/>
                </a:lnTo>
                <a:lnTo>
                  <a:pt x="2097405" y="1634490"/>
                </a:lnTo>
                <a:lnTo>
                  <a:pt x="2511743" y="1634490"/>
                </a:lnTo>
                <a:lnTo>
                  <a:pt x="2511743" y="1691640"/>
                </a:lnTo>
                <a:lnTo>
                  <a:pt x="4009073" y="1691640"/>
                </a:lnTo>
                <a:lnTo>
                  <a:pt x="4009073" y="1788795"/>
                </a:lnTo>
              </a:path>
            </a:pathLst>
          </a:custGeom>
          <a:noFill/>
          <a:ln w="28575">
            <a:solidFill>
              <a:schemeClr val="accent2">
                <a:lumMod val="40000"/>
                <a:lumOff val="60000"/>
              </a:schemeClr>
            </a:solidFill>
            <a:miter lim="800000"/>
            <a:headEnd/>
            <a:tailEnd/>
          </a:ln>
        </p:spPr>
        <p:txBody>
          <a:bodyPr rtlCol="0" anchor="ctr"/>
          <a:lstStyle/>
          <a:p>
            <a:pPr algn="ctr"/>
            <a:endParaRPr lang="en-US" dirty="0"/>
          </a:p>
        </p:txBody>
      </p:sp>
      <p:sp>
        <p:nvSpPr>
          <p:cNvPr id="286" name="Freeform: Shape 285">
            <a:extLst>
              <a:ext uri="{FF2B5EF4-FFF2-40B4-BE49-F238E27FC236}">
                <a16:creationId xmlns:a16="http://schemas.microsoft.com/office/drawing/2014/main" id="{36513020-3EA3-16B9-A977-64BCBC85178A}"/>
              </a:ext>
            </a:extLst>
          </p:cNvPr>
          <p:cNvSpPr/>
          <p:nvPr/>
        </p:nvSpPr>
        <p:spPr bwMode="auto">
          <a:xfrm>
            <a:off x="7243763" y="3923348"/>
            <a:ext cx="4011930" cy="1800225"/>
          </a:xfrm>
          <a:custGeom>
            <a:avLst/>
            <a:gdLst>
              <a:gd name="connsiteX0" fmla="*/ 0 w 4011930"/>
              <a:gd name="connsiteY0" fmla="*/ 0 h 1800225"/>
              <a:gd name="connsiteX1" fmla="*/ 82867 w 4011930"/>
              <a:gd name="connsiteY1" fmla="*/ 0 h 1800225"/>
              <a:gd name="connsiteX2" fmla="*/ 82867 w 4011930"/>
              <a:gd name="connsiteY2" fmla="*/ 37147 h 1800225"/>
              <a:gd name="connsiteX3" fmla="*/ 208597 w 4011930"/>
              <a:gd name="connsiteY3" fmla="*/ 37147 h 1800225"/>
              <a:gd name="connsiteX4" fmla="*/ 208597 w 4011930"/>
              <a:gd name="connsiteY4" fmla="*/ 77152 h 1800225"/>
              <a:gd name="connsiteX5" fmla="*/ 228600 w 4011930"/>
              <a:gd name="connsiteY5" fmla="*/ 77152 h 1800225"/>
              <a:gd name="connsiteX6" fmla="*/ 228600 w 4011930"/>
              <a:gd name="connsiteY6" fmla="*/ 194310 h 1800225"/>
              <a:gd name="connsiteX7" fmla="*/ 245745 w 4011930"/>
              <a:gd name="connsiteY7" fmla="*/ 194310 h 1800225"/>
              <a:gd name="connsiteX8" fmla="*/ 245745 w 4011930"/>
              <a:gd name="connsiteY8" fmla="*/ 248602 h 1800225"/>
              <a:gd name="connsiteX9" fmla="*/ 257175 w 4011930"/>
              <a:gd name="connsiteY9" fmla="*/ 248602 h 1800225"/>
              <a:gd name="connsiteX10" fmla="*/ 257175 w 4011930"/>
              <a:gd name="connsiteY10" fmla="*/ 288607 h 1800225"/>
              <a:gd name="connsiteX11" fmla="*/ 277177 w 4011930"/>
              <a:gd name="connsiteY11" fmla="*/ 288607 h 1800225"/>
              <a:gd name="connsiteX12" fmla="*/ 277177 w 4011930"/>
              <a:gd name="connsiteY12" fmla="*/ 314325 h 1800225"/>
              <a:gd name="connsiteX13" fmla="*/ 285750 w 4011930"/>
              <a:gd name="connsiteY13" fmla="*/ 314325 h 1800225"/>
              <a:gd name="connsiteX14" fmla="*/ 285750 w 4011930"/>
              <a:gd name="connsiteY14" fmla="*/ 342900 h 1800225"/>
              <a:gd name="connsiteX15" fmla="*/ 454342 w 4011930"/>
              <a:gd name="connsiteY15" fmla="*/ 342900 h 1800225"/>
              <a:gd name="connsiteX16" fmla="*/ 454342 w 4011930"/>
              <a:gd name="connsiteY16" fmla="*/ 362902 h 1800225"/>
              <a:gd name="connsiteX17" fmla="*/ 468630 w 4011930"/>
              <a:gd name="connsiteY17" fmla="*/ 362902 h 1800225"/>
              <a:gd name="connsiteX18" fmla="*/ 468630 w 4011930"/>
              <a:gd name="connsiteY18" fmla="*/ 388620 h 1800225"/>
              <a:gd name="connsiteX19" fmla="*/ 482917 w 4011930"/>
              <a:gd name="connsiteY19" fmla="*/ 388620 h 1800225"/>
              <a:gd name="connsiteX20" fmla="*/ 482917 w 4011930"/>
              <a:gd name="connsiteY20" fmla="*/ 448627 h 1800225"/>
              <a:gd name="connsiteX21" fmla="*/ 500062 w 4011930"/>
              <a:gd name="connsiteY21" fmla="*/ 448627 h 1800225"/>
              <a:gd name="connsiteX22" fmla="*/ 500062 w 4011930"/>
              <a:gd name="connsiteY22" fmla="*/ 531495 h 1800225"/>
              <a:gd name="connsiteX23" fmla="*/ 617220 w 4011930"/>
              <a:gd name="connsiteY23" fmla="*/ 531495 h 1800225"/>
              <a:gd name="connsiteX24" fmla="*/ 617220 w 4011930"/>
              <a:gd name="connsiteY24" fmla="*/ 560070 h 1800225"/>
              <a:gd name="connsiteX25" fmla="*/ 668655 w 4011930"/>
              <a:gd name="connsiteY25" fmla="*/ 560070 h 1800225"/>
              <a:gd name="connsiteX26" fmla="*/ 668655 w 4011930"/>
              <a:gd name="connsiteY26" fmla="*/ 617220 h 1800225"/>
              <a:gd name="connsiteX27" fmla="*/ 737235 w 4011930"/>
              <a:gd name="connsiteY27" fmla="*/ 617220 h 1800225"/>
              <a:gd name="connsiteX28" fmla="*/ 737235 w 4011930"/>
              <a:gd name="connsiteY28" fmla="*/ 648652 h 1800225"/>
              <a:gd name="connsiteX29" fmla="*/ 760095 w 4011930"/>
              <a:gd name="connsiteY29" fmla="*/ 648652 h 1800225"/>
              <a:gd name="connsiteX30" fmla="*/ 760095 w 4011930"/>
              <a:gd name="connsiteY30" fmla="*/ 694372 h 1800225"/>
              <a:gd name="connsiteX31" fmla="*/ 797242 w 4011930"/>
              <a:gd name="connsiteY31" fmla="*/ 694372 h 1800225"/>
              <a:gd name="connsiteX32" fmla="*/ 797242 w 4011930"/>
              <a:gd name="connsiteY32" fmla="*/ 722947 h 1800225"/>
              <a:gd name="connsiteX33" fmla="*/ 831532 w 4011930"/>
              <a:gd name="connsiteY33" fmla="*/ 722947 h 1800225"/>
              <a:gd name="connsiteX34" fmla="*/ 831532 w 4011930"/>
              <a:gd name="connsiteY34" fmla="*/ 768667 h 1800225"/>
              <a:gd name="connsiteX35" fmla="*/ 882967 w 4011930"/>
              <a:gd name="connsiteY35" fmla="*/ 768667 h 1800225"/>
              <a:gd name="connsiteX36" fmla="*/ 882967 w 4011930"/>
              <a:gd name="connsiteY36" fmla="*/ 800100 h 1800225"/>
              <a:gd name="connsiteX37" fmla="*/ 925830 w 4011930"/>
              <a:gd name="connsiteY37" fmla="*/ 800100 h 1800225"/>
              <a:gd name="connsiteX38" fmla="*/ 925830 w 4011930"/>
              <a:gd name="connsiteY38" fmla="*/ 840105 h 1800225"/>
              <a:gd name="connsiteX39" fmla="*/ 994410 w 4011930"/>
              <a:gd name="connsiteY39" fmla="*/ 840105 h 1800225"/>
              <a:gd name="connsiteX40" fmla="*/ 994410 w 4011930"/>
              <a:gd name="connsiteY40" fmla="*/ 908685 h 1800225"/>
              <a:gd name="connsiteX41" fmla="*/ 1005840 w 4011930"/>
              <a:gd name="connsiteY41" fmla="*/ 908685 h 1800225"/>
              <a:gd name="connsiteX42" fmla="*/ 1005840 w 4011930"/>
              <a:gd name="connsiteY42" fmla="*/ 920115 h 1800225"/>
              <a:gd name="connsiteX43" fmla="*/ 1168717 w 4011930"/>
              <a:gd name="connsiteY43" fmla="*/ 920115 h 1800225"/>
              <a:gd name="connsiteX44" fmla="*/ 1168717 w 4011930"/>
              <a:gd name="connsiteY44" fmla="*/ 951547 h 1800225"/>
              <a:gd name="connsiteX45" fmla="*/ 1214437 w 4011930"/>
              <a:gd name="connsiteY45" fmla="*/ 951547 h 1800225"/>
              <a:gd name="connsiteX46" fmla="*/ 1214437 w 4011930"/>
              <a:gd name="connsiteY46" fmla="*/ 994410 h 1800225"/>
              <a:gd name="connsiteX47" fmla="*/ 1297305 w 4011930"/>
              <a:gd name="connsiteY47" fmla="*/ 994410 h 1800225"/>
              <a:gd name="connsiteX48" fmla="*/ 1297305 w 4011930"/>
              <a:gd name="connsiteY48" fmla="*/ 1020127 h 1800225"/>
              <a:gd name="connsiteX49" fmla="*/ 1308735 w 4011930"/>
              <a:gd name="connsiteY49" fmla="*/ 1020127 h 1800225"/>
              <a:gd name="connsiteX50" fmla="*/ 1308735 w 4011930"/>
              <a:gd name="connsiteY50" fmla="*/ 1065847 h 1800225"/>
              <a:gd name="connsiteX51" fmla="*/ 1323022 w 4011930"/>
              <a:gd name="connsiteY51" fmla="*/ 1065847 h 1800225"/>
              <a:gd name="connsiteX52" fmla="*/ 1323022 w 4011930"/>
              <a:gd name="connsiteY52" fmla="*/ 1085850 h 1800225"/>
              <a:gd name="connsiteX53" fmla="*/ 1520190 w 4011930"/>
              <a:gd name="connsiteY53" fmla="*/ 1085850 h 1800225"/>
              <a:gd name="connsiteX54" fmla="*/ 1520190 w 4011930"/>
              <a:gd name="connsiteY54" fmla="*/ 1154430 h 1800225"/>
              <a:gd name="connsiteX55" fmla="*/ 1720215 w 4011930"/>
              <a:gd name="connsiteY55" fmla="*/ 1154430 h 1800225"/>
              <a:gd name="connsiteX56" fmla="*/ 1720215 w 4011930"/>
              <a:gd name="connsiteY56" fmla="*/ 1183005 h 1800225"/>
              <a:gd name="connsiteX57" fmla="*/ 1777365 w 4011930"/>
              <a:gd name="connsiteY57" fmla="*/ 1183005 h 1800225"/>
              <a:gd name="connsiteX58" fmla="*/ 1777365 w 4011930"/>
              <a:gd name="connsiteY58" fmla="*/ 1274445 h 1800225"/>
              <a:gd name="connsiteX59" fmla="*/ 1925955 w 4011930"/>
              <a:gd name="connsiteY59" fmla="*/ 1274445 h 1800225"/>
              <a:gd name="connsiteX60" fmla="*/ 1925955 w 4011930"/>
              <a:gd name="connsiteY60" fmla="*/ 1320165 h 1800225"/>
              <a:gd name="connsiteX61" fmla="*/ 2011680 w 4011930"/>
              <a:gd name="connsiteY61" fmla="*/ 1320165 h 1800225"/>
              <a:gd name="connsiteX62" fmla="*/ 2011680 w 4011930"/>
              <a:gd name="connsiteY62" fmla="*/ 1377315 h 1800225"/>
              <a:gd name="connsiteX63" fmla="*/ 2103120 w 4011930"/>
              <a:gd name="connsiteY63" fmla="*/ 1377315 h 1800225"/>
              <a:gd name="connsiteX64" fmla="*/ 2103120 w 4011930"/>
              <a:gd name="connsiteY64" fmla="*/ 1445895 h 1800225"/>
              <a:gd name="connsiteX65" fmla="*/ 2500312 w 4011930"/>
              <a:gd name="connsiteY65" fmla="*/ 1445895 h 1800225"/>
              <a:gd name="connsiteX66" fmla="*/ 2500312 w 4011930"/>
              <a:gd name="connsiteY66" fmla="*/ 1511617 h 1800225"/>
              <a:gd name="connsiteX67" fmla="*/ 4011930 w 4011930"/>
              <a:gd name="connsiteY67" fmla="*/ 1511617 h 1800225"/>
              <a:gd name="connsiteX68" fmla="*/ 4011930 w 4011930"/>
              <a:gd name="connsiteY68" fmla="*/ 1800225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011930" h="1800225">
                <a:moveTo>
                  <a:pt x="0" y="0"/>
                </a:moveTo>
                <a:lnTo>
                  <a:pt x="82867" y="0"/>
                </a:lnTo>
                <a:lnTo>
                  <a:pt x="82867" y="37147"/>
                </a:lnTo>
                <a:lnTo>
                  <a:pt x="208597" y="37147"/>
                </a:lnTo>
                <a:lnTo>
                  <a:pt x="208597" y="77152"/>
                </a:lnTo>
                <a:lnTo>
                  <a:pt x="228600" y="77152"/>
                </a:lnTo>
                <a:lnTo>
                  <a:pt x="228600" y="194310"/>
                </a:lnTo>
                <a:lnTo>
                  <a:pt x="245745" y="194310"/>
                </a:lnTo>
                <a:lnTo>
                  <a:pt x="245745" y="248602"/>
                </a:lnTo>
                <a:lnTo>
                  <a:pt x="257175" y="248602"/>
                </a:lnTo>
                <a:lnTo>
                  <a:pt x="257175" y="288607"/>
                </a:lnTo>
                <a:lnTo>
                  <a:pt x="277177" y="288607"/>
                </a:lnTo>
                <a:lnTo>
                  <a:pt x="277177" y="314325"/>
                </a:lnTo>
                <a:lnTo>
                  <a:pt x="285750" y="314325"/>
                </a:lnTo>
                <a:lnTo>
                  <a:pt x="285750" y="342900"/>
                </a:lnTo>
                <a:lnTo>
                  <a:pt x="454342" y="342900"/>
                </a:lnTo>
                <a:lnTo>
                  <a:pt x="454342" y="362902"/>
                </a:lnTo>
                <a:lnTo>
                  <a:pt x="468630" y="362902"/>
                </a:lnTo>
                <a:lnTo>
                  <a:pt x="468630" y="388620"/>
                </a:lnTo>
                <a:lnTo>
                  <a:pt x="482917" y="388620"/>
                </a:lnTo>
                <a:lnTo>
                  <a:pt x="482917" y="448627"/>
                </a:lnTo>
                <a:lnTo>
                  <a:pt x="500062" y="448627"/>
                </a:lnTo>
                <a:lnTo>
                  <a:pt x="500062" y="531495"/>
                </a:lnTo>
                <a:lnTo>
                  <a:pt x="617220" y="531495"/>
                </a:lnTo>
                <a:lnTo>
                  <a:pt x="617220" y="560070"/>
                </a:lnTo>
                <a:lnTo>
                  <a:pt x="668655" y="560070"/>
                </a:lnTo>
                <a:lnTo>
                  <a:pt x="668655" y="617220"/>
                </a:lnTo>
                <a:lnTo>
                  <a:pt x="737235" y="617220"/>
                </a:lnTo>
                <a:lnTo>
                  <a:pt x="737235" y="648652"/>
                </a:lnTo>
                <a:lnTo>
                  <a:pt x="760095" y="648652"/>
                </a:lnTo>
                <a:lnTo>
                  <a:pt x="760095" y="694372"/>
                </a:lnTo>
                <a:lnTo>
                  <a:pt x="797242" y="694372"/>
                </a:lnTo>
                <a:lnTo>
                  <a:pt x="797242" y="722947"/>
                </a:lnTo>
                <a:lnTo>
                  <a:pt x="831532" y="722947"/>
                </a:lnTo>
                <a:lnTo>
                  <a:pt x="831532" y="768667"/>
                </a:lnTo>
                <a:lnTo>
                  <a:pt x="882967" y="768667"/>
                </a:lnTo>
                <a:lnTo>
                  <a:pt x="882967" y="800100"/>
                </a:lnTo>
                <a:lnTo>
                  <a:pt x="925830" y="800100"/>
                </a:lnTo>
                <a:lnTo>
                  <a:pt x="925830" y="840105"/>
                </a:lnTo>
                <a:lnTo>
                  <a:pt x="994410" y="840105"/>
                </a:lnTo>
                <a:lnTo>
                  <a:pt x="994410" y="908685"/>
                </a:lnTo>
                <a:lnTo>
                  <a:pt x="1005840" y="908685"/>
                </a:lnTo>
                <a:lnTo>
                  <a:pt x="1005840" y="920115"/>
                </a:lnTo>
                <a:lnTo>
                  <a:pt x="1168717" y="920115"/>
                </a:lnTo>
                <a:lnTo>
                  <a:pt x="1168717" y="951547"/>
                </a:lnTo>
                <a:lnTo>
                  <a:pt x="1214437" y="951547"/>
                </a:lnTo>
                <a:lnTo>
                  <a:pt x="1214437" y="994410"/>
                </a:lnTo>
                <a:lnTo>
                  <a:pt x="1297305" y="994410"/>
                </a:lnTo>
                <a:lnTo>
                  <a:pt x="1297305" y="1020127"/>
                </a:lnTo>
                <a:lnTo>
                  <a:pt x="1308735" y="1020127"/>
                </a:lnTo>
                <a:lnTo>
                  <a:pt x="1308735" y="1065847"/>
                </a:lnTo>
                <a:lnTo>
                  <a:pt x="1323022" y="1065847"/>
                </a:lnTo>
                <a:lnTo>
                  <a:pt x="1323022" y="1085850"/>
                </a:lnTo>
                <a:lnTo>
                  <a:pt x="1520190" y="1085850"/>
                </a:lnTo>
                <a:lnTo>
                  <a:pt x="1520190" y="1154430"/>
                </a:lnTo>
                <a:lnTo>
                  <a:pt x="1720215" y="1154430"/>
                </a:lnTo>
                <a:lnTo>
                  <a:pt x="1720215" y="1183005"/>
                </a:lnTo>
                <a:lnTo>
                  <a:pt x="1777365" y="1183005"/>
                </a:lnTo>
                <a:lnTo>
                  <a:pt x="1777365" y="1274445"/>
                </a:lnTo>
                <a:lnTo>
                  <a:pt x="1925955" y="1274445"/>
                </a:lnTo>
                <a:lnTo>
                  <a:pt x="1925955" y="1320165"/>
                </a:lnTo>
                <a:lnTo>
                  <a:pt x="2011680" y="1320165"/>
                </a:lnTo>
                <a:lnTo>
                  <a:pt x="2011680" y="1377315"/>
                </a:lnTo>
                <a:lnTo>
                  <a:pt x="2103120" y="1377315"/>
                </a:lnTo>
                <a:lnTo>
                  <a:pt x="2103120" y="1445895"/>
                </a:lnTo>
                <a:lnTo>
                  <a:pt x="2500312" y="1445895"/>
                </a:lnTo>
                <a:lnTo>
                  <a:pt x="2500312" y="1511617"/>
                </a:lnTo>
                <a:lnTo>
                  <a:pt x="4011930" y="1511617"/>
                </a:lnTo>
                <a:lnTo>
                  <a:pt x="4011930" y="1800225"/>
                </a:lnTo>
              </a:path>
            </a:pathLst>
          </a:custGeom>
          <a:noFill/>
          <a:ln w="28575">
            <a:solidFill>
              <a:schemeClr val="accent1"/>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6ADE7356-3214-2DB4-EA21-3274BBE81F9D}"/>
              </a:ext>
            </a:extLst>
          </p:cNvPr>
          <p:cNvSpPr/>
          <p:nvPr/>
        </p:nvSpPr>
        <p:spPr bwMode="auto">
          <a:xfrm>
            <a:off x="7339013" y="866775"/>
            <a:ext cx="3848100" cy="1226344"/>
          </a:xfrm>
          <a:custGeom>
            <a:avLst/>
            <a:gdLst>
              <a:gd name="connsiteX0" fmla="*/ 0 w 3848100"/>
              <a:gd name="connsiteY0" fmla="*/ 0 h 1226344"/>
              <a:gd name="connsiteX1" fmla="*/ 197643 w 3848100"/>
              <a:gd name="connsiteY1" fmla="*/ 0 h 1226344"/>
              <a:gd name="connsiteX2" fmla="*/ 197643 w 3848100"/>
              <a:gd name="connsiteY2" fmla="*/ 9525 h 1226344"/>
              <a:gd name="connsiteX3" fmla="*/ 326231 w 3848100"/>
              <a:gd name="connsiteY3" fmla="*/ 9525 h 1226344"/>
              <a:gd name="connsiteX4" fmla="*/ 326231 w 3848100"/>
              <a:gd name="connsiteY4" fmla="*/ 30956 h 1226344"/>
              <a:gd name="connsiteX5" fmla="*/ 395287 w 3848100"/>
              <a:gd name="connsiteY5" fmla="*/ 30956 h 1226344"/>
              <a:gd name="connsiteX6" fmla="*/ 395287 w 3848100"/>
              <a:gd name="connsiteY6" fmla="*/ 38100 h 1226344"/>
              <a:gd name="connsiteX7" fmla="*/ 533400 w 3848100"/>
              <a:gd name="connsiteY7" fmla="*/ 38100 h 1226344"/>
              <a:gd name="connsiteX8" fmla="*/ 533400 w 3848100"/>
              <a:gd name="connsiteY8" fmla="*/ 47625 h 1226344"/>
              <a:gd name="connsiteX9" fmla="*/ 581025 w 3848100"/>
              <a:gd name="connsiteY9" fmla="*/ 47625 h 1226344"/>
              <a:gd name="connsiteX10" fmla="*/ 581025 w 3848100"/>
              <a:gd name="connsiteY10" fmla="*/ 90488 h 1226344"/>
              <a:gd name="connsiteX11" fmla="*/ 635793 w 3848100"/>
              <a:gd name="connsiteY11" fmla="*/ 90488 h 1226344"/>
              <a:gd name="connsiteX12" fmla="*/ 635793 w 3848100"/>
              <a:gd name="connsiteY12" fmla="*/ 107156 h 1226344"/>
              <a:gd name="connsiteX13" fmla="*/ 652462 w 3848100"/>
              <a:gd name="connsiteY13" fmla="*/ 107156 h 1226344"/>
              <a:gd name="connsiteX14" fmla="*/ 652462 w 3848100"/>
              <a:gd name="connsiteY14" fmla="*/ 138113 h 1226344"/>
              <a:gd name="connsiteX15" fmla="*/ 745331 w 3848100"/>
              <a:gd name="connsiteY15" fmla="*/ 138113 h 1226344"/>
              <a:gd name="connsiteX16" fmla="*/ 745331 w 3848100"/>
              <a:gd name="connsiteY16" fmla="*/ 147638 h 1226344"/>
              <a:gd name="connsiteX17" fmla="*/ 802481 w 3848100"/>
              <a:gd name="connsiteY17" fmla="*/ 147638 h 1226344"/>
              <a:gd name="connsiteX18" fmla="*/ 802481 w 3848100"/>
              <a:gd name="connsiteY18" fmla="*/ 180975 h 1226344"/>
              <a:gd name="connsiteX19" fmla="*/ 816768 w 3848100"/>
              <a:gd name="connsiteY19" fmla="*/ 180975 h 1226344"/>
              <a:gd name="connsiteX20" fmla="*/ 816768 w 3848100"/>
              <a:gd name="connsiteY20" fmla="*/ 202406 h 1226344"/>
              <a:gd name="connsiteX21" fmla="*/ 938212 w 3848100"/>
              <a:gd name="connsiteY21" fmla="*/ 202406 h 1226344"/>
              <a:gd name="connsiteX22" fmla="*/ 938212 w 3848100"/>
              <a:gd name="connsiteY22" fmla="*/ 223838 h 1226344"/>
              <a:gd name="connsiteX23" fmla="*/ 981075 w 3848100"/>
              <a:gd name="connsiteY23" fmla="*/ 223838 h 1226344"/>
              <a:gd name="connsiteX24" fmla="*/ 981075 w 3848100"/>
              <a:gd name="connsiteY24" fmla="*/ 261938 h 1226344"/>
              <a:gd name="connsiteX25" fmla="*/ 1088231 w 3848100"/>
              <a:gd name="connsiteY25" fmla="*/ 261938 h 1226344"/>
              <a:gd name="connsiteX26" fmla="*/ 1088231 w 3848100"/>
              <a:gd name="connsiteY26" fmla="*/ 288131 h 1226344"/>
              <a:gd name="connsiteX27" fmla="*/ 1126331 w 3848100"/>
              <a:gd name="connsiteY27" fmla="*/ 288131 h 1226344"/>
              <a:gd name="connsiteX28" fmla="*/ 1126331 w 3848100"/>
              <a:gd name="connsiteY28" fmla="*/ 323850 h 1226344"/>
              <a:gd name="connsiteX29" fmla="*/ 1173956 w 3848100"/>
              <a:gd name="connsiteY29" fmla="*/ 323850 h 1226344"/>
              <a:gd name="connsiteX30" fmla="*/ 1173956 w 3848100"/>
              <a:gd name="connsiteY30" fmla="*/ 338138 h 1226344"/>
              <a:gd name="connsiteX31" fmla="*/ 1209675 w 3848100"/>
              <a:gd name="connsiteY31" fmla="*/ 338138 h 1226344"/>
              <a:gd name="connsiteX32" fmla="*/ 1209675 w 3848100"/>
              <a:gd name="connsiteY32" fmla="*/ 357188 h 1226344"/>
              <a:gd name="connsiteX33" fmla="*/ 1302543 w 3848100"/>
              <a:gd name="connsiteY33" fmla="*/ 357188 h 1226344"/>
              <a:gd name="connsiteX34" fmla="*/ 1319212 w 3848100"/>
              <a:gd name="connsiteY34" fmla="*/ 373857 h 1226344"/>
              <a:gd name="connsiteX35" fmla="*/ 1497806 w 3848100"/>
              <a:gd name="connsiteY35" fmla="*/ 373857 h 1226344"/>
              <a:gd name="connsiteX36" fmla="*/ 1497806 w 3848100"/>
              <a:gd name="connsiteY36" fmla="*/ 433388 h 1226344"/>
              <a:gd name="connsiteX37" fmla="*/ 1562100 w 3848100"/>
              <a:gd name="connsiteY37" fmla="*/ 433388 h 1226344"/>
              <a:gd name="connsiteX38" fmla="*/ 1562100 w 3848100"/>
              <a:gd name="connsiteY38" fmla="*/ 454819 h 1226344"/>
              <a:gd name="connsiteX39" fmla="*/ 1597818 w 3848100"/>
              <a:gd name="connsiteY39" fmla="*/ 454819 h 1226344"/>
              <a:gd name="connsiteX40" fmla="*/ 1597818 w 3848100"/>
              <a:gd name="connsiteY40" fmla="*/ 471488 h 1226344"/>
              <a:gd name="connsiteX41" fmla="*/ 1619250 w 3848100"/>
              <a:gd name="connsiteY41" fmla="*/ 471488 h 1226344"/>
              <a:gd name="connsiteX42" fmla="*/ 1619250 w 3848100"/>
              <a:gd name="connsiteY42" fmla="*/ 516731 h 1226344"/>
              <a:gd name="connsiteX43" fmla="*/ 1683543 w 3848100"/>
              <a:gd name="connsiteY43" fmla="*/ 516731 h 1226344"/>
              <a:gd name="connsiteX44" fmla="*/ 1683543 w 3848100"/>
              <a:gd name="connsiteY44" fmla="*/ 535781 h 1226344"/>
              <a:gd name="connsiteX45" fmla="*/ 1707356 w 3848100"/>
              <a:gd name="connsiteY45" fmla="*/ 535781 h 1226344"/>
              <a:gd name="connsiteX46" fmla="*/ 1707356 w 3848100"/>
              <a:gd name="connsiteY46" fmla="*/ 571500 h 1226344"/>
              <a:gd name="connsiteX47" fmla="*/ 1754981 w 3848100"/>
              <a:gd name="connsiteY47" fmla="*/ 571500 h 1226344"/>
              <a:gd name="connsiteX48" fmla="*/ 1754981 w 3848100"/>
              <a:gd name="connsiteY48" fmla="*/ 595313 h 1226344"/>
              <a:gd name="connsiteX49" fmla="*/ 1788318 w 3848100"/>
              <a:gd name="connsiteY49" fmla="*/ 595313 h 1226344"/>
              <a:gd name="connsiteX50" fmla="*/ 1788318 w 3848100"/>
              <a:gd name="connsiteY50" fmla="*/ 616744 h 1226344"/>
              <a:gd name="connsiteX51" fmla="*/ 1919287 w 3848100"/>
              <a:gd name="connsiteY51" fmla="*/ 616744 h 1226344"/>
              <a:gd name="connsiteX52" fmla="*/ 1919287 w 3848100"/>
              <a:gd name="connsiteY52" fmla="*/ 635794 h 1226344"/>
              <a:gd name="connsiteX53" fmla="*/ 2000250 w 3848100"/>
              <a:gd name="connsiteY53" fmla="*/ 635794 h 1226344"/>
              <a:gd name="connsiteX54" fmla="*/ 2000250 w 3848100"/>
              <a:gd name="connsiteY54" fmla="*/ 659606 h 1226344"/>
              <a:gd name="connsiteX55" fmla="*/ 2028825 w 3848100"/>
              <a:gd name="connsiteY55" fmla="*/ 659606 h 1226344"/>
              <a:gd name="connsiteX56" fmla="*/ 2028825 w 3848100"/>
              <a:gd name="connsiteY56" fmla="*/ 692944 h 1226344"/>
              <a:gd name="connsiteX57" fmla="*/ 2102643 w 3848100"/>
              <a:gd name="connsiteY57" fmla="*/ 692944 h 1226344"/>
              <a:gd name="connsiteX58" fmla="*/ 2102643 w 3848100"/>
              <a:gd name="connsiteY58" fmla="*/ 714375 h 1226344"/>
              <a:gd name="connsiteX59" fmla="*/ 2176462 w 3848100"/>
              <a:gd name="connsiteY59" fmla="*/ 714375 h 1226344"/>
              <a:gd name="connsiteX60" fmla="*/ 2176462 w 3848100"/>
              <a:gd name="connsiteY60" fmla="*/ 754856 h 1226344"/>
              <a:gd name="connsiteX61" fmla="*/ 2221706 w 3848100"/>
              <a:gd name="connsiteY61" fmla="*/ 754856 h 1226344"/>
              <a:gd name="connsiteX62" fmla="*/ 2221706 w 3848100"/>
              <a:gd name="connsiteY62" fmla="*/ 785813 h 1226344"/>
              <a:gd name="connsiteX63" fmla="*/ 2369343 w 3848100"/>
              <a:gd name="connsiteY63" fmla="*/ 785813 h 1226344"/>
              <a:gd name="connsiteX64" fmla="*/ 2369343 w 3848100"/>
              <a:gd name="connsiteY64" fmla="*/ 840581 h 1226344"/>
              <a:gd name="connsiteX65" fmla="*/ 2671762 w 3848100"/>
              <a:gd name="connsiteY65" fmla="*/ 840581 h 1226344"/>
              <a:gd name="connsiteX66" fmla="*/ 2671762 w 3848100"/>
              <a:gd name="connsiteY66" fmla="*/ 878681 h 1226344"/>
              <a:gd name="connsiteX67" fmla="*/ 2683669 w 3848100"/>
              <a:gd name="connsiteY67" fmla="*/ 890588 h 1226344"/>
              <a:gd name="connsiteX68" fmla="*/ 2683669 w 3848100"/>
              <a:gd name="connsiteY68" fmla="*/ 921544 h 1226344"/>
              <a:gd name="connsiteX69" fmla="*/ 3152775 w 3848100"/>
              <a:gd name="connsiteY69" fmla="*/ 921544 h 1226344"/>
              <a:gd name="connsiteX70" fmla="*/ 3152775 w 3848100"/>
              <a:gd name="connsiteY70" fmla="*/ 985838 h 1226344"/>
              <a:gd name="connsiteX71" fmla="*/ 3381375 w 3848100"/>
              <a:gd name="connsiteY71" fmla="*/ 985838 h 1226344"/>
              <a:gd name="connsiteX72" fmla="*/ 3381375 w 3848100"/>
              <a:gd name="connsiteY72" fmla="*/ 1062038 h 1226344"/>
              <a:gd name="connsiteX73" fmla="*/ 3569493 w 3848100"/>
              <a:gd name="connsiteY73" fmla="*/ 1062038 h 1226344"/>
              <a:gd name="connsiteX74" fmla="*/ 3569493 w 3848100"/>
              <a:gd name="connsiteY74" fmla="*/ 1145381 h 1226344"/>
              <a:gd name="connsiteX75" fmla="*/ 3593306 w 3848100"/>
              <a:gd name="connsiteY75" fmla="*/ 1145381 h 1226344"/>
              <a:gd name="connsiteX76" fmla="*/ 3593306 w 3848100"/>
              <a:gd name="connsiteY76" fmla="*/ 1226344 h 1226344"/>
              <a:gd name="connsiteX77" fmla="*/ 3848100 w 3848100"/>
              <a:gd name="connsiteY77" fmla="*/ 1226344 h 1226344"/>
              <a:gd name="connsiteX0" fmla="*/ 0 w 3848100"/>
              <a:gd name="connsiteY0" fmla="*/ 0 h 1226344"/>
              <a:gd name="connsiteX1" fmla="*/ 197643 w 3848100"/>
              <a:gd name="connsiteY1" fmla="*/ 0 h 1226344"/>
              <a:gd name="connsiteX2" fmla="*/ 197643 w 3848100"/>
              <a:gd name="connsiteY2" fmla="*/ 9525 h 1226344"/>
              <a:gd name="connsiteX3" fmla="*/ 326231 w 3848100"/>
              <a:gd name="connsiteY3" fmla="*/ 9525 h 1226344"/>
              <a:gd name="connsiteX4" fmla="*/ 326231 w 3848100"/>
              <a:gd name="connsiteY4" fmla="*/ 30956 h 1226344"/>
              <a:gd name="connsiteX5" fmla="*/ 395287 w 3848100"/>
              <a:gd name="connsiteY5" fmla="*/ 30956 h 1226344"/>
              <a:gd name="connsiteX6" fmla="*/ 395287 w 3848100"/>
              <a:gd name="connsiteY6" fmla="*/ 38100 h 1226344"/>
              <a:gd name="connsiteX7" fmla="*/ 533400 w 3848100"/>
              <a:gd name="connsiteY7" fmla="*/ 38100 h 1226344"/>
              <a:gd name="connsiteX8" fmla="*/ 533400 w 3848100"/>
              <a:gd name="connsiteY8" fmla="*/ 47625 h 1226344"/>
              <a:gd name="connsiteX9" fmla="*/ 581025 w 3848100"/>
              <a:gd name="connsiteY9" fmla="*/ 47625 h 1226344"/>
              <a:gd name="connsiteX10" fmla="*/ 581025 w 3848100"/>
              <a:gd name="connsiteY10" fmla="*/ 90488 h 1226344"/>
              <a:gd name="connsiteX11" fmla="*/ 635793 w 3848100"/>
              <a:gd name="connsiteY11" fmla="*/ 90488 h 1226344"/>
              <a:gd name="connsiteX12" fmla="*/ 635793 w 3848100"/>
              <a:gd name="connsiteY12" fmla="*/ 107156 h 1226344"/>
              <a:gd name="connsiteX13" fmla="*/ 652462 w 3848100"/>
              <a:gd name="connsiteY13" fmla="*/ 107156 h 1226344"/>
              <a:gd name="connsiteX14" fmla="*/ 652462 w 3848100"/>
              <a:gd name="connsiteY14" fmla="*/ 138113 h 1226344"/>
              <a:gd name="connsiteX15" fmla="*/ 745331 w 3848100"/>
              <a:gd name="connsiteY15" fmla="*/ 138113 h 1226344"/>
              <a:gd name="connsiteX16" fmla="*/ 745331 w 3848100"/>
              <a:gd name="connsiteY16" fmla="*/ 147638 h 1226344"/>
              <a:gd name="connsiteX17" fmla="*/ 802481 w 3848100"/>
              <a:gd name="connsiteY17" fmla="*/ 147638 h 1226344"/>
              <a:gd name="connsiteX18" fmla="*/ 802481 w 3848100"/>
              <a:gd name="connsiteY18" fmla="*/ 180975 h 1226344"/>
              <a:gd name="connsiteX19" fmla="*/ 816768 w 3848100"/>
              <a:gd name="connsiteY19" fmla="*/ 180975 h 1226344"/>
              <a:gd name="connsiteX20" fmla="*/ 816768 w 3848100"/>
              <a:gd name="connsiteY20" fmla="*/ 202406 h 1226344"/>
              <a:gd name="connsiteX21" fmla="*/ 938212 w 3848100"/>
              <a:gd name="connsiteY21" fmla="*/ 202406 h 1226344"/>
              <a:gd name="connsiteX22" fmla="*/ 938212 w 3848100"/>
              <a:gd name="connsiteY22" fmla="*/ 223838 h 1226344"/>
              <a:gd name="connsiteX23" fmla="*/ 981075 w 3848100"/>
              <a:gd name="connsiteY23" fmla="*/ 223838 h 1226344"/>
              <a:gd name="connsiteX24" fmla="*/ 981075 w 3848100"/>
              <a:gd name="connsiteY24" fmla="*/ 261938 h 1226344"/>
              <a:gd name="connsiteX25" fmla="*/ 1088231 w 3848100"/>
              <a:gd name="connsiteY25" fmla="*/ 261938 h 1226344"/>
              <a:gd name="connsiteX26" fmla="*/ 1088231 w 3848100"/>
              <a:gd name="connsiteY26" fmla="*/ 288131 h 1226344"/>
              <a:gd name="connsiteX27" fmla="*/ 1126331 w 3848100"/>
              <a:gd name="connsiteY27" fmla="*/ 288131 h 1226344"/>
              <a:gd name="connsiteX28" fmla="*/ 1126331 w 3848100"/>
              <a:gd name="connsiteY28" fmla="*/ 323850 h 1226344"/>
              <a:gd name="connsiteX29" fmla="*/ 1173956 w 3848100"/>
              <a:gd name="connsiteY29" fmla="*/ 323850 h 1226344"/>
              <a:gd name="connsiteX30" fmla="*/ 1173956 w 3848100"/>
              <a:gd name="connsiteY30" fmla="*/ 338138 h 1226344"/>
              <a:gd name="connsiteX31" fmla="*/ 1209675 w 3848100"/>
              <a:gd name="connsiteY31" fmla="*/ 338138 h 1226344"/>
              <a:gd name="connsiteX32" fmla="*/ 1209675 w 3848100"/>
              <a:gd name="connsiteY32" fmla="*/ 357188 h 1226344"/>
              <a:gd name="connsiteX33" fmla="*/ 1302543 w 3848100"/>
              <a:gd name="connsiteY33" fmla="*/ 357188 h 1226344"/>
              <a:gd name="connsiteX34" fmla="*/ 1304925 w 3848100"/>
              <a:gd name="connsiteY34" fmla="*/ 373857 h 1226344"/>
              <a:gd name="connsiteX35" fmla="*/ 1497806 w 3848100"/>
              <a:gd name="connsiteY35" fmla="*/ 373857 h 1226344"/>
              <a:gd name="connsiteX36" fmla="*/ 1497806 w 3848100"/>
              <a:gd name="connsiteY36" fmla="*/ 433388 h 1226344"/>
              <a:gd name="connsiteX37" fmla="*/ 1562100 w 3848100"/>
              <a:gd name="connsiteY37" fmla="*/ 433388 h 1226344"/>
              <a:gd name="connsiteX38" fmla="*/ 1562100 w 3848100"/>
              <a:gd name="connsiteY38" fmla="*/ 454819 h 1226344"/>
              <a:gd name="connsiteX39" fmla="*/ 1597818 w 3848100"/>
              <a:gd name="connsiteY39" fmla="*/ 454819 h 1226344"/>
              <a:gd name="connsiteX40" fmla="*/ 1597818 w 3848100"/>
              <a:gd name="connsiteY40" fmla="*/ 471488 h 1226344"/>
              <a:gd name="connsiteX41" fmla="*/ 1619250 w 3848100"/>
              <a:gd name="connsiteY41" fmla="*/ 471488 h 1226344"/>
              <a:gd name="connsiteX42" fmla="*/ 1619250 w 3848100"/>
              <a:gd name="connsiteY42" fmla="*/ 516731 h 1226344"/>
              <a:gd name="connsiteX43" fmla="*/ 1683543 w 3848100"/>
              <a:gd name="connsiteY43" fmla="*/ 516731 h 1226344"/>
              <a:gd name="connsiteX44" fmla="*/ 1683543 w 3848100"/>
              <a:gd name="connsiteY44" fmla="*/ 535781 h 1226344"/>
              <a:gd name="connsiteX45" fmla="*/ 1707356 w 3848100"/>
              <a:gd name="connsiteY45" fmla="*/ 535781 h 1226344"/>
              <a:gd name="connsiteX46" fmla="*/ 1707356 w 3848100"/>
              <a:gd name="connsiteY46" fmla="*/ 571500 h 1226344"/>
              <a:gd name="connsiteX47" fmla="*/ 1754981 w 3848100"/>
              <a:gd name="connsiteY47" fmla="*/ 571500 h 1226344"/>
              <a:gd name="connsiteX48" fmla="*/ 1754981 w 3848100"/>
              <a:gd name="connsiteY48" fmla="*/ 595313 h 1226344"/>
              <a:gd name="connsiteX49" fmla="*/ 1788318 w 3848100"/>
              <a:gd name="connsiteY49" fmla="*/ 595313 h 1226344"/>
              <a:gd name="connsiteX50" fmla="*/ 1788318 w 3848100"/>
              <a:gd name="connsiteY50" fmla="*/ 616744 h 1226344"/>
              <a:gd name="connsiteX51" fmla="*/ 1919287 w 3848100"/>
              <a:gd name="connsiteY51" fmla="*/ 616744 h 1226344"/>
              <a:gd name="connsiteX52" fmla="*/ 1919287 w 3848100"/>
              <a:gd name="connsiteY52" fmla="*/ 635794 h 1226344"/>
              <a:gd name="connsiteX53" fmla="*/ 2000250 w 3848100"/>
              <a:gd name="connsiteY53" fmla="*/ 635794 h 1226344"/>
              <a:gd name="connsiteX54" fmla="*/ 2000250 w 3848100"/>
              <a:gd name="connsiteY54" fmla="*/ 659606 h 1226344"/>
              <a:gd name="connsiteX55" fmla="*/ 2028825 w 3848100"/>
              <a:gd name="connsiteY55" fmla="*/ 659606 h 1226344"/>
              <a:gd name="connsiteX56" fmla="*/ 2028825 w 3848100"/>
              <a:gd name="connsiteY56" fmla="*/ 692944 h 1226344"/>
              <a:gd name="connsiteX57" fmla="*/ 2102643 w 3848100"/>
              <a:gd name="connsiteY57" fmla="*/ 692944 h 1226344"/>
              <a:gd name="connsiteX58" fmla="*/ 2102643 w 3848100"/>
              <a:gd name="connsiteY58" fmla="*/ 714375 h 1226344"/>
              <a:gd name="connsiteX59" fmla="*/ 2176462 w 3848100"/>
              <a:gd name="connsiteY59" fmla="*/ 714375 h 1226344"/>
              <a:gd name="connsiteX60" fmla="*/ 2176462 w 3848100"/>
              <a:gd name="connsiteY60" fmla="*/ 754856 h 1226344"/>
              <a:gd name="connsiteX61" fmla="*/ 2221706 w 3848100"/>
              <a:gd name="connsiteY61" fmla="*/ 754856 h 1226344"/>
              <a:gd name="connsiteX62" fmla="*/ 2221706 w 3848100"/>
              <a:gd name="connsiteY62" fmla="*/ 785813 h 1226344"/>
              <a:gd name="connsiteX63" fmla="*/ 2369343 w 3848100"/>
              <a:gd name="connsiteY63" fmla="*/ 785813 h 1226344"/>
              <a:gd name="connsiteX64" fmla="*/ 2369343 w 3848100"/>
              <a:gd name="connsiteY64" fmla="*/ 840581 h 1226344"/>
              <a:gd name="connsiteX65" fmla="*/ 2671762 w 3848100"/>
              <a:gd name="connsiteY65" fmla="*/ 840581 h 1226344"/>
              <a:gd name="connsiteX66" fmla="*/ 2671762 w 3848100"/>
              <a:gd name="connsiteY66" fmla="*/ 878681 h 1226344"/>
              <a:gd name="connsiteX67" fmla="*/ 2683669 w 3848100"/>
              <a:gd name="connsiteY67" fmla="*/ 890588 h 1226344"/>
              <a:gd name="connsiteX68" fmla="*/ 2683669 w 3848100"/>
              <a:gd name="connsiteY68" fmla="*/ 921544 h 1226344"/>
              <a:gd name="connsiteX69" fmla="*/ 3152775 w 3848100"/>
              <a:gd name="connsiteY69" fmla="*/ 921544 h 1226344"/>
              <a:gd name="connsiteX70" fmla="*/ 3152775 w 3848100"/>
              <a:gd name="connsiteY70" fmla="*/ 985838 h 1226344"/>
              <a:gd name="connsiteX71" fmla="*/ 3381375 w 3848100"/>
              <a:gd name="connsiteY71" fmla="*/ 985838 h 1226344"/>
              <a:gd name="connsiteX72" fmla="*/ 3381375 w 3848100"/>
              <a:gd name="connsiteY72" fmla="*/ 1062038 h 1226344"/>
              <a:gd name="connsiteX73" fmla="*/ 3569493 w 3848100"/>
              <a:gd name="connsiteY73" fmla="*/ 1062038 h 1226344"/>
              <a:gd name="connsiteX74" fmla="*/ 3569493 w 3848100"/>
              <a:gd name="connsiteY74" fmla="*/ 1145381 h 1226344"/>
              <a:gd name="connsiteX75" fmla="*/ 3593306 w 3848100"/>
              <a:gd name="connsiteY75" fmla="*/ 1145381 h 1226344"/>
              <a:gd name="connsiteX76" fmla="*/ 3593306 w 3848100"/>
              <a:gd name="connsiteY76" fmla="*/ 1226344 h 1226344"/>
              <a:gd name="connsiteX77" fmla="*/ 3848100 w 3848100"/>
              <a:gd name="connsiteY77" fmla="*/ 1226344 h 122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848100" h="1226344">
                <a:moveTo>
                  <a:pt x="0" y="0"/>
                </a:moveTo>
                <a:lnTo>
                  <a:pt x="197643" y="0"/>
                </a:lnTo>
                <a:lnTo>
                  <a:pt x="197643" y="9525"/>
                </a:lnTo>
                <a:lnTo>
                  <a:pt x="326231" y="9525"/>
                </a:lnTo>
                <a:lnTo>
                  <a:pt x="326231" y="30956"/>
                </a:lnTo>
                <a:lnTo>
                  <a:pt x="395287" y="30956"/>
                </a:lnTo>
                <a:lnTo>
                  <a:pt x="395287" y="38100"/>
                </a:lnTo>
                <a:lnTo>
                  <a:pt x="533400" y="38100"/>
                </a:lnTo>
                <a:lnTo>
                  <a:pt x="533400" y="47625"/>
                </a:lnTo>
                <a:lnTo>
                  <a:pt x="581025" y="47625"/>
                </a:lnTo>
                <a:lnTo>
                  <a:pt x="581025" y="90488"/>
                </a:lnTo>
                <a:lnTo>
                  <a:pt x="635793" y="90488"/>
                </a:lnTo>
                <a:lnTo>
                  <a:pt x="635793" y="107156"/>
                </a:lnTo>
                <a:lnTo>
                  <a:pt x="652462" y="107156"/>
                </a:lnTo>
                <a:lnTo>
                  <a:pt x="652462" y="138113"/>
                </a:lnTo>
                <a:lnTo>
                  <a:pt x="745331" y="138113"/>
                </a:lnTo>
                <a:lnTo>
                  <a:pt x="745331" y="147638"/>
                </a:lnTo>
                <a:lnTo>
                  <a:pt x="802481" y="147638"/>
                </a:lnTo>
                <a:lnTo>
                  <a:pt x="802481" y="180975"/>
                </a:lnTo>
                <a:lnTo>
                  <a:pt x="816768" y="180975"/>
                </a:lnTo>
                <a:lnTo>
                  <a:pt x="816768" y="202406"/>
                </a:lnTo>
                <a:lnTo>
                  <a:pt x="938212" y="202406"/>
                </a:lnTo>
                <a:lnTo>
                  <a:pt x="938212" y="223838"/>
                </a:lnTo>
                <a:lnTo>
                  <a:pt x="981075" y="223838"/>
                </a:lnTo>
                <a:lnTo>
                  <a:pt x="981075" y="261938"/>
                </a:lnTo>
                <a:lnTo>
                  <a:pt x="1088231" y="261938"/>
                </a:lnTo>
                <a:lnTo>
                  <a:pt x="1088231" y="288131"/>
                </a:lnTo>
                <a:lnTo>
                  <a:pt x="1126331" y="288131"/>
                </a:lnTo>
                <a:lnTo>
                  <a:pt x="1126331" y="323850"/>
                </a:lnTo>
                <a:lnTo>
                  <a:pt x="1173956" y="323850"/>
                </a:lnTo>
                <a:lnTo>
                  <a:pt x="1173956" y="338138"/>
                </a:lnTo>
                <a:lnTo>
                  <a:pt x="1209675" y="338138"/>
                </a:lnTo>
                <a:lnTo>
                  <a:pt x="1209675" y="357188"/>
                </a:lnTo>
                <a:lnTo>
                  <a:pt x="1302543" y="357188"/>
                </a:lnTo>
                <a:lnTo>
                  <a:pt x="1304925" y="373857"/>
                </a:lnTo>
                <a:lnTo>
                  <a:pt x="1497806" y="373857"/>
                </a:lnTo>
                <a:lnTo>
                  <a:pt x="1497806" y="433388"/>
                </a:lnTo>
                <a:lnTo>
                  <a:pt x="1562100" y="433388"/>
                </a:lnTo>
                <a:lnTo>
                  <a:pt x="1562100" y="454819"/>
                </a:lnTo>
                <a:lnTo>
                  <a:pt x="1597818" y="454819"/>
                </a:lnTo>
                <a:lnTo>
                  <a:pt x="1597818" y="471488"/>
                </a:lnTo>
                <a:lnTo>
                  <a:pt x="1619250" y="471488"/>
                </a:lnTo>
                <a:lnTo>
                  <a:pt x="1619250" y="516731"/>
                </a:lnTo>
                <a:lnTo>
                  <a:pt x="1683543" y="516731"/>
                </a:lnTo>
                <a:lnTo>
                  <a:pt x="1683543" y="535781"/>
                </a:lnTo>
                <a:lnTo>
                  <a:pt x="1707356" y="535781"/>
                </a:lnTo>
                <a:lnTo>
                  <a:pt x="1707356" y="571500"/>
                </a:lnTo>
                <a:lnTo>
                  <a:pt x="1754981" y="571500"/>
                </a:lnTo>
                <a:lnTo>
                  <a:pt x="1754981" y="595313"/>
                </a:lnTo>
                <a:lnTo>
                  <a:pt x="1788318" y="595313"/>
                </a:lnTo>
                <a:lnTo>
                  <a:pt x="1788318" y="616744"/>
                </a:lnTo>
                <a:lnTo>
                  <a:pt x="1919287" y="616744"/>
                </a:lnTo>
                <a:lnTo>
                  <a:pt x="1919287" y="635794"/>
                </a:lnTo>
                <a:lnTo>
                  <a:pt x="2000250" y="635794"/>
                </a:lnTo>
                <a:lnTo>
                  <a:pt x="2000250" y="659606"/>
                </a:lnTo>
                <a:lnTo>
                  <a:pt x="2028825" y="659606"/>
                </a:lnTo>
                <a:lnTo>
                  <a:pt x="2028825" y="692944"/>
                </a:lnTo>
                <a:lnTo>
                  <a:pt x="2102643" y="692944"/>
                </a:lnTo>
                <a:lnTo>
                  <a:pt x="2102643" y="714375"/>
                </a:lnTo>
                <a:lnTo>
                  <a:pt x="2176462" y="714375"/>
                </a:lnTo>
                <a:lnTo>
                  <a:pt x="2176462" y="754856"/>
                </a:lnTo>
                <a:lnTo>
                  <a:pt x="2221706" y="754856"/>
                </a:lnTo>
                <a:lnTo>
                  <a:pt x="2221706" y="785813"/>
                </a:lnTo>
                <a:lnTo>
                  <a:pt x="2369343" y="785813"/>
                </a:lnTo>
                <a:lnTo>
                  <a:pt x="2369343" y="840581"/>
                </a:lnTo>
                <a:lnTo>
                  <a:pt x="2671762" y="840581"/>
                </a:lnTo>
                <a:lnTo>
                  <a:pt x="2671762" y="878681"/>
                </a:lnTo>
                <a:lnTo>
                  <a:pt x="2683669" y="890588"/>
                </a:lnTo>
                <a:lnTo>
                  <a:pt x="2683669" y="921544"/>
                </a:lnTo>
                <a:lnTo>
                  <a:pt x="3152775" y="921544"/>
                </a:lnTo>
                <a:lnTo>
                  <a:pt x="3152775" y="985838"/>
                </a:lnTo>
                <a:lnTo>
                  <a:pt x="3381375" y="985838"/>
                </a:lnTo>
                <a:lnTo>
                  <a:pt x="3381375" y="1062038"/>
                </a:lnTo>
                <a:lnTo>
                  <a:pt x="3569493" y="1062038"/>
                </a:lnTo>
                <a:lnTo>
                  <a:pt x="3569493" y="1145381"/>
                </a:lnTo>
                <a:lnTo>
                  <a:pt x="3593306" y="1145381"/>
                </a:lnTo>
                <a:lnTo>
                  <a:pt x="3593306" y="1226344"/>
                </a:lnTo>
                <a:lnTo>
                  <a:pt x="3848100" y="1226344"/>
                </a:lnTo>
              </a:path>
            </a:pathLst>
          </a:custGeom>
          <a:noFill/>
          <a:ln w="28575">
            <a:solidFill>
              <a:schemeClr val="accent2">
                <a:lumMod val="40000"/>
                <a:lumOff val="60000"/>
              </a:schemeClr>
            </a:solidFill>
            <a:miter lim="800000"/>
            <a:headEnd/>
            <a:tailEnd/>
          </a:ln>
        </p:spPr>
        <p:txBody>
          <a:bodyPr rtlCol="0" anchor="ctr"/>
          <a:lstStyle/>
          <a:p>
            <a:pPr algn="ctr"/>
            <a:endParaRPr lang="en-US" dirty="0"/>
          </a:p>
        </p:txBody>
      </p:sp>
      <p:sp>
        <p:nvSpPr>
          <p:cNvPr id="12" name="Freeform: Shape 11">
            <a:extLst>
              <a:ext uri="{FF2B5EF4-FFF2-40B4-BE49-F238E27FC236}">
                <a16:creationId xmlns:a16="http://schemas.microsoft.com/office/drawing/2014/main" id="{DE48FA1C-374B-FEDA-B022-CC2E0973395C}"/>
              </a:ext>
            </a:extLst>
          </p:cNvPr>
          <p:cNvSpPr/>
          <p:nvPr/>
        </p:nvSpPr>
        <p:spPr bwMode="auto">
          <a:xfrm>
            <a:off x="7353300" y="876300"/>
            <a:ext cx="3831431" cy="1707356"/>
          </a:xfrm>
          <a:custGeom>
            <a:avLst/>
            <a:gdLst>
              <a:gd name="connsiteX0" fmla="*/ 0 w 3831431"/>
              <a:gd name="connsiteY0" fmla="*/ 0 h 1707356"/>
              <a:gd name="connsiteX1" fmla="*/ 121444 w 3831431"/>
              <a:gd name="connsiteY1" fmla="*/ 0 h 1707356"/>
              <a:gd name="connsiteX2" fmla="*/ 121444 w 3831431"/>
              <a:gd name="connsiteY2" fmla="*/ 140494 h 1707356"/>
              <a:gd name="connsiteX3" fmla="*/ 202406 w 3831431"/>
              <a:gd name="connsiteY3" fmla="*/ 140494 h 1707356"/>
              <a:gd name="connsiteX4" fmla="*/ 202406 w 3831431"/>
              <a:gd name="connsiteY4" fmla="*/ 173831 h 1707356"/>
              <a:gd name="connsiteX5" fmla="*/ 335756 w 3831431"/>
              <a:gd name="connsiteY5" fmla="*/ 173831 h 1707356"/>
              <a:gd name="connsiteX6" fmla="*/ 335756 w 3831431"/>
              <a:gd name="connsiteY6" fmla="*/ 173831 h 1707356"/>
              <a:gd name="connsiteX7" fmla="*/ 335756 w 3831431"/>
              <a:gd name="connsiteY7" fmla="*/ 202406 h 1707356"/>
              <a:gd name="connsiteX8" fmla="*/ 388144 w 3831431"/>
              <a:gd name="connsiteY8" fmla="*/ 202406 h 1707356"/>
              <a:gd name="connsiteX9" fmla="*/ 388144 w 3831431"/>
              <a:gd name="connsiteY9" fmla="*/ 228600 h 1707356"/>
              <a:gd name="connsiteX10" fmla="*/ 526256 w 3831431"/>
              <a:gd name="connsiteY10" fmla="*/ 228600 h 1707356"/>
              <a:gd name="connsiteX11" fmla="*/ 526256 w 3831431"/>
              <a:gd name="connsiteY11" fmla="*/ 254794 h 1707356"/>
              <a:gd name="connsiteX12" fmla="*/ 566738 w 3831431"/>
              <a:gd name="connsiteY12" fmla="*/ 254794 h 1707356"/>
              <a:gd name="connsiteX13" fmla="*/ 566738 w 3831431"/>
              <a:gd name="connsiteY13" fmla="*/ 292894 h 1707356"/>
              <a:gd name="connsiteX14" fmla="*/ 573881 w 3831431"/>
              <a:gd name="connsiteY14" fmla="*/ 292894 h 1707356"/>
              <a:gd name="connsiteX15" fmla="*/ 573881 w 3831431"/>
              <a:gd name="connsiteY15" fmla="*/ 326231 h 1707356"/>
              <a:gd name="connsiteX16" fmla="*/ 623888 w 3831431"/>
              <a:gd name="connsiteY16" fmla="*/ 326231 h 1707356"/>
              <a:gd name="connsiteX17" fmla="*/ 623888 w 3831431"/>
              <a:gd name="connsiteY17" fmla="*/ 385763 h 1707356"/>
              <a:gd name="connsiteX18" fmla="*/ 657225 w 3831431"/>
              <a:gd name="connsiteY18" fmla="*/ 385763 h 1707356"/>
              <a:gd name="connsiteX19" fmla="*/ 657225 w 3831431"/>
              <a:gd name="connsiteY19" fmla="*/ 414338 h 1707356"/>
              <a:gd name="connsiteX20" fmla="*/ 731044 w 3831431"/>
              <a:gd name="connsiteY20" fmla="*/ 414338 h 1707356"/>
              <a:gd name="connsiteX21" fmla="*/ 731044 w 3831431"/>
              <a:gd name="connsiteY21" fmla="*/ 442913 h 1707356"/>
              <a:gd name="connsiteX22" fmla="*/ 790575 w 3831431"/>
              <a:gd name="connsiteY22" fmla="*/ 442913 h 1707356"/>
              <a:gd name="connsiteX23" fmla="*/ 790575 w 3831431"/>
              <a:gd name="connsiteY23" fmla="*/ 488156 h 1707356"/>
              <a:gd name="connsiteX24" fmla="*/ 807244 w 3831431"/>
              <a:gd name="connsiteY24" fmla="*/ 488156 h 1707356"/>
              <a:gd name="connsiteX25" fmla="*/ 807244 w 3831431"/>
              <a:gd name="connsiteY25" fmla="*/ 509588 h 1707356"/>
              <a:gd name="connsiteX26" fmla="*/ 916781 w 3831431"/>
              <a:gd name="connsiteY26" fmla="*/ 509588 h 1707356"/>
              <a:gd name="connsiteX27" fmla="*/ 916781 w 3831431"/>
              <a:gd name="connsiteY27" fmla="*/ 531019 h 1707356"/>
              <a:gd name="connsiteX28" fmla="*/ 966788 w 3831431"/>
              <a:gd name="connsiteY28" fmla="*/ 531019 h 1707356"/>
              <a:gd name="connsiteX29" fmla="*/ 966788 w 3831431"/>
              <a:gd name="connsiteY29" fmla="*/ 590550 h 1707356"/>
              <a:gd name="connsiteX30" fmla="*/ 1066800 w 3831431"/>
              <a:gd name="connsiteY30" fmla="*/ 590550 h 1707356"/>
              <a:gd name="connsiteX31" fmla="*/ 1066800 w 3831431"/>
              <a:gd name="connsiteY31" fmla="*/ 611981 h 1707356"/>
              <a:gd name="connsiteX32" fmla="*/ 1107281 w 3831431"/>
              <a:gd name="connsiteY32" fmla="*/ 611981 h 1707356"/>
              <a:gd name="connsiteX33" fmla="*/ 1107281 w 3831431"/>
              <a:gd name="connsiteY33" fmla="*/ 642938 h 1707356"/>
              <a:gd name="connsiteX34" fmla="*/ 1140619 w 3831431"/>
              <a:gd name="connsiteY34" fmla="*/ 642938 h 1707356"/>
              <a:gd name="connsiteX35" fmla="*/ 1140619 w 3831431"/>
              <a:gd name="connsiteY35" fmla="*/ 673894 h 1707356"/>
              <a:gd name="connsiteX36" fmla="*/ 1185863 w 3831431"/>
              <a:gd name="connsiteY36" fmla="*/ 673894 h 1707356"/>
              <a:gd name="connsiteX37" fmla="*/ 1185863 w 3831431"/>
              <a:gd name="connsiteY37" fmla="*/ 702469 h 1707356"/>
              <a:gd name="connsiteX38" fmla="*/ 1209675 w 3831431"/>
              <a:gd name="connsiteY38" fmla="*/ 702469 h 1707356"/>
              <a:gd name="connsiteX39" fmla="*/ 1221581 w 3831431"/>
              <a:gd name="connsiteY39" fmla="*/ 714375 h 1707356"/>
              <a:gd name="connsiteX40" fmla="*/ 1283494 w 3831431"/>
              <a:gd name="connsiteY40" fmla="*/ 714375 h 1707356"/>
              <a:gd name="connsiteX41" fmla="*/ 1283494 w 3831431"/>
              <a:gd name="connsiteY41" fmla="*/ 754856 h 1707356"/>
              <a:gd name="connsiteX42" fmla="*/ 1483519 w 3831431"/>
              <a:gd name="connsiteY42" fmla="*/ 754856 h 1707356"/>
              <a:gd name="connsiteX43" fmla="*/ 1483519 w 3831431"/>
              <a:gd name="connsiteY43" fmla="*/ 769144 h 1707356"/>
              <a:gd name="connsiteX44" fmla="*/ 1504950 w 3831431"/>
              <a:gd name="connsiteY44" fmla="*/ 769144 h 1707356"/>
              <a:gd name="connsiteX45" fmla="*/ 1504950 w 3831431"/>
              <a:gd name="connsiteY45" fmla="*/ 800100 h 1707356"/>
              <a:gd name="connsiteX46" fmla="*/ 1554956 w 3831431"/>
              <a:gd name="connsiteY46" fmla="*/ 800100 h 1707356"/>
              <a:gd name="connsiteX47" fmla="*/ 1554956 w 3831431"/>
              <a:gd name="connsiteY47" fmla="*/ 831056 h 1707356"/>
              <a:gd name="connsiteX48" fmla="*/ 1581150 w 3831431"/>
              <a:gd name="connsiteY48" fmla="*/ 831056 h 1707356"/>
              <a:gd name="connsiteX49" fmla="*/ 1581150 w 3831431"/>
              <a:gd name="connsiteY49" fmla="*/ 864394 h 1707356"/>
              <a:gd name="connsiteX50" fmla="*/ 1621631 w 3831431"/>
              <a:gd name="connsiteY50" fmla="*/ 864394 h 1707356"/>
              <a:gd name="connsiteX51" fmla="*/ 1621631 w 3831431"/>
              <a:gd name="connsiteY51" fmla="*/ 897731 h 1707356"/>
              <a:gd name="connsiteX52" fmla="*/ 1681163 w 3831431"/>
              <a:gd name="connsiteY52" fmla="*/ 897731 h 1707356"/>
              <a:gd name="connsiteX53" fmla="*/ 1681163 w 3831431"/>
              <a:gd name="connsiteY53" fmla="*/ 952500 h 1707356"/>
              <a:gd name="connsiteX54" fmla="*/ 1735931 w 3831431"/>
              <a:gd name="connsiteY54" fmla="*/ 952500 h 1707356"/>
              <a:gd name="connsiteX55" fmla="*/ 1735931 w 3831431"/>
              <a:gd name="connsiteY55" fmla="*/ 973931 h 1707356"/>
              <a:gd name="connsiteX56" fmla="*/ 1757363 w 3831431"/>
              <a:gd name="connsiteY56" fmla="*/ 973931 h 1707356"/>
              <a:gd name="connsiteX57" fmla="*/ 1757363 w 3831431"/>
              <a:gd name="connsiteY57" fmla="*/ 1014413 h 1707356"/>
              <a:gd name="connsiteX58" fmla="*/ 1912144 w 3831431"/>
              <a:gd name="connsiteY58" fmla="*/ 1014413 h 1707356"/>
              <a:gd name="connsiteX59" fmla="*/ 1912144 w 3831431"/>
              <a:gd name="connsiteY59" fmla="*/ 1040606 h 1707356"/>
              <a:gd name="connsiteX60" fmla="*/ 1990725 w 3831431"/>
              <a:gd name="connsiteY60" fmla="*/ 1040606 h 1707356"/>
              <a:gd name="connsiteX61" fmla="*/ 1990725 w 3831431"/>
              <a:gd name="connsiteY61" fmla="*/ 1073944 h 1707356"/>
              <a:gd name="connsiteX62" fmla="*/ 2007394 w 3831431"/>
              <a:gd name="connsiteY62" fmla="*/ 1073944 h 1707356"/>
              <a:gd name="connsiteX63" fmla="*/ 2007394 w 3831431"/>
              <a:gd name="connsiteY63" fmla="*/ 1107281 h 1707356"/>
              <a:gd name="connsiteX64" fmla="*/ 2078831 w 3831431"/>
              <a:gd name="connsiteY64" fmla="*/ 1107281 h 1707356"/>
              <a:gd name="connsiteX65" fmla="*/ 2078831 w 3831431"/>
              <a:gd name="connsiteY65" fmla="*/ 1143000 h 1707356"/>
              <a:gd name="connsiteX66" fmla="*/ 2166938 w 3831431"/>
              <a:gd name="connsiteY66" fmla="*/ 1143000 h 1707356"/>
              <a:gd name="connsiteX67" fmla="*/ 2166938 w 3831431"/>
              <a:gd name="connsiteY67" fmla="*/ 1176338 h 1707356"/>
              <a:gd name="connsiteX68" fmla="*/ 2212181 w 3831431"/>
              <a:gd name="connsiteY68" fmla="*/ 1176338 h 1707356"/>
              <a:gd name="connsiteX69" fmla="*/ 2212181 w 3831431"/>
              <a:gd name="connsiteY69" fmla="*/ 1212056 h 1707356"/>
              <a:gd name="connsiteX70" fmla="*/ 2362200 w 3831431"/>
              <a:gd name="connsiteY70" fmla="*/ 1212056 h 1707356"/>
              <a:gd name="connsiteX71" fmla="*/ 2362200 w 3831431"/>
              <a:gd name="connsiteY71" fmla="*/ 1262063 h 1707356"/>
              <a:gd name="connsiteX72" fmla="*/ 2362200 w 3831431"/>
              <a:gd name="connsiteY72" fmla="*/ 1273969 h 1707356"/>
              <a:gd name="connsiteX73" fmla="*/ 2659856 w 3831431"/>
              <a:gd name="connsiteY73" fmla="*/ 1273969 h 1707356"/>
              <a:gd name="connsiteX74" fmla="*/ 2659856 w 3831431"/>
              <a:gd name="connsiteY74" fmla="*/ 1326356 h 1707356"/>
              <a:gd name="connsiteX75" fmla="*/ 2690813 w 3831431"/>
              <a:gd name="connsiteY75" fmla="*/ 1326356 h 1707356"/>
              <a:gd name="connsiteX76" fmla="*/ 2690813 w 3831431"/>
              <a:gd name="connsiteY76" fmla="*/ 1404938 h 1707356"/>
              <a:gd name="connsiteX77" fmla="*/ 3124200 w 3831431"/>
              <a:gd name="connsiteY77" fmla="*/ 1404938 h 1707356"/>
              <a:gd name="connsiteX78" fmla="*/ 3124200 w 3831431"/>
              <a:gd name="connsiteY78" fmla="*/ 1483519 h 1707356"/>
              <a:gd name="connsiteX79" fmla="*/ 3369469 w 3831431"/>
              <a:gd name="connsiteY79" fmla="*/ 1483519 h 1707356"/>
              <a:gd name="connsiteX80" fmla="*/ 3369469 w 3831431"/>
              <a:gd name="connsiteY80" fmla="*/ 1574006 h 1707356"/>
              <a:gd name="connsiteX81" fmla="*/ 3550444 w 3831431"/>
              <a:gd name="connsiteY81" fmla="*/ 1574006 h 1707356"/>
              <a:gd name="connsiteX82" fmla="*/ 3550444 w 3831431"/>
              <a:gd name="connsiteY82" fmla="*/ 1647825 h 1707356"/>
              <a:gd name="connsiteX83" fmla="*/ 3588544 w 3831431"/>
              <a:gd name="connsiteY83" fmla="*/ 1647825 h 1707356"/>
              <a:gd name="connsiteX84" fmla="*/ 3588544 w 3831431"/>
              <a:gd name="connsiteY84" fmla="*/ 1707356 h 1707356"/>
              <a:gd name="connsiteX85" fmla="*/ 3831431 w 3831431"/>
              <a:gd name="connsiteY85" fmla="*/ 1707356 h 1707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831431" h="1707356">
                <a:moveTo>
                  <a:pt x="0" y="0"/>
                </a:moveTo>
                <a:lnTo>
                  <a:pt x="121444" y="0"/>
                </a:lnTo>
                <a:lnTo>
                  <a:pt x="121444" y="140494"/>
                </a:lnTo>
                <a:lnTo>
                  <a:pt x="202406" y="140494"/>
                </a:lnTo>
                <a:lnTo>
                  <a:pt x="202406" y="173831"/>
                </a:lnTo>
                <a:lnTo>
                  <a:pt x="335756" y="173831"/>
                </a:lnTo>
                <a:lnTo>
                  <a:pt x="335756" y="173831"/>
                </a:lnTo>
                <a:lnTo>
                  <a:pt x="335756" y="202406"/>
                </a:lnTo>
                <a:lnTo>
                  <a:pt x="388144" y="202406"/>
                </a:lnTo>
                <a:lnTo>
                  <a:pt x="388144" y="228600"/>
                </a:lnTo>
                <a:lnTo>
                  <a:pt x="526256" y="228600"/>
                </a:lnTo>
                <a:lnTo>
                  <a:pt x="526256" y="254794"/>
                </a:lnTo>
                <a:lnTo>
                  <a:pt x="566738" y="254794"/>
                </a:lnTo>
                <a:lnTo>
                  <a:pt x="566738" y="292894"/>
                </a:lnTo>
                <a:lnTo>
                  <a:pt x="573881" y="292894"/>
                </a:lnTo>
                <a:lnTo>
                  <a:pt x="573881" y="326231"/>
                </a:lnTo>
                <a:lnTo>
                  <a:pt x="623888" y="326231"/>
                </a:lnTo>
                <a:lnTo>
                  <a:pt x="623888" y="385763"/>
                </a:lnTo>
                <a:lnTo>
                  <a:pt x="657225" y="385763"/>
                </a:lnTo>
                <a:lnTo>
                  <a:pt x="657225" y="414338"/>
                </a:lnTo>
                <a:lnTo>
                  <a:pt x="731044" y="414338"/>
                </a:lnTo>
                <a:lnTo>
                  <a:pt x="731044" y="442913"/>
                </a:lnTo>
                <a:lnTo>
                  <a:pt x="790575" y="442913"/>
                </a:lnTo>
                <a:lnTo>
                  <a:pt x="790575" y="488156"/>
                </a:lnTo>
                <a:lnTo>
                  <a:pt x="807244" y="488156"/>
                </a:lnTo>
                <a:lnTo>
                  <a:pt x="807244" y="509588"/>
                </a:lnTo>
                <a:lnTo>
                  <a:pt x="916781" y="509588"/>
                </a:lnTo>
                <a:lnTo>
                  <a:pt x="916781" y="531019"/>
                </a:lnTo>
                <a:lnTo>
                  <a:pt x="966788" y="531019"/>
                </a:lnTo>
                <a:lnTo>
                  <a:pt x="966788" y="590550"/>
                </a:lnTo>
                <a:lnTo>
                  <a:pt x="1066800" y="590550"/>
                </a:lnTo>
                <a:lnTo>
                  <a:pt x="1066800" y="611981"/>
                </a:lnTo>
                <a:lnTo>
                  <a:pt x="1107281" y="611981"/>
                </a:lnTo>
                <a:lnTo>
                  <a:pt x="1107281" y="642938"/>
                </a:lnTo>
                <a:lnTo>
                  <a:pt x="1140619" y="642938"/>
                </a:lnTo>
                <a:lnTo>
                  <a:pt x="1140619" y="673894"/>
                </a:lnTo>
                <a:lnTo>
                  <a:pt x="1185863" y="673894"/>
                </a:lnTo>
                <a:lnTo>
                  <a:pt x="1185863" y="702469"/>
                </a:lnTo>
                <a:lnTo>
                  <a:pt x="1209675" y="702469"/>
                </a:lnTo>
                <a:lnTo>
                  <a:pt x="1221581" y="714375"/>
                </a:lnTo>
                <a:lnTo>
                  <a:pt x="1283494" y="714375"/>
                </a:lnTo>
                <a:lnTo>
                  <a:pt x="1283494" y="754856"/>
                </a:lnTo>
                <a:lnTo>
                  <a:pt x="1483519" y="754856"/>
                </a:lnTo>
                <a:lnTo>
                  <a:pt x="1483519" y="769144"/>
                </a:lnTo>
                <a:lnTo>
                  <a:pt x="1504950" y="769144"/>
                </a:lnTo>
                <a:lnTo>
                  <a:pt x="1504950" y="800100"/>
                </a:lnTo>
                <a:lnTo>
                  <a:pt x="1554956" y="800100"/>
                </a:lnTo>
                <a:lnTo>
                  <a:pt x="1554956" y="831056"/>
                </a:lnTo>
                <a:lnTo>
                  <a:pt x="1581150" y="831056"/>
                </a:lnTo>
                <a:lnTo>
                  <a:pt x="1581150" y="864394"/>
                </a:lnTo>
                <a:lnTo>
                  <a:pt x="1621631" y="864394"/>
                </a:lnTo>
                <a:lnTo>
                  <a:pt x="1621631" y="897731"/>
                </a:lnTo>
                <a:lnTo>
                  <a:pt x="1681163" y="897731"/>
                </a:lnTo>
                <a:lnTo>
                  <a:pt x="1681163" y="952500"/>
                </a:lnTo>
                <a:lnTo>
                  <a:pt x="1735931" y="952500"/>
                </a:lnTo>
                <a:lnTo>
                  <a:pt x="1735931" y="973931"/>
                </a:lnTo>
                <a:lnTo>
                  <a:pt x="1757363" y="973931"/>
                </a:lnTo>
                <a:lnTo>
                  <a:pt x="1757363" y="1014413"/>
                </a:lnTo>
                <a:lnTo>
                  <a:pt x="1912144" y="1014413"/>
                </a:lnTo>
                <a:lnTo>
                  <a:pt x="1912144" y="1040606"/>
                </a:lnTo>
                <a:lnTo>
                  <a:pt x="1990725" y="1040606"/>
                </a:lnTo>
                <a:lnTo>
                  <a:pt x="1990725" y="1073944"/>
                </a:lnTo>
                <a:lnTo>
                  <a:pt x="2007394" y="1073944"/>
                </a:lnTo>
                <a:lnTo>
                  <a:pt x="2007394" y="1107281"/>
                </a:lnTo>
                <a:lnTo>
                  <a:pt x="2078831" y="1107281"/>
                </a:lnTo>
                <a:lnTo>
                  <a:pt x="2078831" y="1143000"/>
                </a:lnTo>
                <a:lnTo>
                  <a:pt x="2166938" y="1143000"/>
                </a:lnTo>
                <a:lnTo>
                  <a:pt x="2166938" y="1176338"/>
                </a:lnTo>
                <a:lnTo>
                  <a:pt x="2212181" y="1176338"/>
                </a:lnTo>
                <a:lnTo>
                  <a:pt x="2212181" y="1212056"/>
                </a:lnTo>
                <a:lnTo>
                  <a:pt x="2362200" y="1212056"/>
                </a:lnTo>
                <a:lnTo>
                  <a:pt x="2362200" y="1262063"/>
                </a:lnTo>
                <a:lnTo>
                  <a:pt x="2362200" y="1273969"/>
                </a:lnTo>
                <a:lnTo>
                  <a:pt x="2659856" y="1273969"/>
                </a:lnTo>
                <a:lnTo>
                  <a:pt x="2659856" y="1326356"/>
                </a:lnTo>
                <a:lnTo>
                  <a:pt x="2690813" y="1326356"/>
                </a:lnTo>
                <a:lnTo>
                  <a:pt x="2690813" y="1404938"/>
                </a:lnTo>
                <a:lnTo>
                  <a:pt x="3124200" y="1404938"/>
                </a:lnTo>
                <a:lnTo>
                  <a:pt x="3124200" y="1483519"/>
                </a:lnTo>
                <a:lnTo>
                  <a:pt x="3369469" y="1483519"/>
                </a:lnTo>
                <a:lnTo>
                  <a:pt x="3369469" y="1574006"/>
                </a:lnTo>
                <a:lnTo>
                  <a:pt x="3550444" y="1574006"/>
                </a:lnTo>
                <a:lnTo>
                  <a:pt x="3550444" y="1647825"/>
                </a:lnTo>
                <a:lnTo>
                  <a:pt x="3588544" y="1647825"/>
                </a:lnTo>
                <a:lnTo>
                  <a:pt x="3588544" y="1707356"/>
                </a:lnTo>
                <a:lnTo>
                  <a:pt x="3831431" y="1707356"/>
                </a:lnTo>
              </a:path>
            </a:pathLst>
          </a:custGeom>
          <a:noFill/>
          <a:ln w="28575">
            <a:solidFill>
              <a:schemeClr val="accent2">
                <a:lumMod val="40000"/>
                <a:lumOff val="60000"/>
              </a:schemeClr>
            </a:solidFill>
            <a:miter lim="800000"/>
            <a:headEnd/>
            <a:tailEnd/>
          </a:ln>
        </p:spPr>
        <p:txBody>
          <a:bodyPr rtlCol="0" anchor="ctr"/>
          <a:lstStyle/>
          <a:p>
            <a:pPr algn="ctr"/>
            <a:endParaRPr lang="en-US" dirty="0"/>
          </a:p>
        </p:txBody>
      </p:sp>
      <p:sp>
        <p:nvSpPr>
          <p:cNvPr id="10" name="Freeform: Shape 9">
            <a:extLst>
              <a:ext uri="{FF2B5EF4-FFF2-40B4-BE49-F238E27FC236}">
                <a16:creationId xmlns:a16="http://schemas.microsoft.com/office/drawing/2014/main" id="{014ADB90-2014-E734-95D0-18F529BED198}"/>
              </a:ext>
            </a:extLst>
          </p:cNvPr>
          <p:cNvSpPr/>
          <p:nvPr/>
        </p:nvSpPr>
        <p:spPr bwMode="auto">
          <a:xfrm>
            <a:off x="7336631" y="869156"/>
            <a:ext cx="3845719" cy="1516857"/>
          </a:xfrm>
          <a:custGeom>
            <a:avLst/>
            <a:gdLst>
              <a:gd name="connsiteX0" fmla="*/ 0 w 3845719"/>
              <a:gd name="connsiteY0" fmla="*/ 0 h 1516857"/>
              <a:gd name="connsiteX1" fmla="*/ 133350 w 3845719"/>
              <a:gd name="connsiteY1" fmla="*/ 0 h 1516857"/>
              <a:gd name="connsiteX2" fmla="*/ 133350 w 3845719"/>
              <a:gd name="connsiteY2" fmla="*/ 19050 h 1516857"/>
              <a:gd name="connsiteX3" fmla="*/ 221457 w 3845719"/>
              <a:gd name="connsiteY3" fmla="*/ 19050 h 1516857"/>
              <a:gd name="connsiteX4" fmla="*/ 221457 w 3845719"/>
              <a:gd name="connsiteY4" fmla="*/ 45244 h 1516857"/>
              <a:gd name="connsiteX5" fmla="*/ 338138 w 3845719"/>
              <a:gd name="connsiteY5" fmla="*/ 45244 h 1516857"/>
              <a:gd name="connsiteX6" fmla="*/ 338138 w 3845719"/>
              <a:gd name="connsiteY6" fmla="*/ 71438 h 1516857"/>
              <a:gd name="connsiteX7" fmla="*/ 407194 w 3845719"/>
              <a:gd name="connsiteY7" fmla="*/ 71438 h 1516857"/>
              <a:gd name="connsiteX8" fmla="*/ 411957 w 3845719"/>
              <a:gd name="connsiteY8" fmla="*/ 76201 h 1516857"/>
              <a:gd name="connsiteX9" fmla="*/ 411957 w 3845719"/>
              <a:gd name="connsiteY9" fmla="*/ 92869 h 1516857"/>
              <a:gd name="connsiteX10" fmla="*/ 535782 w 3845719"/>
              <a:gd name="connsiteY10" fmla="*/ 92869 h 1516857"/>
              <a:gd name="connsiteX11" fmla="*/ 535782 w 3845719"/>
              <a:gd name="connsiteY11" fmla="*/ 119063 h 1516857"/>
              <a:gd name="connsiteX12" fmla="*/ 590550 w 3845719"/>
              <a:gd name="connsiteY12" fmla="*/ 119063 h 1516857"/>
              <a:gd name="connsiteX13" fmla="*/ 590550 w 3845719"/>
              <a:gd name="connsiteY13" fmla="*/ 161925 h 1516857"/>
              <a:gd name="connsiteX14" fmla="*/ 642938 w 3845719"/>
              <a:gd name="connsiteY14" fmla="*/ 161925 h 1516857"/>
              <a:gd name="connsiteX15" fmla="*/ 642938 w 3845719"/>
              <a:gd name="connsiteY15" fmla="*/ 202407 h 1516857"/>
              <a:gd name="connsiteX16" fmla="*/ 666750 w 3845719"/>
              <a:gd name="connsiteY16" fmla="*/ 202407 h 1516857"/>
              <a:gd name="connsiteX17" fmla="*/ 666750 w 3845719"/>
              <a:gd name="connsiteY17" fmla="*/ 233363 h 1516857"/>
              <a:gd name="connsiteX18" fmla="*/ 752475 w 3845719"/>
              <a:gd name="connsiteY18" fmla="*/ 233363 h 1516857"/>
              <a:gd name="connsiteX19" fmla="*/ 752475 w 3845719"/>
              <a:gd name="connsiteY19" fmla="*/ 252413 h 1516857"/>
              <a:gd name="connsiteX20" fmla="*/ 802482 w 3845719"/>
              <a:gd name="connsiteY20" fmla="*/ 252413 h 1516857"/>
              <a:gd name="connsiteX21" fmla="*/ 802482 w 3845719"/>
              <a:gd name="connsiteY21" fmla="*/ 302419 h 1516857"/>
              <a:gd name="connsiteX22" fmla="*/ 819150 w 3845719"/>
              <a:gd name="connsiteY22" fmla="*/ 302419 h 1516857"/>
              <a:gd name="connsiteX23" fmla="*/ 819150 w 3845719"/>
              <a:gd name="connsiteY23" fmla="*/ 323850 h 1516857"/>
              <a:gd name="connsiteX24" fmla="*/ 945357 w 3845719"/>
              <a:gd name="connsiteY24" fmla="*/ 323850 h 1516857"/>
              <a:gd name="connsiteX25" fmla="*/ 945357 w 3845719"/>
              <a:gd name="connsiteY25" fmla="*/ 354807 h 1516857"/>
              <a:gd name="connsiteX26" fmla="*/ 966788 w 3845719"/>
              <a:gd name="connsiteY26" fmla="*/ 354807 h 1516857"/>
              <a:gd name="connsiteX27" fmla="*/ 966788 w 3845719"/>
              <a:gd name="connsiteY27" fmla="*/ 366713 h 1516857"/>
              <a:gd name="connsiteX28" fmla="*/ 988219 w 3845719"/>
              <a:gd name="connsiteY28" fmla="*/ 366713 h 1516857"/>
              <a:gd name="connsiteX29" fmla="*/ 988219 w 3845719"/>
              <a:gd name="connsiteY29" fmla="*/ 400050 h 1516857"/>
              <a:gd name="connsiteX30" fmla="*/ 1085850 w 3845719"/>
              <a:gd name="connsiteY30" fmla="*/ 400050 h 1516857"/>
              <a:gd name="connsiteX31" fmla="*/ 1085850 w 3845719"/>
              <a:gd name="connsiteY31" fmla="*/ 416719 h 1516857"/>
              <a:gd name="connsiteX32" fmla="*/ 1121569 w 3845719"/>
              <a:gd name="connsiteY32" fmla="*/ 416719 h 1516857"/>
              <a:gd name="connsiteX33" fmla="*/ 1121569 w 3845719"/>
              <a:gd name="connsiteY33" fmla="*/ 445294 h 1516857"/>
              <a:gd name="connsiteX34" fmla="*/ 1140619 w 3845719"/>
              <a:gd name="connsiteY34" fmla="*/ 445294 h 1516857"/>
              <a:gd name="connsiteX35" fmla="*/ 1140619 w 3845719"/>
              <a:gd name="connsiteY35" fmla="*/ 464344 h 1516857"/>
              <a:gd name="connsiteX36" fmla="*/ 1171575 w 3845719"/>
              <a:gd name="connsiteY36" fmla="*/ 464344 h 1516857"/>
              <a:gd name="connsiteX37" fmla="*/ 1171575 w 3845719"/>
              <a:gd name="connsiteY37" fmla="*/ 490538 h 1516857"/>
              <a:gd name="connsiteX38" fmla="*/ 1223963 w 3845719"/>
              <a:gd name="connsiteY38" fmla="*/ 490538 h 1516857"/>
              <a:gd name="connsiteX39" fmla="*/ 1223963 w 3845719"/>
              <a:gd name="connsiteY39" fmla="*/ 514350 h 1516857"/>
              <a:gd name="connsiteX40" fmla="*/ 1300163 w 3845719"/>
              <a:gd name="connsiteY40" fmla="*/ 514350 h 1516857"/>
              <a:gd name="connsiteX41" fmla="*/ 1300163 w 3845719"/>
              <a:gd name="connsiteY41" fmla="*/ 542925 h 1516857"/>
              <a:gd name="connsiteX42" fmla="*/ 1502569 w 3845719"/>
              <a:gd name="connsiteY42" fmla="*/ 542925 h 1516857"/>
              <a:gd name="connsiteX43" fmla="*/ 1502569 w 3845719"/>
              <a:gd name="connsiteY43" fmla="*/ 571500 h 1516857"/>
              <a:gd name="connsiteX44" fmla="*/ 1519238 w 3845719"/>
              <a:gd name="connsiteY44" fmla="*/ 571500 h 1516857"/>
              <a:gd name="connsiteX45" fmla="*/ 1519238 w 3845719"/>
              <a:gd name="connsiteY45" fmla="*/ 592932 h 1516857"/>
              <a:gd name="connsiteX46" fmla="*/ 1569244 w 3845719"/>
              <a:gd name="connsiteY46" fmla="*/ 592932 h 1516857"/>
              <a:gd name="connsiteX47" fmla="*/ 1569244 w 3845719"/>
              <a:gd name="connsiteY47" fmla="*/ 614363 h 1516857"/>
              <a:gd name="connsiteX48" fmla="*/ 1604963 w 3845719"/>
              <a:gd name="connsiteY48" fmla="*/ 614363 h 1516857"/>
              <a:gd name="connsiteX49" fmla="*/ 1604963 w 3845719"/>
              <a:gd name="connsiteY49" fmla="*/ 635794 h 1516857"/>
              <a:gd name="connsiteX50" fmla="*/ 1616869 w 3845719"/>
              <a:gd name="connsiteY50" fmla="*/ 647700 h 1516857"/>
              <a:gd name="connsiteX51" fmla="*/ 1628775 w 3845719"/>
              <a:gd name="connsiteY51" fmla="*/ 647700 h 1516857"/>
              <a:gd name="connsiteX52" fmla="*/ 1628775 w 3845719"/>
              <a:gd name="connsiteY52" fmla="*/ 690563 h 1516857"/>
              <a:gd name="connsiteX53" fmla="*/ 1683544 w 3845719"/>
              <a:gd name="connsiteY53" fmla="*/ 690563 h 1516857"/>
              <a:gd name="connsiteX54" fmla="*/ 1683544 w 3845719"/>
              <a:gd name="connsiteY54" fmla="*/ 723900 h 1516857"/>
              <a:gd name="connsiteX55" fmla="*/ 1683544 w 3845719"/>
              <a:gd name="connsiteY55" fmla="*/ 723900 h 1516857"/>
              <a:gd name="connsiteX56" fmla="*/ 1697832 w 3845719"/>
              <a:gd name="connsiteY56" fmla="*/ 738188 h 1516857"/>
              <a:gd name="connsiteX57" fmla="*/ 1757363 w 3845719"/>
              <a:gd name="connsiteY57" fmla="*/ 738188 h 1516857"/>
              <a:gd name="connsiteX58" fmla="*/ 1757363 w 3845719"/>
              <a:gd name="connsiteY58" fmla="*/ 769144 h 1516857"/>
              <a:gd name="connsiteX59" fmla="*/ 1783557 w 3845719"/>
              <a:gd name="connsiteY59" fmla="*/ 769144 h 1516857"/>
              <a:gd name="connsiteX60" fmla="*/ 1783557 w 3845719"/>
              <a:gd name="connsiteY60" fmla="*/ 790575 h 1516857"/>
              <a:gd name="connsiteX61" fmla="*/ 1928813 w 3845719"/>
              <a:gd name="connsiteY61" fmla="*/ 790575 h 1516857"/>
              <a:gd name="connsiteX62" fmla="*/ 1928813 w 3845719"/>
              <a:gd name="connsiteY62" fmla="*/ 819150 h 1516857"/>
              <a:gd name="connsiteX63" fmla="*/ 2009775 w 3845719"/>
              <a:gd name="connsiteY63" fmla="*/ 819150 h 1516857"/>
              <a:gd name="connsiteX64" fmla="*/ 2009775 w 3845719"/>
              <a:gd name="connsiteY64" fmla="*/ 847725 h 1516857"/>
              <a:gd name="connsiteX65" fmla="*/ 2026444 w 3845719"/>
              <a:gd name="connsiteY65" fmla="*/ 847725 h 1516857"/>
              <a:gd name="connsiteX66" fmla="*/ 2026444 w 3845719"/>
              <a:gd name="connsiteY66" fmla="*/ 881063 h 1516857"/>
              <a:gd name="connsiteX67" fmla="*/ 2097882 w 3845719"/>
              <a:gd name="connsiteY67" fmla="*/ 881063 h 1516857"/>
              <a:gd name="connsiteX68" fmla="*/ 2097882 w 3845719"/>
              <a:gd name="connsiteY68" fmla="*/ 921544 h 1516857"/>
              <a:gd name="connsiteX69" fmla="*/ 2185988 w 3845719"/>
              <a:gd name="connsiteY69" fmla="*/ 921544 h 1516857"/>
              <a:gd name="connsiteX70" fmla="*/ 2185988 w 3845719"/>
              <a:gd name="connsiteY70" fmla="*/ 959644 h 1516857"/>
              <a:gd name="connsiteX71" fmla="*/ 2233613 w 3845719"/>
              <a:gd name="connsiteY71" fmla="*/ 959644 h 1516857"/>
              <a:gd name="connsiteX72" fmla="*/ 2233613 w 3845719"/>
              <a:gd name="connsiteY72" fmla="*/ 992982 h 1516857"/>
              <a:gd name="connsiteX73" fmla="*/ 2371725 w 3845719"/>
              <a:gd name="connsiteY73" fmla="*/ 992982 h 1516857"/>
              <a:gd name="connsiteX74" fmla="*/ 2371725 w 3845719"/>
              <a:gd name="connsiteY74" fmla="*/ 1054894 h 1516857"/>
              <a:gd name="connsiteX75" fmla="*/ 2678907 w 3845719"/>
              <a:gd name="connsiteY75" fmla="*/ 1054894 h 1516857"/>
              <a:gd name="connsiteX76" fmla="*/ 2678907 w 3845719"/>
              <a:gd name="connsiteY76" fmla="*/ 1102519 h 1516857"/>
              <a:gd name="connsiteX77" fmla="*/ 2693194 w 3845719"/>
              <a:gd name="connsiteY77" fmla="*/ 1102519 h 1516857"/>
              <a:gd name="connsiteX78" fmla="*/ 2693194 w 3845719"/>
              <a:gd name="connsiteY78" fmla="*/ 1166813 h 1516857"/>
              <a:gd name="connsiteX79" fmla="*/ 3148013 w 3845719"/>
              <a:gd name="connsiteY79" fmla="*/ 1166813 h 1516857"/>
              <a:gd name="connsiteX80" fmla="*/ 3148013 w 3845719"/>
              <a:gd name="connsiteY80" fmla="*/ 1245394 h 1516857"/>
              <a:gd name="connsiteX81" fmla="*/ 3388519 w 3845719"/>
              <a:gd name="connsiteY81" fmla="*/ 1245394 h 1516857"/>
              <a:gd name="connsiteX82" fmla="*/ 3388519 w 3845719"/>
              <a:gd name="connsiteY82" fmla="*/ 1338263 h 1516857"/>
              <a:gd name="connsiteX83" fmla="*/ 3569494 w 3845719"/>
              <a:gd name="connsiteY83" fmla="*/ 1338263 h 1516857"/>
              <a:gd name="connsiteX84" fmla="*/ 3569494 w 3845719"/>
              <a:gd name="connsiteY84" fmla="*/ 1426369 h 1516857"/>
              <a:gd name="connsiteX85" fmla="*/ 3609975 w 3845719"/>
              <a:gd name="connsiteY85" fmla="*/ 1426369 h 1516857"/>
              <a:gd name="connsiteX86" fmla="*/ 3609975 w 3845719"/>
              <a:gd name="connsiteY86" fmla="*/ 1516857 h 1516857"/>
              <a:gd name="connsiteX87" fmla="*/ 3845719 w 3845719"/>
              <a:gd name="connsiteY87" fmla="*/ 1516857 h 1516857"/>
              <a:gd name="connsiteX0" fmla="*/ 0 w 3845719"/>
              <a:gd name="connsiteY0" fmla="*/ 0 h 1516857"/>
              <a:gd name="connsiteX1" fmla="*/ 133350 w 3845719"/>
              <a:gd name="connsiteY1" fmla="*/ 0 h 1516857"/>
              <a:gd name="connsiteX2" fmla="*/ 133350 w 3845719"/>
              <a:gd name="connsiteY2" fmla="*/ 19050 h 1516857"/>
              <a:gd name="connsiteX3" fmla="*/ 221457 w 3845719"/>
              <a:gd name="connsiteY3" fmla="*/ 19050 h 1516857"/>
              <a:gd name="connsiteX4" fmla="*/ 221457 w 3845719"/>
              <a:gd name="connsiteY4" fmla="*/ 45244 h 1516857"/>
              <a:gd name="connsiteX5" fmla="*/ 338138 w 3845719"/>
              <a:gd name="connsiteY5" fmla="*/ 45244 h 1516857"/>
              <a:gd name="connsiteX6" fmla="*/ 338138 w 3845719"/>
              <a:gd name="connsiteY6" fmla="*/ 71438 h 1516857"/>
              <a:gd name="connsiteX7" fmla="*/ 407194 w 3845719"/>
              <a:gd name="connsiteY7" fmla="*/ 71438 h 1516857"/>
              <a:gd name="connsiteX8" fmla="*/ 411957 w 3845719"/>
              <a:gd name="connsiteY8" fmla="*/ 76201 h 1516857"/>
              <a:gd name="connsiteX9" fmla="*/ 411957 w 3845719"/>
              <a:gd name="connsiteY9" fmla="*/ 92869 h 1516857"/>
              <a:gd name="connsiteX10" fmla="*/ 535782 w 3845719"/>
              <a:gd name="connsiteY10" fmla="*/ 92869 h 1516857"/>
              <a:gd name="connsiteX11" fmla="*/ 535782 w 3845719"/>
              <a:gd name="connsiteY11" fmla="*/ 119063 h 1516857"/>
              <a:gd name="connsiteX12" fmla="*/ 590550 w 3845719"/>
              <a:gd name="connsiteY12" fmla="*/ 119063 h 1516857"/>
              <a:gd name="connsiteX13" fmla="*/ 590550 w 3845719"/>
              <a:gd name="connsiteY13" fmla="*/ 161925 h 1516857"/>
              <a:gd name="connsiteX14" fmla="*/ 642938 w 3845719"/>
              <a:gd name="connsiteY14" fmla="*/ 161925 h 1516857"/>
              <a:gd name="connsiteX15" fmla="*/ 642938 w 3845719"/>
              <a:gd name="connsiteY15" fmla="*/ 202407 h 1516857"/>
              <a:gd name="connsiteX16" fmla="*/ 666750 w 3845719"/>
              <a:gd name="connsiteY16" fmla="*/ 202407 h 1516857"/>
              <a:gd name="connsiteX17" fmla="*/ 666750 w 3845719"/>
              <a:gd name="connsiteY17" fmla="*/ 233363 h 1516857"/>
              <a:gd name="connsiteX18" fmla="*/ 752475 w 3845719"/>
              <a:gd name="connsiteY18" fmla="*/ 233363 h 1516857"/>
              <a:gd name="connsiteX19" fmla="*/ 752475 w 3845719"/>
              <a:gd name="connsiteY19" fmla="*/ 252413 h 1516857"/>
              <a:gd name="connsiteX20" fmla="*/ 802482 w 3845719"/>
              <a:gd name="connsiteY20" fmla="*/ 252413 h 1516857"/>
              <a:gd name="connsiteX21" fmla="*/ 802482 w 3845719"/>
              <a:gd name="connsiteY21" fmla="*/ 302419 h 1516857"/>
              <a:gd name="connsiteX22" fmla="*/ 819150 w 3845719"/>
              <a:gd name="connsiteY22" fmla="*/ 302419 h 1516857"/>
              <a:gd name="connsiteX23" fmla="*/ 819150 w 3845719"/>
              <a:gd name="connsiteY23" fmla="*/ 323850 h 1516857"/>
              <a:gd name="connsiteX24" fmla="*/ 945357 w 3845719"/>
              <a:gd name="connsiteY24" fmla="*/ 323850 h 1516857"/>
              <a:gd name="connsiteX25" fmla="*/ 945357 w 3845719"/>
              <a:gd name="connsiteY25" fmla="*/ 354807 h 1516857"/>
              <a:gd name="connsiteX26" fmla="*/ 966788 w 3845719"/>
              <a:gd name="connsiteY26" fmla="*/ 354807 h 1516857"/>
              <a:gd name="connsiteX27" fmla="*/ 966788 w 3845719"/>
              <a:gd name="connsiteY27" fmla="*/ 366713 h 1516857"/>
              <a:gd name="connsiteX28" fmla="*/ 988219 w 3845719"/>
              <a:gd name="connsiteY28" fmla="*/ 366713 h 1516857"/>
              <a:gd name="connsiteX29" fmla="*/ 988219 w 3845719"/>
              <a:gd name="connsiteY29" fmla="*/ 400050 h 1516857"/>
              <a:gd name="connsiteX30" fmla="*/ 1085850 w 3845719"/>
              <a:gd name="connsiteY30" fmla="*/ 400050 h 1516857"/>
              <a:gd name="connsiteX31" fmla="*/ 1085850 w 3845719"/>
              <a:gd name="connsiteY31" fmla="*/ 416719 h 1516857"/>
              <a:gd name="connsiteX32" fmla="*/ 1121569 w 3845719"/>
              <a:gd name="connsiteY32" fmla="*/ 416719 h 1516857"/>
              <a:gd name="connsiteX33" fmla="*/ 1121569 w 3845719"/>
              <a:gd name="connsiteY33" fmla="*/ 445294 h 1516857"/>
              <a:gd name="connsiteX34" fmla="*/ 1140619 w 3845719"/>
              <a:gd name="connsiteY34" fmla="*/ 445294 h 1516857"/>
              <a:gd name="connsiteX35" fmla="*/ 1140619 w 3845719"/>
              <a:gd name="connsiteY35" fmla="*/ 464344 h 1516857"/>
              <a:gd name="connsiteX36" fmla="*/ 1171575 w 3845719"/>
              <a:gd name="connsiteY36" fmla="*/ 464344 h 1516857"/>
              <a:gd name="connsiteX37" fmla="*/ 1171575 w 3845719"/>
              <a:gd name="connsiteY37" fmla="*/ 490538 h 1516857"/>
              <a:gd name="connsiteX38" fmla="*/ 1223963 w 3845719"/>
              <a:gd name="connsiteY38" fmla="*/ 490538 h 1516857"/>
              <a:gd name="connsiteX39" fmla="*/ 1223963 w 3845719"/>
              <a:gd name="connsiteY39" fmla="*/ 514350 h 1516857"/>
              <a:gd name="connsiteX40" fmla="*/ 1300163 w 3845719"/>
              <a:gd name="connsiteY40" fmla="*/ 514350 h 1516857"/>
              <a:gd name="connsiteX41" fmla="*/ 1300163 w 3845719"/>
              <a:gd name="connsiteY41" fmla="*/ 542925 h 1516857"/>
              <a:gd name="connsiteX42" fmla="*/ 1502569 w 3845719"/>
              <a:gd name="connsiteY42" fmla="*/ 542925 h 1516857"/>
              <a:gd name="connsiteX43" fmla="*/ 1502569 w 3845719"/>
              <a:gd name="connsiteY43" fmla="*/ 571500 h 1516857"/>
              <a:gd name="connsiteX44" fmla="*/ 1519238 w 3845719"/>
              <a:gd name="connsiteY44" fmla="*/ 571500 h 1516857"/>
              <a:gd name="connsiteX45" fmla="*/ 1519238 w 3845719"/>
              <a:gd name="connsiteY45" fmla="*/ 592932 h 1516857"/>
              <a:gd name="connsiteX46" fmla="*/ 1569244 w 3845719"/>
              <a:gd name="connsiteY46" fmla="*/ 592932 h 1516857"/>
              <a:gd name="connsiteX47" fmla="*/ 1569244 w 3845719"/>
              <a:gd name="connsiteY47" fmla="*/ 614363 h 1516857"/>
              <a:gd name="connsiteX48" fmla="*/ 1604963 w 3845719"/>
              <a:gd name="connsiteY48" fmla="*/ 614363 h 1516857"/>
              <a:gd name="connsiteX49" fmla="*/ 1607344 w 3845719"/>
              <a:gd name="connsiteY49" fmla="*/ 642938 h 1516857"/>
              <a:gd name="connsiteX50" fmla="*/ 1616869 w 3845719"/>
              <a:gd name="connsiteY50" fmla="*/ 647700 h 1516857"/>
              <a:gd name="connsiteX51" fmla="*/ 1628775 w 3845719"/>
              <a:gd name="connsiteY51" fmla="*/ 647700 h 1516857"/>
              <a:gd name="connsiteX52" fmla="*/ 1628775 w 3845719"/>
              <a:gd name="connsiteY52" fmla="*/ 690563 h 1516857"/>
              <a:gd name="connsiteX53" fmla="*/ 1683544 w 3845719"/>
              <a:gd name="connsiteY53" fmla="*/ 690563 h 1516857"/>
              <a:gd name="connsiteX54" fmla="*/ 1683544 w 3845719"/>
              <a:gd name="connsiteY54" fmla="*/ 723900 h 1516857"/>
              <a:gd name="connsiteX55" fmla="*/ 1683544 w 3845719"/>
              <a:gd name="connsiteY55" fmla="*/ 723900 h 1516857"/>
              <a:gd name="connsiteX56" fmla="*/ 1697832 w 3845719"/>
              <a:gd name="connsiteY56" fmla="*/ 738188 h 1516857"/>
              <a:gd name="connsiteX57" fmla="*/ 1757363 w 3845719"/>
              <a:gd name="connsiteY57" fmla="*/ 738188 h 1516857"/>
              <a:gd name="connsiteX58" fmla="*/ 1757363 w 3845719"/>
              <a:gd name="connsiteY58" fmla="*/ 769144 h 1516857"/>
              <a:gd name="connsiteX59" fmla="*/ 1783557 w 3845719"/>
              <a:gd name="connsiteY59" fmla="*/ 769144 h 1516857"/>
              <a:gd name="connsiteX60" fmla="*/ 1783557 w 3845719"/>
              <a:gd name="connsiteY60" fmla="*/ 790575 h 1516857"/>
              <a:gd name="connsiteX61" fmla="*/ 1928813 w 3845719"/>
              <a:gd name="connsiteY61" fmla="*/ 790575 h 1516857"/>
              <a:gd name="connsiteX62" fmla="*/ 1928813 w 3845719"/>
              <a:gd name="connsiteY62" fmla="*/ 819150 h 1516857"/>
              <a:gd name="connsiteX63" fmla="*/ 2009775 w 3845719"/>
              <a:gd name="connsiteY63" fmla="*/ 819150 h 1516857"/>
              <a:gd name="connsiteX64" fmla="*/ 2009775 w 3845719"/>
              <a:gd name="connsiteY64" fmla="*/ 847725 h 1516857"/>
              <a:gd name="connsiteX65" fmla="*/ 2026444 w 3845719"/>
              <a:gd name="connsiteY65" fmla="*/ 847725 h 1516857"/>
              <a:gd name="connsiteX66" fmla="*/ 2026444 w 3845719"/>
              <a:gd name="connsiteY66" fmla="*/ 881063 h 1516857"/>
              <a:gd name="connsiteX67" fmla="*/ 2097882 w 3845719"/>
              <a:gd name="connsiteY67" fmla="*/ 881063 h 1516857"/>
              <a:gd name="connsiteX68" fmla="*/ 2097882 w 3845719"/>
              <a:gd name="connsiteY68" fmla="*/ 921544 h 1516857"/>
              <a:gd name="connsiteX69" fmla="*/ 2185988 w 3845719"/>
              <a:gd name="connsiteY69" fmla="*/ 921544 h 1516857"/>
              <a:gd name="connsiteX70" fmla="*/ 2185988 w 3845719"/>
              <a:gd name="connsiteY70" fmla="*/ 959644 h 1516857"/>
              <a:gd name="connsiteX71" fmla="*/ 2233613 w 3845719"/>
              <a:gd name="connsiteY71" fmla="*/ 959644 h 1516857"/>
              <a:gd name="connsiteX72" fmla="*/ 2233613 w 3845719"/>
              <a:gd name="connsiteY72" fmla="*/ 992982 h 1516857"/>
              <a:gd name="connsiteX73" fmla="*/ 2371725 w 3845719"/>
              <a:gd name="connsiteY73" fmla="*/ 992982 h 1516857"/>
              <a:gd name="connsiteX74" fmla="*/ 2371725 w 3845719"/>
              <a:gd name="connsiteY74" fmla="*/ 1054894 h 1516857"/>
              <a:gd name="connsiteX75" fmla="*/ 2678907 w 3845719"/>
              <a:gd name="connsiteY75" fmla="*/ 1054894 h 1516857"/>
              <a:gd name="connsiteX76" fmla="*/ 2678907 w 3845719"/>
              <a:gd name="connsiteY76" fmla="*/ 1102519 h 1516857"/>
              <a:gd name="connsiteX77" fmla="*/ 2693194 w 3845719"/>
              <a:gd name="connsiteY77" fmla="*/ 1102519 h 1516857"/>
              <a:gd name="connsiteX78" fmla="*/ 2693194 w 3845719"/>
              <a:gd name="connsiteY78" fmla="*/ 1166813 h 1516857"/>
              <a:gd name="connsiteX79" fmla="*/ 3148013 w 3845719"/>
              <a:gd name="connsiteY79" fmla="*/ 1166813 h 1516857"/>
              <a:gd name="connsiteX80" fmla="*/ 3148013 w 3845719"/>
              <a:gd name="connsiteY80" fmla="*/ 1245394 h 1516857"/>
              <a:gd name="connsiteX81" fmla="*/ 3388519 w 3845719"/>
              <a:gd name="connsiteY81" fmla="*/ 1245394 h 1516857"/>
              <a:gd name="connsiteX82" fmla="*/ 3388519 w 3845719"/>
              <a:gd name="connsiteY82" fmla="*/ 1338263 h 1516857"/>
              <a:gd name="connsiteX83" fmla="*/ 3569494 w 3845719"/>
              <a:gd name="connsiteY83" fmla="*/ 1338263 h 1516857"/>
              <a:gd name="connsiteX84" fmla="*/ 3569494 w 3845719"/>
              <a:gd name="connsiteY84" fmla="*/ 1426369 h 1516857"/>
              <a:gd name="connsiteX85" fmla="*/ 3609975 w 3845719"/>
              <a:gd name="connsiteY85" fmla="*/ 1426369 h 1516857"/>
              <a:gd name="connsiteX86" fmla="*/ 3609975 w 3845719"/>
              <a:gd name="connsiteY86" fmla="*/ 1516857 h 1516857"/>
              <a:gd name="connsiteX87" fmla="*/ 3845719 w 3845719"/>
              <a:gd name="connsiteY87" fmla="*/ 1516857 h 1516857"/>
              <a:gd name="connsiteX0" fmla="*/ 0 w 3845719"/>
              <a:gd name="connsiteY0" fmla="*/ 0 h 1516857"/>
              <a:gd name="connsiteX1" fmla="*/ 133350 w 3845719"/>
              <a:gd name="connsiteY1" fmla="*/ 0 h 1516857"/>
              <a:gd name="connsiteX2" fmla="*/ 133350 w 3845719"/>
              <a:gd name="connsiteY2" fmla="*/ 19050 h 1516857"/>
              <a:gd name="connsiteX3" fmla="*/ 221457 w 3845719"/>
              <a:gd name="connsiteY3" fmla="*/ 19050 h 1516857"/>
              <a:gd name="connsiteX4" fmla="*/ 221457 w 3845719"/>
              <a:gd name="connsiteY4" fmla="*/ 45244 h 1516857"/>
              <a:gd name="connsiteX5" fmla="*/ 338138 w 3845719"/>
              <a:gd name="connsiteY5" fmla="*/ 45244 h 1516857"/>
              <a:gd name="connsiteX6" fmla="*/ 338138 w 3845719"/>
              <a:gd name="connsiteY6" fmla="*/ 71438 h 1516857"/>
              <a:gd name="connsiteX7" fmla="*/ 407194 w 3845719"/>
              <a:gd name="connsiteY7" fmla="*/ 71438 h 1516857"/>
              <a:gd name="connsiteX8" fmla="*/ 411957 w 3845719"/>
              <a:gd name="connsiteY8" fmla="*/ 76201 h 1516857"/>
              <a:gd name="connsiteX9" fmla="*/ 411957 w 3845719"/>
              <a:gd name="connsiteY9" fmla="*/ 92869 h 1516857"/>
              <a:gd name="connsiteX10" fmla="*/ 535782 w 3845719"/>
              <a:gd name="connsiteY10" fmla="*/ 92869 h 1516857"/>
              <a:gd name="connsiteX11" fmla="*/ 535782 w 3845719"/>
              <a:gd name="connsiteY11" fmla="*/ 119063 h 1516857"/>
              <a:gd name="connsiteX12" fmla="*/ 590550 w 3845719"/>
              <a:gd name="connsiteY12" fmla="*/ 119063 h 1516857"/>
              <a:gd name="connsiteX13" fmla="*/ 590550 w 3845719"/>
              <a:gd name="connsiteY13" fmla="*/ 161925 h 1516857"/>
              <a:gd name="connsiteX14" fmla="*/ 642938 w 3845719"/>
              <a:gd name="connsiteY14" fmla="*/ 161925 h 1516857"/>
              <a:gd name="connsiteX15" fmla="*/ 642938 w 3845719"/>
              <a:gd name="connsiteY15" fmla="*/ 202407 h 1516857"/>
              <a:gd name="connsiteX16" fmla="*/ 666750 w 3845719"/>
              <a:gd name="connsiteY16" fmla="*/ 202407 h 1516857"/>
              <a:gd name="connsiteX17" fmla="*/ 666750 w 3845719"/>
              <a:gd name="connsiteY17" fmla="*/ 233363 h 1516857"/>
              <a:gd name="connsiteX18" fmla="*/ 752475 w 3845719"/>
              <a:gd name="connsiteY18" fmla="*/ 233363 h 1516857"/>
              <a:gd name="connsiteX19" fmla="*/ 752475 w 3845719"/>
              <a:gd name="connsiteY19" fmla="*/ 252413 h 1516857"/>
              <a:gd name="connsiteX20" fmla="*/ 802482 w 3845719"/>
              <a:gd name="connsiteY20" fmla="*/ 252413 h 1516857"/>
              <a:gd name="connsiteX21" fmla="*/ 802482 w 3845719"/>
              <a:gd name="connsiteY21" fmla="*/ 302419 h 1516857"/>
              <a:gd name="connsiteX22" fmla="*/ 819150 w 3845719"/>
              <a:gd name="connsiteY22" fmla="*/ 302419 h 1516857"/>
              <a:gd name="connsiteX23" fmla="*/ 819150 w 3845719"/>
              <a:gd name="connsiteY23" fmla="*/ 323850 h 1516857"/>
              <a:gd name="connsiteX24" fmla="*/ 945357 w 3845719"/>
              <a:gd name="connsiteY24" fmla="*/ 323850 h 1516857"/>
              <a:gd name="connsiteX25" fmla="*/ 945357 w 3845719"/>
              <a:gd name="connsiteY25" fmla="*/ 354807 h 1516857"/>
              <a:gd name="connsiteX26" fmla="*/ 966788 w 3845719"/>
              <a:gd name="connsiteY26" fmla="*/ 354807 h 1516857"/>
              <a:gd name="connsiteX27" fmla="*/ 966788 w 3845719"/>
              <a:gd name="connsiteY27" fmla="*/ 366713 h 1516857"/>
              <a:gd name="connsiteX28" fmla="*/ 988219 w 3845719"/>
              <a:gd name="connsiteY28" fmla="*/ 366713 h 1516857"/>
              <a:gd name="connsiteX29" fmla="*/ 988219 w 3845719"/>
              <a:gd name="connsiteY29" fmla="*/ 400050 h 1516857"/>
              <a:gd name="connsiteX30" fmla="*/ 1085850 w 3845719"/>
              <a:gd name="connsiteY30" fmla="*/ 400050 h 1516857"/>
              <a:gd name="connsiteX31" fmla="*/ 1085850 w 3845719"/>
              <a:gd name="connsiteY31" fmla="*/ 416719 h 1516857"/>
              <a:gd name="connsiteX32" fmla="*/ 1121569 w 3845719"/>
              <a:gd name="connsiteY32" fmla="*/ 416719 h 1516857"/>
              <a:gd name="connsiteX33" fmla="*/ 1121569 w 3845719"/>
              <a:gd name="connsiteY33" fmla="*/ 445294 h 1516857"/>
              <a:gd name="connsiteX34" fmla="*/ 1140619 w 3845719"/>
              <a:gd name="connsiteY34" fmla="*/ 445294 h 1516857"/>
              <a:gd name="connsiteX35" fmla="*/ 1140619 w 3845719"/>
              <a:gd name="connsiteY35" fmla="*/ 464344 h 1516857"/>
              <a:gd name="connsiteX36" fmla="*/ 1171575 w 3845719"/>
              <a:gd name="connsiteY36" fmla="*/ 464344 h 1516857"/>
              <a:gd name="connsiteX37" fmla="*/ 1171575 w 3845719"/>
              <a:gd name="connsiteY37" fmla="*/ 490538 h 1516857"/>
              <a:gd name="connsiteX38" fmla="*/ 1223963 w 3845719"/>
              <a:gd name="connsiteY38" fmla="*/ 490538 h 1516857"/>
              <a:gd name="connsiteX39" fmla="*/ 1223963 w 3845719"/>
              <a:gd name="connsiteY39" fmla="*/ 514350 h 1516857"/>
              <a:gd name="connsiteX40" fmla="*/ 1300163 w 3845719"/>
              <a:gd name="connsiteY40" fmla="*/ 514350 h 1516857"/>
              <a:gd name="connsiteX41" fmla="*/ 1300163 w 3845719"/>
              <a:gd name="connsiteY41" fmla="*/ 542925 h 1516857"/>
              <a:gd name="connsiteX42" fmla="*/ 1502569 w 3845719"/>
              <a:gd name="connsiteY42" fmla="*/ 542925 h 1516857"/>
              <a:gd name="connsiteX43" fmla="*/ 1502569 w 3845719"/>
              <a:gd name="connsiteY43" fmla="*/ 571500 h 1516857"/>
              <a:gd name="connsiteX44" fmla="*/ 1519238 w 3845719"/>
              <a:gd name="connsiteY44" fmla="*/ 571500 h 1516857"/>
              <a:gd name="connsiteX45" fmla="*/ 1519238 w 3845719"/>
              <a:gd name="connsiteY45" fmla="*/ 592932 h 1516857"/>
              <a:gd name="connsiteX46" fmla="*/ 1569244 w 3845719"/>
              <a:gd name="connsiteY46" fmla="*/ 592932 h 1516857"/>
              <a:gd name="connsiteX47" fmla="*/ 1569244 w 3845719"/>
              <a:gd name="connsiteY47" fmla="*/ 614363 h 1516857"/>
              <a:gd name="connsiteX48" fmla="*/ 1604963 w 3845719"/>
              <a:gd name="connsiteY48" fmla="*/ 614363 h 1516857"/>
              <a:gd name="connsiteX49" fmla="*/ 1614487 w 3845719"/>
              <a:gd name="connsiteY49" fmla="*/ 650082 h 1516857"/>
              <a:gd name="connsiteX50" fmla="*/ 1616869 w 3845719"/>
              <a:gd name="connsiteY50" fmla="*/ 647700 h 1516857"/>
              <a:gd name="connsiteX51" fmla="*/ 1628775 w 3845719"/>
              <a:gd name="connsiteY51" fmla="*/ 647700 h 1516857"/>
              <a:gd name="connsiteX52" fmla="*/ 1628775 w 3845719"/>
              <a:gd name="connsiteY52" fmla="*/ 690563 h 1516857"/>
              <a:gd name="connsiteX53" fmla="*/ 1683544 w 3845719"/>
              <a:gd name="connsiteY53" fmla="*/ 690563 h 1516857"/>
              <a:gd name="connsiteX54" fmla="*/ 1683544 w 3845719"/>
              <a:gd name="connsiteY54" fmla="*/ 723900 h 1516857"/>
              <a:gd name="connsiteX55" fmla="*/ 1683544 w 3845719"/>
              <a:gd name="connsiteY55" fmla="*/ 723900 h 1516857"/>
              <a:gd name="connsiteX56" fmla="*/ 1697832 w 3845719"/>
              <a:gd name="connsiteY56" fmla="*/ 738188 h 1516857"/>
              <a:gd name="connsiteX57" fmla="*/ 1757363 w 3845719"/>
              <a:gd name="connsiteY57" fmla="*/ 738188 h 1516857"/>
              <a:gd name="connsiteX58" fmla="*/ 1757363 w 3845719"/>
              <a:gd name="connsiteY58" fmla="*/ 769144 h 1516857"/>
              <a:gd name="connsiteX59" fmla="*/ 1783557 w 3845719"/>
              <a:gd name="connsiteY59" fmla="*/ 769144 h 1516857"/>
              <a:gd name="connsiteX60" fmla="*/ 1783557 w 3845719"/>
              <a:gd name="connsiteY60" fmla="*/ 790575 h 1516857"/>
              <a:gd name="connsiteX61" fmla="*/ 1928813 w 3845719"/>
              <a:gd name="connsiteY61" fmla="*/ 790575 h 1516857"/>
              <a:gd name="connsiteX62" fmla="*/ 1928813 w 3845719"/>
              <a:gd name="connsiteY62" fmla="*/ 819150 h 1516857"/>
              <a:gd name="connsiteX63" fmla="*/ 2009775 w 3845719"/>
              <a:gd name="connsiteY63" fmla="*/ 819150 h 1516857"/>
              <a:gd name="connsiteX64" fmla="*/ 2009775 w 3845719"/>
              <a:gd name="connsiteY64" fmla="*/ 847725 h 1516857"/>
              <a:gd name="connsiteX65" fmla="*/ 2026444 w 3845719"/>
              <a:gd name="connsiteY65" fmla="*/ 847725 h 1516857"/>
              <a:gd name="connsiteX66" fmla="*/ 2026444 w 3845719"/>
              <a:gd name="connsiteY66" fmla="*/ 881063 h 1516857"/>
              <a:gd name="connsiteX67" fmla="*/ 2097882 w 3845719"/>
              <a:gd name="connsiteY67" fmla="*/ 881063 h 1516857"/>
              <a:gd name="connsiteX68" fmla="*/ 2097882 w 3845719"/>
              <a:gd name="connsiteY68" fmla="*/ 921544 h 1516857"/>
              <a:gd name="connsiteX69" fmla="*/ 2185988 w 3845719"/>
              <a:gd name="connsiteY69" fmla="*/ 921544 h 1516857"/>
              <a:gd name="connsiteX70" fmla="*/ 2185988 w 3845719"/>
              <a:gd name="connsiteY70" fmla="*/ 959644 h 1516857"/>
              <a:gd name="connsiteX71" fmla="*/ 2233613 w 3845719"/>
              <a:gd name="connsiteY71" fmla="*/ 959644 h 1516857"/>
              <a:gd name="connsiteX72" fmla="*/ 2233613 w 3845719"/>
              <a:gd name="connsiteY72" fmla="*/ 992982 h 1516857"/>
              <a:gd name="connsiteX73" fmla="*/ 2371725 w 3845719"/>
              <a:gd name="connsiteY73" fmla="*/ 992982 h 1516857"/>
              <a:gd name="connsiteX74" fmla="*/ 2371725 w 3845719"/>
              <a:gd name="connsiteY74" fmla="*/ 1054894 h 1516857"/>
              <a:gd name="connsiteX75" fmla="*/ 2678907 w 3845719"/>
              <a:gd name="connsiteY75" fmla="*/ 1054894 h 1516857"/>
              <a:gd name="connsiteX76" fmla="*/ 2678907 w 3845719"/>
              <a:gd name="connsiteY76" fmla="*/ 1102519 h 1516857"/>
              <a:gd name="connsiteX77" fmla="*/ 2693194 w 3845719"/>
              <a:gd name="connsiteY77" fmla="*/ 1102519 h 1516857"/>
              <a:gd name="connsiteX78" fmla="*/ 2693194 w 3845719"/>
              <a:gd name="connsiteY78" fmla="*/ 1166813 h 1516857"/>
              <a:gd name="connsiteX79" fmla="*/ 3148013 w 3845719"/>
              <a:gd name="connsiteY79" fmla="*/ 1166813 h 1516857"/>
              <a:gd name="connsiteX80" fmla="*/ 3148013 w 3845719"/>
              <a:gd name="connsiteY80" fmla="*/ 1245394 h 1516857"/>
              <a:gd name="connsiteX81" fmla="*/ 3388519 w 3845719"/>
              <a:gd name="connsiteY81" fmla="*/ 1245394 h 1516857"/>
              <a:gd name="connsiteX82" fmla="*/ 3388519 w 3845719"/>
              <a:gd name="connsiteY82" fmla="*/ 1338263 h 1516857"/>
              <a:gd name="connsiteX83" fmla="*/ 3569494 w 3845719"/>
              <a:gd name="connsiteY83" fmla="*/ 1338263 h 1516857"/>
              <a:gd name="connsiteX84" fmla="*/ 3569494 w 3845719"/>
              <a:gd name="connsiteY84" fmla="*/ 1426369 h 1516857"/>
              <a:gd name="connsiteX85" fmla="*/ 3609975 w 3845719"/>
              <a:gd name="connsiteY85" fmla="*/ 1426369 h 1516857"/>
              <a:gd name="connsiteX86" fmla="*/ 3609975 w 3845719"/>
              <a:gd name="connsiteY86" fmla="*/ 1516857 h 1516857"/>
              <a:gd name="connsiteX87" fmla="*/ 3845719 w 3845719"/>
              <a:gd name="connsiteY87" fmla="*/ 1516857 h 1516857"/>
              <a:gd name="connsiteX0" fmla="*/ 0 w 3845719"/>
              <a:gd name="connsiteY0" fmla="*/ 0 h 1516857"/>
              <a:gd name="connsiteX1" fmla="*/ 133350 w 3845719"/>
              <a:gd name="connsiteY1" fmla="*/ 0 h 1516857"/>
              <a:gd name="connsiteX2" fmla="*/ 133350 w 3845719"/>
              <a:gd name="connsiteY2" fmla="*/ 19050 h 1516857"/>
              <a:gd name="connsiteX3" fmla="*/ 221457 w 3845719"/>
              <a:gd name="connsiteY3" fmla="*/ 19050 h 1516857"/>
              <a:gd name="connsiteX4" fmla="*/ 221457 w 3845719"/>
              <a:gd name="connsiteY4" fmla="*/ 45244 h 1516857"/>
              <a:gd name="connsiteX5" fmla="*/ 338138 w 3845719"/>
              <a:gd name="connsiteY5" fmla="*/ 45244 h 1516857"/>
              <a:gd name="connsiteX6" fmla="*/ 338138 w 3845719"/>
              <a:gd name="connsiteY6" fmla="*/ 71438 h 1516857"/>
              <a:gd name="connsiteX7" fmla="*/ 407194 w 3845719"/>
              <a:gd name="connsiteY7" fmla="*/ 71438 h 1516857"/>
              <a:gd name="connsiteX8" fmla="*/ 411957 w 3845719"/>
              <a:gd name="connsiteY8" fmla="*/ 76201 h 1516857"/>
              <a:gd name="connsiteX9" fmla="*/ 411957 w 3845719"/>
              <a:gd name="connsiteY9" fmla="*/ 92869 h 1516857"/>
              <a:gd name="connsiteX10" fmla="*/ 535782 w 3845719"/>
              <a:gd name="connsiteY10" fmla="*/ 92869 h 1516857"/>
              <a:gd name="connsiteX11" fmla="*/ 535782 w 3845719"/>
              <a:gd name="connsiteY11" fmla="*/ 119063 h 1516857"/>
              <a:gd name="connsiteX12" fmla="*/ 590550 w 3845719"/>
              <a:gd name="connsiteY12" fmla="*/ 119063 h 1516857"/>
              <a:gd name="connsiteX13" fmla="*/ 590550 w 3845719"/>
              <a:gd name="connsiteY13" fmla="*/ 161925 h 1516857"/>
              <a:gd name="connsiteX14" fmla="*/ 642938 w 3845719"/>
              <a:gd name="connsiteY14" fmla="*/ 161925 h 1516857"/>
              <a:gd name="connsiteX15" fmla="*/ 642938 w 3845719"/>
              <a:gd name="connsiteY15" fmla="*/ 202407 h 1516857"/>
              <a:gd name="connsiteX16" fmla="*/ 666750 w 3845719"/>
              <a:gd name="connsiteY16" fmla="*/ 202407 h 1516857"/>
              <a:gd name="connsiteX17" fmla="*/ 666750 w 3845719"/>
              <a:gd name="connsiteY17" fmla="*/ 233363 h 1516857"/>
              <a:gd name="connsiteX18" fmla="*/ 752475 w 3845719"/>
              <a:gd name="connsiteY18" fmla="*/ 233363 h 1516857"/>
              <a:gd name="connsiteX19" fmla="*/ 752475 w 3845719"/>
              <a:gd name="connsiteY19" fmla="*/ 252413 h 1516857"/>
              <a:gd name="connsiteX20" fmla="*/ 802482 w 3845719"/>
              <a:gd name="connsiteY20" fmla="*/ 252413 h 1516857"/>
              <a:gd name="connsiteX21" fmla="*/ 802482 w 3845719"/>
              <a:gd name="connsiteY21" fmla="*/ 302419 h 1516857"/>
              <a:gd name="connsiteX22" fmla="*/ 819150 w 3845719"/>
              <a:gd name="connsiteY22" fmla="*/ 302419 h 1516857"/>
              <a:gd name="connsiteX23" fmla="*/ 819150 w 3845719"/>
              <a:gd name="connsiteY23" fmla="*/ 323850 h 1516857"/>
              <a:gd name="connsiteX24" fmla="*/ 945357 w 3845719"/>
              <a:gd name="connsiteY24" fmla="*/ 323850 h 1516857"/>
              <a:gd name="connsiteX25" fmla="*/ 945357 w 3845719"/>
              <a:gd name="connsiteY25" fmla="*/ 354807 h 1516857"/>
              <a:gd name="connsiteX26" fmla="*/ 966788 w 3845719"/>
              <a:gd name="connsiteY26" fmla="*/ 354807 h 1516857"/>
              <a:gd name="connsiteX27" fmla="*/ 966788 w 3845719"/>
              <a:gd name="connsiteY27" fmla="*/ 366713 h 1516857"/>
              <a:gd name="connsiteX28" fmla="*/ 988219 w 3845719"/>
              <a:gd name="connsiteY28" fmla="*/ 366713 h 1516857"/>
              <a:gd name="connsiteX29" fmla="*/ 988219 w 3845719"/>
              <a:gd name="connsiteY29" fmla="*/ 400050 h 1516857"/>
              <a:gd name="connsiteX30" fmla="*/ 1085850 w 3845719"/>
              <a:gd name="connsiteY30" fmla="*/ 400050 h 1516857"/>
              <a:gd name="connsiteX31" fmla="*/ 1085850 w 3845719"/>
              <a:gd name="connsiteY31" fmla="*/ 416719 h 1516857"/>
              <a:gd name="connsiteX32" fmla="*/ 1121569 w 3845719"/>
              <a:gd name="connsiteY32" fmla="*/ 416719 h 1516857"/>
              <a:gd name="connsiteX33" fmla="*/ 1121569 w 3845719"/>
              <a:gd name="connsiteY33" fmla="*/ 445294 h 1516857"/>
              <a:gd name="connsiteX34" fmla="*/ 1140619 w 3845719"/>
              <a:gd name="connsiteY34" fmla="*/ 445294 h 1516857"/>
              <a:gd name="connsiteX35" fmla="*/ 1140619 w 3845719"/>
              <a:gd name="connsiteY35" fmla="*/ 464344 h 1516857"/>
              <a:gd name="connsiteX36" fmla="*/ 1171575 w 3845719"/>
              <a:gd name="connsiteY36" fmla="*/ 464344 h 1516857"/>
              <a:gd name="connsiteX37" fmla="*/ 1171575 w 3845719"/>
              <a:gd name="connsiteY37" fmla="*/ 490538 h 1516857"/>
              <a:gd name="connsiteX38" fmla="*/ 1223963 w 3845719"/>
              <a:gd name="connsiteY38" fmla="*/ 490538 h 1516857"/>
              <a:gd name="connsiteX39" fmla="*/ 1223963 w 3845719"/>
              <a:gd name="connsiteY39" fmla="*/ 514350 h 1516857"/>
              <a:gd name="connsiteX40" fmla="*/ 1300163 w 3845719"/>
              <a:gd name="connsiteY40" fmla="*/ 514350 h 1516857"/>
              <a:gd name="connsiteX41" fmla="*/ 1300163 w 3845719"/>
              <a:gd name="connsiteY41" fmla="*/ 542925 h 1516857"/>
              <a:gd name="connsiteX42" fmla="*/ 1502569 w 3845719"/>
              <a:gd name="connsiteY42" fmla="*/ 542925 h 1516857"/>
              <a:gd name="connsiteX43" fmla="*/ 1502569 w 3845719"/>
              <a:gd name="connsiteY43" fmla="*/ 571500 h 1516857"/>
              <a:gd name="connsiteX44" fmla="*/ 1519238 w 3845719"/>
              <a:gd name="connsiteY44" fmla="*/ 571500 h 1516857"/>
              <a:gd name="connsiteX45" fmla="*/ 1519238 w 3845719"/>
              <a:gd name="connsiteY45" fmla="*/ 592932 h 1516857"/>
              <a:gd name="connsiteX46" fmla="*/ 1569244 w 3845719"/>
              <a:gd name="connsiteY46" fmla="*/ 592932 h 1516857"/>
              <a:gd name="connsiteX47" fmla="*/ 1569244 w 3845719"/>
              <a:gd name="connsiteY47" fmla="*/ 614363 h 1516857"/>
              <a:gd name="connsiteX48" fmla="*/ 1604963 w 3845719"/>
              <a:gd name="connsiteY48" fmla="*/ 614363 h 1516857"/>
              <a:gd name="connsiteX49" fmla="*/ 1614487 w 3845719"/>
              <a:gd name="connsiteY49" fmla="*/ 650082 h 1516857"/>
              <a:gd name="connsiteX50" fmla="*/ 1628775 w 3845719"/>
              <a:gd name="connsiteY50" fmla="*/ 647700 h 1516857"/>
              <a:gd name="connsiteX51" fmla="*/ 1628775 w 3845719"/>
              <a:gd name="connsiteY51" fmla="*/ 690563 h 1516857"/>
              <a:gd name="connsiteX52" fmla="*/ 1683544 w 3845719"/>
              <a:gd name="connsiteY52" fmla="*/ 690563 h 1516857"/>
              <a:gd name="connsiteX53" fmla="*/ 1683544 w 3845719"/>
              <a:gd name="connsiteY53" fmla="*/ 723900 h 1516857"/>
              <a:gd name="connsiteX54" fmla="*/ 1683544 w 3845719"/>
              <a:gd name="connsiteY54" fmla="*/ 723900 h 1516857"/>
              <a:gd name="connsiteX55" fmla="*/ 1697832 w 3845719"/>
              <a:gd name="connsiteY55" fmla="*/ 738188 h 1516857"/>
              <a:gd name="connsiteX56" fmla="*/ 1757363 w 3845719"/>
              <a:gd name="connsiteY56" fmla="*/ 738188 h 1516857"/>
              <a:gd name="connsiteX57" fmla="*/ 1757363 w 3845719"/>
              <a:gd name="connsiteY57" fmla="*/ 769144 h 1516857"/>
              <a:gd name="connsiteX58" fmla="*/ 1783557 w 3845719"/>
              <a:gd name="connsiteY58" fmla="*/ 769144 h 1516857"/>
              <a:gd name="connsiteX59" fmla="*/ 1783557 w 3845719"/>
              <a:gd name="connsiteY59" fmla="*/ 790575 h 1516857"/>
              <a:gd name="connsiteX60" fmla="*/ 1928813 w 3845719"/>
              <a:gd name="connsiteY60" fmla="*/ 790575 h 1516857"/>
              <a:gd name="connsiteX61" fmla="*/ 1928813 w 3845719"/>
              <a:gd name="connsiteY61" fmla="*/ 819150 h 1516857"/>
              <a:gd name="connsiteX62" fmla="*/ 2009775 w 3845719"/>
              <a:gd name="connsiteY62" fmla="*/ 819150 h 1516857"/>
              <a:gd name="connsiteX63" fmla="*/ 2009775 w 3845719"/>
              <a:gd name="connsiteY63" fmla="*/ 847725 h 1516857"/>
              <a:gd name="connsiteX64" fmla="*/ 2026444 w 3845719"/>
              <a:gd name="connsiteY64" fmla="*/ 847725 h 1516857"/>
              <a:gd name="connsiteX65" fmla="*/ 2026444 w 3845719"/>
              <a:gd name="connsiteY65" fmla="*/ 881063 h 1516857"/>
              <a:gd name="connsiteX66" fmla="*/ 2097882 w 3845719"/>
              <a:gd name="connsiteY66" fmla="*/ 881063 h 1516857"/>
              <a:gd name="connsiteX67" fmla="*/ 2097882 w 3845719"/>
              <a:gd name="connsiteY67" fmla="*/ 921544 h 1516857"/>
              <a:gd name="connsiteX68" fmla="*/ 2185988 w 3845719"/>
              <a:gd name="connsiteY68" fmla="*/ 921544 h 1516857"/>
              <a:gd name="connsiteX69" fmla="*/ 2185988 w 3845719"/>
              <a:gd name="connsiteY69" fmla="*/ 959644 h 1516857"/>
              <a:gd name="connsiteX70" fmla="*/ 2233613 w 3845719"/>
              <a:gd name="connsiteY70" fmla="*/ 959644 h 1516857"/>
              <a:gd name="connsiteX71" fmla="*/ 2233613 w 3845719"/>
              <a:gd name="connsiteY71" fmla="*/ 992982 h 1516857"/>
              <a:gd name="connsiteX72" fmla="*/ 2371725 w 3845719"/>
              <a:gd name="connsiteY72" fmla="*/ 992982 h 1516857"/>
              <a:gd name="connsiteX73" fmla="*/ 2371725 w 3845719"/>
              <a:gd name="connsiteY73" fmla="*/ 1054894 h 1516857"/>
              <a:gd name="connsiteX74" fmla="*/ 2678907 w 3845719"/>
              <a:gd name="connsiteY74" fmla="*/ 1054894 h 1516857"/>
              <a:gd name="connsiteX75" fmla="*/ 2678907 w 3845719"/>
              <a:gd name="connsiteY75" fmla="*/ 1102519 h 1516857"/>
              <a:gd name="connsiteX76" fmla="*/ 2693194 w 3845719"/>
              <a:gd name="connsiteY76" fmla="*/ 1102519 h 1516857"/>
              <a:gd name="connsiteX77" fmla="*/ 2693194 w 3845719"/>
              <a:gd name="connsiteY77" fmla="*/ 1166813 h 1516857"/>
              <a:gd name="connsiteX78" fmla="*/ 3148013 w 3845719"/>
              <a:gd name="connsiteY78" fmla="*/ 1166813 h 1516857"/>
              <a:gd name="connsiteX79" fmla="*/ 3148013 w 3845719"/>
              <a:gd name="connsiteY79" fmla="*/ 1245394 h 1516857"/>
              <a:gd name="connsiteX80" fmla="*/ 3388519 w 3845719"/>
              <a:gd name="connsiteY80" fmla="*/ 1245394 h 1516857"/>
              <a:gd name="connsiteX81" fmla="*/ 3388519 w 3845719"/>
              <a:gd name="connsiteY81" fmla="*/ 1338263 h 1516857"/>
              <a:gd name="connsiteX82" fmla="*/ 3569494 w 3845719"/>
              <a:gd name="connsiteY82" fmla="*/ 1338263 h 1516857"/>
              <a:gd name="connsiteX83" fmla="*/ 3569494 w 3845719"/>
              <a:gd name="connsiteY83" fmla="*/ 1426369 h 1516857"/>
              <a:gd name="connsiteX84" fmla="*/ 3609975 w 3845719"/>
              <a:gd name="connsiteY84" fmla="*/ 1426369 h 1516857"/>
              <a:gd name="connsiteX85" fmla="*/ 3609975 w 3845719"/>
              <a:gd name="connsiteY85" fmla="*/ 1516857 h 1516857"/>
              <a:gd name="connsiteX86" fmla="*/ 3845719 w 3845719"/>
              <a:gd name="connsiteY86" fmla="*/ 1516857 h 1516857"/>
              <a:gd name="connsiteX0" fmla="*/ 0 w 3845719"/>
              <a:gd name="connsiteY0" fmla="*/ 0 h 1516857"/>
              <a:gd name="connsiteX1" fmla="*/ 133350 w 3845719"/>
              <a:gd name="connsiteY1" fmla="*/ 0 h 1516857"/>
              <a:gd name="connsiteX2" fmla="*/ 133350 w 3845719"/>
              <a:gd name="connsiteY2" fmla="*/ 19050 h 1516857"/>
              <a:gd name="connsiteX3" fmla="*/ 221457 w 3845719"/>
              <a:gd name="connsiteY3" fmla="*/ 19050 h 1516857"/>
              <a:gd name="connsiteX4" fmla="*/ 221457 w 3845719"/>
              <a:gd name="connsiteY4" fmla="*/ 45244 h 1516857"/>
              <a:gd name="connsiteX5" fmla="*/ 338138 w 3845719"/>
              <a:gd name="connsiteY5" fmla="*/ 45244 h 1516857"/>
              <a:gd name="connsiteX6" fmla="*/ 338138 w 3845719"/>
              <a:gd name="connsiteY6" fmla="*/ 71438 h 1516857"/>
              <a:gd name="connsiteX7" fmla="*/ 407194 w 3845719"/>
              <a:gd name="connsiteY7" fmla="*/ 71438 h 1516857"/>
              <a:gd name="connsiteX8" fmla="*/ 411957 w 3845719"/>
              <a:gd name="connsiteY8" fmla="*/ 76201 h 1516857"/>
              <a:gd name="connsiteX9" fmla="*/ 411957 w 3845719"/>
              <a:gd name="connsiteY9" fmla="*/ 92869 h 1516857"/>
              <a:gd name="connsiteX10" fmla="*/ 535782 w 3845719"/>
              <a:gd name="connsiteY10" fmla="*/ 92869 h 1516857"/>
              <a:gd name="connsiteX11" fmla="*/ 535782 w 3845719"/>
              <a:gd name="connsiteY11" fmla="*/ 119063 h 1516857"/>
              <a:gd name="connsiteX12" fmla="*/ 590550 w 3845719"/>
              <a:gd name="connsiteY12" fmla="*/ 119063 h 1516857"/>
              <a:gd name="connsiteX13" fmla="*/ 590550 w 3845719"/>
              <a:gd name="connsiteY13" fmla="*/ 161925 h 1516857"/>
              <a:gd name="connsiteX14" fmla="*/ 642938 w 3845719"/>
              <a:gd name="connsiteY14" fmla="*/ 161925 h 1516857"/>
              <a:gd name="connsiteX15" fmla="*/ 642938 w 3845719"/>
              <a:gd name="connsiteY15" fmla="*/ 202407 h 1516857"/>
              <a:gd name="connsiteX16" fmla="*/ 666750 w 3845719"/>
              <a:gd name="connsiteY16" fmla="*/ 202407 h 1516857"/>
              <a:gd name="connsiteX17" fmla="*/ 666750 w 3845719"/>
              <a:gd name="connsiteY17" fmla="*/ 233363 h 1516857"/>
              <a:gd name="connsiteX18" fmla="*/ 752475 w 3845719"/>
              <a:gd name="connsiteY18" fmla="*/ 233363 h 1516857"/>
              <a:gd name="connsiteX19" fmla="*/ 752475 w 3845719"/>
              <a:gd name="connsiteY19" fmla="*/ 252413 h 1516857"/>
              <a:gd name="connsiteX20" fmla="*/ 802482 w 3845719"/>
              <a:gd name="connsiteY20" fmla="*/ 252413 h 1516857"/>
              <a:gd name="connsiteX21" fmla="*/ 802482 w 3845719"/>
              <a:gd name="connsiteY21" fmla="*/ 302419 h 1516857"/>
              <a:gd name="connsiteX22" fmla="*/ 819150 w 3845719"/>
              <a:gd name="connsiteY22" fmla="*/ 302419 h 1516857"/>
              <a:gd name="connsiteX23" fmla="*/ 819150 w 3845719"/>
              <a:gd name="connsiteY23" fmla="*/ 323850 h 1516857"/>
              <a:gd name="connsiteX24" fmla="*/ 945357 w 3845719"/>
              <a:gd name="connsiteY24" fmla="*/ 323850 h 1516857"/>
              <a:gd name="connsiteX25" fmla="*/ 945357 w 3845719"/>
              <a:gd name="connsiteY25" fmla="*/ 354807 h 1516857"/>
              <a:gd name="connsiteX26" fmla="*/ 966788 w 3845719"/>
              <a:gd name="connsiteY26" fmla="*/ 354807 h 1516857"/>
              <a:gd name="connsiteX27" fmla="*/ 966788 w 3845719"/>
              <a:gd name="connsiteY27" fmla="*/ 366713 h 1516857"/>
              <a:gd name="connsiteX28" fmla="*/ 988219 w 3845719"/>
              <a:gd name="connsiteY28" fmla="*/ 366713 h 1516857"/>
              <a:gd name="connsiteX29" fmla="*/ 988219 w 3845719"/>
              <a:gd name="connsiteY29" fmla="*/ 400050 h 1516857"/>
              <a:gd name="connsiteX30" fmla="*/ 1085850 w 3845719"/>
              <a:gd name="connsiteY30" fmla="*/ 400050 h 1516857"/>
              <a:gd name="connsiteX31" fmla="*/ 1085850 w 3845719"/>
              <a:gd name="connsiteY31" fmla="*/ 416719 h 1516857"/>
              <a:gd name="connsiteX32" fmla="*/ 1121569 w 3845719"/>
              <a:gd name="connsiteY32" fmla="*/ 416719 h 1516857"/>
              <a:gd name="connsiteX33" fmla="*/ 1121569 w 3845719"/>
              <a:gd name="connsiteY33" fmla="*/ 445294 h 1516857"/>
              <a:gd name="connsiteX34" fmla="*/ 1140619 w 3845719"/>
              <a:gd name="connsiteY34" fmla="*/ 445294 h 1516857"/>
              <a:gd name="connsiteX35" fmla="*/ 1140619 w 3845719"/>
              <a:gd name="connsiteY35" fmla="*/ 464344 h 1516857"/>
              <a:gd name="connsiteX36" fmla="*/ 1171575 w 3845719"/>
              <a:gd name="connsiteY36" fmla="*/ 464344 h 1516857"/>
              <a:gd name="connsiteX37" fmla="*/ 1171575 w 3845719"/>
              <a:gd name="connsiteY37" fmla="*/ 490538 h 1516857"/>
              <a:gd name="connsiteX38" fmla="*/ 1223963 w 3845719"/>
              <a:gd name="connsiteY38" fmla="*/ 490538 h 1516857"/>
              <a:gd name="connsiteX39" fmla="*/ 1223963 w 3845719"/>
              <a:gd name="connsiteY39" fmla="*/ 514350 h 1516857"/>
              <a:gd name="connsiteX40" fmla="*/ 1300163 w 3845719"/>
              <a:gd name="connsiteY40" fmla="*/ 514350 h 1516857"/>
              <a:gd name="connsiteX41" fmla="*/ 1300163 w 3845719"/>
              <a:gd name="connsiteY41" fmla="*/ 542925 h 1516857"/>
              <a:gd name="connsiteX42" fmla="*/ 1502569 w 3845719"/>
              <a:gd name="connsiteY42" fmla="*/ 542925 h 1516857"/>
              <a:gd name="connsiteX43" fmla="*/ 1502569 w 3845719"/>
              <a:gd name="connsiteY43" fmla="*/ 571500 h 1516857"/>
              <a:gd name="connsiteX44" fmla="*/ 1519238 w 3845719"/>
              <a:gd name="connsiteY44" fmla="*/ 571500 h 1516857"/>
              <a:gd name="connsiteX45" fmla="*/ 1519238 w 3845719"/>
              <a:gd name="connsiteY45" fmla="*/ 592932 h 1516857"/>
              <a:gd name="connsiteX46" fmla="*/ 1569244 w 3845719"/>
              <a:gd name="connsiteY46" fmla="*/ 592932 h 1516857"/>
              <a:gd name="connsiteX47" fmla="*/ 1569244 w 3845719"/>
              <a:gd name="connsiteY47" fmla="*/ 614363 h 1516857"/>
              <a:gd name="connsiteX48" fmla="*/ 1604963 w 3845719"/>
              <a:gd name="connsiteY48" fmla="*/ 614363 h 1516857"/>
              <a:gd name="connsiteX49" fmla="*/ 1609725 w 3845719"/>
              <a:gd name="connsiteY49" fmla="*/ 640557 h 1516857"/>
              <a:gd name="connsiteX50" fmla="*/ 1628775 w 3845719"/>
              <a:gd name="connsiteY50" fmla="*/ 647700 h 1516857"/>
              <a:gd name="connsiteX51" fmla="*/ 1628775 w 3845719"/>
              <a:gd name="connsiteY51" fmla="*/ 690563 h 1516857"/>
              <a:gd name="connsiteX52" fmla="*/ 1683544 w 3845719"/>
              <a:gd name="connsiteY52" fmla="*/ 690563 h 1516857"/>
              <a:gd name="connsiteX53" fmla="*/ 1683544 w 3845719"/>
              <a:gd name="connsiteY53" fmla="*/ 723900 h 1516857"/>
              <a:gd name="connsiteX54" fmla="*/ 1683544 w 3845719"/>
              <a:gd name="connsiteY54" fmla="*/ 723900 h 1516857"/>
              <a:gd name="connsiteX55" fmla="*/ 1697832 w 3845719"/>
              <a:gd name="connsiteY55" fmla="*/ 738188 h 1516857"/>
              <a:gd name="connsiteX56" fmla="*/ 1757363 w 3845719"/>
              <a:gd name="connsiteY56" fmla="*/ 738188 h 1516857"/>
              <a:gd name="connsiteX57" fmla="*/ 1757363 w 3845719"/>
              <a:gd name="connsiteY57" fmla="*/ 769144 h 1516857"/>
              <a:gd name="connsiteX58" fmla="*/ 1783557 w 3845719"/>
              <a:gd name="connsiteY58" fmla="*/ 769144 h 1516857"/>
              <a:gd name="connsiteX59" fmla="*/ 1783557 w 3845719"/>
              <a:gd name="connsiteY59" fmla="*/ 790575 h 1516857"/>
              <a:gd name="connsiteX60" fmla="*/ 1928813 w 3845719"/>
              <a:gd name="connsiteY60" fmla="*/ 790575 h 1516857"/>
              <a:gd name="connsiteX61" fmla="*/ 1928813 w 3845719"/>
              <a:gd name="connsiteY61" fmla="*/ 819150 h 1516857"/>
              <a:gd name="connsiteX62" fmla="*/ 2009775 w 3845719"/>
              <a:gd name="connsiteY62" fmla="*/ 819150 h 1516857"/>
              <a:gd name="connsiteX63" fmla="*/ 2009775 w 3845719"/>
              <a:gd name="connsiteY63" fmla="*/ 847725 h 1516857"/>
              <a:gd name="connsiteX64" fmla="*/ 2026444 w 3845719"/>
              <a:gd name="connsiteY64" fmla="*/ 847725 h 1516857"/>
              <a:gd name="connsiteX65" fmla="*/ 2026444 w 3845719"/>
              <a:gd name="connsiteY65" fmla="*/ 881063 h 1516857"/>
              <a:gd name="connsiteX66" fmla="*/ 2097882 w 3845719"/>
              <a:gd name="connsiteY66" fmla="*/ 881063 h 1516857"/>
              <a:gd name="connsiteX67" fmla="*/ 2097882 w 3845719"/>
              <a:gd name="connsiteY67" fmla="*/ 921544 h 1516857"/>
              <a:gd name="connsiteX68" fmla="*/ 2185988 w 3845719"/>
              <a:gd name="connsiteY68" fmla="*/ 921544 h 1516857"/>
              <a:gd name="connsiteX69" fmla="*/ 2185988 w 3845719"/>
              <a:gd name="connsiteY69" fmla="*/ 959644 h 1516857"/>
              <a:gd name="connsiteX70" fmla="*/ 2233613 w 3845719"/>
              <a:gd name="connsiteY70" fmla="*/ 959644 h 1516857"/>
              <a:gd name="connsiteX71" fmla="*/ 2233613 w 3845719"/>
              <a:gd name="connsiteY71" fmla="*/ 992982 h 1516857"/>
              <a:gd name="connsiteX72" fmla="*/ 2371725 w 3845719"/>
              <a:gd name="connsiteY72" fmla="*/ 992982 h 1516857"/>
              <a:gd name="connsiteX73" fmla="*/ 2371725 w 3845719"/>
              <a:gd name="connsiteY73" fmla="*/ 1054894 h 1516857"/>
              <a:gd name="connsiteX74" fmla="*/ 2678907 w 3845719"/>
              <a:gd name="connsiteY74" fmla="*/ 1054894 h 1516857"/>
              <a:gd name="connsiteX75" fmla="*/ 2678907 w 3845719"/>
              <a:gd name="connsiteY75" fmla="*/ 1102519 h 1516857"/>
              <a:gd name="connsiteX76" fmla="*/ 2693194 w 3845719"/>
              <a:gd name="connsiteY76" fmla="*/ 1102519 h 1516857"/>
              <a:gd name="connsiteX77" fmla="*/ 2693194 w 3845719"/>
              <a:gd name="connsiteY77" fmla="*/ 1166813 h 1516857"/>
              <a:gd name="connsiteX78" fmla="*/ 3148013 w 3845719"/>
              <a:gd name="connsiteY78" fmla="*/ 1166813 h 1516857"/>
              <a:gd name="connsiteX79" fmla="*/ 3148013 w 3845719"/>
              <a:gd name="connsiteY79" fmla="*/ 1245394 h 1516857"/>
              <a:gd name="connsiteX80" fmla="*/ 3388519 w 3845719"/>
              <a:gd name="connsiteY80" fmla="*/ 1245394 h 1516857"/>
              <a:gd name="connsiteX81" fmla="*/ 3388519 w 3845719"/>
              <a:gd name="connsiteY81" fmla="*/ 1338263 h 1516857"/>
              <a:gd name="connsiteX82" fmla="*/ 3569494 w 3845719"/>
              <a:gd name="connsiteY82" fmla="*/ 1338263 h 1516857"/>
              <a:gd name="connsiteX83" fmla="*/ 3569494 w 3845719"/>
              <a:gd name="connsiteY83" fmla="*/ 1426369 h 1516857"/>
              <a:gd name="connsiteX84" fmla="*/ 3609975 w 3845719"/>
              <a:gd name="connsiteY84" fmla="*/ 1426369 h 1516857"/>
              <a:gd name="connsiteX85" fmla="*/ 3609975 w 3845719"/>
              <a:gd name="connsiteY85" fmla="*/ 1516857 h 1516857"/>
              <a:gd name="connsiteX86" fmla="*/ 3845719 w 3845719"/>
              <a:gd name="connsiteY86" fmla="*/ 1516857 h 1516857"/>
              <a:gd name="connsiteX0" fmla="*/ 0 w 3845719"/>
              <a:gd name="connsiteY0" fmla="*/ 0 h 1516857"/>
              <a:gd name="connsiteX1" fmla="*/ 133350 w 3845719"/>
              <a:gd name="connsiteY1" fmla="*/ 0 h 1516857"/>
              <a:gd name="connsiteX2" fmla="*/ 133350 w 3845719"/>
              <a:gd name="connsiteY2" fmla="*/ 19050 h 1516857"/>
              <a:gd name="connsiteX3" fmla="*/ 221457 w 3845719"/>
              <a:gd name="connsiteY3" fmla="*/ 19050 h 1516857"/>
              <a:gd name="connsiteX4" fmla="*/ 221457 w 3845719"/>
              <a:gd name="connsiteY4" fmla="*/ 45244 h 1516857"/>
              <a:gd name="connsiteX5" fmla="*/ 338138 w 3845719"/>
              <a:gd name="connsiteY5" fmla="*/ 45244 h 1516857"/>
              <a:gd name="connsiteX6" fmla="*/ 338138 w 3845719"/>
              <a:gd name="connsiteY6" fmla="*/ 71438 h 1516857"/>
              <a:gd name="connsiteX7" fmla="*/ 407194 w 3845719"/>
              <a:gd name="connsiteY7" fmla="*/ 71438 h 1516857"/>
              <a:gd name="connsiteX8" fmla="*/ 411957 w 3845719"/>
              <a:gd name="connsiteY8" fmla="*/ 76201 h 1516857"/>
              <a:gd name="connsiteX9" fmla="*/ 411957 w 3845719"/>
              <a:gd name="connsiteY9" fmla="*/ 92869 h 1516857"/>
              <a:gd name="connsiteX10" fmla="*/ 535782 w 3845719"/>
              <a:gd name="connsiteY10" fmla="*/ 92869 h 1516857"/>
              <a:gd name="connsiteX11" fmla="*/ 535782 w 3845719"/>
              <a:gd name="connsiteY11" fmla="*/ 119063 h 1516857"/>
              <a:gd name="connsiteX12" fmla="*/ 590550 w 3845719"/>
              <a:gd name="connsiteY12" fmla="*/ 119063 h 1516857"/>
              <a:gd name="connsiteX13" fmla="*/ 590550 w 3845719"/>
              <a:gd name="connsiteY13" fmla="*/ 161925 h 1516857"/>
              <a:gd name="connsiteX14" fmla="*/ 642938 w 3845719"/>
              <a:gd name="connsiteY14" fmla="*/ 161925 h 1516857"/>
              <a:gd name="connsiteX15" fmla="*/ 642938 w 3845719"/>
              <a:gd name="connsiteY15" fmla="*/ 202407 h 1516857"/>
              <a:gd name="connsiteX16" fmla="*/ 666750 w 3845719"/>
              <a:gd name="connsiteY16" fmla="*/ 202407 h 1516857"/>
              <a:gd name="connsiteX17" fmla="*/ 666750 w 3845719"/>
              <a:gd name="connsiteY17" fmla="*/ 233363 h 1516857"/>
              <a:gd name="connsiteX18" fmla="*/ 752475 w 3845719"/>
              <a:gd name="connsiteY18" fmla="*/ 233363 h 1516857"/>
              <a:gd name="connsiteX19" fmla="*/ 752475 w 3845719"/>
              <a:gd name="connsiteY19" fmla="*/ 252413 h 1516857"/>
              <a:gd name="connsiteX20" fmla="*/ 802482 w 3845719"/>
              <a:gd name="connsiteY20" fmla="*/ 252413 h 1516857"/>
              <a:gd name="connsiteX21" fmla="*/ 802482 w 3845719"/>
              <a:gd name="connsiteY21" fmla="*/ 302419 h 1516857"/>
              <a:gd name="connsiteX22" fmla="*/ 819150 w 3845719"/>
              <a:gd name="connsiteY22" fmla="*/ 302419 h 1516857"/>
              <a:gd name="connsiteX23" fmla="*/ 819150 w 3845719"/>
              <a:gd name="connsiteY23" fmla="*/ 323850 h 1516857"/>
              <a:gd name="connsiteX24" fmla="*/ 945357 w 3845719"/>
              <a:gd name="connsiteY24" fmla="*/ 323850 h 1516857"/>
              <a:gd name="connsiteX25" fmla="*/ 945357 w 3845719"/>
              <a:gd name="connsiteY25" fmla="*/ 354807 h 1516857"/>
              <a:gd name="connsiteX26" fmla="*/ 966788 w 3845719"/>
              <a:gd name="connsiteY26" fmla="*/ 354807 h 1516857"/>
              <a:gd name="connsiteX27" fmla="*/ 966788 w 3845719"/>
              <a:gd name="connsiteY27" fmla="*/ 366713 h 1516857"/>
              <a:gd name="connsiteX28" fmla="*/ 988219 w 3845719"/>
              <a:gd name="connsiteY28" fmla="*/ 366713 h 1516857"/>
              <a:gd name="connsiteX29" fmla="*/ 988219 w 3845719"/>
              <a:gd name="connsiteY29" fmla="*/ 400050 h 1516857"/>
              <a:gd name="connsiteX30" fmla="*/ 1085850 w 3845719"/>
              <a:gd name="connsiteY30" fmla="*/ 400050 h 1516857"/>
              <a:gd name="connsiteX31" fmla="*/ 1085850 w 3845719"/>
              <a:gd name="connsiteY31" fmla="*/ 416719 h 1516857"/>
              <a:gd name="connsiteX32" fmla="*/ 1121569 w 3845719"/>
              <a:gd name="connsiteY32" fmla="*/ 416719 h 1516857"/>
              <a:gd name="connsiteX33" fmla="*/ 1121569 w 3845719"/>
              <a:gd name="connsiteY33" fmla="*/ 445294 h 1516857"/>
              <a:gd name="connsiteX34" fmla="*/ 1140619 w 3845719"/>
              <a:gd name="connsiteY34" fmla="*/ 445294 h 1516857"/>
              <a:gd name="connsiteX35" fmla="*/ 1140619 w 3845719"/>
              <a:gd name="connsiteY35" fmla="*/ 464344 h 1516857"/>
              <a:gd name="connsiteX36" fmla="*/ 1171575 w 3845719"/>
              <a:gd name="connsiteY36" fmla="*/ 464344 h 1516857"/>
              <a:gd name="connsiteX37" fmla="*/ 1171575 w 3845719"/>
              <a:gd name="connsiteY37" fmla="*/ 490538 h 1516857"/>
              <a:gd name="connsiteX38" fmla="*/ 1223963 w 3845719"/>
              <a:gd name="connsiteY38" fmla="*/ 490538 h 1516857"/>
              <a:gd name="connsiteX39" fmla="*/ 1223963 w 3845719"/>
              <a:gd name="connsiteY39" fmla="*/ 514350 h 1516857"/>
              <a:gd name="connsiteX40" fmla="*/ 1300163 w 3845719"/>
              <a:gd name="connsiteY40" fmla="*/ 514350 h 1516857"/>
              <a:gd name="connsiteX41" fmla="*/ 1300163 w 3845719"/>
              <a:gd name="connsiteY41" fmla="*/ 542925 h 1516857"/>
              <a:gd name="connsiteX42" fmla="*/ 1502569 w 3845719"/>
              <a:gd name="connsiteY42" fmla="*/ 542925 h 1516857"/>
              <a:gd name="connsiteX43" fmla="*/ 1502569 w 3845719"/>
              <a:gd name="connsiteY43" fmla="*/ 571500 h 1516857"/>
              <a:gd name="connsiteX44" fmla="*/ 1519238 w 3845719"/>
              <a:gd name="connsiteY44" fmla="*/ 571500 h 1516857"/>
              <a:gd name="connsiteX45" fmla="*/ 1519238 w 3845719"/>
              <a:gd name="connsiteY45" fmla="*/ 592932 h 1516857"/>
              <a:gd name="connsiteX46" fmla="*/ 1569244 w 3845719"/>
              <a:gd name="connsiteY46" fmla="*/ 592932 h 1516857"/>
              <a:gd name="connsiteX47" fmla="*/ 1569244 w 3845719"/>
              <a:gd name="connsiteY47" fmla="*/ 614363 h 1516857"/>
              <a:gd name="connsiteX48" fmla="*/ 1604963 w 3845719"/>
              <a:gd name="connsiteY48" fmla="*/ 614363 h 1516857"/>
              <a:gd name="connsiteX49" fmla="*/ 1609725 w 3845719"/>
              <a:gd name="connsiteY49" fmla="*/ 640557 h 1516857"/>
              <a:gd name="connsiteX50" fmla="*/ 1628775 w 3845719"/>
              <a:gd name="connsiteY50" fmla="*/ 647700 h 1516857"/>
              <a:gd name="connsiteX51" fmla="*/ 1628775 w 3845719"/>
              <a:gd name="connsiteY51" fmla="*/ 690563 h 1516857"/>
              <a:gd name="connsiteX52" fmla="*/ 1683544 w 3845719"/>
              <a:gd name="connsiteY52" fmla="*/ 690563 h 1516857"/>
              <a:gd name="connsiteX53" fmla="*/ 1683544 w 3845719"/>
              <a:gd name="connsiteY53" fmla="*/ 723900 h 1516857"/>
              <a:gd name="connsiteX54" fmla="*/ 1695450 w 3845719"/>
              <a:gd name="connsiteY54" fmla="*/ 723900 h 1516857"/>
              <a:gd name="connsiteX55" fmla="*/ 1697832 w 3845719"/>
              <a:gd name="connsiteY55" fmla="*/ 738188 h 1516857"/>
              <a:gd name="connsiteX56" fmla="*/ 1757363 w 3845719"/>
              <a:gd name="connsiteY56" fmla="*/ 738188 h 1516857"/>
              <a:gd name="connsiteX57" fmla="*/ 1757363 w 3845719"/>
              <a:gd name="connsiteY57" fmla="*/ 769144 h 1516857"/>
              <a:gd name="connsiteX58" fmla="*/ 1783557 w 3845719"/>
              <a:gd name="connsiteY58" fmla="*/ 769144 h 1516857"/>
              <a:gd name="connsiteX59" fmla="*/ 1783557 w 3845719"/>
              <a:gd name="connsiteY59" fmla="*/ 790575 h 1516857"/>
              <a:gd name="connsiteX60" fmla="*/ 1928813 w 3845719"/>
              <a:gd name="connsiteY60" fmla="*/ 790575 h 1516857"/>
              <a:gd name="connsiteX61" fmla="*/ 1928813 w 3845719"/>
              <a:gd name="connsiteY61" fmla="*/ 819150 h 1516857"/>
              <a:gd name="connsiteX62" fmla="*/ 2009775 w 3845719"/>
              <a:gd name="connsiteY62" fmla="*/ 819150 h 1516857"/>
              <a:gd name="connsiteX63" fmla="*/ 2009775 w 3845719"/>
              <a:gd name="connsiteY63" fmla="*/ 847725 h 1516857"/>
              <a:gd name="connsiteX64" fmla="*/ 2026444 w 3845719"/>
              <a:gd name="connsiteY64" fmla="*/ 847725 h 1516857"/>
              <a:gd name="connsiteX65" fmla="*/ 2026444 w 3845719"/>
              <a:gd name="connsiteY65" fmla="*/ 881063 h 1516857"/>
              <a:gd name="connsiteX66" fmla="*/ 2097882 w 3845719"/>
              <a:gd name="connsiteY66" fmla="*/ 881063 h 1516857"/>
              <a:gd name="connsiteX67" fmla="*/ 2097882 w 3845719"/>
              <a:gd name="connsiteY67" fmla="*/ 921544 h 1516857"/>
              <a:gd name="connsiteX68" fmla="*/ 2185988 w 3845719"/>
              <a:gd name="connsiteY68" fmla="*/ 921544 h 1516857"/>
              <a:gd name="connsiteX69" fmla="*/ 2185988 w 3845719"/>
              <a:gd name="connsiteY69" fmla="*/ 959644 h 1516857"/>
              <a:gd name="connsiteX70" fmla="*/ 2233613 w 3845719"/>
              <a:gd name="connsiteY70" fmla="*/ 959644 h 1516857"/>
              <a:gd name="connsiteX71" fmla="*/ 2233613 w 3845719"/>
              <a:gd name="connsiteY71" fmla="*/ 992982 h 1516857"/>
              <a:gd name="connsiteX72" fmla="*/ 2371725 w 3845719"/>
              <a:gd name="connsiteY72" fmla="*/ 992982 h 1516857"/>
              <a:gd name="connsiteX73" fmla="*/ 2371725 w 3845719"/>
              <a:gd name="connsiteY73" fmla="*/ 1054894 h 1516857"/>
              <a:gd name="connsiteX74" fmla="*/ 2678907 w 3845719"/>
              <a:gd name="connsiteY74" fmla="*/ 1054894 h 1516857"/>
              <a:gd name="connsiteX75" fmla="*/ 2678907 w 3845719"/>
              <a:gd name="connsiteY75" fmla="*/ 1102519 h 1516857"/>
              <a:gd name="connsiteX76" fmla="*/ 2693194 w 3845719"/>
              <a:gd name="connsiteY76" fmla="*/ 1102519 h 1516857"/>
              <a:gd name="connsiteX77" fmla="*/ 2693194 w 3845719"/>
              <a:gd name="connsiteY77" fmla="*/ 1166813 h 1516857"/>
              <a:gd name="connsiteX78" fmla="*/ 3148013 w 3845719"/>
              <a:gd name="connsiteY78" fmla="*/ 1166813 h 1516857"/>
              <a:gd name="connsiteX79" fmla="*/ 3148013 w 3845719"/>
              <a:gd name="connsiteY79" fmla="*/ 1245394 h 1516857"/>
              <a:gd name="connsiteX80" fmla="*/ 3388519 w 3845719"/>
              <a:gd name="connsiteY80" fmla="*/ 1245394 h 1516857"/>
              <a:gd name="connsiteX81" fmla="*/ 3388519 w 3845719"/>
              <a:gd name="connsiteY81" fmla="*/ 1338263 h 1516857"/>
              <a:gd name="connsiteX82" fmla="*/ 3569494 w 3845719"/>
              <a:gd name="connsiteY82" fmla="*/ 1338263 h 1516857"/>
              <a:gd name="connsiteX83" fmla="*/ 3569494 w 3845719"/>
              <a:gd name="connsiteY83" fmla="*/ 1426369 h 1516857"/>
              <a:gd name="connsiteX84" fmla="*/ 3609975 w 3845719"/>
              <a:gd name="connsiteY84" fmla="*/ 1426369 h 1516857"/>
              <a:gd name="connsiteX85" fmla="*/ 3609975 w 3845719"/>
              <a:gd name="connsiteY85" fmla="*/ 1516857 h 1516857"/>
              <a:gd name="connsiteX86" fmla="*/ 3845719 w 3845719"/>
              <a:gd name="connsiteY86" fmla="*/ 1516857 h 1516857"/>
              <a:gd name="connsiteX0" fmla="*/ 0 w 3845719"/>
              <a:gd name="connsiteY0" fmla="*/ 0 h 1516857"/>
              <a:gd name="connsiteX1" fmla="*/ 133350 w 3845719"/>
              <a:gd name="connsiteY1" fmla="*/ 0 h 1516857"/>
              <a:gd name="connsiteX2" fmla="*/ 133350 w 3845719"/>
              <a:gd name="connsiteY2" fmla="*/ 19050 h 1516857"/>
              <a:gd name="connsiteX3" fmla="*/ 221457 w 3845719"/>
              <a:gd name="connsiteY3" fmla="*/ 19050 h 1516857"/>
              <a:gd name="connsiteX4" fmla="*/ 221457 w 3845719"/>
              <a:gd name="connsiteY4" fmla="*/ 45244 h 1516857"/>
              <a:gd name="connsiteX5" fmla="*/ 338138 w 3845719"/>
              <a:gd name="connsiteY5" fmla="*/ 45244 h 1516857"/>
              <a:gd name="connsiteX6" fmla="*/ 338138 w 3845719"/>
              <a:gd name="connsiteY6" fmla="*/ 71438 h 1516857"/>
              <a:gd name="connsiteX7" fmla="*/ 407194 w 3845719"/>
              <a:gd name="connsiteY7" fmla="*/ 71438 h 1516857"/>
              <a:gd name="connsiteX8" fmla="*/ 411957 w 3845719"/>
              <a:gd name="connsiteY8" fmla="*/ 76201 h 1516857"/>
              <a:gd name="connsiteX9" fmla="*/ 411957 w 3845719"/>
              <a:gd name="connsiteY9" fmla="*/ 92869 h 1516857"/>
              <a:gd name="connsiteX10" fmla="*/ 535782 w 3845719"/>
              <a:gd name="connsiteY10" fmla="*/ 92869 h 1516857"/>
              <a:gd name="connsiteX11" fmla="*/ 535782 w 3845719"/>
              <a:gd name="connsiteY11" fmla="*/ 119063 h 1516857"/>
              <a:gd name="connsiteX12" fmla="*/ 590550 w 3845719"/>
              <a:gd name="connsiteY12" fmla="*/ 119063 h 1516857"/>
              <a:gd name="connsiteX13" fmla="*/ 590550 w 3845719"/>
              <a:gd name="connsiteY13" fmla="*/ 161925 h 1516857"/>
              <a:gd name="connsiteX14" fmla="*/ 642938 w 3845719"/>
              <a:gd name="connsiteY14" fmla="*/ 161925 h 1516857"/>
              <a:gd name="connsiteX15" fmla="*/ 642938 w 3845719"/>
              <a:gd name="connsiteY15" fmla="*/ 202407 h 1516857"/>
              <a:gd name="connsiteX16" fmla="*/ 666750 w 3845719"/>
              <a:gd name="connsiteY16" fmla="*/ 202407 h 1516857"/>
              <a:gd name="connsiteX17" fmla="*/ 666750 w 3845719"/>
              <a:gd name="connsiteY17" fmla="*/ 233363 h 1516857"/>
              <a:gd name="connsiteX18" fmla="*/ 752475 w 3845719"/>
              <a:gd name="connsiteY18" fmla="*/ 233363 h 1516857"/>
              <a:gd name="connsiteX19" fmla="*/ 752475 w 3845719"/>
              <a:gd name="connsiteY19" fmla="*/ 252413 h 1516857"/>
              <a:gd name="connsiteX20" fmla="*/ 802482 w 3845719"/>
              <a:gd name="connsiteY20" fmla="*/ 252413 h 1516857"/>
              <a:gd name="connsiteX21" fmla="*/ 802482 w 3845719"/>
              <a:gd name="connsiteY21" fmla="*/ 302419 h 1516857"/>
              <a:gd name="connsiteX22" fmla="*/ 819150 w 3845719"/>
              <a:gd name="connsiteY22" fmla="*/ 302419 h 1516857"/>
              <a:gd name="connsiteX23" fmla="*/ 819150 w 3845719"/>
              <a:gd name="connsiteY23" fmla="*/ 323850 h 1516857"/>
              <a:gd name="connsiteX24" fmla="*/ 945357 w 3845719"/>
              <a:gd name="connsiteY24" fmla="*/ 323850 h 1516857"/>
              <a:gd name="connsiteX25" fmla="*/ 945357 w 3845719"/>
              <a:gd name="connsiteY25" fmla="*/ 354807 h 1516857"/>
              <a:gd name="connsiteX26" fmla="*/ 966788 w 3845719"/>
              <a:gd name="connsiteY26" fmla="*/ 354807 h 1516857"/>
              <a:gd name="connsiteX27" fmla="*/ 966788 w 3845719"/>
              <a:gd name="connsiteY27" fmla="*/ 366713 h 1516857"/>
              <a:gd name="connsiteX28" fmla="*/ 988219 w 3845719"/>
              <a:gd name="connsiteY28" fmla="*/ 366713 h 1516857"/>
              <a:gd name="connsiteX29" fmla="*/ 988219 w 3845719"/>
              <a:gd name="connsiteY29" fmla="*/ 400050 h 1516857"/>
              <a:gd name="connsiteX30" fmla="*/ 1085850 w 3845719"/>
              <a:gd name="connsiteY30" fmla="*/ 400050 h 1516857"/>
              <a:gd name="connsiteX31" fmla="*/ 1085850 w 3845719"/>
              <a:gd name="connsiteY31" fmla="*/ 416719 h 1516857"/>
              <a:gd name="connsiteX32" fmla="*/ 1121569 w 3845719"/>
              <a:gd name="connsiteY32" fmla="*/ 416719 h 1516857"/>
              <a:gd name="connsiteX33" fmla="*/ 1121569 w 3845719"/>
              <a:gd name="connsiteY33" fmla="*/ 445294 h 1516857"/>
              <a:gd name="connsiteX34" fmla="*/ 1140619 w 3845719"/>
              <a:gd name="connsiteY34" fmla="*/ 445294 h 1516857"/>
              <a:gd name="connsiteX35" fmla="*/ 1140619 w 3845719"/>
              <a:gd name="connsiteY35" fmla="*/ 464344 h 1516857"/>
              <a:gd name="connsiteX36" fmla="*/ 1171575 w 3845719"/>
              <a:gd name="connsiteY36" fmla="*/ 464344 h 1516857"/>
              <a:gd name="connsiteX37" fmla="*/ 1171575 w 3845719"/>
              <a:gd name="connsiteY37" fmla="*/ 490538 h 1516857"/>
              <a:gd name="connsiteX38" fmla="*/ 1223963 w 3845719"/>
              <a:gd name="connsiteY38" fmla="*/ 490538 h 1516857"/>
              <a:gd name="connsiteX39" fmla="*/ 1223963 w 3845719"/>
              <a:gd name="connsiteY39" fmla="*/ 514350 h 1516857"/>
              <a:gd name="connsiteX40" fmla="*/ 1300163 w 3845719"/>
              <a:gd name="connsiteY40" fmla="*/ 514350 h 1516857"/>
              <a:gd name="connsiteX41" fmla="*/ 1300163 w 3845719"/>
              <a:gd name="connsiteY41" fmla="*/ 542925 h 1516857"/>
              <a:gd name="connsiteX42" fmla="*/ 1502569 w 3845719"/>
              <a:gd name="connsiteY42" fmla="*/ 542925 h 1516857"/>
              <a:gd name="connsiteX43" fmla="*/ 1502569 w 3845719"/>
              <a:gd name="connsiteY43" fmla="*/ 571500 h 1516857"/>
              <a:gd name="connsiteX44" fmla="*/ 1519238 w 3845719"/>
              <a:gd name="connsiteY44" fmla="*/ 571500 h 1516857"/>
              <a:gd name="connsiteX45" fmla="*/ 1519238 w 3845719"/>
              <a:gd name="connsiteY45" fmla="*/ 592932 h 1516857"/>
              <a:gd name="connsiteX46" fmla="*/ 1569244 w 3845719"/>
              <a:gd name="connsiteY46" fmla="*/ 592932 h 1516857"/>
              <a:gd name="connsiteX47" fmla="*/ 1569244 w 3845719"/>
              <a:gd name="connsiteY47" fmla="*/ 614363 h 1516857"/>
              <a:gd name="connsiteX48" fmla="*/ 1604963 w 3845719"/>
              <a:gd name="connsiteY48" fmla="*/ 614363 h 1516857"/>
              <a:gd name="connsiteX49" fmla="*/ 1609725 w 3845719"/>
              <a:gd name="connsiteY49" fmla="*/ 647700 h 1516857"/>
              <a:gd name="connsiteX50" fmla="*/ 1628775 w 3845719"/>
              <a:gd name="connsiteY50" fmla="*/ 647700 h 1516857"/>
              <a:gd name="connsiteX51" fmla="*/ 1628775 w 3845719"/>
              <a:gd name="connsiteY51" fmla="*/ 690563 h 1516857"/>
              <a:gd name="connsiteX52" fmla="*/ 1683544 w 3845719"/>
              <a:gd name="connsiteY52" fmla="*/ 690563 h 1516857"/>
              <a:gd name="connsiteX53" fmla="*/ 1683544 w 3845719"/>
              <a:gd name="connsiteY53" fmla="*/ 723900 h 1516857"/>
              <a:gd name="connsiteX54" fmla="*/ 1695450 w 3845719"/>
              <a:gd name="connsiteY54" fmla="*/ 723900 h 1516857"/>
              <a:gd name="connsiteX55" fmla="*/ 1697832 w 3845719"/>
              <a:gd name="connsiteY55" fmla="*/ 738188 h 1516857"/>
              <a:gd name="connsiteX56" fmla="*/ 1757363 w 3845719"/>
              <a:gd name="connsiteY56" fmla="*/ 738188 h 1516857"/>
              <a:gd name="connsiteX57" fmla="*/ 1757363 w 3845719"/>
              <a:gd name="connsiteY57" fmla="*/ 769144 h 1516857"/>
              <a:gd name="connsiteX58" fmla="*/ 1783557 w 3845719"/>
              <a:gd name="connsiteY58" fmla="*/ 769144 h 1516857"/>
              <a:gd name="connsiteX59" fmla="*/ 1783557 w 3845719"/>
              <a:gd name="connsiteY59" fmla="*/ 790575 h 1516857"/>
              <a:gd name="connsiteX60" fmla="*/ 1928813 w 3845719"/>
              <a:gd name="connsiteY60" fmla="*/ 790575 h 1516857"/>
              <a:gd name="connsiteX61" fmla="*/ 1928813 w 3845719"/>
              <a:gd name="connsiteY61" fmla="*/ 819150 h 1516857"/>
              <a:gd name="connsiteX62" fmla="*/ 2009775 w 3845719"/>
              <a:gd name="connsiteY62" fmla="*/ 819150 h 1516857"/>
              <a:gd name="connsiteX63" fmla="*/ 2009775 w 3845719"/>
              <a:gd name="connsiteY63" fmla="*/ 847725 h 1516857"/>
              <a:gd name="connsiteX64" fmla="*/ 2026444 w 3845719"/>
              <a:gd name="connsiteY64" fmla="*/ 847725 h 1516857"/>
              <a:gd name="connsiteX65" fmla="*/ 2026444 w 3845719"/>
              <a:gd name="connsiteY65" fmla="*/ 881063 h 1516857"/>
              <a:gd name="connsiteX66" fmla="*/ 2097882 w 3845719"/>
              <a:gd name="connsiteY66" fmla="*/ 881063 h 1516857"/>
              <a:gd name="connsiteX67" fmla="*/ 2097882 w 3845719"/>
              <a:gd name="connsiteY67" fmla="*/ 921544 h 1516857"/>
              <a:gd name="connsiteX68" fmla="*/ 2185988 w 3845719"/>
              <a:gd name="connsiteY68" fmla="*/ 921544 h 1516857"/>
              <a:gd name="connsiteX69" fmla="*/ 2185988 w 3845719"/>
              <a:gd name="connsiteY69" fmla="*/ 959644 h 1516857"/>
              <a:gd name="connsiteX70" fmla="*/ 2233613 w 3845719"/>
              <a:gd name="connsiteY70" fmla="*/ 959644 h 1516857"/>
              <a:gd name="connsiteX71" fmla="*/ 2233613 w 3845719"/>
              <a:gd name="connsiteY71" fmla="*/ 992982 h 1516857"/>
              <a:gd name="connsiteX72" fmla="*/ 2371725 w 3845719"/>
              <a:gd name="connsiteY72" fmla="*/ 992982 h 1516857"/>
              <a:gd name="connsiteX73" fmla="*/ 2371725 w 3845719"/>
              <a:gd name="connsiteY73" fmla="*/ 1054894 h 1516857"/>
              <a:gd name="connsiteX74" fmla="*/ 2678907 w 3845719"/>
              <a:gd name="connsiteY74" fmla="*/ 1054894 h 1516857"/>
              <a:gd name="connsiteX75" fmla="*/ 2678907 w 3845719"/>
              <a:gd name="connsiteY75" fmla="*/ 1102519 h 1516857"/>
              <a:gd name="connsiteX76" fmla="*/ 2693194 w 3845719"/>
              <a:gd name="connsiteY76" fmla="*/ 1102519 h 1516857"/>
              <a:gd name="connsiteX77" fmla="*/ 2693194 w 3845719"/>
              <a:gd name="connsiteY77" fmla="*/ 1166813 h 1516857"/>
              <a:gd name="connsiteX78" fmla="*/ 3148013 w 3845719"/>
              <a:gd name="connsiteY78" fmla="*/ 1166813 h 1516857"/>
              <a:gd name="connsiteX79" fmla="*/ 3148013 w 3845719"/>
              <a:gd name="connsiteY79" fmla="*/ 1245394 h 1516857"/>
              <a:gd name="connsiteX80" fmla="*/ 3388519 w 3845719"/>
              <a:gd name="connsiteY80" fmla="*/ 1245394 h 1516857"/>
              <a:gd name="connsiteX81" fmla="*/ 3388519 w 3845719"/>
              <a:gd name="connsiteY81" fmla="*/ 1338263 h 1516857"/>
              <a:gd name="connsiteX82" fmla="*/ 3569494 w 3845719"/>
              <a:gd name="connsiteY82" fmla="*/ 1338263 h 1516857"/>
              <a:gd name="connsiteX83" fmla="*/ 3569494 w 3845719"/>
              <a:gd name="connsiteY83" fmla="*/ 1426369 h 1516857"/>
              <a:gd name="connsiteX84" fmla="*/ 3609975 w 3845719"/>
              <a:gd name="connsiteY84" fmla="*/ 1426369 h 1516857"/>
              <a:gd name="connsiteX85" fmla="*/ 3609975 w 3845719"/>
              <a:gd name="connsiteY85" fmla="*/ 1516857 h 1516857"/>
              <a:gd name="connsiteX86" fmla="*/ 3845719 w 3845719"/>
              <a:gd name="connsiteY86" fmla="*/ 1516857 h 1516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845719" h="1516857">
                <a:moveTo>
                  <a:pt x="0" y="0"/>
                </a:moveTo>
                <a:lnTo>
                  <a:pt x="133350" y="0"/>
                </a:lnTo>
                <a:lnTo>
                  <a:pt x="133350" y="19050"/>
                </a:lnTo>
                <a:lnTo>
                  <a:pt x="221457" y="19050"/>
                </a:lnTo>
                <a:lnTo>
                  <a:pt x="221457" y="45244"/>
                </a:lnTo>
                <a:lnTo>
                  <a:pt x="338138" y="45244"/>
                </a:lnTo>
                <a:lnTo>
                  <a:pt x="338138" y="71438"/>
                </a:lnTo>
                <a:lnTo>
                  <a:pt x="407194" y="71438"/>
                </a:lnTo>
                <a:lnTo>
                  <a:pt x="411957" y="76201"/>
                </a:lnTo>
                <a:lnTo>
                  <a:pt x="411957" y="92869"/>
                </a:lnTo>
                <a:lnTo>
                  <a:pt x="535782" y="92869"/>
                </a:lnTo>
                <a:lnTo>
                  <a:pt x="535782" y="119063"/>
                </a:lnTo>
                <a:lnTo>
                  <a:pt x="590550" y="119063"/>
                </a:lnTo>
                <a:lnTo>
                  <a:pt x="590550" y="161925"/>
                </a:lnTo>
                <a:lnTo>
                  <a:pt x="642938" y="161925"/>
                </a:lnTo>
                <a:lnTo>
                  <a:pt x="642938" y="202407"/>
                </a:lnTo>
                <a:lnTo>
                  <a:pt x="666750" y="202407"/>
                </a:lnTo>
                <a:lnTo>
                  <a:pt x="666750" y="233363"/>
                </a:lnTo>
                <a:lnTo>
                  <a:pt x="752475" y="233363"/>
                </a:lnTo>
                <a:lnTo>
                  <a:pt x="752475" y="252413"/>
                </a:lnTo>
                <a:lnTo>
                  <a:pt x="802482" y="252413"/>
                </a:lnTo>
                <a:lnTo>
                  <a:pt x="802482" y="302419"/>
                </a:lnTo>
                <a:lnTo>
                  <a:pt x="819150" y="302419"/>
                </a:lnTo>
                <a:lnTo>
                  <a:pt x="819150" y="323850"/>
                </a:lnTo>
                <a:lnTo>
                  <a:pt x="945357" y="323850"/>
                </a:lnTo>
                <a:lnTo>
                  <a:pt x="945357" y="354807"/>
                </a:lnTo>
                <a:lnTo>
                  <a:pt x="966788" y="354807"/>
                </a:lnTo>
                <a:lnTo>
                  <a:pt x="966788" y="366713"/>
                </a:lnTo>
                <a:lnTo>
                  <a:pt x="988219" y="366713"/>
                </a:lnTo>
                <a:lnTo>
                  <a:pt x="988219" y="400050"/>
                </a:lnTo>
                <a:lnTo>
                  <a:pt x="1085850" y="400050"/>
                </a:lnTo>
                <a:lnTo>
                  <a:pt x="1085850" y="416719"/>
                </a:lnTo>
                <a:lnTo>
                  <a:pt x="1121569" y="416719"/>
                </a:lnTo>
                <a:lnTo>
                  <a:pt x="1121569" y="445294"/>
                </a:lnTo>
                <a:lnTo>
                  <a:pt x="1140619" y="445294"/>
                </a:lnTo>
                <a:lnTo>
                  <a:pt x="1140619" y="464344"/>
                </a:lnTo>
                <a:lnTo>
                  <a:pt x="1171575" y="464344"/>
                </a:lnTo>
                <a:lnTo>
                  <a:pt x="1171575" y="490538"/>
                </a:lnTo>
                <a:lnTo>
                  <a:pt x="1223963" y="490538"/>
                </a:lnTo>
                <a:lnTo>
                  <a:pt x="1223963" y="514350"/>
                </a:lnTo>
                <a:lnTo>
                  <a:pt x="1300163" y="514350"/>
                </a:lnTo>
                <a:lnTo>
                  <a:pt x="1300163" y="542925"/>
                </a:lnTo>
                <a:lnTo>
                  <a:pt x="1502569" y="542925"/>
                </a:lnTo>
                <a:lnTo>
                  <a:pt x="1502569" y="571500"/>
                </a:lnTo>
                <a:lnTo>
                  <a:pt x="1519238" y="571500"/>
                </a:lnTo>
                <a:lnTo>
                  <a:pt x="1519238" y="592932"/>
                </a:lnTo>
                <a:lnTo>
                  <a:pt x="1569244" y="592932"/>
                </a:lnTo>
                <a:lnTo>
                  <a:pt x="1569244" y="614363"/>
                </a:lnTo>
                <a:lnTo>
                  <a:pt x="1604963" y="614363"/>
                </a:lnTo>
                <a:lnTo>
                  <a:pt x="1609725" y="647700"/>
                </a:lnTo>
                <a:lnTo>
                  <a:pt x="1628775" y="647700"/>
                </a:lnTo>
                <a:lnTo>
                  <a:pt x="1628775" y="690563"/>
                </a:lnTo>
                <a:lnTo>
                  <a:pt x="1683544" y="690563"/>
                </a:lnTo>
                <a:lnTo>
                  <a:pt x="1683544" y="723900"/>
                </a:lnTo>
                <a:lnTo>
                  <a:pt x="1695450" y="723900"/>
                </a:lnTo>
                <a:lnTo>
                  <a:pt x="1697832" y="738188"/>
                </a:lnTo>
                <a:lnTo>
                  <a:pt x="1757363" y="738188"/>
                </a:lnTo>
                <a:lnTo>
                  <a:pt x="1757363" y="769144"/>
                </a:lnTo>
                <a:lnTo>
                  <a:pt x="1783557" y="769144"/>
                </a:lnTo>
                <a:lnTo>
                  <a:pt x="1783557" y="790575"/>
                </a:lnTo>
                <a:lnTo>
                  <a:pt x="1928813" y="790575"/>
                </a:lnTo>
                <a:lnTo>
                  <a:pt x="1928813" y="819150"/>
                </a:lnTo>
                <a:lnTo>
                  <a:pt x="2009775" y="819150"/>
                </a:lnTo>
                <a:lnTo>
                  <a:pt x="2009775" y="847725"/>
                </a:lnTo>
                <a:lnTo>
                  <a:pt x="2026444" y="847725"/>
                </a:lnTo>
                <a:lnTo>
                  <a:pt x="2026444" y="881063"/>
                </a:lnTo>
                <a:lnTo>
                  <a:pt x="2097882" y="881063"/>
                </a:lnTo>
                <a:lnTo>
                  <a:pt x="2097882" y="921544"/>
                </a:lnTo>
                <a:lnTo>
                  <a:pt x="2185988" y="921544"/>
                </a:lnTo>
                <a:lnTo>
                  <a:pt x="2185988" y="959644"/>
                </a:lnTo>
                <a:lnTo>
                  <a:pt x="2233613" y="959644"/>
                </a:lnTo>
                <a:lnTo>
                  <a:pt x="2233613" y="992982"/>
                </a:lnTo>
                <a:lnTo>
                  <a:pt x="2371725" y="992982"/>
                </a:lnTo>
                <a:lnTo>
                  <a:pt x="2371725" y="1054894"/>
                </a:lnTo>
                <a:lnTo>
                  <a:pt x="2678907" y="1054894"/>
                </a:lnTo>
                <a:lnTo>
                  <a:pt x="2678907" y="1102519"/>
                </a:lnTo>
                <a:lnTo>
                  <a:pt x="2693194" y="1102519"/>
                </a:lnTo>
                <a:lnTo>
                  <a:pt x="2693194" y="1166813"/>
                </a:lnTo>
                <a:lnTo>
                  <a:pt x="3148013" y="1166813"/>
                </a:lnTo>
                <a:lnTo>
                  <a:pt x="3148013" y="1245394"/>
                </a:lnTo>
                <a:lnTo>
                  <a:pt x="3388519" y="1245394"/>
                </a:lnTo>
                <a:lnTo>
                  <a:pt x="3388519" y="1338263"/>
                </a:lnTo>
                <a:lnTo>
                  <a:pt x="3569494" y="1338263"/>
                </a:lnTo>
                <a:lnTo>
                  <a:pt x="3569494" y="1426369"/>
                </a:lnTo>
                <a:lnTo>
                  <a:pt x="3609975" y="1426369"/>
                </a:lnTo>
                <a:lnTo>
                  <a:pt x="3609975" y="1516857"/>
                </a:lnTo>
                <a:lnTo>
                  <a:pt x="3845719" y="1516857"/>
                </a:lnTo>
              </a:path>
            </a:pathLst>
          </a:custGeom>
          <a:noFill/>
          <a:ln w="28575">
            <a:solidFill>
              <a:schemeClr val="accent1"/>
            </a:solidFill>
            <a:miter lim="800000"/>
            <a:headEnd/>
            <a:tailEnd/>
          </a:ln>
        </p:spPr>
        <p:txBody>
          <a:bodyPr rtlCol="0" anchor="ctr"/>
          <a:lstStyle/>
          <a:p>
            <a:pPr algn="ctr"/>
            <a:endParaRPr lang="en-US" dirty="0"/>
          </a:p>
        </p:txBody>
      </p:sp>
      <p:sp>
        <p:nvSpPr>
          <p:cNvPr id="3" name="Title 2">
            <a:extLst>
              <a:ext uri="{FF2B5EF4-FFF2-40B4-BE49-F238E27FC236}">
                <a16:creationId xmlns:a16="http://schemas.microsoft.com/office/drawing/2014/main" id="{EF85ABFD-72E6-1DAF-FB83-F3FDDC053BF4}"/>
              </a:ext>
            </a:extLst>
          </p:cNvPr>
          <p:cNvSpPr>
            <a:spLocks noGrp="1"/>
          </p:cNvSpPr>
          <p:nvPr>
            <p:ph type="title"/>
          </p:nvPr>
        </p:nvSpPr>
        <p:spPr>
          <a:xfrm>
            <a:off x="393859" y="238127"/>
            <a:ext cx="10872444" cy="1103313"/>
          </a:xfrm>
        </p:spPr>
        <p:txBody>
          <a:bodyPr/>
          <a:lstStyle/>
          <a:p>
            <a:r>
              <a:rPr lang="en-US" sz="3200" dirty="0"/>
              <a:t>DESTINY-Gastric02: T-DXd in HER2+</a:t>
            </a:r>
            <a:br>
              <a:rPr lang="en-US" sz="3200" dirty="0"/>
            </a:br>
            <a:r>
              <a:rPr lang="en-US" sz="3200" dirty="0"/>
              <a:t>Advanced GC/GEJ in Western Patients</a:t>
            </a:r>
          </a:p>
        </p:txBody>
      </p:sp>
      <p:sp>
        <p:nvSpPr>
          <p:cNvPr id="5" name="Content Placeholder 4">
            <a:extLst>
              <a:ext uri="{FF2B5EF4-FFF2-40B4-BE49-F238E27FC236}">
                <a16:creationId xmlns:a16="http://schemas.microsoft.com/office/drawing/2014/main" id="{7A173CA6-9C45-0B41-C33D-8189602E650D}"/>
              </a:ext>
            </a:extLst>
          </p:cNvPr>
          <p:cNvSpPr>
            <a:spLocks noGrp="1"/>
          </p:cNvSpPr>
          <p:nvPr>
            <p:ph idx="1"/>
          </p:nvPr>
        </p:nvSpPr>
        <p:spPr/>
        <p:txBody>
          <a:bodyPr/>
          <a:lstStyle/>
          <a:p>
            <a:r>
              <a:rPr lang="en-US" sz="1800" dirty="0"/>
              <a:t>Multicenter, open-label, randomized phase II study</a:t>
            </a:r>
          </a:p>
        </p:txBody>
      </p:sp>
      <p:grpSp>
        <p:nvGrpSpPr>
          <p:cNvPr id="2" name="Group 1">
            <a:extLst>
              <a:ext uri="{FF2B5EF4-FFF2-40B4-BE49-F238E27FC236}">
                <a16:creationId xmlns:a16="http://schemas.microsoft.com/office/drawing/2014/main" id="{B3FFA505-029B-8034-F282-B7DD117D9FCE}"/>
              </a:ext>
            </a:extLst>
          </p:cNvPr>
          <p:cNvGrpSpPr/>
          <p:nvPr/>
        </p:nvGrpSpPr>
        <p:grpSpPr>
          <a:xfrm>
            <a:off x="347490" y="2130105"/>
            <a:ext cx="5695949" cy="2308324"/>
            <a:chOff x="1070847" y="2402602"/>
            <a:chExt cx="5695949" cy="2308324"/>
          </a:xfrm>
        </p:grpSpPr>
        <p:sp>
          <p:nvSpPr>
            <p:cNvPr id="8" name="Text Box 45">
              <a:extLst>
                <a:ext uri="{FF2B5EF4-FFF2-40B4-BE49-F238E27FC236}">
                  <a16:creationId xmlns:a16="http://schemas.microsoft.com/office/drawing/2014/main" id="{43B66D05-DF4B-40F2-0053-1F66E304F5CD}"/>
                </a:ext>
              </a:extLst>
            </p:cNvPr>
            <p:cNvSpPr txBox="1">
              <a:spLocks noChangeArrowheads="1"/>
            </p:cNvSpPr>
            <p:nvPr/>
          </p:nvSpPr>
          <p:spPr bwMode="auto">
            <a:xfrm>
              <a:off x="1070847" y="2402602"/>
              <a:ext cx="30336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previously treated HER2-expressing advanced gastric or GEJ cancer; pathologically documented, unresectable or metastatic gastric or GEJ cancer;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Centrally confirmed HER2-positive disease after progression on 1L trastuzumab-containing regimen</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79)</a:t>
              </a:r>
            </a:p>
          </p:txBody>
        </p:sp>
        <p:sp>
          <p:nvSpPr>
            <p:cNvPr id="9" name="Rectangle 49">
              <a:extLst>
                <a:ext uri="{FF2B5EF4-FFF2-40B4-BE49-F238E27FC236}">
                  <a16:creationId xmlns:a16="http://schemas.microsoft.com/office/drawing/2014/main" id="{20278977-8E30-9177-C5EB-316552CC8728}"/>
                </a:ext>
              </a:extLst>
            </p:cNvPr>
            <p:cNvSpPr>
              <a:spLocks noChangeArrowheads="1"/>
            </p:cNvSpPr>
            <p:nvPr/>
          </p:nvSpPr>
          <p:spPr bwMode="auto">
            <a:xfrm>
              <a:off x="4373402" y="3000924"/>
              <a:ext cx="2393394"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Trastuzumab deruxtecan 6.4 mg/kg Q3W</a:t>
              </a:r>
            </a:p>
          </p:txBody>
        </p:sp>
        <p:sp>
          <p:nvSpPr>
            <p:cNvPr id="15" name="Line 54">
              <a:extLst>
                <a:ext uri="{FF2B5EF4-FFF2-40B4-BE49-F238E27FC236}">
                  <a16:creationId xmlns:a16="http://schemas.microsoft.com/office/drawing/2014/main" id="{520398D3-92C3-4BE1-354C-72B768D3327F}"/>
                </a:ext>
              </a:extLst>
            </p:cNvPr>
            <p:cNvSpPr>
              <a:spLocks noChangeShapeType="1"/>
            </p:cNvSpPr>
            <p:nvPr/>
          </p:nvSpPr>
          <p:spPr bwMode="auto">
            <a:xfrm>
              <a:off x="3868898" y="3360670"/>
              <a:ext cx="50450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7" name="Content Placeholder 1">
            <a:extLst>
              <a:ext uri="{FF2B5EF4-FFF2-40B4-BE49-F238E27FC236}">
                <a16:creationId xmlns:a16="http://schemas.microsoft.com/office/drawing/2014/main" id="{15344B2F-33B5-E4D8-3280-A9852E96A807}"/>
              </a:ext>
            </a:extLst>
          </p:cNvPr>
          <p:cNvSpPr txBox="1">
            <a:spLocks/>
          </p:cNvSpPr>
          <p:nvPr/>
        </p:nvSpPr>
        <p:spPr bwMode="auto">
          <a:xfrm>
            <a:off x="604675" y="4557789"/>
            <a:ext cx="5111255" cy="868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600"/>
              </a:spcAft>
            </a:pPr>
            <a:r>
              <a:rPr lang="en-US" altLang="en-US" sz="1800" b="1" kern="0" dirty="0"/>
              <a:t>Primary Endpoint:</a:t>
            </a:r>
            <a:r>
              <a:rPr lang="en-US" altLang="en-US" sz="1800" b="0" kern="0" dirty="0"/>
              <a:t> ORR by ICR</a:t>
            </a:r>
            <a:endParaRPr lang="en-US" altLang="en-US" sz="1800" b="1" kern="0" dirty="0"/>
          </a:p>
          <a:p>
            <a:pPr>
              <a:spcBef>
                <a:spcPts val="600"/>
              </a:spcBef>
              <a:spcAft>
                <a:spcPts val="600"/>
              </a:spcAft>
            </a:pPr>
            <a:r>
              <a:rPr lang="en-US" altLang="en-US" sz="1800" b="1" kern="0" dirty="0"/>
              <a:t>Secondary Endpoints: </a:t>
            </a:r>
            <a:r>
              <a:rPr lang="en-US" altLang="en-US" sz="1800" b="0" kern="0" dirty="0"/>
              <a:t>OS, DoR, PFS, safety, patient-reported outcomes </a:t>
            </a:r>
          </a:p>
        </p:txBody>
      </p:sp>
      <p:sp>
        <p:nvSpPr>
          <p:cNvPr id="18" name="Text Box 15">
            <a:extLst>
              <a:ext uri="{FF2B5EF4-FFF2-40B4-BE49-F238E27FC236}">
                <a16:creationId xmlns:a16="http://schemas.microsoft.com/office/drawing/2014/main" id="{AF2E1C29-4C31-97DF-74D2-6DF9C7658F5F}"/>
              </a:ext>
            </a:extLst>
          </p:cNvPr>
          <p:cNvSpPr txBox="1">
            <a:spLocks noChangeArrowheads="1"/>
          </p:cNvSpPr>
          <p:nvPr/>
        </p:nvSpPr>
        <p:spPr bwMode="auto">
          <a:xfrm>
            <a:off x="400051" y="63698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Van Cutsem. Lancet Oncology. 2023;24:744. </a:t>
            </a:r>
          </a:p>
        </p:txBody>
      </p:sp>
      <p:sp>
        <p:nvSpPr>
          <p:cNvPr id="19" name="Text Placeholder 4">
            <a:extLst>
              <a:ext uri="{FF2B5EF4-FFF2-40B4-BE49-F238E27FC236}">
                <a16:creationId xmlns:a16="http://schemas.microsoft.com/office/drawing/2014/main" id="{5E03D6CE-0207-D8DC-1A1F-37FC04ABB301}"/>
              </a:ext>
            </a:extLst>
          </p:cNvPr>
          <p:cNvSpPr txBox="1">
            <a:spLocks/>
          </p:cNvSpPr>
          <p:nvPr/>
        </p:nvSpPr>
        <p:spPr>
          <a:xfrm>
            <a:off x="7087202" y="302639"/>
            <a:ext cx="4159611" cy="391628"/>
          </a:xfrm>
          <a:prstGeom prst="rect">
            <a:avLst/>
          </a:prstGeom>
          <a:noFill/>
        </p:spPr>
        <p:txBody>
          <a:bodyPr vert="horz" wrap="square" lIns="360000" tIns="72000" rIns="360000" bIns="72000" rtlCol="0">
            <a:spAutoFit/>
          </a:bodyPr>
          <a:lstStyle>
            <a:lvl1pPr marL="0" indent="0" algn="ctr" defTabSz="914400" rtl="0" eaLnBrk="1" latinLnBrk="0" hangingPunct="1">
              <a:lnSpc>
                <a:spcPct val="100000"/>
              </a:lnSpc>
              <a:spcBef>
                <a:spcPts val="0"/>
              </a:spcBef>
              <a:spcAft>
                <a:spcPts val="1800"/>
              </a:spcAft>
              <a:buFontTx/>
              <a:buNone/>
              <a:defRPr sz="2000" b="1" kern="1200" cap="none" baseline="0">
                <a:solidFill>
                  <a:schemeClr val="tx1"/>
                </a:solidFill>
                <a:latin typeface="+mn-lt"/>
                <a:ea typeface="+mn-ea"/>
                <a:cs typeface="+mn-cs"/>
              </a:defRPr>
            </a:lvl1pPr>
            <a:lvl2pPr marL="360000" indent="-180000" algn="l" defTabSz="914400" rtl="0" eaLnBrk="1" latinLnBrk="0" hangingPunct="1">
              <a:lnSpc>
                <a:spcPct val="120000"/>
              </a:lnSpc>
              <a:spcBef>
                <a:spcPts val="0"/>
              </a:spcBef>
              <a:spcAft>
                <a:spcPts val="600"/>
              </a:spcAft>
              <a:buClr>
                <a:schemeClr val="accent6"/>
              </a:buClr>
              <a:buFont typeface="Wingdings" panose="05000000000000000000" pitchFamily="2" charset="2"/>
              <a:buChar char="§"/>
              <a:defRPr sz="2000" kern="1200" cap="all" baseline="0">
                <a:solidFill>
                  <a:schemeClr val="bg2">
                    <a:lumMod val="50000"/>
                  </a:schemeClr>
                </a:solidFill>
                <a:latin typeface="Montserrat SemiBold" panose="00000700000000000000" pitchFamily="50" charset="0"/>
                <a:ea typeface="+mn-ea"/>
                <a:cs typeface="+mn-cs"/>
              </a:defRPr>
            </a:lvl2pPr>
            <a:lvl3pPr marL="540000" indent="-180000" algn="l" defTabSz="914400" rtl="0" eaLnBrk="1" latinLnBrk="0" hangingPunct="1">
              <a:lnSpc>
                <a:spcPct val="120000"/>
              </a:lnSpc>
              <a:spcBef>
                <a:spcPts val="0"/>
              </a:spcBef>
              <a:spcAft>
                <a:spcPts val="600"/>
              </a:spcAft>
              <a:buClr>
                <a:srgbClr val="FFC000"/>
              </a:buClr>
              <a:buFont typeface="Arial" panose="020B0604020202020204" pitchFamily="34" charset="0"/>
              <a:buChar char="•"/>
              <a:defRPr sz="1800" kern="1200" cap="all" baseline="0">
                <a:solidFill>
                  <a:schemeClr val="bg2">
                    <a:lumMod val="50000"/>
                  </a:schemeClr>
                </a:solidFill>
                <a:latin typeface="Montserrat SemiBold" panose="00000700000000000000" pitchFamily="50" charset="0"/>
                <a:ea typeface="+mn-ea"/>
                <a:cs typeface="+mn-cs"/>
              </a:defRPr>
            </a:lvl3pPr>
            <a:lvl4pPr marL="720000" indent="-180000" algn="l" defTabSz="914400" rtl="0" eaLnBrk="1" latinLnBrk="0" hangingPunct="1">
              <a:lnSpc>
                <a:spcPct val="120000"/>
              </a:lnSpc>
              <a:spcBef>
                <a:spcPts val="0"/>
              </a:spcBef>
              <a:spcAft>
                <a:spcPts val="600"/>
              </a:spcAft>
              <a:buClr>
                <a:schemeClr val="accent2"/>
              </a:buClr>
              <a:buFont typeface="Proxima Nova Rg" panose="02000506030000020004" pitchFamily="50" charset="0"/>
              <a:buChar char="-"/>
              <a:defRPr sz="1600" kern="1200" cap="all" baseline="0">
                <a:solidFill>
                  <a:schemeClr val="bg2">
                    <a:lumMod val="50000"/>
                  </a:schemeClr>
                </a:solidFill>
                <a:latin typeface="Montserrat SemiBold" panose="00000700000000000000" pitchFamily="50" charset="0"/>
                <a:ea typeface="+mn-ea"/>
                <a:cs typeface="+mn-cs"/>
              </a:defRPr>
            </a:lvl4pPr>
            <a:lvl5pPr marL="900000" indent="-180000" algn="l" defTabSz="914400" rtl="0" eaLnBrk="1" latinLnBrk="0" hangingPunct="1">
              <a:lnSpc>
                <a:spcPct val="120000"/>
              </a:lnSpc>
              <a:spcBef>
                <a:spcPts val="0"/>
              </a:spcBef>
              <a:spcAft>
                <a:spcPts val="600"/>
              </a:spcAft>
              <a:buClr>
                <a:schemeClr val="accent2"/>
              </a:buClr>
              <a:buFont typeface="Arial" panose="020B0604020202020204" pitchFamily="34" charset="0"/>
              <a:buChar char="•"/>
              <a:defRPr sz="1600" kern="1200" cap="all" baseline="0">
                <a:solidFill>
                  <a:schemeClr val="bg2">
                    <a:lumMod val="50000"/>
                  </a:schemeClr>
                </a:solidFill>
                <a:latin typeface="Montserrat SemiBold" panose="000007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200"/>
              </a:spcAft>
              <a:buClr>
                <a:srgbClr val="FD8831"/>
              </a:buClr>
              <a:buSzTx/>
              <a:buFontTx/>
              <a:buNone/>
              <a:tabLst/>
              <a:defRPr/>
            </a:pPr>
            <a:r>
              <a:rPr kumimoji="0" lang="en-US" sz="1600" b="1" i="0" u="none" strike="noStrike" kern="1200" cap="none" spc="0" normalizeH="0" baseline="0" noProof="0" dirty="0">
                <a:ln>
                  <a:noFill/>
                </a:ln>
                <a:solidFill>
                  <a:schemeClr val="bg1"/>
                </a:solidFill>
                <a:effectLst/>
                <a:uLnTx/>
                <a:uFillTx/>
                <a:latin typeface="+mj-lt"/>
                <a:ea typeface="+mn-ea"/>
                <a:cs typeface="+mn-cs"/>
              </a:rPr>
              <a:t>OS</a:t>
            </a:r>
          </a:p>
        </p:txBody>
      </p:sp>
      <p:sp>
        <p:nvSpPr>
          <p:cNvPr id="20" name="Text Placeholder 4">
            <a:extLst>
              <a:ext uri="{FF2B5EF4-FFF2-40B4-BE49-F238E27FC236}">
                <a16:creationId xmlns:a16="http://schemas.microsoft.com/office/drawing/2014/main" id="{63C4F6F4-3526-D5D8-5889-4C96C8D242BE}"/>
              </a:ext>
            </a:extLst>
          </p:cNvPr>
          <p:cNvSpPr txBox="1">
            <a:spLocks/>
          </p:cNvSpPr>
          <p:nvPr/>
        </p:nvSpPr>
        <p:spPr>
          <a:xfrm>
            <a:off x="6680608" y="3360042"/>
            <a:ext cx="4824233" cy="391628"/>
          </a:xfrm>
          <a:prstGeom prst="rect">
            <a:avLst/>
          </a:prstGeom>
          <a:noFill/>
        </p:spPr>
        <p:txBody>
          <a:bodyPr vert="horz" wrap="square" lIns="360000" tIns="72000" rIns="360000" bIns="72000" rtlCol="0">
            <a:spAutoFit/>
          </a:bodyPr>
          <a:lstStyle>
            <a:defPPr>
              <a:defRPr lang="en-US"/>
            </a:defPPr>
            <a:lvl1pPr marL="0" marR="0" lvl="0" indent="0" algn="ctr" defTabSz="914400" eaLnBrk="1" fontAlgn="auto" latinLnBrk="0" hangingPunct="1">
              <a:lnSpc>
                <a:spcPct val="100000"/>
              </a:lnSpc>
              <a:spcBef>
                <a:spcPts val="0"/>
              </a:spcBef>
              <a:spcAft>
                <a:spcPts val="1200"/>
              </a:spcAft>
              <a:buClr>
                <a:srgbClr val="FD8831"/>
              </a:buClr>
              <a:buSzTx/>
              <a:buFontTx/>
              <a:buNone/>
              <a:tabLst/>
              <a:defRPr kumimoji="0" sz="1600" i="0" u="none" strike="noStrike" cap="none" spc="0" normalizeH="0" baseline="0">
                <a:ln>
                  <a:noFill/>
                </a:ln>
                <a:solidFill>
                  <a:schemeClr val="bg1"/>
                </a:solidFill>
                <a:effectLst/>
                <a:uLnTx/>
                <a:uFillTx/>
                <a:latin typeface="+mj-lt"/>
                <a:cs typeface="+mn-cs"/>
              </a:defRPr>
            </a:lvl1pPr>
            <a:lvl2pPr marL="360000" indent="-180000" defTabSz="914400" eaLnBrk="1" latinLnBrk="0" hangingPunct="1">
              <a:lnSpc>
                <a:spcPct val="120000"/>
              </a:lnSpc>
              <a:spcBef>
                <a:spcPts val="0"/>
              </a:spcBef>
              <a:spcAft>
                <a:spcPts val="600"/>
              </a:spcAft>
              <a:buClr>
                <a:schemeClr val="accent6"/>
              </a:buClr>
              <a:buFont typeface="Wingdings" panose="05000000000000000000" pitchFamily="2" charset="2"/>
              <a:buChar char="§"/>
              <a:defRPr sz="2000" cap="all" baseline="0">
                <a:solidFill>
                  <a:schemeClr val="bg2">
                    <a:lumMod val="50000"/>
                  </a:schemeClr>
                </a:solidFill>
                <a:latin typeface="Montserrat SemiBold" panose="00000700000000000000" pitchFamily="50" charset="0"/>
                <a:cs typeface="+mn-cs"/>
              </a:defRPr>
            </a:lvl2pPr>
            <a:lvl3pPr marL="540000" indent="-180000" defTabSz="914400" eaLnBrk="1" latinLnBrk="0" hangingPunct="1">
              <a:lnSpc>
                <a:spcPct val="120000"/>
              </a:lnSpc>
              <a:spcBef>
                <a:spcPts val="0"/>
              </a:spcBef>
              <a:spcAft>
                <a:spcPts val="600"/>
              </a:spcAft>
              <a:buClr>
                <a:srgbClr val="FFC000"/>
              </a:buClr>
              <a:buFont typeface="Arial" panose="020B0604020202020204" pitchFamily="34" charset="0"/>
              <a:buChar char="•"/>
              <a:defRPr sz="1800" cap="all" baseline="0">
                <a:solidFill>
                  <a:schemeClr val="bg2">
                    <a:lumMod val="50000"/>
                  </a:schemeClr>
                </a:solidFill>
                <a:latin typeface="Montserrat SemiBold" panose="00000700000000000000" pitchFamily="50" charset="0"/>
                <a:cs typeface="+mn-cs"/>
              </a:defRPr>
            </a:lvl3pPr>
            <a:lvl4pPr marL="720000" indent="-180000" defTabSz="914400" eaLnBrk="1" latinLnBrk="0" hangingPunct="1">
              <a:lnSpc>
                <a:spcPct val="120000"/>
              </a:lnSpc>
              <a:spcBef>
                <a:spcPts val="0"/>
              </a:spcBef>
              <a:spcAft>
                <a:spcPts val="600"/>
              </a:spcAft>
              <a:buClr>
                <a:schemeClr val="accent2"/>
              </a:buClr>
              <a:buFont typeface="Proxima Nova Rg" panose="02000506030000020004" pitchFamily="50" charset="0"/>
              <a:buChar char="-"/>
              <a:defRPr sz="1600" cap="all" baseline="0">
                <a:solidFill>
                  <a:schemeClr val="bg2">
                    <a:lumMod val="50000"/>
                  </a:schemeClr>
                </a:solidFill>
                <a:latin typeface="Montserrat SemiBold" panose="00000700000000000000" pitchFamily="50" charset="0"/>
                <a:cs typeface="+mn-cs"/>
              </a:defRPr>
            </a:lvl4pPr>
            <a:lvl5pPr marL="900000" indent="-180000" defTabSz="914400" eaLnBrk="1" latinLnBrk="0" hangingPunct="1">
              <a:lnSpc>
                <a:spcPct val="120000"/>
              </a:lnSpc>
              <a:spcBef>
                <a:spcPts val="0"/>
              </a:spcBef>
              <a:spcAft>
                <a:spcPts val="600"/>
              </a:spcAft>
              <a:buClr>
                <a:schemeClr val="accent2"/>
              </a:buClr>
              <a:buFont typeface="Arial" panose="020B0604020202020204" pitchFamily="34" charset="0"/>
              <a:buChar char="•"/>
              <a:defRPr sz="1600" cap="all" baseline="0">
                <a:solidFill>
                  <a:schemeClr val="bg2">
                    <a:lumMod val="50000"/>
                  </a:schemeClr>
                </a:solidFill>
                <a:latin typeface="Montserrat SemiBold" panose="00000700000000000000" pitchFamily="50" charset="0"/>
                <a:cs typeface="+mn-cs"/>
              </a:defRPr>
            </a:lvl5pPr>
            <a:lvl6pPr marL="2514600" indent="-228600">
              <a:lnSpc>
                <a:spcPct val="90000"/>
              </a:lnSpc>
              <a:spcBef>
                <a:spcPts val="500"/>
              </a:spcBef>
              <a:buFont typeface="Arial" panose="020B0604020202020204" pitchFamily="34" charset="0"/>
              <a:buChar char="•"/>
              <a:defRPr sz="1800">
                <a:latin typeface="+mn-lt"/>
                <a:cs typeface="+mn-cs"/>
              </a:defRPr>
            </a:lvl6pPr>
            <a:lvl7pPr marL="2971800" indent="-228600">
              <a:lnSpc>
                <a:spcPct val="90000"/>
              </a:lnSpc>
              <a:spcBef>
                <a:spcPts val="500"/>
              </a:spcBef>
              <a:buFont typeface="Arial" panose="020B0604020202020204" pitchFamily="34" charset="0"/>
              <a:buChar char="•"/>
              <a:defRPr sz="1800">
                <a:latin typeface="+mn-lt"/>
                <a:cs typeface="+mn-cs"/>
              </a:defRPr>
            </a:lvl7pPr>
            <a:lvl8pPr marL="3429000" indent="-228600">
              <a:lnSpc>
                <a:spcPct val="90000"/>
              </a:lnSpc>
              <a:spcBef>
                <a:spcPts val="500"/>
              </a:spcBef>
              <a:buFont typeface="Arial" panose="020B0604020202020204" pitchFamily="34" charset="0"/>
              <a:buChar char="•"/>
              <a:defRPr sz="1800">
                <a:latin typeface="+mn-lt"/>
                <a:cs typeface="+mn-cs"/>
              </a:defRPr>
            </a:lvl8pPr>
            <a:lvl9pPr marL="3886200" indent="-228600">
              <a:lnSpc>
                <a:spcPct val="90000"/>
              </a:lnSpc>
              <a:spcBef>
                <a:spcPts val="500"/>
              </a:spcBef>
              <a:buFont typeface="Arial" panose="020B0604020202020204" pitchFamily="34" charset="0"/>
              <a:buChar char="•"/>
              <a:defRPr sz="1800">
                <a:latin typeface="+mn-lt"/>
                <a:cs typeface="+mn-cs"/>
              </a:defRPr>
            </a:lvl9pPr>
          </a:lstStyle>
          <a:p>
            <a:r>
              <a:rPr lang="en-US" dirty="0"/>
              <a:t>PFS</a:t>
            </a:r>
          </a:p>
        </p:txBody>
      </p:sp>
      <p:sp>
        <p:nvSpPr>
          <p:cNvPr id="4" name="Freeform: Shape 3">
            <a:extLst>
              <a:ext uri="{FF2B5EF4-FFF2-40B4-BE49-F238E27FC236}">
                <a16:creationId xmlns:a16="http://schemas.microsoft.com/office/drawing/2014/main" id="{BDA1BABC-1EAE-0987-468E-4C6D7E627B86}"/>
              </a:ext>
            </a:extLst>
          </p:cNvPr>
          <p:cNvSpPr/>
          <p:nvPr/>
        </p:nvSpPr>
        <p:spPr bwMode="auto">
          <a:xfrm>
            <a:off x="7335294" y="862650"/>
            <a:ext cx="4032655" cy="1808703"/>
          </a:xfrm>
          <a:custGeom>
            <a:avLst/>
            <a:gdLst>
              <a:gd name="connsiteX0" fmla="*/ 0 w 4059534"/>
              <a:gd name="connsiteY0" fmla="*/ 0 h 1783583"/>
              <a:gd name="connsiteX1" fmla="*/ 0 w 4059534"/>
              <a:gd name="connsiteY1" fmla="*/ 1783583 h 1783583"/>
              <a:gd name="connsiteX2" fmla="*/ 4059534 w 4059534"/>
              <a:gd name="connsiteY2" fmla="*/ 1783583 h 1783583"/>
            </a:gdLst>
            <a:ahLst/>
            <a:cxnLst>
              <a:cxn ang="0">
                <a:pos x="connsiteX0" y="connsiteY0"/>
              </a:cxn>
              <a:cxn ang="0">
                <a:pos x="connsiteX1" y="connsiteY1"/>
              </a:cxn>
              <a:cxn ang="0">
                <a:pos x="connsiteX2" y="connsiteY2"/>
              </a:cxn>
            </a:cxnLst>
            <a:rect l="l" t="t" r="r" b="b"/>
            <a:pathLst>
              <a:path w="4059534" h="1783583">
                <a:moveTo>
                  <a:pt x="0" y="0"/>
                </a:moveTo>
                <a:lnTo>
                  <a:pt x="0" y="1783583"/>
                </a:lnTo>
                <a:lnTo>
                  <a:pt x="4059534" y="1783583"/>
                </a:lnTo>
              </a:path>
            </a:pathLst>
          </a:custGeom>
          <a:noFill/>
          <a:ln w="28575">
            <a:solidFill>
              <a:schemeClr val="bg1"/>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5653AE6A-545F-C46E-1DC2-BEC97A94FB4F}"/>
              </a:ext>
            </a:extLst>
          </p:cNvPr>
          <p:cNvGrpSpPr/>
          <p:nvPr/>
        </p:nvGrpSpPr>
        <p:grpSpPr>
          <a:xfrm>
            <a:off x="7268893" y="872448"/>
            <a:ext cx="66403" cy="1798905"/>
            <a:chOff x="7268893" y="872448"/>
            <a:chExt cx="82146" cy="1798905"/>
          </a:xfrm>
        </p:grpSpPr>
        <p:cxnSp>
          <p:nvCxnSpPr>
            <p:cNvPr id="13" name="Straight Connector 12">
              <a:extLst>
                <a:ext uri="{FF2B5EF4-FFF2-40B4-BE49-F238E27FC236}">
                  <a16:creationId xmlns:a16="http://schemas.microsoft.com/office/drawing/2014/main" id="{E912D15D-B135-F3FE-B99C-DF7861BBE4F4}"/>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9B3CB34-171C-D376-75DF-4D7EE27415DE}"/>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19AA012-F838-2AAD-8348-9496300E7AB1}"/>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C9D01A6-925D-1C19-8706-9EAA499DD889}"/>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2093E9A-9A99-1507-53A5-A086D1D16A28}"/>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91EEBF2-4B4B-7D1B-2BCD-2E76507BDF4F}"/>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210A8D43-A2FA-04BC-D8FA-41C429128509}"/>
              </a:ext>
            </a:extLst>
          </p:cNvPr>
          <p:cNvGrpSpPr/>
          <p:nvPr/>
        </p:nvGrpSpPr>
        <p:grpSpPr>
          <a:xfrm rot="5400000">
            <a:off x="7742714" y="2267934"/>
            <a:ext cx="66403" cy="881241"/>
            <a:chOff x="7268893" y="872448"/>
            <a:chExt cx="82146" cy="1798905"/>
          </a:xfrm>
        </p:grpSpPr>
        <p:cxnSp>
          <p:nvCxnSpPr>
            <p:cNvPr id="30" name="Straight Connector 29">
              <a:extLst>
                <a:ext uri="{FF2B5EF4-FFF2-40B4-BE49-F238E27FC236}">
                  <a16:creationId xmlns:a16="http://schemas.microsoft.com/office/drawing/2014/main" id="{401451B7-215A-5D88-1B2E-F98969B3FDBE}"/>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F341229-7CD3-249C-3F8F-061C4A397565}"/>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7D3224C-2DF5-C50C-1797-81A86DB82D0A}"/>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ACF0D14-FA2A-B4BE-7D7F-BF326A44B09A}"/>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16A5D0E-21D1-7183-384B-C8D7920BA121}"/>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2AF5C41-F19F-537B-CCC1-EAE66AB0BCB8}"/>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25773054-88A2-C7A9-DA3E-D541FAA49194}"/>
              </a:ext>
            </a:extLst>
          </p:cNvPr>
          <p:cNvGrpSpPr/>
          <p:nvPr/>
        </p:nvGrpSpPr>
        <p:grpSpPr>
          <a:xfrm rot="5400000">
            <a:off x="8789691" y="2267141"/>
            <a:ext cx="66403" cy="881241"/>
            <a:chOff x="7268893" y="872448"/>
            <a:chExt cx="82146" cy="1798905"/>
          </a:xfrm>
        </p:grpSpPr>
        <p:cxnSp>
          <p:nvCxnSpPr>
            <p:cNvPr id="37" name="Straight Connector 36">
              <a:extLst>
                <a:ext uri="{FF2B5EF4-FFF2-40B4-BE49-F238E27FC236}">
                  <a16:creationId xmlns:a16="http://schemas.microsoft.com/office/drawing/2014/main" id="{5078AA51-3E0C-65FE-CF41-E860E030558F}"/>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6257208-8228-3880-9F1D-4D7E004363E1}"/>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8A9A211-03D3-B6DB-ED93-D4025FAAFF3A}"/>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67A96CE-65F7-DD83-693D-66EE7F840812}"/>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B5E035-5858-4B87-C29D-F28D4D6A66B2}"/>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BA93658-DC01-E0A3-5AF5-4886D0EC4AE5}"/>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4F31232C-41C5-AECB-ACED-AC0F042317BF}"/>
              </a:ext>
            </a:extLst>
          </p:cNvPr>
          <p:cNvGrpSpPr/>
          <p:nvPr/>
        </p:nvGrpSpPr>
        <p:grpSpPr>
          <a:xfrm rot="5400000">
            <a:off x="9833704" y="2266744"/>
            <a:ext cx="66403" cy="881241"/>
            <a:chOff x="7268893" y="872448"/>
            <a:chExt cx="82146" cy="1798905"/>
          </a:xfrm>
        </p:grpSpPr>
        <p:cxnSp>
          <p:nvCxnSpPr>
            <p:cNvPr id="44" name="Straight Connector 43">
              <a:extLst>
                <a:ext uri="{FF2B5EF4-FFF2-40B4-BE49-F238E27FC236}">
                  <a16:creationId xmlns:a16="http://schemas.microsoft.com/office/drawing/2014/main" id="{23D337B2-DA24-F212-1D86-BBBF32626037}"/>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81CA99C-BF86-3835-32F0-3A97A44D5E4B}"/>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60ABCE3-8DA6-5233-374F-51785E5BAC38}"/>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7C6CB68-BF55-AEED-33CE-53A9655CD4D9}"/>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03BA8D0-AB66-5847-5C83-B8AF1012B1E2}"/>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E00C3DF-E8D6-1534-557A-EBB50C4CED04}"/>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73555D0A-7E90-7A68-59D4-FBB2325E5D50}"/>
              </a:ext>
            </a:extLst>
          </p:cNvPr>
          <p:cNvGrpSpPr/>
          <p:nvPr/>
        </p:nvGrpSpPr>
        <p:grpSpPr>
          <a:xfrm rot="5400000">
            <a:off x="10880681" y="2265951"/>
            <a:ext cx="66403" cy="881241"/>
            <a:chOff x="7268893" y="872448"/>
            <a:chExt cx="82146" cy="1798905"/>
          </a:xfrm>
        </p:grpSpPr>
        <p:cxnSp>
          <p:nvCxnSpPr>
            <p:cNvPr id="51" name="Straight Connector 50">
              <a:extLst>
                <a:ext uri="{FF2B5EF4-FFF2-40B4-BE49-F238E27FC236}">
                  <a16:creationId xmlns:a16="http://schemas.microsoft.com/office/drawing/2014/main" id="{564A645E-87DA-476B-1354-85DFD3FC5B0F}"/>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503F596-636C-7C19-D89A-C29EF2212E42}"/>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33D5956-E912-0812-552A-C6A95B40D74B}"/>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ED8F21A-E018-EEA7-E44F-23AAA85B578A}"/>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926D4CE-0A6E-054D-19A9-8C0D270B4764}"/>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BA4C51A-1FA0-98C4-8B32-2D66AC060BE9}"/>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sp>
        <p:nvSpPr>
          <p:cNvPr id="57" name="TextBox 56">
            <a:extLst>
              <a:ext uri="{FF2B5EF4-FFF2-40B4-BE49-F238E27FC236}">
                <a16:creationId xmlns:a16="http://schemas.microsoft.com/office/drawing/2014/main" id="{04067A5C-70F9-34D4-8B86-CADDCF384C48}"/>
              </a:ext>
            </a:extLst>
          </p:cNvPr>
          <p:cNvSpPr txBox="1"/>
          <p:nvPr/>
        </p:nvSpPr>
        <p:spPr bwMode="auto">
          <a:xfrm>
            <a:off x="6904170" y="73726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2BDEA2E7-6641-37EE-9ABC-68C5E044FDDE}"/>
              </a:ext>
            </a:extLst>
          </p:cNvPr>
          <p:cNvSpPr txBox="1"/>
          <p:nvPr/>
        </p:nvSpPr>
        <p:spPr bwMode="auto">
          <a:xfrm>
            <a:off x="6982660" y="109360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F28A58B2-8384-FB93-74FB-269318005984}"/>
              </a:ext>
            </a:extLst>
          </p:cNvPr>
          <p:cNvSpPr txBox="1"/>
          <p:nvPr/>
        </p:nvSpPr>
        <p:spPr bwMode="auto">
          <a:xfrm>
            <a:off x="6982718" y="145695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60" name="TextBox 59">
            <a:extLst>
              <a:ext uri="{FF2B5EF4-FFF2-40B4-BE49-F238E27FC236}">
                <a16:creationId xmlns:a16="http://schemas.microsoft.com/office/drawing/2014/main" id="{441D2BCC-EAE1-F115-A070-C612E3446D46}"/>
              </a:ext>
            </a:extLst>
          </p:cNvPr>
          <p:cNvSpPr txBox="1"/>
          <p:nvPr/>
        </p:nvSpPr>
        <p:spPr bwMode="auto">
          <a:xfrm>
            <a:off x="6982660" y="18132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F959B5EB-141A-2F3C-8F7F-D2FEFDB41346}"/>
              </a:ext>
            </a:extLst>
          </p:cNvPr>
          <p:cNvSpPr txBox="1"/>
          <p:nvPr/>
        </p:nvSpPr>
        <p:spPr bwMode="auto">
          <a:xfrm>
            <a:off x="6985049" y="21728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EF93FDB8-BDD4-4F9A-1AA5-4C829B0833B1}"/>
              </a:ext>
            </a:extLst>
          </p:cNvPr>
          <p:cNvSpPr txBox="1"/>
          <p:nvPr/>
        </p:nvSpPr>
        <p:spPr bwMode="auto">
          <a:xfrm>
            <a:off x="7063538" y="25291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F719F587-1A09-310C-BCA2-5294C417A34F}"/>
              </a:ext>
            </a:extLst>
          </p:cNvPr>
          <p:cNvSpPr txBox="1"/>
          <p:nvPr/>
        </p:nvSpPr>
        <p:spPr bwMode="auto">
          <a:xfrm rot="16200000">
            <a:off x="6612507" y="1627829"/>
            <a:ext cx="6046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OS (%)</a:t>
            </a:r>
          </a:p>
        </p:txBody>
      </p:sp>
      <p:sp>
        <p:nvSpPr>
          <p:cNvPr id="64" name="TextBox 63">
            <a:extLst>
              <a:ext uri="{FF2B5EF4-FFF2-40B4-BE49-F238E27FC236}">
                <a16:creationId xmlns:a16="http://schemas.microsoft.com/office/drawing/2014/main" id="{D28F9C73-4406-61FC-45D4-615B1BA4B363}"/>
              </a:ext>
            </a:extLst>
          </p:cNvPr>
          <p:cNvSpPr txBox="1"/>
          <p:nvPr/>
        </p:nvSpPr>
        <p:spPr bwMode="auto">
          <a:xfrm>
            <a:off x="7205054"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5" name="TextBox 64">
            <a:extLst>
              <a:ext uri="{FF2B5EF4-FFF2-40B4-BE49-F238E27FC236}">
                <a16:creationId xmlns:a16="http://schemas.microsoft.com/office/drawing/2014/main" id="{25562B8C-7999-5EE7-79E3-2541A056C13E}"/>
              </a:ext>
            </a:extLst>
          </p:cNvPr>
          <p:cNvSpPr txBox="1"/>
          <p:nvPr/>
        </p:nvSpPr>
        <p:spPr bwMode="auto">
          <a:xfrm>
            <a:off x="7384956"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66" name="TextBox 65">
            <a:extLst>
              <a:ext uri="{FF2B5EF4-FFF2-40B4-BE49-F238E27FC236}">
                <a16:creationId xmlns:a16="http://schemas.microsoft.com/office/drawing/2014/main" id="{C25737E6-BA1D-D116-CE7D-8091D453AB06}"/>
              </a:ext>
            </a:extLst>
          </p:cNvPr>
          <p:cNvSpPr txBox="1"/>
          <p:nvPr/>
        </p:nvSpPr>
        <p:spPr bwMode="auto">
          <a:xfrm>
            <a:off x="7555272"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67" name="TextBox 66">
            <a:extLst>
              <a:ext uri="{FF2B5EF4-FFF2-40B4-BE49-F238E27FC236}">
                <a16:creationId xmlns:a16="http://schemas.microsoft.com/office/drawing/2014/main" id="{888D863E-E033-92E1-D4E0-2803522D7AD1}"/>
              </a:ext>
            </a:extLst>
          </p:cNvPr>
          <p:cNvSpPr txBox="1"/>
          <p:nvPr/>
        </p:nvSpPr>
        <p:spPr bwMode="auto">
          <a:xfrm>
            <a:off x="7735174"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68" name="TextBox 67">
            <a:extLst>
              <a:ext uri="{FF2B5EF4-FFF2-40B4-BE49-F238E27FC236}">
                <a16:creationId xmlns:a16="http://schemas.microsoft.com/office/drawing/2014/main" id="{D136AD87-6529-177B-2B71-45C16FCD98E5}"/>
              </a:ext>
            </a:extLst>
          </p:cNvPr>
          <p:cNvSpPr txBox="1"/>
          <p:nvPr/>
        </p:nvSpPr>
        <p:spPr bwMode="auto">
          <a:xfrm>
            <a:off x="7909332"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69" name="TextBox 68">
            <a:extLst>
              <a:ext uri="{FF2B5EF4-FFF2-40B4-BE49-F238E27FC236}">
                <a16:creationId xmlns:a16="http://schemas.microsoft.com/office/drawing/2014/main" id="{7396CDDF-5184-CCCE-2B81-326169CEAE02}"/>
              </a:ext>
            </a:extLst>
          </p:cNvPr>
          <p:cNvSpPr txBox="1"/>
          <p:nvPr/>
        </p:nvSpPr>
        <p:spPr bwMode="auto">
          <a:xfrm>
            <a:off x="8089234"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70" name="TextBox 69">
            <a:extLst>
              <a:ext uri="{FF2B5EF4-FFF2-40B4-BE49-F238E27FC236}">
                <a16:creationId xmlns:a16="http://schemas.microsoft.com/office/drawing/2014/main" id="{060DAB85-3C24-9C8A-D834-98C6242CC9A3}"/>
              </a:ext>
            </a:extLst>
          </p:cNvPr>
          <p:cNvSpPr txBox="1"/>
          <p:nvPr/>
        </p:nvSpPr>
        <p:spPr bwMode="auto">
          <a:xfrm>
            <a:off x="8259550"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71" name="TextBox 70">
            <a:extLst>
              <a:ext uri="{FF2B5EF4-FFF2-40B4-BE49-F238E27FC236}">
                <a16:creationId xmlns:a16="http://schemas.microsoft.com/office/drawing/2014/main" id="{583CC506-DF10-B16D-389F-9F76A8A06A45}"/>
              </a:ext>
            </a:extLst>
          </p:cNvPr>
          <p:cNvSpPr txBox="1"/>
          <p:nvPr/>
        </p:nvSpPr>
        <p:spPr bwMode="auto">
          <a:xfrm>
            <a:off x="8439452" y="269459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72" name="TextBox 71">
            <a:extLst>
              <a:ext uri="{FF2B5EF4-FFF2-40B4-BE49-F238E27FC236}">
                <a16:creationId xmlns:a16="http://schemas.microsoft.com/office/drawing/2014/main" id="{0CDCBA66-A8E5-5C02-B35C-B7CD93626483}"/>
              </a:ext>
            </a:extLst>
          </p:cNvPr>
          <p:cNvSpPr txBox="1"/>
          <p:nvPr/>
        </p:nvSpPr>
        <p:spPr bwMode="auto">
          <a:xfrm>
            <a:off x="8603191" y="268918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73" name="TextBox 72">
            <a:extLst>
              <a:ext uri="{FF2B5EF4-FFF2-40B4-BE49-F238E27FC236}">
                <a16:creationId xmlns:a16="http://schemas.microsoft.com/office/drawing/2014/main" id="{115BC00E-C773-CF7F-AAE2-BF80593510E5}"/>
              </a:ext>
            </a:extLst>
          </p:cNvPr>
          <p:cNvSpPr txBox="1"/>
          <p:nvPr/>
        </p:nvSpPr>
        <p:spPr bwMode="auto">
          <a:xfrm>
            <a:off x="8773507" y="268918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74" name="TextBox 73">
            <a:extLst>
              <a:ext uri="{FF2B5EF4-FFF2-40B4-BE49-F238E27FC236}">
                <a16:creationId xmlns:a16="http://schemas.microsoft.com/office/drawing/2014/main" id="{FDDA7FC7-62BE-774B-7EF6-B250567746D6}"/>
              </a:ext>
            </a:extLst>
          </p:cNvPr>
          <p:cNvSpPr txBox="1"/>
          <p:nvPr/>
        </p:nvSpPr>
        <p:spPr bwMode="auto">
          <a:xfrm>
            <a:off x="8914136" y="26891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75" name="TextBox 74">
            <a:extLst>
              <a:ext uri="{FF2B5EF4-FFF2-40B4-BE49-F238E27FC236}">
                <a16:creationId xmlns:a16="http://schemas.microsoft.com/office/drawing/2014/main" id="{F48DC299-8768-AA80-F27B-95F8FCCA7D03}"/>
              </a:ext>
            </a:extLst>
          </p:cNvPr>
          <p:cNvSpPr txBox="1"/>
          <p:nvPr/>
        </p:nvSpPr>
        <p:spPr bwMode="auto">
          <a:xfrm>
            <a:off x="9088294" y="26891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76" name="TextBox 75">
            <a:extLst>
              <a:ext uri="{FF2B5EF4-FFF2-40B4-BE49-F238E27FC236}">
                <a16:creationId xmlns:a16="http://schemas.microsoft.com/office/drawing/2014/main" id="{42D5E4B3-F9EF-B2F0-AC27-BE33AC2E5A80}"/>
              </a:ext>
            </a:extLst>
          </p:cNvPr>
          <p:cNvSpPr txBox="1"/>
          <p:nvPr/>
        </p:nvSpPr>
        <p:spPr bwMode="auto">
          <a:xfrm>
            <a:off x="9268196" y="26891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77" name="TextBox 76">
            <a:extLst>
              <a:ext uri="{FF2B5EF4-FFF2-40B4-BE49-F238E27FC236}">
                <a16:creationId xmlns:a16="http://schemas.microsoft.com/office/drawing/2014/main" id="{0D8ADF1D-C5FB-F6DE-FE8C-426D9BB2C887}"/>
              </a:ext>
            </a:extLst>
          </p:cNvPr>
          <p:cNvSpPr txBox="1"/>
          <p:nvPr/>
        </p:nvSpPr>
        <p:spPr bwMode="auto">
          <a:xfrm>
            <a:off x="9438512" y="26891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78" name="TextBox 77">
            <a:extLst>
              <a:ext uri="{FF2B5EF4-FFF2-40B4-BE49-F238E27FC236}">
                <a16:creationId xmlns:a16="http://schemas.microsoft.com/office/drawing/2014/main" id="{C1C880F9-9585-85FC-852E-D3322C302C69}"/>
              </a:ext>
            </a:extLst>
          </p:cNvPr>
          <p:cNvSpPr txBox="1"/>
          <p:nvPr/>
        </p:nvSpPr>
        <p:spPr bwMode="auto">
          <a:xfrm>
            <a:off x="9618414" y="26891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99" name="TextBox 98">
            <a:extLst>
              <a:ext uri="{FF2B5EF4-FFF2-40B4-BE49-F238E27FC236}">
                <a16:creationId xmlns:a16="http://schemas.microsoft.com/office/drawing/2014/main" id="{C8AFD011-5799-7242-F4C4-D27D125C5BA1}"/>
              </a:ext>
            </a:extLst>
          </p:cNvPr>
          <p:cNvSpPr txBox="1"/>
          <p:nvPr/>
        </p:nvSpPr>
        <p:spPr bwMode="auto">
          <a:xfrm>
            <a:off x="9786343" y="2684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00" name="TextBox 99">
            <a:extLst>
              <a:ext uri="{FF2B5EF4-FFF2-40B4-BE49-F238E27FC236}">
                <a16:creationId xmlns:a16="http://schemas.microsoft.com/office/drawing/2014/main" id="{36C20E82-4AEF-671E-9E11-ED98713441BE}"/>
              </a:ext>
            </a:extLst>
          </p:cNvPr>
          <p:cNvSpPr txBox="1"/>
          <p:nvPr/>
        </p:nvSpPr>
        <p:spPr bwMode="auto">
          <a:xfrm>
            <a:off x="9959713" y="268806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101" name="TextBox 100">
            <a:extLst>
              <a:ext uri="{FF2B5EF4-FFF2-40B4-BE49-F238E27FC236}">
                <a16:creationId xmlns:a16="http://schemas.microsoft.com/office/drawing/2014/main" id="{74EACF0D-680E-E8CE-7368-077386C7C094}"/>
              </a:ext>
            </a:extLst>
          </p:cNvPr>
          <p:cNvSpPr txBox="1"/>
          <p:nvPr/>
        </p:nvSpPr>
        <p:spPr bwMode="auto">
          <a:xfrm>
            <a:off x="10133871" y="26913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102" name="TextBox 101">
            <a:extLst>
              <a:ext uri="{FF2B5EF4-FFF2-40B4-BE49-F238E27FC236}">
                <a16:creationId xmlns:a16="http://schemas.microsoft.com/office/drawing/2014/main" id="{2ADCEFE9-BA15-4E42-DB1D-D69659735BCE}"/>
              </a:ext>
            </a:extLst>
          </p:cNvPr>
          <p:cNvSpPr txBox="1"/>
          <p:nvPr/>
        </p:nvSpPr>
        <p:spPr bwMode="auto">
          <a:xfrm>
            <a:off x="10313773" y="26913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03" name="TextBox 102">
            <a:extLst>
              <a:ext uri="{FF2B5EF4-FFF2-40B4-BE49-F238E27FC236}">
                <a16:creationId xmlns:a16="http://schemas.microsoft.com/office/drawing/2014/main" id="{1A642410-C6CD-4296-9A4F-E45DF3D81900}"/>
              </a:ext>
            </a:extLst>
          </p:cNvPr>
          <p:cNvSpPr txBox="1"/>
          <p:nvPr/>
        </p:nvSpPr>
        <p:spPr bwMode="auto">
          <a:xfrm>
            <a:off x="10484089" y="26913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04" name="TextBox 103">
            <a:extLst>
              <a:ext uri="{FF2B5EF4-FFF2-40B4-BE49-F238E27FC236}">
                <a16:creationId xmlns:a16="http://schemas.microsoft.com/office/drawing/2014/main" id="{B66DDCD5-C604-5F4D-608F-E685B4E46CDF}"/>
              </a:ext>
            </a:extLst>
          </p:cNvPr>
          <p:cNvSpPr txBox="1"/>
          <p:nvPr/>
        </p:nvSpPr>
        <p:spPr bwMode="auto">
          <a:xfrm>
            <a:off x="10663991" y="26913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05" name="TextBox 104">
            <a:extLst>
              <a:ext uri="{FF2B5EF4-FFF2-40B4-BE49-F238E27FC236}">
                <a16:creationId xmlns:a16="http://schemas.microsoft.com/office/drawing/2014/main" id="{5EE056EA-E5DE-A46A-E4C3-E6E57F12816F}"/>
              </a:ext>
            </a:extLst>
          </p:cNvPr>
          <p:cNvSpPr txBox="1"/>
          <p:nvPr/>
        </p:nvSpPr>
        <p:spPr bwMode="auto">
          <a:xfrm>
            <a:off x="10829962" y="2686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06" name="TextBox 105">
            <a:extLst>
              <a:ext uri="{FF2B5EF4-FFF2-40B4-BE49-F238E27FC236}">
                <a16:creationId xmlns:a16="http://schemas.microsoft.com/office/drawing/2014/main" id="{BDCD134C-3E55-B7EE-88AA-6D39C0A13E1B}"/>
              </a:ext>
            </a:extLst>
          </p:cNvPr>
          <p:cNvSpPr txBox="1"/>
          <p:nvPr/>
        </p:nvSpPr>
        <p:spPr bwMode="auto">
          <a:xfrm>
            <a:off x="11000278" y="2686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107" name="TextBox 106">
            <a:extLst>
              <a:ext uri="{FF2B5EF4-FFF2-40B4-BE49-F238E27FC236}">
                <a16:creationId xmlns:a16="http://schemas.microsoft.com/office/drawing/2014/main" id="{CF403326-4FE7-B5BC-5BA0-0DFC89A11D7D}"/>
              </a:ext>
            </a:extLst>
          </p:cNvPr>
          <p:cNvSpPr txBox="1"/>
          <p:nvPr/>
        </p:nvSpPr>
        <p:spPr bwMode="auto">
          <a:xfrm>
            <a:off x="11180180" y="2686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108" name="TextBox 107">
            <a:extLst>
              <a:ext uri="{FF2B5EF4-FFF2-40B4-BE49-F238E27FC236}">
                <a16:creationId xmlns:a16="http://schemas.microsoft.com/office/drawing/2014/main" id="{4E701F96-BF1E-0F1D-A3AF-409F84867B34}"/>
              </a:ext>
            </a:extLst>
          </p:cNvPr>
          <p:cNvSpPr txBox="1"/>
          <p:nvPr/>
        </p:nvSpPr>
        <p:spPr bwMode="auto">
          <a:xfrm>
            <a:off x="9024124" y="2865608"/>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109" name="TextBox 108">
            <a:extLst>
              <a:ext uri="{FF2B5EF4-FFF2-40B4-BE49-F238E27FC236}">
                <a16:creationId xmlns:a16="http://schemas.microsoft.com/office/drawing/2014/main" id="{E7CE8976-3687-CCC9-9EDA-DFCD77CC8BAB}"/>
              </a:ext>
            </a:extLst>
          </p:cNvPr>
          <p:cNvSpPr txBox="1"/>
          <p:nvPr/>
        </p:nvSpPr>
        <p:spPr bwMode="auto">
          <a:xfrm>
            <a:off x="7165781"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p>
        </p:txBody>
      </p:sp>
      <p:sp>
        <p:nvSpPr>
          <p:cNvPr id="110" name="TextBox 109">
            <a:extLst>
              <a:ext uri="{FF2B5EF4-FFF2-40B4-BE49-F238E27FC236}">
                <a16:creationId xmlns:a16="http://schemas.microsoft.com/office/drawing/2014/main" id="{68215E8C-DCCA-A6EB-316A-D084F260F421}"/>
              </a:ext>
            </a:extLst>
          </p:cNvPr>
          <p:cNvSpPr txBox="1"/>
          <p:nvPr/>
        </p:nvSpPr>
        <p:spPr bwMode="auto">
          <a:xfrm>
            <a:off x="7345683"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78</a:t>
            </a:r>
          </a:p>
        </p:txBody>
      </p:sp>
      <p:sp>
        <p:nvSpPr>
          <p:cNvPr id="111" name="TextBox 110">
            <a:extLst>
              <a:ext uri="{FF2B5EF4-FFF2-40B4-BE49-F238E27FC236}">
                <a16:creationId xmlns:a16="http://schemas.microsoft.com/office/drawing/2014/main" id="{05D0D436-22C9-D8BC-A7AC-7D2AE2E75EB7}"/>
              </a:ext>
            </a:extLst>
          </p:cNvPr>
          <p:cNvSpPr txBox="1"/>
          <p:nvPr/>
        </p:nvSpPr>
        <p:spPr bwMode="auto">
          <a:xfrm>
            <a:off x="7515999"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74</a:t>
            </a:r>
          </a:p>
        </p:txBody>
      </p:sp>
      <p:sp>
        <p:nvSpPr>
          <p:cNvPr id="112" name="TextBox 111">
            <a:extLst>
              <a:ext uri="{FF2B5EF4-FFF2-40B4-BE49-F238E27FC236}">
                <a16:creationId xmlns:a16="http://schemas.microsoft.com/office/drawing/2014/main" id="{F5C88E33-EF4C-B3FA-670D-BBA99DCB51DD}"/>
              </a:ext>
            </a:extLst>
          </p:cNvPr>
          <p:cNvSpPr txBox="1"/>
          <p:nvPr/>
        </p:nvSpPr>
        <p:spPr bwMode="auto">
          <a:xfrm>
            <a:off x="7695901"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73</a:t>
            </a:r>
          </a:p>
        </p:txBody>
      </p:sp>
      <p:sp>
        <p:nvSpPr>
          <p:cNvPr id="113" name="TextBox 112">
            <a:extLst>
              <a:ext uri="{FF2B5EF4-FFF2-40B4-BE49-F238E27FC236}">
                <a16:creationId xmlns:a16="http://schemas.microsoft.com/office/drawing/2014/main" id="{2F5AB432-475E-4219-F345-611625784644}"/>
              </a:ext>
            </a:extLst>
          </p:cNvPr>
          <p:cNvSpPr txBox="1"/>
          <p:nvPr/>
        </p:nvSpPr>
        <p:spPr bwMode="auto">
          <a:xfrm>
            <a:off x="7870059"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a:t>
            </a:r>
          </a:p>
        </p:txBody>
      </p:sp>
      <p:sp>
        <p:nvSpPr>
          <p:cNvPr id="114" name="TextBox 113">
            <a:extLst>
              <a:ext uri="{FF2B5EF4-FFF2-40B4-BE49-F238E27FC236}">
                <a16:creationId xmlns:a16="http://schemas.microsoft.com/office/drawing/2014/main" id="{D4332DE1-3F6F-522B-B232-1F8373DA92BC}"/>
              </a:ext>
            </a:extLst>
          </p:cNvPr>
          <p:cNvSpPr txBox="1"/>
          <p:nvPr/>
        </p:nvSpPr>
        <p:spPr bwMode="auto">
          <a:xfrm>
            <a:off x="8049961"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a:t>
            </a:r>
          </a:p>
        </p:txBody>
      </p:sp>
      <p:sp>
        <p:nvSpPr>
          <p:cNvPr id="115" name="TextBox 114">
            <a:extLst>
              <a:ext uri="{FF2B5EF4-FFF2-40B4-BE49-F238E27FC236}">
                <a16:creationId xmlns:a16="http://schemas.microsoft.com/office/drawing/2014/main" id="{A2337779-8DA6-346B-910C-67152CC732BB}"/>
              </a:ext>
            </a:extLst>
          </p:cNvPr>
          <p:cNvSpPr txBox="1"/>
          <p:nvPr/>
        </p:nvSpPr>
        <p:spPr bwMode="auto">
          <a:xfrm>
            <a:off x="8220277"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59</a:t>
            </a:r>
          </a:p>
        </p:txBody>
      </p:sp>
      <p:sp>
        <p:nvSpPr>
          <p:cNvPr id="116" name="TextBox 115">
            <a:extLst>
              <a:ext uri="{FF2B5EF4-FFF2-40B4-BE49-F238E27FC236}">
                <a16:creationId xmlns:a16="http://schemas.microsoft.com/office/drawing/2014/main" id="{0DEF5922-832E-83D1-8618-281505D9C5C9}"/>
              </a:ext>
            </a:extLst>
          </p:cNvPr>
          <p:cNvSpPr txBox="1"/>
          <p:nvPr/>
        </p:nvSpPr>
        <p:spPr bwMode="auto">
          <a:xfrm>
            <a:off x="8400179" y="30593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53</a:t>
            </a:r>
          </a:p>
        </p:txBody>
      </p:sp>
      <p:sp>
        <p:nvSpPr>
          <p:cNvPr id="117" name="TextBox 116">
            <a:extLst>
              <a:ext uri="{FF2B5EF4-FFF2-40B4-BE49-F238E27FC236}">
                <a16:creationId xmlns:a16="http://schemas.microsoft.com/office/drawing/2014/main" id="{DD0BA38C-4B89-574A-C29B-71800B9561A1}"/>
              </a:ext>
            </a:extLst>
          </p:cNvPr>
          <p:cNvSpPr txBox="1"/>
          <p:nvPr/>
        </p:nvSpPr>
        <p:spPr bwMode="auto">
          <a:xfrm>
            <a:off x="8563918" y="30539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118" name="TextBox 117">
            <a:extLst>
              <a:ext uri="{FF2B5EF4-FFF2-40B4-BE49-F238E27FC236}">
                <a16:creationId xmlns:a16="http://schemas.microsoft.com/office/drawing/2014/main" id="{78A1200F-4FFA-5DB6-39FA-F4EC9FF4959D}"/>
              </a:ext>
            </a:extLst>
          </p:cNvPr>
          <p:cNvSpPr txBox="1"/>
          <p:nvPr/>
        </p:nvSpPr>
        <p:spPr bwMode="auto">
          <a:xfrm>
            <a:off x="8734234" y="30539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47</a:t>
            </a:r>
          </a:p>
        </p:txBody>
      </p:sp>
      <p:sp>
        <p:nvSpPr>
          <p:cNvPr id="119" name="TextBox 118">
            <a:extLst>
              <a:ext uri="{FF2B5EF4-FFF2-40B4-BE49-F238E27FC236}">
                <a16:creationId xmlns:a16="http://schemas.microsoft.com/office/drawing/2014/main" id="{E859F8B9-9600-62BE-7B30-3E92006698FA}"/>
              </a:ext>
            </a:extLst>
          </p:cNvPr>
          <p:cNvSpPr txBox="1"/>
          <p:nvPr/>
        </p:nvSpPr>
        <p:spPr bwMode="auto">
          <a:xfrm>
            <a:off x="8914136" y="30539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p>
        </p:txBody>
      </p:sp>
      <p:sp>
        <p:nvSpPr>
          <p:cNvPr id="120" name="TextBox 119">
            <a:extLst>
              <a:ext uri="{FF2B5EF4-FFF2-40B4-BE49-F238E27FC236}">
                <a16:creationId xmlns:a16="http://schemas.microsoft.com/office/drawing/2014/main" id="{B9671EDC-3AC2-DF35-B9E0-B25995A4E9C3}"/>
              </a:ext>
            </a:extLst>
          </p:cNvPr>
          <p:cNvSpPr txBox="1"/>
          <p:nvPr/>
        </p:nvSpPr>
        <p:spPr bwMode="auto">
          <a:xfrm>
            <a:off x="9088294" y="30539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p>
        </p:txBody>
      </p:sp>
      <p:sp>
        <p:nvSpPr>
          <p:cNvPr id="121" name="TextBox 120">
            <a:extLst>
              <a:ext uri="{FF2B5EF4-FFF2-40B4-BE49-F238E27FC236}">
                <a16:creationId xmlns:a16="http://schemas.microsoft.com/office/drawing/2014/main" id="{95931F97-663B-F808-71B0-C3FF35AD22FE}"/>
              </a:ext>
            </a:extLst>
          </p:cNvPr>
          <p:cNvSpPr txBox="1"/>
          <p:nvPr/>
        </p:nvSpPr>
        <p:spPr bwMode="auto">
          <a:xfrm>
            <a:off x="9268196" y="30539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122" name="TextBox 121">
            <a:extLst>
              <a:ext uri="{FF2B5EF4-FFF2-40B4-BE49-F238E27FC236}">
                <a16:creationId xmlns:a16="http://schemas.microsoft.com/office/drawing/2014/main" id="{CD756236-BEAD-AFA2-AFA1-F04A7DE349F7}"/>
              </a:ext>
            </a:extLst>
          </p:cNvPr>
          <p:cNvSpPr txBox="1"/>
          <p:nvPr/>
        </p:nvSpPr>
        <p:spPr bwMode="auto">
          <a:xfrm>
            <a:off x="9438512" y="30539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23" name="TextBox 122">
            <a:extLst>
              <a:ext uri="{FF2B5EF4-FFF2-40B4-BE49-F238E27FC236}">
                <a16:creationId xmlns:a16="http://schemas.microsoft.com/office/drawing/2014/main" id="{E1AD5971-FCD0-16CB-5D22-1A41916ABCF0}"/>
              </a:ext>
            </a:extLst>
          </p:cNvPr>
          <p:cNvSpPr txBox="1"/>
          <p:nvPr/>
        </p:nvSpPr>
        <p:spPr bwMode="auto">
          <a:xfrm>
            <a:off x="9618414" y="30539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24" name="TextBox 123">
            <a:extLst>
              <a:ext uri="{FF2B5EF4-FFF2-40B4-BE49-F238E27FC236}">
                <a16:creationId xmlns:a16="http://schemas.microsoft.com/office/drawing/2014/main" id="{461FA116-E958-E7F5-0907-73AE044495A6}"/>
              </a:ext>
            </a:extLst>
          </p:cNvPr>
          <p:cNvSpPr txBox="1"/>
          <p:nvPr/>
        </p:nvSpPr>
        <p:spPr bwMode="auto">
          <a:xfrm>
            <a:off x="9786343" y="304959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125" name="TextBox 124">
            <a:extLst>
              <a:ext uri="{FF2B5EF4-FFF2-40B4-BE49-F238E27FC236}">
                <a16:creationId xmlns:a16="http://schemas.microsoft.com/office/drawing/2014/main" id="{15561287-5A82-02D7-71A4-CC9C8AE038D6}"/>
              </a:ext>
            </a:extLst>
          </p:cNvPr>
          <p:cNvSpPr txBox="1"/>
          <p:nvPr/>
        </p:nvSpPr>
        <p:spPr bwMode="auto">
          <a:xfrm>
            <a:off x="9959713" y="305286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126" name="TextBox 125">
            <a:extLst>
              <a:ext uri="{FF2B5EF4-FFF2-40B4-BE49-F238E27FC236}">
                <a16:creationId xmlns:a16="http://schemas.microsoft.com/office/drawing/2014/main" id="{B79889F3-35BE-BC77-4CA0-316502B451E3}"/>
              </a:ext>
            </a:extLst>
          </p:cNvPr>
          <p:cNvSpPr txBox="1"/>
          <p:nvPr/>
        </p:nvSpPr>
        <p:spPr bwMode="auto">
          <a:xfrm>
            <a:off x="10133871" y="305613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27" name="TextBox 126">
            <a:extLst>
              <a:ext uri="{FF2B5EF4-FFF2-40B4-BE49-F238E27FC236}">
                <a16:creationId xmlns:a16="http://schemas.microsoft.com/office/drawing/2014/main" id="{A04A127F-B464-C588-A5CC-0B0BAC39B44F}"/>
              </a:ext>
            </a:extLst>
          </p:cNvPr>
          <p:cNvSpPr txBox="1"/>
          <p:nvPr/>
        </p:nvSpPr>
        <p:spPr bwMode="auto">
          <a:xfrm>
            <a:off x="10353046" y="305613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28" name="TextBox 127">
            <a:extLst>
              <a:ext uri="{FF2B5EF4-FFF2-40B4-BE49-F238E27FC236}">
                <a16:creationId xmlns:a16="http://schemas.microsoft.com/office/drawing/2014/main" id="{9F079921-5707-BFC2-E0B8-7EB32167589B}"/>
              </a:ext>
            </a:extLst>
          </p:cNvPr>
          <p:cNvSpPr txBox="1"/>
          <p:nvPr/>
        </p:nvSpPr>
        <p:spPr bwMode="auto">
          <a:xfrm>
            <a:off x="10523362" y="305613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29" name="TextBox 128">
            <a:extLst>
              <a:ext uri="{FF2B5EF4-FFF2-40B4-BE49-F238E27FC236}">
                <a16:creationId xmlns:a16="http://schemas.microsoft.com/office/drawing/2014/main" id="{70D257C2-52ED-3720-8DD9-A415C0A10AD7}"/>
              </a:ext>
            </a:extLst>
          </p:cNvPr>
          <p:cNvSpPr txBox="1"/>
          <p:nvPr/>
        </p:nvSpPr>
        <p:spPr bwMode="auto">
          <a:xfrm>
            <a:off x="10703264" y="305613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30" name="TextBox 129">
            <a:extLst>
              <a:ext uri="{FF2B5EF4-FFF2-40B4-BE49-F238E27FC236}">
                <a16:creationId xmlns:a16="http://schemas.microsoft.com/office/drawing/2014/main" id="{892FE1A4-F252-EFDB-B33D-2A5EA1130E62}"/>
              </a:ext>
            </a:extLst>
          </p:cNvPr>
          <p:cNvSpPr txBox="1"/>
          <p:nvPr/>
        </p:nvSpPr>
        <p:spPr bwMode="auto">
          <a:xfrm>
            <a:off x="10869235" y="305146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31" name="TextBox 130">
            <a:extLst>
              <a:ext uri="{FF2B5EF4-FFF2-40B4-BE49-F238E27FC236}">
                <a16:creationId xmlns:a16="http://schemas.microsoft.com/office/drawing/2014/main" id="{00E26309-0B46-8E5C-51C0-C33C6694FCBF}"/>
              </a:ext>
            </a:extLst>
          </p:cNvPr>
          <p:cNvSpPr txBox="1"/>
          <p:nvPr/>
        </p:nvSpPr>
        <p:spPr bwMode="auto">
          <a:xfrm>
            <a:off x="11039551" y="305146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32" name="TextBox 131">
            <a:extLst>
              <a:ext uri="{FF2B5EF4-FFF2-40B4-BE49-F238E27FC236}">
                <a16:creationId xmlns:a16="http://schemas.microsoft.com/office/drawing/2014/main" id="{439DF65B-3288-68F8-2A21-268174A9C39A}"/>
              </a:ext>
            </a:extLst>
          </p:cNvPr>
          <p:cNvSpPr txBox="1"/>
          <p:nvPr/>
        </p:nvSpPr>
        <p:spPr bwMode="auto">
          <a:xfrm>
            <a:off x="11219453" y="305146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7C2D39E1-2068-B54E-91CA-368CA4ED20D4}"/>
              </a:ext>
            </a:extLst>
          </p:cNvPr>
          <p:cNvSpPr txBox="1"/>
          <p:nvPr/>
        </p:nvSpPr>
        <p:spPr bwMode="auto">
          <a:xfrm>
            <a:off x="8585554" y="576046"/>
            <a:ext cx="12248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T-DXd 6.4 mg/kg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79)</a:t>
            </a:r>
          </a:p>
        </p:txBody>
      </p:sp>
      <p:sp>
        <p:nvSpPr>
          <p:cNvPr id="134" name="TextBox 133">
            <a:extLst>
              <a:ext uri="{FF2B5EF4-FFF2-40B4-BE49-F238E27FC236}">
                <a16:creationId xmlns:a16="http://schemas.microsoft.com/office/drawing/2014/main" id="{70C22822-B01D-9BB7-CDB5-F3A0996D2DD1}"/>
              </a:ext>
            </a:extLst>
          </p:cNvPr>
          <p:cNvSpPr txBox="1"/>
          <p:nvPr/>
        </p:nvSpPr>
        <p:spPr bwMode="auto">
          <a:xfrm>
            <a:off x="7301539" y="2030206"/>
            <a:ext cx="12907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Median OS:</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12.1 mo</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(95% CI: 9.4-15.4)</a:t>
            </a:r>
          </a:p>
        </p:txBody>
      </p:sp>
      <p:grpSp>
        <p:nvGrpSpPr>
          <p:cNvPr id="149" name="Group 148">
            <a:extLst>
              <a:ext uri="{FF2B5EF4-FFF2-40B4-BE49-F238E27FC236}">
                <a16:creationId xmlns:a16="http://schemas.microsoft.com/office/drawing/2014/main" id="{6BBDF4ED-B575-8BC1-3574-0050078A229F}"/>
              </a:ext>
            </a:extLst>
          </p:cNvPr>
          <p:cNvGrpSpPr/>
          <p:nvPr/>
        </p:nvGrpSpPr>
        <p:grpSpPr>
          <a:xfrm>
            <a:off x="10201425" y="916701"/>
            <a:ext cx="1306960" cy="646331"/>
            <a:chOff x="10187173" y="655188"/>
            <a:chExt cx="1306960" cy="646331"/>
          </a:xfrm>
        </p:grpSpPr>
        <p:sp>
          <p:nvSpPr>
            <p:cNvPr id="135" name="TextBox 134">
              <a:extLst>
                <a:ext uri="{FF2B5EF4-FFF2-40B4-BE49-F238E27FC236}">
                  <a16:creationId xmlns:a16="http://schemas.microsoft.com/office/drawing/2014/main" id="{64D55FDE-E79D-86E4-B60D-70641D4C5F0F}"/>
                </a:ext>
              </a:extLst>
            </p:cNvPr>
            <p:cNvSpPr txBox="1"/>
            <p:nvPr/>
          </p:nvSpPr>
          <p:spPr bwMode="auto">
            <a:xfrm>
              <a:off x="10347794" y="655188"/>
              <a:ext cx="11463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Upper limit</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Lower limit</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Censored cases</a:t>
              </a:r>
            </a:p>
          </p:txBody>
        </p:sp>
        <p:cxnSp>
          <p:nvCxnSpPr>
            <p:cNvPr id="137" name="Straight Connector 136">
              <a:extLst>
                <a:ext uri="{FF2B5EF4-FFF2-40B4-BE49-F238E27FC236}">
                  <a16:creationId xmlns:a16="http://schemas.microsoft.com/office/drawing/2014/main" id="{CFD3D20F-B512-8C8E-2F86-C7041D14A77C}"/>
                </a:ext>
              </a:extLst>
            </p:cNvPr>
            <p:cNvCxnSpPr/>
            <p:nvPr/>
          </p:nvCxnSpPr>
          <p:spPr bwMode="auto">
            <a:xfrm>
              <a:off x="10187173" y="797707"/>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E1E44F8-EA1C-7E7B-CF8E-480E9EFAFA7C}"/>
                </a:ext>
              </a:extLst>
            </p:cNvPr>
            <p:cNvCxnSpPr/>
            <p:nvPr/>
          </p:nvCxnSpPr>
          <p:spPr bwMode="auto">
            <a:xfrm>
              <a:off x="10187495" y="978353"/>
              <a:ext cx="182880" cy="0"/>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grpSp>
          <p:nvGrpSpPr>
            <p:cNvPr id="142" name="Group 141">
              <a:extLst>
                <a:ext uri="{FF2B5EF4-FFF2-40B4-BE49-F238E27FC236}">
                  <a16:creationId xmlns:a16="http://schemas.microsoft.com/office/drawing/2014/main" id="{17D41BE3-5817-E02D-A7A3-DEC618F9876D}"/>
                </a:ext>
              </a:extLst>
            </p:cNvPr>
            <p:cNvGrpSpPr/>
            <p:nvPr/>
          </p:nvGrpSpPr>
          <p:grpSpPr>
            <a:xfrm>
              <a:off x="10226681" y="1104949"/>
              <a:ext cx="110391" cy="110391"/>
              <a:chOff x="10246277" y="1108215"/>
              <a:chExt cx="110391" cy="110391"/>
            </a:xfrm>
          </p:grpSpPr>
          <p:cxnSp>
            <p:nvCxnSpPr>
              <p:cNvPr id="139" name="Straight Connector 138">
                <a:extLst>
                  <a:ext uri="{FF2B5EF4-FFF2-40B4-BE49-F238E27FC236}">
                    <a16:creationId xmlns:a16="http://schemas.microsoft.com/office/drawing/2014/main" id="{61098B61-2B80-F749-7D81-ECCD40361F96}"/>
                  </a:ext>
                </a:extLst>
              </p:cNvPr>
              <p:cNvCxnSpPr>
                <a:cxnSpLocks/>
              </p:cNvCxnSpPr>
              <p:nvPr/>
            </p:nvCxnSpPr>
            <p:spPr bwMode="auto">
              <a:xfrm>
                <a:off x="10246277" y="1163411"/>
                <a:ext cx="11039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D46D68B-9913-DE72-CBB0-5594BEFF21BA}"/>
                  </a:ext>
                </a:extLst>
              </p:cNvPr>
              <p:cNvCxnSpPr>
                <a:cxnSpLocks/>
              </p:cNvCxnSpPr>
              <p:nvPr/>
            </p:nvCxnSpPr>
            <p:spPr bwMode="auto">
              <a:xfrm rot="5400000">
                <a:off x="10245105" y="1163411"/>
                <a:ext cx="11039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48" name="Group 147">
            <a:extLst>
              <a:ext uri="{FF2B5EF4-FFF2-40B4-BE49-F238E27FC236}">
                <a16:creationId xmlns:a16="http://schemas.microsoft.com/office/drawing/2014/main" id="{2CE70B39-2BC2-6E7B-F937-789CB9787B0A}"/>
              </a:ext>
            </a:extLst>
          </p:cNvPr>
          <p:cNvGrpSpPr/>
          <p:nvPr/>
        </p:nvGrpSpPr>
        <p:grpSpPr>
          <a:xfrm>
            <a:off x="7548598" y="842628"/>
            <a:ext cx="3636133" cy="1605225"/>
            <a:chOff x="7548598" y="842628"/>
            <a:chExt cx="3636133" cy="1605225"/>
          </a:xfrm>
        </p:grpSpPr>
        <p:cxnSp>
          <p:nvCxnSpPr>
            <p:cNvPr id="16" name="Straight Connector 15">
              <a:extLst>
                <a:ext uri="{FF2B5EF4-FFF2-40B4-BE49-F238E27FC236}">
                  <a16:creationId xmlns:a16="http://schemas.microsoft.com/office/drawing/2014/main" id="{76EC50EF-5909-17C7-BECF-F067E179F5C6}"/>
                </a:ext>
              </a:extLst>
            </p:cNvPr>
            <p:cNvCxnSpPr>
              <a:cxnSpLocks/>
            </p:cNvCxnSpPr>
            <p:nvPr/>
          </p:nvCxnSpPr>
          <p:spPr bwMode="auto">
            <a:xfrm>
              <a:off x="7548598" y="842628"/>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E0C3DFC-937B-F0D6-8F2E-53509344855F}"/>
                </a:ext>
              </a:extLst>
            </p:cNvPr>
            <p:cNvCxnSpPr>
              <a:cxnSpLocks/>
            </p:cNvCxnSpPr>
            <p:nvPr/>
          </p:nvCxnSpPr>
          <p:spPr bwMode="auto">
            <a:xfrm>
              <a:off x="7620905" y="86324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F559169-346C-4B36-CF3C-F0A1614E718E}"/>
                </a:ext>
              </a:extLst>
            </p:cNvPr>
            <p:cNvCxnSpPr>
              <a:cxnSpLocks/>
            </p:cNvCxnSpPr>
            <p:nvPr/>
          </p:nvCxnSpPr>
          <p:spPr bwMode="auto">
            <a:xfrm>
              <a:off x="8005798" y="1042964"/>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65045DC-EB1E-B36D-F087-5FB493E8B17B}"/>
                </a:ext>
              </a:extLst>
            </p:cNvPr>
            <p:cNvCxnSpPr>
              <a:cxnSpLocks/>
            </p:cNvCxnSpPr>
            <p:nvPr/>
          </p:nvCxnSpPr>
          <p:spPr bwMode="auto">
            <a:xfrm>
              <a:off x="8544152" y="131153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00657E5-BF96-C5D6-27FF-78F9B9FF79BD}"/>
                </a:ext>
              </a:extLst>
            </p:cNvPr>
            <p:cNvCxnSpPr>
              <a:cxnSpLocks/>
            </p:cNvCxnSpPr>
            <p:nvPr/>
          </p:nvCxnSpPr>
          <p:spPr bwMode="auto">
            <a:xfrm>
              <a:off x="8596517" y="133476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101129E-69CB-897E-A9E9-BFA3B77B5202}"/>
                </a:ext>
              </a:extLst>
            </p:cNvPr>
            <p:cNvCxnSpPr>
              <a:cxnSpLocks/>
            </p:cNvCxnSpPr>
            <p:nvPr/>
          </p:nvCxnSpPr>
          <p:spPr bwMode="auto">
            <a:xfrm>
              <a:off x="8959163" y="148510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F737139-2B08-5F15-0319-AEE93B727442}"/>
                </a:ext>
              </a:extLst>
            </p:cNvPr>
            <p:cNvCxnSpPr>
              <a:cxnSpLocks/>
            </p:cNvCxnSpPr>
            <p:nvPr/>
          </p:nvCxnSpPr>
          <p:spPr bwMode="auto">
            <a:xfrm>
              <a:off x="9150321" y="1613057"/>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4596034-1E8D-F2C5-0D73-C081A80BE8E8}"/>
                </a:ext>
              </a:extLst>
            </p:cNvPr>
            <p:cNvCxnSpPr>
              <a:cxnSpLocks/>
            </p:cNvCxnSpPr>
            <p:nvPr/>
          </p:nvCxnSpPr>
          <p:spPr bwMode="auto">
            <a:xfrm>
              <a:off x="9225461" y="1613057"/>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BD1001E-F942-4F39-E3D0-CB7849D52EE3}"/>
                </a:ext>
              </a:extLst>
            </p:cNvPr>
            <p:cNvCxnSpPr>
              <a:cxnSpLocks/>
            </p:cNvCxnSpPr>
            <p:nvPr/>
          </p:nvCxnSpPr>
          <p:spPr bwMode="auto">
            <a:xfrm>
              <a:off x="9266400" y="163939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2515F9F-2963-F607-4A8A-537C255A8301}"/>
                </a:ext>
              </a:extLst>
            </p:cNvPr>
            <p:cNvCxnSpPr>
              <a:cxnSpLocks/>
            </p:cNvCxnSpPr>
            <p:nvPr/>
          </p:nvCxnSpPr>
          <p:spPr bwMode="auto">
            <a:xfrm>
              <a:off x="9291773" y="163939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97DEFD2-8299-47C5-0E8D-FA585E22C4F9}"/>
                </a:ext>
              </a:extLst>
            </p:cNvPr>
            <p:cNvCxnSpPr>
              <a:cxnSpLocks/>
            </p:cNvCxnSpPr>
            <p:nvPr/>
          </p:nvCxnSpPr>
          <p:spPr bwMode="auto">
            <a:xfrm>
              <a:off x="9320696" y="163939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69937BF-3967-454F-904A-3834855E594D}"/>
                </a:ext>
              </a:extLst>
            </p:cNvPr>
            <p:cNvCxnSpPr>
              <a:cxnSpLocks/>
            </p:cNvCxnSpPr>
            <p:nvPr/>
          </p:nvCxnSpPr>
          <p:spPr bwMode="auto">
            <a:xfrm>
              <a:off x="9351621" y="163939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D4070F4-67F0-07C4-63D2-8B1B4E195BF7}"/>
                </a:ext>
              </a:extLst>
            </p:cNvPr>
            <p:cNvCxnSpPr>
              <a:cxnSpLocks/>
            </p:cNvCxnSpPr>
            <p:nvPr/>
          </p:nvCxnSpPr>
          <p:spPr bwMode="auto">
            <a:xfrm>
              <a:off x="9432959" y="1706381"/>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E6516DC-A7F0-2E48-2667-97769487F250}"/>
                </a:ext>
              </a:extLst>
            </p:cNvPr>
            <p:cNvCxnSpPr>
              <a:cxnSpLocks/>
            </p:cNvCxnSpPr>
            <p:nvPr/>
          </p:nvCxnSpPr>
          <p:spPr bwMode="auto">
            <a:xfrm>
              <a:off x="9510918" y="1741769"/>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4053039-2E14-BB92-D0FA-70784C818EE3}"/>
                </a:ext>
              </a:extLst>
            </p:cNvPr>
            <p:cNvCxnSpPr>
              <a:cxnSpLocks/>
            </p:cNvCxnSpPr>
            <p:nvPr/>
          </p:nvCxnSpPr>
          <p:spPr bwMode="auto">
            <a:xfrm>
              <a:off x="9553189" y="1771838"/>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F51F962-7C10-4F54-9B80-A5447B5988AF}"/>
                </a:ext>
              </a:extLst>
            </p:cNvPr>
            <p:cNvCxnSpPr>
              <a:cxnSpLocks/>
            </p:cNvCxnSpPr>
            <p:nvPr/>
          </p:nvCxnSpPr>
          <p:spPr bwMode="auto">
            <a:xfrm>
              <a:off x="9600131" y="1813291"/>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E17853B-3A87-562F-54AE-C9A83AF75B0D}"/>
                </a:ext>
              </a:extLst>
            </p:cNvPr>
            <p:cNvCxnSpPr>
              <a:cxnSpLocks/>
            </p:cNvCxnSpPr>
            <p:nvPr/>
          </p:nvCxnSpPr>
          <p:spPr bwMode="auto">
            <a:xfrm>
              <a:off x="9580109" y="1813291"/>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45EEC0C-1286-252B-9165-F0286199FCD0}"/>
                </a:ext>
              </a:extLst>
            </p:cNvPr>
            <p:cNvCxnSpPr>
              <a:cxnSpLocks/>
            </p:cNvCxnSpPr>
            <p:nvPr/>
          </p:nvCxnSpPr>
          <p:spPr bwMode="auto">
            <a:xfrm>
              <a:off x="9634577" y="1811909"/>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CF08516-287B-C961-27E1-F86F4B69DD8F}"/>
                </a:ext>
              </a:extLst>
            </p:cNvPr>
            <p:cNvCxnSpPr>
              <a:cxnSpLocks/>
            </p:cNvCxnSpPr>
            <p:nvPr/>
          </p:nvCxnSpPr>
          <p:spPr bwMode="auto">
            <a:xfrm>
              <a:off x="9666877" y="1811909"/>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2FC2E96-39EC-BB3D-26E4-1707B3B771AF}"/>
                </a:ext>
              </a:extLst>
            </p:cNvPr>
            <p:cNvCxnSpPr>
              <a:cxnSpLocks/>
            </p:cNvCxnSpPr>
            <p:nvPr/>
          </p:nvCxnSpPr>
          <p:spPr bwMode="auto">
            <a:xfrm>
              <a:off x="9831620" y="1865364"/>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0B88F6D-ACC1-3386-962A-2419F0959BB1}"/>
                </a:ext>
              </a:extLst>
            </p:cNvPr>
            <p:cNvCxnSpPr>
              <a:cxnSpLocks/>
            </p:cNvCxnSpPr>
            <p:nvPr/>
          </p:nvCxnSpPr>
          <p:spPr bwMode="auto">
            <a:xfrm>
              <a:off x="10148170" y="198338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BA5988E-1E55-95AE-9933-E785AD130F6C}"/>
                </a:ext>
              </a:extLst>
            </p:cNvPr>
            <p:cNvCxnSpPr>
              <a:cxnSpLocks/>
            </p:cNvCxnSpPr>
            <p:nvPr/>
          </p:nvCxnSpPr>
          <p:spPr bwMode="auto">
            <a:xfrm>
              <a:off x="10338962" y="1986717"/>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F042C12-3DB7-DEC4-027B-47F283572B3E}"/>
                </a:ext>
              </a:extLst>
            </p:cNvPr>
            <p:cNvCxnSpPr>
              <a:cxnSpLocks/>
            </p:cNvCxnSpPr>
            <p:nvPr/>
          </p:nvCxnSpPr>
          <p:spPr bwMode="auto">
            <a:xfrm>
              <a:off x="10484866" y="1986717"/>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18A7921-B51D-F1DB-844C-85DBC433FA5E}"/>
                </a:ext>
              </a:extLst>
            </p:cNvPr>
            <p:cNvCxnSpPr>
              <a:cxnSpLocks/>
            </p:cNvCxnSpPr>
            <p:nvPr/>
          </p:nvCxnSpPr>
          <p:spPr bwMode="auto">
            <a:xfrm>
              <a:off x="10722951" y="2065921"/>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C9A0D0B-7B1B-B8F4-BE32-45BDA5F31345}"/>
                </a:ext>
              </a:extLst>
            </p:cNvPr>
            <p:cNvCxnSpPr>
              <a:cxnSpLocks/>
            </p:cNvCxnSpPr>
            <p:nvPr/>
          </p:nvCxnSpPr>
          <p:spPr bwMode="auto">
            <a:xfrm>
              <a:off x="11030311" y="2339583"/>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F62C3BE-CB69-6063-CACF-9CEB53755C6D}"/>
                </a:ext>
              </a:extLst>
            </p:cNvPr>
            <p:cNvCxnSpPr>
              <a:cxnSpLocks/>
            </p:cNvCxnSpPr>
            <p:nvPr/>
          </p:nvCxnSpPr>
          <p:spPr bwMode="auto">
            <a:xfrm>
              <a:off x="11069586" y="2339583"/>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129BDD1-CDF2-8C37-6290-2E4A9EC3BEC0}"/>
                </a:ext>
              </a:extLst>
            </p:cNvPr>
            <p:cNvCxnSpPr>
              <a:cxnSpLocks/>
            </p:cNvCxnSpPr>
            <p:nvPr/>
          </p:nvCxnSpPr>
          <p:spPr bwMode="auto">
            <a:xfrm>
              <a:off x="11184731" y="2340943"/>
              <a:ext cx="0" cy="106910"/>
            </a:xfrm>
            <a:prstGeom prst="line">
              <a:avLst/>
            </a:prstGeom>
            <a:noFill/>
            <a:ln w="19050" cap="flat" cmpd="sng" algn="ctr">
              <a:solidFill>
                <a:schemeClr val="bg1"/>
              </a:solidFill>
              <a:prstDash val="solid"/>
              <a:round/>
              <a:headEnd type="none" w="med" len="med"/>
              <a:tailEnd type="none" w="med" len="med"/>
            </a:ln>
            <a:effectLst/>
          </p:spPr>
        </p:cxnSp>
      </p:grpSp>
      <p:sp>
        <p:nvSpPr>
          <p:cNvPr id="153" name="Freeform: Shape 152">
            <a:extLst>
              <a:ext uri="{FF2B5EF4-FFF2-40B4-BE49-F238E27FC236}">
                <a16:creationId xmlns:a16="http://schemas.microsoft.com/office/drawing/2014/main" id="{4484B8DC-D008-ACB8-C8F9-A0E1F6F42265}"/>
              </a:ext>
            </a:extLst>
          </p:cNvPr>
          <p:cNvSpPr/>
          <p:nvPr/>
        </p:nvSpPr>
        <p:spPr bwMode="auto">
          <a:xfrm>
            <a:off x="7239568" y="3921373"/>
            <a:ext cx="4032655" cy="1808703"/>
          </a:xfrm>
          <a:custGeom>
            <a:avLst/>
            <a:gdLst>
              <a:gd name="connsiteX0" fmla="*/ 0 w 4059534"/>
              <a:gd name="connsiteY0" fmla="*/ 0 h 1783583"/>
              <a:gd name="connsiteX1" fmla="*/ 0 w 4059534"/>
              <a:gd name="connsiteY1" fmla="*/ 1783583 h 1783583"/>
              <a:gd name="connsiteX2" fmla="*/ 4059534 w 4059534"/>
              <a:gd name="connsiteY2" fmla="*/ 1783583 h 1783583"/>
            </a:gdLst>
            <a:ahLst/>
            <a:cxnLst>
              <a:cxn ang="0">
                <a:pos x="connsiteX0" y="connsiteY0"/>
              </a:cxn>
              <a:cxn ang="0">
                <a:pos x="connsiteX1" y="connsiteY1"/>
              </a:cxn>
              <a:cxn ang="0">
                <a:pos x="connsiteX2" y="connsiteY2"/>
              </a:cxn>
            </a:cxnLst>
            <a:rect l="l" t="t" r="r" b="b"/>
            <a:pathLst>
              <a:path w="4059534" h="1783583">
                <a:moveTo>
                  <a:pt x="0" y="0"/>
                </a:moveTo>
                <a:lnTo>
                  <a:pt x="0" y="1783583"/>
                </a:lnTo>
                <a:lnTo>
                  <a:pt x="4059534" y="1783583"/>
                </a:lnTo>
              </a:path>
            </a:pathLst>
          </a:custGeom>
          <a:noFill/>
          <a:ln w="28575">
            <a:solidFill>
              <a:schemeClr val="bg1"/>
            </a:solidFill>
            <a:miter lim="800000"/>
            <a:headEnd/>
            <a:tailEnd/>
          </a:ln>
        </p:spPr>
        <p:txBody>
          <a:bodyPr rtlCol="0" anchor="ctr"/>
          <a:lstStyle/>
          <a:p>
            <a:pPr algn="ctr"/>
            <a:endParaRPr lang="en-US" dirty="0"/>
          </a:p>
        </p:txBody>
      </p:sp>
      <p:grpSp>
        <p:nvGrpSpPr>
          <p:cNvPr id="154" name="Group 153">
            <a:extLst>
              <a:ext uri="{FF2B5EF4-FFF2-40B4-BE49-F238E27FC236}">
                <a16:creationId xmlns:a16="http://schemas.microsoft.com/office/drawing/2014/main" id="{04594DE5-EBCE-EECC-DD93-B0349B329461}"/>
              </a:ext>
            </a:extLst>
          </p:cNvPr>
          <p:cNvGrpSpPr/>
          <p:nvPr/>
        </p:nvGrpSpPr>
        <p:grpSpPr>
          <a:xfrm>
            <a:off x="7173167" y="3931171"/>
            <a:ext cx="66403" cy="1798905"/>
            <a:chOff x="7268893" y="872448"/>
            <a:chExt cx="82146" cy="1798905"/>
          </a:xfrm>
        </p:grpSpPr>
        <p:cxnSp>
          <p:nvCxnSpPr>
            <p:cNvPr id="155" name="Straight Connector 154">
              <a:extLst>
                <a:ext uri="{FF2B5EF4-FFF2-40B4-BE49-F238E27FC236}">
                  <a16:creationId xmlns:a16="http://schemas.microsoft.com/office/drawing/2014/main" id="{3A07A1E8-F77C-312A-53CA-3DCE34ACD39B}"/>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D3D90D6-1327-415B-E333-8239D1C0F250}"/>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7E89A69-17CF-47BA-A200-0C1F5C0B8F88}"/>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129B0EE-A749-08FE-70D0-6E3258972DAA}"/>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DCA6E68-FCB9-7A78-7DC8-3AF0B2F64202}"/>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2DB5B42-8615-A812-5600-14D423675A18}"/>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507FAB20-6B3C-5E6F-9840-10573E16D46C}"/>
              </a:ext>
            </a:extLst>
          </p:cNvPr>
          <p:cNvGrpSpPr/>
          <p:nvPr/>
        </p:nvGrpSpPr>
        <p:grpSpPr>
          <a:xfrm>
            <a:off x="7239568" y="5716366"/>
            <a:ext cx="4044540" cy="88021"/>
            <a:chOff x="7239569" y="5732093"/>
            <a:chExt cx="3842960" cy="68386"/>
          </a:xfrm>
        </p:grpSpPr>
        <p:grpSp>
          <p:nvGrpSpPr>
            <p:cNvPr id="161" name="Group 160">
              <a:extLst>
                <a:ext uri="{FF2B5EF4-FFF2-40B4-BE49-F238E27FC236}">
                  <a16:creationId xmlns:a16="http://schemas.microsoft.com/office/drawing/2014/main" id="{2D5152B9-98D7-2F93-B809-92CCB65AB3C6}"/>
                </a:ext>
              </a:extLst>
            </p:cNvPr>
            <p:cNvGrpSpPr/>
            <p:nvPr/>
          </p:nvGrpSpPr>
          <p:grpSpPr>
            <a:xfrm rot="5400000">
              <a:off x="7646988" y="5326657"/>
              <a:ext cx="66403" cy="881241"/>
              <a:chOff x="7268893" y="872448"/>
              <a:chExt cx="82146" cy="1798905"/>
            </a:xfrm>
          </p:grpSpPr>
          <p:cxnSp>
            <p:nvCxnSpPr>
              <p:cNvPr id="162" name="Straight Connector 161">
                <a:extLst>
                  <a:ext uri="{FF2B5EF4-FFF2-40B4-BE49-F238E27FC236}">
                    <a16:creationId xmlns:a16="http://schemas.microsoft.com/office/drawing/2014/main" id="{92ABA588-0D7A-FD91-F988-47264E4EAF48}"/>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DD8224D-7D05-5175-FA3B-F65BD06A7148}"/>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B8F36625-A623-3BE2-94FF-AB39B88738DB}"/>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68FD706-36B3-3911-0523-2F590D2C68DD}"/>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9E927A6-D75D-7786-FA23-D422ABBA9C6B}"/>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02C9FF9-4156-8BA0-CCD2-BD32D0E5361D}"/>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75EFE923-1377-17A7-F8C3-1B33763D537F}"/>
                </a:ext>
              </a:extLst>
            </p:cNvPr>
            <p:cNvGrpSpPr/>
            <p:nvPr/>
          </p:nvGrpSpPr>
          <p:grpSpPr>
            <a:xfrm rot="5400000">
              <a:off x="8693965" y="5325864"/>
              <a:ext cx="66403" cy="881241"/>
              <a:chOff x="7268893" y="872448"/>
              <a:chExt cx="82146" cy="1798905"/>
            </a:xfrm>
          </p:grpSpPr>
          <p:cxnSp>
            <p:nvCxnSpPr>
              <p:cNvPr id="169" name="Straight Connector 168">
                <a:extLst>
                  <a:ext uri="{FF2B5EF4-FFF2-40B4-BE49-F238E27FC236}">
                    <a16:creationId xmlns:a16="http://schemas.microsoft.com/office/drawing/2014/main" id="{F78ABF43-FE4F-AC91-8934-4BBB3D4D39D4}"/>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B8F05A8-6BEC-CEE5-25BF-4DDBD9B816E1}"/>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5166D097-0603-F215-E31F-B8097E206B50}"/>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9DF4330-5684-815A-DB2B-34F84BD2CB90}"/>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054E71C-98DD-5249-6833-2F718A156052}"/>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CFA0F45-A2F4-939E-C51A-4321AAF03D11}"/>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949EF59F-08FB-A8B9-476E-806DFE6844C0}"/>
                </a:ext>
              </a:extLst>
            </p:cNvPr>
            <p:cNvGrpSpPr/>
            <p:nvPr/>
          </p:nvGrpSpPr>
          <p:grpSpPr>
            <a:xfrm rot="5400000">
              <a:off x="9737978" y="5325467"/>
              <a:ext cx="66403" cy="881241"/>
              <a:chOff x="7268893" y="872448"/>
              <a:chExt cx="82146" cy="1798905"/>
            </a:xfrm>
          </p:grpSpPr>
          <p:cxnSp>
            <p:nvCxnSpPr>
              <p:cNvPr id="176" name="Straight Connector 175">
                <a:extLst>
                  <a:ext uri="{FF2B5EF4-FFF2-40B4-BE49-F238E27FC236}">
                    <a16:creationId xmlns:a16="http://schemas.microsoft.com/office/drawing/2014/main" id="{F0FE7808-70D1-406F-05EC-40CE839C0BE9}"/>
                  </a:ext>
                </a:extLst>
              </p:cNvPr>
              <p:cNvCxnSpPr>
                <a:cxnSpLocks/>
              </p:cNvCxnSpPr>
              <p:nvPr/>
            </p:nvCxnSpPr>
            <p:spPr bwMode="auto">
              <a:xfrm>
                <a:off x="7268893" y="872448"/>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7224BD6-EA68-73DA-3752-F6BBFC72436D}"/>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306D1CE-B645-7E74-E965-CE1393249CDC}"/>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A21FA6B-BEB0-FF6C-A451-29593DA4CDFC}"/>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5313723-917D-3E80-CE63-AFAEA0FE5CFB}"/>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08882F5-F0C0-86BC-E571-E5C9D5C66FDD}"/>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E66F141F-88C5-E637-7346-1BA74166984D}"/>
                </a:ext>
              </a:extLst>
            </p:cNvPr>
            <p:cNvGrpSpPr/>
            <p:nvPr/>
          </p:nvGrpSpPr>
          <p:grpSpPr>
            <a:xfrm rot="5400000">
              <a:off x="10696831" y="5412798"/>
              <a:ext cx="66403" cy="704993"/>
              <a:chOff x="7268893" y="1232229"/>
              <a:chExt cx="82146" cy="1439124"/>
            </a:xfrm>
          </p:grpSpPr>
          <p:cxnSp>
            <p:nvCxnSpPr>
              <p:cNvPr id="184" name="Straight Connector 183">
                <a:extLst>
                  <a:ext uri="{FF2B5EF4-FFF2-40B4-BE49-F238E27FC236}">
                    <a16:creationId xmlns:a16="http://schemas.microsoft.com/office/drawing/2014/main" id="{2FD90526-EB1E-762C-74E5-C74CCD1FC8C4}"/>
                  </a:ext>
                </a:extLst>
              </p:cNvPr>
              <p:cNvCxnSpPr>
                <a:cxnSpLocks/>
              </p:cNvCxnSpPr>
              <p:nvPr/>
            </p:nvCxnSpPr>
            <p:spPr bwMode="auto">
              <a:xfrm>
                <a:off x="7268893" y="1232229"/>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EE23E63-9D89-9340-723C-AC3A5A9854FE}"/>
                  </a:ext>
                </a:extLst>
              </p:cNvPr>
              <p:cNvCxnSpPr>
                <a:cxnSpLocks/>
              </p:cNvCxnSpPr>
              <p:nvPr/>
            </p:nvCxnSpPr>
            <p:spPr bwMode="auto">
              <a:xfrm>
                <a:off x="7268893" y="1592010"/>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9C71C6B-6F89-3059-AD1E-F202042A95AA}"/>
                  </a:ext>
                </a:extLst>
              </p:cNvPr>
              <p:cNvCxnSpPr>
                <a:cxnSpLocks/>
              </p:cNvCxnSpPr>
              <p:nvPr/>
            </p:nvCxnSpPr>
            <p:spPr bwMode="auto">
              <a:xfrm>
                <a:off x="7268893" y="1951791"/>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4A5B290-3A5A-3AA6-6209-19E81597216D}"/>
                  </a:ext>
                </a:extLst>
              </p:cNvPr>
              <p:cNvCxnSpPr>
                <a:cxnSpLocks/>
              </p:cNvCxnSpPr>
              <p:nvPr/>
            </p:nvCxnSpPr>
            <p:spPr bwMode="auto">
              <a:xfrm>
                <a:off x="7268893" y="2311572"/>
                <a:ext cx="82146"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C84D782-F7BD-8C9F-31B2-18EFE9FEE71F}"/>
                  </a:ext>
                </a:extLst>
              </p:cNvPr>
              <p:cNvCxnSpPr>
                <a:cxnSpLocks/>
              </p:cNvCxnSpPr>
              <p:nvPr/>
            </p:nvCxnSpPr>
            <p:spPr bwMode="auto">
              <a:xfrm>
                <a:off x="7268893" y="2671353"/>
                <a:ext cx="8214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89" name="TextBox 188">
            <a:extLst>
              <a:ext uri="{FF2B5EF4-FFF2-40B4-BE49-F238E27FC236}">
                <a16:creationId xmlns:a16="http://schemas.microsoft.com/office/drawing/2014/main" id="{8D97B50C-CDD7-3680-F7AB-17F736DFD8BE}"/>
              </a:ext>
            </a:extLst>
          </p:cNvPr>
          <p:cNvSpPr txBox="1"/>
          <p:nvPr/>
        </p:nvSpPr>
        <p:spPr bwMode="auto">
          <a:xfrm>
            <a:off x="6808444" y="3795983"/>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90" name="TextBox 189">
            <a:extLst>
              <a:ext uri="{FF2B5EF4-FFF2-40B4-BE49-F238E27FC236}">
                <a16:creationId xmlns:a16="http://schemas.microsoft.com/office/drawing/2014/main" id="{BFDE379A-5F50-F068-3FDF-76C02917C83D}"/>
              </a:ext>
            </a:extLst>
          </p:cNvPr>
          <p:cNvSpPr txBox="1"/>
          <p:nvPr/>
        </p:nvSpPr>
        <p:spPr bwMode="auto">
          <a:xfrm>
            <a:off x="6886934" y="415232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91" name="TextBox 190">
            <a:extLst>
              <a:ext uri="{FF2B5EF4-FFF2-40B4-BE49-F238E27FC236}">
                <a16:creationId xmlns:a16="http://schemas.microsoft.com/office/drawing/2014/main" id="{195E1FB4-5840-ABF5-30B3-3AB5BF449248}"/>
              </a:ext>
            </a:extLst>
          </p:cNvPr>
          <p:cNvSpPr txBox="1"/>
          <p:nvPr/>
        </p:nvSpPr>
        <p:spPr bwMode="auto">
          <a:xfrm>
            <a:off x="6886992" y="451567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92" name="TextBox 191">
            <a:extLst>
              <a:ext uri="{FF2B5EF4-FFF2-40B4-BE49-F238E27FC236}">
                <a16:creationId xmlns:a16="http://schemas.microsoft.com/office/drawing/2014/main" id="{4AD7DF3C-B06F-9FFC-3518-45B707937D23}"/>
              </a:ext>
            </a:extLst>
          </p:cNvPr>
          <p:cNvSpPr txBox="1"/>
          <p:nvPr/>
        </p:nvSpPr>
        <p:spPr bwMode="auto">
          <a:xfrm>
            <a:off x="6886934" y="48720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93" name="TextBox 192">
            <a:extLst>
              <a:ext uri="{FF2B5EF4-FFF2-40B4-BE49-F238E27FC236}">
                <a16:creationId xmlns:a16="http://schemas.microsoft.com/office/drawing/2014/main" id="{B22E44F3-C2E3-07AF-0970-ADA732D9373D}"/>
              </a:ext>
            </a:extLst>
          </p:cNvPr>
          <p:cNvSpPr txBox="1"/>
          <p:nvPr/>
        </p:nvSpPr>
        <p:spPr bwMode="auto">
          <a:xfrm>
            <a:off x="6889323" y="523155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94" name="TextBox 193">
            <a:extLst>
              <a:ext uri="{FF2B5EF4-FFF2-40B4-BE49-F238E27FC236}">
                <a16:creationId xmlns:a16="http://schemas.microsoft.com/office/drawing/2014/main" id="{FA1927F3-49D6-8FB4-398C-0608CDF76636}"/>
              </a:ext>
            </a:extLst>
          </p:cNvPr>
          <p:cNvSpPr txBox="1"/>
          <p:nvPr/>
        </p:nvSpPr>
        <p:spPr bwMode="auto">
          <a:xfrm>
            <a:off x="6967812" y="558789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95" name="TextBox 194">
            <a:extLst>
              <a:ext uri="{FF2B5EF4-FFF2-40B4-BE49-F238E27FC236}">
                <a16:creationId xmlns:a16="http://schemas.microsoft.com/office/drawing/2014/main" id="{2F136BB2-7D9F-0AC0-AAE3-696EB2C893D4}"/>
              </a:ext>
            </a:extLst>
          </p:cNvPr>
          <p:cNvSpPr txBox="1"/>
          <p:nvPr/>
        </p:nvSpPr>
        <p:spPr bwMode="auto">
          <a:xfrm rot="16200000">
            <a:off x="6493762" y="4686552"/>
            <a:ext cx="6506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a:t>
            </a:r>
          </a:p>
        </p:txBody>
      </p:sp>
      <p:sp>
        <p:nvSpPr>
          <p:cNvPr id="196" name="TextBox 195">
            <a:extLst>
              <a:ext uri="{FF2B5EF4-FFF2-40B4-BE49-F238E27FC236}">
                <a16:creationId xmlns:a16="http://schemas.microsoft.com/office/drawing/2014/main" id="{878AFED2-097C-4A93-B8D5-B6F115A4EA35}"/>
              </a:ext>
            </a:extLst>
          </p:cNvPr>
          <p:cNvSpPr txBox="1"/>
          <p:nvPr/>
        </p:nvSpPr>
        <p:spPr bwMode="auto">
          <a:xfrm>
            <a:off x="7095371"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97" name="TextBox 196">
            <a:extLst>
              <a:ext uri="{FF2B5EF4-FFF2-40B4-BE49-F238E27FC236}">
                <a16:creationId xmlns:a16="http://schemas.microsoft.com/office/drawing/2014/main" id="{55C71302-F24C-299C-608E-C5D9E9205EBD}"/>
              </a:ext>
            </a:extLst>
          </p:cNvPr>
          <p:cNvSpPr txBox="1"/>
          <p:nvPr/>
        </p:nvSpPr>
        <p:spPr bwMode="auto">
          <a:xfrm>
            <a:off x="7285796"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98" name="TextBox 197">
            <a:extLst>
              <a:ext uri="{FF2B5EF4-FFF2-40B4-BE49-F238E27FC236}">
                <a16:creationId xmlns:a16="http://schemas.microsoft.com/office/drawing/2014/main" id="{6ACFA2C6-EBB3-3A4C-7A5C-086423287731}"/>
              </a:ext>
            </a:extLst>
          </p:cNvPr>
          <p:cNvSpPr txBox="1"/>
          <p:nvPr/>
        </p:nvSpPr>
        <p:spPr bwMode="auto">
          <a:xfrm>
            <a:off x="7466075"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99" name="TextBox 198">
            <a:extLst>
              <a:ext uri="{FF2B5EF4-FFF2-40B4-BE49-F238E27FC236}">
                <a16:creationId xmlns:a16="http://schemas.microsoft.com/office/drawing/2014/main" id="{B3921784-35BD-6F07-BABA-6C6D17B85BBE}"/>
              </a:ext>
            </a:extLst>
          </p:cNvPr>
          <p:cNvSpPr txBox="1"/>
          <p:nvPr/>
        </p:nvSpPr>
        <p:spPr bwMode="auto">
          <a:xfrm>
            <a:off x="7656500"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00" name="TextBox 199">
            <a:extLst>
              <a:ext uri="{FF2B5EF4-FFF2-40B4-BE49-F238E27FC236}">
                <a16:creationId xmlns:a16="http://schemas.microsoft.com/office/drawing/2014/main" id="{2FCFD740-8FA6-87F5-AD65-A92AED6DEACB}"/>
              </a:ext>
            </a:extLst>
          </p:cNvPr>
          <p:cNvSpPr txBox="1"/>
          <p:nvPr/>
        </p:nvSpPr>
        <p:spPr bwMode="auto">
          <a:xfrm>
            <a:off x="7840845"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01" name="TextBox 200">
            <a:extLst>
              <a:ext uri="{FF2B5EF4-FFF2-40B4-BE49-F238E27FC236}">
                <a16:creationId xmlns:a16="http://schemas.microsoft.com/office/drawing/2014/main" id="{72C41D6A-D830-5EC6-6F8E-18D4835AB221}"/>
              </a:ext>
            </a:extLst>
          </p:cNvPr>
          <p:cNvSpPr txBox="1"/>
          <p:nvPr/>
        </p:nvSpPr>
        <p:spPr bwMode="auto">
          <a:xfrm>
            <a:off x="8031270"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202" name="TextBox 201">
            <a:extLst>
              <a:ext uri="{FF2B5EF4-FFF2-40B4-BE49-F238E27FC236}">
                <a16:creationId xmlns:a16="http://schemas.microsoft.com/office/drawing/2014/main" id="{B886EB1B-5594-AC41-1CA1-D26D15FE3D13}"/>
              </a:ext>
            </a:extLst>
          </p:cNvPr>
          <p:cNvSpPr txBox="1"/>
          <p:nvPr/>
        </p:nvSpPr>
        <p:spPr bwMode="auto">
          <a:xfrm>
            <a:off x="8211548"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03" name="TextBox 202">
            <a:extLst>
              <a:ext uri="{FF2B5EF4-FFF2-40B4-BE49-F238E27FC236}">
                <a16:creationId xmlns:a16="http://schemas.microsoft.com/office/drawing/2014/main" id="{ADED1398-4724-3FCF-C899-42D11CEBA9AC}"/>
              </a:ext>
            </a:extLst>
          </p:cNvPr>
          <p:cNvSpPr txBox="1"/>
          <p:nvPr/>
        </p:nvSpPr>
        <p:spPr bwMode="auto">
          <a:xfrm>
            <a:off x="8401973" y="575332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204" name="TextBox 203">
            <a:extLst>
              <a:ext uri="{FF2B5EF4-FFF2-40B4-BE49-F238E27FC236}">
                <a16:creationId xmlns:a16="http://schemas.microsoft.com/office/drawing/2014/main" id="{3EB6C3D7-3BD2-DCBD-E77F-A7F3996A32F4}"/>
              </a:ext>
            </a:extLst>
          </p:cNvPr>
          <p:cNvSpPr txBox="1"/>
          <p:nvPr/>
        </p:nvSpPr>
        <p:spPr bwMode="auto">
          <a:xfrm>
            <a:off x="8575290" y="574791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205" name="TextBox 204">
            <a:extLst>
              <a:ext uri="{FF2B5EF4-FFF2-40B4-BE49-F238E27FC236}">
                <a16:creationId xmlns:a16="http://schemas.microsoft.com/office/drawing/2014/main" id="{E6066089-E823-042D-E26A-FD7628D96559}"/>
              </a:ext>
            </a:extLst>
          </p:cNvPr>
          <p:cNvSpPr txBox="1"/>
          <p:nvPr/>
        </p:nvSpPr>
        <p:spPr bwMode="auto">
          <a:xfrm>
            <a:off x="8755568" y="5747911"/>
            <a:ext cx="2786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06" name="TextBox 205">
            <a:extLst>
              <a:ext uri="{FF2B5EF4-FFF2-40B4-BE49-F238E27FC236}">
                <a16:creationId xmlns:a16="http://schemas.microsoft.com/office/drawing/2014/main" id="{E40AD0DC-4DD2-3EED-9487-7EF95709FBBF}"/>
              </a:ext>
            </a:extLst>
          </p:cNvPr>
          <p:cNvSpPr txBox="1"/>
          <p:nvPr/>
        </p:nvSpPr>
        <p:spPr bwMode="auto">
          <a:xfrm>
            <a:off x="8904423" y="5747911"/>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07" name="TextBox 206">
            <a:extLst>
              <a:ext uri="{FF2B5EF4-FFF2-40B4-BE49-F238E27FC236}">
                <a16:creationId xmlns:a16="http://schemas.microsoft.com/office/drawing/2014/main" id="{1FF149B6-246B-1E0D-AAD7-0E96EA809677}"/>
              </a:ext>
            </a:extLst>
          </p:cNvPr>
          <p:cNvSpPr txBox="1"/>
          <p:nvPr/>
        </p:nvSpPr>
        <p:spPr bwMode="auto">
          <a:xfrm>
            <a:off x="9088768" y="5747911"/>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208" name="TextBox 207">
            <a:extLst>
              <a:ext uri="{FF2B5EF4-FFF2-40B4-BE49-F238E27FC236}">
                <a16:creationId xmlns:a16="http://schemas.microsoft.com/office/drawing/2014/main" id="{9252F9FA-C8DE-71E1-0CCD-80827F2F4C9D}"/>
              </a:ext>
            </a:extLst>
          </p:cNvPr>
          <p:cNvSpPr txBox="1"/>
          <p:nvPr/>
        </p:nvSpPr>
        <p:spPr bwMode="auto">
          <a:xfrm>
            <a:off x="9279193" y="5747911"/>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09" name="TextBox 208">
            <a:extLst>
              <a:ext uri="{FF2B5EF4-FFF2-40B4-BE49-F238E27FC236}">
                <a16:creationId xmlns:a16="http://schemas.microsoft.com/office/drawing/2014/main" id="{5D2C34B4-7B2A-8756-5DAD-84D3D842D039}"/>
              </a:ext>
            </a:extLst>
          </p:cNvPr>
          <p:cNvSpPr txBox="1"/>
          <p:nvPr/>
        </p:nvSpPr>
        <p:spPr bwMode="auto">
          <a:xfrm>
            <a:off x="9459472" y="5747911"/>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210" name="TextBox 209">
            <a:extLst>
              <a:ext uri="{FF2B5EF4-FFF2-40B4-BE49-F238E27FC236}">
                <a16:creationId xmlns:a16="http://schemas.microsoft.com/office/drawing/2014/main" id="{83911D0A-64B0-DA43-4452-C6C9A6F98EA4}"/>
              </a:ext>
            </a:extLst>
          </p:cNvPr>
          <p:cNvSpPr txBox="1"/>
          <p:nvPr/>
        </p:nvSpPr>
        <p:spPr bwMode="auto">
          <a:xfrm>
            <a:off x="9649897" y="5747911"/>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211" name="TextBox 210">
            <a:extLst>
              <a:ext uri="{FF2B5EF4-FFF2-40B4-BE49-F238E27FC236}">
                <a16:creationId xmlns:a16="http://schemas.microsoft.com/office/drawing/2014/main" id="{A7F7A5F7-79B8-1335-77C3-7F6EFFC36E15}"/>
              </a:ext>
            </a:extLst>
          </p:cNvPr>
          <p:cNvSpPr txBox="1"/>
          <p:nvPr/>
        </p:nvSpPr>
        <p:spPr bwMode="auto">
          <a:xfrm>
            <a:off x="9827648" y="5743523"/>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12" name="TextBox 211">
            <a:extLst>
              <a:ext uri="{FF2B5EF4-FFF2-40B4-BE49-F238E27FC236}">
                <a16:creationId xmlns:a16="http://schemas.microsoft.com/office/drawing/2014/main" id="{B7F545CA-7C6F-B628-B6D4-B0DA040A0F80}"/>
              </a:ext>
            </a:extLst>
          </p:cNvPr>
          <p:cNvSpPr txBox="1"/>
          <p:nvPr/>
        </p:nvSpPr>
        <p:spPr bwMode="auto">
          <a:xfrm>
            <a:off x="10011159" y="5746789"/>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213" name="TextBox 212">
            <a:extLst>
              <a:ext uri="{FF2B5EF4-FFF2-40B4-BE49-F238E27FC236}">
                <a16:creationId xmlns:a16="http://schemas.microsoft.com/office/drawing/2014/main" id="{5322A96E-8572-1143-C59A-F4963A8F163C}"/>
              </a:ext>
            </a:extLst>
          </p:cNvPr>
          <p:cNvSpPr txBox="1"/>
          <p:nvPr/>
        </p:nvSpPr>
        <p:spPr bwMode="auto">
          <a:xfrm>
            <a:off x="10195504" y="5750055"/>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214" name="TextBox 213">
            <a:extLst>
              <a:ext uri="{FF2B5EF4-FFF2-40B4-BE49-F238E27FC236}">
                <a16:creationId xmlns:a16="http://schemas.microsoft.com/office/drawing/2014/main" id="{CFB0BDBD-1B4D-65E2-50DD-BB2195856DFA}"/>
              </a:ext>
            </a:extLst>
          </p:cNvPr>
          <p:cNvSpPr txBox="1"/>
          <p:nvPr/>
        </p:nvSpPr>
        <p:spPr bwMode="auto">
          <a:xfrm>
            <a:off x="10385929" y="5750055"/>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15" name="TextBox 214">
            <a:extLst>
              <a:ext uri="{FF2B5EF4-FFF2-40B4-BE49-F238E27FC236}">
                <a16:creationId xmlns:a16="http://schemas.microsoft.com/office/drawing/2014/main" id="{89823C9B-C02F-3014-F748-6EAEAB165FDB}"/>
              </a:ext>
            </a:extLst>
          </p:cNvPr>
          <p:cNvSpPr txBox="1"/>
          <p:nvPr/>
        </p:nvSpPr>
        <p:spPr bwMode="auto">
          <a:xfrm>
            <a:off x="10566208" y="5750055"/>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16" name="TextBox 215">
            <a:extLst>
              <a:ext uri="{FF2B5EF4-FFF2-40B4-BE49-F238E27FC236}">
                <a16:creationId xmlns:a16="http://schemas.microsoft.com/office/drawing/2014/main" id="{1661DEBE-2901-83BB-E752-F261934C8047}"/>
              </a:ext>
            </a:extLst>
          </p:cNvPr>
          <p:cNvSpPr txBox="1"/>
          <p:nvPr/>
        </p:nvSpPr>
        <p:spPr bwMode="auto">
          <a:xfrm>
            <a:off x="10756633" y="5750055"/>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17" name="TextBox 216">
            <a:extLst>
              <a:ext uri="{FF2B5EF4-FFF2-40B4-BE49-F238E27FC236}">
                <a16:creationId xmlns:a16="http://schemas.microsoft.com/office/drawing/2014/main" id="{DCE65213-C147-84FF-0224-6BE37A0E4E4E}"/>
              </a:ext>
            </a:extLst>
          </p:cNvPr>
          <p:cNvSpPr txBox="1"/>
          <p:nvPr/>
        </p:nvSpPr>
        <p:spPr bwMode="auto">
          <a:xfrm>
            <a:off x="10932312" y="5745393"/>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18" name="TextBox 217">
            <a:extLst>
              <a:ext uri="{FF2B5EF4-FFF2-40B4-BE49-F238E27FC236}">
                <a16:creationId xmlns:a16="http://schemas.microsoft.com/office/drawing/2014/main" id="{E712ADB4-65B7-2F85-3235-6A40DC22B19A}"/>
              </a:ext>
            </a:extLst>
          </p:cNvPr>
          <p:cNvSpPr txBox="1"/>
          <p:nvPr/>
        </p:nvSpPr>
        <p:spPr bwMode="auto">
          <a:xfrm>
            <a:off x="11112590" y="5745393"/>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220" name="TextBox 219">
            <a:extLst>
              <a:ext uri="{FF2B5EF4-FFF2-40B4-BE49-F238E27FC236}">
                <a16:creationId xmlns:a16="http://schemas.microsoft.com/office/drawing/2014/main" id="{98A1D1DE-4D53-7B2A-F069-6FC87D02C61C}"/>
              </a:ext>
            </a:extLst>
          </p:cNvPr>
          <p:cNvSpPr txBox="1"/>
          <p:nvPr/>
        </p:nvSpPr>
        <p:spPr bwMode="auto">
          <a:xfrm>
            <a:off x="9032622" y="5924331"/>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221" name="TextBox 220">
            <a:extLst>
              <a:ext uri="{FF2B5EF4-FFF2-40B4-BE49-F238E27FC236}">
                <a16:creationId xmlns:a16="http://schemas.microsoft.com/office/drawing/2014/main" id="{49B4218D-0181-F6B8-5C4A-83F2C9AB42DD}"/>
              </a:ext>
            </a:extLst>
          </p:cNvPr>
          <p:cNvSpPr txBox="1"/>
          <p:nvPr/>
        </p:nvSpPr>
        <p:spPr bwMode="auto">
          <a:xfrm>
            <a:off x="7053801" y="6118119"/>
            <a:ext cx="361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p>
        </p:txBody>
      </p:sp>
      <p:sp>
        <p:nvSpPr>
          <p:cNvPr id="222" name="TextBox 221">
            <a:extLst>
              <a:ext uri="{FF2B5EF4-FFF2-40B4-BE49-F238E27FC236}">
                <a16:creationId xmlns:a16="http://schemas.microsoft.com/office/drawing/2014/main" id="{66A28261-28A1-CA1B-7B6B-FBCFE903665A}"/>
              </a:ext>
            </a:extLst>
          </p:cNvPr>
          <p:cNvSpPr txBox="1"/>
          <p:nvPr/>
        </p:nvSpPr>
        <p:spPr bwMode="auto">
          <a:xfrm>
            <a:off x="7254221" y="61181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a:t>
            </a:r>
          </a:p>
        </p:txBody>
      </p:sp>
      <p:sp>
        <p:nvSpPr>
          <p:cNvPr id="223" name="TextBox 222">
            <a:extLst>
              <a:ext uri="{FF2B5EF4-FFF2-40B4-BE49-F238E27FC236}">
                <a16:creationId xmlns:a16="http://schemas.microsoft.com/office/drawing/2014/main" id="{D328927D-C32E-7F5D-B0F6-2BACF9D62BA5}"/>
              </a:ext>
            </a:extLst>
          </p:cNvPr>
          <p:cNvSpPr txBox="1"/>
          <p:nvPr/>
        </p:nvSpPr>
        <p:spPr bwMode="auto">
          <a:xfrm>
            <a:off x="7434500" y="61181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24" name="TextBox 223">
            <a:extLst>
              <a:ext uri="{FF2B5EF4-FFF2-40B4-BE49-F238E27FC236}">
                <a16:creationId xmlns:a16="http://schemas.microsoft.com/office/drawing/2014/main" id="{395EA67F-A2BE-0E8D-1785-AD5246FE89BE}"/>
              </a:ext>
            </a:extLst>
          </p:cNvPr>
          <p:cNvSpPr txBox="1"/>
          <p:nvPr/>
        </p:nvSpPr>
        <p:spPr bwMode="auto">
          <a:xfrm>
            <a:off x="7624925" y="61181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49</a:t>
            </a:r>
          </a:p>
        </p:txBody>
      </p:sp>
      <p:sp>
        <p:nvSpPr>
          <p:cNvPr id="225" name="TextBox 224">
            <a:extLst>
              <a:ext uri="{FF2B5EF4-FFF2-40B4-BE49-F238E27FC236}">
                <a16:creationId xmlns:a16="http://schemas.microsoft.com/office/drawing/2014/main" id="{4F180F82-7007-F473-3D96-2135E5706216}"/>
              </a:ext>
            </a:extLst>
          </p:cNvPr>
          <p:cNvSpPr txBox="1"/>
          <p:nvPr/>
        </p:nvSpPr>
        <p:spPr bwMode="auto">
          <a:xfrm>
            <a:off x="7809271" y="61181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p>
        </p:txBody>
      </p:sp>
      <p:sp>
        <p:nvSpPr>
          <p:cNvPr id="226" name="TextBox 225">
            <a:extLst>
              <a:ext uri="{FF2B5EF4-FFF2-40B4-BE49-F238E27FC236}">
                <a16:creationId xmlns:a16="http://schemas.microsoft.com/office/drawing/2014/main" id="{40080CEA-9947-A135-6C3E-225D8760E736}"/>
              </a:ext>
            </a:extLst>
          </p:cNvPr>
          <p:cNvSpPr txBox="1"/>
          <p:nvPr/>
        </p:nvSpPr>
        <p:spPr bwMode="auto">
          <a:xfrm>
            <a:off x="7999696" y="61181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227" name="TextBox 226">
            <a:extLst>
              <a:ext uri="{FF2B5EF4-FFF2-40B4-BE49-F238E27FC236}">
                <a16:creationId xmlns:a16="http://schemas.microsoft.com/office/drawing/2014/main" id="{A2C6E2E2-B452-457B-9BC1-194E013B87BE}"/>
              </a:ext>
            </a:extLst>
          </p:cNvPr>
          <p:cNvSpPr txBox="1"/>
          <p:nvPr/>
        </p:nvSpPr>
        <p:spPr bwMode="auto">
          <a:xfrm>
            <a:off x="8179974" y="61181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228" name="TextBox 227">
            <a:extLst>
              <a:ext uri="{FF2B5EF4-FFF2-40B4-BE49-F238E27FC236}">
                <a16:creationId xmlns:a16="http://schemas.microsoft.com/office/drawing/2014/main" id="{97C9B72A-AF1C-FE98-34B8-E699418FC918}"/>
              </a:ext>
            </a:extLst>
          </p:cNvPr>
          <p:cNvSpPr txBox="1"/>
          <p:nvPr/>
        </p:nvSpPr>
        <p:spPr bwMode="auto">
          <a:xfrm>
            <a:off x="8370399" y="61181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229" name="TextBox 228">
            <a:extLst>
              <a:ext uri="{FF2B5EF4-FFF2-40B4-BE49-F238E27FC236}">
                <a16:creationId xmlns:a16="http://schemas.microsoft.com/office/drawing/2014/main" id="{20B7CA5C-BEAD-E7A1-2C3C-01F3973800AF}"/>
              </a:ext>
            </a:extLst>
          </p:cNvPr>
          <p:cNvSpPr txBox="1"/>
          <p:nvPr/>
        </p:nvSpPr>
        <p:spPr bwMode="auto">
          <a:xfrm>
            <a:off x="8543716" y="61127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230" name="TextBox 229">
            <a:extLst>
              <a:ext uri="{FF2B5EF4-FFF2-40B4-BE49-F238E27FC236}">
                <a16:creationId xmlns:a16="http://schemas.microsoft.com/office/drawing/2014/main" id="{AC32D5BE-75AF-2064-4D91-301CA7FA0426}"/>
              </a:ext>
            </a:extLst>
          </p:cNvPr>
          <p:cNvSpPr txBox="1"/>
          <p:nvPr/>
        </p:nvSpPr>
        <p:spPr bwMode="auto">
          <a:xfrm>
            <a:off x="8723994" y="61127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31" name="TextBox 230">
            <a:extLst>
              <a:ext uri="{FF2B5EF4-FFF2-40B4-BE49-F238E27FC236}">
                <a16:creationId xmlns:a16="http://schemas.microsoft.com/office/drawing/2014/main" id="{D5CACA23-DD4A-11A1-7791-32F91B1E34E7}"/>
              </a:ext>
            </a:extLst>
          </p:cNvPr>
          <p:cNvSpPr txBox="1"/>
          <p:nvPr/>
        </p:nvSpPr>
        <p:spPr bwMode="auto">
          <a:xfrm>
            <a:off x="8914419" y="61127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232" name="TextBox 231">
            <a:extLst>
              <a:ext uri="{FF2B5EF4-FFF2-40B4-BE49-F238E27FC236}">
                <a16:creationId xmlns:a16="http://schemas.microsoft.com/office/drawing/2014/main" id="{26963B02-43D9-2137-B283-9391DA2AE1DC}"/>
              </a:ext>
            </a:extLst>
          </p:cNvPr>
          <p:cNvSpPr txBox="1"/>
          <p:nvPr/>
        </p:nvSpPr>
        <p:spPr bwMode="auto">
          <a:xfrm>
            <a:off x="9138037" y="61127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33" name="TextBox 232">
            <a:extLst>
              <a:ext uri="{FF2B5EF4-FFF2-40B4-BE49-F238E27FC236}">
                <a16:creationId xmlns:a16="http://schemas.microsoft.com/office/drawing/2014/main" id="{32AB1219-3DF2-7567-FAF8-4042C4A05FD9}"/>
              </a:ext>
            </a:extLst>
          </p:cNvPr>
          <p:cNvSpPr txBox="1"/>
          <p:nvPr/>
        </p:nvSpPr>
        <p:spPr bwMode="auto">
          <a:xfrm>
            <a:off x="9328462" y="61127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234" name="TextBox 233">
            <a:extLst>
              <a:ext uri="{FF2B5EF4-FFF2-40B4-BE49-F238E27FC236}">
                <a16:creationId xmlns:a16="http://schemas.microsoft.com/office/drawing/2014/main" id="{73C3A43A-83A0-4D63-7F09-78010A4D1687}"/>
              </a:ext>
            </a:extLst>
          </p:cNvPr>
          <p:cNvSpPr txBox="1"/>
          <p:nvPr/>
        </p:nvSpPr>
        <p:spPr bwMode="auto">
          <a:xfrm>
            <a:off x="9508741" y="61127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235" name="TextBox 234">
            <a:extLst>
              <a:ext uri="{FF2B5EF4-FFF2-40B4-BE49-F238E27FC236}">
                <a16:creationId xmlns:a16="http://schemas.microsoft.com/office/drawing/2014/main" id="{986F5D94-CC09-C25C-91CF-FC31E3158654}"/>
              </a:ext>
            </a:extLst>
          </p:cNvPr>
          <p:cNvSpPr txBox="1"/>
          <p:nvPr/>
        </p:nvSpPr>
        <p:spPr bwMode="auto">
          <a:xfrm>
            <a:off x="9699166" y="611270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36" name="TextBox 235">
            <a:extLst>
              <a:ext uri="{FF2B5EF4-FFF2-40B4-BE49-F238E27FC236}">
                <a16:creationId xmlns:a16="http://schemas.microsoft.com/office/drawing/2014/main" id="{7A2245CF-15B6-5285-B7CC-A64A98B599D3}"/>
              </a:ext>
            </a:extLst>
          </p:cNvPr>
          <p:cNvSpPr txBox="1"/>
          <p:nvPr/>
        </p:nvSpPr>
        <p:spPr bwMode="auto">
          <a:xfrm>
            <a:off x="9876917" y="61083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37" name="TextBox 236">
            <a:extLst>
              <a:ext uri="{FF2B5EF4-FFF2-40B4-BE49-F238E27FC236}">
                <a16:creationId xmlns:a16="http://schemas.microsoft.com/office/drawing/2014/main" id="{7E2A6B00-EEEC-FE39-CE09-80F3C19DD472}"/>
              </a:ext>
            </a:extLst>
          </p:cNvPr>
          <p:cNvSpPr txBox="1"/>
          <p:nvPr/>
        </p:nvSpPr>
        <p:spPr bwMode="auto">
          <a:xfrm>
            <a:off x="10060428" y="611158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38" name="TextBox 237">
            <a:extLst>
              <a:ext uri="{FF2B5EF4-FFF2-40B4-BE49-F238E27FC236}">
                <a16:creationId xmlns:a16="http://schemas.microsoft.com/office/drawing/2014/main" id="{C18CAF48-7D32-1B82-3332-82BB3BC7D3CC}"/>
              </a:ext>
            </a:extLst>
          </p:cNvPr>
          <p:cNvSpPr txBox="1"/>
          <p:nvPr/>
        </p:nvSpPr>
        <p:spPr bwMode="auto">
          <a:xfrm>
            <a:off x="10244773" y="611485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39" name="TextBox 238">
            <a:extLst>
              <a:ext uri="{FF2B5EF4-FFF2-40B4-BE49-F238E27FC236}">
                <a16:creationId xmlns:a16="http://schemas.microsoft.com/office/drawing/2014/main" id="{7A0F9903-5E8B-9EF0-3927-75ED834FFB07}"/>
              </a:ext>
            </a:extLst>
          </p:cNvPr>
          <p:cNvSpPr txBox="1"/>
          <p:nvPr/>
        </p:nvSpPr>
        <p:spPr bwMode="auto">
          <a:xfrm>
            <a:off x="10435198" y="611485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40" name="TextBox 239">
            <a:extLst>
              <a:ext uri="{FF2B5EF4-FFF2-40B4-BE49-F238E27FC236}">
                <a16:creationId xmlns:a16="http://schemas.microsoft.com/office/drawing/2014/main" id="{1F29C1BF-3F36-42EB-388E-A4AB9F417BA5}"/>
              </a:ext>
            </a:extLst>
          </p:cNvPr>
          <p:cNvSpPr txBox="1"/>
          <p:nvPr/>
        </p:nvSpPr>
        <p:spPr bwMode="auto">
          <a:xfrm>
            <a:off x="10615476" y="611485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41" name="TextBox 240">
            <a:extLst>
              <a:ext uri="{FF2B5EF4-FFF2-40B4-BE49-F238E27FC236}">
                <a16:creationId xmlns:a16="http://schemas.microsoft.com/office/drawing/2014/main" id="{55004B00-D0B7-40A5-39F1-CF61413AF898}"/>
              </a:ext>
            </a:extLst>
          </p:cNvPr>
          <p:cNvSpPr txBox="1"/>
          <p:nvPr/>
        </p:nvSpPr>
        <p:spPr bwMode="auto">
          <a:xfrm>
            <a:off x="10805900" y="611485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42" name="TextBox 241">
            <a:extLst>
              <a:ext uri="{FF2B5EF4-FFF2-40B4-BE49-F238E27FC236}">
                <a16:creationId xmlns:a16="http://schemas.microsoft.com/office/drawing/2014/main" id="{AD882855-82B3-C5E2-2BAD-CEE9C3314DF9}"/>
              </a:ext>
            </a:extLst>
          </p:cNvPr>
          <p:cNvSpPr txBox="1"/>
          <p:nvPr/>
        </p:nvSpPr>
        <p:spPr bwMode="auto">
          <a:xfrm>
            <a:off x="10981580" y="611019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43" name="TextBox 242">
            <a:extLst>
              <a:ext uri="{FF2B5EF4-FFF2-40B4-BE49-F238E27FC236}">
                <a16:creationId xmlns:a16="http://schemas.microsoft.com/office/drawing/2014/main" id="{7A7F9D2B-04A0-AD75-89A2-26BE1EAE0AC4}"/>
              </a:ext>
            </a:extLst>
          </p:cNvPr>
          <p:cNvSpPr txBox="1"/>
          <p:nvPr/>
        </p:nvSpPr>
        <p:spPr bwMode="auto">
          <a:xfrm>
            <a:off x="11161859" y="611019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45" name="TextBox 244">
            <a:extLst>
              <a:ext uri="{FF2B5EF4-FFF2-40B4-BE49-F238E27FC236}">
                <a16:creationId xmlns:a16="http://schemas.microsoft.com/office/drawing/2014/main" id="{0DC16ECF-925C-78A0-2CE2-239209FA06DE}"/>
              </a:ext>
            </a:extLst>
          </p:cNvPr>
          <p:cNvSpPr txBox="1"/>
          <p:nvPr/>
        </p:nvSpPr>
        <p:spPr bwMode="auto">
          <a:xfrm>
            <a:off x="8489828" y="3634769"/>
            <a:ext cx="12248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T-DXd 6.4 mg/kg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79)</a:t>
            </a:r>
          </a:p>
        </p:txBody>
      </p:sp>
      <p:sp>
        <p:nvSpPr>
          <p:cNvPr id="246" name="TextBox 245">
            <a:extLst>
              <a:ext uri="{FF2B5EF4-FFF2-40B4-BE49-F238E27FC236}">
                <a16:creationId xmlns:a16="http://schemas.microsoft.com/office/drawing/2014/main" id="{EC846FFE-B9F7-6625-5948-B59532D58901}"/>
              </a:ext>
            </a:extLst>
          </p:cNvPr>
          <p:cNvSpPr txBox="1"/>
          <p:nvPr/>
        </p:nvSpPr>
        <p:spPr bwMode="auto">
          <a:xfrm>
            <a:off x="7281521" y="5031972"/>
            <a:ext cx="12121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Median PFS:</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5.6 mo</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(95% CI: 4.2-8.3)</a:t>
            </a:r>
          </a:p>
        </p:txBody>
      </p:sp>
      <p:grpSp>
        <p:nvGrpSpPr>
          <p:cNvPr id="247" name="Group 246">
            <a:extLst>
              <a:ext uri="{FF2B5EF4-FFF2-40B4-BE49-F238E27FC236}">
                <a16:creationId xmlns:a16="http://schemas.microsoft.com/office/drawing/2014/main" id="{8033B85F-D499-C6FE-C447-46FD69970472}"/>
              </a:ext>
            </a:extLst>
          </p:cNvPr>
          <p:cNvGrpSpPr/>
          <p:nvPr/>
        </p:nvGrpSpPr>
        <p:grpSpPr>
          <a:xfrm>
            <a:off x="10105699" y="3975424"/>
            <a:ext cx="1306960" cy="646331"/>
            <a:chOff x="10187173" y="655188"/>
            <a:chExt cx="1306960" cy="646331"/>
          </a:xfrm>
        </p:grpSpPr>
        <p:sp>
          <p:nvSpPr>
            <p:cNvPr id="248" name="TextBox 247">
              <a:extLst>
                <a:ext uri="{FF2B5EF4-FFF2-40B4-BE49-F238E27FC236}">
                  <a16:creationId xmlns:a16="http://schemas.microsoft.com/office/drawing/2014/main" id="{73EBA2FF-B267-4797-2907-CC5B06ED7ABF}"/>
                </a:ext>
              </a:extLst>
            </p:cNvPr>
            <p:cNvSpPr txBox="1"/>
            <p:nvPr/>
          </p:nvSpPr>
          <p:spPr bwMode="auto">
            <a:xfrm>
              <a:off x="10347794" y="655188"/>
              <a:ext cx="11463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Upper limit</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Lower limit</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Censored cases</a:t>
              </a:r>
            </a:p>
          </p:txBody>
        </p:sp>
        <p:cxnSp>
          <p:nvCxnSpPr>
            <p:cNvPr id="249" name="Straight Connector 248">
              <a:extLst>
                <a:ext uri="{FF2B5EF4-FFF2-40B4-BE49-F238E27FC236}">
                  <a16:creationId xmlns:a16="http://schemas.microsoft.com/office/drawing/2014/main" id="{739488F0-7FED-356B-F329-4A22A4403BE7}"/>
                </a:ext>
              </a:extLst>
            </p:cNvPr>
            <p:cNvCxnSpPr/>
            <p:nvPr/>
          </p:nvCxnSpPr>
          <p:spPr bwMode="auto">
            <a:xfrm>
              <a:off x="10187173" y="797707"/>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0C5EE2A9-1733-9F39-ABD1-95FA8ABEB08C}"/>
                </a:ext>
              </a:extLst>
            </p:cNvPr>
            <p:cNvCxnSpPr/>
            <p:nvPr/>
          </p:nvCxnSpPr>
          <p:spPr bwMode="auto">
            <a:xfrm>
              <a:off x="10187495" y="978353"/>
              <a:ext cx="182880" cy="0"/>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grpSp>
          <p:nvGrpSpPr>
            <p:cNvPr id="251" name="Group 250">
              <a:extLst>
                <a:ext uri="{FF2B5EF4-FFF2-40B4-BE49-F238E27FC236}">
                  <a16:creationId xmlns:a16="http://schemas.microsoft.com/office/drawing/2014/main" id="{62B7D46E-CD04-73F0-D56E-298E29AC3F80}"/>
                </a:ext>
              </a:extLst>
            </p:cNvPr>
            <p:cNvGrpSpPr/>
            <p:nvPr/>
          </p:nvGrpSpPr>
          <p:grpSpPr>
            <a:xfrm>
              <a:off x="10226681" y="1104949"/>
              <a:ext cx="110391" cy="110391"/>
              <a:chOff x="10246277" y="1108215"/>
              <a:chExt cx="110391" cy="110391"/>
            </a:xfrm>
          </p:grpSpPr>
          <p:cxnSp>
            <p:nvCxnSpPr>
              <p:cNvPr id="252" name="Straight Connector 251">
                <a:extLst>
                  <a:ext uri="{FF2B5EF4-FFF2-40B4-BE49-F238E27FC236}">
                    <a16:creationId xmlns:a16="http://schemas.microsoft.com/office/drawing/2014/main" id="{E46080CB-91A8-3839-9309-C5946CD3C55F}"/>
                  </a:ext>
                </a:extLst>
              </p:cNvPr>
              <p:cNvCxnSpPr>
                <a:cxnSpLocks/>
              </p:cNvCxnSpPr>
              <p:nvPr/>
            </p:nvCxnSpPr>
            <p:spPr bwMode="auto">
              <a:xfrm>
                <a:off x="10246277" y="1163411"/>
                <a:ext cx="110391"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E25DB04-C04E-E1FB-96E0-1D7424835FA2}"/>
                  </a:ext>
                </a:extLst>
              </p:cNvPr>
              <p:cNvCxnSpPr>
                <a:cxnSpLocks/>
              </p:cNvCxnSpPr>
              <p:nvPr/>
            </p:nvCxnSpPr>
            <p:spPr bwMode="auto">
              <a:xfrm rot="5400000">
                <a:off x="10245105" y="1163411"/>
                <a:ext cx="11039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89" name="Group 288">
            <a:extLst>
              <a:ext uri="{FF2B5EF4-FFF2-40B4-BE49-F238E27FC236}">
                <a16:creationId xmlns:a16="http://schemas.microsoft.com/office/drawing/2014/main" id="{1687E583-B98C-9349-11E8-69D9685451E4}"/>
              </a:ext>
            </a:extLst>
          </p:cNvPr>
          <p:cNvGrpSpPr/>
          <p:nvPr/>
        </p:nvGrpSpPr>
        <p:grpSpPr>
          <a:xfrm>
            <a:off x="7353300" y="3893021"/>
            <a:ext cx="3438991" cy="1598384"/>
            <a:chOff x="7353300" y="3893021"/>
            <a:chExt cx="3438991" cy="1598384"/>
          </a:xfrm>
        </p:grpSpPr>
        <p:cxnSp>
          <p:nvCxnSpPr>
            <p:cNvPr id="257" name="Straight Connector 256">
              <a:extLst>
                <a:ext uri="{FF2B5EF4-FFF2-40B4-BE49-F238E27FC236}">
                  <a16:creationId xmlns:a16="http://schemas.microsoft.com/office/drawing/2014/main" id="{46C00C23-9BC8-1644-03D7-6B7935BD5529}"/>
                </a:ext>
              </a:extLst>
            </p:cNvPr>
            <p:cNvCxnSpPr>
              <a:cxnSpLocks/>
            </p:cNvCxnSpPr>
            <p:nvPr/>
          </p:nvCxnSpPr>
          <p:spPr bwMode="auto">
            <a:xfrm>
              <a:off x="7353300" y="3893021"/>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EE415D8-2A95-4715-797E-BB446488AF3F}"/>
                </a:ext>
              </a:extLst>
            </p:cNvPr>
            <p:cNvCxnSpPr>
              <a:cxnSpLocks/>
            </p:cNvCxnSpPr>
            <p:nvPr/>
          </p:nvCxnSpPr>
          <p:spPr bwMode="auto">
            <a:xfrm>
              <a:off x="7521093" y="418094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36E7CB89-AAC5-F19F-861D-8CFF682B72C2}"/>
                </a:ext>
              </a:extLst>
            </p:cNvPr>
            <p:cNvCxnSpPr>
              <a:cxnSpLocks/>
            </p:cNvCxnSpPr>
            <p:nvPr/>
          </p:nvCxnSpPr>
          <p:spPr bwMode="auto">
            <a:xfrm>
              <a:off x="7460359" y="3921373"/>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1763B1D4-FE9A-ACC4-6199-12026F0673CF}"/>
                </a:ext>
              </a:extLst>
            </p:cNvPr>
            <p:cNvCxnSpPr>
              <a:cxnSpLocks/>
            </p:cNvCxnSpPr>
            <p:nvPr/>
          </p:nvCxnSpPr>
          <p:spPr bwMode="auto">
            <a:xfrm>
              <a:off x="7545394" y="420417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12AC8DF-ABF3-E996-A56B-0702181BD6CF}"/>
                </a:ext>
              </a:extLst>
            </p:cNvPr>
            <p:cNvCxnSpPr>
              <a:cxnSpLocks/>
            </p:cNvCxnSpPr>
            <p:nvPr/>
          </p:nvCxnSpPr>
          <p:spPr bwMode="auto">
            <a:xfrm>
              <a:off x="7575976" y="420417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571F8D3-823A-EA65-A7E8-CEF377A7B0DB}"/>
                </a:ext>
              </a:extLst>
            </p:cNvPr>
            <p:cNvCxnSpPr>
              <a:cxnSpLocks/>
            </p:cNvCxnSpPr>
            <p:nvPr/>
          </p:nvCxnSpPr>
          <p:spPr bwMode="auto">
            <a:xfrm>
              <a:off x="7620905" y="420417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7B53D95-9D89-C847-7A86-400E9E24D2C1}"/>
                </a:ext>
              </a:extLst>
            </p:cNvPr>
            <p:cNvCxnSpPr>
              <a:cxnSpLocks/>
            </p:cNvCxnSpPr>
            <p:nvPr/>
          </p:nvCxnSpPr>
          <p:spPr bwMode="auto">
            <a:xfrm>
              <a:off x="7735205" y="4266205"/>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B5D5AE7D-60DC-14AF-F0CA-45AC072E853C}"/>
                </a:ext>
              </a:extLst>
            </p:cNvPr>
            <p:cNvCxnSpPr>
              <a:cxnSpLocks/>
            </p:cNvCxnSpPr>
            <p:nvPr/>
          </p:nvCxnSpPr>
          <p:spPr bwMode="auto">
            <a:xfrm>
              <a:off x="7750338" y="4331519"/>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0C6D9D39-51B8-2CBA-9675-BF5C85F342AD}"/>
                </a:ext>
              </a:extLst>
            </p:cNvPr>
            <p:cNvCxnSpPr>
              <a:cxnSpLocks/>
            </p:cNvCxnSpPr>
            <p:nvPr/>
          </p:nvCxnSpPr>
          <p:spPr bwMode="auto">
            <a:xfrm>
              <a:off x="7943683" y="4484994"/>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6D15D480-7D3B-2D3C-27EA-9ACCA8162437}"/>
                </a:ext>
              </a:extLst>
            </p:cNvPr>
            <p:cNvCxnSpPr>
              <a:cxnSpLocks/>
            </p:cNvCxnSpPr>
            <p:nvPr/>
          </p:nvCxnSpPr>
          <p:spPr bwMode="auto">
            <a:xfrm>
              <a:off x="7966685" y="4487852"/>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2D252011-8733-AA49-6CAA-1853333CD0AE}"/>
                </a:ext>
              </a:extLst>
            </p:cNvPr>
            <p:cNvCxnSpPr>
              <a:cxnSpLocks/>
            </p:cNvCxnSpPr>
            <p:nvPr/>
          </p:nvCxnSpPr>
          <p:spPr bwMode="auto">
            <a:xfrm>
              <a:off x="8119454" y="465414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68B04A2-A322-FF5F-852D-6CDF5DB8AAF7}"/>
                </a:ext>
              </a:extLst>
            </p:cNvPr>
            <p:cNvCxnSpPr>
              <a:cxnSpLocks/>
            </p:cNvCxnSpPr>
            <p:nvPr/>
          </p:nvCxnSpPr>
          <p:spPr bwMode="auto">
            <a:xfrm>
              <a:off x="7999692" y="4566687"/>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078A644D-E182-CCBD-8870-9650D7AC57C1}"/>
                </a:ext>
              </a:extLst>
            </p:cNvPr>
            <p:cNvCxnSpPr>
              <a:cxnSpLocks/>
            </p:cNvCxnSpPr>
            <p:nvPr/>
          </p:nvCxnSpPr>
          <p:spPr bwMode="auto">
            <a:xfrm>
              <a:off x="8202752" y="470226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9551ADB-908C-62EC-3FE9-CDCF0621BD0F}"/>
                </a:ext>
              </a:extLst>
            </p:cNvPr>
            <p:cNvCxnSpPr>
              <a:cxnSpLocks/>
            </p:cNvCxnSpPr>
            <p:nvPr/>
          </p:nvCxnSpPr>
          <p:spPr bwMode="auto">
            <a:xfrm>
              <a:off x="8245425" y="4764289"/>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8E39E19D-4F30-9628-233E-928D84AC084C}"/>
                </a:ext>
              </a:extLst>
            </p:cNvPr>
            <p:cNvCxnSpPr>
              <a:cxnSpLocks/>
            </p:cNvCxnSpPr>
            <p:nvPr/>
          </p:nvCxnSpPr>
          <p:spPr bwMode="auto">
            <a:xfrm>
              <a:off x="8259706" y="4791087"/>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16B60D8-A9B4-C748-2BA3-F5850AE0956A}"/>
                </a:ext>
              </a:extLst>
            </p:cNvPr>
            <p:cNvCxnSpPr>
              <a:cxnSpLocks/>
            </p:cNvCxnSpPr>
            <p:nvPr/>
          </p:nvCxnSpPr>
          <p:spPr bwMode="auto">
            <a:xfrm>
              <a:off x="9008055" y="505803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0CE18ED6-CB74-8A3F-DFB6-86F6B8A84216}"/>
                </a:ext>
              </a:extLst>
            </p:cNvPr>
            <p:cNvCxnSpPr>
              <a:cxnSpLocks/>
            </p:cNvCxnSpPr>
            <p:nvPr/>
          </p:nvCxnSpPr>
          <p:spPr bwMode="auto">
            <a:xfrm>
              <a:off x="8853899" y="502054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3CD91105-0089-9C9B-E969-205B34406110}"/>
                </a:ext>
              </a:extLst>
            </p:cNvPr>
            <p:cNvCxnSpPr>
              <a:cxnSpLocks/>
            </p:cNvCxnSpPr>
            <p:nvPr/>
          </p:nvCxnSpPr>
          <p:spPr bwMode="auto">
            <a:xfrm>
              <a:off x="8947731" y="5026256"/>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728E61C-96AF-2BD3-1A3A-53DFA2AF5D73}"/>
                </a:ext>
              </a:extLst>
            </p:cNvPr>
            <p:cNvCxnSpPr>
              <a:cxnSpLocks/>
            </p:cNvCxnSpPr>
            <p:nvPr/>
          </p:nvCxnSpPr>
          <p:spPr bwMode="auto">
            <a:xfrm>
              <a:off x="9013152" y="512745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37F84DB-E231-EDB1-3F4A-90798C535D0C}"/>
                </a:ext>
              </a:extLst>
            </p:cNvPr>
            <p:cNvCxnSpPr>
              <a:cxnSpLocks/>
            </p:cNvCxnSpPr>
            <p:nvPr/>
          </p:nvCxnSpPr>
          <p:spPr bwMode="auto">
            <a:xfrm>
              <a:off x="9043997" y="5127450"/>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EA33625A-D31A-95C4-EB9B-5861C9A97B76}"/>
                </a:ext>
              </a:extLst>
            </p:cNvPr>
            <p:cNvCxnSpPr>
              <a:cxnSpLocks/>
            </p:cNvCxnSpPr>
            <p:nvPr/>
          </p:nvCxnSpPr>
          <p:spPr bwMode="auto">
            <a:xfrm>
              <a:off x="9135179" y="5131409"/>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A30EB7B4-1BFC-F192-F14F-0A51B7C36797}"/>
                </a:ext>
              </a:extLst>
            </p:cNvPr>
            <p:cNvCxnSpPr>
              <a:cxnSpLocks/>
            </p:cNvCxnSpPr>
            <p:nvPr/>
          </p:nvCxnSpPr>
          <p:spPr bwMode="auto">
            <a:xfrm>
              <a:off x="9263063" y="5245844"/>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D4351F4-292C-A1B6-0FA7-B2C502357DDE}"/>
                </a:ext>
              </a:extLst>
            </p:cNvPr>
            <p:cNvCxnSpPr>
              <a:cxnSpLocks/>
            </p:cNvCxnSpPr>
            <p:nvPr/>
          </p:nvCxnSpPr>
          <p:spPr bwMode="auto">
            <a:xfrm>
              <a:off x="9306187" y="5246893"/>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15B62F3-A61E-B9D2-8B35-3B78EE9A0148}"/>
                </a:ext>
              </a:extLst>
            </p:cNvPr>
            <p:cNvCxnSpPr>
              <a:cxnSpLocks/>
            </p:cNvCxnSpPr>
            <p:nvPr/>
          </p:nvCxnSpPr>
          <p:spPr bwMode="auto">
            <a:xfrm>
              <a:off x="9810441" y="5381637"/>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B641850-037E-D8E9-66C9-1C6FA169EACA}"/>
                </a:ext>
              </a:extLst>
            </p:cNvPr>
            <p:cNvCxnSpPr>
              <a:cxnSpLocks/>
            </p:cNvCxnSpPr>
            <p:nvPr/>
          </p:nvCxnSpPr>
          <p:spPr bwMode="auto">
            <a:xfrm>
              <a:off x="10766872" y="5384495"/>
              <a:ext cx="0" cy="106910"/>
            </a:xfrm>
            <a:prstGeom prst="line">
              <a:avLst/>
            </a:prstGeom>
            <a:noFill/>
            <a:ln w="19050"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C18778F2-156D-2337-6387-EA88BC28AA59}"/>
                </a:ext>
              </a:extLst>
            </p:cNvPr>
            <p:cNvCxnSpPr>
              <a:cxnSpLocks/>
            </p:cNvCxnSpPr>
            <p:nvPr/>
          </p:nvCxnSpPr>
          <p:spPr bwMode="auto">
            <a:xfrm>
              <a:off x="10792291" y="5384495"/>
              <a:ext cx="0" cy="106910"/>
            </a:xfrm>
            <a:prstGeom prst="line">
              <a:avLst/>
            </a:prstGeom>
            <a:noFill/>
            <a:ln w="19050"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803872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BD2B-D355-70B8-55F5-4D5C25E5344C}"/>
              </a:ext>
            </a:extLst>
          </p:cNvPr>
          <p:cNvSpPr>
            <a:spLocks noGrp="1"/>
          </p:cNvSpPr>
          <p:nvPr>
            <p:ph type="title"/>
          </p:nvPr>
        </p:nvSpPr>
        <p:spPr/>
        <p:txBody>
          <a:bodyPr/>
          <a:lstStyle/>
          <a:p>
            <a:r>
              <a:rPr lang="en-US" dirty="0"/>
              <a:t>Summary: Treatment of HER2+ Advanced/Metastatic Gastric/GEJ Cancer </a:t>
            </a:r>
          </a:p>
        </p:txBody>
      </p:sp>
      <p:sp>
        <p:nvSpPr>
          <p:cNvPr id="3" name="Content Placeholder 2">
            <a:extLst>
              <a:ext uri="{FF2B5EF4-FFF2-40B4-BE49-F238E27FC236}">
                <a16:creationId xmlns:a16="http://schemas.microsoft.com/office/drawing/2014/main" id="{A7A6AB5E-9865-930C-EB5B-34E5BE235D2B}"/>
              </a:ext>
            </a:extLst>
          </p:cNvPr>
          <p:cNvSpPr>
            <a:spLocks noGrp="1"/>
          </p:cNvSpPr>
          <p:nvPr>
            <p:ph idx="1"/>
          </p:nvPr>
        </p:nvSpPr>
        <p:spPr/>
        <p:txBody>
          <a:bodyPr/>
          <a:lstStyle/>
          <a:p>
            <a:r>
              <a:rPr lang="en-US" sz="2400" dirty="0"/>
              <a:t>The ToGA study established trastuzumab + chemotherapy as first-line SoC in </a:t>
            </a:r>
            <a:br>
              <a:rPr lang="en-US" sz="2400" dirty="0"/>
            </a:br>
            <a:r>
              <a:rPr lang="en-US" sz="2400" dirty="0"/>
              <a:t>HER2-positive mGC</a:t>
            </a:r>
          </a:p>
          <a:p>
            <a:pPr lvl="1"/>
            <a:r>
              <a:rPr lang="en-US" sz="2200" dirty="0"/>
              <a:t>Addition of pembrolizumab was approved by the FDA based on response data from KEYNOTE-811; survival data are pending</a:t>
            </a:r>
          </a:p>
          <a:p>
            <a:r>
              <a:rPr lang="en-US" sz="2400" dirty="0"/>
              <a:t>T-DXd can provide benefit in second-line or later setting, regardless of prior ICI exposure</a:t>
            </a:r>
          </a:p>
          <a:p>
            <a:pPr lvl="1"/>
            <a:r>
              <a:rPr lang="en-US" sz="2200" dirty="0"/>
              <a:t>Monitoring and patient education are essential to mitigate risk of ILD with </a:t>
            </a:r>
            <a:br>
              <a:rPr lang="en-US" sz="2200" dirty="0"/>
            </a:br>
            <a:r>
              <a:rPr lang="en-US" sz="2200" dirty="0"/>
              <a:t>T-DXd</a:t>
            </a:r>
          </a:p>
          <a:p>
            <a:pPr lvl="1"/>
            <a:r>
              <a:rPr lang="en-US" sz="2200" dirty="0"/>
              <a:t>Studies of T-DXd in combination with other agents, including ICI, are ongoing</a:t>
            </a:r>
            <a:r>
              <a:rPr lang="en-US" sz="2400" dirty="0"/>
              <a:t> </a:t>
            </a:r>
          </a:p>
          <a:p>
            <a:r>
              <a:rPr lang="en-US" sz="2400" dirty="0"/>
              <a:t>The phase III HERIZON-GEA-01 study of the biparatopic HER2 zanidatamab in </a:t>
            </a:r>
            <a:br>
              <a:rPr lang="en-US" sz="2400" dirty="0"/>
            </a:br>
            <a:r>
              <a:rPr lang="en-US" sz="2400" dirty="0"/>
              <a:t>first-line HER2-positive mGC is currently enrolling</a:t>
            </a:r>
          </a:p>
          <a:p>
            <a:endParaRPr lang="en-US" sz="2400" dirty="0"/>
          </a:p>
        </p:txBody>
      </p:sp>
    </p:spTree>
    <p:extLst>
      <p:ext uri="{BB962C8B-B14F-4D97-AF65-F5344CB8AC3E}">
        <p14:creationId xmlns:p14="http://schemas.microsoft.com/office/powerpoint/2010/main" val="2376801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B3F785-3D47-786A-BA17-B0281C77AF1B}"/>
              </a:ext>
            </a:extLst>
          </p:cNvPr>
          <p:cNvSpPr>
            <a:spLocks noGrp="1"/>
          </p:cNvSpPr>
          <p:nvPr>
            <p:ph type="title"/>
          </p:nvPr>
        </p:nvSpPr>
        <p:spPr/>
        <p:txBody>
          <a:bodyPr/>
          <a:lstStyle/>
          <a:p>
            <a:r>
              <a:rPr lang="en-US" dirty="0"/>
              <a:t>Current Data for Anti-HER2</a:t>
            </a:r>
            <a:br>
              <a:rPr lang="en-US" dirty="0"/>
            </a:br>
            <a:r>
              <a:rPr lang="en-US" dirty="0"/>
              <a:t>Therapies in mCRC</a:t>
            </a:r>
          </a:p>
        </p:txBody>
      </p:sp>
    </p:spTree>
    <p:extLst>
      <p:ext uri="{BB962C8B-B14F-4D97-AF65-F5344CB8AC3E}">
        <p14:creationId xmlns:p14="http://schemas.microsoft.com/office/powerpoint/2010/main" val="591708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6D473-BC02-F075-EE08-4F548EC01B5E}"/>
              </a:ext>
            </a:extLst>
          </p:cNvPr>
          <p:cNvSpPr>
            <a:spLocks noGrp="1"/>
          </p:cNvSpPr>
          <p:nvPr>
            <p:ph type="title"/>
          </p:nvPr>
        </p:nvSpPr>
        <p:spPr/>
        <p:txBody>
          <a:bodyPr/>
          <a:lstStyle/>
          <a:p>
            <a:r>
              <a:rPr lang="en-US" dirty="0"/>
              <a:t>CRC: A Molecularly Diverse Entity</a:t>
            </a:r>
          </a:p>
        </p:txBody>
      </p:sp>
      <p:sp>
        <p:nvSpPr>
          <p:cNvPr id="4" name="Rounded Rectangle 2">
            <a:extLst>
              <a:ext uri="{FF2B5EF4-FFF2-40B4-BE49-F238E27FC236}">
                <a16:creationId xmlns:a16="http://schemas.microsoft.com/office/drawing/2014/main" id="{25E0AE52-1B5B-726F-38C2-D2920D39837D}"/>
              </a:ext>
            </a:extLst>
          </p:cNvPr>
          <p:cNvSpPr>
            <a:spLocks noChangeAspect="1"/>
          </p:cNvSpPr>
          <p:nvPr/>
        </p:nvSpPr>
        <p:spPr>
          <a:xfrm>
            <a:off x="1524000" y="1565901"/>
            <a:ext cx="4572000" cy="4572000"/>
          </a:xfrm>
          <a:prstGeom prst="roundRect">
            <a:avLst>
              <a:gd name="adj" fmla="val 1884"/>
            </a:avLst>
          </a:prstGeom>
          <a:solidFill>
            <a:schemeClr val="accent4">
              <a:lumMod val="20000"/>
              <a:lumOff val="80000"/>
              <a:alpha val="74902"/>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9">
            <a:extLst>
              <a:ext uri="{FF2B5EF4-FFF2-40B4-BE49-F238E27FC236}">
                <a16:creationId xmlns:a16="http://schemas.microsoft.com/office/drawing/2014/main" id="{7CCAD246-989A-A2D3-C5F6-EB9D8C422DB2}"/>
              </a:ext>
            </a:extLst>
          </p:cNvPr>
          <p:cNvSpPr>
            <a:spLocks/>
          </p:cNvSpPr>
          <p:nvPr/>
        </p:nvSpPr>
        <p:spPr>
          <a:xfrm>
            <a:off x="6095998" y="1565900"/>
            <a:ext cx="4572000" cy="731520"/>
          </a:xfrm>
          <a:prstGeom prst="roundRect">
            <a:avLst>
              <a:gd name="adj" fmla="val 5254"/>
            </a:avLst>
          </a:prstGeom>
          <a:solidFill>
            <a:schemeClr val="accent3">
              <a:lumMod val="40000"/>
              <a:lumOff val="60000"/>
              <a:alpha val="74902"/>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10">
            <a:extLst>
              <a:ext uri="{FF2B5EF4-FFF2-40B4-BE49-F238E27FC236}">
                <a16:creationId xmlns:a16="http://schemas.microsoft.com/office/drawing/2014/main" id="{5773B6AE-459A-5F8F-9923-8CE67133AD1F}"/>
              </a:ext>
            </a:extLst>
          </p:cNvPr>
          <p:cNvSpPr>
            <a:spLocks noChangeAspect="1"/>
          </p:cNvSpPr>
          <p:nvPr/>
        </p:nvSpPr>
        <p:spPr>
          <a:xfrm>
            <a:off x="1944094" y="4592379"/>
            <a:ext cx="1097280" cy="1097280"/>
          </a:xfrm>
          <a:prstGeom prst="roundRect">
            <a:avLst>
              <a:gd name="adj" fmla="val 7609"/>
            </a:avLst>
          </a:prstGeom>
          <a:solidFill>
            <a:schemeClr val="bg2">
              <a:alpha val="50196"/>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13">
            <a:extLst>
              <a:ext uri="{FF2B5EF4-FFF2-40B4-BE49-F238E27FC236}">
                <a16:creationId xmlns:a16="http://schemas.microsoft.com/office/drawing/2014/main" id="{4101F3A9-6A98-676E-C157-887255C1B97C}"/>
              </a:ext>
            </a:extLst>
          </p:cNvPr>
          <p:cNvSpPr>
            <a:spLocks noChangeAspect="1"/>
          </p:cNvSpPr>
          <p:nvPr/>
        </p:nvSpPr>
        <p:spPr>
          <a:xfrm>
            <a:off x="6096000" y="2297420"/>
            <a:ext cx="4572000" cy="3840481"/>
          </a:xfrm>
          <a:prstGeom prst="roundRect">
            <a:avLst>
              <a:gd name="adj" fmla="val 1884"/>
            </a:avLst>
          </a:prstGeom>
          <a:solidFill>
            <a:schemeClr val="accent5">
              <a:lumMod val="40000"/>
              <a:lumOff val="60000"/>
              <a:alpha val="74902"/>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11">
            <a:extLst>
              <a:ext uri="{FF2B5EF4-FFF2-40B4-BE49-F238E27FC236}">
                <a16:creationId xmlns:a16="http://schemas.microsoft.com/office/drawing/2014/main" id="{84674E55-3BFC-C75E-BAA7-C80C68E892A0}"/>
              </a:ext>
            </a:extLst>
          </p:cNvPr>
          <p:cNvSpPr>
            <a:spLocks noChangeAspect="1"/>
          </p:cNvSpPr>
          <p:nvPr/>
        </p:nvSpPr>
        <p:spPr>
          <a:xfrm>
            <a:off x="5890260" y="4227816"/>
            <a:ext cx="1097280" cy="1097280"/>
          </a:xfrm>
          <a:prstGeom prst="roundRect">
            <a:avLst>
              <a:gd name="adj" fmla="val 6703"/>
            </a:avLst>
          </a:prstGeom>
          <a:solidFill>
            <a:schemeClr val="accent2">
              <a:lumMod val="60000"/>
              <a:lumOff val="40000"/>
              <a:alpha val="74902"/>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12">
            <a:extLst>
              <a:ext uri="{FF2B5EF4-FFF2-40B4-BE49-F238E27FC236}">
                <a16:creationId xmlns:a16="http://schemas.microsoft.com/office/drawing/2014/main" id="{275998A5-8253-422F-7736-C6D180C12B4C}"/>
              </a:ext>
            </a:extLst>
          </p:cNvPr>
          <p:cNvSpPr>
            <a:spLocks noChangeAspect="1"/>
          </p:cNvSpPr>
          <p:nvPr/>
        </p:nvSpPr>
        <p:spPr>
          <a:xfrm>
            <a:off x="5684520" y="2002480"/>
            <a:ext cx="1280160" cy="1280160"/>
          </a:xfrm>
          <a:prstGeom prst="roundRect">
            <a:avLst>
              <a:gd name="adj" fmla="val 3468"/>
            </a:avLst>
          </a:prstGeom>
          <a:solidFill>
            <a:srgbClr val="EA6312">
              <a:alpha val="74902"/>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8">
            <a:extLst>
              <a:ext uri="{FF2B5EF4-FFF2-40B4-BE49-F238E27FC236}">
                <a16:creationId xmlns:a16="http://schemas.microsoft.com/office/drawing/2014/main" id="{EC4B8135-2266-D067-BBE2-D78225AEEA7C}"/>
              </a:ext>
            </a:extLst>
          </p:cNvPr>
          <p:cNvSpPr>
            <a:spLocks noChangeAspect="1"/>
          </p:cNvSpPr>
          <p:nvPr/>
        </p:nvSpPr>
        <p:spPr>
          <a:xfrm>
            <a:off x="5890260" y="3032916"/>
            <a:ext cx="640080" cy="640080"/>
          </a:xfrm>
          <a:prstGeom prst="roundRect">
            <a:avLst>
              <a:gd name="adj" fmla="val 7350"/>
            </a:avLst>
          </a:prstGeom>
          <a:solidFill>
            <a:schemeClr val="accent6">
              <a:alpha val="74902"/>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EEF1A5C-0C66-131E-A728-556E8FDDC415}"/>
              </a:ext>
            </a:extLst>
          </p:cNvPr>
          <p:cNvSpPr/>
          <p:nvPr/>
        </p:nvSpPr>
        <p:spPr>
          <a:xfrm>
            <a:off x="1739346" y="1763941"/>
            <a:ext cx="2504991" cy="548640"/>
          </a:xfrm>
          <a:prstGeom prst="rect">
            <a:avLst/>
          </a:prstGeom>
          <a:solidFill>
            <a:schemeClr val="accent4"/>
          </a:solidFill>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p>
            <a:pPr algn="ctr"/>
            <a:r>
              <a:rPr lang="en-US" b="1" i="1" dirty="0">
                <a:cs typeface="Arial" panose="020B0604020202020204" pitchFamily="34" charset="0"/>
              </a:rPr>
              <a:t>RAS exon 2-4 </a:t>
            </a:r>
            <a:r>
              <a:rPr lang="en-US" b="1" dirty="0">
                <a:cs typeface="Arial" panose="020B0604020202020204" pitchFamily="34" charset="0"/>
              </a:rPr>
              <a:t>Mutation</a:t>
            </a:r>
          </a:p>
          <a:p>
            <a:pPr algn="ctr"/>
            <a:r>
              <a:rPr lang="en-US" b="1" dirty="0">
                <a:cs typeface="Arial" panose="020B0604020202020204" pitchFamily="34" charset="0"/>
              </a:rPr>
              <a:t>(45%-55%)</a:t>
            </a:r>
          </a:p>
        </p:txBody>
      </p:sp>
      <p:sp>
        <p:nvSpPr>
          <p:cNvPr id="12" name="Rectangle 11">
            <a:extLst>
              <a:ext uri="{FF2B5EF4-FFF2-40B4-BE49-F238E27FC236}">
                <a16:creationId xmlns:a16="http://schemas.microsoft.com/office/drawing/2014/main" id="{D111BCB4-4C9A-EF7E-F4F6-BA19027A9FC0}"/>
              </a:ext>
            </a:extLst>
          </p:cNvPr>
          <p:cNvSpPr/>
          <p:nvPr/>
        </p:nvSpPr>
        <p:spPr>
          <a:xfrm>
            <a:off x="2401294" y="4866699"/>
            <a:ext cx="2103120" cy="548640"/>
          </a:xfrm>
          <a:prstGeom prst="rect">
            <a:avLst/>
          </a:prstGeom>
          <a:solidFill>
            <a:schemeClr val="bg2"/>
          </a:solidFill>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p>
            <a:pPr algn="ctr"/>
            <a:r>
              <a:rPr lang="en-US" b="1" i="1" dirty="0">
                <a:cs typeface="Arial" panose="020B0604020202020204" pitchFamily="34" charset="0"/>
              </a:rPr>
              <a:t>KRAS 12C </a:t>
            </a:r>
            <a:r>
              <a:rPr lang="en-US" b="1" dirty="0">
                <a:cs typeface="Arial" panose="020B0604020202020204" pitchFamily="34" charset="0"/>
              </a:rPr>
              <a:t>Mutation</a:t>
            </a:r>
          </a:p>
          <a:p>
            <a:pPr algn="ctr"/>
            <a:r>
              <a:rPr lang="en-US" b="1" dirty="0">
                <a:cs typeface="Arial" panose="020B0604020202020204" pitchFamily="34" charset="0"/>
              </a:rPr>
              <a:t>(3%)</a:t>
            </a:r>
          </a:p>
        </p:txBody>
      </p:sp>
      <p:sp>
        <p:nvSpPr>
          <p:cNvPr id="13" name="Rectangle 12">
            <a:extLst>
              <a:ext uri="{FF2B5EF4-FFF2-40B4-BE49-F238E27FC236}">
                <a16:creationId xmlns:a16="http://schemas.microsoft.com/office/drawing/2014/main" id="{EAFE388C-F30F-29EE-93B9-D06A64B0F19D}"/>
              </a:ext>
            </a:extLst>
          </p:cNvPr>
          <p:cNvSpPr/>
          <p:nvPr/>
        </p:nvSpPr>
        <p:spPr>
          <a:xfrm>
            <a:off x="8098971" y="1874520"/>
            <a:ext cx="2386147" cy="548640"/>
          </a:xfrm>
          <a:prstGeom prst="rect">
            <a:avLst/>
          </a:prstGeom>
          <a:solidFill>
            <a:schemeClr val="accent1"/>
          </a:solidFill>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p>
            <a:pPr algn="ctr"/>
            <a:r>
              <a:rPr lang="en-US" b="1" i="1" dirty="0">
                <a:cs typeface="Arial" panose="020B0604020202020204" pitchFamily="34" charset="0"/>
              </a:rPr>
              <a:t>BRAF </a:t>
            </a:r>
            <a:r>
              <a:rPr lang="en-US" b="1" dirty="0">
                <a:cs typeface="Arial" panose="020B0604020202020204" pitchFamily="34" charset="0"/>
              </a:rPr>
              <a:t>V600</a:t>
            </a:r>
            <a:r>
              <a:rPr lang="en-US" b="1" i="1" dirty="0">
                <a:cs typeface="Arial" panose="020B0604020202020204" pitchFamily="34" charset="0"/>
              </a:rPr>
              <a:t> </a:t>
            </a:r>
            <a:r>
              <a:rPr lang="en-US" b="1" dirty="0">
                <a:cs typeface="Arial" panose="020B0604020202020204" pitchFamily="34" charset="0"/>
              </a:rPr>
              <a:t>Mutation</a:t>
            </a:r>
          </a:p>
          <a:p>
            <a:pPr algn="ctr"/>
            <a:r>
              <a:rPr lang="en-US" b="1" dirty="0">
                <a:cs typeface="Arial" panose="020B0604020202020204" pitchFamily="34" charset="0"/>
              </a:rPr>
              <a:t>(8%)</a:t>
            </a:r>
          </a:p>
        </p:txBody>
      </p:sp>
      <p:sp>
        <p:nvSpPr>
          <p:cNvPr id="14" name="Rectangle 13">
            <a:extLst>
              <a:ext uri="{FF2B5EF4-FFF2-40B4-BE49-F238E27FC236}">
                <a16:creationId xmlns:a16="http://schemas.microsoft.com/office/drawing/2014/main" id="{154760F5-08A7-7BE9-03BC-62E8C5651AEC}"/>
              </a:ext>
            </a:extLst>
          </p:cNvPr>
          <p:cNvSpPr/>
          <p:nvPr/>
        </p:nvSpPr>
        <p:spPr>
          <a:xfrm>
            <a:off x="8311101" y="5325096"/>
            <a:ext cx="2103120" cy="548640"/>
          </a:xfrm>
          <a:prstGeom prst="rect">
            <a:avLst/>
          </a:prstGeom>
          <a:solidFill>
            <a:schemeClr val="accent3"/>
          </a:solidFill>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p>
            <a:pPr algn="ctr"/>
            <a:r>
              <a:rPr lang="en-US" b="1" i="1" dirty="0">
                <a:cs typeface="Arial" panose="020B0604020202020204" pitchFamily="34" charset="0"/>
              </a:rPr>
              <a:t>RAS </a:t>
            </a:r>
            <a:r>
              <a:rPr lang="en-US" b="1" dirty="0">
                <a:cs typeface="Arial" panose="020B0604020202020204" pitchFamily="34" charset="0"/>
              </a:rPr>
              <a:t>Wild-Type</a:t>
            </a:r>
          </a:p>
          <a:p>
            <a:pPr algn="ctr"/>
            <a:r>
              <a:rPr lang="en-US" b="1" dirty="0">
                <a:cs typeface="Arial" panose="020B0604020202020204" pitchFamily="34" charset="0"/>
              </a:rPr>
              <a:t>(40%-45%)</a:t>
            </a:r>
          </a:p>
        </p:txBody>
      </p:sp>
      <p:sp>
        <p:nvSpPr>
          <p:cNvPr id="15" name="Rectangle 14">
            <a:extLst>
              <a:ext uri="{FF2B5EF4-FFF2-40B4-BE49-F238E27FC236}">
                <a16:creationId xmlns:a16="http://schemas.microsoft.com/office/drawing/2014/main" id="{68B43634-CBEE-C7A3-9821-255D690D66EE}"/>
              </a:ext>
            </a:extLst>
          </p:cNvPr>
          <p:cNvSpPr/>
          <p:nvPr/>
        </p:nvSpPr>
        <p:spPr>
          <a:xfrm>
            <a:off x="6713220" y="2610466"/>
            <a:ext cx="2103120" cy="548640"/>
          </a:xfrm>
          <a:prstGeom prst="rect">
            <a:avLst/>
          </a:prstGeom>
          <a:solidFill>
            <a:schemeClr val="accent2"/>
          </a:solidFill>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p>
            <a:pPr algn="ctr"/>
            <a:r>
              <a:rPr lang="en-US" b="1" dirty="0">
                <a:cs typeface="Arial" panose="020B0604020202020204" pitchFamily="34" charset="0"/>
              </a:rPr>
              <a:t>dMMR (MSI-High)</a:t>
            </a:r>
          </a:p>
          <a:p>
            <a:pPr algn="ctr"/>
            <a:r>
              <a:rPr lang="en-US" b="1" dirty="0">
                <a:cs typeface="Arial" panose="020B0604020202020204" pitchFamily="34" charset="0"/>
              </a:rPr>
              <a:t>(4%-5%)</a:t>
            </a:r>
          </a:p>
        </p:txBody>
      </p:sp>
      <p:sp>
        <p:nvSpPr>
          <p:cNvPr id="16" name="Rectangle 15">
            <a:extLst>
              <a:ext uri="{FF2B5EF4-FFF2-40B4-BE49-F238E27FC236}">
                <a16:creationId xmlns:a16="http://schemas.microsoft.com/office/drawing/2014/main" id="{AE9A4591-6C5B-5E86-C1DE-5A138BBC6E01}"/>
              </a:ext>
            </a:extLst>
          </p:cNvPr>
          <p:cNvSpPr/>
          <p:nvPr/>
        </p:nvSpPr>
        <p:spPr>
          <a:xfrm>
            <a:off x="6365018" y="4489528"/>
            <a:ext cx="3169146" cy="548640"/>
          </a:xfrm>
          <a:prstGeom prst="rect">
            <a:avLst/>
          </a:prstGeom>
          <a:solidFill>
            <a:schemeClr val="accent2">
              <a:lumMod val="20000"/>
              <a:lumOff val="80000"/>
            </a:schemeClr>
          </a:solidFill>
          <a:ln>
            <a:solidFill>
              <a:schemeClr val="bg1"/>
            </a:solidFill>
          </a:ln>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p>
            <a:pPr algn="ctr"/>
            <a:r>
              <a:rPr lang="en-US" b="1" i="1" dirty="0">
                <a:solidFill>
                  <a:schemeClr val="bg1"/>
                </a:solidFill>
                <a:cs typeface="Arial" panose="020B0604020202020204" pitchFamily="34" charset="0"/>
              </a:rPr>
              <a:t>HER2 </a:t>
            </a:r>
            <a:r>
              <a:rPr lang="en-US" b="1" dirty="0">
                <a:solidFill>
                  <a:schemeClr val="bg1"/>
                </a:solidFill>
                <a:cs typeface="Arial" panose="020B0604020202020204" pitchFamily="34" charset="0"/>
              </a:rPr>
              <a:t>Overexpressed/Amplified</a:t>
            </a:r>
          </a:p>
          <a:p>
            <a:pPr algn="ctr"/>
            <a:r>
              <a:rPr lang="en-US" b="1" dirty="0">
                <a:solidFill>
                  <a:schemeClr val="bg1"/>
                </a:solidFill>
                <a:cs typeface="Arial" panose="020B0604020202020204" pitchFamily="34" charset="0"/>
              </a:rPr>
              <a:t>(2%-4%)</a:t>
            </a:r>
          </a:p>
        </p:txBody>
      </p:sp>
      <p:sp>
        <p:nvSpPr>
          <p:cNvPr id="17" name="Rectangle 16">
            <a:extLst>
              <a:ext uri="{FF2B5EF4-FFF2-40B4-BE49-F238E27FC236}">
                <a16:creationId xmlns:a16="http://schemas.microsoft.com/office/drawing/2014/main" id="{9573A113-93D9-902D-DCBB-408B3EF94748}"/>
              </a:ext>
            </a:extLst>
          </p:cNvPr>
          <p:cNvSpPr/>
          <p:nvPr/>
        </p:nvSpPr>
        <p:spPr>
          <a:xfrm>
            <a:off x="3890010" y="3398676"/>
            <a:ext cx="2103120" cy="548640"/>
          </a:xfrm>
          <a:prstGeom prst="rect">
            <a:avLst/>
          </a:prstGeom>
          <a:solidFill>
            <a:schemeClr val="accent6"/>
          </a:solidFill>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p>
            <a:pPr algn="ctr"/>
            <a:r>
              <a:rPr lang="en-US" b="1" dirty="0">
                <a:cs typeface="Arial" panose="020B0604020202020204" pitchFamily="34" charset="0"/>
              </a:rPr>
              <a:t>Fusions (incl. </a:t>
            </a:r>
            <a:r>
              <a:rPr lang="en-US" b="1" i="1" dirty="0">
                <a:cs typeface="Arial" panose="020B0604020202020204" pitchFamily="34" charset="0"/>
              </a:rPr>
              <a:t>NTRK</a:t>
            </a:r>
            <a:r>
              <a:rPr lang="en-US" b="1" dirty="0">
                <a:cs typeface="Arial" panose="020B0604020202020204" pitchFamily="34" charset="0"/>
              </a:rPr>
              <a:t>)</a:t>
            </a:r>
          </a:p>
          <a:p>
            <a:pPr algn="ctr"/>
            <a:r>
              <a:rPr lang="en-US" b="1" dirty="0">
                <a:cs typeface="Arial" panose="020B0604020202020204" pitchFamily="34" charset="0"/>
              </a:rPr>
              <a:t>(&lt;1%)</a:t>
            </a:r>
          </a:p>
        </p:txBody>
      </p:sp>
      <p:sp>
        <p:nvSpPr>
          <p:cNvPr id="18" name="Text Box 15">
            <a:extLst>
              <a:ext uri="{FF2B5EF4-FFF2-40B4-BE49-F238E27FC236}">
                <a16:creationId xmlns:a16="http://schemas.microsoft.com/office/drawing/2014/main" id="{77FCFC4C-54FF-91B7-D1B4-5026043A04CA}"/>
              </a:ext>
            </a:extLst>
          </p:cNvPr>
          <p:cNvSpPr txBox="1">
            <a:spLocks noChangeArrowheads="1"/>
          </p:cNvSpPr>
          <p:nvPr/>
        </p:nvSpPr>
        <p:spPr bwMode="auto">
          <a:xfrm>
            <a:off x="397883" y="6371691"/>
            <a:ext cx="316356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Raghav. Clin Cancer Res. 2022;CCR-22-0283.</a:t>
            </a:r>
          </a:p>
        </p:txBody>
      </p:sp>
    </p:spTree>
    <p:extLst>
      <p:ext uri="{BB962C8B-B14F-4D97-AF65-F5344CB8AC3E}">
        <p14:creationId xmlns:p14="http://schemas.microsoft.com/office/powerpoint/2010/main" val="2227221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7D11E-DA89-5109-47EE-81122C729EEA}"/>
              </a:ext>
            </a:extLst>
          </p:cNvPr>
          <p:cNvSpPr>
            <a:spLocks noGrp="1"/>
          </p:cNvSpPr>
          <p:nvPr>
            <p:ph type="title"/>
          </p:nvPr>
        </p:nvSpPr>
        <p:spPr/>
        <p:txBody>
          <a:bodyPr/>
          <a:lstStyle/>
          <a:p>
            <a:r>
              <a:rPr lang="en-US" dirty="0"/>
              <a:t>HER2: Overexpressed/Amplified in 2% to 4% of CRC </a:t>
            </a:r>
          </a:p>
        </p:txBody>
      </p:sp>
      <p:graphicFrame>
        <p:nvGraphicFramePr>
          <p:cNvPr id="3" name="Table 10">
            <a:extLst>
              <a:ext uri="{FF2B5EF4-FFF2-40B4-BE49-F238E27FC236}">
                <a16:creationId xmlns:a16="http://schemas.microsoft.com/office/drawing/2014/main" id="{9984816D-ABE7-C8F0-72C1-B33C5078A510}"/>
              </a:ext>
            </a:extLst>
          </p:cNvPr>
          <p:cNvGraphicFramePr>
            <a:graphicFrameLocks noGrp="1"/>
          </p:cNvGraphicFramePr>
          <p:nvPr>
            <p:extLst>
              <p:ext uri="{D42A27DB-BD31-4B8C-83A1-F6EECF244321}">
                <p14:modId xmlns:p14="http://schemas.microsoft.com/office/powerpoint/2010/main" val="2885132820"/>
              </p:ext>
            </p:extLst>
          </p:nvPr>
        </p:nvGraphicFramePr>
        <p:xfrm>
          <a:off x="723901" y="1596375"/>
          <a:ext cx="10782298" cy="4358640"/>
        </p:xfrm>
        <a:graphic>
          <a:graphicData uri="http://schemas.openxmlformats.org/drawingml/2006/table">
            <a:tbl>
              <a:tblPr firstRow="1" bandRow="1">
                <a:tableStyleId>{7DF18680-E054-41AD-8BC1-D1AEF772440D}</a:tableStyleId>
              </a:tblPr>
              <a:tblGrid>
                <a:gridCol w="1567141">
                  <a:extLst>
                    <a:ext uri="{9D8B030D-6E8A-4147-A177-3AD203B41FA5}">
                      <a16:colId xmlns:a16="http://schemas.microsoft.com/office/drawing/2014/main" val="293987165"/>
                    </a:ext>
                  </a:extLst>
                </a:gridCol>
                <a:gridCol w="750725">
                  <a:extLst>
                    <a:ext uri="{9D8B030D-6E8A-4147-A177-3AD203B41FA5}">
                      <a16:colId xmlns:a16="http://schemas.microsoft.com/office/drawing/2014/main" val="213123743"/>
                    </a:ext>
                  </a:extLst>
                </a:gridCol>
                <a:gridCol w="1154241">
                  <a:extLst>
                    <a:ext uri="{9D8B030D-6E8A-4147-A177-3AD203B41FA5}">
                      <a16:colId xmlns:a16="http://schemas.microsoft.com/office/drawing/2014/main" val="2359337665"/>
                    </a:ext>
                  </a:extLst>
                </a:gridCol>
                <a:gridCol w="1651596">
                  <a:extLst>
                    <a:ext uri="{9D8B030D-6E8A-4147-A177-3AD203B41FA5}">
                      <a16:colId xmlns:a16="http://schemas.microsoft.com/office/drawing/2014/main" val="1000061634"/>
                    </a:ext>
                  </a:extLst>
                </a:gridCol>
                <a:gridCol w="1107320">
                  <a:extLst>
                    <a:ext uri="{9D8B030D-6E8A-4147-A177-3AD203B41FA5}">
                      <a16:colId xmlns:a16="http://schemas.microsoft.com/office/drawing/2014/main" val="3967830455"/>
                    </a:ext>
                  </a:extLst>
                </a:gridCol>
                <a:gridCol w="2905204">
                  <a:extLst>
                    <a:ext uri="{9D8B030D-6E8A-4147-A177-3AD203B41FA5}">
                      <a16:colId xmlns:a16="http://schemas.microsoft.com/office/drawing/2014/main" val="2598408529"/>
                    </a:ext>
                  </a:extLst>
                </a:gridCol>
                <a:gridCol w="1646071">
                  <a:extLst>
                    <a:ext uri="{9D8B030D-6E8A-4147-A177-3AD203B41FA5}">
                      <a16:colId xmlns:a16="http://schemas.microsoft.com/office/drawing/2014/main" val="443983579"/>
                    </a:ext>
                  </a:extLst>
                </a:gridCol>
              </a:tblGrid>
              <a:tr h="327981">
                <a:tc>
                  <a:txBody>
                    <a:bodyPr/>
                    <a:lstStyle/>
                    <a:p>
                      <a:pPr algn="l"/>
                      <a:r>
                        <a:rPr lang="en-US" sz="1600" dirty="0">
                          <a:latin typeface="+mn-lt"/>
                          <a:cs typeface="Arial" panose="020B0604020202020204" pitchFamily="34" charset="0"/>
                        </a:rPr>
                        <a:t>Study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mn-lt"/>
                          <a:cs typeface="Arial" panose="020B0604020202020204" pitchFamily="34" charset="0"/>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mn-lt"/>
                          <a:cs typeface="Arial" panose="020B0604020202020204" pitchFamily="34" charset="0"/>
                        </a:rPr>
                        <a:t>Site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mn-lt"/>
                          <a:cs typeface="Arial" panose="020B0604020202020204" pitchFamily="34" charset="0"/>
                        </a:rPr>
                        <a:t>HER2 Testing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mn-lt"/>
                          <a:cs typeface="Arial" panose="020B0604020202020204" pitchFamily="34" charset="0"/>
                        </a:rPr>
                        <a:t>Stage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i="1" dirty="0">
                          <a:latin typeface="+mn-lt"/>
                          <a:cs typeface="Arial" panose="020B0604020202020204" pitchFamily="34" charset="0"/>
                        </a:rPr>
                        <a:t>RAS/BRAF </a:t>
                      </a:r>
                      <a:r>
                        <a:rPr lang="en-US" sz="1600" dirty="0">
                          <a:latin typeface="+mn-lt"/>
                          <a:cs typeface="Arial" panose="020B0604020202020204" pitchFamily="34" charset="0"/>
                        </a:rPr>
                        <a:t>Status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mn-lt"/>
                          <a:cs typeface="Arial" panose="020B0604020202020204" pitchFamily="34" charset="0"/>
                        </a:rPr>
                        <a:t>Prevalence, %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92975902"/>
                  </a:ext>
                </a:extLst>
              </a:tr>
              <a:tr h="327981">
                <a:tc>
                  <a:txBody>
                    <a:bodyPr/>
                    <a:lstStyle/>
                    <a:p>
                      <a:pPr algn="l"/>
                      <a:r>
                        <a:rPr lang="en-US" sz="1600" b="0" dirty="0">
                          <a:solidFill>
                            <a:schemeClr val="bg1"/>
                          </a:solidFill>
                          <a:latin typeface="+mn-lt"/>
                          <a:cs typeface="Arial" panose="020B0604020202020204" pitchFamily="34" charset="0"/>
                        </a:rPr>
                        <a:t>Heppner 2014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1645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Primary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IHC/CISH</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All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Unselected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1.6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422737"/>
                  </a:ext>
                </a:extLst>
              </a:tr>
              <a:tr h="327981">
                <a:tc rowSpan="6">
                  <a:txBody>
                    <a:bodyPr/>
                    <a:lstStyle/>
                    <a:p>
                      <a:pPr algn="l"/>
                      <a:r>
                        <a:rPr lang="en-US" sz="1600" b="0" dirty="0">
                          <a:solidFill>
                            <a:schemeClr val="bg1"/>
                          </a:solidFill>
                          <a:latin typeface="+mn-lt"/>
                          <a:cs typeface="Arial" panose="020B0604020202020204" pitchFamily="34" charset="0"/>
                        </a:rPr>
                        <a:t>Richman 2015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1914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IHC/FISH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II-III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Unselected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69787881"/>
                  </a:ext>
                </a:extLst>
              </a:tr>
              <a:tr h="327981">
                <a:tc vMerge="1">
                  <a:txBody>
                    <a:bodyPr/>
                    <a:lstStyle/>
                    <a:p>
                      <a:pPr algn="l"/>
                      <a:endParaRPr lang="en-US" sz="1600" b="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i="1" dirty="0">
                          <a:solidFill>
                            <a:schemeClr val="bg1"/>
                          </a:solidFill>
                          <a:latin typeface="+mn-lt"/>
                          <a:cs typeface="Arial" panose="020B0604020202020204" pitchFamily="34" charset="0"/>
                        </a:rPr>
                        <a:t>KRAS/BRAF </a:t>
                      </a:r>
                      <a:r>
                        <a:rPr lang="en-US" sz="1600" dirty="0">
                          <a:solidFill>
                            <a:schemeClr val="bg1"/>
                          </a:solidFill>
                          <a:latin typeface="+mn-lt"/>
                          <a:cs typeface="Arial" panose="020B0604020202020204" pitchFamily="34" charset="0"/>
                        </a:rPr>
                        <a:t>WT (811)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98770833"/>
                  </a:ext>
                </a:extLst>
              </a:tr>
              <a:tr h="327981">
                <a:tc vMerge="1">
                  <a:txBody>
                    <a:bodyPr/>
                    <a:lstStyle/>
                    <a:p>
                      <a:pPr algn="l"/>
                      <a:endParaRPr lang="en-US" sz="1600" b="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i="1" dirty="0">
                          <a:solidFill>
                            <a:schemeClr val="bg1"/>
                          </a:solidFill>
                          <a:latin typeface="+mn-lt"/>
                          <a:cs typeface="Arial" panose="020B0604020202020204" pitchFamily="34" charset="0"/>
                        </a:rPr>
                        <a:t>KRAS/BRAF </a:t>
                      </a:r>
                      <a:r>
                        <a:rPr lang="en-US" sz="1600" dirty="0">
                          <a:solidFill>
                            <a:schemeClr val="bg1"/>
                          </a:solidFill>
                          <a:latin typeface="+mn-lt"/>
                          <a:cs typeface="Arial" panose="020B0604020202020204" pitchFamily="34" charset="0"/>
                        </a:rPr>
                        <a:t>MUT (421)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84773891"/>
                  </a:ext>
                </a:extLst>
              </a:tr>
              <a:tr h="327981">
                <a:tc vMerge="1">
                  <a:txBody>
                    <a:bodyPr/>
                    <a:lstStyle/>
                    <a:p>
                      <a:pPr algn="l"/>
                      <a:endParaRPr lang="en-US" sz="1600" b="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1342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IHC/FISH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IV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Unselected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1562973"/>
                  </a:ext>
                </a:extLst>
              </a:tr>
              <a:tr h="327981">
                <a:tc vMerge="1">
                  <a:txBody>
                    <a:bodyPr/>
                    <a:lstStyle/>
                    <a:p>
                      <a:pPr algn="l"/>
                      <a:endParaRPr lang="en-US" sz="1600" b="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i="1" dirty="0">
                          <a:solidFill>
                            <a:schemeClr val="bg1"/>
                          </a:solidFill>
                          <a:latin typeface="+mn-lt"/>
                          <a:cs typeface="Arial" panose="020B0604020202020204" pitchFamily="34" charset="0"/>
                        </a:rPr>
                        <a:t>KRAS/BRAF </a:t>
                      </a:r>
                      <a:r>
                        <a:rPr lang="en-US" sz="1600" dirty="0">
                          <a:solidFill>
                            <a:schemeClr val="bg1"/>
                          </a:solidFill>
                          <a:latin typeface="+mn-lt"/>
                          <a:cs typeface="Arial" panose="020B0604020202020204" pitchFamily="34" charset="0"/>
                        </a:rPr>
                        <a:t>WT (466)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21095568"/>
                  </a:ext>
                </a:extLst>
              </a:tr>
              <a:tr h="327981">
                <a:tc vMerge="1">
                  <a:txBody>
                    <a:bodyPr/>
                    <a:lstStyle/>
                    <a:p>
                      <a:pPr algn="l"/>
                      <a:endParaRPr lang="en-US" sz="1600" b="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i="1" dirty="0">
                          <a:solidFill>
                            <a:schemeClr val="bg1"/>
                          </a:solidFill>
                          <a:latin typeface="+mn-lt"/>
                          <a:cs typeface="Arial" panose="020B0604020202020204" pitchFamily="34" charset="0"/>
                        </a:rPr>
                        <a:t>KRAS/BRAF </a:t>
                      </a:r>
                      <a:r>
                        <a:rPr lang="en-US" sz="1600" dirty="0">
                          <a:solidFill>
                            <a:schemeClr val="bg1"/>
                          </a:solidFill>
                          <a:latin typeface="+mn-lt"/>
                          <a:cs typeface="Arial" panose="020B0604020202020204" pitchFamily="34" charset="0"/>
                        </a:rPr>
                        <a:t>MUT (525)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8042457"/>
                  </a:ext>
                </a:extLst>
              </a:tr>
              <a:tr h="327981">
                <a:tc>
                  <a:txBody>
                    <a:bodyPr/>
                    <a:lstStyle/>
                    <a:p>
                      <a:pPr algn="l"/>
                      <a:r>
                        <a:rPr lang="en-US" sz="1600" b="0" dirty="0">
                          <a:solidFill>
                            <a:schemeClr val="bg1"/>
                          </a:solidFill>
                          <a:latin typeface="+mn-lt"/>
                          <a:cs typeface="Arial" panose="020B0604020202020204" pitchFamily="34" charset="0"/>
                        </a:rPr>
                        <a:t>Valtorta 2015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914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Mixed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IHC/FISH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IV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i="1" dirty="0">
                          <a:solidFill>
                            <a:schemeClr val="bg1"/>
                          </a:solidFill>
                          <a:latin typeface="+mn-lt"/>
                          <a:cs typeface="Arial" panose="020B0604020202020204" pitchFamily="34" charset="0"/>
                        </a:rPr>
                        <a:t>KRAS</a:t>
                      </a:r>
                      <a:r>
                        <a:rPr lang="en-US" sz="1600" dirty="0">
                          <a:solidFill>
                            <a:schemeClr val="bg1"/>
                          </a:solidFill>
                          <a:latin typeface="+mn-lt"/>
                          <a:cs typeface="Arial" panose="020B0604020202020204" pitchFamily="34" charset="0"/>
                        </a:rPr>
                        <a:t> exon 2 WT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087540"/>
                  </a:ext>
                </a:extLst>
              </a:tr>
              <a:tr h="327981">
                <a:tc>
                  <a:txBody>
                    <a:bodyPr/>
                    <a:lstStyle/>
                    <a:p>
                      <a:pPr algn="l"/>
                      <a:r>
                        <a:rPr lang="en-US" sz="1600" b="0" dirty="0">
                          <a:solidFill>
                            <a:schemeClr val="bg1"/>
                          </a:solidFill>
                          <a:latin typeface="+mn-lt"/>
                          <a:cs typeface="Arial" panose="020B0604020202020204" pitchFamily="34" charset="0"/>
                        </a:rPr>
                        <a:t>Raghav 2019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Metastatic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IHC/DISH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IV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WT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13.3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80587869"/>
                  </a:ext>
                </a:extLst>
              </a:tr>
              <a:tr h="327981">
                <a:tc rowSpan="3">
                  <a:txBody>
                    <a:bodyPr/>
                    <a:lstStyle/>
                    <a:p>
                      <a:pPr algn="l"/>
                      <a:r>
                        <a:rPr lang="en-US" sz="1600" b="0" dirty="0">
                          <a:solidFill>
                            <a:schemeClr val="bg1"/>
                          </a:solidFill>
                          <a:latin typeface="+mn-lt"/>
                          <a:cs typeface="Arial" panose="020B0604020202020204" pitchFamily="34" charset="0"/>
                        </a:rPr>
                        <a:t>Ross 2018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8887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Mixed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NGS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IV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Unselected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93013756"/>
                  </a:ext>
                </a:extLst>
              </a:tr>
              <a:tr h="327981">
                <a:tc vMerge="1">
                  <a:txBody>
                    <a:bodyPr/>
                    <a:lstStyle/>
                    <a:p>
                      <a:pPr algn="l"/>
                      <a:endParaRPr lang="en-US" sz="1600" b="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WT (3158)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cs typeface="Arial" panose="020B0604020202020204" pitchFamily="34" charset="0"/>
                        </a:rPr>
                        <a:t>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04399564"/>
                  </a:ext>
                </a:extLst>
              </a:tr>
              <a:tr h="327981">
                <a:tc vMerge="1">
                  <a:txBody>
                    <a:bodyPr/>
                    <a:lstStyle/>
                    <a:p>
                      <a:pPr algn="l"/>
                      <a:endParaRPr lang="en-US" sz="1600" b="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mn-lt"/>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mn-lt"/>
                          <a:cs typeface="Arial" panose="020B0604020202020204" pitchFamily="34" charset="0"/>
                        </a:rPr>
                        <a:t>MUT (5731)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cs typeface="Arial" panose="020B0604020202020204" pitchFamily="34" charset="0"/>
                        </a:rPr>
                        <a:t>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21779927"/>
                  </a:ext>
                </a:extLst>
              </a:tr>
            </a:tbl>
          </a:graphicData>
        </a:graphic>
      </p:graphicFrame>
      <p:sp>
        <p:nvSpPr>
          <p:cNvPr id="4" name="TextBox 3">
            <a:extLst>
              <a:ext uri="{FF2B5EF4-FFF2-40B4-BE49-F238E27FC236}">
                <a16:creationId xmlns:a16="http://schemas.microsoft.com/office/drawing/2014/main" id="{D5C86F2E-5C91-4E53-FC61-5F8B1F595B62}"/>
              </a:ext>
            </a:extLst>
          </p:cNvPr>
          <p:cNvSpPr txBox="1"/>
          <p:nvPr/>
        </p:nvSpPr>
        <p:spPr>
          <a:xfrm>
            <a:off x="397972" y="6189253"/>
            <a:ext cx="7157655" cy="461665"/>
          </a:xfrm>
          <a:prstGeom prst="rect">
            <a:avLst/>
          </a:prstGeom>
          <a:noFill/>
        </p:spPr>
        <p:txBody>
          <a:bodyPr wrap="square" rtlCol="0">
            <a:spAutoFit/>
          </a:bodyPr>
          <a:lstStyle/>
          <a:p>
            <a:r>
              <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rPr>
              <a:t>Heppner. Br J Cancer. 2014;11:1977. Richman. J Pathol. 2015;238:562. Valtorta. Mod. Pathol. 2015;28:1481. Raghav. J Clin Oncol Precis Oncol. 2019;3:1. Ross. Cancer. 2018;124:1358.</a:t>
            </a:r>
          </a:p>
        </p:txBody>
      </p:sp>
    </p:spTree>
    <p:extLst>
      <p:ext uri="{BB962C8B-B14F-4D97-AF65-F5344CB8AC3E}">
        <p14:creationId xmlns:p14="http://schemas.microsoft.com/office/powerpoint/2010/main" val="2958031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84031-0DEF-795D-E68E-E73142D50997}"/>
              </a:ext>
            </a:extLst>
          </p:cNvPr>
          <p:cNvSpPr>
            <a:spLocks noGrp="1"/>
          </p:cNvSpPr>
          <p:nvPr>
            <p:ph type="title"/>
          </p:nvPr>
        </p:nvSpPr>
        <p:spPr/>
        <p:txBody>
          <a:bodyPr/>
          <a:lstStyle/>
          <a:p>
            <a:r>
              <a:rPr lang="en-US" dirty="0"/>
              <a:t>NCCN Guidelines for mCRC</a:t>
            </a:r>
          </a:p>
        </p:txBody>
      </p:sp>
      <p:sp>
        <p:nvSpPr>
          <p:cNvPr id="3" name="Text Box 15">
            <a:extLst>
              <a:ext uri="{FF2B5EF4-FFF2-40B4-BE49-F238E27FC236}">
                <a16:creationId xmlns:a16="http://schemas.microsoft.com/office/drawing/2014/main" id="{DB74ED05-D9C2-0B16-655B-EE2EF01E3A6C}"/>
              </a:ext>
            </a:extLst>
          </p:cNvPr>
          <p:cNvSpPr txBox="1">
            <a:spLocks noChangeArrowheads="1"/>
          </p:cNvSpPr>
          <p:nvPr/>
        </p:nvSpPr>
        <p:spPr bwMode="auto">
          <a:xfrm>
            <a:off x="412751" y="6015615"/>
            <a:ext cx="8469992"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mn-lt"/>
                <a:ea typeface="+mn-ea"/>
                <a:cs typeface="Arial" panose="020B0604020202020204" pitchFamily="34" charset="0"/>
              </a:rPr>
              <a:t>NCCN. Clinical practice guidelines in oncology: colon cancer. v.2.2023. nccn.org. Morris. JCO. 2023;41:678. </a:t>
            </a:r>
            <a:br>
              <a:rPr kumimoji="0" lang="en-US" altLang="en-US" sz="1200" b="0" i="0" u="none" strike="noStrike" kern="1200" cap="none" spc="-10" normalizeH="0" baseline="0" noProof="0" dirty="0">
                <a:ln>
                  <a:noFill/>
                </a:ln>
                <a:solidFill>
                  <a:srgbClr val="455560"/>
                </a:solidFill>
                <a:effectLst/>
                <a:uLnTx/>
                <a:uFillTx/>
                <a:latin typeface="+mn-lt"/>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mn-lt"/>
                <a:ea typeface="+mn-ea"/>
                <a:cs typeface="Arial" panose="020B0604020202020204" pitchFamily="34" charset="0"/>
              </a:rPr>
              <a:t>Ohishi. Int J Molecular Sci. 2023;24:1702. Oaknin. J Immunother Cancer. 2022;10:e003777. Xie. Signal Transduct Target Ther. 2020;5:22. Hong. Lancet Oncol. 2020;21:531. Doebele. Lancet Oncol. 2020;21:271. Drilon. NEJM. 2020;383:813.</a:t>
            </a:r>
          </a:p>
        </p:txBody>
      </p:sp>
      <p:graphicFrame>
        <p:nvGraphicFramePr>
          <p:cNvPr id="4" name="Table 4">
            <a:extLst>
              <a:ext uri="{FF2B5EF4-FFF2-40B4-BE49-F238E27FC236}">
                <a16:creationId xmlns:a16="http://schemas.microsoft.com/office/drawing/2014/main" id="{D43CBDE0-2536-E213-7BAE-31A1C113860E}"/>
              </a:ext>
            </a:extLst>
          </p:cNvPr>
          <p:cNvGraphicFramePr>
            <a:graphicFrameLocks noGrp="1"/>
          </p:cNvGraphicFramePr>
          <p:nvPr>
            <p:extLst>
              <p:ext uri="{D42A27DB-BD31-4B8C-83A1-F6EECF244321}">
                <p14:modId xmlns:p14="http://schemas.microsoft.com/office/powerpoint/2010/main" val="356343909"/>
              </p:ext>
            </p:extLst>
          </p:nvPr>
        </p:nvGraphicFramePr>
        <p:xfrm>
          <a:off x="728472" y="1507398"/>
          <a:ext cx="10777728" cy="4480560"/>
        </p:xfrm>
        <a:graphic>
          <a:graphicData uri="http://schemas.openxmlformats.org/drawingml/2006/table">
            <a:tbl>
              <a:tblPr firstRow="1" bandRow="1">
                <a:tableStyleId>{5C22544A-7EE6-4342-B048-85BDC9FD1C3A}</a:tableStyleId>
              </a:tblPr>
              <a:tblGrid>
                <a:gridCol w="2222310">
                  <a:extLst>
                    <a:ext uri="{9D8B030D-6E8A-4147-A177-3AD203B41FA5}">
                      <a16:colId xmlns:a16="http://schemas.microsoft.com/office/drawing/2014/main" val="3502552791"/>
                    </a:ext>
                  </a:extLst>
                </a:gridCol>
                <a:gridCol w="1337137">
                  <a:extLst>
                    <a:ext uri="{9D8B030D-6E8A-4147-A177-3AD203B41FA5}">
                      <a16:colId xmlns:a16="http://schemas.microsoft.com/office/drawing/2014/main" val="4033640159"/>
                    </a:ext>
                  </a:extLst>
                </a:gridCol>
                <a:gridCol w="5438358">
                  <a:extLst>
                    <a:ext uri="{9D8B030D-6E8A-4147-A177-3AD203B41FA5}">
                      <a16:colId xmlns:a16="http://schemas.microsoft.com/office/drawing/2014/main" val="2250088018"/>
                    </a:ext>
                  </a:extLst>
                </a:gridCol>
                <a:gridCol w="1779923">
                  <a:extLst>
                    <a:ext uri="{9D8B030D-6E8A-4147-A177-3AD203B41FA5}">
                      <a16:colId xmlns:a16="http://schemas.microsoft.com/office/drawing/2014/main" val="1022722733"/>
                    </a:ext>
                  </a:extLst>
                </a:gridCol>
              </a:tblGrid>
              <a:tr h="397692">
                <a:tc>
                  <a:txBody>
                    <a:bodyPr/>
                    <a:lstStyle/>
                    <a:p>
                      <a:r>
                        <a:rPr lang="en-US" sz="1800" dirty="0"/>
                        <a:t>Biomarker-Defined Patient Subset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Incidence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Typical Regimens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Expected ORR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23223235"/>
                  </a:ext>
                </a:extLst>
              </a:tr>
              <a:tr h="568132">
                <a:tc>
                  <a:txBody>
                    <a:bodyPr/>
                    <a:lstStyle/>
                    <a:p>
                      <a:r>
                        <a:rPr lang="en-US" sz="1800" i="1" dirty="0">
                          <a:solidFill>
                            <a:schemeClr val="bg1"/>
                          </a:solidFill>
                        </a:rPr>
                        <a:t>KRAS/NRAS/BRAF </a:t>
                      </a:r>
                      <a:r>
                        <a:rPr lang="en-US" sz="1800" dirty="0">
                          <a:solidFill>
                            <a:schemeClr val="bg1"/>
                          </a:solidFill>
                        </a:rPr>
                        <a:t>WT and left-sided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800" dirty="0">
                          <a:solidFill>
                            <a:schemeClr val="bg1"/>
                          </a:solidFill>
                        </a:rPr>
                        <a:t>Cetuximab</a:t>
                      </a:r>
                    </a:p>
                    <a:p>
                      <a:pPr marL="285750" indent="-285750">
                        <a:buFont typeface="Wingdings" panose="05000000000000000000" pitchFamily="2" charset="2"/>
                        <a:buChar char="§"/>
                      </a:pPr>
                      <a:r>
                        <a:rPr lang="en-US" sz="1800" dirty="0">
                          <a:solidFill>
                            <a:schemeClr val="bg1"/>
                          </a:solidFill>
                        </a:rPr>
                        <a:t>Panitumumab</a:t>
                      </a:r>
                    </a:p>
                    <a:p>
                      <a:pPr marL="285750" indent="-285750">
                        <a:buFont typeface="Wingdings" panose="05000000000000000000" pitchFamily="2" charset="2"/>
                        <a:buChar char="§"/>
                      </a:pPr>
                      <a:r>
                        <a:rPr lang="en-US" sz="1800" dirty="0">
                          <a:solidFill>
                            <a:schemeClr val="bg1"/>
                          </a:solidFill>
                        </a:rPr>
                        <a:t>Irinotecan + (cetuximab or panitumumab)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70870340"/>
                  </a:ext>
                </a:extLst>
              </a:tr>
              <a:tr h="568132">
                <a:tc>
                  <a:txBody>
                    <a:bodyPr/>
                    <a:lstStyle/>
                    <a:p>
                      <a:r>
                        <a:rPr lang="en-US" sz="1800" dirty="0">
                          <a:solidFill>
                            <a:schemeClr val="bg1"/>
                          </a:solidFill>
                        </a:rPr>
                        <a:t>dMMR/MSI-H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Pembrolizumab</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Nivolumab ± ipilimumab</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Dostarlimab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45%-55%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33062101"/>
                  </a:ext>
                </a:extLst>
              </a:tr>
              <a:tr h="397692">
                <a:tc>
                  <a:txBody>
                    <a:bodyPr/>
                    <a:lstStyle/>
                    <a:p>
                      <a:r>
                        <a:rPr lang="en-US" sz="1800" i="1" dirty="0">
                          <a:solidFill>
                            <a:schemeClr val="bg1"/>
                          </a:solidFill>
                        </a:rPr>
                        <a:t>HER2</a:t>
                      </a:r>
                      <a:r>
                        <a:rPr lang="en-US" sz="1800" dirty="0">
                          <a:solidFill>
                            <a:schemeClr val="bg1"/>
                          </a:solidFill>
                        </a:rPr>
                        <a:t> amplified and </a:t>
                      </a:r>
                      <a:r>
                        <a:rPr lang="en-US" sz="1800" i="1" dirty="0">
                          <a:solidFill>
                            <a:schemeClr val="bg1"/>
                          </a:solidFill>
                        </a:rPr>
                        <a:t>RAS/BRAF </a:t>
                      </a:r>
                      <a:r>
                        <a:rPr lang="en-US" sz="1800" dirty="0">
                          <a:solidFill>
                            <a:schemeClr val="bg1"/>
                          </a:solidFill>
                        </a:rPr>
                        <a:t>WT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800" dirty="0">
                          <a:solidFill>
                            <a:schemeClr val="bg1"/>
                          </a:solidFill>
                        </a:rPr>
                        <a:t>Trastuzumab + (pertuzumab or lapatinib or tucatinib)</a:t>
                      </a:r>
                    </a:p>
                    <a:p>
                      <a:pPr marL="285750" indent="-285750">
                        <a:buFont typeface="Wingdings" panose="05000000000000000000" pitchFamily="2" charset="2"/>
                        <a:buChar char="§"/>
                      </a:pPr>
                      <a:r>
                        <a:rPr lang="en-US" sz="1800" dirty="0">
                          <a:solidFill>
                            <a:schemeClr val="bg1"/>
                          </a:solidFill>
                        </a:rPr>
                        <a:t>Trastuzumab deruxtecan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30%-50%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1086140"/>
                  </a:ext>
                </a:extLst>
              </a:tr>
              <a:tr h="227253">
                <a:tc>
                  <a:txBody>
                    <a:bodyPr/>
                    <a:lstStyle/>
                    <a:p>
                      <a:r>
                        <a:rPr lang="en-US" sz="1800" i="1" dirty="0">
                          <a:solidFill>
                            <a:schemeClr val="bg1"/>
                          </a:solidFill>
                        </a:rPr>
                        <a:t>BRAF</a:t>
                      </a:r>
                      <a:r>
                        <a:rPr lang="en-US" sz="1800" dirty="0">
                          <a:solidFill>
                            <a:schemeClr val="bg1"/>
                          </a:solidFill>
                        </a:rPr>
                        <a:t> V600E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800" dirty="0">
                          <a:solidFill>
                            <a:schemeClr val="bg1"/>
                          </a:solidFill>
                        </a:rPr>
                        <a:t>Encorafenib + (cetuximab or panitumumab)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40424784"/>
                  </a:ext>
                </a:extLst>
              </a:tr>
              <a:tr h="397692">
                <a:tc>
                  <a:txBody>
                    <a:bodyPr/>
                    <a:lstStyle/>
                    <a:p>
                      <a:r>
                        <a:rPr lang="en-US" sz="1800" i="1" dirty="0">
                          <a:solidFill>
                            <a:schemeClr val="bg1"/>
                          </a:solidFill>
                        </a:rPr>
                        <a:t>NTRK</a:t>
                      </a:r>
                      <a:r>
                        <a:rPr lang="en-US" sz="1800" dirty="0">
                          <a:solidFill>
                            <a:schemeClr val="bg1"/>
                          </a:solidFill>
                        </a:rPr>
                        <a:t> gene fusion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&lt;0.5%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800" dirty="0">
                          <a:solidFill>
                            <a:schemeClr val="bg1"/>
                          </a:solidFill>
                        </a:rPr>
                        <a:t>Larotrectinib</a:t>
                      </a:r>
                    </a:p>
                    <a:p>
                      <a:pPr marL="285750" indent="-285750">
                        <a:buFont typeface="Wingdings" panose="05000000000000000000" pitchFamily="2" charset="2"/>
                        <a:buChar char="§"/>
                      </a:pPr>
                      <a:r>
                        <a:rPr lang="en-US" sz="1800" dirty="0">
                          <a:solidFill>
                            <a:schemeClr val="bg1"/>
                          </a:solidFill>
                        </a:rPr>
                        <a:t>Entrectinib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57%-80%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87421659"/>
                  </a:ext>
                </a:extLst>
              </a:tr>
              <a:tr h="227253">
                <a:tc>
                  <a:txBody>
                    <a:bodyPr/>
                    <a:lstStyle/>
                    <a:p>
                      <a:r>
                        <a:rPr lang="en-US" sz="1800" i="1" dirty="0">
                          <a:solidFill>
                            <a:schemeClr val="bg1"/>
                          </a:solidFill>
                        </a:rPr>
                        <a:t>RET</a:t>
                      </a:r>
                      <a:r>
                        <a:rPr lang="en-US" sz="1800" dirty="0">
                          <a:solidFill>
                            <a:schemeClr val="bg1"/>
                          </a:solidFill>
                        </a:rPr>
                        <a:t> gene fusion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&lt;0.5%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800" dirty="0">
                          <a:solidFill>
                            <a:schemeClr val="bg1"/>
                          </a:solidFill>
                        </a:rPr>
                        <a:t>Selpercatinib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64%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37796823"/>
                  </a:ext>
                </a:extLst>
              </a:tr>
            </a:tbl>
          </a:graphicData>
        </a:graphic>
      </p:graphicFrame>
    </p:spTree>
    <p:extLst>
      <p:ext uri="{BB962C8B-B14F-4D97-AF65-F5344CB8AC3E}">
        <p14:creationId xmlns:p14="http://schemas.microsoft.com/office/powerpoint/2010/main" val="1483778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B60A9-A6E8-3F20-95B6-FFFC7AF8DA40}"/>
              </a:ext>
            </a:extLst>
          </p:cNvPr>
          <p:cNvSpPr>
            <a:spLocks noGrp="1"/>
          </p:cNvSpPr>
          <p:nvPr>
            <p:ph type="title"/>
          </p:nvPr>
        </p:nvSpPr>
        <p:spPr/>
        <p:txBody>
          <a:bodyPr/>
          <a:lstStyle/>
          <a:p>
            <a:r>
              <a:rPr lang="en-US" dirty="0"/>
              <a:t>HER2+ mCRC: A Distinct Subset </a:t>
            </a:r>
          </a:p>
        </p:txBody>
      </p:sp>
      <p:sp>
        <p:nvSpPr>
          <p:cNvPr id="3" name="Content Placeholder 2">
            <a:extLst>
              <a:ext uri="{FF2B5EF4-FFF2-40B4-BE49-F238E27FC236}">
                <a16:creationId xmlns:a16="http://schemas.microsoft.com/office/drawing/2014/main" id="{86AD5310-C917-C7CD-B4ED-DDC7C57C7AD5}"/>
              </a:ext>
            </a:extLst>
          </p:cNvPr>
          <p:cNvSpPr>
            <a:spLocks noGrp="1"/>
          </p:cNvSpPr>
          <p:nvPr>
            <p:ph idx="1"/>
          </p:nvPr>
        </p:nvSpPr>
        <p:spPr/>
        <p:txBody>
          <a:bodyPr/>
          <a:lstStyle/>
          <a:p>
            <a:r>
              <a:rPr lang="en-US" sz="2400" dirty="0"/>
              <a:t>More likely </a:t>
            </a:r>
            <a:r>
              <a:rPr lang="en-US" sz="2400" b="1" dirty="0">
                <a:solidFill>
                  <a:schemeClr val="accent3"/>
                </a:solidFill>
              </a:rPr>
              <a:t>left-sided</a:t>
            </a:r>
            <a:r>
              <a:rPr lang="en-US" sz="2400" dirty="0"/>
              <a:t> or distal CRC (OR: 0.50) </a:t>
            </a:r>
          </a:p>
          <a:p>
            <a:r>
              <a:rPr lang="en-US" sz="2400" dirty="0"/>
              <a:t>More frequent </a:t>
            </a:r>
            <a:r>
              <a:rPr lang="en-US" sz="2400" b="1" dirty="0">
                <a:solidFill>
                  <a:schemeClr val="accent3"/>
                </a:solidFill>
              </a:rPr>
              <a:t>lung metastases </a:t>
            </a:r>
            <a:r>
              <a:rPr lang="en-US" sz="2400" dirty="0"/>
              <a:t>(OR: 2.04)</a:t>
            </a:r>
          </a:p>
          <a:p>
            <a:r>
              <a:rPr lang="en-US" sz="2400" dirty="0"/>
              <a:t>High incidence of </a:t>
            </a:r>
            <a:r>
              <a:rPr lang="en-US" sz="2400" b="1" dirty="0">
                <a:solidFill>
                  <a:schemeClr val="accent3"/>
                </a:solidFill>
              </a:rPr>
              <a:t>brain metastases </a:t>
            </a:r>
            <a:r>
              <a:rPr lang="en-US" sz="2400" dirty="0"/>
              <a:t>(~20%: 4x more frequent than usually reported in mCRC)</a:t>
            </a:r>
          </a:p>
          <a:p>
            <a:r>
              <a:rPr lang="en-US" sz="2400" dirty="0"/>
              <a:t>HER2 amplification is </a:t>
            </a:r>
            <a:r>
              <a:rPr lang="en-US" sz="2400" b="1" dirty="0">
                <a:solidFill>
                  <a:schemeClr val="accent3"/>
                </a:solidFill>
              </a:rPr>
              <a:t>enriched in </a:t>
            </a:r>
            <a:r>
              <a:rPr lang="en-US" sz="2400" b="1" i="1" dirty="0">
                <a:solidFill>
                  <a:schemeClr val="accent3"/>
                </a:solidFill>
              </a:rPr>
              <a:t>RAS/BRAF </a:t>
            </a:r>
            <a:r>
              <a:rPr lang="en-US" sz="2400" b="1" dirty="0">
                <a:solidFill>
                  <a:schemeClr val="accent3"/>
                </a:solidFill>
              </a:rPr>
              <a:t>wild-type </a:t>
            </a:r>
            <a:r>
              <a:rPr lang="en-US" sz="2400" dirty="0"/>
              <a:t>tumors</a:t>
            </a:r>
            <a:r>
              <a:rPr lang="en-US" sz="2400" b="1" dirty="0"/>
              <a:t> </a:t>
            </a:r>
            <a:r>
              <a:rPr lang="en-US" sz="2400" dirty="0"/>
              <a:t>(6%-12% vs 1%-2% in </a:t>
            </a:r>
            <a:r>
              <a:rPr lang="en-US" sz="2400" i="1" dirty="0"/>
              <a:t>RAS</a:t>
            </a:r>
            <a:r>
              <a:rPr lang="en-US" sz="2400" dirty="0"/>
              <a:t> mutant) </a:t>
            </a:r>
          </a:p>
          <a:p>
            <a:r>
              <a:rPr lang="en-US" sz="2400" dirty="0"/>
              <a:t>Prognostic role </a:t>
            </a:r>
            <a:r>
              <a:rPr lang="en-US" sz="2400" u="sng" dirty="0"/>
              <a:t>is still unclear </a:t>
            </a:r>
          </a:p>
          <a:p>
            <a:pPr lvl="1"/>
            <a:r>
              <a:rPr lang="en-US" sz="2200" dirty="0"/>
              <a:t>Stage III CRC: </a:t>
            </a:r>
            <a:r>
              <a:rPr lang="en-US" sz="2200" i="1" dirty="0"/>
              <a:t>HER2</a:t>
            </a:r>
            <a:r>
              <a:rPr lang="en-US" sz="2200" dirty="0"/>
              <a:t> alterations associated with shorter RFS (HR: 1.55) and OS (HR: 1.57)</a:t>
            </a:r>
          </a:p>
          <a:p>
            <a:pPr lvl="1"/>
            <a:r>
              <a:rPr lang="en-US" sz="2200" dirty="0"/>
              <a:t>Other retrospective analyses: with all stages do not show significant association with survival</a:t>
            </a:r>
          </a:p>
          <a:p>
            <a:endParaRPr lang="en-US" sz="2400" dirty="0"/>
          </a:p>
        </p:txBody>
      </p:sp>
      <p:sp>
        <p:nvSpPr>
          <p:cNvPr id="4" name="TextBox 3">
            <a:extLst>
              <a:ext uri="{FF2B5EF4-FFF2-40B4-BE49-F238E27FC236}">
                <a16:creationId xmlns:a16="http://schemas.microsoft.com/office/drawing/2014/main" id="{B533D138-6697-BAD8-4145-4470AF89C4F5}"/>
              </a:ext>
            </a:extLst>
          </p:cNvPr>
          <p:cNvSpPr txBox="1"/>
          <p:nvPr/>
        </p:nvSpPr>
        <p:spPr>
          <a:xfrm>
            <a:off x="399727" y="6388294"/>
            <a:ext cx="8784077"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rPr>
              <a:t>Djaballah. ASCO Edu Book. 2022;42:219.</a:t>
            </a:r>
          </a:p>
        </p:txBody>
      </p:sp>
    </p:spTree>
    <p:extLst>
      <p:ext uri="{BB962C8B-B14F-4D97-AF65-F5344CB8AC3E}">
        <p14:creationId xmlns:p14="http://schemas.microsoft.com/office/powerpoint/2010/main" val="3001998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5" name="Group 624">
            <a:extLst>
              <a:ext uri="{FF2B5EF4-FFF2-40B4-BE49-F238E27FC236}">
                <a16:creationId xmlns:a16="http://schemas.microsoft.com/office/drawing/2014/main" id="{A536AC0A-44D3-F1F0-4259-2D022A07CE40}"/>
              </a:ext>
            </a:extLst>
          </p:cNvPr>
          <p:cNvGrpSpPr/>
          <p:nvPr/>
        </p:nvGrpSpPr>
        <p:grpSpPr>
          <a:xfrm>
            <a:off x="5744419" y="4252110"/>
            <a:ext cx="975977" cy="1774825"/>
            <a:chOff x="5462923" y="4076700"/>
            <a:chExt cx="975977" cy="1774825"/>
          </a:xfrm>
        </p:grpSpPr>
        <p:sp>
          <p:nvSpPr>
            <p:cNvPr id="622" name="Freeform 621">
              <a:extLst>
                <a:ext uri="{FF2B5EF4-FFF2-40B4-BE49-F238E27FC236}">
                  <a16:creationId xmlns:a16="http://schemas.microsoft.com/office/drawing/2014/main" id="{022B4730-0839-D2B6-2411-3C9A4DDC17E2}"/>
                </a:ext>
              </a:extLst>
            </p:cNvPr>
            <p:cNvSpPr/>
            <p:nvPr/>
          </p:nvSpPr>
          <p:spPr bwMode="auto">
            <a:xfrm>
              <a:off x="5464175" y="4076700"/>
              <a:ext cx="974725" cy="1774825"/>
            </a:xfrm>
            <a:custGeom>
              <a:avLst/>
              <a:gdLst>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311150 w 974725"/>
                <a:gd name="connsiteY14" fmla="*/ 1377950 h 1774825"/>
                <a:gd name="connsiteX15" fmla="*/ 273050 w 974725"/>
                <a:gd name="connsiteY15" fmla="*/ 1377950 h 1774825"/>
                <a:gd name="connsiteX16" fmla="*/ 273050 w 974725"/>
                <a:gd name="connsiteY16" fmla="*/ 1219200 h 1774825"/>
                <a:gd name="connsiteX17" fmla="*/ 244475 w 974725"/>
                <a:gd name="connsiteY17" fmla="*/ 1219200 h 1774825"/>
                <a:gd name="connsiteX18" fmla="*/ 244475 w 974725"/>
                <a:gd name="connsiteY18" fmla="*/ 1092200 h 1774825"/>
                <a:gd name="connsiteX19" fmla="*/ 3175 w 974725"/>
                <a:gd name="connsiteY19" fmla="*/ 1092200 h 1774825"/>
                <a:gd name="connsiteX20" fmla="*/ 0 w 974725"/>
                <a:gd name="connsiteY20" fmla="*/ 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4725" h="1774825">
                  <a:moveTo>
                    <a:pt x="0" y="0"/>
                  </a:moveTo>
                  <a:lnTo>
                    <a:pt x="244475" y="0"/>
                  </a:lnTo>
                  <a:lnTo>
                    <a:pt x="244475" y="88900"/>
                  </a:lnTo>
                  <a:lnTo>
                    <a:pt x="276225" y="88900"/>
                  </a:lnTo>
                  <a:lnTo>
                    <a:pt x="276225" y="222250"/>
                  </a:lnTo>
                  <a:lnTo>
                    <a:pt x="317500" y="222250"/>
                  </a:lnTo>
                  <a:lnTo>
                    <a:pt x="317500" y="377825"/>
                  </a:lnTo>
                  <a:lnTo>
                    <a:pt x="476250" y="377825"/>
                  </a:lnTo>
                  <a:lnTo>
                    <a:pt x="476250" y="631825"/>
                  </a:lnTo>
                  <a:lnTo>
                    <a:pt x="974725" y="631825"/>
                  </a:lnTo>
                  <a:lnTo>
                    <a:pt x="974725" y="1774825"/>
                  </a:lnTo>
                  <a:lnTo>
                    <a:pt x="479425" y="1774825"/>
                  </a:lnTo>
                  <a:lnTo>
                    <a:pt x="479425" y="1520825"/>
                  </a:lnTo>
                  <a:lnTo>
                    <a:pt x="311150" y="1520825"/>
                  </a:lnTo>
                  <a:lnTo>
                    <a:pt x="311150" y="1377950"/>
                  </a:lnTo>
                  <a:lnTo>
                    <a:pt x="273050" y="1377950"/>
                  </a:lnTo>
                  <a:lnTo>
                    <a:pt x="273050" y="1219200"/>
                  </a:lnTo>
                  <a:lnTo>
                    <a:pt x="244475" y="1219200"/>
                  </a:lnTo>
                  <a:lnTo>
                    <a:pt x="244475" y="1092200"/>
                  </a:lnTo>
                  <a:lnTo>
                    <a:pt x="3175" y="1092200"/>
                  </a:lnTo>
                  <a:cubicBezTo>
                    <a:pt x="2117" y="728133"/>
                    <a:pt x="1058" y="364067"/>
                    <a:pt x="0" y="0"/>
                  </a:cubicBezTo>
                  <a:close/>
                </a:path>
              </a:pathLst>
            </a:cu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3" name="Freeform 622">
              <a:extLst>
                <a:ext uri="{FF2B5EF4-FFF2-40B4-BE49-F238E27FC236}">
                  <a16:creationId xmlns:a16="http://schemas.microsoft.com/office/drawing/2014/main" id="{49A2F3E3-9586-CB2B-A423-4A3AE9487867}"/>
                </a:ext>
              </a:extLst>
            </p:cNvPr>
            <p:cNvSpPr/>
            <p:nvPr/>
          </p:nvSpPr>
          <p:spPr bwMode="auto">
            <a:xfrm>
              <a:off x="5464175" y="4080611"/>
              <a:ext cx="974725" cy="631825"/>
            </a:xfrm>
            <a:custGeom>
              <a:avLst/>
              <a:gdLst>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311150 w 974725"/>
                <a:gd name="connsiteY14" fmla="*/ 1377950 h 1774825"/>
                <a:gd name="connsiteX15" fmla="*/ 273050 w 974725"/>
                <a:gd name="connsiteY15" fmla="*/ 1377950 h 1774825"/>
                <a:gd name="connsiteX16" fmla="*/ 273050 w 974725"/>
                <a:gd name="connsiteY16" fmla="*/ 1219200 h 1774825"/>
                <a:gd name="connsiteX17" fmla="*/ 244475 w 974725"/>
                <a:gd name="connsiteY17" fmla="*/ 1219200 h 1774825"/>
                <a:gd name="connsiteX18" fmla="*/ 244475 w 974725"/>
                <a:gd name="connsiteY18" fmla="*/ 1092200 h 1774825"/>
                <a:gd name="connsiteX19" fmla="*/ 3175 w 974725"/>
                <a:gd name="connsiteY19" fmla="*/ 1092200 h 1774825"/>
                <a:gd name="connsiteX20" fmla="*/ 0 w 974725"/>
                <a:gd name="connsiteY20" fmla="*/ 0 h 1774825"/>
                <a:gd name="connsiteX0" fmla="*/ 3175 w 974725"/>
                <a:gd name="connsiteY0" fmla="*/ 1092200 h 1774825"/>
                <a:gd name="connsiteX1" fmla="*/ 0 w 974725"/>
                <a:gd name="connsiteY1" fmla="*/ 0 h 1774825"/>
                <a:gd name="connsiteX2" fmla="*/ 244475 w 974725"/>
                <a:gd name="connsiteY2" fmla="*/ 0 h 1774825"/>
                <a:gd name="connsiteX3" fmla="*/ 244475 w 974725"/>
                <a:gd name="connsiteY3" fmla="*/ 88900 h 1774825"/>
                <a:gd name="connsiteX4" fmla="*/ 276225 w 974725"/>
                <a:gd name="connsiteY4" fmla="*/ 88900 h 1774825"/>
                <a:gd name="connsiteX5" fmla="*/ 276225 w 974725"/>
                <a:gd name="connsiteY5" fmla="*/ 222250 h 1774825"/>
                <a:gd name="connsiteX6" fmla="*/ 317500 w 974725"/>
                <a:gd name="connsiteY6" fmla="*/ 222250 h 1774825"/>
                <a:gd name="connsiteX7" fmla="*/ 317500 w 974725"/>
                <a:gd name="connsiteY7" fmla="*/ 377825 h 1774825"/>
                <a:gd name="connsiteX8" fmla="*/ 476250 w 974725"/>
                <a:gd name="connsiteY8" fmla="*/ 377825 h 1774825"/>
                <a:gd name="connsiteX9" fmla="*/ 476250 w 974725"/>
                <a:gd name="connsiteY9" fmla="*/ 631825 h 1774825"/>
                <a:gd name="connsiteX10" fmla="*/ 974725 w 974725"/>
                <a:gd name="connsiteY10" fmla="*/ 631825 h 1774825"/>
                <a:gd name="connsiteX11" fmla="*/ 974725 w 974725"/>
                <a:gd name="connsiteY11" fmla="*/ 1774825 h 1774825"/>
                <a:gd name="connsiteX12" fmla="*/ 479425 w 974725"/>
                <a:gd name="connsiteY12" fmla="*/ 1774825 h 1774825"/>
                <a:gd name="connsiteX13" fmla="*/ 479425 w 974725"/>
                <a:gd name="connsiteY13" fmla="*/ 1520825 h 1774825"/>
                <a:gd name="connsiteX14" fmla="*/ 311150 w 974725"/>
                <a:gd name="connsiteY14" fmla="*/ 1520825 h 1774825"/>
                <a:gd name="connsiteX15" fmla="*/ 311150 w 974725"/>
                <a:gd name="connsiteY15" fmla="*/ 1377950 h 1774825"/>
                <a:gd name="connsiteX16" fmla="*/ 273050 w 974725"/>
                <a:gd name="connsiteY16" fmla="*/ 1377950 h 1774825"/>
                <a:gd name="connsiteX17" fmla="*/ 273050 w 974725"/>
                <a:gd name="connsiteY17" fmla="*/ 1219200 h 1774825"/>
                <a:gd name="connsiteX18" fmla="*/ 244475 w 974725"/>
                <a:gd name="connsiteY18" fmla="*/ 1219200 h 1774825"/>
                <a:gd name="connsiteX19" fmla="*/ 244475 w 974725"/>
                <a:gd name="connsiteY19" fmla="*/ 1092200 h 1774825"/>
                <a:gd name="connsiteX20" fmla="*/ 94615 w 974725"/>
                <a:gd name="connsiteY20" fmla="*/ 1183640 h 1774825"/>
                <a:gd name="connsiteX0" fmla="*/ 3175 w 974725"/>
                <a:gd name="connsiteY0" fmla="*/ 1092200 h 1774825"/>
                <a:gd name="connsiteX1" fmla="*/ 0 w 974725"/>
                <a:gd name="connsiteY1" fmla="*/ 0 h 1774825"/>
                <a:gd name="connsiteX2" fmla="*/ 244475 w 974725"/>
                <a:gd name="connsiteY2" fmla="*/ 0 h 1774825"/>
                <a:gd name="connsiteX3" fmla="*/ 244475 w 974725"/>
                <a:gd name="connsiteY3" fmla="*/ 88900 h 1774825"/>
                <a:gd name="connsiteX4" fmla="*/ 276225 w 974725"/>
                <a:gd name="connsiteY4" fmla="*/ 88900 h 1774825"/>
                <a:gd name="connsiteX5" fmla="*/ 276225 w 974725"/>
                <a:gd name="connsiteY5" fmla="*/ 222250 h 1774825"/>
                <a:gd name="connsiteX6" fmla="*/ 317500 w 974725"/>
                <a:gd name="connsiteY6" fmla="*/ 222250 h 1774825"/>
                <a:gd name="connsiteX7" fmla="*/ 317500 w 974725"/>
                <a:gd name="connsiteY7" fmla="*/ 377825 h 1774825"/>
                <a:gd name="connsiteX8" fmla="*/ 476250 w 974725"/>
                <a:gd name="connsiteY8" fmla="*/ 377825 h 1774825"/>
                <a:gd name="connsiteX9" fmla="*/ 476250 w 974725"/>
                <a:gd name="connsiteY9" fmla="*/ 631825 h 1774825"/>
                <a:gd name="connsiteX10" fmla="*/ 974725 w 974725"/>
                <a:gd name="connsiteY10" fmla="*/ 631825 h 1774825"/>
                <a:gd name="connsiteX11" fmla="*/ 974725 w 974725"/>
                <a:gd name="connsiteY11" fmla="*/ 1774825 h 1774825"/>
                <a:gd name="connsiteX12" fmla="*/ 479425 w 974725"/>
                <a:gd name="connsiteY12" fmla="*/ 1774825 h 1774825"/>
                <a:gd name="connsiteX13" fmla="*/ 479425 w 974725"/>
                <a:gd name="connsiteY13" fmla="*/ 1520825 h 1774825"/>
                <a:gd name="connsiteX14" fmla="*/ 311150 w 974725"/>
                <a:gd name="connsiteY14" fmla="*/ 1520825 h 1774825"/>
                <a:gd name="connsiteX15" fmla="*/ 311150 w 974725"/>
                <a:gd name="connsiteY15" fmla="*/ 1377950 h 1774825"/>
                <a:gd name="connsiteX16" fmla="*/ 273050 w 974725"/>
                <a:gd name="connsiteY16" fmla="*/ 1377950 h 1774825"/>
                <a:gd name="connsiteX17" fmla="*/ 273050 w 974725"/>
                <a:gd name="connsiteY17" fmla="*/ 1219200 h 1774825"/>
                <a:gd name="connsiteX18" fmla="*/ 244475 w 974725"/>
                <a:gd name="connsiteY18" fmla="*/ 1219200 h 1774825"/>
                <a:gd name="connsiteX19" fmla="*/ 94615 w 974725"/>
                <a:gd name="connsiteY19" fmla="*/ 118364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311150 w 974725"/>
                <a:gd name="connsiteY14" fmla="*/ 1377950 h 1774825"/>
                <a:gd name="connsiteX15" fmla="*/ 273050 w 974725"/>
                <a:gd name="connsiteY15" fmla="*/ 1377950 h 1774825"/>
                <a:gd name="connsiteX16" fmla="*/ 273050 w 974725"/>
                <a:gd name="connsiteY16" fmla="*/ 1219200 h 1774825"/>
                <a:gd name="connsiteX17" fmla="*/ 244475 w 974725"/>
                <a:gd name="connsiteY17" fmla="*/ 1219200 h 1774825"/>
                <a:gd name="connsiteX18" fmla="*/ 94615 w 974725"/>
                <a:gd name="connsiteY18" fmla="*/ 118364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311150 w 974725"/>
                <a:gd name="connsiteY14" fmla="*/ 1377950 h 1774825"/>
                <a:gd name="connsiteX15" fmla="*/ 273050 w 974725"/>
                <a:gd name="connsiteY15" fmla="*/ 1377950 h 1774825"/>
                <a:gd name="connsiteX16" fmla="*/ 244475 w 974725"/>
                <a:gd name="connsiteY16" fmla="*/ 1219200 h 1774825"/>
                <a:gd name="connsiteX17" fmla="*/ 94615 w 974725"/>
                <a:gd name="connsiteY17" fmla="*/ 118364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273050 w 974725"/>
                <a:gd name="connsiteY14" fmla="*/ 1377950 h 1774825"/>
                <a:gd name="connsiteX15" fmla="*/ 244475 w 974725"/>
                <a:gd name="connsiteY15" fmla="*/ 1219200 h 1774825"/>
                <a:gd name="connsiteX16" fmla="*/ 94615 w 974725"/>
                <a:gd name="connsiteY16" fmla="*/ 118364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479425 w 974725"/>
                <a:gd name="connsiteY10" fmla="*/ 1774825 h 1774825"/>
                <a:gd name="connsiteX11" fmla="*/ 479425 w 974725"/>
                <a:gd name="connsiteY11" fmla="*/ 1520825 h 1774825"/>
                <a:gd name="connsiteX12" fmla="*/ 311150 w 974725"/>
                <a:gd name="connsiteY12" fmla="*/ 1520825 h 1774825"/>
                <a:gd name="connsiteX13" fmla="*/ 273050 w 974725"/>
                <a:gd name="connsiteY13" fmla="*/ 1377950 h 1774825"/>
                <a:gd name="connsiteX14" fmla="*/ 244475 w 974725"/>
                <a:gd name="connsiteY14" fmla="*/ 1219200 h 1774825"/>
                <a:gd name="connsiteX15" fmla="*/ 94615 w 974725"/>
                <a:gd name="connsiteY15" fmla="*/ 118364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479425 w 974725"/>
                <a:gd name="connsiteY10" fmla="*/ 1774825 h 1774825"/>
                <a:gd name="connsiteX11" fmla="*/ 479425 w 974725"/>
                <a:gd name="connsiteY11" fmla="*/ 1520825 h 1774825"/>
                <a:gd name="connsiteX12" fmla="*/ 311150 w 974725"/>
                <a:gd name="connsiteY12" fmla="*/ 1520825 h 1774825"/>
                <a:gd name="connsiteX13" fmla="*/ 273050 w 974725"/>
                <a:gd name="connsiteY13" fmla="*/ 1377950 h 1774825"/>
                <a:gd name="connsiteX14" fmla="*/ 244475 w 974725"/>
                <a:gd name="connsiteY14" fmla="*/ 121920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479425 w 974725"/>
                <a:gd name="connsiteY10" fmla="*/ 1774825 h 1774825"/>
                <a:gd name="connsiteX11" fmla="*/ 479425 w 974725"/>
                <a:gd name="connsiteY11" fmla="*/ 1520825 h 1774825"/>
                <a:gd name="connsiteX12" fmla="*/ 311150 w 974725"/>
                <a:gd name="connsiteY12" fmla="*/ 1520825 h 1774825"/>
                <a:gd name="connsiteX13" fmla="*/ 273050 w 974725"/>
                <a:gd name="connsiteY13" fmla="*/ 137795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479425 w 974725"/>
                <a:gd name="connsiteY10" fmla="*/ 1774825 h 1774825"/>
                <a:gd name="connsiteX11" fmla="*/ 479425 w 974725"/>
                <a:gd name="connsiteY11" fmla="*/ 1520825 h 1774825"/>
                <a:gd name="connsiteX12" fmla="*/ 311150 w 974725"/>
                <a:gd name="connsiteY12" fmla="*/ 1520825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479425 w 974725"/>
                <a:gd name="connsiteY10" fmla="*/ 1774825 h 1774825"/>
                <a:gd name="connsiteX11" fmla="*/ 479425 w 974725"/>
                <a:gd name="connsiteY11" fmla="*/ 1520825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479425 w 974725"/>
                <a:gd name="connsiteY10" fmla="*/ 1774825 h 1774825"/>
                <a:gd name="connsiteX0" fmla="*/ 0 w 974725"/>
                <a:gd name="connsiteY0" fmla="*/ 0 h 631825"/>
                <a:gd name="connsiteX1" fmla="*/ 244475 w 974725"/>
                <a:gd name="connsiteY1" fmla="*/ 0 h 631825"/>
                <a:gd name="connsiteX2" fmla="*/ 244475 w 974725"/>
                <a:gd name="connsiteY2" fmla="*/ 88900 h 631825"/>
                <a:gd name="connsiteX3" fmla="*/ 276225 w 974725"/>
                <a:gd name="connsiteY3" fmla="*/ 88900 h 631825"/>
                <a:gd name="connsiteX4" fmla="*/ 276225 w 974725"/>
                <a:gd name="connsiteY4" fmla="*/ 222250 h 631825"/>
                <a:gd name="connsiteX5" fmla="*/ 317500 w 974725"/>
                <a:gd name="connsiteY5" fmla="*/ 222250 h 631825"/>
                <a:gd name="connsiteX6" fmla="*/ 317500 w 974725"/>
                <a:gd name="connsiteY6" fmla="*/ 377825 h 631825"/>
                <a:gd name="connsiteX7" fmla="*/ 476250 w 974725"/>
                <a:gd name="connsiteY7" fmla="*/ 377825 h 631825"/>
                <a:gd name="connsiteX8" fmla="*/ 476250 w 974725"/>
                <a:gd name="connsiteY8" fmla="*/ 631825 h 631825"/>
                <a:gd name="connsiteX9" fmla="*/ 974725 w 974725"/>
                <a:gd name="connsiteY9" fmla="*/ 631825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4725" h="631825">
                  <a:moveTo>
                    <a:pt x="0" y="0"/>
                  </a:moveTo>
                  <a:lnTo>
                    <a:pt x="244475" y="0"/>
                  </a:lnTo>
                  <a:lnTo>
                    <a:pt x="244475" y="88900"/>
                  </a:lnTo>
                  <a:lnTo>
                    <a:pt x="276225" y="88900"/>
                  </a:lnTo>
                  <a:lnTo>
                    <a:pt x="276225" y="222250"/>
                  </a:lnTo>
                  <a:lnTo>
                    <a:pt x="317500" y="222250"/>
                  </a:lnTo>
                  <a:lnTo>
                    <a:pt x="317500" y="377825"/>
                  </a:lnTo>
                  <a:lnTo>
                    <a:pt x="476250" y="377825"/>
                  </a:lnTo>
                  <a:lnTo>
                    <a:pt x="476250" y="631825"/>
                  </a:lnTo>
                  <a:lnTo>
                    <a:pt x="974725" y="631825"/>
                  </a:lnTo>
                </a:path>
              </a:pathLst>
            </a:custGeom>
            <a:no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4" name="Freeform 623">
              <a:extLst>
                <a:ext uri="{FF2B5EF4-FFF2-40B4-BE49-F238E27FC236}">
                  <a16:creationId xmlns:a16="http://schemas.microsoft.com/office/drawing/2014/main" id="{EEE4DA94-7BB6-AD7D-F16D-6D3C490B27AB}"/>
                </a:ext>
              </a:extLst>
            </p:cNvPr>
            <p:cNvSpPr/>
            <p:nvPr/>
          </p:nvSpPr>
          <p:spPr bwMode="auto">
            <a:xfrm>
              <a:off x="5462923" y="5168865"/>
              <a:ext cx="971550" cy="682625"/>
            </a:xfrm>
            <a:custGeom>
              <a:avLst/>
              <a:gdLst>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311150 w 974725"/>
                <a:gd name="connsiteY14" fmla="*/ 1377950 h 1774825"/>
                <a:gd name="connsiteX15" fmla="*/ 273050 w 974725"/>
                <a:gd name="connsiteY15" fmla="*/ 1377950 h 1774825"/>
                <a:gd name="connsiteX16" fmla="*/ 273050 w 974725"/>
                <a:gd name="connsiteY16" fmla="*/ 1219200 h 1774825"/>
                <a:gd name="connsiteX17" fmla="*/ 244475 w 974725"/>
                <a:gd name="connsiteY17" fmla="*/ 1219200 h 1774825"/>
                <a:gd name="connsiteX18" fmla="*/ 244475 w 974725"/>
                <a:gd name="connsiteY18" fmla="*/ 1092200 h 1774825"/>
                <a:gd name="connsiteX19" fmla="*/ 3175 w 974725"/>
                <a:gd name="connsiteY19" fmla="*/ 1092200 h 1774825"/>
                <a:gd name="connsiteX20" fmla="*/ 0 w 974725"/>
                <a:gd name="connsiteY20" fmla="*/ 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311150 w 974725"/>
                <a:gd name="connsiteY14" fmla="*/ 1377950 h 1774825"/>
                <a:gd name="connsiteX15" fmla="*/ 273050 w 974725"/>
                <a:gd name="connsiteY15" fmla="*/ 1377950 h 1774825"/>
                <a:gd name="connsiteX16" fmla="*/ 273050 w 974725"/>
                <a:gd name="connsiteY16" fmla="*/ 1219200 h 1774825"/>
                <a:gd name="connsiteX17" fmla="*/ 244475 w 974725"/>
                <a:gd name="connsiteY17" fmla="*/ 1219200 h 1774825"/>
                <a:gd name="connsiteX18" fmla="*/ 244475 w 974725"/>
                <a:gd name="connsiteY18" fmla="*/ 1092200 h 1774825"/>
                <a:gd name="connsiteX19" fmla="*/ 3175 w 974725"/>
                <a:gd name="connsiteY19" fmla="*/ 1092200 h 1774825"/>
                <a:gd name="connsiteX20" fmla="*/ 91440 w 974725"/>
                <a:gd name="connsiteY20" fmla="*/ 91440 h 1774825"/>
                <a:gd name="connsiteX0" fmla="*/ 0 w 974725"/>
                <a:gd name="connsiteY0" fmla="*/ 0 h 1774825"/>
                <a:gd name="connsiteX1" fmla="*/ 244475 w 974725"/>
                <a:gd name="connsiteY1" fmla="*/ 0 h 1774825"/>
                <a:gd name="connsiteX2" fmla="*/ 244475 w 974725"/>
                <a:gd name="connsiteY2" fmla="*/ 88900 h 1774825"/>
                <a:gd name="connsiteX3" fmla="*/ 276225 w 974725"/>
                <a:gd name="connsiteY3" fmla="*/ 88900 h 1774825"/>
                <a:gd name="connsiteX4" fmla="*/ 276225 w 974725"/>
                <a:gd name="connsiteY4" fmla="*/ 222250 h 1774825"/>
                <a:gd name="connsiteX5" fmla="*/ 317500 w 974725"/>
                <a:gd name="connsiteY5" fmla="*/ 222250 h 1774825"/>
                <a:gd name="connsiteX6" fmla="*/ 317500 w 974725"/>
                <a:gd name="connsiteY6" fmla="*/ 377825 h 1774825"/>
                <a:gd name="connsiteX7" fmla="*/ 476250 w 974725"/>
                <a:gd name="connsiteY7" fmla="*/ 377825 h 1774825"/>
                <a:gd name="connsiteX8" fmla="*/ 476250 w 974725"/>
                <a:gd name="connsiteY8" fmla="*/ 631825 h 1774825"/>
                <a:gd name="connsiteX9" fmla="*/ 974725 w 974725"/>
                <a:gd name="connsiteY9" fmla="*/ 631825 h 1774825"/>
                <a:gd name="connsiteX10" fmla="*/ 974725 w 974725"/>
                <a:gd name="connsiteY10" fmla="*/ 1774825 h 1774825"/>
                <a:gd name="connsiteX11" fmla="*/ 479425 w 974725"/>
                <a:gd name="connsiteY11" fmla="*/ 1774825 h 1774825"/>
                <a:gd name="connsiteX12" fmla="*/ 479425 w 974725"/>
                <a:gd name="connsiteY12" fmla="*/ 1520825 h 1774825"/>
                <a:gd name="connsiteX13" fmla="*/ 311150 w 974725"/>
                <a:gd name="connsiteY13" fmla="*/ 1520825 h 1774825"/>
                <a:gd name="connsiteX14" fmla="*/ 311150 w 974725"/>
                <a:gd name="connsiteY14" fmla="*/ 1377950 h 1774825"/>
                <a:gd name="connsiteX15" fmla="*/ 273050 w 974725"/>
                <a:gd name="connsiteY15" fmla="*/ 1377950 h 1774825"/>
                <a:gd name="connsiteX16" fmla="*/ 273050 w 974725"/>
                <a:gd name="connsiteY16" fmla="*/ 1219200 h 1774825"/>
                <a:gd name="connsiteX17" fmla="*/ 244475 w 974725"/>
                <a:gd name="connsiteY17" fmla="*/ 1219200 h 1774825"/>
                <a:gd name="connsiteX18" fmla="*/ 244475 w 974725"/>
                <a:gd name="connsiteY18" fmla="*/ 1092200 h 1774825"/>
                <a:gd name="connsiteX19" fmla="*/ 3175 w 974725"/>
                <a:gd name="connsiteY19" fmla="*/ 1092200 h 1774825"/>
                <a:gd name="connsiteX0" fmla="*/ 241300 w 971550"/>
                <a:gd name="connsiteY0" fmla="*/ 0 h 1774825"/>
                <a:gd name="connsiteX1" fmla="*/ 241300 w 971550"/>
                <a:gd name="connsiteY1" fmla="*/ 88900 h 1774825"/>
                <a:gd name="connsiteX2" fmla="*/ 273050 w 971550"/>
                <a:gd name="connsiteY2" fmla="*/ 88900 h 1774825"/>
                <a:gd name="connsiteX3" fmla="*/ 273050 w 971550"/>
                <a:gd name="connsiteY3" fmla="*/ 222250 h 1774825"/>
                <a:gd name="connsiteX4" fmla="*/ 314325 w 971550"/>
                <a:gd name="connsiteY4" fmla="*/ 222250 h 1774825"/>
                <a:gd name="connsiteX5" fmla="*/ 314325 w 971550"/>
                <a:gd name="connsiteY5" fmla="*/ 377825 h 1774825"/>
                <a:gd name="connsiteX6" fmla="*/ 473075 w 971550"/>
                <a:gd name="connsiteY6" fmla="*/ 377825 h 1774825"/>
                <a:gd name="connsiteX7" fmla="*/ 473075 w 971550"/>
                <a:gd name="connsiteY7" fmla="*/ 631825 h 1774825"/>
                <a:gd name="connsiteX8" fmla="*/ 971550 w 971550"/>
                <a:gd name="connsiteY8" fmla="*/ 631825 h 1774825"/>
                <a:gd name="connsiteX9" fmla="*/ 971550 w 971550"/>
                <a:gd name="connsiteY9" fmla="*/ 1774825 h 1774825"/>
                <a:gd name="connsiteX10" fmla="*/ 476250 w 971550"/>
                <a:gd name="connsiteY10" fmla="*/ 1774825 h 1774825"/>
                <a:gd name="connsiteX11" fmla="*/ 476250 w 971550"/>
                <a:gd name="connsiteY11" fmla="*/ 1520825 h 1774825"/>
                <a:gd name="connsiteX12" fmla="*/ 307975 w 971550"/>
                <a:gd name="connsiteY12" fmla="*/ 1520825 h 1774825"/>
                <a:gd name="connsiteX13" fmla="*/ 307975 w 971550"/>
                <a:gd name="connsiteY13" fmla="*/ 1377950 h 1774825"/>
                <a:gd name="connsiteX14" fmla="*/ 269875 w 971550"/>
                <a:gd name="connsiteY14" fmla="*/ 1377950 h 1774825"/>
                <a:gd name="connsiteX15" fmla="*/ 269875 w 971550"/>
                <a:gd name="connsiteY15" fmla="*/ 1219200 h 1774825"/>
                <a:gd name="connsiteX16" fmla="*/ 241300 w 971550"/>
                <a:gd name="connsiteY16" fmla="*/ 1219200 h 1774825"/>
                <a:gd name="connsiteX17" fmla="*/ 241300 w 971550"/>
                <a:gd name="connsiteY17" fmla="*/ 1092200 h 1774825"/>
                <a:gd name="connsiteX18" fmla="*/ 0 w 971550"/>
                <a:gd name="connsiteY18" fmla="*/ 1092200 h 1774825"/>
                <a:gd name="connsiteX0" fmla="*/ 241300 w 971550"/>
                <a:gd name="connsiteY0" fmla="*/ 0 h 1685925"/>
                <a:gd name="connsiteX1" fmla="*/ 273050 w 971550"/>
                <a:gd name="connsiteY1" fmla="*/ 0 h 1685925"/>
                <a:gd name="connsiteX2" fmla="*/ 273050 w 971550"/>
                <a:gd name="connsiteY2" fmla="*/ 133350 h 1685925"/>
                <a:gd name="connsiteX3" fmla="*/ 314325 w 971550"/>
                <a:gd name="connsiteY3" fmla="*/ 133350 h 1685925"/>
                <a:gd name="connsiteX4" fmla="*/ 314325 w 971550"/>
                <a:gd name="connsiteY4" fmla="*/ 288925 h 1685925"/>
                <a:gd name="connsiteX5" fmla="*/ 473075 w 971550"/>
                <a:gd name="connsiteY5" fmla="*/ 288925 h 1685925"/>
                <a:gd name="connsiteX6" fmla="*/ 473075 w 971550"/>
                <a:gd name="connsiteY6" fmla="*/ 542925 h 1685925"/>
                <a:gd name="connsiteX7" fmla="*/ 971550 w 971550"/>
                <a:gd name="connsiteY7" fmla="*/ 542925 h 1685925"/>
                <a:gd name="connsiteX8" fmla="*/ 971550 w 971550"/>
                <a:gd name="connsiteY8" fmla="*/ 1685925 h 1685925"/>
                <a:gd name="connsiteX9" fmla="*/ 476250 w 971550"/>
                <a:gd name="connsiteY9" fmla="*/ 1685925 h 1685925"/>
                <a:gd name="connsiteX10" fmla="*/ 476250 w 971550"/>
                <a:gd name="connsiteY10" fmla="*/ 1431925 h 1685925"/>
                <a:gd name="connsiteX11" fmla="*/ 307975 w 971550"/>
                <a:gd name="connsiteY11" fmla="*/ 1431925 h 1685925"/>
                <a:gd name="connsiteX12" fmla="*/ 307975 w 971550"/>
                <a:gd name="connsiteY12" fmla="*/ 1289050 h 1685925"/>
                <a:gd name="connsiteX13" fmla="*/ 269875 w 971550"/>
                <a:gd name="connsiteY13" fmla="*/ 1289050 h 1685925"/>
                <a:gd name="connsiteX14" fmla="*/ 269875 w 971550"/>
                <a:gd name="connsiteY14" fmla="*/ 1130300 h 1685925"/>
                <a:gd name="connsiteX15" fmla="*/ 241300 w 971550"/>
                <a:gd name="connsiteY15" fmla="*/ 1130300 h 1685925"/>
                <a:gd name="connsiteX16" fmla="*/ 241300 w 971550"/>
                <a:gd name="connsiteY16" fmla="*/ 1003300 h 1685925"/>
                <a:gd name="connsiteX17" fmla="*/ 0 w 971550"/>
                <a:gd name="connsiteY17" fmla="*/ 1003300 h 1685925"/>
                <a:gd name="connsiteX0" fmla="*/ 241300 w 971550"/>
                <a:gd name="connsiteY0" fmla="*/ 0 h 1685925"/>
                <a:gd name="connsiteX1" fmla="*/ 273050 w 971550"/>
                <a:gd name="connsiteY1" fmla="*/ 133350 h 1685925"/>
                <a:gd name="connsiteX2" fmla="*/ 314325 w 971550"/>
                <a:gd name="connsiteY2" fmla="*/ 133350 h 1685925"/>
                <a:gd name="connsiteX3" fmla="*/ 314325 w 971550"/>
                <a:gd name="connsiteY3" fmla="*/ 288925 h 1685925"/>
                <a:gd name="connsiteX4" fmla="*/ 473075 w 971550"/>
                <a:gd name="connsiteY4" fmla="*/ 288925 h 1685925"/>
                <a:gd name="connsiteX5" fmla="*/ 473075 w 971550"/>
                <a:gd name="connsiteY5" fmla="*/ 542925 h 1685925"/>
                <a:gd name="connsiteX6" fmla="*/ 971550 w 971550"/>
                <a:gd name="connsiteY6" fmla="*/ 542925 h 1685925"/>
                <a:gd name="connsiteX7" fmla="*/ 971550 w 971550"/>
                <a:gd name="connsiteY7" fmla="*/ 1685925 h 1685925"/>
                <a:gd name="connsiteX8" fmla="*/ 476250 w 971550"/>
                <a:gd name="connsiteY8" fmla="*/ 1685925 h 1685925"/>
                <a:gd name="connsiteX9" fmla="*/ 476250 w 971550"/>
                <a:gd name="connsiteY9" fmla="*/ 1431925 h 1685925"/>
                <a:gd name="connsiteX10" fmla="*/ 307975 w 971550"/>
                <a:gd name="connsiteY10" fmla="*/ 1431925 h 1685925"/>
                <a:gd name="connsiteX11" fmla="*/ 307975 w 971550"/>
                <a:gd name="connsiteY11" fmla="*/ 1289050 h 1685925"/>
                <a:gd name="connsiteX12" fmla="*/ 269875 w 971550"/>
                <a:gd name="connsiteY12" fmla="*/ 1289050 h 1685925"/>
                <a:gd name="connsiteX13" fmla="*/ 269875 w 971550"/>
                <a:gd name="connsiteY13" fmla="*/ 1130300 h 1685925"/>
                <a:gd name="connsiteX14" fmla="*/ 241300 w 971550"/>
                <a:gd name="connsiteY14" fmla="*/ 1130300 h 1685925"/>
                <a:gd name="connsiteX15" fmla="*/ 241300 w 971550"/>
                <a:gd name="connsiteY15" fmla="*/ 1003300 h 1685925"/>
                <a:gd name="connsiteX16" fmla="*/ 0 w 971550"/>
                <a:gd name="connsiteY16" fmla="*/ 1003300 h 1685925"/>
                <a:gd name="connsiteX0" fmla="*/ 241300 w 971550"/>
                <a:gd name="connsiteY0" fmla="*/ 0 h 1685925"/>
                <a:gd name="connsiteX1" fmla="*/ 273050 w 971550"/>
                <a:gd name="connsiteY1" fmla="*/ 133350 h 1685925"/>
                <a:gd name="connsiteX2" fmla="*/ 314325 w 971550"/>
                <a:gd name="connsiteY2" fmla="*/ 288925 h 1685925"/>
                <a:gd name="connsiteX3" fmla="*/ 473075 w 971550"/>
                <a:gd name="connsiteY3" fmla="*/ 288925 h 1685925"/>
                <a:gd name="connsiteX4" fmla="*/ 473075 w 971550"/>
                <a:gd name="connsiteY4" fmla="*/ 542925 h 1685925"/>
                <a:gd name="connsiteX5" fmla="*/ 971550 w 971550"/>
                <a:gd name="connsiteY5" fmla="*/ 542925 h 1685925"/>
                <a:gd name="connsiteX6" fmla="*/ 971550 w 971550"/>
                <a:gd name="connsiteY6" fmla="*/ 1685925 h 1685925"/>
                <a:gd name="connsiteX7" fmla="*/ 476250 w 971550"/>
                <a:gd name="connsiteY7" fmla="*/ 1685925 h 1685925"/>
                <a:gd name="connsiteX8" fmla="*/ 476250 w 971550"/>
                <a:gd name="connsiteY8" fmla="*/ 1431925 h 1685925"/>
                <a:gd name="connsiteX9" fmla="*/ 307975 w 971550"/>
                <a:gd name="connsiteY9" fmla="*/ 1431925 h 1685925"/>
                <a:gd name="connsiteX10" fmla="*/ 307975 w 971550"/>
                <a:gd name="connsiteY10" fmla="*/ 1289050 h 1685925"/>
                <a:gd name="connsiteX11" fmla="*/ 269875 w 971550"/>
                <a:gd name="connsiteY11" fmla="*/ 1289050 h 1685925"/>
                <a:gd name="connsiteX12" fmla="*/ 269875 w 971550"/>
                <a:gd name="connsiteY12" fmla="*/ 1130300 h 1685925"/>
                <a:gd name="connsiteX13" fmla="*/ 241300 w 971550"/>
                <a:gd name="connsiteY13" fmla="*/ 1130300 h 1685925"/>
                <a:gd name="connsiteX14" fmla="*/ 241300 w 971550"/>
                <a:gd name="connsiteY14" fmla="*/ 1003300 h 1685925"/>
                <a:gd name="connsiteX15" fmla="*/ 0 w 971550"/>
                <a:gd name="connsiteY15" fmla="*/ 1003300 h 1685925"/>
                <a:gd name="connsiteX0" fmla="*/ 241300 w 971550"/>
                <a:gd name="connsiteY0" fmla="*/ 0 h 1685925"/>
                <a:gd name="connsiteX1" fmla="*/ 314325 w 971550"/>
                <a:gd name="connsiteY1" fmla="*/ 288925 h 1685925"/>
                <a:gd name="connsiteX2" fmla="*/ 473075 w 971550"/>
                <a:gd name="connsiteY2" fmla="*/ 288925 h 1685925"/>
                <a:gd name="connsiteX3" fmla="*/ 473075 w 971550"/>
                <a:gd name="connsiteY3" fmla="*/ 542925 h 1685925"/>
                <a:gd name="connsiteX4" fmla="*/ 971550 w 971550"/>
                <a:gd name="connsiteY4" fmla="*/ 542925 h 1685925"/>
                <a:gd name="connsiteX5" fmla="*/ 971550 w 971550"/>
                <a:gd name="connsiteY5" fmla="*/ 1685925 h 1685925"/>
                <a:gd name="connsiteX6" fmla="*/ 476250 w 971550"/>
                <a:gd name="connsiteY6" fmla="*/ 1685925 h 1685925"/>
                <a:gd name="connsiteX7" fmla="*/ 476250 w 971550"/>
                <a:gd name="connsiteY7" fmla="*/ 1431925 h 1685925"/>
                <a:gd name="connsiteX8" fmla="*/ 307975 w 971550"/>
                <a:gd name="connsiteY8" fmla="*/ 1431925 h 1685925"/>
                <a:gd name="connsiteX9" fmla="*/ 307975 w 971550"/>
                <a:gd name="connsiteY9" fmla="*/ 1289050 h 1685925"/>
                <a:gd name="connsiteX10" fmla="*/ 269875 w 971550"/>
                <a:gd name="connsiteY10" fmla="*/ 1289050 h 1685925"/>
                <a:gd name="connsiteX11" fmla="*/ 269875 w 971550"/>
                <a:gd name="connsiteY11" fmla="*/ 1130300 h 1685925"/>
                <a:gd name="connsiteX12" fmla="*/ 241300 w 971550"/>
                <a:gd name="connsiteY12" fmla="*/ 1130300 h 1685925"/>
                <a:gd name="connsiteX13" fmla="*/ 241300 w 971550"/>
                <a:gd name="connsiteY13" fmla="*/ 1003300 h 1685925"/>
                <a:gd name="connsiteX14" fmla="*/ 0 w 971550"/>
                <a:gd name="connsiteY14" fmla="*/ 1003300 h 1685925"/>
                <a:gd name="connsiteX0" fmla="*/ 314325 w 971550"/>
                <a:gd name="connsiteY0" fmla="*/ 0 h 1397000"/>
                <a:gd name="connsiteX1" fmla="*/ 473075 w 971550"/>
                <a:gd name="connsiteY1" fmla="*/ 0 h 1397000"/>
                <a:gd name="connsiteX2" fmla="*/ 473075 w 971550"/>
                <a:gd name="connsiteY2" fmla="*/ 254000 h 1397000"/>
                <a:gd name="connsiteX3" fmla="*/ 971550 w 971550"/>
                <a:gd name="connsiteY3" fmla="*/ 254000 h 1397000"/>
                <a:gd name="connsiteX4" fmla="*/ 971550 w 971550"/>
                <a:gd name="connsiteY4" fmla="*/ 1397000 h 1397000"/>
                <a:gd name="connsiteX5" fmla="*/ 476250 w 971550"/>
                <a:gd name="connsiteY5" fmla="*/ 1397000 h 1397000"/>
                <a:gd name="connsiteX6" fmla="*/ 476250 w 971550"/>
                <a:gd name="connsiteY6" fmla="*/ 1143000 h 1397000"/>
                <a:gd name="connsiteX7" fmla="*/ 307975 w 971550"/>
                <a:gd name="connsiteY7" fmla="*/ 1143000 h 1397000"/>
                <a:gd name="connsiteX8" fmla="*/ 307975 w 971550"/>
                <a:gd name="connsiteY8" fmla="*/ 1000125 h 1397000"/>
                <a:gd name="connsiteX9" fmla="*/ 269875 w 971550"/>
                <a:gd name="connsiteY9" fmla="*/ 1000125 h 1397000"/>
                <a:gd name="connsiteX10" fmla="*/ 269875 w 971550"/>
                <a:gd name="connsiteY10" fmla="*/ 841375 h 1397000"/>
                <a:gd name="connsiteX11" fmla="*/ 241300 w 971550"/>
                <a:gd name="connsiteY11" fmla="*/ 841375 h 1397000"/>
                <a:gd name="connsiteX12" fmla="*/ 241300 w 971550"/>
                <a:gd name="connsiteY12" fmla="*/ 714375 h 1397000"/>
                <a:gd name="connsiteX13" fmla="*/ 0 w 971550"/>
                <a:gd name="connsiteY13" fmla="*/ 714375 h 1397000"/>
                <a:gd name="connsiteX0" fmla="*/ 473075 w 971550"/>
                <a:gd name="connsiteY0" fmla="*/ 0 h 1397000"/>
                <a:gd name="connsiteX1" fmla="*/ 473075 w 971550"/>
                <a:gd name="connsiteY1" fmla="*/ 254000 h 1397000"/>
                <a:gd name="connsiteX2" fmla="*/ 971550 w 971550"/>
                <a:gd name="connsiteY2" fmla="*/ 254000 h 1397000"/>
                <a:gd name="connsiteX3" fmla="*/ 971550 w 971550"/>
                <a:gd name="connsiteY3" fmla="*/ 1397000 h 1397000"/>
                <a:gd name="connsiteX4" fmla="*/ 476250 w 971550"/>
                <a:gd name="connsiteY4" fmla="*/ 1397000 h 1397000"/>
                <a:gd name="connsiteX5" fmla="*/ 476250 w 971550"/>
                <a:gd name="connsiteY5" fmla="*/ 1143000 h 1397000"/>
                <a:gd name="connsiteX6" fmla="*/ 307975 w 971550"/>
                <a:gd name="connsiteY6" fmla="*/ 1143000 h 1397000"/>
                <a:gd name="connsiteX7" fmla="*/ 307975 w 971550"/>
                <a:gd name="connsiteY7" fmla="*/ 1000125 h 1397000"/>
                <a:gd name="connsiteX8" fmla="*/ 269875 w 971550"/>
                <a:gd name="connsiteY8" fmla="*/ 1000125 h 1397000"/>
                <a:gd name="connsiteX9" fmla="*/ 269875 w 971550"/>
                <a:gd name="connsiteY9" fmla="*/ 841375 h 1397000"/>
                <a:gd name="connsiteX10" fmla="*/ 241300 w 971550"/>
                <a:gd name="connsiteY10" fmla="*/ 841375 h 1397000"/>
                <a:gd name="connsiteX11" fmla="*/ 241300 w 971550"/>
                <a:gd name="connsiteY11" fmla="*/ 714375 h 1397000"/>
                <a:gd name="connsiteX12" fmla="*/ 0 w 971550"/>
                <a:gd name="connsiteY12" fmla="*/ 714375 h 1397000"/>
                <a:gd name="connsiteX0" fmla="*/ 473075 w 971550"/>
                <a:gd name="connsiteY0" fmla="*/ 0 h 1143000"/>
                <a:gd name="connsiteX1" fmla="*/ 971550 w 971550"/>
                <a:gd name="connsiteY1" fmla="*/ 0 h 1143000"/>
                <a:gd name="connsiteX2" fmla="*/ 971550 w 971550"/>
                <a:gd name="connsiteY2" fmla="*/ 1143000 h 1143000"/>
                <a:gd name="connsiteX3" fmla="*/ 476250 w 971550"/>
                <a:gd name="connsiteY3" fmla="*/ 1143000 h 1143000"/>
                <a:gd name="connsiteX4" fmla="*/ 476250 w 971550"/>
                <a:gd name="connsiteY4" fmla="*/ 889000 h 1143000"/>
                <a:gd name="connsiteX5" fmla="*/ 307975 w 971550"/>
                <a:gd name="connsiteY5" fmla="*/ 889000 h 1143000"/>
                <a:gd name="connsiteX6" fmla="*/ 307975 w 971550"/>
                <a:gd name="connsiteY6" fmla="*/ 746125 h 1143000"/>
                <a:gd name="connsiteX7" fmla="*/ 269875 w 971550"/>
                <a:gd name="connsiteY7" fmla="*/ 746125 h 1143000"/>
                <a:gd name="connsiteX8" fmla="*/ 269875 w 971550"/>
                <a:gd name="connsiteY8" fmla="*/ 587375 h 1143000"/>
                <a:gd name="connsiteX9" fmla="*/ 241300 w 971550"/>
                <a:gd name="connsiteY9" fmla="*/ 587375 h 1143000"/>
                <a:gd name="connsiteX10" fmla="*/ 241300 w 971550"/>
                <a:gd name="connsiteY10" fmla="*/ 460375 h 1143000"/>
                <a:gd name="connsiteX11" fmla="*/ 0 w 971550"/>
                <a:gd name="connsiteY11" fmla="*/ 460375 h 1143000"/>
                <a:gd name="connsiteX0" fmla="*/ 971550 w 971550"/>
                <a:gd name="connsiteY0" fmla="*/ 0 h 1143000"/>
                <a:gd name="connsiteX1" fmla="*/ 971550 w 971550"/>
                <a:gd name="connsiteY1" fmla="*/ 1143000 h 1143000"/>
                <a:gd name="connsiteX2" fmla="*/ 476250 w 971550"/>
                <a:gd name="connsiteY2" fmla="*/ 1143000 h 1143000"/>
                <a:gd name="connsiteX3" fmla="*/ 476250 w 971550"/>
                <a:gd name="connsiteY3" fmla="*/ 889000 h 1143000"/>
                <a:gd name="connsiteX4" fmla="*/ 307975 w 971550"/>
                <a:gd name="connsiteY4" fmla="*/ 889000 h 1143000"/>
                <a:gd name="connsiteX5" fmla="*/ 307975 w 971550"/>
                <a:gd name="connsiteY5" fmla="*/ 746125 h 1143000"/>
                <a:gd name="connsiteX6" fmla="*/ 269875 w 971550"/>
                <a:gd name="connsiteY6" fmla="*/ 746125 h 1143000"/>
                <a:gd name="connsiteX7" fmla="*/ 269875 w 971550"/>
                <a:gd name="connsiteY7" fmla="*/ 587375 h 1143000"/>
                <a:gd name="connsiteX8" fmla="*/ 241300 w 971550"/>
                <a:gd name="connsiteY8" fmla="*/ 587375 h 1143000"/>
                <a:gd name="connsiteX9" fmla="*/ 241300 w 971550"/>
                <a:gd name="connsiteY9" fmla="*/ 460375 h 1143000"/>
                <a:gd name="connsiteX10" fmla="*/ 0 w 971550"/>
                <a:gd name="connsiteY10" fmla="*/ 460375 h 1143000"/>
                <a:gd name="connsiteX0" fmla="*/ 971550 w 971550"/>
                <a:gd name="connsiteY0" fmla="*/ 682625 h 682625"/>
                <a:gd name="connsiteX1" fmla="*/ 476250 w 971550"/>
                <a:gd name="connsiteY1" fmla="*/ 682625 h 682625"/>
                <a:gd name="connsiteX2" fmla="*/ 476250 w 971550"/>
                <a:gd name="connsiteY2" fmla="*/ 428625 h 682625"/>
                <a:gd name="connsiteX3" fmla="*/ 307975 w 971550"/>
                <a:gd name="connsiteY3" fmla="*/ 428625 h 682625"/>
                <a:gd name="connsiteX4" fmla="*/ 307975 w 971550"/>
                <a:gd name="connsiteY4" fmla="*/ 285750 h 682625"/>
                <a:gd name="connsiteX5" fmla="*/ 269875 w 971550"/>
                <a:gd name="connsiteY5" fmla="*/ 285750 h 682625"/>
                <a:gd name="connsiteX6" fmla="*/ 269875 w 971550"/>
                <a:gd name="connsiteY6" fmla="*/ 127000 h 682625"/>
                <a:gd name="connsiteX7" fmla="*/ 241300 w 971550"/>
                <a:gd name="connsiteY7" fmla="*/ 127000 h 682625"/>
                <a:gd name="connsiteX8" fmla="*/ 241300 w 971550"/>
                <a:gd name="connsiteY8" fmla="*/ 0 h 682625"/>
                <a:gd name="connsiteX9" fmla="*/ 0 w 971550"/>
                <a:gd name="connsiteY9" fmla="*/ 0 h 68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1550" h="682625">
                  <a:moveTo>
                    <a:pt x="971550" y="682625"/>
                  </a:moveTo>
                  <a:lnTo>
                    <a:pt x="476250" y="682625"/>
                  </a:lnTo>
                  <a:lnTo>
                    <a:pt x="476250" y="428625"/>
                  </a:lnTo>
                  <a:lnTo>
                    <a:pt x="307975" y="428625"/>
                  </a:lnTo>
                  <a:lnTo>
                    <a:pt x="307975" y="285750"/>
                  </a:lnTo>
                  <a:lnTo>
                    <a:pt x="269875" y="285750"/>
                  </a:lnTo>
                  <a:lnTo>
                    <a:pt x="269875" y="127000"/>
                  </a:lnTo>
                  <a:lnTo>
                    <a:pt x="241300" y="127000"/>
                  </a:lnTo>
                  <a:lnTo>
                    <a:pt x="241300" y="0"/>
                  </a:lnTo>
                  <a:lnTo>
                    <a:pt x="0" y="0"/>
                  </a:lnTo>
                </a:path>
              </a:pathLst>
            </a:custGeom>
            <a:no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0" name="Group 709">
            <a:extLst>
              <a:ext uri="{FF2B5EF4-FFF2-40B4-BE49-F238E27FC236}">
                <a16:creationId xmlns:a16="http://schemas.microsoft.com/office/drawing/2014/main" id="{DCC4571B-B351-15B9-E99D-C74871578F52}"/>
              </a:ext>
            </a:extLst>
          </p:cNvPr>
          <p:cNvGrpSpPr/>
          <p:nvPr/>
        </p:nvGrpSpPr>
        <p:grpSpPr>
          <a:xfrm>
            <a:off x="8982611" y="4255274"/>
            <a:ext cx="2181297" cy="1806586"/>
            <a:chOff x="9109075" y="4079864"/>
            <a:chExt cx="2181297" cy="1806586"/>
          </a:xfrm>
        </p:grpSpPr>
        <p:sp>
          <p:nvSpPr>
            <p:cNvPr id="707" name="Freeform 706">
              <a:extLst>
                <a:ext uri="{FF2B5EF4-FFF2-40B4-BE49-F238E27FC236}">
                  <a16:creationId xmlns:a16="http://schemas.microsoft.com/office/drawing/2014/main" id="{3D497ECB-0598-064A-FF89-34F2AB15B2CB}"/>
                </a:ext>
              </a:extLst>
            </p:cNvPr>
            <p:cNvSpPr/>
            <p:nvPr/>
          </p:nvSpPr>
          <p:spPr bwMode="auto">
            <a:xfrm>
              <a:off x="9109075" y="4079875"/>
              <a:ext cx="2178050" cy="1806575"/>
            </a:xfrm>
            <a:custGeom>
              <a:avLst/>
              <a:gdLst>
                <a:gd name="connsiteX0" fmla="*/ 3175 w 2178050"/>
                <a:gd name="connsiteY0" fmla="*/ 3175 h 1806575"/>
                <a:gd name="connsiteX1" fmla="*/ 38100 w 2178050"/>
                <a:gd name="connsiteY1" fmla="*/ 3175 h 1806575"/>
                <a:gd name="connsiteX2" fmla="*/ 38100 w 2178050"/>
                <a:gd name="connsiteY2" fmla="*/ 79375 h 1806575"/>
                <a:gd name="connsiteX3" fmla="*/ 234950 w 2178050"/>
                <a:gd name="connsiteY3" fmla="*/ 79375 h 1806575"/>
                <a:gd name="connsiteX4" fmla="*/ 234950 w 2178050"/>
                <a:gd name="connsiteY4" fmla="*/ 190500 h 1806575"/>
                <a:gd name="connsiteX5" fmla="*/ 438150 w 2178050"/>
                <a:gd name="connsiteY5" fmla="*/ 190500 h 1806575"/>
                <a:gd name="connsiteX6" fmla="*/ 438150 w 2178050"/>
                <a:gd name="connsiteY6" fmla="*/ 365125 h 1806575"/>
                <a:gd name="connsiteX7" fmla="*/ 1155700 w 2178050"/>
                <a:gd name="connsiteY7" fmla="*/ 365125 h 1806575"/>
                <a:gd name="connsiteX8" fmla="*/ 1155700 w 2178050"/>
                <a:gd name="connsiteY8" fmla="*/ 590550 h 1806575"/>
                <a:gd name="connsiteX9" fmla="*/ 1304925 w 2178050"/>
                <a:gd name="connsiteY9" fmla="*/ 590550 h 1806575"/>
                <a:gd name="connsiteX10" fmla="*/ 1304925 w 2178050"/>
                <a:gd name="connsiteY10" fmla="*/ 876300 h 1806575"/>
                <a:gd name="connsiteX11" fmla="*/ 2178050 w 2178050"/>
                <a:gd name="connsiteY11" fmla="*/ 876300 h 1806575"/>
                <a:gd name="connsiteX12" fmla="*/ 2178050 w 2178050"/>
                <a:gd name="connsiteY12" fmla="*/ 1806575 h 1806575"/>
                <a:gd name="connsiteX13" fmla="*/ 1308100 w 2178050"/>
                <a:gd name="connsiteY13" fmla="*/ 1806575 h 1806575"/>
                <a:gd name="connsiteX14" fmla="*/ 1308100 w 2178050"/>
                <a:gd name="connsiteY14" fmla="*/ 1720850 h 1806575"/>
                <a:gd name="connsiteX15" fmla="*/ 1155700 w 2178050"/>
                <a:gd name="connsiteY15" fmla="*/ 1720850 h 1806575"/>
                <a:gd name="connsiteX16" fmla="*/ 1155700 w 2178050"/>
                <a:gd name="connsiteY16" fmla="*/ 1568450 h 1806575"/>
                <a:gd name="connsiteX17" fmla="*/ 434975 w 2178050"/>
                <a:gd name="connsiteY17" fmla="*/ 1568450 h 1806575"/>
                <a:gd name="connsiteX18" fmla="*/ 434975 w 2178050"/>
                <a:gd name="connsiteY18" fmla="*/ 1314450 h 1806575"/>
                <a:gd name="connsiteX19" fmla="*/ 231775 w 2178050"/>
                <a:gd name="connsiteY19" fmla="*/ 1314450 h 1806575"/>
                <a:gd name="connsiteX20" fmla="*/ 231775 w 2178050"/>
                <a:gd name="connsiteY20" fmla="*/ 1063625 h 1806575"/>
                <a:gd name="connsiteX21" fmla="*/ 31750 w 2178050"/>
                <a:gd name="connsiteY21" fmla="*/ 1063625 h 1806575"/>
                <a:gd name="connsiteX22" fmla="*/ 31750 w 2178050"/>
                <a:gd name="connsiteY22" fmla="*/ 942975 h 1806575"/>
                <a:gd name="connsiteX23" fmla="*/ 0 w 2178050"/>
                <a:gd name="connsiteY23" fmla="*/ 942975 h 1806575"/>
                <a:gd name="connsiteX24" fmla="*/ 0 w 2178050"/>
                <a:gd name="connsiteY24" fmla="*/ 0 h 1806575"/>
                <a:gd name="connsiteX25" fmla="*/ 3175 w 2178050"/>
                <a:gd name="connsiteY25" fmla="*/ 3175 h 180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78050" h="1806575">
                  <a:moveTo>
                    <a:pt x="3175" y="3175"/>
                  </a:moveTo>
                  <a:lnTo>
                    <a:pt x="38100" y="3175"/>
                  </a:lnTo>
                  <a:lnTo>
                    <a:pt x="38100" y="79375"/>
                  </a:lnTo>
                  <a:lnTo>
                    <a:pt x="234950" y="79375"/>
                  </a:lnTo>
                  <a:lnTo>
                    <a:pt x="234950" y="190500"/>
                  </a:lnTo>
                  <a:lnTo>
                    <a:pt x="438150" y="190500"/>
                  </a:lnTo>
                  <a:lnTo>
                    <a:pt x="438150" y="365125"/>
                  </a:lnTo>
                  <a:lnTo>
                    <a:pt x="1155700" y="365125"/>
                  </a:lnTo>
                  <a:lnTo>
                    <a:pt x="1155700" y="590550"/>
                  </a:lnTo>
                  <a:lnTo>
                    <a:pt x="1304925" y="590550"/>
                  </a:lnTo>
                  <a:lnTo>
                    <a:pt x="1304925" y="876300"/>
                  </a:lnTo>
                  <a:lnTo>
                    <a:pt x="2178050" y="876300"/>
                  </a:lnTo>
                  <a:lnTo>
                    <a:pt x="2178050" y="1806575"/>
                  </a:lnTo>
                  <a:lnTo>
                    <a:pt x="1308100" y="1806575"/>
                  </a:lnTo>
                  <a:lnTo>
                    <a:pt x="1308100" y="1720850"/>
                  </a:lnTo>
                  <a:lnTo>
                    <a:pt x="1155700" y="1720850"/>
                  </a:lnTo>
                  <a:lnTo>
                    <a:pt x="1155700" y="1568450"/>
                  </a:lnTo>
                  <a:lnTo>
                    <a:pt x="434975" y="1568450"/>
                  </a:lnTo>
                  <a:lnTo>
                    <a:pt x="434975" y="1314450"/>
                  </a:lnTo>
                  <a:lnTo>
                    <a:pt x="231775" y="1314450"/>
                  </a:lnTo>
                  <a:lnTo>
                    <a:pt x="231775" y="1063625"/>
                  </a:lnTo>
                  <a:lnTo>
                    <a:pt x="31750" y="1063625"/>
                  </a:lnTo>
                  <a:lnTo>
                    <a:pt x="31750" y="942975"/>
                  </a:lnTo>
                  <a:lnTo>
                    <a:pt x="0" y="942975"/>
                  </a:lnTo>
                  <a:lnTo>
                    <a:pt x="0" y="0"/>
                  </a:lnTo>
                  <a:lnTo>
                    <a:pt x="3175" y="3175"/>
                  </a:lnTo>
                  <a:close/>
                </a:path>
              </a:pathLst>
            </a:custGeom>
            <a:solidFill>
              <a:schemeClr val="accent2">
                <a:lumMod val="20000"/>
                <a:lumOff val="80000"/>
              </a:schemeClr>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8" name="Freeform 707">
              <a:extLst>
                <a:ext uri="{FF2B5EF4-FFF2-40B4-BE49-F238E27FC236}">
                  <a16:creationId xmlns:a16="http://schemas.microsoft.com/office/drawing/2014/main" id="{B8CA7B28-592B-1617-E356-B2DAF21BDCE5}"/>
                </a:ext>
              </a:extLst>
            </p:cNvPr>
            <p:cNvSpPr/>
            <p:nvPr/>
          </p:nvSpPr>
          <p:spPr bwMode="auto">
            <a:xfrm>
              <a:off x="9109478" y="4079864"/>
              <a:ext cx="2178050" cy="876300"/>
            </a:xfrm>
            <a:custGeom>
              <a:avLst/>
              <a:gdLst>
                <a:gd name="connsiteX0" fmla="*/ 3175 w 2178050"/>
                <a:gd name="connsiteY0" fmla="*/ 3175 h 1806575"/>
                <a:gd name="connsiteX1" fmla="*/ 38100 w 2178050"/>
                <a:gd name="connsiteY1" fmla="*/ 3175 h 1806575"/>
                <a:gd name="connsiteX2" fmla="*/ 38100 w 2178050"/>
                <a:gd name="connsiteY2" fmla="*/ 79375 h 1806575"/>
                <a:gd name="connsiteX3" fmla="*/ 234950 w 2178050"/>
                <a:gd name="connsiteY3" fmla="*/ 79375 h 1806575"/>
                <a:gd name="connsiteX4" fmla="*/ 234950 w 2178050"/>
                <a:gd name="connsiteY4" fmla="*/ 190500 h 1806575"/>
                <a:gd name="connsiteX5" fmla="*/ 438150 w 2178050"/>
                <a:gd name="connsiteY5" fmla="*/ 190500 h 1806575"/>
                <a:gd name="connsiteX6" fmla="*/ 438150 w 2178050"/>
                <a:gd name="connsiteY6" fmla="*/ 365125 h 1806575"/>
                <a:gd name="connsiteX7" fmla="*/ 1155700 w 2178050"/>
                <a:gd name="connsiteY7" fmla="*/ 365125 h 1806575"/>
                <a:gd name="connsiteX8" fmla="*/ 1155700 w 2178050"/>
                <a:gd name="connsiteY8" fmla="*/ 590550 h 1806575"/>
                <a:gd name="connsiteX9" fmla="*/ 1304925 w 2178050"/>
                <a:gd name="connsiteY9" fmla="*/ 590550 h 1806575"/>
                <a:gd name="connsiteX10" fmla="*/ 1304925 w 2178050"/>
                <a:gd name="connsiteY10" fmla="*/ 876300 h 1806575"/>
                <a:gd name="connsiteX11" fmla="*/ 2178050 w 2178050"/>
                <a:gd name="connsiteY11" fmla="*/ 876300 h 1806575"/>
                <a:gd name="connsiteX12" fmla="*/ 2178050 w 2178050"/>
                <a:gd name="connsiteY12" fmla="*/ 1806575 h 1806575"/>
                <a:gd name="connsiteX13" fmla="*/ 1308100 w 2178050"/>
                <a:gd name="connsiteY13" fmla="*/ 1806575 h 1806575"/>
                <a:gd name="connsiteX14" fmla="*/ 1308100 w 2178050"/>
                <a:gd name="connsiteY14" fmla="*/ 1720850 h 1806575"/>
                <a:gd name="connsiteX15" fmla="*/ 1155700 w 2178050"/>
                <a:gd name="connsiteY15" fmla="*/ 1720850 h 1806575"/>
                <a:gd name="connsiteX16" fmla="*/ 1155700 w 2178050"/>
                <a:gd name="connsiteY16" fmla="*/ 1568450 h 1806575"/>
                <a:gd name="connsiteX17" fmla="*/ 434975 w 2178050"/>
                <a:gd name="connsiteY17" fmla="*/ 1568450 h 1806575"/>
                <a:gd name="connsiteX18" fmla="*/ 434975 w 2178050"/>
                <a:gd name="connsiteY18" fmla="*/ 1314450 h 1806575"/>
                <a:gd name="connsiteX19" fmla="*/ 231775 w 2178050"/>
                <a:gd name="connsiteY19" fmla="*/ 1314450 h 1806575"/>
                <a:gd name="connsiteX20" fmla="*/ 231775 w 2178050"/>
                <a:gd name="connsiteY20" fmla="*/ 1063625 h 1806575"/>
                <a:gd name="connsiteX21" fmla="*/ 31750 w 2178050"/>
                <a:gd name="connsiteY21" fmla="*/ 1063625 h 1806575"/>
                <a:gd name="connsiteX22" fmla="*/ 31750 w 2178050"/>
                <a:gd name="connsiteY22" fmla="*/ 942975 h 1806575"/>
                <a:gd name="connsiteX23" fmla="*/ 0 w 2178050"/>
                <a:gd name="connsiteY23" fmla="*/ 942975 h 1806575"/>
                <a:gd name="connsiteX24" fmla="*/ 0 w 2178050"/>
                <a:gd name="connsiteY24" fmla="*/ 0 h 1806575"/>
                <a:gd name="connsiteX25" fmla="*/ 3175 w 2178050"/>
                <a:gd name="connsiteY25" fmla="*/ 3175 h 1806575"/>
                <a:gd name="connsiteX0" fmla="*/ 31750 w 2178050"/>
                <a:gd name="connsiteY0" fmla="*/ 942975 h 1806575"/>
                <a:gd name="connsiteX1" fmla="*/ 0 w 2178050"/>
                <a:gd name="connsiteY1" fmla="*/ 942975 h 1806575"/>
                <a:gd name="connsiteX2" fmla="*/ 0 w 2178050"/>
                <a:gd name="connsiteY2" fmla="*/ 0 h 1806575"/>
                <a:gd name="connsiteX3" fmla="*/ 3175 w 2178050"/>
                <a:gd name="connsiteY3" fmla="*/ 3175 h 1806575"/>
                <a:gd name="connsiteX4" fmla="*/ 38100 w 2178050"/>
                <a:gd name="connsiteY4" fmla="*/ 3175 h 1806575"/>
                <a:gd name="connsiteX5" fmla="*/ 38100 w 2178050"/>
                <a:gd name="connsiteY5" fmla="*/ 79375 h 1806575"/>
                <a:gd name="connsiteX6" fmla="*/ 234950 w 2178050"/>
                <a:gd name="connsiteY6" fmla="*/ 79375 h 1806575"/>
                <a:gd name="connsiteX7" fmla="*/ 234950 w 2178050"/>
                <a:gd name="connsiteY7" fmla="*/ 190500 h 1806575"/>
                <a:gd name="connsiteX8" fmla="*/ 438150 w 2178050"/>
                <a:gd name="connsiteY8" fmla="*/ 190500 h 1806575"/>
                <a:gd name="connsiteX9" fmla="*/ 438150 w 2178050"/>
                <a:gd name="connsiteY9" fmla="*/ 365125 h 1806575"/>
                <a:gd name="connsiteX10" fmla="*/ 1155700 w 2178050"/>
                <a:gd name="connsiteY10" fmla="*/ 365125 h 1806575"/>
                <a:gd name="connsiteX11" fmla="*/ 1155700 w 2178050"/>
                <a:gd name="connsiteY11" fmla="*/ 590550 h 1806575"/>
                <a:gd name="connsiteX12" fmla="*/ 1304925 w 2178050"/>
                <a:gd name="connsiteY12" fmla="*/ 590550 h 1806575"/>
                <a:gd name="connsiteX13" fmla="*/ 1304925 w 2178050"/>
                <a:gd name="connsiteY13" fmla="*/ 876300 h 1806575"/>
                <a:gd name="connsiteX14" fmla="*/ 2178050 w 2178050"/>
                <a:gd name="connsiteY14" fmla="*/ 876300 h 1806575"/>
                <a:gd name="connsiteX15" fmla="*/ 2178050 w 2178050"/>
                <a:gd name="connsiteY15" fmla="*/ 1806575 h 1806575"/>
                <a:gd name="connsiteX16" fmla="*/ 1308100 w 2178050"/>
                <a:gd name="connsiteY16" fmla="*/ 1806575 h 1806575"/>
                <a:gd name="connsiteX17" fmla="*/ 1308100 w 2178050"/>
                <a:gd name="connsiteY17" fmla="*/ 1720850 h 1806575"/>
                <a:gd name="connsiteX18" fmla="*/ 1155700 w 2178050"/>
                <a:gd name="connsiteY18" fmla="*/ 1720850 h 1806575"/>
                <a:gd name="connsiteX19" fmla="*/ 1155700 w 2178050"/>
                <a:gd name="connsiteY19" fmla="*/ 1568450 h 1806575"/>
                <a:gd name="connsiteX20" fmla="*/ 434975 w 2178050"/>
                <a:gd name="connsiteY20" fmla="*/ 1568450 h 1806575"/>
                <a:gd name="connsiteX21" fmla="*/ 434975 w 2178050"/>
                <a:gd name="connsiteY21" fmla="*/ 1314450 h 1806575"/>
                <a:gd name="connsiteX22" fmla="*/ 231775 w 2178050"/>
                <a:gd name="connsiteY22" fmla="*/ 1314450 h 1806575"/>
                <a:gd name="connsiteX23" fmla="*/ 231775 w 2178050"/>
                <a:gd name="connsiteY23" fmla="*/ 1063625 h 1806575"/>
                <a:gd name="connsiteX24" fmla="*/ 31750 w 2178050"/>
                <a:gd name="connsiteY24" fmla="*/ 1063625 h 1806575"/>
                <a:gd name="connsiteX25" fmla="*/ 123190 w 2178050"/>
                <a:gd name="connsiteY25" fmla="*/ 1034415 h 1806575"/>
                <a:gd name="connsiteX0" fmla="*/ 0 w 2178050"/>
                <a:gd name="connsiteY0" fmla="*/ 942975 h 1806575"/>
                <a:gd name="connsiteX1" fmla="*/ 0 w 2178050"/>
                <a:gd name="connsiteY1" fmla="*/ 0 h 1806575"/>
                <a:gd name="connsiteX2" fmla="*/ 3175 w 2178050"/>
                <a:gd name="connsiteY2" fmla="*/ 3175 h 1806575"/>
                <a:gd name="connsiteX3" fmla="*/ 38100 w 2178050"/>
                <a:gd name="connsiteY3" fmla="*/ 3175 h 1806575"/>
                <a:gd name="connsiteX4" fmla="*/ 38100 w 2178050"/>
                <a:gd name="connsiteY4" fmla="*/ 79375 h 1806575"/>
                <a:gd name="connsiteX5" fmla="*/ 234950 w 2178050"/>
                <a:gd name="connsiteY5" fmla="*/ 79375 h 1806575"/>
                <a:gd name="connsiteX6" fmla="*/ 234950 w 2178050"/>
                <a:gd name="connsiteY6" fmla="*/ 190500 h 1806575"/>
                <a:gd name="connsiteX7" fmla="*/ 438150 w 2178050"/>
                <a:gd name="connsiteY7" fmla="*/ 190500 h 1806575"/>
                <a:gd name="connsiteX8" fmla="*/ 438150 w 2178050"/>
                <a:gd name="connsiteY8" fmla="*/ 365125 h 1806575"/>
                <a:gd name="connsiteX9" fmla="*/ 1155700 w 2178050"/>
                <a:gd name="connsiteY9" fmla="*/ 365125 h 1806575"/>
                <a:gd name="connsiteX10" fmla="*/ 1155700 w 2178050"/>
                <a:gd name="connsiteY10" fmla="*/ 590550 h 1806575"/>
                <a:gd name="connsiteX11" fmla="*/ 1304925 w 2178050"/>
                <a:gd name="connsiteY11" fmla="*/ 590550 h 1806575"/>
                <a:gd name="connsiteX12" fmla="*/ 1304925 w 2178050"/>
                <a:gd name="connsiteY12" fmla="*/ 876300 h 1806575"/>
                <a:gd name="connsiteX13" fmla="*/ 2178050 w 2178050"/>
                <a:gd name="connsiteY13" fmla="*/ 876300 h 1806575"/>
                <a:gd name="connsiteX14" fmla="*/ 2178050 w 2178050"/>
                <a:gd name="connsiteY14" fmla="*/ 1806575 h 1806575"/>
                <a:gd name="connsiteX15" fmla="*/ 1308100 w 2178050"/>
                <a:gd name="connsiteY15" fmla="*/ 1806575 h 1806575"/>
                <a:gd name="connsiteX16" fmla="*/ 1308100 w 2178050"/>
                <a:gd name="connsiteY16" fmla="*/ 1720850 h 1806575"/>
                <a:gd name="connsiteX17" fmla="*/ 1155700 w 2178050"/>
                <a:gd name="connsiteY17" fmla="*/ 1720850 h 1806575"/>
                <a:gd name="connsiteX18" fmla="*/ 1155700 w 2178050"/>
                <a:gd name="connsiteY18" fmla="*/ 1568450 h 1806575"/>
                <a:gd name="connsiteX19" fmla="*/ 434975 w 2178050"/>
                <a:gd name="connsiteY19" fmla="*/ 1568450 h 1806575"/>
                <a:gd name="connsiteX20" fmla="*/ 434975 w 2178050"/>
                <a:gd name="connsiteY20" fmla="*/ 1314450 h 1806575"/>
                <a:gd name="connsiteX21" fmla="*/ 231775 w 2178050"/>
                <a:gd name="connsiteY21" fmla="*/ 1314450 h 1806575"/>
                <a:gd name="connsiteX22" fmla="*/ 231775 w 2178050"/>
                <a:gd name="connsiteY22" fmla="*/ 1063625 h 1806575"/>
                <a:gd name="connsiteX23" fmla="*/ 31750 w 2178050"/>
                <a:gd name="connsiteY23" fmla="*/ 1063625 h 1806575"/>
                <a:gd name="connsiteX24" fmla="*/ 123190 w 2178050"/>
                <a:gd name="connsiteY24"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308100 w 2178050"/>
                <a:gd name="connsiteY15" fmla="*/ 1720850 h 1806575"/>
                <a:gd name="connsiteX16" fmla="*/ 1155700 w 2178050"/>
                <a:gd name="connsiteY16" fmla="*/ 1720850 h 1806575"/>
                <a:gd name="connsiteX17" fmla="*/ 1155700 w 2178050"/>
                <a:gd name="connsiteY17" fmla="*/ 1568450 h 1806575"/>
                <a:gd name="connsiteX18" fmla="*/ 434975 w 2178050"/>
                <a:gd name="connsiteY18" fmla="*/ 1568450 h 1806575"/>
                <a:gd name="connsiteX19" fmla="*/ 434975 w 2178050"/>
                <a:gd name="connsiteY19" fmla="*/ 1314450 h 1806575"/>
                <a:gd name="connsiteX20" fmla="*/ 231775 w 2178050"/>
                <a:gd name="connsiteY20" fmla="*/ 1314450 h 1806575"/>
                <a:gd name="connsiteX21" fmla="*/ 231775 w 2178050"/>
                <a:gd name="connsiteY21" fmla="*/ 1063625 h 1806575"/>
                <a:gd name="connsiteX22" fmla="*/ 31750 w 2178050"/>
                <a:gd name="connsiteY22" fmla="*/ 1063625 h 1806575"/>
                <a:gd name="connsiteX23" fmla="*/ 123190 w 2178050"/>
                <a:gd name="connsiteY23"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308100 w 2178050"/>
                <a:gd name="connsiteY15" fmla="*/ 1720850 h 1806575"/>
                <a:gd name="connsiteX16" fmla="*/ 1155700 w 2178050"/>
                <a:gd name="connsiteY16" fmla="*/ 1720850 h 1806575"/>
                <a:gd name="connsiteX17" fmla="*/ 1155700 w 2178050"/>
                <a:gd name="connsiteY17" fmla="*/ 1568450 h 1806575"/>
                <a:gd name="connsiteX18" fmla="*/ 434975 w 2178050"/>
                <a:gd name="connsiteY18" fmla="*/ 1568450 h 1806575"/>
                <a:gd name="connsiteX19" fmla="*/ 434975 w 2178050"/>
                <a:gd name="connsiteY19" fmla="*/ 1314450 h 1806575"/>
                <a:gd name="connsiteX20" fmla="*/ 231775 w 2178050"/>
                <a:gd name="connsiteY20" fmla="*/ 1314450 h 1806575"/>
                <a:gd name="connsiteX21" fmla="*/ 231775 w 2178050"/>
                <a:gd name="connsiteY21" fmla="*/ 1063625 h 1806575"/>
                <a:gd name="connsiteX22" fmla="*/ 123190 w 2178050"/>
                <a:gd name="connsiteY22"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308100 w 2178050"/>
                <a:gd name="connsiteY15" fmla="*/ 1720850 h 1806575"/>
                <a:gd name="connsiteX16" fmla="*/ 1155700 w 2178050"/>
                <a:gd name="connsiteY16" fmla="*/ 1720850 h 1806575"/>
                <a:gd name="connsiteX17" fmla="*/ 1155700 w 2178050"/>
                <a:gd name="connsiteY17" fmla="*/ 1568450 h 1806575"/>
                <a:gd name="connsiteX18" fmla="*/ 434975 w 2178050"/>
                <a:gd name="connsiteY18" fmla="*/ 1568450 h 1806575"/>
                <a:gd name="connsiteX19" fmla="*/ 434975 w 2178050"/>
                <a:gd name="connsiteY19" fmla="*/ 1314450 h 1806575"/>
                <a:gd name="connsiteX20" fmla="*/ 231775 w 2178050"/>
                <a:gd name="connsiteY20" fmla="*/ 1063625 h 1806575"/>
                <a:gd name="connsiteX21" fmla="*/ 123190 w 2178050"/>
                <a:gd name="connsiteY21"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308100 w 2178050"/>
                <a:gd name="connsiteY15" fmla="*/ 1720850 h 1806575"/>
                <a:gd name="connsiteX16" fmla="*/ 1155700 w 2178050"/>
                <a:gd name="connsiteY16" fmla="*/ 1720850 h 1806575"/>
                <a:gd name="connsiteX17" fmla="*/ 434975 w 2178050"/>
                <a:gd name="connsiteY17" fmla="*/ 1568450 h 1806575"/>
                <a:gd name="connsiteX18" fmla="*/ 434975 w 2178050"/>
                <a:gd name="connsiteY18" fmla="*/ 1314450 h 1806575"/>
                <a:gd name="connsiteX19" fmla="*/ 231775 w 2178050"/>
                <a:gd name="connsiteY19" fmla="*/ 1063625 h 1806575"/>
                <a:gd name="connsiteX20" fmla="*/ 123190 w 2178050"/>
                <a:gd name="connsiteY20"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308100 w 2178050"/>
                <a:gd name="connsiteY15" fmla="*/ 1720850 h 1806575"/>
                <a:gd name="connsiteX16" fmla="*/ 1155700 w 2178050"/>
                <a:gd name="connsiteY16" fmla="*/ 1720850 h 1806575"/>
                <a:gd name="connsiteX17" fmla="*/ 434975 w 2178050"/>
                <a:gd name="connsiteY17" fmla="*/ 1314450 h 1806575"/>
                <a:gd name="connsiteX18" fmla="*/ 231775 w 2178050"/>
                <a:gd name="connsiteY18" fmla="*/ 1063625 h 1806575"/>
                <a:gd name="connsiteX19" fmla="*/ 123190 w 2178050"/>
                <a:gd name="connsiteY19"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308100 w 2178050"/>
                <a:gd name="connsiteY15" fmla="*/ 1720850 h 1806575"/>
                <a:gd name="connsiteX16" fmla="*/ 1155700 w 2178050"/>
                <a:gd name="connsiteY16" fmla="*/ 1720850 h 1806575"/>
                <a:gd name="connsiteX17" fmla="*/ 231775 w 2178050"/>
                <a:gd name="connsiteY17" fmla="*/ 1063625 h 1806575"/>
                <a:gd name="connsiteX18" fmla="*/ 123190 w 2178050"/>
                <a:gd name="connsiteY18"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308100 w 2178050"/>
                <a:gd name="connsiteY15" fmla="*/ 1720850 h 1806575"/>
                <a:gd name="connsiteX16" fmla="*/ 1155700 w 2178050"/>
                <a:gd name="connsiteY16" fmla="*/ 1720850 h 1806575"/>
                <a:gd name="connsiteX17" fmla="*/ 123190 w 2178050"/>
                <a:gd name="connsiteY17"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308100 w 2178050"/>
                <a:gd name="connsiteY14" fmla="*/ 1806575 h 1806575"/>
                <a:gd name="connsiteX15" fmla="*/ 1155700 w 2178050"/>
                <a:gd name="connsiteY15" fmla="*/ 1720850 h 1806575"/>
                <a:gd name="connsiteX16" fmla="*/ 123190 w 2178050"/>
                <a:gd name="connsiteY16"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155700 w 2178050"/>
                <a:gd name="connsiteY14" fmla="*/ 1720850 h 1806575"/>
                <a:gd name="connsiteX15" fmla="*/ 123190 w 2178050"/>
                <a:gd name="connsiteY15"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14" fmla="*/ 123190 w 2178050"/>
                <a:gd name="connsiteY14" fmla="*/ 1034415 h 1806575"/>
                <a:gd name="connsiteX0" fmla="*/ 0 w 2178050"/>
                <a:gd name="connsiteY0" fmla="*/ 0 h 1806575"/>
                <a:gd name="connsiteX1" fmla="*/ 3175 w 2178050"/>
                <a:gd name="connsiteY1" fmla="*/ 3175 h 1806575"/>
                <a:gd name="connsiteX2" fmla="*/ 38100 w 2178050"/>
                <a:gd name="connsiteY2" fmla="*/ 3175 h 1806575"/>
                <a:gd name="connsiteX3" fmla="*/ 38100 w 2178050"/>
                <a:gd name="connsiteY3" fmla="*/ 79375 h 1806575"/>
                <a:gd name="connsiteX4" fmla="*/ 234950 w 2178050"/>
                <a:gd name="connsiteY4" fmla="*/ 79375 h 1806575"/>
                <a:gd name="connsiteX5" fmla="*/ 234950 w 2178050"/>
                <a:gd name="connsiteY5" fmla="*/ 190500 h 1806575"/>
                <a:gd name="connsiteX6" fmla="*/ 438150 w 2178050"/>
                <a:gd name="connsiteY6" fmla="*/ 190500 h 1806575"/>
                <a:gd name="connsiteX7" fmla="*/ 438150 w 2178050"/>
                <a:gd name="connsiteY7" fmla="*/ 365125 h 1806575"/>
                <a:gd name="connsiteX8" fmla="*/ 1155700 w 2178050"/>
                <a:gd name="connsiteY8" fmla="*/ 365125 h 1806575"/>
                <a:gd name="connsiteX9" fmla="*/ 1155700 w 2178050"/>
                <a:gd name="connsiteY9" fmla="*/ 590550 h 1806575"/>
                <a:gd name="connsiteX10" fmla="*/ 1304925 w 2178050"/>
                <a:gd name="connsiteY10" fmla="*/ 590550 h 1806575"/>
                <a:gd name="connsiteX11" fmla="*/ 1304925 w 2178050"/>
                <a:gd name="connsiteY11" fmla="*/ 876300 h 1806575"/>
                <a:gd name="connsiteX12" fmla="*/ 2178050 w 2178050"/>
                <a:gd name="connsiteY12" fmla="*/ 876300 h 1806575"/>
                <a:gd name="connsiteX13" fmla="*/ 2178050 w 2178050"/>
                <a:gd name="connsiteY13" fmla="*/ 1806575 h 1806575"/>
                <a:gd name="connsiteX0" fmla="*/ 0 w 2178050"/>
                <a:gd name="connsiteY0" fmla="*/ 0 h 876300"/>
                <a:gd name="connsiteX1" fmla="*/ 3175 w 2178050"/>
                <a:gd name="connsiteY1" fmla="*/ 3175 h 876300"/>
                <a:gd name="connsiteX2" fmla="*/ 38100 w 2178050"/>
                <a:gd name="connsiteY2" fmla="*/ 3175 h 876300"/>
                <a:gd name="connsiteX3" fmla="*/ 38100 w 2178050"/>
                <a:gd name="connsiteY3" fmla="*/ 79375 h 876300"/>
                <a:gd name="connsiteX4" fmla="*/ 234950 w 2178050"/>
                <a:gd name="connsiteY4" fmla="*/ 79375 h 876300"/>
                <a:gd name="connsiteX5" fmla="*/ 234950 w 2178050"/>
                <a:gd name="connsiteY5" fmla="*/ 190500 h 876300"/>
                <a:gd name="connsiteX6" fmla="*/ 438150 w 2178050"/>
                <a:gd name="connsiteY6" fmla="*/ 190500 h 876300"/>
                <a:gd name="connsiteX7" fmla="*/ 438150 w 2178050"/>
                <a:gd name="connsiteY7" fmla="*/ 365125 h 876300"/>
                <a:gd name="connsiteX8" fmla="*/ 1155700 w 2178050"/>
                <a:gd name="connsiteY8" fmla="*/ 365125 h 876300"/>
                <a:gd name="connsiteX9" fmla="*/ 1155700 w 2178050"/>
                <a:gd name="connsiteY9" fmla="*/ 590550 h 876300"/>
                <a:gd name="connsiteX10" fmla="*/ 1304925 w 2178050"/>
                <a:gd name="connsiteY10" fmla="*/ 590550 h 876300"/>
                <a:gd name="connsiteX11" fmla="*/ 1304925 w 2178050"/>
                <a:gd name="connsiteY11" fmla="*/ 876300 h 876300"/>
                <a:gd name="connsiteX12" fmla="*/ 2178050 w 2178050"/>
                <a:gd name="connsiteY12" fmla="*/ 87630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8050" h="876300">
                  <a:moveTo>
                    <a:pt x="0" y="0"/>
                  </a:moveTo>
                  <a:lnTo>
                    <a:pt x="3175" y="3175"/>
                  </a:lnTo>
                  <a:lnTo>
                    <a:pt x="38100" y="3175"/>
                  </a:lnTo>
                  <a:lnTo>
                    <a:pt x="38100" y="79375"/>
                  </a:lnTo>
                  <a:lnTo>
                    <a:pt x="234950" y="79375"/>
                  </a:lnTo>
                  <a:lnTo>
                    <a:pt x="234950" y="190500"/>
                  </a:lnTo>
                  <a:lnTo>
                    <a:pt x="438150" y="190500"/>
                  </a:lnTo>
                  <a:lnTo>
                    <a:pt x="438150" y="365125"/>
                  </a:lnTo>
                  <a:lnTo>
                    <a:pt x="1155700" y="365125"/>
                  </a:lnTo>
                  <a:lnTo>
                    <a:pt x="1155700" y="590550"/>
                  </a:lnTo>
                  <a:lnTo>
                    <a:pt x="1304925" y="590550"/>
                  </a:lnTo>
                  <a:lnTo>
                    <a:pt x="1304925" y="876300"/>
                  </a:lnTo>
                  <a:lnTo>
                    <a:pt x="2178050" y="876300"/>
                  </a:lnTo>
                </a:path>
              </a:pathLst>
            </a:custGeom>
            <a:no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9" name="Freeform 708">
              <a:extLst>
                <a:ext uri="{FF2B5EF4-FFF2-40B4-BE49-F238E27FC236}">
                  <a16:creationId xmlns:a16="http://schemas.microsoft.com/office/drawing/2014/main" id="{18BE1535-414D-C955-6CD0-7DBEEA114AF0}"/>
                </a:ext>
              </a:extLst>
            </p:cNvPr>
            <p:cNvSpPr/>
            <p:nvPr/>
          </p:nvSpPr>
          <p:spPr bwMode="auto">
            <a:xfrm>
              <a:off x="9112322" y="5022123"/>
              <a:ext cx="2178050" cy="863600"/>
            </a:xfrm>
            <a:custGeom>
              <a:avLst/>
              <a:gdLst>
                <a:gd name="connsiteX0" fmla="*/ 3175 w 2178050"/>
                <a:gd name="connsiteY0" fmla="*/ 3175 h 1806575"/>
                <a:gd name="connsiteX1" fmla="*/ 38100 w 2178050"/>
                <a:gd name="connsiteY1" fmla="*/ 3175 h 1806575"/>
                <a:gd name="connsiteX2" fmla="*/ 38100 w 2178050"/>
                <a:gd name="connsiteY2" fmla="*/ 79375 h 1806575"/>
                <a:gd name="connsiteX3" fmla="*/ 234950 w 2178050"/>
                <a:gd name="connsiteY3" fmla="*/ 79375 h 1806575"/>
                <a:gd name="connsiteX4" fmla="*/ 234950 w 2178050"/>
                <a:gd name="connsiteY4" fmla="*/ 190500 h 1806575"/>
                <a:gd name="connsiteX5" fmla="*/ 438150 w 2178050"/>
                <a:gd name="connsiteY5" fmla="*/ 190500 h 1806575"/>
                <a:gd name="connsiteX6" fmla="*/ 438150 w 2178050"/>
                <a:gd name="connsiteY6" fmla="*/ 365125 h 1806575"/>
                <a:gd name="connsiteX7" fmla="*/ 1155700 w 2178050"/>
                <a:gd name="connsiteY7" fmla="*/ 365125 h 1806575"/>
                <a:gd name="connsiteX8" fmla="*/ 1155700 w 2178050"/>
                <a:gd name="connsiteY8" fmla="*/ 590550 h 1806575"/>
                <a:gd name="connsiteX9" fmla="*/ 1304925 w 2178050"/>
                <a:gd name="connsiteY9" fmla="*/ 590550 h 1806575"/>
                <a:gd name="connsiteX10" fmla="*/ 1304925 w 2178050"/>
                <a:gd name="connsiteY10" fmla="*/ 876300 h 1806575"/>
                <a:gd name="connsiteX11" fmla="*/ 2178050 w 2178050"/>
                <a:gd name="connsiteY11" fmla="*/ 876300 h 1806575"/>
                <a:gd name="connsiteX12" fmla="*/ 2178050 w 2178050"/>
                <a:gd name="connsiteY12" fmla="*/ 1806575 h 1806575"/>
                <a:gd name="connsiteX13" fmla="*/ 1308100 w 2178050"/>
                <a:gd name="connsiteY13" fmla="*/ 1806575 h 1806575"/>
                <a:gd name="connsiteX14" fmla="*/ 1308100 w 2178050"/>
                <a:gd name="connsiteY14" fmla="*/ 1720850 h 1806575"/>
                <a:gd name="connsiteX15" fmla="*/ 1155700 w 2178050"/>
                <a:gd name="connsiteY15" fmla="*/ 1720850 h 1806575"/>
                <a:gd name="connsiteX16" fmla="*/ 1155700 w 2178050"/>
                <a:gd name="connsiteY16" fmla="*/ 1568450 h 1806575"/>
                <a:gd name="connsiteX17" fmla="*/ 434975 w 2178050"/>
                <a:gd name="connsiteY17" fmla="*/ 1568450 h 1806575"/>
                <a:gd name="connsiteX18" fmla="*/ 434975 w 2178050"/>
                <a:gd name="connsiteY18" fmla="*/ 1314450 h 1806575"/>
                <a:gd name="connsiteX19" fmla="*/ 231775 w 2178050"/>
                <a:gd name="connsiteY19" fmla="*/ 1314450 h 1806575"/>
                <a:gd name="connsiteX20" fmla="*/ 231775 w 2178050"/>
                <a:gd name="connsiteY20" fmla="*/ 1063625 h 1806575"/>
                <a:gd name="connsiteX21" fmla="*/ 31750 w 2178050"/>
                <a:gd name="connsiteY21" fmla="*/ 1063625 h 1806575"/>
                <a:gd name="connsiteX22" fmla="*/ 31750 w 2178050"/>
                <a:gd name="connsiteY22" fmla="*/ 942975 h 1806575"/>
                <a:gd name="connsiteX23" fmla="*/ 0 w 2178050"/>
                <a:gd name="connsiteY23" fmla="*/ 942975 h 1806575"/>
                <a:gd name="connsiteX24" fmla="*/ 0 w 2178050"/>
                <a:gd name="connsiteY24" fmla="*/ 0 h 1806575"/>
                <a:gd name="connsiteX25" fmla="*/ 3175 w 2178050"/>
                <a:gd name="connsiteY25" fmla="*/ 317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21" fmla="*/ 38100 w 2178050"/>
                <a:gd name="connsiteY21" fmla="*/ 79375 h 1806575"/>
                <a:gd name="connsiteX22" fmla="*/ 234950 w 2178050"/>
                <a:gd name="connsiteY22" fmla="*/ 79375 h 1806575"/>
                <a:gd name="connsiteX23" fmla="*/ 234950 w 2178050"/>
                <a:gd name="connsiteY23" fmla="*/ 190500 h 1806575"/>
                <a:gd name="connsiteX24" fmla="*/ 438150 w 2178050"/>
                <a:gd name="connsiteY24" fmla="*/ 190500 h 1806575"/>
                <a:gd name="connsiteX25" fmla="*/ 529590 w 2178050"/>
                <a:gd name="connsiteY25" fmla="*/ 45656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21" fmla="*/ 38100 w 2178050"/>
                <a:gd name="connsiteY21" fmla="*/ 79375 h 1806575"/>
                <a:gd name="connsiteX22" fmla="*/ 234950 w 2178050"/>
                <a:gd name="connsiteY22" fmla="*/ 79375 h 1806575"/>
                <a:gd name="connsiteX23" fmla="*/ 234950 w 2178050"/>
                <a:gd name="connsiteY23" fmla="*/ 190500 h 1806575"/>
                <a:gd name="connsiteX24" fmla="*/ 438150 w 2178050"/>
                <a:gd name="connsiteY24" fmla="*/ 190500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21" fmla="*/ 38100 w 2178050"/>
                <a:gd name="connsiteY21" fmla="*/ 79375 h 1806575"/>
                <a:gd name="connsiteX22" fmla="*/ 234950 w 2178050"/>
                <a:gd name="connsiteY22" fmla="*/ 79375 h 1806575"/>
                <a:gd name="connsiteX23" fmla="*/ 234950 w 2178050"/>
                <a:gd name="connsiteY23" fmla="*/ 190500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21" fmla="*/ 38100 w 2178050"/>
                <a:gd name="connsiteY21" fmla="*/ 79375 h 1806575"/>
                <a:gd name="connsiteX22" fmla="*/ 234950 w 2178050"/>
                <a:gd name="connsiteY22" fmla="*/ 7937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21" fmla="*/ 38100 w 2178050"/>
                <a:gd name="connsiteY21" fmla="*/ 79375 h 1806575"/>
                <a:gd name="connsiteX22" fmla="*/ 139556 w 2178050"/>
                <a:gd name="connsiteY22" fmla="*/ 79071 h 1806575"/>
                <a:gd name="connsiteX23" fmla="*/ 234950 w 2178050"/>
                <a:gd name="connsiteY23" fmla="*/ 7937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21" fmla="*/ 38100 w 2178050"/>
                <a:gd name="connsiteY21" fmla="*/ 79375 h 1806575"/>
                <a:gd name="connsiteX22" fmla="*/ 234950 w 2178050"/>
                <a:gd name="connsiteY22" fmla="*/ 7937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21" fmla="*/ 38100 w 2178050"/>
                <a:gd name="connsiteY21" fmla="*/ 7937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20" fmla="*/ 38100 w 2178050"/>
                <a:gd name="connsiteY20" fmla="*/ 317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19" fmla="*/ 3175 w 2178050"/>
                <a:gd name="connsiteY19" fmla="*/ 3175 h 1806575"/>
                <a:gd name="connsiteX0" fmla="*/ 438150 w 2178050"/>
                <a:gd name="connsiteY0" fmla="*/ 365125 h 1806575"/>
                <a:gd name="connsiteX1" fmla="*/ 1155700 w 2178050"/>
                <a:gd name="connsiteY1" fmla="*/ 365125 h 1806575"/>
                <a:gd name="connsiteX2" fmla="*/ 1155700 w 2178050"/>
                <a:gd name="connsiteY2" fmla="*/ 590550 h 1806575"/>
                <a:gd name="connsiteX3" fmla="*/ 1304925 w 2178050"/>
                <a:gd name="connsiteY3" fmla="*/ 590550 h 1806575"/>
                <a:gd name="connsiteX4" fmla="*/ 1304925 w 2178050"/>
                <a:gd name="connsiteY4" fmla="*/ 876300 h 1806575"/>
                <a:gd name="connsiteX5" fmla="*/ 2178050 w 2178050"/>
                <a:gd name="connsiteY5" fmla="*/ 876300 h 1806575"/>
                <a:gd name="connsiteX6" fmla="*/ 2178050 w 2178050"/>
                <a:gd name="connsiteY6" fmla="*/ 1806575 h 1806575"/>
                <a:gd name="connsiteX7" fmla="*/ 1308100 w 2178050"/>
                <a:gd name="connsiteY7" fmla="*/ 1806575 h 1806575"/>
                <a:gd name="connsiteX8" fmla="*/ 1308100 w 2178050"/>
                <a:gd name="connsiteY8" fmla="*/ 1720850 h 1806575"/>
                <a:gd name="connsiteX9" fmla="*/ 1155700 w 2178050"/>
                <a:gd name="connsiteY9" fmla="*/ 1720850 h 1806575"/>
                <a:gd name="connsiteX10" fmla="*/ 1155700 w 2178050"/>
                <a:gd name="connsiteY10" fmla="*/ 1568450 h 1806575"/>
                <a:gd name="connsiteX11" fmla="*/ 434975 w 2178050"/>
                <a:gd name="connsiteY11" fmla="*/ 1568450 h 1806575"/>
                <a:gd name="connsiteX12" fmla="*/ 434975 w 2178050"/>
                <a:gd name="connsiteY12" fmla="*/ 1314450 h 1806575"/>
                <a:gd name="connsiteX13" fmla="*/ 231775 w 2178050"/>
                <a:gd name="connsiteY13" fmla="*/ 1314450 h 1806575"/>
                <a:gd name="connsiteX14" fmla="*/ 231775 w 2178050"/>
                <a:gd name="connsiteY14" fmla="*/ 1063625 h 1806575"/>
                <a:gd name="connsiteX15" fmla="*/ 31750 w 2178050"/>
                <a:gd name="connsiteY15" fmla="*/ 1063625 h 1806575"/>
                <a:gd name="connsiteX16" fmla="*/ 31750 w 2178050"/>
                <a:gd name="connsiteY16" fmla="*/ 942975 h 1806575"/>
                <a:gd name="connsiteX17" fmla="*/ 0 w 2178050"/>
                <a:gd name="connsiteY17" fmla="*/ 942975 h 1806575"/>
                <a:gd name="connsiteX18" fmla="*/ 0 w 2178050"/>
                <a:gd name="connsiteY18" fmla="*/ 0 h 1806575"/>
                <a:gd name="connsiteX0" fmla="*/ 438150 w 2178050"/>
                <a:gd name="connsiteY0" fmla="*/ 0 h 1441450"/>
                <a:gd name="connsiteX1" fmla="*/ 1155700 w 2178050"/>
                <a:gd name="connsiteY1" fmla="*/ 0 h 1441450"/>
                <a:gd name="connsiteX2" fmla="*/ 1155700 w 2178050"/>
                <a:gd name="connsiteY2" fmla="*/ 225425 h 1441450"/>
                <a:gd name="connsiteX3" fmla="*/ 1304925 w 2178050"/>
                <a:gd name="connsiteY3" fmla="*/ 225425 h 1441450"/>
                <a:gd name="connsiteX4" fmla="*/ 1304925 w 2178050"/>
                <a:gd name="connsiteY4" fmla="*/ 511175 h 1441450"/>
                <a:gd name="connsiteX5" fmla="*/ 2178050 w 2178050"/>
                <a:gd name="connsiteY5" fmla="*/ 511175 h 1441450"/>
                <a:gd name="connsiteX6" fmla="*/ 2178050 w 2178050"/>
                <a:gd name="connsiteY6" fmla="*/ 1441450 h 1441450"/>
                <a:gd name="connsiteX7" fmla="*/ 1308100 w 2178050"/>
                <a:gd name="connsiteY7" fmla="*/ 1441450 h 1441450"/>
                <a:gd name="connsiteX8" fmla="*/ 1308100 w 2178050"/>
                <a:gd name="connsiteY8" fmla="*/ 1355725 h 1441450"/>
                <a:gd name="connsiteX9" fmla="*/ 1155700 w 2178050"/>
                <a:gd name="connsiteY9" fmla="*/ 1355725 h 1441450"/>
                <a:gd name="connsiteX10" fmla="*/ 1155700 w 2178050"/>
                <a:gd name="connsiteY10" fmla="*/ 1203325 h 1441450"/>
                <a:gd name="connsiteX11" fmla="*/ 434975 w 2178050"/>
                <a:gd name="connsiteY11" fmla="*/ 1203325 h 1441450"/>
                <a:gd name="connsiteX12" fmla="*/ 434975 w 2178050"/>
                <a:gd name="connsiteY12" fmla="*/ 949325 h 1441450"/>
                <a:gd name="connsiteX13" fmla="*/ 231775 w 2178050"/>
                <a:gd name="connsiteY13" fmla="*/ 949325 h 1441450"/>
                <a:gd name="connsiteX14" fmla="*/ 231775 w 2178050"/>
                <a:gd name="connsiteY14" fmla="*/ 698500 h 1441450"/>
                <a:gd name="connsiteX15" fmla="*/ 31750 w 2178050"/>
                <a:gd name="connsiteY15" fmla="*/ 698500 h 1441450"/>
                <a:gd name="connsiteX16" fmla="*/ 31750 w 2178050"/>
                <a:gd name="connsiteY16" fmla="*/ 577850 h 1441450"/>
                <a:gd name="connsiteX17" fmla="*/ 0 w 2178050"/>
                <a:gd name="connsiteY17" fmla="*/ 577850 h 1441450"/>
                <a:gd name="connsiteX0" fmla="*/ 1155700 w 2178050"/>
                <a:gd name="connsiteY0" fmla="*/ 0 h 1441450"/>
                <a:gd name="connsiteX1" fmla="*/ 1155700 w 2178050"/>
                <a:gd name="connsiteY1" fmla="*/ 225425 h 1441450"/>
                <a:gd name="connsiteX2" fmla="*/ 1304925 w 2178050"/>
                <a:gd name="connsiteY2" fmla="*/ 225425 h 1441450"/>
                <a:gd name="connsiteX3" fmla="*/ 1304925 w 2178050"/>
                <a:gd name="connsiteY3" fmla="*/ 511175 h 1441450"/>
                <a:gd name="connsiteX4" fmla="*/ 2178050 w 2178050"/>
                <a:gd name="connsiteY4" fmla="*/ 511175 h 1441450"/>
                <a:gd name="connsiteX5" fmla="*/ 2178050 w 2178050"/>
                <a:gd name="connsiteY5" fmla="*/ 1441450 h 1441450"/>
                <a:gd name="connsiteX6" fmla="*/ 1308100 w 2178050"/>
                <a:gd name="connsiteY6" fmla="*/ 1441450 h 1441450"/>
                <a:gd name="connsiteX7" fmla="*/ 1308100 w 2178050"/>
                <a:gd name="connsiteY7" fmla="*/ 1355725 h 1441450"/>
                <a:gd name="connsiteX8" fmla="*/ 1155700 w 2178050"/>
                <a:gd name="connsiteY8" fmla="*/ 1355725 h 1441450"/>
                <a:gd name="connsiteX9" fmla="*/ 1155700 w 2178050"/>
                <a:gd name="connsiteY9" fmla="*/ 1203325 h 1441450"/>
                <a:gd name="connsiteX10" fmla="*/ 434975 w 2178050"/>
                <a:gd name="connsiteY10" fmla="*/ 1203325 h 1441450"/>
                <a:gd name="connsiteX11" fmla="*/ 434975 w 2178050"/>
                <a:gd name="connsiteY11" fmla="*/ 949325 h 1441450"/>
                <a:gd name="connsiteX12" fmla="*/ 231775 w 2178050"/>
                <a:gd name="connsiteY12" fmla="*/ 949325 h 1441450"/>
                <a:gd name="connsiteX13" fmla="*/ 231775 w 2178050"/>
                <a:gd name="connsiteY13" fmla="*/ 698500 h 1441450"/>
                <a:gd name="connsiteX14" fmla="*/ 31750 w 2178050"/>
                <a:gd name="connsiteY14" fmla="*/ 698500 h 1441450"/>
                <a:gd name="connsiteX15" fmla="*/ 31750 w 2178050"/>
                <a:gd name="connsiteY15" fmla="*/ 577850 h 1441450"/>
                <a:gd name="connsiteX16" fmla="*/ 0 w 2178050"/>
                <a:gd name="connsiteY16" fmla="*/ 577850 h 1441450"/>
                <a:gd name="connsiteX0" fmla="*/ 1155700 w 2178050"/>
                <a:gd name="connsiteY0" fmla="*/ 0 h 1216025"/>
                <a:gd name="connsiteX1" fmla="*/ 1304925 w 2178050"/>
                <a:gd name="connsiteY1" fmla="*/ 0 h 1216025"/>
                <a:gd name="connsiteX2" fmla="*/ 1304925 w 2178050"/>
                <a:gd name="connsiteY2" fmla="*/ 285750 h 1216025"/>
                <a:gd name="connsiteX3" fmla="*/ 2178050 w 2178050"/>
                <a:gd name="connsiteY3" fmla="*/ 285750 h 1216025"/>
                <a:gd name="connsiteX4" fmla="*/ 2178050 w 2178050"/>
                <a:gd name="connsiteY4" fmla="*/ 1216025 h 1216025"/>
                <a:gd name="connsiteX5" fmla="*/ 1308100 w 2178050"/>
                <a:gd name="connsiteY5" fmla="*/ 1216025 h 1216025"/>
                <a:gd name="connsiteX6" fmla="*/ 1308100 w 2178050"/>
                <a:gd name="connsiteY6" fmla="*/ 1130300 h 1216025"/>
                <a:gd name="connsiteX7" fmla="*/ 1155700 w 2178050"/>
                <a:gd name="connsiteY7" fmla="*/ 1130300 h 1216025"/>
                <a:gd name="connsiteX8" fmla="*/ 1155700 w 2178050"/>
                <a:gd name="connsiteY8" fmla="*/ 977900 h 1216025"/>
                <a:gd name="connsiteX9" fmla="*/ 434975 w 2178050"/>
                <a:gd name="connsiteY9" fmla="*/ 977900 h 1216025"/>
                <a:gd name="connsiteX10" fmla="*/ 434975 w 2178050"/>
                <a:gd name="connsiteY10" fmla="*/ 723900 h 1216025"/>
                <a:gd name="connsiteX11" fmla="*/ 231775 w 2178050"/>
                <a:gd name="connsiteY11" fmla="*/ 723900 h 1216025"/>
                <a:gd name="connsiteX12" fmla="*/ 231775 w 2178050"/>
                <a:gd name="connsiteY12" fmla="*/ 473075 h 1216025"/>
                <a:gd name="connsiteX13" fmla="*/ 31750 w 2178050"/>
                <a:gd name="connsiteY13" fmla="*/ 473075 h 1216025"/>
                <a:gd name="connsiteX14" fmla="*/ 31750 w 2178050"/>
                <a:gd name="connsiteY14" fmla="*/ 352425 h 1216025"/>
                <a:gd name="connsiteX15" fmla="*/ 0 w 2178050"/>
                <a:gd name="connsiteY15" fmla="*/ 352425 h 1216025"/>
                <a:gd name="connsiteX0" fmla="*/ 1304925 w 2178050"/>
                <a:gd name="connsiteY0" fmla="*/ 0 h 1216025"/>
                <a:gd name="connsiteX1" fmla="*/ 1304925 w 2178050"/>
                <a:gd name="connsiteY1" fmla="*/ 285750 h 1216025"/>
                <a:gd name="connsiteX2" fmla="*/ 2178050 w 2178050"/>
                <a:gd name="connsiteY2" fmla="*/ 285750 h 1216025"/>
                <a:gd name="connsiteX3" fmla="*/ 2178050 w 2178050"/>
                <a:gd name="connsiteY3" fmla="*/ 1216025 h 1216025"/>
                <a:gd name="connsiteX4" fmla="*/ 1308100 w 2178050"/>
                <a:gd name="connsiteY4" fmla="*/ 1216025 h 1216025"/>
                <a:gd name="connsiteX5" fmla="*/ 1308100 w 2178050"/>
                <a:gd name="connsiteY5" fmla="*/ 1130300 h 1216025"/>
                <a:gd name="connsiteX6" fmla="*/ 1155700 w 2178050"/>
                <a:gd name="connsiteY6" fmla="*/ 1130300 h 1216025"/>
                <a:gd name="connsiteX7" fmla="*/ 1155700 w 2178050"/>
                <a:gd name="connsiteY7" fmla="*/ 977900 h 1216025"/>
                <a:gd name="connsiteX8" fmla="*/ 434975 w 2178050"/>
                <a:gd name="connsiteY8" fmla="*/ 977900 h 1216025"/>
                <a:gd name="connsiteX9" fmla="*/ 434975 w 2178050"/>
                <a:gd name="connsiteY9" fmla="*/ 723900 h 1216025"/>
                <a:gd name="connsiteX10" fmla="*/ 231775 w 2178050"/>
                <a:gd name="connsiteY10" fmla="*/ 723900 h 1216025"/>
                <a:gd name="connsiteX11" fmla="*/ 231775 w 2178050"/>
                <a:gd name="connsiteY11" fmla="*/ 473075 h 1216025"/>
                <a:gd name="connsiteX12" fmla="*/ 31750 w 2178050"/>
                <a:gd name="connsiteY12" fmla="*/ 473075 h 1216025"/>
                <a:gd name="connsiteX13" fmla="*/ 31750 w 2178050"/>
                <a:gd name="connsiteY13" fmla="*/ 352425 h 1216025"/>
                <a:gd name="connsiteX14" fmla="*/ 0 w 2178050"/>
                <a:gd name="connsiteY14" fmla="*/ 352425 h 1216025"/>
                <a:gd name="connsiteX0" fmla="*/ 1304925 w 2178050"/>
                <a:gd name="connsiteY0" fmla="*/ 0 h 930275"/>
                <a:gd name="connsiteX1" fmla="*/ 2178050 w 2178050"/>
                <a:gd name="connsiteY1" fmla="*/ 0 h 930275"/>
                <a:gd name="connsiteX2" fmla="*/ 2178050 w 2178050"/>
                <a:gd name="connsiteY2" fmla="*/ 930275 h 930275"/>
                <a:gd name="connsiteX3" fmla="*/ 1308100 w 2178050"/>
                <a:gd name="connsiteY3" fmla="*/ 930275 h 930275"/>
                <a:gd name="connsiteX4" fmla="*/ 1308100 w 2178050"/>
                <a:gd name="connsiteY4" fmla="*/ 844550 h 930275"/>
                <a:gd name="connsiteX5" fmla="*/ 1155700 w 2178050"/>
                <a:gd name="connsiteY5" fmla="*/ 844550 h 930275"/>
                <a:gd name="connsiteX6" fmla="*/ 1155700 w 2178050"/>
                <a:gd name="connsiteY6" fmla="*/ 692150 h 930275"/>
                <a:gd name="connsiteX7" fmla="*/ 434975 w 2178050"/>
                <a:gd name="connsiteY7" fmla="*/ 692150 h 930275"/>
                <a:gd name="connsiteX8" fmla="*/ 434975 w 2178050"/>
                <a:gd name="connsiteY8" fmla="*/ 438150 h 930275"/>
                <a:gd name="connsiteX9" fmla="*/ 231775 w 2178050"/>
                <a:gd name="connsiteY9" fmla="*/ 438150 h 930275"/>
                <a:gd name="connsiteX10" fmla="*/ 231775 w 2178050"/>
                <a:gd name="connsiteY10" fmla="*/ 187325 h 930275"/>
                <a:gd name="connsiteX11" fmla="*/ 31750 w 2178050"/>
                <a:gd name="connsiteY11" fmla="*/ 187325 h 930275"/>
                <a:gd name="connsiteX12" fmla="*/ 31750 w 2178050"/>
                <a:gd name="connsiteY12" fmla="*/ 66675 h 930275"/>
                <a:gd name="connsiteX13" fmla="*/ 0 w 2178050"/>
                <a:gd name="connsiteY13" fmla="*/ 66675 h 930275"/>
                <a:gd name="connsiteX0" fmla="*/ 2178050 w 2178050"/>
                <a:gd name="connsiteY0" fmla="*/ 0 h 930275"/>
                <a:gd name="connsiteX1" fmla="*/ 2178050 w 2178050"/>
                <a:gd name="connsiteY1" fmla="*/ 930275 h 930275"/>
                <a:gd name="connsiteX2" fmla="*/ 1308100 w 2178050"/>
                <a:gd name="connsiteY2" fmla="*/ 930275 h 930275"/>
                <a:gd name="connsiteX3" fmla="*/ 1308100 w 2178050"/>
                <a:gd name="connsiteY3" fmla="*/ 844550 h 930275"/>
                <a:gd name="connsiteX4" fmla="*/ 1155700 w 2178050"/>
                <a:gd name="connsiteY4" fmla="*/ 844550 h 930275"/>
                <a:gd name="connsiteX5" fmla="*/ 1155700 w 2178050"/>
                <a:gd name="connsiteY5" fmla="*/ 692150 h 930275"/>
                <a:gd name="connsiteX6" fmla="*/ 434975 w 2178050"/>
                <a:gd name="connsiteY6" fmla="*/ 692150 h 930275"/>
                <a:gd name="connsiteX7" fmla="*/ 434975 w 2178050"/>
                <a:gd name="connsiteY7" fmla="*/ 438150 h 930275"/>
                <a:gd name="connsiteX8" fmla="*/ 231775 w 2178050"/>
                <a:gd name="connsiteY8" fmla="*/ 438150 h 930275"/>
                <a:gd name="connsiteX9" fmla="*/ 231775 w 2178050"/>
                <a:gd name="connsiteY9" fmla="*/ 187325 h 930275"/>
                <a:gd name="connsiteX10" fmla="*/ 31750 w 2178050"/>
                <a:gd name="connsiteY10" fmla="*/ 187325 h 930275"/>
                <a:gd name="connsiteX11" fmla="*/ 31750 w 2178050"/>
                <a:gd name="connsiteY11" fmla="*/ 66675 h 930275"/>
                <a:gd name="connsiteX12" fmla="*/ 0 w 2178050"/>
                <a:gd name="connsiteY12" fmla="*/ 66675 h 930275"/>
                <a:gd name="connsiteX0" fmla="*/ 2178050 w 2178050"/>
                <a:gd name="connsiteY0" fmla="*/ 863600 h 863600"/>
                <a:gd name="connsiteX1" fmla="*/ 1308100 w 2178050"/>
                <a:gd name="connsiteY1" fmla="*/ 863600 h 863600"/>
                <a:gd name="connsiteX2" fmla="*/ 1308100 w 2178050"/>
                <a:gd name="connsiteY2" fmla="*/ 777875 h 863600"/>
                <a:gd name="connsiteX3" fmla="*/ 1155700 w 2178050"/>
                <a:gd name="connsiteY3" fmla="*/ 777875 h 863600"/>
                <a:gd name="connsiteX4" fmla="*/ 1155700 w 2178050"/>
                <a:gd name="connsiteY4" fmla="*/ 625475 h 863600"/>
                <a:gd name="connsiteX5" fmla="*/ 434975 w 2178050"/>
                <a:gd name="connsiteY5" fmla="*/ 625475 h 863600"/>
                <a:gd name="connsiteX6" fmla="*/ 434975 w 2178050"/>
                <a:gd name="connsiteY6" fmla="*/ 371475 h 863600"/>
                <a:gd name="connsiteX7" fmla="*/ 231775 w 2178050"/>
                <a:gd name="connsiteY7" fmla="*/ 371475 h 863600"/>
                <a:gd name="connsiteX8" fmla="*/ 231775 w 2178050"/>
                <a:gd name="connsiteY8" fmla="*/ 120650 h 863600"/>
                <a:gd name="connsiteX9" fmla="*/ 31750 w 2178050"/>
                <a:gd name="connsiteY9" fmla="*/ 120650 h 863600"/>
                <a:gd name="connsiteX10" fmla="*/ 31750 w 2178050"/>
                <a:gd name="connsiteY10" fmla="*/ 0 h 863600"/>
                <a:gd name="connsiteX11" fmla="*/ 0 w 2178050"/>
                <a:gd name="connsiteY11" fmla="*/ 0 h 8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8050" h="863600">
                  <a:moveTo>
                    <a:pt x="2178050" y="863600"/>
                  </a:moveTo>
                  <a:lnTo>
                    <a:pt x="1308100" y="863600"/>
                  </a:lnTo>
                  <a:lnTo>
                    <a:pt x="1308100" y="777875"/>
                  </a:lnTo>
                  <a:lnTo>
                    <a:pt x="1155700" y="777875"/>
                  </a:lnTo>
                  <a:lnTo>
                    <a:pt x="1155700" y="625475"/>
                  </a:lnTo>
                  <a:lnTo>
                    <a:pt x="434975" y="625475"/>
                  </a:lnTo>
                  <a:lnTo>
                    <a:pt x="434975" y="371475"/>
                  </a:lnTo>
                  <a:lnTo>
                    <a:pt x="231775" y="371475"/>
                  </a:lnTo>
                  <a:lnTo>
                    <a:pt x="231775" y="120650"/>
                  </a:lnTo>
                  <a:lnTo>
                    <a:pt x="31750" y="120650"/>
                  </a:lnTo>
                  <a:lnTo>
                    <a:pt x="31750" y="0"/>
                  </a:lnTo>
                  <a:lnTo>
                    <a:pt x="0" y="0"/>
                  </a:lnTo>
                </a:path>
              </a:pathLst>
            </a:custGeom>
            <a:no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6" name="Group 705">
            <a:extLst>
              <a:ext uri="{FF2B5EF4-FFF2-40B4-BE49-F238E27FC236}">
                <a16:creationId xmlns:a16="http://schemas.microsoft.com/office/drawing/2014/main" id="{84B799DD-B1C3-D583-110B-B265B923C129}"/>
              </a:ext>
            </a:extLst>
          </p:cNvPr>
          <p:cNvGrpSpPr/>
          <p:nvPr/>
        </p:nvGrpSpPr>
        <p:grpSpPr>
          <a:xfrm>
            <a:off x="8801636" y="4271160"/>
            <a:ext cx="1884411" cy="1781175"/>
            <a:chOff x="8928100" y="4095750"/>
            <a:chExt cx="1884411" cy="1781175"/>
          </a:xfrm>
        </p:grpSpPr>
        <p:sp>
          <p:nvSpPr>
            <p:cNvPr id="639" name="Freeform 638">
              <a:extLst>
                <a:ext uri="{FF2B5EF4-FFF2-40B4-BE49-F238E27FC236}">
                  <a16:creationId xmlns:a16="http://schemas.microsoft.com/office/drawing/2014/main" id="{481B6EF9-FBFA-ED8F-A254-596654C689E9}"/>
                </a:ext>
              </a:extLst>
            </p:cNvPr>
            <p:cNvSpPr/>
            <p:nvPr/>
          </p:nvSpPr>
          <p:spPr bwMode="auto">
            <a:xfrm>
              <a:off x="8928100" y="4095750"/>
              <a:ext cx="1882775" cy="1781175"/>
            </a:xfrm>
            <a:custGeom>
              <a:avLst/>
              <a:gdLst>
                <a:gd name="connsiteX0" fmla="*/ 6350 w 1882775"/>
                <a:gd name="connsiteY0" fmla="*/ 0 h 1781175"/>
                <a:gd name="connsiteX1" fmla="*/ 123825 w 1882775"/>
                <a:gd name="connsiteY1" fmla="*/ 0 h 1781175"/>
                <a:gd name="connsiteX2" fmla="*/ 123825 w 1882775"/>
                <a:gd name="connsiteY2" fmla="*/ 41275 h 1781175"/>
                <a:gd name="connsiteX3" fmla="*/ 263525 w 1882775"/>
                <a:gd name="connsiteY3" fmla="*/ 41275 h 1781175"/>
                <a:gd name="connsiteX4" fmla="*/ 263525 w 1882775"/>
                <a:gd name="connsiteY4" fmla="*/ 73025 h 1781175"/>
                <a:gd name="connsiteX5" fmla="*/ 330200 w 1882775"/>
                <a:gd name="connsiteY5" fmla="*/ 73025 h 1781175"/>
                <a:gd name="connsiteX6" fmla="*/ 330200 w 1882775"/>
                <a:gd name="connsiteY6" fmla="*/ 114300 h 1781175"/>
                <a:gd name="connsiteX7" fmla="*/ 415925 w 1882775"/>
                <a:gd name="connsiteY7" fmla="*/ 114300 h 1781175"/>
                <a:gd name="connsiteX8" fmla="*/ 415925 w 1882775"/>
                <a:gd name="connsiteY8" fmla="*/ 161925 h 1781175"/>
                <a:gd name="connsiteX9" fmla="*/ 666750 w 1882775"/>
                <a:gd name="connsiteY9" fmla="*/ 161925 h 1781175"/>
                <a:gd name="connsiteX10" fmla="*/ 666750 w 1882775"/>
                <a:gd name="connsiteY10" fmla="*/ 222250 h 1781175"/>
                <a:gd name="connsiteX11" fmla="*/ 762000 w 1882775"/>
                <a:gd name="connsiteY11" fmla="*/ 222250 h 1781175"/>
                <a:gd name="connsiteX12" fmla="*/ 762000 w 1882775"/>
                <a:gd name="connsiteY12" fmla="*/ 295275 h 1781175"/>
                <a:gd name="connsiteX13" fmla="*/ 1165225 w 1882775"/>
                <a:gd name="connsiteY13" fmla="*/ 295275 h 1781175"/>
                <a:gd name="connsiteX14" fmla="*/ 1165225 w 1882775"/>
                <a:gd name="connsiteY14" fmla="*/ 454025 h 1781175"/>
                <a:gd name="connsiteX15" fmla="*/ 1165225 w 1882775"/>
                <a:gd name="connsiteY15" fmla="*/ 454025 h 1781175"/>
                <a:gd name="connsiteX16" fmla="*/ 1190625 w 1882775"/>
                <a:gd name="connsiteY16" fmla="*/ 454025 h 1781175"/>
                <a:gd name="connsiteX17" fmla="*/ 1190625 w 1882775"/>
                <a:gd name="connsiteY17" fmla="*/ 587375 h 1781175"/>
                <a:gd name="connsiteX18" fmla="*/ 1549400 w 1882775"/>
                <a:gd name="connsiteY18" fmla="*/ 587375 h 1781175"/>
                <a:gd name="connsiteX19" fmla="*/ 1549400 w 1882775"/>
                <a:gd name="connsiteY19" fmla="*/ 723900 h 1781175"/>
                <a:gd name="connsiteX20" fmla="*/ 1682750 w 1882775"/>
                <a:gd name="connsiteY20" fmla="*/ 723900 h 1781175"/>
                <a:gd name="connsiteX21" fmla="*/ 1682750 w 1882775"/>
                <a:gd name="connsiteY21" fmla="*/ 863600 h 1781175"/>
                <a:gd name="connsiteX22" fmla="*/ 1784350 w 1882775"/>
                <a:gd name="connsiteY22" fmla="*/ 863600 h 1781175"/>
                <a:gd name="connsiteX23" fmla="*/ 1784350 w 1882775"/>
                <a:gd name="connsiteY23" fmla="*/ 1044575 h 1781175"/>
                <a:gd name="connsiteX24" fmla="*/ 1882775 w 1882775"/>
                <a:gd name="connsiteY24" fmla="*/ 1044575 h 1781175"/>
                <a:gd name="connsiteX25" fmla="*/ 1882775 w 1882775"/>
                <a:gd name="connsiteY25" fmla="*/ 1781175 h 1781175"/>
                <a:gd name="connsiteX26" fmla="*/ 1784350 w 1882775"/>
                <a:gd name="connsiteY26" fmla="*/ 1781175 h 1781175"/>
                <a:gd name="connsiteX27" fmla="*/ 1784350 w 1882775"/>
                <a:gd name="connsiteY27" fmla="*/ 1660525 h 1781175"/>
                <a:gd name="connsiteX28" fmla="*/ 1682750 w 1882775"/>
                <a:gd name="connsiteY28" fmla="*/ 1660525 h 1781175"/>
                <a:gd name="connsiteX29" fmla="*/ 1682750 w 1882775"/>
                <a:gd name="connsiteY29" fmla="*/ 1558925 h 1781175"/>
                <a:gd name="connsiteX30" fmla="*/ 1549400 w 1882775"/>
                <a:gd name="connsiteY30" fmla="*/ 1558925 h 1781175"/>
                <a:gd name="connsiteX31" fmla="*/ 1549400 w 1882775"/>
                <a:gd name="connsiteY31" fmla="*/ 1431925 h 1781175"/>
                <a:gd name="connsiteX32" fmla="*/ 1177925 w 1882775"/>
                <a:gd name="connsiteY32" fmla="*/ 1431925 h 1781175"/>
                <a:gd name="connsiteX33" fmla="*/ 1177925 w 1882775"/>
                <a:gd name="connsiteY33" fmla="*/ 1012825 h 1781175"/>
                <a:gd name="connsiteX34" fmla="*/ 762000 w 1882775"/>
                <a:gd name="connsiteY34" fmla="*/ 1012825 h 1781175"/>
                <a:gd name="connsiteX35" fmla="*/ 762000 w 1882775"/>
                <a:gd name="connsiteY35" fmla="*/ 879475 h 1781175"/>
                <a:gd name="connsiteX36" fmla="*/ 669925 w 1882775"/>
                <a:gd name="connsiteY36" fmla="*/ 879475 h 1781175"/>
                <a:gd name="connsiteX37" fmla="*/ 669925 w 1882775"/>
                <a:gd name="connsiteY37" fmla="*/ 739775 h 1781175"/>
                <a:gd name="connsiteX38" fmla="*/ 415925 w 1882775"/>
                <a:gd name="connsiteY38" fmla="*/ 739775 h 1781175"/>
                <a:gd name="connsiteX39" fmla="*/ 415925 w 1882775"/>
                <a:gd name="connsiteY39" fmla="*/ 638175 h 1781175"/>
                <a:gd name="connsiteX40" fmla="*/ 320675 w 1882775"/>
                <a:gd name="connsiteY40" fmla="*/ 638175 h 1781175"/>
                <a:gd name="connsiteX41" fmla="*/ 320675 w 1882775"/>
                <a:gd name="connsiteY41" fmla="*/ 533400 h 1781175"/>
                <a:gd name="connsiteX42" fmla="*/ 263525 w 1882775"/>
                <a:gd name="connsiteY42" fmla="*/ 533400 h 1781175"/>
                <a:gd name="connsiteX43" fmla="*/ 263525 w 1882775"/>
                <a:gd name="connsiteY43" fmla="*/ 425450 h 1781175"/>
                <a:gd name="connsiteX44" fmla="*/ 117475 w 1882775"/>
                <a:gd name="connsiteY44" fmla="*/ 425450 h 1781175"/>
                <a:gd name="connsiteX45" fmla="*/ 117475 w 1882775"/>
                <a:gd name="connsiteY45" fmla="*/ 349250 h 1781175"/>
                <a:gd name="connsiteX46" fmla="*/ 22225 w 1882775"/>
                <a:gd name="connsiteY46" fmla="*/ 349250 h 1781175"/>
                <a:gd name="connsiteX47" fmla="*/ 22225 w 1882775"/>
                <a:gd name="connsiteY47" fmla="*/ 266700 h 1781175"/>
                <a:gd name="connsiteX48" fmla="*/ 0 w 1882775"/>
                <a:gd name="connsiteY48" fmla="*/ 266700 h 1781175"/>
                <a:gd name="connsiteX49" fmla="*/ 6350 w 1882775"/>
                <a:gd name="connsiteY49" fmla="*/ 0 h 178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82775" h="1781175">
                  <a:moveTo>
                    <a:pt x="6350" y="0"/>
                  </a:moveTo>
                  <a:lnTo>
                    <a:pt x="123825" y="0"/>
                  </a:lnTo>
                  <a:lnTo>
                    <a:pt x="123825" y="41275"/>
                  </a:lnTo>
                  <a:lnTo>
                    <a:pt x="263525" y="41275"/>
                  </a:lnTo>
                  <a:lnTo>
                    <a:pt x="263525" y="73025"/>
                  </a:lnTo>
                  <a:lnTo>
                    <a:pt x="330200" y="73025"/>
                  </a:lnTo>
                  <a:lnTo>
                    <a:pt x="330200" y="114300"/>
                  </a:lnTo>
                  <a:lnTo>
                    <a:pt x="415925" y="114300"/>
                  </a:lnTo>
                  <a:lnTo>
                    <a:pt x="415925" y="161925"/>
                  </a:lnTo>
                  <a:lnTo>
                    <a:pt x="666750" y="161925"/>
                  </a:lnTo>
                  <a:lnTo>
                    <a:pt x="666750" y="222250"/>
                  </a:lnTo>
                  <a:lnTo>
                    <a:pt x="762000" y="222250"/>
                  </a:lnTo>
                  <a:lnTo>
                    <a:pt x="762000" y="295275"/>
                  </a:lnTo>
                  <a:lnTo>
                    <a:pt x="1165225" y="295275"/>
                  </a:lnTo>
                  <a:lnTo>
                    <a:pt x="1165225" y="454025"/>
                  </a:lnTo>
                  <a:lnTo>
                    <a:pt x="1165225" y="454025"/>
                  </a:lnTo>
                  <a:lnTo>
                    <a:pt x="1190625" y="454025"/>
                  </a:lnTo>
                  <a:lnTo>
                    <a:pt x="1190625" y="587375"/>
                  </a:lnTo>
                  <a:lnTo>
                    <a:pt x="1549400" y="587375"/>
                  </a:lnTo>
                  <a:lnTo>
                    <a:pt x="1549400" y="723900"/>
                  </a:lnTo>
                  <a:lnTo>
                    <a:pt x="1682750" y="723900"/>
                  </a:lnTo>
                  <a:lnTo>
                    <a:pt x="1682750" y="863600"/>
                  </a:lnTo>
                  <a:lnTo>
                    <a:pt x="1784350" y="863600"/>
                  </a:lnTo>
                  <a:lnTo>
                    <a:pt x="1784350" y="1044575"/>
                  </a:lnTo>
                  <a:lnTo>
                    <a:pt x="1882775" y="1044575"/>
                  </a:lnTo>
                  <a:lnTo>
                    <a:pt x="1882775" y="1781175"/>
                  </a:lnTo>
                  <a:lnTo>
                    <a:pt x="1784350" y="1781175"/>
                  </a:lnTo>
                  <a:lnTo>
                    <a:pt x="1784350" y="1660525"/>
                  </a:lnTo>
                  <a:lnTo>
                    <a:pt x="1682750" y="1660525"/>
                  </a:lnTo>
                  <a:lnTo>
                    <a:pt x="1682750" y="1558925"/>
                  </a:lnTo>
                  <a:lnTo>
                    <a:pt x="1549400" y="1558925"/>
                  </a:lnTo>
                  <a:lnTo>
                    <a:pt x="1549400" y="1431925"/>
                  </a:lnTo>
                  <a:lnTo>
                    <a:pt x="1177925" y="1431925"/>
                  </a:lnTo>
                  <a:lnTo>
                    <a:pt x="1177925" y="1012825"/>
                  </a:lnTo>
                  <a:lnTo>
                    <a:pt x="762000" y="1012825"/>
                  </a:lnTo>
                  <a:lnTo>
                    <a:pt x="762000" y="879475"/>
                  </a:lnTo>
                  <a:lnTo>
                    <a:pt x="669925" y="879475"/>
                  </a:lnTo>
                  <a:lnTo>
                    <a:pt x="669925" y="739775"/>
                  </a:lnTo>
                  <a:lnTo>
                    <a:pt x="415925" y="739775"/>
                  </a:lnTo>
                  <a:lnTo>
                    <a:pt x="415925" y="638175"/>
                  </a:lnTo>
                  <a:lnTo>
                    <a:pt x="320675" y="638175"/>
                  </a:lnTo>
                  <a:lnTo>
                    <a:pt x="320675" y="533400"/>
                  </a:lnTo>
                  <a:lnTo>
                    <a:pt x="263525" y="533400"/>
                  </a:lnTo>
                  <a:lnTo>
                    <a:pt x="263525" y="425450"/>
                  </a:lnTo>
                  <a:lnTo>
                    <a:pt x="117475" y="425450"/>
                  </a:lnTo>
                  <a:lnTo>
                    <a:pt x="117475" y="349250"/>
                  </a:lnTo>
                  <a:lnTo>
                    <a:pt x="22225" y="349250"/>
                  </a:lnTo>
                  <a:lnTo>
                    <a:pt x="22225" y="266700"/>
                  </a:lnTo>
                  <a:lnTo>
                    <a:pt x="0" y="266700"/>
                  </a:lnTo>
                  <a:lnTo>
                    <a:pt x="6350" y="0"/>
                  </a:lnTo>
                  <a:close/>
                </a:path>
              </a:pathLst>
            </a:custGeom>
            <a:solidFill>
              <a:schemeClr val="accent3">
                <a:lumMod val="20000"/>
                <a:lumOff val="80000"/>
              </a:schemeClr>
            </a:solidFill>
            <a:ln w="1270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4" name="Freeform 703">
              <a:extLst>
                <a:ext uri="{FF2B5EF4-FFF2-40B4-BE49-F238E27FC236}">
                  <a16:creationId xmlns:a16="http://schemas.microsoft.com/office/drawing/2014/main" id="{6C7CA388-02E4-D4BC-58CD-C0516F4563E6}"/>
                </a:ext>
              </a:extLst>
            </p:cNvPr>
            <p:cNvSpPr/>
            <p:nvPr/>
          </p:nvSpPr>
          <p:spPr bwMode="auto">
            <a:xfrm>
              <a:off x="8935232" y="4097040"/>
              <a:ext cx="1876425" cy="1044575"/>
            </a:xfrm>
            <a:custGeom>
              <a:avLst/>
              <a:gdLst>
                <a:gd name="connsiteX0" fmla="*/ 6350 w 1882775"/>
                <a:gd name="connsiteY0" fmla="*/ 0 h 1781175"/>
                <a:gd name="connsiteX1" fmla="*/ 123825 w 1882775"/>
                <a:gd name="connsiteY1" fmla="*/ 0 h 1781175"/>
                <a:gd name="connsiteX2" fmla="*/ 123825 w 1882775"/>
                <a:gd name="connsiteY2" fmla="*/ 41275 h 1781175"/>
                <a:gd name="connsiteX3" fmla="*/ 263525 w 1882775"/>
                <a:gd name="connsiteY3" fmla="*/ 41275 h 1781175"/>
                <a:gd name="connsiteX4" fmla="*/ 263525 w 1882775"/>
                <a:gd name="connsiteY4" fmla="*/ 73025 h 1781175"/>
                <a:gd name="connsiteX5" fmla="*/ 330200 w 1882775"/>
                <a:gd name="connsiteY5" fmla="*/ 73025 h 1781175"/>
                <a:gd name="connsiteX6" fmla="*/ 330200 w 1882775"/>
                <a:gd name="connsiteY6" fmla="*/ 114300 h 1781175"/>
                <a:gd name="connsiteX7" fmla="*/ 415925 w 1882775"/>
                <a:gd name="connsiteY7" fmla="*/ 114300 h 1781175"/>
                <a:gd name="connsiteX8" fmla="*/ 415925 w 1882775"/>
                <a:gd name="connsiteY8" fmla="*/ 161925 h 1781175"/>
                <a:gd name="connsiteX9" fmla="*/ 666750 w 1882775"/>
                <a:gd name="connsiteY9" fmla="*/ 161925 h 1781175"/>
                <a:gd name="connsiteX10" fmla="*/ 666750 w 1882775"/>
                <a:gd name="connsiteY10" fmla="*/ 222250 h 1781175"/>
                <a:gd name="connsiteX11" fmla="*/ 762000 w 1882775"/>
                <a:gd name="connsiteY11" fmla="*/ 222250 h 1781175"/>
                <a:gd name="connsiteX12" fmla="*/ 762000 w 1882775"/>
                <a:gd name="connsiteY12" fmla="*/ 295275 h 1781175"/>
                <a:gd name="connsiteX13" fmla="*/ 1165225 w 1882775"/>
                <a:gd name="connsiteY13" fmla="*/ 295275 h 1781175"/>
                <a:gd name="connsiteX14" fmla="*/ 1165225 w 1882775"/>
                <a:gd name="connsiteY14" fmla="*/ 454025 h 1781175"/>
                <a:gd name="connsiteX15" fmla="*/ 1165225 w 1882775"/>
                <a:gd name="connsiteY15" fmla="*/ 454025 h 1781175"/>
                <a:gd name="connsiteX16" fmla="*/ 1190625 w 1882775"/>
                <a:gd name="connsiteY16" fmla="*/ 454025 h 1781175"/>
                <a:gd name="connsiteX17" fmla="*/ 1190625 w 1882775"/>
                <a:gd name="connsiteY17" fmla="*/ 587375 h 1781175"/>
                <a:gd name="connsiteX18" fmla="*/ 1549400 w 1882775"/>
                <a:gd name="connsiteY18" fmla="*/ 587375 h 1781175"/>
                <a:gd name="connsiteX19" fmla="*/ 1549400 w 1882775"/>
                <a:gd name="connsiteY19" fmla="*/ 723900 h 1781175"/>
                <a:gd name="connsiteX20" fmla="*/ 1682750 w 1882775"/>
                <a:gd name="connsiteY20" fmla="*/ 723900 h 1781175"/>
                <a:gd name="connsiteX21" fmla="*/ 1682750 w 1882775"/>
                <a:gd name="connsiteY21" fmla="*/ 863600 h 1781175"/>
                <a:gd name="connsiteX22" fmla="*/ 1784350 w 1882775"/>
                <a:gd name="connsiteY22" fmla="*/ 863600 h 1781175"/>
                <a:gd name="connsiteX23" fmla="*/ 1784350 w 1882775"/>
                <a:gd name="connsiteY23" fmla="*/ 1044575 h 1781175"/>
                <a:gd name="connsiteX24" fmla="*/ 1882775 w 1882775"/>
                <a:gd name="connsiteY24" fmla="*/ 1044575 h 1781175"/>
                <a:gd name="connsiteX25" fmla="*/ 1882775 w 1882775"/>
                <a:gd name="connsiteY25" fmla="*/ 1781175 h 1781175"/>
                <a:gd name="connsiteX26" fmla="*/ 1784350 w 1882775"/>
                <a:gd name="connsiteY26" fmla="*/ 1781175 h 1781175"/>
                <a:gd name="connsiteX27" fmla="*/ 1784350 w 1882775"/>
                <a:gd name="connsiteY27" fmla="*/ 1660525 h 1781175"/>
                <a:gd name="connsiteX28" fmla="*/ 1682750 w 1882775"/>
                <a:gd name="connsiteY28" fmla="*/ 1660525 h 1781175"/>
                <a:gd name="connsiteX29" fmla="*/ 1682750 w 1882775"/>
                <a:gd name="connsiteY29" fmla="*/ 1558925 h 1781175"/>
                <a:gd name="connsiteX30" fmla="*/ 1549400 w 1882775"/>
                <a:gd name="connsiteY30" fmla="*/ 1558925 h 1781175"/>
                <a:gd name="connsiteX31" fmla="*/ 1549400 w 1882775"/>
                <a:gd name="connsiteY31" fmla="*/ 1431925 h 1781175"/>
                <a:gd name="connsiteX32" fmla="*/ 1177925 w 1882775"/>
                <a:gd name="connsiteY32" fmla="*/ 1431925 h 1781175"/>
                <a:gd name="connsiteX33" fmla="*/ 1177925 w 1882775"/>
                <a:gd name="connsiteY33" fmla="*/ 1012825 h 1781175"/>
                <a:gd name="connsiteX34" fmla="*/ 762000 w 1882775"/>
                <a:gd name="connsiteY34" fmla="*/ 1012825 h 1781175"/>
                <a:gd name="connsiteX35" fmla="*/ 762000 w 1882775"/>
                <a:gd name="connsiteY35" fmla="*/ 879475 h 1781175"/>
                <a:gd name="connsiteX36" fmla="*/ 669925 w 1882775"/>
                <a:gd name="connsiteY36" fmla="*/ 879475 h 1781175"/>
                <a:gd name="connsiteX37" fmla="*/ 669925 w 1882775"/>
                <a:gd name="connsiteY37" fmla="*/ 739775 h 1781175"/>
                <a:gd name="connsiteX38" fmla="*/ 415925 w 1882775"/>
                <a:gd name="connsiteY38" fmla="*/ 739775 h 1781175"/>
                <a:gd name="connsiteX39" fmla="*/ 415925 w 1882775"/>
                <a:gd name="connsiteY39" fmla="*/ 638175 h 1781175"/>
                <a:gd name="connsiteX40" fmla="*/ 320675 w 1882775"/>
                <a:gd name="connsiteY40" fmla="*/ 638175 h 1781175"/>
                <a:gd name="connsiteX41" fmla="*/ 320675 w 1882775"/>
                <a:gd name="connsiteY41" fmla="*/ 533400 h 1781175"/>
                <a:gd name="connsiteX42" fmla="*/ 263525 w 1882775"/>
                <a:gd name="connsiteY42" fmla="*/ 533400 h 1781175"/>
                <a:gd name="connsiteX43" fmla="*/ 263525 w 1882775"/>
                <a:gd name="connsiteY43" fmla="*/ 425450 h 1781175"/>
                <a:gd name="connsiteX44" fmla="*/ 117475 w 1882775"/>
                <a:gd name="connsiteY44" fmla="*/ 425450 h 1781175"/>
                <a:gd name="connsiteX45" fmla="*/ 117475 w 1882775"/>
                <a:gd name="connsiteY45" fmla="*/ 349250 h 1781175"/>
                <a:gd name="connsiteX46" fmla="*/ 22225 w 1882775"/>
                <a:gd name="connsiteY46" fmla="*/ 349250 h 1781175"/>
                <a:gd name="connsiteX47" fmla="*/ 22225 w 1882775"/>
                <a:gd name="connsiteY47" fmla="*/ 266700 h 1781175"/>
                <a:gd name="connsiteX48" fmla="*/ 0 w 1882775"/>
                <a:gd name="connsiteY48" fmla="*/ 266700 h 1781175"/>
                <a:gd name="connsiteX49" fmla="*/ 6350 w 1882775"/>
                <a:gd name="connsiteY49" fmla="*/ 0 h 1781175"/>
                <a:gd name="connsiteX0" fmla="*/ 22225 w 1882775"/>
                <a:gd name="connsiteY0" fmla="*/ 266700 h 1781175"/>
                <a:gd name="connsiteX1" fmla="*/ 0 w 1882775"/>
                <a:gd name="connsiteY1" fmla="*/ 266700 h 1781175"/>
                <a:gd name="connsiteX2" fmla="*/ 6350 w 1882775"/>
                <a:gd name="connsiteY2" fmla="*/ 0 h 1781175"/>
                <a:gd name="connsiteX3" fmla="*/ 123825 w 1882775"/>
                <a:gd name="connsiteY3" fmla="*/ 0 h 1781175"/>
                <a:gd name="connsiteX4" fmla="*/ 123825 w 1882775"/>
                <a:gd name="connsiteY4" fmla="*/ 41275 h 1781175"/>
                <a:gd name="connsiteX5" fmla="*/ 263525 w 1882775"/>
                <a:gd name="connsiteY5" fmla="*/ 41275 h 1781175"/>
                <a:gd name="connsiteX6" fmla="*/ 263525 w 1882775"/>
                <a:gd name="connsiteY6" fmla="*/ 73025 h 1781175"/>
                <a:gd name="connsiteX7" fmla="*/ 330200 w 1882775"/>
                <a:gd name="connsiteY7" fmla="*/ 73025 h 1781175"/>
                <a:gd name="connsiteX8" fmla="*/ 330200 w 1882775"/>
                <a:gd name="connsiteY8" fmla="*/ 114300 h 1781175"/>
                <a:gd name="connsiteX9" fmla="*/ 415925 w 1882775"/>
                <a:gd name="connsiteY9" fmla="*/ 114300 h 1781175"/>
                <a:gd name="connsiteX10" fmla="*/ 415925 w 1882775"/>
                <a:gd name="connsiteY10" fmla="*/ 161925 h 1781175"/>
                <a:gd name="connsiteX11" fmla="*/ 666750 w 1882775"/>
                <a:gd name="connsiteY11" fmla="*/ 161925 h 1781175"/>
                <a:gd name="connsiteX12" fmla="*/ 666750 w 1882775"/>
                <a:gd name="connsiteY12" fmla="*/ 222250 h 1781175"/>
                <a:gd name="connsiteX13" fmla="*/ 762000 w 1882775"/>
                <a:gd name="connsiteY13" fmla="*/ 222250 h 1781175"/>
                <a:gd name="connsiteX14" fmla="*/ 762000 w 1882775"/>
                <a:gd name="connsiteY14" fmla="*/ 295275 h 1781175"/>
                <a:gd name="connsiteX15" fmla="*/ 1165225 w 1882775"/>
                <a:gd name="connsiteY15" fmla="*/ 295275 h 1781175"/>
                <a:gd name="connsiteX16" fmla="*/ 1165225 w 1882775"/>
                <a:gd name="connsiteY16" fmla="*/ 454025 h 1781175"/>
                <a:gd name="connsiteX17" fmla="*/ 1165225 w 1882775"/>
                <a:gd name="connsiteY17" fmla="*/ 454025 h 1781175"/>
                <a:gd name="connsiteX18" fmla="*/ 1190625 w 1882775"/>
                <a:gd name="connsiteY18" fmla="*/ 454025 h 1781175"/>
                <a:gd name="connsiteX19" fmla="*/ 1190625 w 1882775"/>
                <a:gd name="connsiteY19" fmla="*/ 587375 h 1781175"/>
                <a:gd name="connsiteX20" fmla="*/ 1549400 w 1882775"/>
                <a:gd name="connsiteY20" fmla="*/ 587375 h 1781175"/>
                <a:gd name="connsiteX21" fmla="*/ 1549400 w 1882775"/>
                <a:gd name="connsiteY21" fmla="*/ 723900 h 1781175"/>
                <a:gd name="connsiteX22" fmla="*/ 1682750 w 1882775"/>
                <a:gd name="connsiteY22" fmla="*/ 723900 h 1781175"/>
                <a:gd name="connsiteX23" fmla="*/ 1682750 w 1882775"/>
                <a:gd name="connsiteY23" fmla="*/ 863600 h 1781175"/>
                <a:gd name="connsiteX24" fmla="*/ 1784350 w 1882775"/>
                <a:gd name="connsiteY24" fmla="*/ 863600 h 1781175"/>
                <a:gd name="connsiteX25" fmla="*/ 1784350 w 1882775"/>
                <a:gd name="connsiteY25" fmla="*/ 1044575 h 1781175"/>
                <a:gd name="connsiteX26" fmla="*/ 1882775 w 1882775"/>
                <a:gd name="connsiteY26" fmla="*/ 1044575 h 1781175"/>
                <a:gd name="connsiteX27" fmla="*/ 1882775 w 1882775"/>
                <a:gd name="connsiteY27" fmla="*/ 1781175 h 1781175"/>
                <a:gd name="connsiteX28" fmla="*/ 1784350 w 1882775"/>
                <a:gd name="connsiteY28" fmla="*/ 1781175 h 1781175"/>
                <a:gd name="connsiteX29" fmla="*/ 1784350 w 1882775"/>
                <a:gd name="connsiteY29" fmla="*/ 1660525 h 1781175"/>
                <a:gd name="connsiteX30" fmla="*/ 1682750 w 1882775"/>
                <a:gd name="connsiteY30" fmla="*/ 1660525 h 1781175"/>
                <a:gd name="connsiteX31" fmla="*/ 1682750 w 1882775"/>
                <a:gd name="connsiteY31" fmla="*/ 1558925 h 1781175"/>
                <a:gd name="connsiteX32" fmla="*/ 1549400 w 1882775"/>
                <a:gd name="connsiteY32" fmla="*/ 1558925 h 1781175"/>
                <a:gd name="connsiteX33" fmla="*/ 1549400 w 1882775"/>
                <a:gd name="connsiteY33" fmla="*/ 1431925 h 1781175"/>
                <a:gd name="connsiteX34" fmla="*/ 1177925 w 1882775"/>
                <a:gd name="connsiteY34" fmla="*/ 1431925 h 1781175"/>
                <a:gd name="connsiteX35" fmla="*/ 1177925 w 1882775"/>
                <a:gd name="connsiteY35" fmla="*/ 1012825 h 1781175"/>
                <a:gd name="connsiteX36" fmla="*/ 762000 w 1882775"/>
                <a:gd name="connsiteY36" fmla="*/ 1012825 h 1781175"/>
                <a:gd name="connsiteX37" fmla="*/ 762000 w 1882775"/>
                <a:gd name="connsiteY37" fmla="*/ 879475 h 1781175"/>
                <a:gd name="connsiteX38" fmla="*/ 669925 w 1882775"/>
                <a:gd name="connsiteY38" fmla="*/ 879475 h 1781175"/>
                <a:gd name="connsiteX39" fmla="*/ 669925 w 1882775"/>
                <a:gd name="connsiteY39" fmla="*/ 739775 h 1781175"/>
                <a:gd name="connsiteX40" fmla="*/ 415925 w 1882775"/>
                <a:gd name="connsiteY40" fmla="*/ 739775 h 1781175"/>
                <a:gd name="connsiteX41" fmla="*/ 415925 w 1882775"/>
                <a:gd name="connsiteY41" fmla="*/ 638175 h 1781175"/>
                <a:gd name="connsiteX42" fmla="*/ 320675 w 1882775"/>
                <a:gd name="connsiteY42" fmla="*/ 638175 h 1781175"/>
                <a:gd name="connsiteX43" fmla="*/ 320675 w 1882775"/>
                <a:gd name="connsiteY43" fmla="*/ 533400 h 1781175"/>
                <a:gd name="connsiteX44" fmla="*/ 263525 w 1882775"/>
                <a:gd name="connsiteY44" fmla="*/ 533400 h 1781175"/>
                <a:gd name="connsiteX45" fmla="*/ 263525 w 1882775"/>
                <a:gd name="connsiteY45" fmla="*/ 425450 h 1781175"/>
                <a:gd name="connsiteX46" fmla="*/ 117475 w 1882775"/>
                <a:gd name="connsiteY46" fmla="*/ 425450 h 1781175"/>
                <a:gd name="connsiteX47" fmla="*/ 117475 w 1882775"/>
                <a:gd name="connsiteY47" fmla="*/ 349250 h 1781175"/>
                <a:gd name="connsiteX48" fmla="*/ 22225 w 1882775"/>
                <a:gd name="connsiteY48" fmla="*/ 349250 h 1781175"/>
                <a:gd name="connsiteX49" fmla="*/ 113665 w 1882775"/>
                <a:gd name="connsiteY49" fmla="*/ 358140 h 1781175"/>
                <a:gd name="connsiteX0" fmla="*/ 22225 w 1882775"/>
                <a:gd name="connsiteY0" fmla="*/ 266700 h 1781175"/>
                <a:gd name="connsiteX1" fmla="*/ 0 w 1882775"/>
                <a:gd name="connsiteY1" fmla="*/ 266700 h 1781175"/>
                <a:gd name="connsiteX2" fmla="*/ 6350 w 1882775"/>
                <a:gd name="connsiteY2" fmla="*/ 0 h 1781175"/>
                <a:gd name="connsiteX3" fmla="*/ 123825 w 1882775"/>
                <a:gd name="connsiteY3" fmla="*/ 0 h 1781175"/>
                <a:gd name="connsiteX4" fmla="*/ 123825 w 1882775"/>
                <a:gd name="connsiteY4" fmla="*/ 41275 h 1781175"/>
                <a:gd name="connsiteX5" fmla="*/ 263525 w 1882775"/>
                <a:gd name="connsiteY5" fmla="*/ 41275 h 1781175"/>
                <a:gd name="connsiteX6" fmla="*/ 263525 w 1882775"/>
                <a:gd name="connsiteY6" fmla="*/ 73025 h 1781175"/>
                <a:gd name="connsiteX7" fmla="*/ 330200 w 1882775"/>
                <a:gd name="connsiteY7" fmla="*/ 73025 h 1781175"/>
                <a:gd name="connsiteX8" fmla="*/ 330200 w 1882775"/>
                <a:gd name="connsiteY8" fmla="*/ 114300 h 1781175"/>
                <a:gd name="connsiteX9" fmla="*/ 415925 w 1882775"/>
                <a:gd name="connsiteY9" fmla="*/ 114300 h 1781175"/>
                <a:gd name="connsiteX10" fmla="*/ 415925 w 1882775"/>
                <a:gd name="connsiteY10" fmla="*/ 161925 h 1781175"/>
                <a:gd name="connsiteX11" fmla="*/ 666750 w 1882775"/>
                <a:gd name="connsiteY11" fmla="*/ 161925 h 1781175"/>
                <a:gd name="connsiteX12" fmla="*/ 666750 w 1882775"/>
                <a:gd name="connsiteY12" fmla="*/ 222250 h 1781175"/>
                <a:gd name="connsiteX13" fmla="*/ 762000 w 1882775"/>
                <a:gd name="connsiteY13" fmla="*/ 222250 h 1781175"/>
                <a:gd name="connsiteX14" fmla="*/ 762000 w 1882775"/>
                <a:gd name="connsiteY14" fmla="*/ 295275 h 1781175"/>
                <a:gd name="connsiteX15" fmla="*/ 1165225 w 1882775"/>
                <a:gd name="connsiteY15" fmla="*/ 295275 h 1781175"/>
                <a:gd name="connsiteX16" fmla="*/ 1165225 w 1882775"/>
                <a:gd name="connsiteY16" fmla="*/ 454025 h 1781175"/>
                <a:gd name="connsiteX17" fmla="*/ 1165225 w 1882775"/>
                <a:gd name="connsiteY17" fmla="*/ 454025 h 1781175"/>
                <a:gd name="connsiteX18" fmla="*/ 1190625 w 1882775"/>
                <a:gd name="connsiteY18" fmla="*/ 454025 h 1781175"/>
                <a:gd name="connsiteX19" fmla="*/ 1190625 w 1882775"/>
                <a:gd name="connsiteY19" fmla="*/ 587375 h 1781175"/>
                <a:gd name="connsiteX20" fmla="*/ 1549400 w 1882775"/>
                <a:gd name="connsiteY20" fmla="*/ 587375 h 1781175"/>
                <a:gd name="connsiteX21" fmla="*/ 1549400 w 1882775"/>
                <a:gd name="connsiteY21" fmla="*/ 723900 h 1781175"/>
                <a:gd name="connsiteX22" fmla="*/ 1682750 w 1882775"/>
                <a:gd name="connsiteY22" fmla="*/ 723900 h 1781175"/>
                <a:gd name="connsiteX23" fmla="*/ 1682750 w 1882775"/>
                <a:gd name="connsiteY23" fmla="*/ 863600 h 1781175"/>
                <a:gd name="connsiteX24" fmla="*/ 1784350 w 1882775"/>
                <a:gd name="connsiteY24" fmla="*/ 863600 h 1781175"/>
                <a:gd name="connsiteX25" fmla="*/ 1784350 w 1882775"/>
                <a:gd name="connsiteY25" fmla="*/ 1044575 h 1781175"/>
                <a:gd name="connsiteX26" fmla="*/ 1882775 w 1882775"/>
                <a:gd name="connsiteY26" fmla="*/ 1044575 h 1781175"/>
                <a:gd name="connsiteX27" fmla="*/ 1882775 w 1882775"/>
                <a:gd name="connsiteY27" fmla="*/ 1781175 h 1781175"/>
                <a:gd name="connsiteX28" fmla="*/ 1784350 w 1882775"/>
                <a:gd name="connsiteY28" fmla="*/ 1781175 h 1781175"/>
                <a:gd name="connsiteX29" fmla="*/ 1784350 w 1882775"/>
                <a:gd name="connsiteY29" fmla="*/ 1660525 h 1781175"/>
                <a:gd name="connsiteX30" fmla="*/ 1682750 w 1882775"/>
                <a:gd name="connsiteY30" fmla="*/ 1660525 h 1781175"/>
                <a:gd name="connsiteX31" fmla="*/ 1682750 w 1882775"/>
                <a:gd name="connsiteY31" fmla="*/ 1558925 h 1781175"/>
                <a:gd name="connsiteX32" fmla="*/ 1549400 w 1882775"/>
                <a:gd name="connsiteY32" fmla="*/ 1558925 h 1781175"/>
                <a:gd name="connsiteX33" fmla="*/ 1549400 w 1882775"/>
                <a:gd name="connsiteY33" fmla="*/ 1431925 h 1781175"/>
                <a:gd name="connsiteX34" fmla="*/ 1177925 w 1882775"/>
                <a:gd name="connsiteY34" fmla="*/ 1431925 h 1781175"/>
                <a:gd name="connsiteX35" fmla="*/ 1177925 w 1882775"/>
                <a:gd name="connsiteY35" fmla="*/ 1012825 h 1781175"/>
                <a:gd name="connsiteX36" fmla="*/ 762000 w 1882775"/>
                <a:gd name="connsiteY36" fmla="*/ 1012825 h 1781175"/>
                <a:gd name="connsiteX37" fmla="*/ 762000 w 1882775"/>
                <a:gd name="connsiteY37" fmla="*/ 879475 h 1781175"/>
                <a:gd name="connsiteX38" fmla="*/ 669925 w 1882775"/>
                <a:gd name="connsiteY38" fmla="*/ 879475 h 1781175"/>
                <a:gd name="connsiteX39" fmla="*/ 669925 w 1882775"/>
                <a:gd name="connsiteY39" fmla="*/ 739775 h 1781175"/>
                <a:gd name="connsiteX40" fmla="*/ 415925 w 1882775"/>
                <a:gd name="connsiteY40" fmla="*/ 739775 h 1781175"/>
                <a:gd name="connsiteX41" fmla="*/ 415925 w 1882775"/>
                <a:gd name="connsiteY41" fmla="*/ 638175 h 1781175"/>
                <a:gd name="connsiteX42" fmla="*/ 320675 w 1882775"/>
                <a:gd name="connsiteY42" fmla="*/ 638175 h 1781175"/>
                <a:gd name="connsiteX43" fmla="*/ 320675 w 1882775"/>
                <a:gd name="connsiteY43" fmla="*/ 533400 h 1781175"/>
                <a:gd name="connsiteX44" fmla="*/ 263525 w 1882775"/>
                <a:gd name="connsiteY44" fmla="*/ 533400 h 1781175"/>
                <a:gd name="connsiteX45" fmla="*/ 263525 w 1882775"/>
                <a:gd name="connsiteY45" fmla="*/ 425450 h 1781175"/>
                <a:gd name="connsiteX46" fmla="*/ 117475 w 1882775"/>
                <a:gd name="connsiteY46" fmla="*/ 425450 h 1781175"/>
                <a:gd name="connsiteX47" fmla="*/ 117475 w 1882775"/>
                <a:gd name="connsiteY47" fmla="*/ 349250 h 1781175"/>
                <a:gd name="connsiteX48" fmla="*/ 113665 w 1882775"/>
                <a:gd name="connsiteY48" fmla="*/ 358140 h 1781175"/>
                <a:gd name="connsiteX0" fmla="*/ 0 w 1882775"/>
                <a:gd name="connsiteY0" fmla="*/ 266700 h 1781175"/>
                <a:gd name="connsiteX1" fmla="*/ 6350 w 1882775"/>
                <a:gd name="connsiteY1" fmla="*/ 0 h 1781175"/>
                <a:gd name="connsiteX2" fmla="*/ 123825 w 1882775"/>
                <a:gd name="connsiteY2" fmla="*/ 0 h 1781175"/>
                <a:gd name="connsiteX3" fmla="*/ 123825 w 1882775"/>
                <a:gd name="connsiteY3" fmla="*/ 41275 h 1781175"/>
                <a:gd name="connsiteX4" fmla="*/ 263525 w 1882775"/>
                <a:gd name="connsiteY4" fmla="*/ 41275 h 1781175"/>
                <a:gd name="connsiteX5" fmla="*/ 263525 w 1882775"/>
                <a:gd name="connsiteY5" fmla="*/ 73025 h 1781175"/>
                <a:gd name="connsiteX6" fmla="*/ 330200 w 1882775"/>
                <a:gd name="connsiteY6" fmla="*/ 73025 h 1781175"/>
                <a:gd name="connsiteX7" fmla="*/ 330200 w 1882775"/>
                <a:gd name="connsiteY7" fmla="*/ 114300 h 1781175"/>
                <a:gd name="connsiteX8" fmla="*/ 415925 w 1882775"/>
                <a:gd name="connsiteY8" fmla="*/ 114300 h 1781175"/>
                <a:gd name="connsiteX9" fmla="*/ 415925 w 1882775"/>
                <a:gd name="connsiteY9" fmla="*/ 161925 h 1781175"/>
                <a:gd name="connsiteX10" fmla="*/ 666750 w 1882775"/>
                <a:gd name="connsiteY10" fmla="*/ 161925 h 1781175"/>
                <a:gd name="connsiteX11" fmla="*/ 666750 w 1882775"/>
                <a:gd name="connsiteY11" fmla="*/ 222250 h 1781175"/>
                <a:gd name="connsiteX12" fmla="*/ 762000 w 1882775"/>
                <a:gd name="connsiteY12" fmla="*/ 222250 h 1781175"/>
                <a:gd name="connsiteX13" fmla="*/ 762000 w 1882775"/>
                <a:gd name="connsiteY13" fmla="*/ 295275 h 1781175"/>
                <a:gd name="connsiteX14" fmla="*/ 1165225 w 1882775"/>
                <a:gd name="connsiteY14" fmla="*/ 295275 h 1781175"/>
                <a:gd name="connsiteX15" fmla="*/ 1165225 w 1882775"/>
                <a:gd name="connsiteY15" fmla="*/ 454025 h 1781175"/>
                <a:gd name="connsiteX16" fmla="*/ 1165225 w 1882775"/>
                <a:gd name="connsiteY16" fmla="*/ 454025 h 1781175"/>
                <a:gd name="connsiteX17" fmla="*/ 1190625 w 1882775"/>
                <a:gd name="connsiteY17" fmla="*/ 454025 h 1781175"/>
                <a:gd name="connsiteX18" fmla="*/ 1190625 w 1882775"/>
                <a:gd name="connsiteY18" fmla="*/ 587375 h 1781175"/>
                <a:gd name="connsiteX19" fmla="*/ 1549400 w 1882775"/>
                <a:gd name="connsiteY19" fmla="*/ 587375 h 1781175"/>
                <a:gd name="connsiteX20" fmla="*/ 1549400 w 1882775"/>
                <a:gd name="connsiteY20" fmla="*/ 723900 h 1781175"/>
                <a:gd name="connsiteX21" fmla="*/ 1682750 w 1882775"/>
                <a:gd name="connsiteY21" fmla="*/ 723900 h 1781175"/>
                <a:gd name="connsiteX22" fmla="*/ 1682750 w 1882775"/>
                <a:gd name="connsiteY22" fmla="*/ 863600 h 1781175"/>
                <a:gd name="connsiteX23" fmla="*/ 1784350 w 1882775"/>
                <a:gd name="connsiteY23" fmla="*/ 863600 h 1781175"/>
                <a:gd name="connsiteX24" fmla="*/ 1784350 w 1882775"/>
                <a:gd name="connsiteY24" fmla="*/ 1044575 h 1781175"/>
                <a:gd name="connsiteX25" fmla="*/ 1882775 w 1882775"/>
                <a:gd name="connsiteY25" fmla="*/ 1044575 h 1781175"/>
                <a:gd name="connsiteX26" fmla="*/ 1882775 w 1882775"/>
                <a:gd name="connsiteY26" fmla="*/ 1781175 h 1781175"/>
                <a:gd name="connsiteX27" fmla="*/ 1784350 w 1882775"/>
                <a:gd name="connsiteY27" fmla="*/ 1781175 h 1781175"/>
                <a:gd name="connsiteX28" fmla="*/ 1784350 w 1882775"/>
                <a:gd name="connsiteY28" fmla="*/ 1660525 h 1781175"/>
                <a:gd name="connsiteX29" fmla="*/ 1682750 w 1882775"/>
                <a:gd name="connsiteY29" fmla="*/ 1660525 h 1781175"/>
                <a:gd name="connsiteX30" fmla="*/ 1682750 w 1882775"/>
                <a:gd name="connsiteY30" fmla="*/ 1558925 h 1781175"/>
                <a:gd name="connsiteX31" fmla="*/ 1549400 w 1882775"/>
                <a:gd name="connsiteY31" fmla="*/ 1558925 h 1781175"/>
                <a:gd name="connsiteX32" fmla="*/ 1549400 w 1882775"/>
                <a:gd name="connsiteY32" fmla="*/ 1431925 h 1781175"/>
                <a:gd name="connsiteX33" fmla="*/ 1177925 w 1882775"/>
                <a:gd name="connsiteY33" fmla="*/ 1431925 h 1781175"/>
                <a:gd name="connsiteX34" fmla="*/ 1177925 w 1882775"/>
                <a:gd name="connsiteY34" fmla="*/ 1012825 h 1781175"/>
                <a:gd name="connsiteX35" fmla="*/ 762000 w 1882775"/>
                <a:gd name="connsiteY35" fmla="*/ 1012825 h 1781175"/>
                <a:gd name="connsiteX36" fmla="*/ 762000 w 1882775"/>
                <a:gd name="connsiteY36" fmla="*/ 879475 h 1781175"/>
                <a:gd name="connsiteX37" fmla="*/ 669925 w 1882775"/>
                <a:gd name="connsiteY37" fmla="*/ 879475 h 1781175"/>
                <a:gd name="connsiteX38" fmla="*/ 669925 w 1882775"/>
                <a:gd name="connsiteY38" fmla="*/ 739775 h 1781175"/>
                <a:gd name="connsiteX39" fmla="*/ 415925 w 1882775"/>
                <a:gd name="connsiteY39" fmla="*/ 739775 h 1781175"/>
                <a:gd name="connsiteX40" fmla="*/ 415925 w 1882775"/>
                <a:gd name="connsiteY40" fmla="*/ 638175 h 1781175"/>
                <a:gd name="connsiteX41" fmla="*/ 320675 w 1882775"/>
                <a:gd name="connsiteY41" fmla="*/ 638175 h 1781175"/>
                <a:gd name="connsiteX42" fmla="*/ 320675 w 1882775"/>
                <a:gd name="connsiteY42" fmla="*/ 533400 h 1781175"/>
                <a:gd name="connsiteX43" fmla="*/ 263525 w 1882775"/>
                <a:gd name="connsiteY43" fmla="*/ 533400 h 1781175"/>
                <a:gd name="connsiteX44" fmla="*/ 263525 w 1882775"/>
                <a:gd name="connsiteY44" fmla="*/ 425450 h 1781175"/>
                <a:gd name="connsiteX45" fmla="*/ 117475 w 1882775"/>
                <a:gd name="connsiteY45" fmla="*/ 425450 h 1781175"/>
                <a:gd name="connsiteX46" fmla="*/ 117475 w 1882775"/>
                <a:gd name="connsiteY46" fmla="*/ 349250 h 1781175"/>
                <a:gd name="connsiteX47" fmla="*/ 113665 w 1882775"/>
                <a:gd name="connsiteY47" fmla="*/ 35814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663575 w 1876425"/>
                <a:gd name="connsiteY37" fmla="*/ 739775 h 1781175"/>
                <a:gd name="connsiteX38" fmla="*/ 409575 w 1876425"/>
                <a:gd name="connsiteY38" fmla="*/ 739775 h 1781175"/>
                <a:gd name="connsiteX39" fmla="*/ 409575 w 1876425"/>
                <a:gd name="connsiteY39" fmla="*/ 638175 h 1781175"/>
                <a:gd name="connsiteX40" fmla="*/ 314325 w 1876425"/>
                <a:gd name="connsiteY40" fmla="*/ 638175 h 1781175"/>
                <a:gd name="connsiteX41" fmla="*/ 314325 w 1876425"/>
                <a:gd name="connsiteY41" fmla="*/ 533400 h 1781175"/>
                <a:gd name="connsiteX42" fmla="*/ 257175 w 1876425"/>
                <a:gd name="connsiteY42" fmla="*/ 533400 h 1781175"/>
                <a:gd name="connsiteX43" fmla="*/ 257175 w 1876425"/>
                <a:gd name="connsiteY43" fmla="*/ 425450 h 1781175"/>
                <a:gd name="connsiteX44" fmla="*/ 111125 w 1876425"/>
                <a:gd name="connsiteY44" fmla="*/ 425450 h 1781175"/>
                <a:gd name="connsiteX45" fmla="*/ 111125 w 1876425"/>
                <a:gd name="connsiteY45" fmla="*/ 349250 h 1781175"/>
                <a:gd name="connsiteX46" fmla="*/ 107315 w 1876425"/>
                <a:gd name="connsiteY46" fmla="*/ 35814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663575 w 1876425"/>
                <a:gd name="connsiteY37" fmla="*/ 739775 h 1781175"/>
                <a:gd name="connsiteX38" fmla="*/ 409575 w 1876425"/>
                <a:gd name="connsiteY38" fmla="*/ 739775 h 1781175"/>
                <a:gd name="connsiteX39" fmla="*/ 409575 w 1876425"/>
                <a:gd name="connsiteY39" fmla="*/ 638175 h 1781175"/>
                <a:gd name="connsiteX40" fmla="*/ 314325 w 1876425"/>
                <a:gd name="connsiteY40" fmla="*/ 638175 h 1781175"/>
                <a:gd name="connsiteX41" fmla="*/ 314325 w 1876425"/>
                <a:gd name="connsiteY41" fmla="*/ 533400 h 1781175"/>
                <a:gd name="connsiteX42" fmla="*/ 257175 w 1876425"/>
                <a:gd name="connsiteY42" fmla="*/ 533400 h 1781175"/>
                <a:gd name="connsiteX43" fmla="*/ 257175 w 1876425"/>
                <a:gd name="connsiteY43" fmla="*/ 425450 h 1781175"/>
                <a:gd name="connsiteX44" fmla="*/ 111125 w 1876425"/>
                <a:gd name="connsiteY44" fmla="*/ 425450 h 1781175"/>
                <a:gd name="connsiteX45" fmla="*/ 111125 w 1876425"/>
                <a:gd name="connsiteY45" fmla="*/ 34925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663575 w 1876425"/>
                <a:gd name="connsiteY37" fmla="*/ 739775 h 1781175"/>
                <a:gd name="connsiteX38" fmla="*/ 409575 w 1876425"/>
                <a:gd name="connsiteY38" fmla="*/ 739775 h 1781175"/>
                <a:gd name="connsiteX39" fmla="*/ 409575 w 1876425"/>
                <a:gd name="connsiteY39" fmla="*/ 638175 h 1781175"/>
                <a:gd name="connsiteX40" fmla="*/ 314325 w 1876425"/>
                <a:gd name="connsiteY40" fmla="*/ 638175 h 1781175"/>
                <a:gd name="connsiteX41" fmla="*/ 314325 w 1876425"/>
                <a:gd name="connsiteY41" fmla="*/ 533400 h 1781175"/>
                <a:gd name="connsiteX42" fmla="*/ 257175 w 1876425"/>
                <a:gd name="connsiteY42" fmla="*/ 533400 h 1781175"/>
                <a:gd name="connsiteX43" fmla="*/ 257175 w 1876425"/>
                <a:gd name="connsiteY43" fmla="*/ 425450 h 1781175"/>
                <a:gd name="connsiteX44" fmla="*/ 111125 w 1876425"/>
                <a:gd name="connsiteY44" fmla="*/ 34925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663575 w 1876425"/>
                <a:gd name="connsiteY37" fmla="*/ 739775 h 1781175"/>
                <a:gd name="connsiteX38" fmla="*/ 409575 w 1876425"/>
                <a:gd name="connsiteY38" fmla="*/ 739775 h 1781175"/>
                <a:gd name="connsiteX39" fmla="*/ 409575 w 1876425"/>
                <a:gd name="connsiteY39" fmla="*/ 638175 h 1781175"/>
                <a:gd name="connsiteX40" fmla="*/ 314325 w 1876425"/>
                <a:gd name="connsiteY40" fmla="*/ 638175 h 1781175"/>
                <a:gd name="connsiteX41" fmla="*/ 314325 w 1876425"/>
                <a:gd name="connsiteY41" fmla="*/ 533400 h 1781175"/>
                <a:gd name="connsiteX42" fmla="*/ 257175 w 1876425"/>
                <a:gd name="connsiteY42" fmla="*/ 533400 h 1781175"/>
                <a:gd name="connsiteX43" fmla="*/ 111125 w 1876425"/>
                <a:gd name="connsiteY43" fmla="*/ 34925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663575 w 1876425"/>
                <a:gd name="connsiteY37" fmla="*/ 739775 h 1781175"/>
                <a:gd name="connsiteX38" fmla="*/ 409575 w 1876425"/>
                <a:gd name="connsiteY38" fmla="*/ 739775 h 1781175"/>
                <a:gd name="connsiteX39" fmla="*/ 409575 w 1876425"/>
                <a:gd name="connsiteY39" fmla="*/ 638175 h 1781175"/>
                <a:gd name="connsiteX40" fmla="*/ 314325 w 1876425"/>
                <a:gd name="connsiteY40" fmla="*/ 638175 h 1781175"/>
                <a:gd name="connsiteX41" fmla="*/ 314325 w 1876425"/>
                <a:gd name="connsiteY41" fmla="*/ 533400 h 1781175"/>
                <a:gd name="connsiteX42" fmla="*/ 257175 w 1876425"/>
                <a:gd name="connsiteY42"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663575 w 1876425"/>
                <a:gd name="connsiteY37" fmla="*/ 739775 h 1781175"/>
                <a:gd name="connsiteX38" fmla="*/ 409575 w 1876425"/>
                <a:gd name="connsiteY38" fmla="*/ 739775 h 1781175"/>
                <a:gd name="connsiteX39" fmla="*/ 409575 w 1876425"/>
                <a:gd name="connsiteY39" fmla="*/ 638175 h 1781175"/>
                <a:gd name="connsiteX40" fmla="*/ 314325 w 1876425"/>
                <a:gd name="connsiteY40" fmla="*/ 638175 h 1781175"/>
                <a:gd name="connsiteX41" fmla="*/ 257175 w 1876425"/>
                <a:gd name="connsiteY41"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663575 w 1876425"/>
                <a:gd name="connsiteY37" fmla="*/ 739775 h 1781175"/>
                <a:gd name="connsiteX38" fmla="*/ 409575 w 1876425"/>
                <a:gd name="connsiteY38" fmla="*/ 739775 h 1781175"/>
                <a:gd name="connsiteX39" fmla="*/ 314325 w 1876425"/>
                <a:gd name="connsiteY39" fmla="*/ 638175 h 1781175"/>
                <a:gd name="connsiteX40" fmla="*/ 257175 w 1876425"/>
                <a:gd name="connsiteY40"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755650 w 1876425"/>
                <a:gd name="connsiteY35" fmla="*/ 879475 h 1781175"/>
                <a:gd name="connsiteX36" fmla="*/ 663575 w 1876425"/>
                <a:gd name="connsiteY36" fmla="*/ 879475 h 1781175"/>
                <a:gd name="connsiteX37" fmla="*/ 409575 w 1876425"/>
                <a:gd name="connsiteY37" fmla="*/ 739775 h 1781175"/>
                <a:gd name="connsiteX38" fmla="*/ 314325 w 1876425"/>
                <a:gd name="connsiteY38" fmla="*/ 638175 h 1781175"/>
                <a:gd name="connsiteX39" fmla="*/ 257175 w 1876425"/>
                <a:gd name="connsiteY39"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755650 w 1876425"/>
                <a:gd name="connsiteY34" fmla="*/ 1012825 h 1781175"/>
                <a:gd name="connsiteX35" fmla="*/ 663575 w 1876425"/>
                <a:gd name="connsiteY35" fmla="*/ 879475 h 1781175"/>
                <a:gd name="connsiteX36" fmla="*/ 409575 w 1876425"/>
                <a:gd name="connsiteY36" fmla="*/ 739775 h 1781175"/>
                <a:gd name="connsiteX37" fmla="*/ 314325 w 1876425"/>
                <a:gd name="connsiteY37" fmla="*/ 638175 h 1781175"/>
                <a:gd name="connsiteX38" fmla="*/ 257175 w 1876425"/>
                <a:gd name="connsiteY38"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663575 w 1876425"/>
                <a:gd name="connsiteY34" fmla="*/ 879475 h 1781175"/>
                <a:gd name="connsiteX35" fmla="*/ 409575 w 1876425"/>
                <a:gd name="connsiteY35" fmla="*/ 739775 h 1781175"/>
                <a:gd name="connsiteX36" fmla="*/ 314325 w 1876425"/>
                <a:gd name="connsiteY36" fmla="*/ 638175 h 1781175"/>
                <a:gd name="connsiteX37" fmla="*/ 257175 w 1876425"/>
                <a:gd name="connsiteY37"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663575 w 1876425"/>
                <a:gd name="connsiteY34" fmla="*/ 879475 h 1781175"/>
                <a:gd name="connsiteX35" fmla="*/ 314325 w 1876425"/>
                <a:gd name="connsiteY35" fmla="*/ 638175 h 1781175"/>
                <a:gd name="connsiteX36" fmla="*/ 257175 w 1876425"/>
                <a:gd name="connsiteY36"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1171575 w 1876425"/>
                <a:gd name="connsiteY33" fmla="*/ 1012825 h 1781175"/>
                <a:gd name="connsiteX34" fmla="*/ 314325 w 1876425"/>
                <a:gd name="connsiteY34" fmla="*/ 638175 h 1781175"/>
                <a:gd name="connsiteX35" fmla="*/ 257175 w 1876425"/>
                <a:gd name="connsiteY35"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558925 h 1781175"/>
                <a:gd name="connsiteX31" fmla="*/ 1543050 w 1876425"/>
                <a:gd name="connsiteY31" fmla="*/ 1431925 h 1781175"/>
                <a:gd name="connsiteX32" fmla="*/ 1171575 w 1876425"/>
                <a:gd name="connsiteY32" fmla="*/ 1431925 h 1781175"/>
                <a:gd name="connsiteX33" fmla="*/ 314325 w 1876425"/>
                <a:gd name="connsiteY33" fmla="*/ 638175 h 1781175"/>
                <a:gd name="connsiteX34" fmla="*/ 257175 w 1876425"/>
                <a:gd name="connsiteY34"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676400 w 1876425"/>
                <a:gd name="connsiteY29" fmla="*/ 1558925 h 1781175"/>
                <a:gd name="connsiteX30" fmla="*/ 1543050 w 1876425"/>
                <a:gd name="connsiteY30" fmla="*/ 1431925 h 1781175"/>
                <a:gd name="connsiteX31" fmla="*/ 1171575 w 1876425"/>
                <a:gd name="connsiteY31" fmla="*/ 1431925 h 1781175"/>
                <a:gd name="connsiteX32" fmla="*/ 314325 w 1876425"/>
                <a:gd name="connsiteY32" fmla="*/ 638175 h 1781175"/>
                <a:gd name="connsiteX33" fmla="*/ 257175 w 1876425"/>
                <a:gd name="connsiteY33"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778000 w 1876425"/>
                <a:gd name="connsiteY27" fmla="*/ 1660525 h 1781175"/>
                <a:gd name="connsiteX28" fmla="*/ 1676400 w 1876425"/>
                <a:gd name="connsiteY28" fmla="*/ 1660525 h 1781175"/>
                <a:gd name="connsiteX29" fmla="*/ 1543050 w 1876425"/>
                <a:gd name="connsiteY29" fmla="*/ 1431925 h 1781175"/>
                <a:gd name="connsiteX30" fmla="*/ 1171575 w 1876425"/>
                <a:gd name="connsiteY30" fmla="*/ 1431925 h 1781175"/>
                <a:gd name="connsiteX31" fmla="*/ 314325 w 1876425"/>
                <a:gd name="connsiteY31" fmla="*/ 638175 h 1781175"/>
                <a:gd name="connsiteX32" fmla="*/ 257175 w 1876425"/>
                <a:gd name="connsiteY32"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676400 w 1876425"/>
                <a:gd name="connsiteY27" fmla="*/ 1660525 h 1781175"/>
                <a:gd name="connsiteX28" fmla="*/ 1543050 w 1876425"/>
                <a:gd name="connsiteY28" fmla="*/ 1431925 h 1781175"/>
                <a:gd name="connsiteX29" fmla="*/ 1171575 w 1876425"/>
                <a:gd name="connsiteY29" fmla="*/ 1431925 h 1781175"/>
                <a:gd name="connsiteX30" fmla="*/ 314325 w 1876425"/>
                <a:gd name="connsiteY30" fmla="*/ 638175 h 1781175"/>
                <a:gd name="connsiteX31" fmla="*/ 257175 w 1876425"/>
                <a:gd name="connsiteY31"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676400 w 1876425"/>
                <a:gd name="connsiteY27" fmla="*/ 1660525 h 1781175"/>
                <a:gd name="connsiteX28" fmla="*/ 1171575 w 1876425"/>
                <a:gd name="connsiteY28" fmla="*/ 1431925 h 1781175"/>
                <a:gd name="connsiteX29" fmla="*/ 314325 w 1876425"/>
                <a:gd name="connsiteY29" fmla="*/ 638175 h 1781175"/>
                <a:gd name="connsiteX30" fmla="*/ 257175 w 1876425"/>
                <a:gd name="connsiteY30"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676400 w 1876425"/>
                <a:gd name="connsiteY27" fmla="*/ 1660525 h 1781175"/>
                <a:gd name="connsiteX28" fmla="*/ 1149350 w 1876425"/>
                <a:gd name="connsiteY28" fmla="*/ 1435100 h 1781175"/>
                <a:gd name="connsiteX29" fmla="*/ 314325 w 1876425"/>
                <a:gd name="connsiteY29" fmla="*/ 638175 h 1781175"/>
                <a:gd name="connsiteX30" fmla="*/ 257175 w 1876425"/>
                <a:gd name="connsiteY30"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676400 w 1876425"/>
                <a:gd name="connsiteY27" fmla="*/ 1660525 h 1781175"/>
                <a:gd name="connsiteX28" fmla="*/ 1149350 w 1876425"/>
                <a:gd name="connsiteY28" fmla="*/ 1435100 h 1781175"/>
                <a:gd name="connsiteX29" fmla="*/ 257175 w 1876425"/>
                <a:gd name="connsiteY29" fmla="*/ 5334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676400 w 1876425"/>
                <a:gd name="connsiteY27" fmla="*/ 1660525 h 1781175"/>
                <a:gd name="connsiteX28" fmla="*/ 1149350 w 1876425"/>
                <a:gd name="connsiteY28" fmla="*/ 1435100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27" fmla="*/ 1676400 w 1876425"/>
                <a:gd name="connsiteY27" fmla="*/ 1660525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26" fmla="*/ 1778000 w 1876425"/>
                <a:gd name="connsiteY26" fmla="*/ 1781175 h 1781175"/>
                <a:gd name="connsiteX0" fmla="*/ 0 w 1876425"/>
                <a:gd name="connsiteY0" fmla="*/ 0 h 1781175"/>
                <a:gd name="connsiteX1" fmla="*/ 117475 w 1876425"/>
                <a:gd name="connsiteY1" fmla="*/ 0 h 1781175"/>
                <a:gd name="connsiteX2" fmla="*/ 117475 w 1876425"/>
                <a:gd name="connsiteY2" fmla="*/ 41275 h 1781175"/>
                <a:gd name="connsiteX3" fmla="*/ 257175 w 1876425"/>
                <a:gd name="connsiteY3" fmla="*/ 41275 h 1781175"/>
                <a:gd name="connsiteX4" fmla="*/ 257175 w 1876425"/>
                <a:gd name="connsiteY4" fmla="*/ 73025 h 1781175"/>
                <a:gd name="connsiteX5" fmla="*/ 323850 w 1876425"/>
                <a:gd name="connsiteY5" fmla="*/ 73025 h 1781175"/>
                <a:gd name="connsiteX6" fmla="*/ 323850 w 1876425"/>
                <a:gd name="connsiteY6" fmla="*/ 114300 h 1781175"/>
                <a:gd name="connsiteX7" fmla="*/ 409575 w 1876425"/>
                <a:gd name="connsiteY7" fmla="*/ 114300 h 1781175"/>
                <a:gd name="connsiteX8" fmla="*/ 409575 w 1876425"/>
                <a:gd name="connsiteY8" fmla="*/ 161925 h 1781175"/>
                <a:gd name="connsiteX9" fmla="*/ 660400 w 1876425"/>
                <a:gd name="connsiteY9" fmla="*/ 161925 h 1781175"/>
                <a:gd name="connsiteX10" fmla="*/ 660400 w 1876425"/>
                <a:gd name="connsiteY10" fmla="*/ 222250 h 1781175"/>
                <a:gd name="connsiteX11" fmla="*/ 755650 w 1876425"/>
                <a:gd name="connsiteY11" fmla="*/ 222250 h 1781175"/>
                <a:gd name="connsiteX12" fmla="*/ 755650 w 1876425"/>
                <a:gd name="connsiteY12" fmla="*/ 295275 h 1781175"/>
                <a:gd name="connsiteX13" fmla="*/ 1158875 w 1876425"/>
                <a:gd name="connsiteY13" fmla="*/ 295275 h 1781175"/>
                <a:gd name="connsiteX14" fmla="*/ 1158875 w 1876425"/>
                <a:gd name="connsiteY14" fmla="*/ 454025 h 1781175"/>
                <a:gd name="connsiteX15" fmla="*/ 1158875 w 1876425"/>
                <a:gd name="connsiteY15" fmla="*/ 454025 h 1781175"/>
                <a:gd name="connsiteX16" fmla="*/ 1184275 w 1876425"/>
                <a:gd name="connsiteY16" fmla="*/ 454025 h 1781175"/>
                <a:gd name="connsiteX17" fmla="*/ 1184275 w 1876425"/>
                <a:gd name="connsiteY17" fmla="*/ 587375 h 1781175"/>
                <a:gd name="connsiteX18" fmla="*/ 1543050 w 1876425"/>
                <a:gd name="connsiteY18" fmla="*/ 587375 h 1781175"/>
                <a:gd name="connsiteX19" fmla="*/ 1543050 w 1876425"/>
                <a:gd name="connsiteY19" fmla="*/ 723900 h 1781175"/>
                <a:gd name="connsiteX20" fmla="*/ 1676400 w 1876425"/>
                <a:gd name="connsiteY20" fmla="*/ 723900 h 1781175"/>
                <a:gd name="connsiteX21" fmla="*/ 1676400 w 1876425"/>
                <a:gd name="connsiteY21" fmla="*/ 863600 h 1781175"/>
                <a:gd name="connsiteX22" fmla="*/ 1778000 w 1876425"/>
                <a:gd name="connsiteY22" fmla="*/ 863600 h 1781175"/>
                <a:gd name="connsiteX23" fmla="*/ 1778000 w 1876425"/>
                <a:gd name="connsiteY23" fmla="*/ 1044575 h 1781175"/>
                <a:gd name="connsiteX24" fmla="*/ 1876425 w 1876425"/>
                <a:gd name="connsiteY24" fmla="*/ 1044575 h 1781175"/>
                <a:gd name="connsiteX25" fmla="*/ 1876425 w 1876425"/>
                <a:gd name="connsiteY25" fmla="*/ 1781175 h 1781175"/>
                <a:gd name="connsiteX0" fmla="*/ 0 w 1876425"/>
                <a:gd name="connsiteY0" fmla="*/ 0 h 1044575"/>
                <a:gd name="connsiteX1" fmla="*/ 117475 w 1876425"/>
                <a:gd name="connsiteY1" fmla="*/ 0 h 1044575"/>
                <a:gd name="connsiteX2" fmla="*/ 117475 w 1876425"/>
                <a:gd name="connsiteY2" fmla="*/ 41275 h 1044575"/>
                <a:gd name="connsiteX3" fmla="*/ 257175 w 1876425"/>
                <a:gd name="connsiteY3" fmla="*/ 41275 h 1044575"/>
                <a:gd name="connsiteX4" fmla="*/ 257175 w 1876425"/>
                <a:gd name="connsiteY4" fmla="*/ 73025 h 1044575"/>
                <a:gd name="connsiteX5" fmla="*/ 323850 w 1876425"/>
                <a:gd name="connsiteY5" fmla="*/ 73025 h 1044575"/>
                <a:gd name="connsiteX6" fmla="*/ 323850 w 1876425"/>
                <a:gd name="connsiteY6" fmla="*/ 114300 h 1044575"/>
                <a:gd name="connsiteX7" fmla="*/ 409575 w 1876425"/>
                <a:gd name="connsiteY7" fmla="*/ 114300 h 1044575"/>
                <a:gd name="connsiteX8" fmla="*/ 409575 w 1876425"/>
                <a:gd name="connsiteY8" fmla="*/ 161925 h 1044575"/>
                <a:gd name="connsiteX9" fmla="*/ 660400 w 1876425"/>
                <a:gd name="connsiteY9" fmla="*/ 161925 h 1044575"/>
                <a:gd name="connsiteX10" fmla="*/ 660400 w 1876425"/>
                <a:gd name="connsiteY10" fmla="*/ 222250 h 1044575"/>
                <a:gd name="connsiteX11" fmla="*/ 755650 w 1876425"/>
                <a:gd name="connsiteY11" fmla="*/ 222250 h 1044575"/>
                <a:gd name="connsiteX12" fmla="*/ 755650 w 1876425"/>
                <a:gd name="connsiteY12" fmla="*/ 295275 h 1044575"/>
                <a:gd name="connsiteX13" fmla="*/ 1158875 w 1876425"/>
                <a:gd name="connsiteY13" fmla="*/ 295275 h 1044575"/>
                <a:gd name="connsiteX14" fmla="*/ 1158875 w 1876425"/>
                <a:gd name="connsiteY14" fmla="*/ 454025 h 1044575"/>
                <a:gd name="connsiteX15" fmla="*/ 1158875 w 1876425"/>
                <a:gd name="connsiteY15" fmla="*/ 454025 h 1044575"/>
                <a:gd name="connsiteX16" fmla="*/ 1184275 w 1876425"/>
                <a:gd name="connsiteY16" fmla="*/ 454025 h 1044575"/>
                <a:gd name="connsiteX17" fmla="*/ 1184275 w 1876425"/>
                <a:gd name="connsiteY17" fmla="*/ 587375 h 1044575"/>
                <a:gd name="connsiteX18" fmla="*/ 1543050 w 1876425"/>
                <a:gd name="connsiteY18" fmla="*/ 587375 h 1044575"/>
                <a:gd name="connsiteX19" fmla="*/ 1543050 w 1876425"/>
                <a:gd name="connsiteY19" fmla="*/ 723900 h 1044575"/>
                <a:gd name="connsiteX20" fmla="*/ 1676400 w 1876425"/>
                <a:gd name="connsiteY20" fmla="*/ 723900 h 1044575"/>
                <a:gd name="connsiteX21" fmla="*/ 1676400 w 1876425"/>
                <a:gd name="connsiteY21" fmla="*/ 863600 h 1044575"/>
                <a:gd name="connsiteX22" fmla="*/ 1778000 w 1876425"/>
                <a:gd name="connsiteY22" fmla="*/ 863600 h 1044575"/>
                <a:gd name="connsiteX23" fmla="*/ 1778000 w 1876425"/>
                <a:gd name="connsiteY23" fmla="*/ 1044575 h 1044575"/>
                <a:gd name="connsiteX24" fmla="*/ 1876425 w 1876425"/>
                <a:gd name="connsiteY24" fmla="*/ 1044575 h 104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76425" h="1044575">
                  <a:moveTo>
                    <a:pt x="0" y="0"/>
                  </a:moveTo>
                  <a:lnTo>
                    <a:pt x="117475" y="0"/>
                  </a:lnTo>
                  <a:lnTo>
                    <a:pt x="117475" y="41275"/>
                  </a:lnTo>
                  <a:lnTo>
                    <a:pt x="257175" y="41275"/>
                  </a:lnTo>
                  <a:lnTo>
                    <a:pt x="257175" y="73025"/>
                  </a:lnTo>
                  <a:lnTo>
                    <a:pt x="323850" y="73025"/>
                  </a:lnTo>
                  <a:lnTo>
                    <a:pt x="323850" y="114300"/>
                  </a:lnTo>
                  <a:lnTo>
                    <a:pt x="409575" y="114300"/>
                  </a:lnTo>
                  <a:lnTo>
                    <a:pt x="409575" y="161925"/>
                  </a:lnTo>
                  <a:lnTo>
                    <a:pt x="660400" y="161925"/>
                  </a:lnTo>
                  <a:lnTo>
                    <a:pt x="660400" y="222250"/>
                  </a:lnTo>
                  <a:lnTo>
                    <a:pt x="755650" y="222250"/>
                  </a:lnTo>
                  <a:lnTo>
                    <a:pt x="755650" y="295275"/>
                  </a:lnTo>
                  <a:lnTo>
                    <a:pt x="1158875" y="295275"/>
                  </a:lnTo>
                  <a:lnTo>
                    <a:pt x="1158875" y="454025"/>
                  </a:lnTo>
                  <a:lnTo>
                    <a:pt x="1158875" y="454025"/>
                  </a:lnTo>
                  <a:lnTo>
                    <a:pt x="1184275" y="454025"/>
                  </a:lnTo>
                  <a:lnTo>
                    <a:pt x="1184275" y="587375"/>
                  </a:lnTo>
                  <a:lnTo>
                    <a:pt x="1543050" y="587375"/>
                  </a:lnTo>
                  <a:lnTo>
                    <a:pt x="1543050" y="723900"/>
                  </a:lnTo>
                  <a:lnTo>
                    <a:pt x="1676400" y="723900"/>
                  </a:lnTo>
                  <a:lnTo>
                    <a:pt x="1676400" y="863600"/>
                  </a:lnTo>
                  <a:lnTo>
                    <a:pt x="1778000" y="863600"/>
                  </a:lnTo>
                  <a:lnTo>
                    <a:pt x="1778000" y="1044575"/>
                  </a:lnTo>
                  <a:lnTo>
                    <a:pt x="1876425" y="1044575"/>
                  </a:lnTo>
                </a:path>
              </a:pathLst>
            </a:custGeom>
            <a:noFill/>
            <a:ln w="127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5" name="Freeform 704">
              <a:extLst>
                <a:ext uri="{FF2B5EF4-FFF2-40B4-BE49-F238E27FC236}">
                  <a16:creationId xmlns:a16="http://schemas.microsoft.com/office/drawing/2014/main" id="{95D062DC-D322-0F60-EE61-5EDA4A9EB44A}"/>
                </a:ext>
              </a:extLst>
            </p:cNvPr>
            <p:cNvSpPr/>
            <p:nvPr/>
          </p:nvSpPr>
          <p:spPr bwMode="auto">
            <a:xfrm>
              <a:off x="8929736" y="4362450"/>
              <a:ext cx="1882775" cy="1514475"/>
            </a:xfrm>
            <a:custGeom>
              <a:avLst/>
              <a:gdLst>
                <a:gd name="connsiteX0" fmla="*/ 6350 w 1882775"/>
                <a:gd name="connsiteY0" fmla="*/ 0 h 1781175"/>
                <a:gd name="connsiteX1" fmla="*/ 123825 w 1882775"/>
                <a:gd name="connsiteY1" fmla="*/ 0 h 1781175"/>
                <a:gd name="connsiteX2" fmla="*/ 123825 w 1882775"/>
                <a:gd name="connsiteY2" fmla="*/ 41275 h 1781175"/>
                <a:gd name="connsiteX3" fmla="*/ 263525 w 1882775"/>
                <a:gd name="connsiteY3" fmla="*/ 41275 h 1781175"/>
                <a:gd name="connsiteX4" fmla="*/ 263525 w 1882775"/>
                <a:gd name="connsiteY4" fmla="*/ 73025 h 1781175"/>
                <a:gd name="connsiteX5" fmla="*/ 330200 w 1882775"/>
                <a:gd name="connsiteY5" fmla="*/ 73025 h 1781175"/>
                <a:gd name="connsiteX6" fmla="*/ 330200 w 1882775"/>
                <a:gd name="connsiteY6" fmla="*/ 114300 h 1781175"/>
                <a:gd name="connsiteX7" fmla="*/ 415925 w 1882775"/>
                <a:gd name="connsiteY7" fmla="*/ 114300 h 1781175"/>
                <a:gd name="connsiteX8" fmla="*/ 415925 w 1882775"/>
                <a:gd name="connsiteY8" fmla="*/ 161925 h 1781175"/>
                <a:gd name="connsiteX9" fmla="*/ 666750 w 1882775"/>
                <a:gd name="connsiteY9" fmla="*/ 161925 h 1781175"/>
                <a:gd name="connsiteX10" fmla="*/ 666750 w 1882775"/>
                <a:gd name="connsiteY10" fmla="*/ 222250 h 1781175"/>
                <a:gd name="connsiteX11" fmla="*/ 762000 w 1882775"/>
                <a:gd name="connsiteY11" fmla="*/ 222250 h 1781175"/>
                <a:gd name="connsiteX12" fmla="*/ 762000 w 1882775"/>
                <a:gd name="connsiteY12" fmla="*/ 295275 h 1781175"/>
                <a:gd name="connsiteX13" fmla="*/ 1165225 w 1882775"/>
                <a:gd name="connsiteY13" fmla="*/ 295275 h 1781175"/>
                <a:gd name="connsiteX14" fmla="*/ 1165225 w 1882775"/>
                <a:gd name="connsiteY14" fmla="*/ 454025 h 1781175"/>
                <a:gd name="connsiteX15" fmla="*/ 1165225 w 1882775"/>
                <a:gd name="connsiteY15" fmla="*/ 454025 h 1781175"/>
                <a:gd name="connsiteX16" fmla="*/ 1190625 w 1882775"/>
                <a:gd name="connsiteY16" fmla="*/ 454025 h 1781175"/>
                <a:gd name="connsiteX17" fmla="*/ 1190625 w 1882775"/>
                <a:gd name="connsiteY17" fmla="*/ 587375 h 1781175"/>
                <a:gd name="connsiteX18" fmla="*/ 1549400 w 1882775"/>
                <a:gd name="connsiteY18" fmla="*/ 587375 h 1781175"/>
                <a:gd name="connsiteX19" fmla="*/ 1549400 w 1882775"/>
                <a:gd name="connsiteY19" fmla="*/ 723900 h 1781175"/>
                <a:gd name="connsiteX20" fmla="*/ 1682750 w 1882775"/>
                <a:gd name="connsiteY20" fmla="*/ 723900 h 1781175"/>
                <a:gd name="connsiteX21" fmla="*/ 1682750 w 1882775"/>
                <a:gd name="connsiteY21" fmla="*/ 863600 h 1781175"/>
                <a:gd name="connsiteX22" fmla="*/ 1784350 w 1882775"/>
                <a:gd name="connsiteY22" fmla="*/ 863600 h 1781175"/>
                <a:gd name="connsiteX23" fmla="*/ 1784350 w 1882775"/>
                <a:gd name="connsiteY23" fmla="*/ 1044575 h 1781175"/>
                <a:gd name="connsiteX24" fmla="*/ 1882775 w 1882775"/>
                <a:gd name="connsiteY24" fmla="*/ 1044575 h 1781175"/>
                <a:gd name="connsiteX25" fmla="*/ 1882775 w 1882775"/>
                <a:gd name="connsiteY25" fmla="*/ 1781175 h 1781175"/>
                <a:gd name="connsiteX26" fmla="*/ 1784350 w 1882775"/>
                <a:gd name="connsiteY26" fmla="*/ 1781175 h 1781175"/>
                <a:gd name="connsiteX27" fmla="*/ 1784350 w 1882775"/>
                <a:gd name="connsiteY27" fmla="*/ 1660525 h 1781175"/>
                <a:gd name="connsiteX28" fmla="*/ 1682750 w 1882775"/>
                <a:gd name="connsiteY28" fmla="*/ 1660525 h 1781175"/>
                <a:gd name="connsiteX29" fmla="*/ 1682750 w 1882775"/>
                <a:gd name="connsiteY29" fmla="*/ 1558925 h 1781175"/>
                <a:gd name="connsiteX30" fmla="*/ 1549400 w 1882775"/>
                <a:gd name="connsiteY30" fmla="*/ 1558925 h 1781175"/>
                <a:gd name="connsiteX31" fmla="*/ 1549400 w 1882775"/>
                <a:gd name="connsiteY31" fmla="*/ 1431925 h 1781175"/>
                <a:gd name="connsiteX32" fmla="*/ 1177925 w 1882775"/>
                <a:gd name="connsiteY32" fmla="*/ 1431925 h 1781175"/>
                <a:gd name="connsiteX33" fmla="*/ 1177925 w 1882775"/>
                <a:gd name="connsiteY33" fmla="*/ 1012825 h 1781175"/>
                <a:gd name="connsiteX34" fmla="*/ 762000 w 1882775"/>
                <a:gd name="connsiteY34" fmla="*/ 1012825 h 1781175"/>
                <a:gd name="connsiteX35" fmla="*/ 762000 w 1882775"/>
                <a:gd name="connsiteY35" fmla="*/ 879475 h 1781175"/>
                <a:gd name="connsiteX36" fmla="*/ 669925 w 1882775"/>
                <a:gd name="connsiteY36" fmla="*/ 879475 h 1781175"/>
                <a:gd name="connsiteX37" fmla="*/ 669925 w 1882775"/>
                <a:gd name="connsiteY37" fmla="*/ 739775 h 1781175"/>
                <a:gd name="connsiteX38" fmla="*/ 415925 w 1882775"/>
                <a:gd name="connsiteY38" fmla="*/ 739775 h 1781175"/>
                <a:gd name="connsiteX39" fmla="*/ 415925 w 1882775"/>
                <a:gd name="connsiteY39" fmla="*/ 638175 h 1781175"/>
                <a:gd name="connsiteX40" fmla="*/ 320675 w 1882775"/>
                <a:gd name="connsiteY40" fmla="*/ 638175 h 1781175"/>
                <a:gd name="connsiteX41" fmla="*/ 320675 w 1882775"/>
                <a:gd name="connsiteY41" fmla="*/ 533400 h 1781175"/>
                <a:gd name="connsiteX42" fmla="*/ 263525 w 1882775"/>
                <a:gd name="connsiteY42" fmla="*/ 533400 h 1781175"/>
                <a:gd name="connsiteX43" fmla="*/ 263525 w 1882775"/>
                <a:gd name="connsiteY43" fmla="*/ 425450 h 1781175"/>
                <a:gd name="connsiteX44" fmla="*/ 117475 w 1882775"/>
                <a:gd name="connsiteY44" fmla="*/ 425450 h 1781175"/>
                <a:gd name="connsiteX45" fmla="*/ 117475 w 1882775"/>
                <a:gd name="connsiteY45" fmla="*/ 349250 h 1781175"/>
                <a:gd name="connsiteX46" fmla="*/ 22225 w 1882775"/>
                <a:gd name="connsiteY46" fmla="*/ 349250 h 1781175"/>
                <a:gd name="connsiteX47" fmla="*/ 22225 w 1882775"/>
                <a:gd name="connsiteY47" fmla="*/ 266700 h 1781175"/>
                <a:gd name="connsiteX48" fmla="*/ 0 w 1882775"/>
                <a:gd name="connsiteY48" fmla="*/ 266700 h 1781175"/>
                <a:gd name="connsiteX49" fmla="*/ 6350 w 1882775"/>
                <a:gd name="connsiteY49" fmla="*/ 0 h 1781175"/>
                <a:gd name="connsiteX0" fmla="*/ 123825 w 1882775"/>
                <a:gd name="connsiteY0" fmla="*/ 41275 h 1781175"/>
                <a:gd name="connsiteX1" fmla="*/ 263525 w 1882775"/>
                <a:gd name="connsiteY1" fmla="*/ 41275 h 1781175"/>
                <a:gd name="connsiteX2" fmla="*/ 263525 w 1882775"/>
                <a:gd name="connsiteY2" fmla="*/ 73025 h 1781175"/>
                <a:gd name="connsiteX3" fmla="*/ 330200 w 1882775"/>
                <a:gd name="connsiteY3" fmla="*/ 73025 h 1781175"/>
                <a:gd name="connsiteX4" fmla="*/ 330200 w 1882775"/>
                <a:gd name="connsiteY4" fmla="*/ 114300 h 1781175"/>
                <a:gd name="connsiteX5" fmla="*/ 415925 w 1882775"/>
                <a:gd name="connsiteY5" fmla="*/ 114300 h 1781175"/>
                <a:gd name="connsiteX6" fmla="*/ 415925 w 1882775"/>
                <a:gd name="connsiteY6" fmla="*/ 161925 h 1781175"/>
                <a:gd name="connsiteX7" fmla="*/ 666750 w 1882775"/>
                <a:gd name="connsiteY7" fmla="*/ 161925 h 1781175"/>
                <a:gd name="connsiteX8" fmla="*/ 666750 w 1882775"/>
                <a:gd name="connsiteY8" fmla="*/ 222250 h 1781175"/>
                <a:gd name="connsiteX9" fmla="*/ 762000 w 1882775"/>
                <a:gd name="connsiteY9" fmla="*/ 222250 h 1781175"/>
                <a:gd name="connsiteX10" fmla="*/ 762000 w 1882775"/>
                <a:gd name="connsiteY10" fmla="*/ 295275 h 1781175"/>
                <a:gd name="connsiteX11" fmla="*/ 1165225 w 1882775"/>
                <a:gd name="connsiteY11" fmla="*/ 295275 h 1781175"/>
                <a:gd name="connsiteX12" fmla="*/ 1165225 w 1882775"/>
                <a:gd name="connsiteY12" fmla="*/ 454025 h 1781175"/>
                <a:gd name="connsiteX13" fmla="*/ 1165225 w 1882775"/>
                <a:gd name="connsiteY13" fmla="*/ 454025 h 1781175"/>
                <a:gd name="connsiteX14" fmla="*/ 1190625 w 1882775"/>
                <a:gd name="connsiteY14" fmla="*/ 454025 h 1781175"/>
                <a:gd name="connsiteX15" fmla="*/ 1190625 w 1882775"/>
                <a:gd name="connsiteY15" fmla="*/ 587375 h 1781175"/>
                <a:gd name="connsiteX16" fmla="*/ 1549400 w 1882775"/>
                <a:gd name="connsiteY16" fmla="*/ 587375 h 1781175"/>
                <a:gd name="connsiteX17" fmla="*/ 1549400 w 1882775"/>
                <a:gd name="connsiteY17" fmla="*/ 723900 h 1781175"/>
                <a:gd name="connsiteX18" fmla="*/ 1682750 w 1882775"/>
                <a:gd name="connsiteY18" fmla="*/ 723900 h 1781175"/>
                <a:gd name="connsiteX19" fmla="*/ 1682750 w 1882775"/>
                <a:gd name="connsiteY19" fmla="*/ 863600 h 1781175"/>
                <a:gd name="connsiteX20" fmla="*/ 1784350 w 1882775"/>
                <a:gd name="connsiteY20" fmla="*/ 863600 h 1781175"/>
                <a:gd name="connsiteX21" fmla="*/ 1784350 w 1882775"/>
                <a:gd name="connsiteY21" fmla="*/ 1044575 h 1781175"/>
                <a:gd name="connsiteX22" fmla="*/ 1882775 w 1882775"/>
                <a:gd name="connsiteY22" fmla="*/ 1044575 h 1781175"/>
                <a:gd name="connsiteX23" fmla="*/ 1882775 w 1882775"/>
                <a:gd name="connsiteY23" fmla="*/ 1781175 h 1781175"/>
                <a:gd name="connsiteX24" fmla="*/ 1784350 w 1882775"/>
                <a:gd name="connsiteY24" fmla="*/ 1781175 h 1781175"/>
                <a:gd name="connsiteX25" fmla="*/ 1784350 w 1882775"/>
                <a:gd name="connsiteY25" fmla="*/ 1660525 h 1781175"/>
                <a:gd name="connsiteX26" fmla="*/ 1682750 w 1882775"/>
                <a:gd name="connsiteY26" fmla="*/ 1660525 h 1781175"/>
                <a:gd name="connsiteX27" fmla="*/ 1682750 w 1882775"/>
                <a:gd name="connsiteY27" fmla="*/ 1558925 h 1781175"/>
                <a:gd name="connsiteX28" fmla="*/ 1549400 w 1882775"/>
                <a:gd name="connsiteY28" fmla="*/ 1558925 h 1781175"/>
                <a:gd name="connsiteX29" fmla="*/ 1549400 w 1882775"/>
                <a:gd name="connsiteY29" fmla="*/ 1431925 h 1781175"/>
                <a:gd name="connsiteX30" fmla="*/ 1177925 w 1882775"/>
                <a:gd name="connsiteY30" fmla="*/ 1431925 h 1781175"/>
                <a:gd name="connsiteX31" fmla="*/ 1177925 w 1882775"/>
                <a:gd name="connsiteY31" fmla="*/ 1012825 h 1781175"/>
                <a:gd name="connsiteX32" fmla="*/ 762000 w 1882775"/>
                <a:gd name="connsiteY32" fmla="*/ 1012825 h 1781175"/>
                <a:gd name="connsiteX33" fmla="*/ 762000 w 1882775"/>
                <a:gd name="connsiteY33" fmla="*/ 879475 h 1781175"/>
                <a:gd name="connsiteX34" fmla="*/ 669925 w 1882775"/>
                <a:gd name="connsiteY34" fmla="*/ 879475 h 1781175"/>
                <a:gd name="connsiteX35" fmla="*/ 669925 w 1882775"/>
                <a:gd name="connsiteY35" fmla="*/ 739775 h 1781175"/>
                <a:gd name="connsiteX36" fmla="*/ 415925 w 1882775"/>
                <a:gd name="connsiteY36" fmla="*/ 739775 h 1781175"/>
                <a:gd name="connsiteX37" fmla="*/ 415925 w 1882775"/>
                <a:gd name="connsiteY37" fmla="*/ 638175 h 1781175"/>
                <a:gd name="connsiteX38" fmla="*/ 320675 w 1882775"/>
                <a:gd name="connsiteY38" fmla="*/ 638175 h 1781175"/>
                <a:gd name="connsiteX39" fmla="*/ 320675 w 1882775"/>
                <a:gd name="connsiteY39" fmla="*/ 533400 h 1781175"/>
                <a:gd name="connsiteX40" fmla="*/ 263525 w 1882775"/>
                <a:gd name="connsiteY40" fmla="*/ 533400 h 1781175"/>
                <a:gd name="connsiteX41" fmla="*/ 263525 w 1882775"/>
                <a:gd name="connsiteY41" fmla="*/ 425450 h 1781175"/>
                <a:gd name="connsiteX42" fmla="*/ 117475 w 1882775"/>
                <a:gd name="connsiteY42" fmla="*/ 425450 h 1781175"/>
                <a:gd name="connsiteX43" fmla="*/ 117475 w 1882775"/>
                <a:gd name="connsiteY43" fmla="*/ 349250 h 1781175"/>
                <a:gd name="connsiteX44" fmla="*/ 22225 w 1882775"/>
                <a:gd name="connsiteY44" fmla="*/ 349250 h 1781175"/>
                <a:gd name="connsiteX45" fmla="*/ 22225 w 1882775"/>
                <a:gd name="connsiteY45" fmla="*/ 266700 h 1781175"/>
                <a:gd name="connsiteX46" fmla="*/ 0 w 1882775"/>
                <a:gd name="connsiteY46" fmla="*/ 266700 h 1781175"/>
                <a:gd name="connsiteX47" fmla="*/ 6350 w 1882775"/>
                <a:gd name="connsiteY47" fmla="*/ 0 h 1781175"/>
                <a:gd name="connsiteX48" fmla="*/ 123825 w 1882775"/>
                <a:gd name="connsiteY48" fmla="*/ 0 h 1781175"/>
                <a:gd name="connsiteX49" fmla="*/ 215265 w 1882775"/>
                <a:gd name="connsiteY49" fmla="*/ 132715 h 1781175"/>
                <a:gd name="connsiteX0" fmla="*/ 123825 w 1882775"/>
                <a:gd name="connsiteY0" fmla="*/ 41275 h 1781175"/>
                <a:gd name="connsiteX1" fmla="*/ 263525 w 1882775"/>
                <a:gd name="connsiteY1" fmla="*/ 41275 h 1781175"/>
                <a:gd name="connsiteX2" fmla="*/ 263525 w 1882775"/>
                <a:gd name="connsiteY2" fmla="*/ 73025 h 1781175"/>
                <a:gd name="connsiteX3" fmla="*/ 330200 w 1882775"/>
                <a:gd name="connsiteY3" fmla="*/ 73025 h 1781175"/>
                <a:gd name="connsiteX4" fmla="*/ 330200 w 1882775"/>
                <a:gd name="connsiteY4" fmla="*/ 114300 h 1781175"/>
                <a:gd name="connsiteX5" fmla="*/ 415925 w 1882775"/>
                <a:gd name="connsiteY5" fmla="*/ 114300 h 1781175"/>
                <a:gd name="connsiteX6" fmla="*/ 415925 w 1882775"/>
                <a:gd name="connsiteY6" fmla="*/ 161925 h 1781175"/>
                <a:gd name="connsiteX7" fmla="*/ 666750 w 1882775"/>
                <a:gd name="connsiteY7" fmla="*/ 161925 h 1781175"/>
                <a:gd name="connsiteX8" fmla="*/ 666750 w 1882775"/>
                <a:gd name="connsiteY8" fmla="*/ 222250 h 1781175"/>
                <a:gd name="connsiteX9" fmla="*/ 762000 w 1882775"/>
                <a:gd name="connsiteY9" fmla="*/ 222250 h 1781175"/>
                <a:gd name="connsiteX10" fmla="*/ 762000 w 1882775"/>
                <a:gd name="connsiteY10" fmla="*/ 295275 h 1781175"/>
                <a:gd name="connsiteX11" fmla="*/ 1165225 w 1882775"/>
                <a:gd name="connsiteY11" fmla="*/ 295275 h 1781175"/>
                <a:gd name="connsiteX12" fmla="*/ 1165225 w 1882775"/>
                <a:gd name="connsiteY12" fmla="*/ 454025 h 1781175"/>
                <a:gd name="connsiteX13" fmla="*/ 1165225 w 1882775"/>
                <a:gd name="connsiteY13" fmla="*/ 454025 h 1781175"/>
                <a:gd name="connsiteX14" fmla="*/ 1190625 w 1882775"/>
                <a:gd name="connsiteY14" fmla="*/ 454025 h 1781175"/>
                <a:gd name="connsiteX15" fmla="*/ 1190625 w 1882775"/>
                <a:gd name="connsiteY15" fmla="*/ 587375 h 1781175"/>
                <a:gd name="connsiteX16" fmla="*/ 1549400 w 1882775"/>
                <a:gd name="connsiteY16" fmla="*/ 587375 h 1781175"/>
                <a:gd name="connsiteX17" fmla="*/ 1549400 w 1882775"/>
                <a:gd name="connsiteY17" fmla="*/ 723900 h 1781175"/>
                <a:gd name="connsiteX18" fmla="*/ 1682750 w 1882775"/>
                <a:gd name="connsiteY18" fmla="*/ 723900 h 1781175"/>
                <a:gd name="connsiteX19" fmla="*/ 1682750 w 1882775"/>
                <a:gd name="connsiteY19" fmla="*/ 863600 h 1781175"/>
                <a:gd name="connsiteX20" fmla="*/ 1784350 w 1882775"/>
                <a:gd name="connsiteY20" fmla="*/ 863600 h 1781175"/>
                <a:gd name="connsiteX21" fmla="*/ 1784350 w 1882775"/>
                <a:gd name="connsiteY21" fmla="*/ 1044575 h 1781175"/>
                <a:gd name="connsiteX22" fmla="*/ 1882775 w 1882775"/>
                <a:gd name="connsiteY22" fmla="*/ 1044575 h 1781175"/>
                <a:gd name="connsiteX23" fmla="*/ 1882775 w 1882775"/>
                <a:gd name="connsiteY23" fmla="*/ 1781175 h 1781175"/>
                <a:gd name="connsiteX24" fmla="*/ 1784350 w 1882775"/>
                <a:gd name="connsiteY24" fmla="*/ 1781175 h 1781175"/>
                <a:gd name="connsiteX25" fmla="*/ 1784350 w 1882775"/>
                <a:gd name="connsiteY25" fmla="*/ 1660525 h 1781175"/>
                <a:gd name="connsiteX26" fmla="*/ 1682750 w 1882775"/>
                <a:gd name="connsiteY26" fmla="*/ 1660525 h 1781175"/>
                <a:gd name="connsiteX27" fmla="*/ 1682750 w 1882775"/>
                <a:gd name="connsiteY27" fmla="*/ 1558925 h 1781175"/>
                <a:gd name="connsiteX28" fmla="*/ 1549400 w 1882775"/>
                <a:gd name="connsiteY28" fmla="*/ 1558925 h 1781175"/>
                <a:gd name="connsiteX29" fmla="*/ 1549400 w 1882775"/>
                <a:gd name="connsiteY29" fmla="*/ 1431925 h 1781175"/>
                <a:gd name="connsiteX30" fmla="*/ 1177925 w 1882775"/>
                <a:gd name="connsiteY30" fmla="*/ 1431925 h 1781175"/>
                <a:gd name="connsiteX31" fmla="*/ 1177925 w 1882775"/>
                <a:gd name="connsiteY31" fmla="*/ 1012825 h 1781175"/>
                <a:gd name="connsiteX32" fmla="*/ 762000 w 1882775"/>
                <a:gd name="connsiteY32" fmla="*/ 1012825 h 1781175"/>
                <a:gd name="connsiteX33" fmla="*/ 762000 w 1882775"/>
                <a:gd name="connsiteY33" fmla="*/ 879475 h 1781175"/>
                <a:gd name="connsiteX34" fmla="*/ 669925 w 1882775"/>
                <a:gd name="connsiteY34" fmla="*/ 879475 h 1781175"/>
                <a:gd name="connsiteX35" fmla="*/ 669925 w 1882775"/>
                <a:gd name="connsiteY35" fmla="*/ 739775 h 1781175"/>
                <a:gd name="connsiteX36" fmla="*/ 415925 w 1882775"/>
                <a:gd name="connsiteY36" fmla="*/ 739775 h 1781175"/>
                <a:gd name="connsiteX37" fmla="*/ 415925 w 1882775"/>
                <a:gd name="connsiteY37" fmla="*/ 638175 h 1781175"/>
                <a:gd name="connsiteX38" fmla="*/ 320675 w 1882775"/>
                <a:gd name="connsiteY38" fmla="*/ 638175 h 1781175"/>
                <a:gd name="connsiteX39" fmla="*/ 320675 w 1882775"/>
                <a:gd name="connsiteY39" fmla="*/ 533400 h 1781175"/>
                <a:gd name="connsiteX40" fmla="*/ 263525 w 1882775"/>
                <a:gd name="connsiteY40" fmla="*/ 533400 h 1781175"/>
                <a:gd name="connsiteX41" fmla="*/ 263525 w 1882775"/>
                <a:gd name="connsiteY41" fmla="*/ 425450 h 1781175"/>
                <a:gd name="connsiteX42" fmla="*/ 117475 w 1882775"/>
                <a:gd name="connsiteY42" fmla="*/ 425450 h 1781175"/>
                <a:gd name="connsiteX43" fmla="*/ 117475 w 1882775"/>
                <a:gd name="connsiteY43" fmla="*/ 349250 h 1781175"/>
                <a:gd name="connsiteX44" fmla="*/ 22225 w 1882775"/>
                <a:gd name="connsiteY44" fmla="*/ 349250 h 1781175"/>
                <a:gd name="connsiteX45" fmla="*/ 22225 w 1882775"/>
                <a:gd name="connsiteY45" fmla="*/ 266700 h 1781175"/>
                <a:gd name="connsiteX46" fmla="*/ 0 w 1882775"/>
                <a:gd name="connsiteY46" fmla="*/ 266700 h 1781175"/>
                <a:gd name="connsiteX47" fmla="*/ 6350 w 1882775"/>
                <a:gd name="connsiteY47" fmla="*/ 0 h 1781175"/>
                <a:gd name="connsiteX48" fmla="*/ 123825 w 1882775"/>
                <a:gd name="connsiteY48" fmla="*/ 0 h 1781175"/>
                <a:gd name="connsiteX0" fmla="*/ 123825 w 1882775"/>
                <a:gd name="connsiteY0" fmla="*/ 41275 h 1781175"/>
                <a:gd name="connsiteX1" fmla="*/ 263525 w 1882775"/>
                <a:gd name="connsiteY1" fmla="*/ 41275 h 1781175"/>
                <a:gd name="connsiteX2" fmla="*/ 263525 w 1882775"/>
                <a:gd name="connsiteY2" fmla="*/ 73025 h 1781175"/>
                <a:gd name="connsiteX3" fmla="*/ 330200 w 1882775"/>
                <a:gd name="connsiteY3" fmla="*/ 73025 h 1781175"/>
                <a:gd name="connsiteX4" fmla="*/ 330200 w 1882775"/>
                <a:gd name="connsiteY4" fmla="*/ 114300 h 1781175"/>
                <a:gd name="connsiteX5" fmla="*/ 415925 w 1882775"/>
                <a:gd name="connsiteY5" fmla="*/ 114300 h 1781175"/>
                <a:gd name="connsiteX6" fmla="*/ 415925 w 1882775"/>
                <a:gd name="connsiteY6" fmla="*/ 161925 h 1781175"/>
                <a:gd name="connsiteX7" fmla="*/ 666750 w 1882775"/>
                <a:gd name="connsiteY7" fmla="*/ 161925 h 1781175"/>
                <a:gd name="connsiteX8" fmla="*/ 666750 w 1882775"/>
                <a:gd name="connsiteY8" fmla="*/ 222250 h 1781175"/>
                <a:gd name="connsiteX9" fmla="*/ 762000 w 1882775"/>
                <a:gd name="connsiteY9" fmla="*/ 222250 h 1781175"/>
                <a:gd name="connsiteX10" fmla="*/ 762000 w 1882775"/>
                <a:gd name="connsiteY10" fmla="*/ 295275 h 1781175"/>
                <a:gd name="connsiteX11" fmla="*/ 1165225 w 1882775"/>
                <a:gd name="connsiteY11" fmla="*/ 295275 h 1781175"/>
                <a:gd name="connsiteX12" fmla="*/ 1165225 w 1882775"/>
                <a:gd name="connsiteY12" fmla="*/ 454025 h 1781175"/>
                <a:gd name="connsiteX13" fmla="*/ 1165225 w 1882775"/>
                <a:gd name="connsiteY13" fmla="*/ 454025 h 1781175"/>
                <a:gd name="connsiteX14" fmla="*/ 1190625 w 1882775"/>
                <a:gd name="connsiteY14" fmla="*/ 454025 h 1781175"/>
                <a:gd name="connsiteX15" fmla="*/ 1190625 w 1882775"/>
                <a:gd name="connsiteY15" fmla="*/ 587375 h 1781175"/>
                <a:gd name="connsiteX16" fmla="*/ 1549400 w 1882775"/>
                <a:gd name="connsiteY16" fmla="*/ 587375 h 1781175"/>
                <a:gd name="connsiteX17" fmla="*/ 1549400 w 1882775"/>
                <a:gd name="connsiteY17" fmla="*/ 723900 h 1781175"/>
                <a:gd name="connsiteX18" fmla="*/ 1682750 w 1882775"/>
                <a:gd name="connsiteY18" fmla="*/ 723900 h 1781175"/>
                <a:gd name="connsiteX19" fmla="*/ 1682750 w 1882775"/>
                <a:gd name="connsiteY19" fmla="*/ 863600 h 1781175"/>
                <a:gd name="connsiteX20" fmla="*/ 1784350 w 1882775"/>
                <a:gd name="connsiteY20" fmla="*/ 863600 h 1781175"/>
                <a:gd name="connsiteX21" fmla="*/ 1784350 w 1882775"/>
                <a:gd name="connsiteY21" fmla="*/ 1044575 h 1781175"/>
                <a:gd name="connsiteX22" fmla="*/ 1882775 w 1882775"/>
                <a:gd name="connsiteY22" fmla="*/ 1044575 h 1781175"/>
                <a:gd name="connsiteX23" fmla="*/ 1882775 w 1882775"/>
                <a:gd name="connsiteY23" fmla="*/ 1781175 h 1781175"/>
                <a:gd name="connsiteX24" fmla="*/ 1784350 w 1882775"/>
                <a:gd name="connsiteY24" fmla="*/ 1781175 h 1781175"/>
                <a:gd name="connsiteX25" fmla="*/ 1784350 w 1882775"/>
                <a:gd name="connsiteY25" fmla="*/ 1660525 h 1781175"/>
                <a:gd name="connsiteX26" fmla="*/ 1682750 w 1882775"/>
                <a:gd name="connsiteY26" fmla="*/ 1660525 h 1781175"/>
                <a:gd name="connsiteX27" fmla="*/ 1682750 w 1882775"/>
                <a:gd name="connsiteY27" fmla="*/ 1558925 h 1781175"/>
                <a:gd name="connsiteX28" fmla="*/ 1549400 w 1882775"/>
                <a:gd name="connsiteY28" fmla="*/ 1558925 h 1781175"/>
                <a:gd name="connsiteX29" fmla="*/ 1549400 w 1882775"/>
                <a:gd name="connsiteY29" fmla="*/ 1431925 h 1781175"/>
                <a:gd name="connsiteX30" fmla="*/ 1177925 w 1882775"/>
                <a:gd name="connsiteY30" fmla="*/ 1431925 h 1781175"/>
                <a:gd name="connsiteX31" fmla="*/ 1177925 w 1882775"/>
                <a:gd name="connsiteY31" fmla="*/ 1012825 h 1781175"/>
                <a:gd name="connsiteX32" fmla="*/ 762000 w 1882775"/>
                <a:gd name="connsiteY32" fmla="*/ 1012825 h 1781175"/>
                <a:gd name="connsiteX33" fmla="*/ 762000 w 1882775"/>
                <a:gd name="connsiteY33" fmla="*/ 879475 h 1781175"/>
                <a:gd name="connsiteX34" fmla="*/ 669925 w 1882775"/>
                <a:gd name="connsiteY34" fmla="*/ 879475 h 1781175"/>
                <a:gd name="connsiteX35" fmla="*/ 669925 w 1882775"/>
                <a:gd name="connsiteY35" fmla="*/ 739775 h 1781175"/>
                <a:gd name="connsiteX36" fmla="*/ 415925 w 1882775"/>
                <a:gd name="connsiteY36" fmla="*/ 739775 h 1781175"/>
                <a:gd name="connsiteX37" fmla="*/ 415925 w 1882775"/>
                <a:gd name="connsiteY37" fmla="*/ 638175 h 1781175"/>
                <a:gd name="connsiteX38" fmla="*/ 320675 w 1882775"/>
                <a:gd name="connsiteY38" fmla="*/ 638175 h 1781175"/>
                <a:gd name="connsiteX39" fmla="*/ 320675 w 1882775"/>
                <a:gd name="connsiteY39" fmla="*/ 533400 h 1781175"/>
                <a:gd name="connsiteX40" fmla="*/ 263525 w 1882775"/>
                <a:gd name="connsiteY40" fmla="*/ 533400 h 1781175"/>
                <a:gd name="connsiteX41" fmla="*/ 263525 w 1882775"/>
                <a:gd name="connsiteY41" fmla="*/ 425450 h 1781175"/>
                <a:gd name="connsiteX42" fmla="*/ 117475 w 1882775"/>
                <a:gd name="connsiteY42" fmla="*/ 425450 h 1781175"/>
                <a:gd name="connsiteX43" fmla="*/ 117475 w 1882775"/>
                <a:gd name="connsiteY43" fmla="*/ 349250 h 1781175"/>
                <a:gd name="connsiteX44" fmla="*/ 22225 w 1882775"/>
                <a:gd name="connsiteY44" fmla="*/ 349250 h 1781175"/>
                <a:gd name="connsiteX45" fmla="*/ 22225 w 1882775"/>
                <a:gd name="connsiteY45" fmla="*/ 266700 h 1781175"/>
                <a:gd name="connsiteX46" fmla="*/ 0 w 1882775"/>
                <a:gd name="connsiteY46" fmla="*/ 266700 h 1781175"/>
                <a:gd name="connsiteX47" fmla="*/ 123825 w 1882775"/>
                <a:gd name="connsiteY47" fmla="*/ 0 h 1781175"/>
                <a:gd name="connsiteX0" fmla="*/ 123825 w 1882775"/>
                <a:gd name="connsiteY0" fmla="*/ 0 h 1739900"/>
                <a:gd name="connsiteX1" fmla="*/ 263525 w 1882775"/>
                <a:gd name="connsiteY1" fmla="*/ 0 h 1739900"/>
                <a:gd name="connsiteX2" fmla="*/ 263525 w 1882775"/>
                <a:gd name="connsiteY2" fmla="*/ 31750 h 1739900"/>
                <a:gd name="connsiteX3" fmla="*/ 330200 w 1882775"/>
                <a:gd name="connsiteY3" fmla="*/ 31750 h 1739900"/>
                <a:gd name="connsiteX4" fmla="*/ 330200 w 1882775"/>
                <a:gd name="connsiteY4" fmla="*/ 73025 h 1739900"/>
                <a:gd name="connsiteX5" fmla="*/ 415925 w 1882775"/>
                <a:gd name="connsiteY5" fmla="*/ 73025 h 1739900"/>
                <a:gd name="connsiteX6" fmla="*/ 415925 w 1882775"/>
                <a:gd name="connsiteY6" fmla="*/ 120650 h 1739900"/>
                <a:gd name="connsiteX7" fmla="*/ 666750 w 1882775"/>
                <a:gd name="connsiteY7" fmla="*/ 120650 h 1739900"/>
                <a:gd name="connsiteX8" fmla="*/ 666750 w 1882775"/>
                <a:gd name="connsiteY8" fmla="*/ 180975 h 1739900"/>
                <a:gd name="connsiteX9" fmla="*/ 762000 w 1882775"/>
                <a:gd name="connsiteY9" fmla="*/ 180975 h 1739900"/>
                <a:gd name="connsiteX10" fmla="*/ 762000 w 1882775"/>
                <a:gd name="connsiteY10" fmla="*/ 254000 h 1739900"/>
                <a:gd name="connsiteX11" fmla="*/ 1165225 w 1882775"/>
                <a:gd name="connsiteY11" fmla="*/ 254000 h 1739900"/>
                <a:gd name="connsiteX12" fmla="*/ 1165225 w 1882775"/>
                <a:gd name="connsiteY12" fmla="*/ 412750 h 1739900"/>
                <a:gd name="connsiteX13" fmla="*/ 1165225 w 1882775"/>
                <a:gd name="connsiteY13" fmla="*/ 412750 h 1739900"/>
                <a:gd name="connsiteX14" fmla="*/ 1190625 w 1882775"/>
                <a:gd name="connsiteY14" fmla="*/ 412750 h 1739900"/>
                <a:gd name="connsiteX15" fmla="*/ 1190625 w 1882775"/>
                <a:gd name="connsiteY15" fmla="*/ 546100 h 1739900"/>
                <a:gd name="connsiteX16" fmla="*/ 1549400 w 1882775"/>
                <a:gd name="connsiteY16" fmla="*/ 546100 h 1739900"/>
                <a:gd name="connsiteX17" fmla="*/ 1549400 w 1882775"/>
                <a:gd name="connsiteY17" fmla="*/ 682625 h 1739900"/>
                <a:gd name="connsiteX18" fmla="*/ 1682750 w 1882775"/>
                <a:gd name="connsiteY18" fmla="*/ 682625 h 1739900"/>
                <a:gd name="connsiteX19" fmla="*/ 1682750 w 1882775"/>
                <a:gd name="connsiteY19" fmla="*/ 822325 h 1739900"/>
                <a:gd name="connsiteX20" fmla="*/ 1784350 w 1882775"/>
                <a:gd name="connsiteY20" fmla="*/ 822325 h 1739900"/>
                <a:gd name="connsiteX21" fmla="*/ 1784350 w 1882775"/>
                <a:gd name="connsiteY21" fmla="*/ 1003300 h 1739900"/>
                <a:gd name="connsiteX22" fmla="*/ 1882775 w 1882775"/>
                <a:gd name="connsiteY22" fmla="*/ 1003300 h 1739900"/>
                <a:gd name="connsiteX23" fmla="*/ 1882775 w 1882775"/>
                <a:gd name="connsiteY23" fmla="*/ 1739900 h 1739900"/>
                <a:gd name="connsiteX24" fmla="*/ 1784350 w 1882775"/>
                <a:gd name="connsiteY24" fmla="*/ 1739900 h 1739900"/>
                <a:gd name="connsiteX25" fmla="*/ 1784350 w 1882775"/>
                <a:gd name="connsiteY25" fmla="*/ 1619250 h 1739900"/>
                <a:gd name="connsiteX26" fmla="*/ 1682750 w 1882775"/>
                <a:gd name="connsiteY26" fmla="*/ 1619250 h 1739900"/>
                <a:gd name="connsiteX27" fmla="*/ 1682750 w 1882775"/>
                <a:gd name="connsiteY27" fmla="*/ 1517650 h 1739900"/>
                <a:gd name="connsiteX28" fmla="*/ 1549400 w 1882775"/>
                <a:gd name="connsiteY28" fmla="*/ 1517650 h 1739900"/>
                <a:gd name="connsiteX29" fmla="*/ 1549400 w 1882775"/>
                <a:gd name="connsiteY29" fmla="*/ 1390650 h 1739900"/>
                <a:gd name="connsiteX30" fmla="*/ 1177925 w 1882775"/>
                <a:gd name="connsiteY30" fmla="*/ 1390650 h 1739900"/>
                <a:gd name="connsiteX31" fmla="*/ 1177925 w 1882775"/>
                <a:gd name="connsiteY31" fmla="*/ 971550 h 1739900"/>
                <a:gd name="connsiteX32" fmla="*/ 762000 w 1882775"/>
                <a:gd name="connsiteY32" fmla="*/ 971550 h 1739900"/>
                <a:gd name="connsiteX33" fmla="*/ 762000 w 1882775"/>
                <a:gd name="connsiteY33" fmla="*/ 838200 h 1739900"/>
                <a:gd name="connsiteX34" fmla="*/ 669925 w 1882775"/>
                <a:gd name="connsiteY34" fmla="*/ 838200 h 1739900"/>
                <a:gd name="connsiteX35" fmla="*/ 669925 w 1882775"/>
                <a:gd name="connsiteY35" fmla="*/ 698500 h 1739900"/>
                <a:gd name="connsiteX36" fmla="*/ 415925 w 1882775"/>
                <a:gd name="connsiteY36" fmla="*/ 698500 h 1739900"/>
                <a:gd name="connsiteX37" fmla="*/ 415925 w 1882775"/>
                <a:gd name="connsiteY37" fmla="*/ 596900 h 1739900"/>
                <a:gd name="connsiteX38" fmla="*/ 320675 w 1882775"/>
                <a:gd name="connsiteY38" fmla="*/ 596900 h 1739900"/>
                <a:gd name="connsiteX39" fmla="*/ 320675 w 1882775"/>
                <a:gd name="connsiteY39" fmla="*/ 492125 h 1739900"/>
                <a:gd name="connsiteX40" fmla="*/ 263525 w 1882775"/>
                <a:gd name="connsiteY40" fmla="*/ 492125 h 1739900"/>
                <a:gd name="connsiteX41" fmla="*/ 263525 w 1882775"/>
                <a:gd name="connsiteY41" fmla="*/ 384175 h 1739900"/>
                <a:gd name="connsiteX42" fmla="*/ 117475 w 1882775"/>
                <a:gd name="connsiteY42" fmla="*/ 384175 h 1739900"/>
                <a:gd name="connsiteX43" fmla="*/ 117475 w 1882775"/>
                <a:gd name="connsiteY43" fmla="*/ 307975 h 1739900"/>
                <a:gd name="connsiteX44" fmla="*/ 22225 w 1882775"/>
                <a:gd name="connsiteY44" fmla="*/ 307975 h 1739900"/>
                <a:gd name="connsiteX45" fmla="*/ 22225 w 1882775"/>
                <a:gd name="connsiteY45" fmla="*/ 225425 h 1739900"/>
                <a:gd name="connsiteX46" fmla="*/ 0 w 1882775"/>
                <a:gd name="connsiteY46" fmla="*/ 225425 h 1739900"/>
                <a:gd name="connsiteX0" fmla="*/ 263525 w 1882775"/>
                <a:gd name="connsiteY0" fmla="*/ 0 h 1739900"/>
                <a:gd name="connsiteX1" fmla="*/ 263525 w 1882775"/>
                <a:gd name="connsiteY1" fmla="*/ 31750 h 1739900"/>
                <a:gd name="connsiteX2" fmla="*/ 330200 w 1882775"/>
                <a:gd name="connsiteY2" fmla="*/ 31750 h 1739900"/>
                <a:gd name="connsiteX3" fmla="*/ 330200 w 1882775"/>
                <a:gd name="connsiteY3" fmla="*/ 73025 h 1739900"/>
                <a:gd name="connsiteX4" fmla="*/ 415925 w 1882775"/>
                <a:gd name="connsiteY4" fmla="*/ 73025 h 1739900"/>
                <a:gd name="connsiteX5" fmla="*/ 415925 w 1882775"/>
                <a:gd name="connsiteY5" fmla="*/ 120650 h 1739900"/>
                <a:gd name="connsiteX6" fmla="*/ 666750 w 1882775"/>
                <a:gd name="connsiteY6" fmla="*/ 120650 h 1739900"/>
                <a:gd name="connsiteX7" fmla="*/ 666750 w 1882775"/>
                <a:gd name="connsiteY7" fmla="*/ 180975 h 1739900"/>
                <a:gd name="connsiteX8" fmla="*/ 762000 w 1882775"/>
                <a:gd name="connsiteY8" fmla="*/ 180975 h 1739900"/>
                <a:gd name="connsiteX9" fmla="*/ 762000 w 1882775"/>
                <a:gd name="connsiteY9" fmla="*/ 254000 h 1739900"/>
                <a:gd name="connsiteX10" fmla="*/ 1165225 w 1882775"/>
                <a:gd name="connsiteY10" fmla="*/ 254000 h 1739900"/>
                <a:gd name="connsiteX11" fmla="*/ 1165225 w 1882775"/>
                <a:gd name="connsiteY11" fmla="*/ 412750 h 1739900"/>
                <a:gd name="connsiteX12" fmla="*/ 1165225 w 1882775"/>
                <a:gd name="connsiteY12" fmla="*/ 412750 h 1739900"/>
                <a:gd name="connsiteX13" fmla="*/ 1190625 w 1882775"/>
                <a:gd name="connsiteY13" fmla="*/ 412750 h 1739900"/>
                <a:gd name="connsiteX14" fmla="*/ 1190625 w 1882775"/>
                <a:gd name="connsiteY14" fmla="*/ 546100 h 1739900"/>
                <a:gd name="connsiteX15" fmla="*/ 1549400 w 1882775"/>
                <a:gd name="connsiteY15" fmla="*/ 546100 h 1739900"/>
                <a:gd name="connsiteX16" fmla="*/ 1549400 w 1882775"/>
                <a:gd name="connsiteY16" fmla="*/ 682625 h 1739900"/>
                <a:gd name="connsiteX17" fmla="*/ 1682750 w 1882775"/>
                <a:gd name="connsiteY17" fmla="*/ 682625 h 1739900"/>
                <a:gd name="connsiteX18" fmla="*/ 1682750 w 1882775"/>
                <a:gd name="connsiteY18" fmla="*/ 822325 h 1739900"/>
                <a:gd name="connsiteX19" fmla="*/ 1784350 w 1882775"/>
                <a:gd name="connsiteY19" fmla="*/ 822325 h 1739900"/>
                <a:gd name="connsiteX20" fmla="*/ 1784350 w 1882775"/>
                <a:gd name="connsiteY20" fmla="*/ 1003300 h 1739900"/>
                <a:gd name="connsiteX21" fmla="*/ 1882775 w 1882775"/>
                <a:gd name="connsiteY21" fmla="*/ 1003300 h 1739900"/>
                <a:gd name="connsiteX22" fmla="*/ 1882775 w 1882775"/>
                <a:gd name="connsiteY22" fmla="*/ 1739900 h 1739900"/>
                <a:gd name="connsiteX23" fmla="*/ 1784350 w 1882775"/>
                <a:gd name="connsiteY23" fmla="*/ 1739900 h 1739900"/>
                <a:gd name="connsiteX24" fmla="*/ 1784350 w 1882775"/>
                <a:gd name="connsiteY24" fmla="*/ 1619250 h 1739900"/>
                <a:gd name="connsiteX25" fmla="*/ 1682750 w 1882775"/>
                <a:gd name="connsiteY25" fmla="*/ 1619250 h 1739900"/>
                <a:gd name="connsiteX26" fmla="*/ 1682750 w 1882775"/>
                <a:gd name="connsiteY26" fmla="*/ 1517650 h 1739900"/>
                <a:gd name="connsiteX27" fmla="*/ 1549400 w 1882775"/>
                <a:gd name="connsiteY27" fmla="*/ 1517650 h 1739900"/>
                <a:gd name="connsiteX28" fmla="*/ 1549400 w 1882775"/>
                <a:gd name="connsiteY28" fmla="*/ 1390650 h 1739900"/>
                <a:gd name="connsiteX29" fmla="*/ 1177925 w 1882775"/>
                <a:gd name="connsiteY29" fmla="*/ 1390650 h 1739900"/>
                <a:gd name="connsiteX30" fmla="*/ 1177925 w 1882775"/>
                <a:gd name="connsiteY30" fmla="*/ 971550 h 1739900"/>
                <a:gd name="connsiteX31" fmla="*/ 762000 w 1882775"/>
                <a:gd name="connsiteY31" fmla="*/ 971550 h 1739900"/>
                <a:gd name="connsiteX32" fmla="*/ 762000 w 1882775"/>
                <a:gd name="connsiteY32" fmla="*/ 838200 h 1739900"/>
                <a:gd name="connsiteX33" fmla="*/ 669925 w 1882775"/>
                <a:gd name="connsiteY33" fmla="*/ 838200 h 1739900"/>
                <a:gd name="connsiteX34" fmla="*/ 669925 w 1882775"/>
                <a:gd name="connsiteY34" fmla="*/ 698500 h 1739900"/>
                <a:gd name="connsiteX35" fmla="*/ 415925 w 1882775"/>
                <a:gd name="connsiteY35" fmla="*/ 698500 h 1739900"/>
                <a:gd name="connsiteX36" fmla="*/ 415925 w 1882775"/>
                <a:gd name="connsiteY36" fmla="*/ 596900 h 1739900"/>
                <a:gd name="connsiteX37" fmla="*/ 320675 w 1882775"/>
                <a:gd name="connsiteY37" fmla="*/ 596900 h 1739900"/>
                <a:gd name="connsiteX38" fmla="*/ 320675 w 1882775"/>
                <a:gd name="connsiteY38" fmla="*/ 492125 h 1739900"/>
                <a:gd name="connsiteX39" fmla="*/ 263525 w 1882775"/>
                <a:gd name="connsiteY39" fmla="*/ 492125 h 1739900"/>
                <a:gd name="connsiteX40" fmla="*/ 263525 w 1882775"/>
                <a:gd name="connsiteY40" fmla="*/ 384175 h 1739900"/>
                <a:gd name="connsiteX41" fmla="*/ 117475 w 1882775"/>
                <a:gd name="connsiteY41" fmla="*/ 384175 h 1739900"/>
                <a:gd name="connsiteX42" fmla="*/ 117475 w 1882775"/>
                <a:gd name="connsiteY42" fmla="*/ 307975 h 1739900"/>
                <a:gd name="connsiteX43" fmla="*/ 22225 w 1882775"/>
                <a:gd name="connsiteY43" fmla="*/ 307975 h 1739900"/>
                <a:gd name="connsiteX44" fmla="*/ 22225 w 1882775"/>
                <a:gd name="connsiteY44" fmla="*/ 225425 h 1739900"/>
                <a:gd name="connsiteX45" fmla="*/ 0 w 1882775"/>
                <a:gd name="connsiteY45"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73025 h 1739900"/>
                <a:gd name="connsiteX4" fmla="*/ 415925 w 1882775"/>
                <a:gd name="connsiteY4" fmla="*/ 120650 h 1739900"/>
                <a:gd name="connsiteX5" fmla="*/ 666750 w 1882775"/>
                <a:gd name="connsiteY5" fmla="*/ 120650 h 1739900"/>
                <a:gd name="connsiteX6" fmla="*/ 666750 w 1882775"/>
                <a:gd name="connsiteY6" fmla="*/ 180975 h 1739900"/>
                <a:gd name="connsiteX7" fmla="*/ 762000 w 1882775"/>
                <a:gd name="connsiteY7" fmla="*/ 180975 h 1739900"/>
                <a:gd name="connsiteX8" fmla="*/ 762000 w 1882775"/>
                <a:gd name="connsiteY8" fmla="*/ 254000 h 1739900"/>
                <a:gd name="connsiteX9" fmla="*/ 1165225 w 1882775"/>
                <a:gd name="connsiteY9" fmla="*/ 254000 h 1739900"/>
                <a:gd name="connsiteX10" fmla="*/ 1165225 w 1882775"/>
                <a:gd name="connsiteY10" fmla="*/ 412750 h 1739900"/>
                <a:gd name="connsiteX11" fmla="*/ 1165225 w 1882775"/>
                <a:gd name="connsiteY11" fmla="*/ 412750 h 1739900"/>
                <a:gd name="connsiteX12" fmla="*/ 1190625 w 1882775"/>
                <a:gd name="connsiteY12" fmla="*/ 412750 h 1739900"/>
                <a:gd name="connsiteX13" fmla="*/ 1190625 w 1882775"/>
                <a:gd name="connsiteY13" fmla="*/ 546100 h 1739900"/>
                <a:gd name="connsiteX14" fmla="*/ 1549400 w 1882775"/>
                <a:gd name="connsiteY14" fmla="*/ 546100 h 1739900"/>
                <a:gd name="connsiteX15" fmla="*/ 1549400 w 1882775"/>
                <a:gd name="connsiteY15" fmla="*/ 682625 h 1739900"/>
                <a:gd name="connsiteX16" fmla="*/ 1682750 w 1882775"/>
                <a:gd name="connsiteY16" fmla="*/ 682625 h 1739900"/>
                <a:gd name="connsiteX17" fmla="*/ 1682750 w 1882775"/>
                <a:gd name="connsiteY17" fmla="*/ 822325 h 1739900"/>
                <a:gd name="connsiteX18" fmla="*/ 1784350 w 1882775"/>
                <a:gd name="connsiteY18" fmla="*/ 822325 h 1739900"/>
                <a:gd name="connsiteX19" fmla="*/ 1784350 w 1882775"/>
                <a:gd name="connsiteY19" fmla="*/ 1003300 h 1739900"/>
                <a:gd name="connsiteX20" fmla="*/ 1882775 w 1882775"/>
                <a:gd name="connsiteY20" fmla="*/ 1003300 h 1739900"/>
                <a:gd name="connsiteX21" fmla="*/ 1882775 w 1882775"/>
                <a:gd name="connsiteY21" fmla="*/ 1739900 h 1739900"/>
                <a:gd name="connsiteX22" fmla="*/ 1784350 w 1882775"/>
                <a:gd name="connsiteY22" fmla="*/ 1739900 h 1739900"/>
                <a:gd name="connsiteX23" fmla="*/ 1784350 w 1882775"/>
                <a:gd name="connsiteY23" fmla="*/ 1619250 h 1739900"/>
                <a:gd name="connsiteX24" fmla="*/ 1682750 w 1882775"/>
                <a:gd name="connsiteY24" fmla="*/ 1619250 h 1739900"/>
                <a:gd name="connsiteX25" fmla="*/ 1682750 w 1882775"/>
                <a:gd name="connsiteY25" fmla="*/ 1517650 h 1739900"/>
                <a:gd name="connsiteX26" fmla="*/ 1549400 w 1882775"/>
                <a:gd name="connsiteY26" fmla="*/ 1517650 h 1739900"/>
                <a:gd name="connsiteX27" fmla="*/ 1549400 w 1882775"/>
                <a:gd name="connsiteY27" fmla="*/ 1390650 h 1739900"/>
                <a:gd name="connsiteX28" fmla="*/ 1177925 w 1882775"/>
                <a:gd name="connsiteY28" fmla="*/ 1390650 h 1739900"/>
                <a:gd name="connsiteX29" fmla="*/ 1177925 w 1882775"/>
                <a:gd name="connsiteY29" fmla="*/ 971550 h 1739900"/>
                <a:gd name="connsiteX30" fmla="*/ 762000 w 1882775"/>
                <a:gd name="connsiteY30" fmla="*/ 971550 h 1739900"/>
                <a:gd name="connsiteX31" fmla="*/ 762000 w 1882775"/>
                <a:gd name="connsiteY31" fmla="*/ 838200 h 1739900"/>
                <a:gd name="connsiteX32" fmla="*/ 669925 w 1882775"/>
                <a:gd name="connsiteY32" fmla="*/ 838200 h 1739900"/>
                <a:gd name="connsiteX33" fmla="*/ 669925 w 1882775"/>
                <a:gd name="connsiteY33" fmla="*/ 698500 h 1739900"/>
                <a:gd name="connsiteX34" fmla="*/ 415925 w 1882775"/>
                <a:gd name="connsiteY34" fmla="*/ 698500 h 1739900"/>
                <a:gd name="connsiteX35" fmla="*/ 415925 w 1882775"/>
                <a:gd name="connsiteY35" fmla="*/ 596900 h 1739900"/>
                <a:gd name="connsiteX36" fmla="*/ 320675 w 1882775"/>
                <a:gd name="connsiteY36" fmla="*/ 596900 h 1739900"/>
                <a:gd name="connsiteX37" fmla="*/ 320675 w 1882775"/>
                <a:gd name="connsiteY37" fmla="*/ 492125 h 1739900"/>
                <a:gd name="connsiteX38" fmla="*/ 263525 w 1882775"/>
                <a:gd name="connsiteY38" fmla="*/ 492125 h 1739900"/>
                <a:gd name="connsiteX39" fmla="*/ 263525 w 1882775"/>
                <a:gd name="connsiteY39" fmla="*/ 384175 h 1739900"/>
                <a:gd name="connsiteX40" fmla="*/ 117475 w 1882775"/>
                <a:gd name="connsiteY40" fmla="*/ 384175 h 1739900"/>
                <a:gd name="connsiteX41" fmla="*/ 117475 w 1882775"/>
                <a:gd name="connsiteY41" fmla="*/ 307975 h 1739900"/>
                <a:gd name="connsiteX42" fmla="*/ 22225 w 1882775"/>
                <a:gd name="connsiteY42" fmla="*/ 307975 h 1739900"/>
                <a:gd name="connsiteX43" fmla="*/ 22225 w 1882775"/>
                <a:gd name="connsiteY43" fmla="*/ 225425 h 1739900"/>
                <a:gd name="connsiteX44" fmla="*/ 0 w 1882775"/>
                <a:gd name="connsiteY44"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666750 w 1882775"/>
                <a:gd name="connsiteY4" fmla="*/ 120650 h 1739900"/>
                <a:gd name="connsiteX5" fmla="*/ 666750 w 1882775"/>
                <a:gd name="connsiteY5" fmla="*/ 180975 h 1739900"/>
                <a:gd name="connsiteX6" fmla="*/ 762000 w 1882775"/>
                <a:gd name="connsiteY6" fmla="*/ 180975 h 1739900"/>
                <a:gd name="connsiteX7" fmla="*/ 762000 w 1882775"/>
                <a:gd name="connsiteY7" fmla="*/ 254000 h 1739900"/>
                <a:gd name="connsiteX8" fmla="*/ 1165225 w 1882775"/>
                <a:gd name="connsiteY8" fmla="*/ 254000 h 1739900"/>
                <a:gd name="connsiteX9" fmla="*/ 1165225 w 1882775"/>
                <a:gd name="connsiteY9" fmla="*/ 412750 h 1739900"/>
                <a:gd name="connsiteX10" fmla="*/ 1165225 w 1882775"/>
                <a:gd name="connsiteY10" fmla="*/ 412750 h 1739900"/>
                <a:gd name="connsiteX11" fmla="*/ 1190625 w 1882775"/>
                <a:gd name="connsiteY11" fmla="*/ 412750 h 1739900"/>
                <a:gd name="connsiteX12" fmla="*/ 1190625 w 1882775"/>
                <a:gd name="connsiteY12" fmla="*/ 546100 h 1739900"/>
                <a:gd name="connsiteX13" fmla="*/ 1549400 w 1882775"/>
                <a:gd name="connsiteY13" fmla="*/ 546100 h 1739900"/>
                <a:gd name="connsiteX14" fmla="*/ 1549400 w 1882775"/>
                <a:gd name="connsiteY14" fmla="*/ 682625 h 1739900"/>
                <a:gd name="connsiteX15" fmla="*/ 1682750 w 1882775"/>
                <a:gd name="connsiteY15" fmla="*/ 682625 h 1739900"/>
                <a:gd name="connsiteX16" fmla="*/ 1682750 w 1882775"/>
                <a:gd name="connsiteY16" fmla="*/ 822325 h 1739900"/>
                <a:gd name="connsiteX17" fmla="*/ 1784350 w 1882775"/>
                <a:gd name="connsiteY17" fmla="*/ 822325 h 1739900"/>
                <a:gd name="connsiteX18" fmla="*/ 1784350 w 1882775"/>
                <a:gd name="connsiteY18" fmla="*/ 1003300 h 1739900"/>
                <a:gd name="connsiteX19" fmla="*/ 1882775 w 1882775"/>
                <a:gd name="connsiteY19" fmla="*/ 1003300 h 1739900"/>
                <a:gd name="connsiteX20" fmla="*/ 1882775 w 1882775"/>
                <a:gd name="connsiteY20" fmla="*/ 1739900 h 1739900"/>
                <a:gd name="connsiteX21" fmla="*/ 1784350 w 1882775"/>
                <a:gd name="connsiteY21" fmla="*/ 1739900 h 1739900"/>
                <a:gd name="connsiteX22" fmla="*/ 1784350 w 1882775"/>
                <a:gd name="connsiteY22" fmla="*/ 1619250 h 1739900"/>
                <a:gd name="connsiteX23" fmla="*/ 1682750 w 1882775"/>
                <a:gd name="connsiteY23" fmla="*/ 1619250 h 1739900"/>
                <a:gd name="connsiteX24" fmla="*/ 1682750 w 1882775"/>
                <a:gd name="connsiteY24" fmla="*/ 1517650 h 1739900"/>
                <a:gd name="connsiteX25" fmla="*/ 1549400 w 1882775"/>
                <a:gd name="connsiteY25" fmla="*/ 1517650 h 1739900"/>
                <a:gd name="connsiteX26" fmla="*/ 1549400 w 1882775"/>
                <a:gd name="connsiteY26" fmla="*/ 1390650 h 1739900"/>
                <a:gd name="connsiteX27" fmla="*/ 1177925 w 1882775"/>
                <a:gd name="connsiteY27" fmla="*/ 1390650 h 1739900"/>
                <a:gd name="connsiteX28" fmla="*/ 1177925 w 1882775"/>
                <a:gd name="connsiteY28" fmla="*/ 971550 h 1739900"/>
                <a:gd name="connsiteX29" fmla="*/ 762000 w 1882775"/>
                <a:gd name="connsiteY29" fmla="*/ 971550 h 1739900"/>
                <a:gd name="connsiteX30" fmla="*/ 762000 w 1882775"/>
                <a:gd name="connsiteY30" fmla="*/ 838200 h 1739900"/>
                <a:gd name="connsiteX31" fmla="*/ 669925 w 1882775"/>
                <a:gd name="connsiteY31" fmla="*/ 838200 h 1739900"/>
                <a:gd name="connsiteX32" fmla="*/ 669925 w 1882775"/>
                <a:gd name="connsiteY32" fmla="*/ 698500 h 1739900"/>
                <a:gd name="connsiteX33" fmla="*/ 415925 w 1882775"/>
                <a:gd name="connsiteY33" fmla="*/ 698500 h 1739900"/>
                <a:gd name="connsiteX34" fmla="*/ 415925 w 1882775"/>
                <a:gd name="connsiteY34" fmla="*/ 596900 h 1739900"/>
                <a:gd name="connsiteX35" fmla="*/ 320675 w 1882775"/>
                <a:gd name="connsiteY35" fmla="*/ 596900 h 1739900"/>
                <a:gd name="connsiteX36" fmla="*/ 320675 w 1882775"/>
                <a:gd name="connsiteY36" fmla="*/ 492125 h 1739900"/>
                <a:gd name="connsiteX37" fmla="*/ 263525 w 1882775"/>
                <a:gd name="connsiteY37" fmla="*/ 492125 h 1739900"/>
                <a:gd name="connsiteX38" fmla="*/ 263525 w 1882775"/>
                <a:gd name="connsiteY38" fmla="*/ 384175 h 1739900"/>
                <a:gd name="connsiteX39" fmla="*/ 117475 w 1882775"/>
                <a:gd name="connsiteY39" fmla="*/ 384175 h 1739900"/>
                <a:gd name="connsiteX40" fmla="*/ 117475 w 1882775"/>
                <a:gd name="connsiteY40" fmla="*/ 307975 h 1739900"/>
                <a:gd name="connsiteX41" fmla="*/ 22225 w 1882775"/>
                <a:gd name="connsiteY41" fmla="*/ 307975 h 1739900"/>
                <a:gd name="connsiteX42" fmla="*/ 22225 w 1882775"/>
                <a:gd name="connsiteY42" fmla="*/ 225425 h 1739900"/>
                <a:gd name="connsiteX43" fmla="*/ 0 w 1882775"/>
                <a:gd name="connsiteY43"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666750 w 1882775"/>
                <a:gd name="connsiteY4" fmla="*/ 180975 h 1739900"/>
                <a:gd name="connsiteX5" fmla="*/ 762000 w 1882775"/>
                <a:gd name="connsiteY5" fmla="*/ 180975 h 1739900"/>
                <a:gd name="connsiteX6" fmla="*/ 762000 w 1882775"/>
                <a:gd name="connsiteY6" fmla="*/ 254000 h 1739900"/>
                <a:gd name="connsiteX7" fmla="*/ 1165225 w 1882775"/>
                <a:gd name="connsiteY7" fmla="*/ 254000 h 1739900"/>
                <a:gd name="connsiteX8" fmla="*/ 1165225 w 1882775"/>
                <a:gd name="connsiteY8" fmla="*/ 412750 h 1739900"/>
                <a:gd name="connsiteX9" fmla="*/ 1165225 w 1882775"/>
                <a:gd name="connsiteY9" fmla="*/ 412750 h 1739900"/>
                <a:gd name="connsiteX10" fmla="*/ 1190625 w 1882775"/>
                <a:gd name="connsiteY10" fmla="*/ 412750 h 1739900"/>
                <a:gd name="connsiteX11" fmla="*/ 1190625 w 1882775"/>
                <a:gd name="connsiteY11" fmla="*/ 546100 h 1739900"/>
                <a:gd name="connsiteX12" fmla="*/ 1549400 w 1882775"/>
                <a:gd name="connsiteY12" fmla="*/ 546100 h 1739900"/>
                <a:gd name="connsiteX13" fmla="*/ 1549400 w 1882775"/>
                <a:gd name="connsiteY13" fmla="*/ 682625 h 1739900"/>
                <a:gd name="connsiteX14" fmla="*/ 1682750 w 1882775"/>
                <a:gd name="connsiteY14" fmla="*/ 682625 h 1739900"/>
                <a:gd name="connsiteX15" fmla="*/ 1682750 w 1882775"/>
                <a:gd name="connsiteY15" fmla="*/ 822325 h 1739900"/>
                <a:gd name="connsiteX16" fmla="*/ 1784350 w 1882775"/>
                <a:gd name="connsiteY16" fmla="*/ 822325 h 1739900"/>
                <a:gd name="connsiteX17" fmla="*/ 1784350 w 1882775"/>
                <a:gd name="connsiteY17" fmla="*/ 1003300 h 1739900"/>
                <a:gd name="connsiteX18" fmla="*/ 1882775 w 1882775"/>
                <a:gd name="connsiteY18" fmla="*/ 1003300 h 1739900"/>
                <a:gd name="connsiteX19" fmla="*/ 1882775 w 1882775"/>
                <a:gd name="connsiteY19" fmla="*/ 1739900 h 1739900"/>
                <a:gd name="connsiteX20" fmla="*/ 1784350 w 1882775"/>
                <a:gd name="connsiteY20" fmla="*/ 1739900 h 1739900"/>
                <a:gd name="connsiteX21" fmla="*/ 1784350 w 1882775"/>
                <a:gd name="connsiteY21" fmla="*/ 1619250 h 1739900"/>
                <a:gd name="connsiteX22" fmla="*/ 1682750 w 1882775"/>
                <a:gd name="connsiteY22" fmla="*/ 1619250 h 1739900"/>
                <a:gd name="connsiteX23" fmla="*/ 1682750 w 1882775"/>
                <a:gd name="connsiteY23" fmla="*/ 1517650 h 1739900"/>
                <a:gd name="connsiteX24" fmla="*/ 1549400 w 1882775"/>
                <a:gd name="connsiteY24" fmla="*/ 1517650 h 1739900"/>
                <a:gd name="connsiteX25" fmla="*/ 1549400 w 1882775"/>
                <a:gd name="connsiteY25" fmla="*/ 1390650 h 1739900"/>
                <a:gd name="connsiteX26" fmla="*/ 1177925 w 1882775"/>
                <a:gd name="connsiteY26" fmla="*/ 1390650 h 1739900"/>
                <a:gd name="connsiteX27" fmla="*/ 1177925 w 1882775"/>
                <a:gd name="connsiteY27" fmla="*/ 971550 h 1739900"/>
                <a:gd name="connsiteX28" fmla="*/ 762000 w 1882775"/>
                <a:gd name="connsiteY28" fmla="*/ 971550 h 1739900"/>
                <a:gd name="connsiteX29" fmla="*/ 762000 w 1882775"/>
                <a:gd name="connsiteY29" fmla="*/ 838200 h 1739900"/>
                <a:gd name="connsiteX30" fmla="*/ 669925 w 1882775"/>
                <a:gd name="connsiteY30" fmla="*/ 838200 h 1739900"/>
                <a:gd name="connsiteX31" fmla="*/ 669925 w 1882775"/>
                <a:gd name="connsiteY31" fmla="*/ 698500 h 1739900"/>
                <a:gd name="connsiteX32" fmla="*/ 415925 w 1882775"/>
                <a:gd name="connsiteY32" fmla="*/ 698500 h 1739900"/>
                <a:gd name="connsiteX33" fmla="*/ 415925 w 1882775"/>
                <a:gd name="connsiteY33" fmla="*/ 596900 h 1739900"/>
                <a:gd name="connsiteX34" fmla="*/ 320675 w 1882775"/>
                <a:gd name="connsiteY34" fmla="*/ 596900 h 1739900"/>
                <a:gd name="connsiteX35" fmla="*/ 320675 w 1882775"/>
                <a:gd name="connsiteY35" fmla="*/ 492125 h 1739900"/>
                <a:gd name="connsiteX36" fmla="*/ 263525 w 1882775"/>
                <a:gd name="connsiteY36" fmla="*/ 492125 h 1739900"/>
                <a:gd name="connsiteX37" fmla="*/ 263525 w 1882775"/>
                <a:gd name="connsiteY37" fmla="*/ 384175 h 1739900"/>
                <a:gd name="connsiteX38" fmla="*/ 117475 w 1882775"/>
                <a:gd name="connsiteY38" fmla="*/ 384175 h 1739900"/>
                <a:gd name="connsiteX39" fmla="*/ 117475 w 1882775"/>
                <a:gd name="connsiteY39" fmla="*/ 307975 h 1739900"/>
                <a:gd name="connsiteX40" fmla="*/ 22225 w 1882775"/>
                <a:gd name="connsiteY40" fmla="*/ 307975 h 1739900"/>
                <a:gd name="connsiteX41" fmla="*/ 22225 w 1882775"/>
                <a:gd name="connsiteY41" fmla="*/ 225425 h 1739900"/>
                <a:gd name="connsiteX42" fmla="*/ 0 w 1882775"/>
                <a:gd name="connsiteY42"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666750 w 1882775"/>
                <a:gd name="connsiteY4" fmla="*/ 180975 h 1739900"/>
                <a:gd name="connsiteX5" fmla="*/ 762000 w 1882775"/>
                <a:gd name="connsiteY5" fmla="*/ 254000 h 1739900"/>
                <a:gd name="connsiteX6" fmla="*/ 1165225 w 1882775"/>
                <a:gd name="connsiteY6" fmla="*/ 254000 h 1739900"/>
                <a:gd name="connsiteX7" fmla="*/ 1165225 w 1882775"/>
                <a:gd name="connsiteY7" fmla="*/ 412750 h 1739900"/>
                <a:gd name="connsiteX8" fmla="*/ 1165225 w 1882775"/>
                <a:gd name="connsiteY8" fmla="*/ 412750 h 1739900"/>
                <a:gd name="connsiteX9" fmla="*/ 1190625 w 1882775"/>
                <a:gd name="connsiteY9" fmla="*/ 412750 h 1739900"/>
                <a:gd name="connsiteX10" fmla="*/ 1190625 w 1882775"/>
                <a:gd name="connsiteY10" fmla="*/ 546100 h 1739900"/>
                <a:gd name="connsiteX11" fmla="*/ 1549400 w 1882775"/>
                <a:gd name="connsiteY11" fmla="*/ 546100 h 1739900"/>
                <a:gd name="connsiteX12" fmla="*/ 1549400 w 1882775"/>
                <a:gd name="connsiteY12" fmla="*/ 682625 h 1739900"/>
                <a:gd name="connsiteX13" fmla="*/ 1682750 w 1882775"/>
                <a:gd name="connsiteY13" fmla="*/ 682625 h 1739900"/>
                <a:gd name="connsiteX14" fmla="*/ 1682750 w 1882775"/>
                <a:gd name="connsiteY14" fmla="*/ 822325 h 1739900"/>
                <a:gd name="connsiteX15" fmla="*/ 1784350 w 1882775"/>
                <a:gd name="connsiteY15" fmla="*/ 822325 h 1739900"/>
                <a:gd name="connsiteX16" fmla="*/ 1784350 w 1882775"/>
                <a:gd name="connsiteY16" fmla="*/ 1003300 h 1739900"/>
                <a:gd name="connsiteX17" fmla="*/ 1882775 w 1882775"/>
                <a:gd name="connsiteY17" fmla="*/ 1003300 h 1739900"/>
                <a:gd name="connsiteX18" fmla="*/ 1882775 w 1882775"/>
                <a:gd name="connsiteY18" fmla="*/ 1739900 h 1739900"/>
                <a:gd name="connsiteX19" fmla="*/ 1784350 w 1882775"/>
                <a:gd name="connsiteY19" fmla="*/ 1739900 h 1739900"/>
                <a:gd name="connsiteX20" fmla="*/ 1784350 w 1882775"/>
                <a:gd name="connsiteY20" fmla="*/ 1619250 h 1739900"/>
                <a:gd name="connsiteX21" fmla="*/ 1682750 w 1882775"/>
                <a:gd name="connsiteY21" fmla="*/ 1619250 h 1739900"/>
                <a:gd name="connsiteX22" fmla="*/ 1682750 w 1882775"/>
                <a:gd name="connsiteY22" fmla="*/ 1517650 h 1739900"/>
                <a:gd name="connsiteX23" fmla="*/ 1549400 w 1882775"/>
                <a:gd name="connsiteY23" fmla="*/ 1517650 h 1739900"/>
                <a:gd name="connsiteX24" fmla="*/ 1549400 w 1882775"/>
                <a:gd name="connsiteY24" fmla="*/ 1390650 h 1739900"/>
                <a:gd name="connsiteX25" fmla="*/ 1177925 w 1882775"/>
                <a:gd name="connsiteY25" fmla="*/ 1390650 h 1739900"/>
                <a:gd name="connsiteX26" fmla="*/ 1177925 w 1882775"/>
                <a:gd name="connsiteY26" fmla="*/ 971550 h 1739900"/>
                <a:gd name="connsiteX27" fmla="*/ 762000 w 1882775"/>
                <a:gd name="connsiteY27" fmla="*/ 971550 h 1739900"/>
                <a:gd name="connsiteX28" fmla="*/ 762000 w 1882775"/>
                <a:gd name="connsiteY28" fmla="*/ 838200 h 1739900"/>
                <a:gd name="connsiteX29" fmla="*/ 669925 w 1882775"/>
                <a:gd name="connsiteY29" fmla="*/ 838200 h 1739900"/>
                <a:gd name="connsiteX30" fmla="*/ 669925 w 1882775"/>
                <a:gd name="connsiteY30" fmla="*/ 698500 h 1739900"/>
                <a:gd name="connsiteX31" fmla="*/ 415925 w 1882775"/>
                <a:gd name="connsiteY31" fmla="*/ 698500 h 1739900"/>
                <a:gd name="connsiteX32" fmla="*/ 415925 w 1882775"/>
                <a:gd name="connsiteY32" fmla="*/ 596900 h 1739900"/>
                <a:gd name="connsiteX33" fmla="*/ 320675 w 1882775"/>
                <a:gd name="connsiteY33" fmla="*/ 596900 h 1739900"/>
                <a:gd name="connsiteX34" fmla="*/ 320675 w 1882775"/>
                <a:gd name="connsiteY34" fmla="*/ 492125 h 1739900"/>
                <a:gd name="connsiteX35" fmla="*/ 263525 w 1882775"/>
                <a:gd name="connsiteY35" fmla="*/ 492125 h 1739900"/>
                <a:gd name="connsiteX36" fmla="*/ 263525 w 1882775"/>
                <a:gd name="connsiteY36" fmla="*/ 384175 h 1739900"/>
                <a:gd name="connsiteX37" fmla="*/ 117475 w 1882775"/>
                <a:gd name="connsiteY37" fmla="*/ 384175 h 1739900"/>
                <a:gd name="connsiteX38" fmla="*/ 117475 w 1882775"/>
                <a:gd name="connsiteY38" fmla="*/ 307975 h 1739900"/>
                <a:gd name="connsiteX39" fmla="*/ 22225 w 1882775"/>
                <a:gd name="connsiteY39" fmla="*/ 307975 h 1739900"/>
                <a:gd name="connsiteX40" fmla="*/ 22225 w 1882775"/>
                <a:gd name="connsiteY40" fmla="*/ 225425 h 1739900"/>
                <a:gd name="connsiteX41" fmla="*/ 0 w 1882775"/>
                <a:gd name="connsiteY41"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666750 w 1882775"/>
                <a:gd name="connsiteY4" fmla="*/ 180975 h 1739900"/>
                <a:gd name="connsiteX5" fmla="*/ 762000 w 1882775"/>
                <a:gd name="connsiteY5" fmla="*/ 254000 h 1739900"/>
                <a:gd name="connsiteX6" fmla="*/ 1165225 w 1882775"/>
                <a:gd name="connsiteY6" fmla="*/ 412750 h 1739900"/>
                <a:gd name="connsiteX7" fmla="*/ 1165225 w 1882775"/>
                <a:gd name="connsiteY7" fmla="*/ 412750 h 1739900"/>
                <a:gd name="connsiteX8" fmla="*/ 1190625 w 1882775"/>
                <a:gd name="connsiteY8" fmla="*/ 412750 h 1739900"/>
                <a:gd name="connsiteX9" fmla="*/ 1190625 w 1882775"/>
                <a:gd name="connsiteY9" fmla="*/ 546100 h 1739900"/>
                <a:gd name="connsiteX10" fmla="*/ 1549400 w 1882775"/>
                <a:gd name="connsiteY10" fmla="*/ 546100 h 1739900"/>
                <a:gd name="connsiteX11" fmla="*/ 1549400 w 1882775"/>
                <a:gd name="connsiteY11" fmla="*/ 682625 h 1739900"/>
                <a:gd name="connsiteX12" fmla="*/ 1682750 w 1882775"/>
                <a:gd name="connsiteY12" fmla="*/ 682625 h 1739900"/>
                <a:gd name="connsiteX13" fmla="*/ 1682750 w 1882775"/>
                <a:gd name="connsiteY13" fmla="*/ 822325 h 1739900"/>
                <a:gd name="connsiteX14" fmla="*/ 1784350 w 1882775"/>
                <a:gd name="connsiteY14" fmla="*/ 822325 h 1739900"/>
                <a:gd name="connsiteX15" fmla="*/ 1784350 w 1882775"/>
                <a:gd name="connsiteY15" fmla="*/ 1003300 h 1739900"/>
                <a:gd name="connsiteX16" fmla="*/ 1882775 w 1882775"/>
                <a:gd name="connsiteY16" fmla="*/ 1003300 h 1739900"/>
                <a:gd name="connsiteX17" fmla="*/ 1882775 w 1882775"/>
                <a:gd name="connsiteY17" fmla="*/ 1739900 h 1739900"/>
                <a:gd name="connsiteX18" fmla="*/ 1784350 w 1882775"/>
                <a:gd name="connsiteY18" fmla="*/ 1739900 h 1739900"/>
                <a:gd name="connsiteX19" fmla="*/ 1784350 w 1882775"/>
                <a:gd name="connsiteY19" fmla="*/ 1619250 h 1739900"/>
                <a:gd name="connsiteX20" fmla="*/ 1682750 w 1882775"/>
                <a:gd name="connsiteY20" fmla="*/ 1619250 h 1739900"/>
                <a:gd name="connsiteX21" fmla="*/ 1682750 w 1882775"/>
                <a:gd name="connsiteY21" fmla="*/ 1517650 h 1739900"/>
                <a:gd name="connsiteX22" fmla="*/ 1549400 w 1882775"/>
                <a:gd name="connsiteY22" fmla="*/ 1517650 h 1739900"/>
                <a:gd name="connsiteX23" fmla="*/ 1549400 w 1882775"/>
                <a:gd name="connsiteY23" fmla="*/ 1390650 h 1739900"/>
                <a:gd name="connsiteX24" fmla="*/ 1177925 w 1882775"/>
                <a:gd name="connsiteY24" fmla="*/ 1390650 h 1739900"/>
                <a:gd name="connsiteX25" fmla="*/ 1177925 w 1882775"/>
                <a:gd name="connsiteY25" fmla="*/ 971550 h 1739900"/>
                <a:gd name="connsiteX26" fmla="*/ 762000 w 1882775"/>
                <a:gd name="connsiteY26" fmla="*/ 971550 h 1739900"/>
                <a:gd name="connsiteX27" fmla="*/ 762000 w 1882775"/>
                <a:gd name="connsiteY27" fmla="*/ 838200 h 1739900"/>
                <a:gd name="connsiteX28" fmla="*/ 669925 w 1882775"/>
                <a:gd name="connsiteY28" fmla="*/ 838200 h 1739900"/>
                <a:gd name="connsiteX29" fmla="*/ 669925 w 1882775"/>
                <a:gd name="connsiteY29" fmla="*/ 698500 h 1739900"/>
                <a:gd name="connsiteX30" fmla="*/ 415925 w 1882775"/>
                <a:gd name="connsiteY30" fmla="*/ 698500 h 1739900"/>
                <a:gd name="connsiteX31" fmla="*/ 415925 w 1882775"/>
                <a:gd name="connsiteY31" fmla="*/ 596900 h 1739900"/>
                <a:gd name="connsiteX32" fmla="*/ 320675 w 1882775"/>
                <a:gd name="connsiteY32" fmla="*/ 596900 h 1739900"/>
                <a:gd name="connsiteX33" fmla="*/ 320675 w 1882775"/>
                <a:gd name="connsiteY33" fmla="*/ 492125 h 1739900"/>
                <a:gd name="connsiteX34" fmla="*/ 263525 w 1882775"/>
                <a:gd name="connsiteY34" fmla="*/ 492125 h 1739900"/>
                <a:gd name="connsiteX35" fmla="*/ 263525 w 1882775"/>
                <a:gd name="connsiteY35" fmla="*/ 384175 h 1739900"/>
                <a:gd name="connsiteX36" fmla="*/ 117475 w 1882775"/>
                <a:gd name="connsiteY36" fmla="*/ 384175 h 1739900"/>
                <a:gd name="connsiteX37" fmla="*/ 117475 w 1882775"/>
                <a:gd name="connsiteY37" fmla="*/ 307975 h 1739900"/>
                <a:gd name="connsiteX38" fmla="*/ 22225 w 1882775"/>
                <a:gd name="connsiteY38" fmla="*/ 307975 h 1739900"/>
                <a:gd name="connsiteX39" fmla="*/ 22225 w 1882775"/>
                <a:gd name="connsiteY39" fmla="*/ 225425 h 1739900"/>
                <a:gd name="connsiteX40" fmla="*/ 0 w 1882775"/>
                <a:gd name="connsiteY40"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666750 w 1882775"/>
                <a:gd name="connsiteY4" fmla="*/ 180975 h 1739900"/>
                <a:gd name="connsiteX5" fmla="*/ 762000 w 1882775"/>
                <a:gd name="connsiteY5" fmla="*/ 254000 h 1739900"/>
                <a:gd name="connsiteX6" fmla="*/ 1165225 w 1882775"/>
                <a:gd name="connsiteY6" fmla="*/ 412750 h 1739900"/>
                <a:gd name="connsiteX7" fmla="*/ 1190625 w 1882775"/>
                <a:gd name="connsiteY7" fmla="*/ 412750 h 1739900"/>
                <a:gd name="connsiteX8" fmla="*/ 1190625 w 1882775"/>
                <a:gd name="connsiteY8" fmla="*/ 546100 h 1739900"/>
                <a:gd name="connsiteX9" fmla="*/ 1549400 w 1882775"/>
                <a:gd name="connsiteY9" fmla="*/ 546100 h 1739900"/>
                <a:gd name="connsiteX10" fmla="*/ 1549400 w 1882775"/>
                <a:gd name="connsiteY10" fmla="*/ 682625 h 1739900"/>
                <a:gd name="connsiteX11" fmla="*/ 1682750 w 1882775"/>
                <a:gd name="connsiteY11" fmla="*/ 682625 h 1739900"/>
                <a:gd name="connsiteX12" fmla="*/ 1682750 w 1882775"/>
                <a:gd name="connsiteY12" fmla="*/ 822325 h 1739900"/>
                <a:gd name="connsiteX13" fmla="*/ 1784350 w 1882775"/>
                <a:gd name="connsiteY13" fmla="*/ 822325 h 1739900"/>
                <a:gd name="connsiteX14" fmla="*/ 1784350 w 1882775"/>
                <a:gd name="connsiteY14" fmla="*/ 1003300 h 1739900"/>
                <a:gd name="connsiteX15" fmla="*/ 1882775 w 1882775"/>
                <a:gd name="connsiteY15" fmla="*/ 1003300 h 1739900"/>
                <a:gd name="connsiteX16" fmla="*/ 1882775 w 1882775"/>
                <a:gd name="connsiteY16" fmla="*/ 1739900 h 1739900"/>
                <a:gd name="connsiteX17" fmla="*/ 1784350 w 1882775"/>
                <a:gd name="connsiteY17" fmla="*/ 1739900 h 1739900"/>
                <a:gd name="connsiteX18" fmla="*/ 1784350 w 1882775"/>
                <a:gd name="connsiteY18" fmla="*/ 1619250 h 1739900"/>
                <a:gd name="connsiteX19" fmla="*/ 1682750 w 1882775"/>
                <a:gd name="connsiteY19" fmla="*/ 1619250 h 1739900"/>
                <a:gd name="connsiteX20" fmla="*/ 1682750 w 1882775"/>
                <a:gd name="connsiteY20" fmla="*/ 1517650 h 1739900"/>
                <a:gd name="connsiteX21" fmla="*/ 1549400 w 1882775"/>
                <a:gd name="connsiteY21" fmla="*/ 1517650 h 1739900"/>
                <a:gd name="connsiteX22" fmla="*/ 1549400 w 1882775"/>
                <a:gd name="connsiteY22" fmla="*/ 1390650 h 1739900"/>
                <a:gd name="connsiteX23" fmla="*/ 1177925 w 1882775"/>
                <a:gd name="connsiteY23" fmla="*/ 1390650 h 1739900"/>
                <a:gd name="connsiteX24" fmla="*/ 1177925 w 1882775"/>
                <a:gd name="connsiteY24" fmla="*/ 971550 h 1739900"/>
                <a:gd name="connsiteX25" fmla="*/ 762000 w 1882775"/>
                <a:gd name="connsiteY25" fmla="*/ 971550 h 1739900"/>
                <a:gd name="connsiteX26" fmla="*/ 762000 w 1882775"/>
                <a:gd name="connsiteY26" fmla="*/ 838200 h 1739900"/>
                <a:gd name="connsiteX27" fmla="*/ 669925 w 1882775"/>
                <a:gd name="connsiteY27" fmla="*/ 838200 h 1739900"/>
                <a:gd name="connsiteX28" fmla="*/ 669925 w 1882775"/>
                <a:gd name="connsiteY28" fmla="*/ 698500 h 1739900"/>
                <a:gd name="connsiteX29" fmla="*/ 415925 w 1882775"/>
                <a:gd name="connsiteY29" fmla="*/ 698500 h 1739900"/>
                <a:gd name="connsiteX30" fmla="*/ 415925 w 1882775"/>
                <a:gd name="connsiteY30" fmla="*/ 596900 h 1739900"/>
                <a:gd name="connsiteX31" fmla="*/ 320675 w 1882775"/>
                <a:gd name="connsiteY31" fmla="*/ 596900 h 1739900"/>
                <a:gd name="connsiteX32" fmla="*/ 320675 w 1882775"/>
                <a:gd name="connsiteY32" fmla="*/ 492125 h 1739900"/>
                <a:gd name="connsiteX33" fmla="*/ 263525 w 1882775"/>
                <a:gd name="connsiteY33" fmla="*/ 492125 h 1739900"/>
                <a:gd name="connsiteX34" fmla="*/ 263525 w 1882775"/>
                <a:gd name="connsiteY34" fmla="*/ 384175 h 1739900"/>
                <a:gd name="connsiteX35" fmla="*/ 117475 w 1882775"/>
                <a:gd name="connsiteY35" fmla="*/ 384175 h 1739900"/>
                <a:gd name="connsiteX36" fmla="*/ 117475 w 1882775"/>
                <a:gd name="connsiteY36" fmla="*/ 307975 h 1739900"/>
                <a:gd name="connsiteX37" fmla="*/ 22225 w 1882775"/>
                <a:gd name="connsiteY37" fmla="*/ 307975 h 1739900"/>
                <a:gd name="connsiteX38" fmla="*/ 22225 w 1882775"/>
                <a:gd name="connsiteY38" fmla="*/ 225425 h 1739900"/>
                <a:gd name="connsiteX39" fmla="*/ 0 w 1882775"/>
                <a:gd name="connsiteY39"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666750 w 1882775"/>
                <a:gd name="connsiteY4" fmla="*/ 180975 h 1739900"/>
                <a:gd name="connsiteX5" fmla="*/ 762000 w 1882775"/>
                <a:gd name="connsiteY5" fmla="*/ 254000 h 1739900"/>
                <a:gd name="connsiteX6" fmla="*/ 1165225 w 1882775"/>
                <a:gd name="connsiteY6" fmla="*/ 412750 h 1739900"/>
                <a:gd name="connsiteX7" fmla="*/ 1190625 w 1882775"/>
                <a:gd name="connsiteY7" fmla="*/ 546100 h 1739900"/>
                <a:gd name="connsiteX8" fmla="*/ 1549400 w 1882775"/>
                <a:gd name="connsiteY8" fmla="*/ 546100 h 1739900"/>
                <a:gd name="connsiteX9" fmla="*/ 1549400 w 1882775"/>
                <a:gd name="connsiteY9" fmla="*/ 682625 h 1739900"/>
                <a:gd name="connsiteX10" fmla="*/ 1682750 w 1882775"/>
                <a:gd name="connsiteY10" fmla="*/ 682625 h 1739900"/>
                <a:gd name="connsiteX11" fmla="*/ 1682750 w 1882775"/>
                <a:gd name="connsiteY11" fmla="*/ 822325 h 1739900"/>
                <a:gd name="connsiteX12" fmla="*/ 1784350 w 1882775"/>
                <a:gd name="connsiteY12" fmla="*/ 822325 h 1739900"/>
                <a:gd name="connsiteX13" fmla="*/ 1784350 w 1882775"/>
                <a:gd name="connsiteY13" fmla="*/ 1003300 h 1739900"/>
                <a:gd name="connsiteX14" fmla="*/ 1882775 w 1882775"/>
                <a:gd name="connsiteY14" fmla="*/ 1003300 h 1739900"/>
                <a:gd name="connsiteX15" fmla="*/ 1882775 w 1882775"/>
                <a:gd name="connsiteY15" fmla="*/ 1739900 h 1739900"/>
                <a:gd name="connsiteX16" fmla="*/ 1784350 w 1882775"/>
                <a:gd name="connsiteY16" fmla="*/ 1739900 h 1739900"/>
                <a:gd name="connsiteX17" fmla="*/ 1784350 w 1882775"/>
                <a:gd name="connsiteY17" fmla="*/ 1619250 h 1739900"/>
                <a:gd name="connsiteX18" fmla="*/ 1682750 w 1882775"/>
                <a:gd name="connsiteY18" fmla="*/ 1619250 h 1739900"/>
                <a:gd name="connsiteX19" fmla="*/ 1682750 w 1882775"/>
                <a:gd name="connsiteY19" fmla="*/ 1517650 h 1739900"/>
                <a:gd name="connsiteX20" fmla="*/ 1549400 w 1882775"/>
                <a:gd name="connsiteY20" fmla="*/ 1517650 h 1739900"/>
                <a:gd name="connsiteX21" fmla="*/ 1549400 w 1882775"/>
                <a:gd name="connsiteY21" fmla="*/ 1390650 h 1739900"/>
                <a:gd name="connsiteX22" fmla="*/ 1177925 w 1882775"/>
                <a:gd name="connsiteY22" fmla="*/ 1390650 h 1739900"/>
                <a:gd name="connsiteX23" fmla="*/ 1177925 w 1882775"/>
                <a:gd name="connsiteY23" fmla="*/ 971550 h 1739900"/>
                <a:gd name="connsiteX24" fmla="*/ 762000 w 1882775"/>
                <a:gd name="connsiteY24" fmla="*/ 971550 h 1739900"/>
                <a:gd name="connsiteX25" fmla="*/ 762000 w 1882775"/>
                <a:gd name="connsiteY25" fmla="*/ 838200 h 1739900"/>
                <a:gd name="connsiteX26" fmla="*/ 669925 w 1882775"/>
                <a:gd name="connsiteY26" fmla="*/ 838200 h 1739900"/>
                <a:gd name="connsiteX27" fmla="*/ 669925 w 1882775"/>
                <a:gd name="connsiteY27" fmla="*/ 698500 h 1739900"/>
                <a:gd name="connsiteX28" fmla="*/ 415925 w 1882775"/>
                <a:gd name="connsiteY28" fmla="*/ 698500 h 1739900"/>
                <a:gd name="connsiteX29" fmla="*/ 415925 w 1882775"/>
                <a:gd name="connsiteY29" fmla="*/ 596900 h 1739900"/>
                <a:gd name="connsiteX30" fmla="*/ 320675 w 1882775"/>
                <a:gd name="connsiteY30" fmla="*/ 596900 h 1739900"/>
                <a:gd name="connsiteX31" fmla="*/ 320675 w 1882775"/>
                <a:gd name="connsiteY31" fmla="*/ 492125 h 1739900"/>
                <a:gd name="connsiteX32" fmla="*/ 263525 w 1882775"/>
                <a:gd name="connsiteY32" fmla="*/ 492125 h 1739900"/>
                <a:gd name="connsiteX33" fmla="*/ 263525 w 1882775"/>
                <a:gd name="connsiteY33" fmla="*/ 384175 h 1739900"/>
                <a:gd name="connsiteX34" fmla="*/ 117475 w 1882775"/>
                <a:gd name="connsiteY34" fmla="*/ 384175 h 1739900"/>
                <a:gd name="connsiteX35" fmla="*/ 117475 w 1882775"/>
                <a:gd name="connsiteY35" fmla="*/ 307975 h 1739900"/>
                <a:gd name="connsiteX36" fmla="*/ 22225 w 1882775"/>
                <a:gd name="connsiteY36" fmla="*/ 307975 h 1739900"/>
                <a:gd name="connsiteX37" fmla="*/ 22225 w 1882775"/>
                <a:gd name="connsiteY37" fmla="*/ 225425 h 1739900"/>
                <a:gd name="connsiteX38" fmla="*/ 0 w 1882775"/>
                <a:gd name="connsiteY38"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666750 w 1882775"/>
                <a:gd name="connsiteY4" fmla="*/ 180975 h 1739900"/>
                <a:gd name="connsiteX5" fmla="*/ 762000 w 1882775"/>
                <a:gd name="connsiteY5" fmla="*/ 254000 h 1739900"/>
                <a:gd name="connsiteX6" fmla="*/ 1190625 w 1882775"/>
                <a:gd name="connsiteY6" fmla="*/ 546100 h 1739900"/>
                <a:gd name="connsiteX7" fmla="*/ 1549400 w 1882775"/>
                <a:gd name="connsiteY7" fmla="*/ 546100 h 1739900"/>
                <a:gd name="connsiteX8" fmla="*/ 1549400 w 1882775"/>
                <a:gd name="connsiteY8" fmla="*/ 682625 h 1739900"/>
                <a:gd name="connsiteX9" fmla="*/ 1682750 w 1882775"/>
                <a:gd name="connsiteY9" fmla="*/ 682625 h 1739900"/>
                <a:gd name="connsiteX10" fmla="*/ 1682750 w 1882775"/>
                <a:gd name="connsiteY10" fmla="*/ 822325 h 1739900"/>
                <a:gd name="connsiteX11" fmla="*/ 1784350 w 1882775"/>
                <a:gd name="connsiteY11" fmla="*/ 822325 h 1739900"/>
                <a:gd name="connsiteX12" fmla="*/ 1784350 w 1882775"/>
                <a:gd name="connsiteY12" fmla="*/ 1003300 h 1739900"/>
                <a:gd name="connsiteX13" fmla="*/ 1882775 w 1882775"/>
                <a:gd name="connsiteY13" fmla="*/ 1003300 h 1739900"/>
                <a:gd name="connsiteX14" fmla="*/ 1882775 w 1882775"/>
                <a:gd name="connsiteY14" fmla="*/ 1739900 h 1739900"/>
                <a:gd name="connsiteX15" fmla="*/ 1784350 w 1882775"/>
                <a:gd name="connsiteY15" fmla="*/ 1739900 h 1739900"/>
                <a:gd name="connsiteX16" fmla="*/ 1784350 w 1882775"/>
                <a:gd name="connsiteY16" fmla="*/ 1619250 h 1739900"/>
                <a:gd name="connsiteX17" fmla="*/ 1682750 w 1882775"/>
                <a:gd name="connsiteY17" fmla="*/ 1619250 h 1739900"/>
                <a:gd name="connsiteX18" fmla="*/ 1682750 w 1882775"/>
                <a:gd name="connsiteY18" fmla="*/ 1517650 h 1739900"/>
                <a:gd name="connsiteX19" fmla="*/ 1549400 w 1882775"/>
                <a:gd name="connsiteY19" fmla="*/ 1517650 h 1739900"/>
                <a:gd name="connsiteX20" fmla="*/ 1549400 w 1882775"/>
                <a:gd name="connsiteY20" fmla="*/ 1390650 h 1739900"/>
                <a:gd name="connsiteX21" fmla="*/ 1177925 w 1882775"/>
                <a:gd name="connsiteY21" fmla="*/ 1390650 h 1739900"/>
                <a:gd name="connsiteX22" fmla="*/ 1177925 w 1882775"/>
                <a:gd name="connsiteY22" fmla="*/ 971550 h 1739900"/>
                <a:gd name="connsiteX23" fmla="*/ 762000 w 1882775"/>
                <a:gd name="connsiteY23" fmla="*/ 971550 h 1739900"/>
                <a:gd name="connsiteX24" fmla="*/ 762000 w 1882775"/>
                <a:gd name="connsiteY24" fmla="*/ 838200 h 1739900"/>
                <a:gd name="connsiteX25" fmla="*/ 669925 w 1882775"/>
                <a:gd name="connsiteY25" fmla="*/ 838200 h 1739900"/>
                <a:gd name="connsiteX26" fmla="*/ 669925 w 1882775"/>
                <a:gd name="connsiteY26" fmla="*/ 698500 h 1739900"/>
                <a:gd name="connsiteX27" fmla="*/ 415925 w 1882775"/>
                <a:gd name="connsiteY27" fmla="*/ 698500 h 1739900"/>
                <a:gd name="connsiteX28" fmla="*/ 415925 w 1882775"/>
                <a:gd name="connsiteY28" fmla="*/ 596900 h 1739900"/>
                <a:gd name="connsiteX29" fmla="*/ 320675 w 1882775"/>
                <a:gd name="connsiteY29" fmla="*/ 596900 h 1739900"/>
                <a:gd name="connsiteX30" fmla="*/ 320675 w 1882775"/>
                <a:gd name="connsiteY30" fmla="*/ 492125 h 1739900"/>
                <a:gd name="connsiteX31" fmla="*/ 263525 w 1882775"/>
                <a:gd name="connsiteY31" fmla="*/ 492125 h 1739900"/>
                <a:gd name="connsiteX32" fmla="*/ 263525 w 1882775"/>
                <a:gd name="connsiteY32" fmla="*/ 384175 h 1739900"/>
                <a:gd name="connsiteX33" fmla="*/ 117475 w 1882775"/>
                <a:gd name="connsiteY33" fmla="*/ 384175 h 1739900"/>
                <a:gd name="connsiteX34" fmla="*/ 117475 w 1882775"/>
                <a:gd name="connsiteY34" fmla="*/ 307975 h 1739900"/>
                <a:gd name="connsiteX35" fmla="*/ 22225 w 1882775"/>
                <a:gd name="connsiteY35" fmla="*/ 307975 h 1739900"/>
                <a:gd name="connsiteX36" fmla="*/ 22225 w 1882775"/>
                <a:gd name="connsiteY36" fmla="*/ 225425 h 1739900"/>
                <a:gd name="connsiteX37" fmla="*/ 0 w 1882775"/>
                <a:gd name="connsiteY37"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762000 w 1882775"/>
                <a:gd name="connsiteY4" fmla="*/ 254000 h 1739900"/>
                <a:gd name="connsiteX5" fmla="*/ 1190625 w 1882775"/>
                <a:gd name="connsiteY5" fmla="*/ 546100 h 1739900"/>
                <a:gd name="connsiteX6" fmla="*/ 1549400 w 1882775"/>
                <a:gd name="connsiteY6" fmla="*/ 546100 h 1739900"/>
                <a:gd name="connsiteX7" fmla="*/ 1549400 w 1882775"/>
                <a:gd name="connsiteY7" fmla="*/ 682625 h 1739900"/>
                <a:gd name="connsiteX8" fmla="*/ 1682750 w 1882775"/>
                <a:gd name="connsiteY8" fmla="*/ 682625 h 1739900"/>
                <a:gd name="connsiteX9" fmla="*/ 1682750 w 1882775"/>
                <a:gd name="connsiteY9" fmla="*/ 822325 h 1739900"/>
                <a:gd name="connsiteX10" fmla="*/ 1784350 w 1882775"/>
                <a:gd name="connsiteY10" fmla="*/ 822325 h 1739900"/>
                <a:gd name="connsiteX11" fmla="*/ 1784350 w 1882775"/>
                <a:gd name="connsiteY11" fmla="*/ 1003300 h 1739900"/>
                <a:gd name="connsiteX12" fmla="*/ 1882775 w 1882775"/>
                <a:gd name="connsiteY12" fmla="*/ 1003300 h 1739900"/>
                <a:gd name="connsiteX13" fmla="*/ 1882775 w 1882775"/>
                <a:gd name="connsiteY13" fmla="*/ 1739900 h 1739900"/>
                <a:gd name="connsiteX14" fmla="*/ 1784350 w 1882775"/>
                <a:gd name="connsiteY14" fmla="*/ 1739900 h 1739900"/>
                <a:gd name="connsiteX15" fmla="*/ 1784350 w 1882775"/>
                <a:gd name="connsiteY15" fmla="*/ 1619250 h 1739900"/>
                <a:gd name="connsiteX16" fmla="*/ 1682750 w 1882775"/>
                <a:gd name="connsiteY16" fmla="*/ 1619250 h 1739900"/>
                <a:gd name="connsiteX17" fmla="*/ 1682750 w 1882775"/>
                <a:gd name="connsiteY17" fmla="*/ 1517650 h 1739900"/>
                <a:gd name="connsiteX18" fmla="*/ 1549400 w 1882775"/>
                <a:gd name="connsiteY18" fmla="*/ 1517650 h 1739900"/>
                <a:gd name="connsiteX19" fmla="*/ 1549400 w 1882775"/>
                <a:gd name="connsiteY19" fmla="*/ 1390650 h 1739900"/>
                <a:gd name="connsiteX20" fmla="*/ 1177925 w 1882775"/>
                <a:gd name="connsiteY20" fmla="*/ 1390650 h 1739900"/>
                <a:gd name="connsiteX21" fmla="*/ 1177925 w 1882775"/>
                <a:gd name="connsiteY21" fmla="*/ 971550 h 1739900"/>
                <a:gd name="connsiteX22" fmla="*/ 762000 w 1882775"/>
                <a:gd name="connsiteY22" fmla="*/ 971550 h 1739900"/>
                <a:gd name="connsiteX23" fmla="*/ 762000 w 1882775"/>
                <a:gd name="connsiteY23" fmla="*/ 838200 h 1739900"/>
                <a:gd name="connsiteX24" fmla="*/ 669925 w 1882775"/>
                <a:gd name="connsiteY24" fmla="*/ 838200 h 1739900"/>
                <a:gd name="connsiteX25" fmla="*/ 669925 w 1882775"/>
                <a:gd name="connsiteY25" fmla="*/ 698500 h 1739900"/>
                <a:gd name="connsiteX26" fmla="*/ 415925 w 1882775"/>
                <a:gd name="connsiteY26" fmla="*/ 698500 h 1739900"/>
                <a:gd name="connsiteX27" fmla="*/ 415925 w 1882775"/>
                <a:gd name="connsiteY27" fmla="*/ 596900 h 1739900"/>
                <a:gd name="connsiteX28" fmla="*/ 320675 w 1882775"/>
                <a:gd name="connsiteY28" fmla="*/ 596900 h 1739900"/>
                <a:gd name="connsiteX29" fmla="*/ 320675 w 1882775"/>
                <a:gd name="connsiteY29" fmla="*/ 492125 h 1739900"/>
                <a:gd name="connsiteX30" fmla="*/ 263525 w 1882775"/>
                <a:gd name="connsiteY30" fmla="*/ 492125 h 1739900"/>
                <a:gd name="connsiteX31" fmla="*/ 263525 w 1882775"/>
                <a:gd name="connsiteY31" fmla="*/ 384175 h 1739900"/>
                <a:gd name="connsiteX32" fmla="*/ 117475 w 1882775"/>
                <a:gd name="connsiteY32" fmla="*/ 384175 h 1739900"/>
                <a:gd name="connsiteX33" fmla="*/ 117475 w 1882775"/>
                <a:gd name="connsiteY33" fmla="*/ 307975 h 1739900"/>
                <a:gd name="connsiteX34" fmla="*/ 22225 w 1882775"/>
                <a:gd name="connsiteY34" fmla="*/ 307975 h 1739900"/>
                <a:gd name="connsiteX35" fmla="*/ 22225 w 1882775"/>
                <a:gd name="connsiteY35" fmla="*/ 225425 h 1739900"/>
                <a:gd name="connsiteX36" fmla="*/ 0 w 1882775"/>
                <a:gd name="connsiteY36"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762000 w 1882775"/>
                <a:gd name="connsiteY4" fmla="*/ 254000 h 1739900"/>
                <a:gd name="connsiteX5" fmla="*/ 1190625 w 1882775"/>
                <a:gd name="connsiteY5" fmla="*/ 546100 h 1739900"/>
                <a:gd name="connsiteX6" fmla="*/ 1549400 w 1882775"/>
                <a:gd name="connsiteY6" fmla="*/ 546100 h 1739900"/>
                <a:gd name="connsiteX7" fmla="*/ 1549400 w 1882775"/>
                <a:gd name="connsiteY7" fmla="*/ 682625 h 1739900"/>
                <a:gd name="connsiteX8" fmla="*/ 1682750 w 1882775"/>
                <a:gd name="connsiteY8" fmla="*/ 682625 h 1739900"/>
                <a:gd name="connsiteX9" fmla="*/ 1682750 w 1882775"/>
                <a:gd name="connsiteY9" fmla="*/ 822325 h 1739900"/>
                <a:gd name="connsiteX10" fmla="*/ 1784350 w 1882775"/>
                <a:gd name="connsiteY10" fmla="*/ 822325 h 1739900"/>
                <a:gd name="connsiteX11" fmla="*/ 1784350 w 1882775"/>
                <a:gd name="connsiteY11" fmla="*/ 1003300 h 1739900"/>
                <a:gd name="connsiteX12" fmla="*/ 1882775 w 1882775"/>
                <a:gd name="connsiteY12" fmla="*/ 1739900 h 1739900"/>
                <a:gd name="connsiteX13" fmla="*/ 1784350 w 1882775"/>
                <a:gd name="connsiteY13" fmla="*/ 1739900 h 1739900"/>
                <a:gd name="connsiteX14" fmla="*/ 1784350 w 1882775"/>
                <a:gd name="connsiteY14" fmla="*/ 1619250 h 1739900"/>
                <a:gd name="connsiteX15" fmla="*/ 1682750 w 1882775"/>
                <a:gd name="connsiteY15" fmla="*/ 1619250 h 1739900"/>
                <a:gd name="connsiteX16" fmla="*/ 1682750 w 1882775"/>
                <a:gd name="connsiteY16" fmla="*/ 1517650 h 1739900"/>
                <a:gd name="connsiteX17" fmla="*/ 1549400 w 1882775"/>
                <a:gd name="connsiteY17" fmla="*/ 1517650 h 1739900"/>
                <a:gd name="connsiteX18" fmla="*/ 1549400 w 1882775"/>
                <a:gd name="connsiteY18" fmla="*/ 1390650 h 1739900"/>
                <a:gd name="connsiteX19" fmla="*/ 1177925 w 1882775"/>
                <a:gd name="connsiteY19" fmla="*/ 1390650 h 1739900"/>
                <a:gd name="connsiteX20" fmla="*/ 1177925 w 1882775"/>
                <a:gd name="connsiteY20" fmla="*/ 971550 h 1739900"/>
                <a:gd name="connsiteX21" fmla="*/ 762000 w 1882775"/>
                <a:gd name="connsiteY21" fmla="*/ 971550 h 1739900"/>
                <a:gd name="connsiteX22" fmla="*/ 762000 w 1882775"/>
                <a:gd name="connsiteY22" fmla="*/ 838200 h 1739900"/>
                <a:gd name="connsiteX23" fmla="*/ 669925 w 1882775"/>
                <a:gd name="connsiteY23" fmla="*/ 838200 h 1739900"/>
                <a:gd name="connsiteX24" fmla="*/ 669925 w 1882775"/>
                <a:gd name="connsiteY24" fmla="*/ 698500 h 1739900"/>
                <a:gd name="connsiteX25" fmla="*/ 415925 w 1882775"/>
                <a:gd name="connsiteY25" fmla="*/ 698500 h 1739900"/>
                <a:gd name="connsiteX26" fmla="*/ 415925 w 1882775"/>
                <a:gd name="connsiteY26" fmla="*/ 596900 h 1739900"/>
                <a:gd name="connsiteX27" fmla="*/ 320675 w 1882775"/>
                <a:gd name="connsiteY27" fmla="*/ 596900 h 1739900"/>
                <a:gd name="connsiteX28" fmla="*/ 320675 w 1882775"/>
                <a:gd name="connsiteY28" fmla="*/ 492125 h 1739900"/>
                <a:gd name="connsiteX29" fmla="*/ 263525 w 1882775"/>
                <a:gd name="connsiteY29" fmla="*/ 492125 h 1739900"/>
                <a:gd name="connsiteX30" fmla="*/ 263525 w 1882775"/>
                <a:gd name="connsiteY30" fmla="*/ 384175 h 1739900"/>
                <a:gd name="connsiteX31" fmla="*/ 117475 w 1882775"/>
                <a:gd name="connsiteY31" fmla="*/ 384175 h 1739900"/>
                <a:gd name="connsiteX32" fmla="*/ 117475 w 1882775"/>
                <a:gd name="connsiteY32" fmla="*/ 307975 h 1739900"/>
                <a:gd name="connsiteX33" fmla="*/ 22225 w 1882775"/>
                <a:gd name="connsiteY33" fmla="*/ 307975 h 1739900"/>
                <a:gd name="connsiteX34" fmla="*/ 22225 w 1882775"/>
                <a:gd name="connsiteY34" fmla="*/ 225425 h 1739900"/>
                <a:gd name="connsiteX35" fmla="*/ 0 w 1882775"/>
                <a:gd name="connsiteY35"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762000 w 1882775"/>
                <a:gd name="connsiteY4" fmla="*/ 254000 h 1739900"/>
                <a:gd name="connsiteX5" fmla="*/ 1190625 w 1882775"/>
                <a:gd name="connsiteY5" fmla="*/ 546100 h 1739900"/>
                <a:gd name="connsiteX6" fmla="*/ 1549400 w 1882775"/>
                <a:gd name="connsiteY6" fmla="*/ 546100 h 1739900"/>
                <a:gd name="connsiteX7" fmla="*/ 1549400 w 1882775"/>
                <a:gd name="connsiteY7" fmla="*/ 682625 h 1739900"/>
                <a:gd name="connsiteX8" fmla="*/ 1682750 w 1882775"/>
                <a:gd name="connsiteY8" fmla="*/ 682625 h 1739900"/>
                <a:gd name="connsiteX9" fmla="*/ 1682750 w 1882775"/>
                <a:gd name="connsiteY9" fmla="*/ 822325 h 1739900"/>
                <a:gd name="connsiteX10" fmla="*/ 1784350 w 1882775"/>
                <a:gd name="connsiteY10" fmla="*/ 822325 h 1739900"/>
                <a:gd name="connsiteX11" fmla="*/ 1882775 w 1882775"/>
                <a:gd name="connsiteY11" fmla="*/ 1739900 h 1739900"/>
                <a:gd name="connsiteX12" fmla="*/ 1784350 w 1882775"/>
                <a:gd name="connsiteY12" fmla="*/ 1739900 h 1739900"/>
                <a:gd name="connsiteX13" fmla="*/ 1784350 w 1882775"/>
                <a:gd name="connsiteY13" fmla="*/ 1619250 h 1739900"/>
                <a:gd name="connsiteX14" fmla="*/ 1682750 w 1882775"/>
                <a:gd name="connsiteY14" fmla="*/ 1619250 h 1739900"/>
                <a:gd name="connsiteX15" fmla="*/ 1682750 w 1882775"/>
                <a:gd name="connsiteY15" fmla="*/ 1517650 h 1739900"/>
                <a:gd name="connsiteX16" fmla="*/ 1549400 w 1882775"/>
                <a:gd name="connsiteY16" fmla="*/ 1517650 h 1739900"/>
                <a:gd name="connsiteX17" fmla="*/ 1549400 w 1882775"/>
                <a:gd name="connsiteY17" fmla="*/ 1390650 h 1739900"/>
                <a:gd name="connsiteX18" fmla="*/ 1177925 w 1882775"/>
                <a:gd name="connsiteY18" fmla="*/ 1390650 h 1739900"/>
                <a:gd name="connsiteX19" fmla="*/ 1177925 w 1882775"/>
                <a:gd name="connsiteY19" fmla="*/ 971550 h 1739900"/>
                <a:gd name="connsiteX20" fmla="*/ 762000 w 1882775"/>
                <a:gd name="connsiteY20" fmla="*/ 971550 h 1739900"/>
                <a:gd name="connsiteX21" fmla="*/ 762000 w 1882775"/>
                <a:gd name="connsiteY21" fmla="*/ 838200 h 1739900"/>
                <a:gd name="connsiteX22" fmla="*/ 669925 w 1882775"/>
                <a:gd name="connsiteY22" fmla="*/ 838200 h 1739900"/>
                <a:gd name="connsiteX23" fmla="*/ 669925 w 1882775"/>
                <a:gd name="connsiteY23" fmla="*/ 698500 h 1739900"/>
                <a:gd name="connsiteX24" fmla="*/ 415925 w 1882775"/>
                <a:gd name="connsiteY24" fmla="*/ 698500 h 1739900"/>
                <a:gd name="connsiteX25" fmla="*/ 415925 w 1882775"/>
                <a:gd name="connsiteY25" fmla="*/ 596900 h 1739900"/>
                <a:gd name="connsiteX26" fmla="*/ 320675 w 1882775"/>
                <a:gd name="connsiteY26" fmla="*/ 596900 h 1739900"/>
                <a:gd name="connsiteX27" fmla="*/ 320675 w 1882775"/>
                <a:gd name="connsiteY27" fmla="*/ 492125 h 1739900"/>
                <a:gd name="connsiteX28" fmla="*/ 263525 w 1882775"/>
                <a:gd name="connsiteY28" fmla="*/ 492125 h 1739900"/>
                <a:gd name="connsiteX29" fmla="*/ 263525 w 1882775"/>
                <a:gd name="connsiteY29" fmla="*/ 384175 h 1739900"/>
                <a:gd name="connsiteX30" fmla="*/ 117475 w 1882775"/>
                <a:gd name="connsiteY30" fmla="*/ 384175 h 1739900"/>
                <a:gd name="connsiteX31" fmla="*/ 117475 w 1882775"/>
                <a:gd name="connsiteY31" fmla="*/ 307975 h 1739900"/>
                <a:gd name="connsiteX32" fmla="*/ 22225 w 1882775"/>
                <a:gd name="connsiteY32" fmla="*/ 307975 h 1739900"/>
                <a:gd name="connsiteX33" fmla="*/ 22225 w 1882775"/>
                <a:gd name="connsiteY33" fmla="*/ 225425 h 1739900"/>
                <a:gd name="connsiteX34" fmla="*/ 0 w 1882775"/>
                <a:gd name="connsiteY34"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762000 w 1882775"/>
                <a:gd name="connsiteY4" fmla="*/ 254000 h 1739900"/>
                <a:gd name="connsiteX5" fmla="*/ 1190625 w 1882775"/>
                <a:gd name="connsiteY5" fmla="*/ 546100 h 1739900"/>
                <a:gd name="connsiteX6" fmla="*/ 1549400 w 1882775"/>
                <a:gd name="connsiteY6" fmla="*/ 546100 h 1739900"/>
                <a:gd name="connsiteX7" fmla="*/ 1549400 w 1882775"/>
                <a:gd name="connsiteY7" fmla="*/ 682625 h 1739900"/>
                <a:gd name="connsiteX8" fmla="*/ 1682750 w 1882775"/>
                <a:gd name="connsiteY8" fmla="*/ 822325 h 1739900"/>
                <a:gd name="connsiteX9" fmla="*/ 1784350 w 1882775"/>
                <a:gd name="connsiteY9" fmla="*/ 822325 h 1739900"/>
                <a:gd name="connsiteX10" fmla="*/ 1882775 w 1882775"/>
                <a:gd name="connsiteY10" fmla="*/ 1739900 h 1739900"/>
                <a:gd name="connsiteX11" fmla="*/ 1784350 w 1882775"/>
                <a:gd name="connsiteY11" fmla="*/ 1739900 h 1739900"/>
                <a:gd name="connsiteX12" fmla="*/ 1784350 w 1882775"/>
                <a:gd name="connsiteY12" fmla="*/ 1619250 h 1739900"/>
                <a:gd name="connsiteX13" fmla="*/ 1682750 w 1882775"/>
                <a:gd name="connsiteY13" fmla="*/ 1619250 h 1739900"/>
                <a:gd name="connsiteX14" fmla="*/ 1682750 w 1882775"/>
                <a:gd name="connsiteY14" fmla="*/ 1517650 h 1739900"/>
                <a:gd name="connsiteX15" fmla="*/ 1549400 w 1882775"/>
                <a:gd name="connsiteY15" fmla="*/ 1517650 h 1739900"/>
                <a:gd name="connsiteX16" fmla="*/ 1549400 w 1882775"/>
                <a:gd name="connsiteY16" fmla="*/ 1390650 h 1739900"/>
                <a:gd name="connsiteX17" fmla="*/ 1177925 w 1882775"/>
                <a:gd name="connsiteY17" fmla="*/ 1390650 h 1739900"/>
                <a:gd name="connsiteX18" fmla="*/ 1177925 w 1882775"/>
                <a:gd name="connsiteY18" fmla="*/ 971550 h 1739900"/>
                <a:gd name="connsiteX19" fmla="*/ 762000 w 1882775"/>
                <a:gd name="connsiteY19" fmla="*/ 971550 h 1739900"/>
                <a:gd name="connsiteX20" fmla="*/ 762000 w 1882775"/>
                <a:gd name="connsiteY20" fmla="*/ 838200 h 1739900"/>
                <a:gd name="connsiteX21" fmla="*/ 669925 w 1882775"/>
                <a:gd name="connsiteY21" fmla="*/ 838200 h 1739900"/>
                <a:gd name="connsiteX22" fmla="*/ 669925 w 1882775"/>
                <a:gd name="connsiteY22" fmla="*/ 698500 h 1739900"/>
                <a:gd name="connsiteX23" fmla="*/ 415925 w 1882775"/>
                <a:gd name="connsiteY23" fmla="*/ 698500 h 1739900"/>
                <a:gd name="connsiteX24" fmla="*/ 415925 w 1882775"/>
                <a:gd name="connsiteY24" fmla="*/ 596900 h 1739900"/>
                <a:gd name="connsiteX25" fmla="*/ 320675 w 1882775"/>
                <a:gd name="connsiteY25" fmla="*/ 596900 h 1739900"/>
                <a:gd name="connsiteX26" fmla="*/ 320675 w 1882775"/>
                <a:gd name="connsiteY26" fmla="*/ 492125 h 1739900"/>
                <a:gd name="connsiteX27" fmla="*/ 263525 w 1882775"/>
                <a:gd name="connsiteY27" fmla="*/ 492125 h 1739900"/>
                <a:gd name="connsiteX28" fmla="*/ 263525 w 1882775"/>
                <a:gd name="connsiteY28" fmla="*/ 384175 h 1739900"/>
                <a:gd name="connsiteX29" fmla="*/ 117475 w 1882775"/>
                <a:gd name="connsiteY29" fmla="*/ 384175 h 1739900"/>
                <a:gd name="connsiteX30" fmla="*/ 117475 w 1882775"/>
                <a:gd name="connsiteY30" fmla="*/ 307975 h 1739900"/>
                <a:gd name="connsiteX31" fmla="*/ 22225 w 1882775"/>
                <a:gd name="connsiteY31" fmla="*/ 307975 h 1739900"/>
                <a:gd name="connsiteX32" fmla="*/ 22225 w 1882775"/>
                <a:gd name="connsiteY32" fmla="*/ 225425 h 1739900"/>
                <a:gd name="connsiteX33" fmla="*/ 0 w 1882775"/>
                <a:gd name="connsiteY33"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762000 w 1882775"/>
                <a:gd name="connsiteY4" fmla="*/ 254000 h 1739900"/>
                <a:gd name="connsiteX5" fmla="*/ 1190625 w 1882775"/>
                <a:gd name="connsiteY5" fmla="*/ 546100 h 1739900"/>
                <a:gd name="connsiteX6" fmla="*/ 1549400 w 1882775"/>
                <a:gd name="connsiteY6" fmla="*/ 682625 h 1739900"/>
                <a:gd name="connsiteX7" fmla="*/ 1682750 w 1882775"/>
                <a:gd name="connsiteY7" fmla="*/ 822325 h 1739900"/>
                <a:gd name="connsiteX8" fmla="*/ 1784350 w 1882775"/>
                <a:gd name="connsiteY8" fmla="*/ 822325 h 1739900"/>
                <a:gd name="connsiteX9" fmla="*/ 1882775 w 1882775"/>
                <a:gd name="connsiteY9" fmla="*/ 1739900 h 1739900"/>
                <a:gd name="connsiteX10" fmla="*/ 1784350 w 1882775"/>
                <a:gd name="connsiteY10" fmla="*/ 1739900 h 1739900"/>
                <a:gd name="connsiteX11" fmla="*/ 1784350 w 1882775"/>
                <a:gd name="connsiteY11" fmla="*/ 1619250 h 1739900"/>
                <a:gd name="connsiteX12" fmla="*/ 1682750 w 1882775"/>
                <a:gd name="connsiteY12" fmla="*/ 1619250 h 1739900"/>
                <a:gd name="connsiteX13" fmla="*/ 1682750 w 1882775"/>
                <a:gd name="connsiteY13" fmla="*/ 1517650 h 1739900"/>
                <a:gd name="connsiteX14" fmla="*/ 1549400 w 1882775"/>
                <a:gd name="connsiteY14" fmla="*/ 1517650 h 1739900"/>
                <a:gd name="connsiteX15" fmla="*/ 1549400 w 1882775"/>
                <a:gd name="connsiteY15" fmla="*/ 1390650 h 1739900"/>
                <a:gd name="connsiteX16" fmla="*/ 1177925 w 1882775"/>
                <a:gd name="connsiteY16" fmla="*/ 1390650 h 1739900"/>
                <a:gd name="connsiteX17" fmla="*/ 1177925 w 1882775"/>
                <a:gd name="connsiteY17" fmla="*/ 971550 h 1739900"/>
                <a:gd name="connsiteX18" fmla="*/ 762000 w 1882775"/>
                <a:gd name="connsiteY18" fmla="*/ 971550 h 1739900"/>
                <a:gd name="connsiteX19" fmla="*/ 762000 w 1882775"/>
                <a:gd name="connsiteY19" fmla="*/ 838200 h 1739900"/>
                <a:gd name="connsiteX20" fmla="*/ 669925 w 1882775"/>
                <a:gd name="connsiteY20" fmla="*/ 838200 h 1739900"/>
                <a:gd name="connsiteX21" fmla="*/ 669925 w 1882775"/>
                <a:gd name="connsiteY21" fmla="*/ 698500 h 1739900"/>
                <a:gd name="connsiteX22" fmla="*/ 415925 w 1882775"/>
                <a:gd name="connsiteY22" fmla="*/ 698500 h 1739900"/>
                <a:gd name="connsiteX23" fmla="*/ 415925 w 1882775"/>
                <a:gd name="connsiteY23" fmla="*/ 596900 h 1739900"/>
                <a:gd name="connsiteX24" fmla="*/ 320675 w 1882775"/>
                <a:gd name="connsiteY24" fmla="*/ 596900 h 1739900"/>
                <a:gd name="connsiteX25" fmla="*/ 320675 w 1882775"/>
                <a:gd name="connsiteY25" fmla="*/ 492125 h 1739900"/>
                <a:gd name="connsiteX26" fmla="*/ 263525 w 1882775"/>
                <a:gd name="connsiteY26" fmla="*/ 492125 h 1739900"/>
                <a:gd name="connsiteX27" fmla="*/ 263525 w 1882775"/>
                <a:gd name="connsiteY27" fmla="*/ 384175 h 1739900"/>
                <a:gd name="connsiteX28" fmla="*/ 117475 w 1882775"/>
                <a:gd name="connsiteY28" fmla="*/ 384175 h 1739900"/>
                <a:gd name="connsiteX29" fmla="*/ 117475 w 1882775"/>
                <a:gd name="connsiteY29" fmla="*/ 307975 h 1739900"/>
                <a:gd name="connsiteX30" fmla="*/ 22225 w 1882775"/>
                <a:gd name="connsiteY30" fmla="*/ 307975 h 1739900"/>
                <a:gd name="connsiteX31" fmla="*/ 22225 w 1882775"/>
                <a:gd name="connsiteY31" fmla="*/ 225425 h 1739900"/>
                <a:gd name="connsiteX32" fmla="*/ 0 w 1882775"/>
                <a:gd name="connsiteY32"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762000 w 1882775"/>
                <a:gd name="connsiteY4" fmla="*/ 254000 h 1739900"/>
                <a:gd name="connsiteX5" fmla="*/ 1190625 w 1882775"/>
                <a:gd name="connsiteY5" fmla="*/ 546100 h 1739900"/>
                <a:gd name="connsiteX6" fmla="*/ 1682750 w 1882775"/>
                <a:gd name="connsiteY6" fmla="*/ 822325 h 1739900"/>
                <a:gd name="connsiteX7" fmla="*/ 1784350 w 1882775"/>
                <a:gd name="connsiteY7" fmla="*/ 822325 h 1739900"/>
                <a:gd name="connsiteX8" fmla="*/ 1882775 w 1882775"/>
                <a:gd name="connsiteY8" fmla="*/ 1739900 h 1739900"/>
                <a:gd name="connsiteX9" fmla="*/ 1784350 w 1882775"/>
                <a:gd name="connsiteY9" fmla="*/ 1739900 h 1739900"/>
                <a:gd name="connsiteX10" fmla="*/ 1784350 w 1882775"/>
                <a:gd name="connsiteY10" fmla="*/ 1619250 h 1739900"/>
                <a:gd name="connsiteX11" fmla="*/ 1682750 w 1882775"/>
                <a:gd name="connsiteY11" fmla="*/ 1619250 h 1739900"/>
                <a:gd name="connsiteX12" fmla="*/ 1682750 w 1882775"/>
                <a:gd name="connsiteY12" fmla="*/ 1517650 h 1739900"/>
                <a:gd name="connsiteX13" fmla="*/ 1549400 w 1882775"/>
                <a:gd name="connsiteY13" fmla="*/ 1517650 h 1739900"/>
                <a:gd name="connsiteX14" fmla="*/ 1549400 w 1882775"/>
                <a:gd name="connsiteY14" fmla="*/ 1390650 h 1739900"/>
                <a:gd name="connsiteX15" fmla="*/ 1177925 w 1882775"/>
                <a:gd name="connsiteY15" fmla="*/ 1390650 h 1739900"/>
                <a:gd name="connsiteX16" fmla="*/ 1177925 w 1882775"/>
                <a:gd name="connsiteY16" fmla="*/ 971550 h 1739900"/>
                <a:gd name="connsiteX17" fmla="*/ 762000 w 1882775"/>
                <a:gd name="connsiteY17" fmla="*/ 971550 h 1739900"/>
                <a:gd name="connsiteX18" fmla="*/ 762000 w 1882775"/>
                <a:gd name="connsiteY18" fmla="*/ 838200 h 1739900"/>
                <a:gd name="connsiteX19" fmla="*/ 669925 w 1882775"/>
                <a:gd name="connsiteY19" fmla="*/ 838200 h 1739900"/>
                <a:gd name="connsiteX20" fmla="*/ 669925 w 1882775"/>
                <a:gd name="connsiteY20" fmla="*/ 698500 h 1739900"/>
                <a:gd name="connsiteX21" fmla="*/ 415925 w 1882775"/>
                <a:gd name="connsiteY21" fmla="*/ 698500 h 1739900"/>
                <a:gd name="connsiteX22" fmla="*/ 415925 w 1882775"/>
                <a:gd name="connsiteY22" fmla="*/ 596900 h 1739900"/>
                <a:gd name="connsiteX23" fmla="*/ 320675 w 1882775"/>
                <a:gd name="connsiteY23" fmla="*/ 596900 h 1739900"/>
                <a:gd name="connsiteX24" fmla="*/ 320675 w 1882775"/>
                <a:gd name="connsiteY24" fmla="*/ 492125 h 1739900"/>
                <a:gd name="connsiteX25" fmla="*/ 263525 w 1882775"/>
                <a:gd name="connsiteY25" fmla="*/ 492125 h 1739900"/>
                <a:gd name="connsiteX26" fmla="*/ 263525 w 1882775"/>
                <a:gd name="connsiteY26" fmla="*/ 384175 h 1739900"/>
                <a:gd name="connsiteX27" fmla="*/ 117475 w 1882775"/>
                <a:gd name="connsiteY27" fmla="*/ 384175 h 1739900"/>
                <a:gd name="connsiteX28" fmla="*/ 117475 w 1882775"/>
                <a:gd name="connsiteY28" fmla="*/ 307975 h 1739900"/>
                <a:gd name="connsiteX29" fmla="*/ 22225 w 1882775"/>
                <a:gd name="connsiteY29" fmla="*/ 307975 h 1739900"/>
                <a:gd name="connsiteX30" fmla="*/ 22225 w 1882775"/>
                <a:gd name="connsiteY30" fmla="*/ 225425 h 1739900"/>
                <a:gd name="connsiteX31" fmla="*/ 0 w 1882775"/>
                <a:gd name="connsiteY31"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762000 w 1882775"/>
                <a:gd name="connsiteY4" fmla="*/ 254000 h 1739900"/>
                <a:gd name="connsiteX5" fmla="*/ 1190625 w 1882775"/>
                <a:gd name="connsiteY5" fmla="*/ 546100 h 1739900"/>
                <a:gd name="connsiteX6" fmla="*/ 1784350 w 1882775"/>
                <a:gd name="connsiteY6" fmla="*/ 822325 h 1739900"/>
                <a:gd name="connsiteX7" fmla="*/ 1882775 w 1882775"/>
                <a:gd name="connsiteY7" fmla="*/ 1739900 h 1739900"/>
                <a:gd name="connsiteX8" fmla="*/ 1784350 w 1882775"/>
                <a:gd name="connsiteY8" fmla="*/ 1739900 h 1739900"/>
                <a:gd name="connsiteX9" fmla="*/ 1784350 w 1882775"/>
                <a:gd name="connsiteY9" fmla="*/ 1619250 h 1739900"/>
                <a:gd name="connsiteX10" fmla="*/ 1682750 w 1882775"/>
                <a:gd name="connsiteY10" fmla="*/ 1619250 h 1739900"/>
                <a:gd name="connsiteX11" fmla="*/ 1682750 w 1882775"/>
                <a:gd name="connsiteY11" fmla="*/ 1517650 h 1739900"/>
                <a:gd name="connsiteX12" fmla="*/ 1549400 w 1882775"/>
                <a:gd name="connsiteY12" fmla="*/ 1517650 h 1739900"/>
                <a:gd name="connsiteX13" fmla="*/ 1549400 w 1882775"/>
                <a:gd name="connsiteY13" fmla="*/ 1390650 h 1739900"/>
                <a:gd name="connsiteX14" fmla="*/ 1177925 w 1882775"/>
                <a:gd name="connsiteY14" fmla="*/ 1390650 h 1739900"/>
                <a:gd name="connsiteX15" fmla="*/ 1177925 w 1882775"/>
                <a:gd name="connsiteY15" fmla="*/ 971550 h 1739900"/>
                <a:gd name="connsiteX16" fmla="*/ 762000 w 1882775"/>
                <a:gd name="connsiteY16" fmla="*/ 971550 h 1739900"/>
                <a:gd name="connsiteX17" fmla="*/ 762000 w 1882775"/>
                <a:gd name="connsiteY17" fmla="*/ 838200 h 1739900"/>
                <a:gd name="connsiteX18" fmla="*/ 669925 w 1882775"/>
                <a:gd name="connsiteY18" fmla="*/ 838200 h 1739900"/>
                <a:gd name="connsiteX19" fmla="*/ 669925 w 1882775"/>
                <a:gd name="connsiteY19" fmla="*/ 698500 h 1739900"/>
                <a:gd name="connsiteX20" fmla="*/ 415925 w 1882775"/>
                <a:gd name="connsiteY20" fmla="*/ 698500 h 1739900"/>
                <a:gd name="connsiteX21" fmla="*/ 415925 w 1882775"/>
                <a:gd name="connsiteY21" fmla="*/ 596900 h 1739900"/>
                <a:gd name="connsiteX22" fmla="*/ 320675 w 1882775"/>
                <a:gd name="connsiteY22" fmla="*/ 596900 h 1739900"/>
                <a:gd name="connsiteX23" fmla="*/ 320675 w 1882775"/>
                <a:gd name="connsiteY23" fmla="*/ 492125 h 1739900"/>
                <a:gd name="connsiteX24" fmla="*/ 263525 w 1882775"/>
                <a:gd name="connsiteY24" fmla="*/ 492125 h 1739900"/>
                <a:gd name="connsiteX25" fmla="*/ 263525 w 1882775"/>
                <a:gd name="connsiteY25" fmla="*/ 384175 h 1739900"/>
                <a:gd name="connsiteX26" fmla="*/ 117475 w 1882775"/>
                <a:gd name="connsiteY26" fmla="*/ 384175 h 1739900"/>
                <a:gd name="connsiteX27" fmla="*/ 117475 w 1882775"/>
                <a:gd name="connsiteY27" fmla="*/ 307975 h 1739900"/>
                <a:gd name="connsiteX28" fmla="*/ 22225 w 1882775"/>
                <a:gd name="connsiteY28" fmla="*/ 307975 h 1739900"/>
                <a:gd name="connsiteX29" fmla="*/ 22225 w 1882775"/>
                <a:gd name="connsiteY29" fmla="*/ 225425 h 1739900"/>
                <a:gd name="connsiteX30" fmla="*/ 0 w 1882775"/>
                <a:gd name="connsiteY30" fmla="*/ 225425 h 1739900"/>
                <a:gd name="connsiteX0" fmla="*/ 263525 w 1882775"/>
                <a:gd name="connsiteY0" fmla="*/ 0 h 1739900"/>
                <a:gd name="connsiteX1" fmla="*/ 263525 w 1882775"/>
                <a:gd name="connsiteY1" fmla="*/ 31750 h 1739900"/>
                <a:gd name="connsiteX2" fmla="*/ 330200 w 1882775"/>
                <a:gd name="connsiteY2" fmla="*/ 73025 h 1739900"/>
                <a:gd name="connsiteX3" fmla="*/ 415925 w 1882775"/>
                <a:gd name="connsiteY3" fmla="*/ 120650 h 1739900"/>
                <a:gd name="connsiteX4" fmla="*/ 1190625 w 1882775"/>
                <a:gd name="connsiteY4" fmla="*/ 546100 h 1739900"/>
                <a:gd name="connsiteX5" fmla="*/ 1784350 w 1882775"/>
                <a:gd name="connsiteY5" fmla="*/ 822325 h 1739900"/>
                <a:gd name="connsiteX6" fmla="*/ 1882775 w 1882775"/>
                <a:gd name="connsiteY6" fmla="*/ 1739900 h 1739900"/>
                <a:gd name="connsiteX7" fmla="*/ 1784350 w 1882775"/>
                <a:gd name="connsiteY7" fmla="*/ 1739900 h 1739900"/>
                <a:gd name="connsiteX8" fmla="*/ 1784350 w 1882775"/>
                <a:gd name="connsiteY8" fmla="*/ 1619250 h 1739900"/>
                <a:gd name="connsiteX9" fmla="*/ 1682750 w 1882775"/>
                <a:gd name="connsiteY9" fmla="*/ 1619250 h 1739900"/>
                <a:gd name="connsiteX10" fmla="*/ 1682750 w 1882775"/>
                <a:gd name="connsiteY10" fmla="*/ 1517650 h 1739900"/>
                <a:gd name="connsiteX11" fmla="*/ 1549400 w 1882775"/>
                <a:gd name="connsiteY11" fmla="*/ 1517650 h 1739900"/>
                <a:gd name="connsiteX12" fmla="*/ 1549400 w 1882775"/>
                <a:gd name="connsiteY12" fmla="*/ 1390650 h 1739900"/>
                <a:gd name="connsiteX13" fmla="*/ 1177925 w 1882775"/>
                <a:gd name="connsiteY13" fmla="*/ 1390650 h 1739900"/>
                <a:gd name="connsiteX14" fmla="*/ 1177925 w 1882775"/>
                <a:gd name="connsiteY14" fmla="*/ 971550 h 1739900"/>
                <a:gd name="connsiteX15" fmla="*/ 762000 w 1882775"/>
                <a:gd name="connsiteY15" fmla="*/ 971550 h 1739900"/>
                <a:gd name="connsiteX16" fmla="*/ 762000 w 1882775"/>
                <a:gd name="connsiteY16" fmla="*/ 838200 h 1739900"/>
                <a:gd name="connsiteX17" fmla="*/ 669925 w 1882775"/>
                <a:gd name="connsiteY17" fmla="*/ 838200 h 1739900"/>
                <a:gd name="connsiteX18" fmla="*/ 669925 w 1882775"/>
                <a:gd name="connsiteY18" fmla="*/ 698500 h 1739900"/>
                <a:gd name="connsiteX19" fmla="*/ 415925 w 1882775"/>
                <a:gd name="connsiteY19" fmla="*/ 698500 h 1739900"/>
                <a:gd name="connsiteX20" fmla="*/ 415925 w 1882775"/>
                <a:gd name="connsiteY20" fmla="*/ 596900 h 1739900"/>
                <a:gd name="connsiteX21" fmla="*/ 320675 w 1882775"/>
                <a:gd name="connsiteY21" fmla="*/ 596900 h 1739900"/>
                <a:gd name="connsiteX22" fmla="*/ 320675 w 1882775"/>
                <a:gd name="connsiteY22" fmla="*/ 492125 h 1739900"/>
                <a:gd name="connsiteX23" fmla="*/ 263525 w 1882775"/>
                <a:gd name="connsiteY23" fmla="*/ 492125 h 1739900"/>
                <a:gd name="connsiteX24" fmla="*/ 263525 w 1882775"/>
                <a:gd name="connsiteY24" fmla="*/ 384175 h 1739900"/>
                <a:gd name="connsiteX25" fmla="*/ 117475 w 1882775"/>
                <a:gd name="connsiteY25" fmla="*/ 384175 h 1739900"/>
                <a:gd name="connsiteX26" fmla="*/ 117475 w 1882775"/>
                <a:gd name="connsiteY26" fmla="*/ 307975 h 1739900"/>
                <a:gd name="connsiteX27" fmla="*/ 22225 w 1882775"/>
                <a:gd name="connsiteY27" fmla="*/ 307975 h 1739900"/>
                <a:gd name="connsiteX28" fmla="*/ 22225 w 1882775"/>
                <a:gd name="connsiteY28" fmla="*/ 225425 h 1739900"/>
                <a:gd name="connsiteX29" fmla="*/ 0 w 1882775"/>
                <a:gd name="connsiteY29" fmla="*/ 225425 h 1739900"/>
                <a:gd name="connsiteX0" fmla="*/ 263525 w 1882775"/>
                <a:gd name="connsiteY0" fmla="*/ 0 h 1739900"/>
                <a:gd name="connsiteX1" fmla="*/ 263525 w 1882775"/>
                <a:gd name="connsiteY1" fmla="*/ 31750 h 1739900"/>
                <a:gd name="connsiteX2" fmla="*/ 415925 w 1882775"/>
                <a:gd name="connsiteY2" fmla="*/ 120650 h 1739900"/>
                <a:gd name="connsiteX3" fmla="*/ 1190625 w 1882775"/>
                <a:gd name="connsiteY3" fmla="*/ 546100 h 1739900"/>
                <a:gd name="connsiteX4" fmla="*/ 1784350 w 1882775"/>
                <a:gd name="connsiteY4" fmla="*/ 822325 h 1739900"/>
                <a:gd name="connsiteX5" fmla="*/ 1882775 w 1882775"/>
                <a:gd name="connsiteY5" fmla="*/ 1739900 h 1739900"/>
                <a:gd name="connsiteX6" fmla="*/ 1784350 w 1882775"/>
                <a:gd name="connsiteY6" fmla="*/ 1739900 h 1739900"/>
                <a:gd name="connsiteX7" fmla="*/ 1784350 w 1882775"/>
                <a:gd name="connsiteY7" fmla="*/ 1619250 h 1739900"/>
                <a:gd name="connsiteX8" fmla="*/ 1682750 w 1882775"/>
                <a:gd name="connsiteY8" fmla="*/ 1619250 h 1739900"/>
                <a:gd name="connsiteX9" fmla="*/ 1682750 w 1882775"/>
                <a:gd name="connsiteY9" fmla="*/ 1517650 h 1739900"/>
                <a:gd name="connsiteX10" fmla="*/ 1549400 w 1882775"/>
                <a:gd name="connsiteY10" fmla="*/ 1517650 h 1739900"/>
                <a:gd name="connsiteX11" fmla="*/ 1549400 w 1882775"/>
                <a:gd name="connsiteY11" fmla="*/ 1390650 h 1739900"/>
                <a:gd name="connsiteX12" fmla="*/ 1177925 w 1882775"/>
                <a:gd name="connsiteY12" fmla="*/ 1390650 h 1739900"/>
                <a:gd name="connsiteX13" fmla="*/ 1177925 w 1882775"/>
                <a:gd name="connsiteY13" fmla="*/ 971550 h 1739900"/>
                <a:gd name="connsiteX14" fmla="*/ 762000 w 1882775"/>
                <a:gd name="connsiteY14" fmla="*/ 971550 h 1739900"/>
                <a:gd name="connsiteX15" fmla="*/ 762000 w 1882775"/>
                <a:gd name="connsiteY15" fmla="*/ 838200 h 1739900"/>
                <a:gd name="connsiteX16" fmla="*/ 669925 w 1882775"/>
                <a:gd name="connsiteY16" fmla="*/ 838200 h 1739900"/>
                <a:gd name="connsiteX17" fmla="*/ 669925 w 1882775"/>
                <a:gd name="connsiteY17" fmla="*/ 698500 h 1739900"/>
                <a:gd name="connsiteX18" fmla="*/ 415925 w 1882775"/>
                <a:gd name="connsiteY18" fmla="*/ 698500 h 1739900"/>
                <a:gd name="connsiteX19" fmla="*/ 415925 w 1882775"/>
                <a:gd name="connsiteY19" fmla="*/ 596900 h 1739900"/>
                <a:gd name="connsiteX20" fmla="*/ 320675 w 1882775"/>
                <a:gd name="connsiteY20" fmla="*/ 596900 h 1739900"/>
                <a:gd name="connsiteX21" fmla="*/ 320675 w 1882775"/>
                <a:gd name="connsiteY21" fmla="*/ 492125 h 1739900"/>
                <a:gd name="connsiteX22" fmla="*/ 263525 w 1882775"/>
                <a:gd name="connsiteY22" fmla="*/ 492125 h 1739900"/>
                <a:gd name="connsiteX23" fmla="*/ 263525 w 1882775"/>
                <a:gd name="connsiteY23" fmla="*/ 384175 h 1739900"/>
                <a:gd name="connsiteX24" fmla="*/ 117475 w 1882775"/>
                <a:gd name="connsiteY24" fmla="*/ 384175 h 1739900"/>
                <a:gd name="connsiteX25" fmla="*/ 117475 w 1882775"/>
                <a:gd name="connsiteY25" fmla="*/ 307975 h 1739900"/>
                <a:gd name="connsiteX26" fmla="*/ 22225 w 1882775"/>
                <a:gd name="connsiteY26" fmla="*/ 307975 h 1739900"/>
                <a:gd name="connsiteX27" fmla="*/ 22225 w 1882775"/>
                <a:gd name="connsiteY27" fmla="*/ 225425 h 1739900"/>
                <a:gd name="connsiteX28" fmla="*/ 0 w 1882775"/>
                <a:gd name="connsiteY28" fmla="*/ 225425 h 1739900"/>
                <a:gd name="connsiteX0" fmla="*/ 263525 w 1882775"/>
                <a:gd name="connsiteY0" fmla="*/ 0 h 1739900"/>
                <a:gd name="connsiteX1" fmla="*/ 415925 w 1882775"/>
                <a:gd name="connsiteY1" fmla="*/ 120650 h 1739900"/>
                <a:gd name="connsiteX2" fmla="*/ 1190625 w 1882775"/>
                <a:gd name="connsiteY2" fmla="*/ 546100 h 1739900"/>
                <a:gd name="connsiteX3" fmla="*/ 1784350 w 1882775"/>
                <a:gd name="connsiteY3" fmla="*/ 822325 h 1739900"/>
                <a:gd name="connsiteX4" fmla="*/ 1882775 w 1882775"/>
                <a:gd name="connsiteY4" fmla="*/ 1739900 h 1739900"/>
                <a:gd name="connsiteX5" fmla="*/ 1784350 w 1882775"/>
                <a:gd name="connsiteY5" fmla="*/ 1739900 h 1739900"/>
                <a:gd name="connsiteX6" fmla="*/ 1784350 w 1882775"/>
                <a:gd name="connsiteY6" fmla="*/ 1619250 h 1739900"/>
                <a:gd name="connsiteX7" fmla="*/ 1682750 w 1882775"/>
                <a:gd name="connsiteY7" fmla="*/ 1619250 h 1739900"/>
                <a:gd name="connsiteX8" fmla="*/ 1682750 w 1882775"/>
                <a:gd name="connsiteY8" fmla="*/ 1517650 h 1739900"/>
                <a:gd name="connsiteX9" fmla="*/ 1549400 w 1882775"/>
                <a:gd name="connsiteY9" fmla="*/ 1517650 h 1739900"/>
                <a:gd name="connsiteX10" fmla="*/ 1549400 w 1882775"/>
                <a:gd name="connsiteY10" fmla="*/ 1390650 h 1739900"/>
                <a:gd name="connsiteX11" fmla="*/ 1177925 w 1882775"/>
                <a:gd name="connsiteY11" fmla="*/ 1390650 h 1739900"/>
                <a:gd name="connsiteX12" fmla="*/ 1177925 w 1882775"/>
                <a:gd name="connsiteY12" fmla="*/ 971550 h 1739900"/>
                <a:gd name="connsiteX13" fmla="*/ 762000 w 1882775"/>
                <a:gd name="connsiteY13" fmla="*/ 971550 h 1739900"/>
                <a:gd name="connsiteX14" fmla="*/ 762000 w 1882775"/>
                <a:gd name="connsiteY14" fmla="*/ 838200 h 1739900"/>
                <a:gd name="connsiteX15" fmla="*/ 669925 w 1882775"/>
                <a:gd name="connsiteY15" fmla="*/ 838200 h 1739900"/>
                <a:gd name="connsiteX16" fmla="*/ 669925 w 1882775"/>
                <a:gd name="connsiteY16" fmla="*/ 698500 h 1739900"/>
                <a:gd name="connsiteX17" fmla="*/ 415925 w 1882775"/>
                <a:gd name="connsiteY17" fmla="*/ 698500 h 1739900"/>
                <a:gd name="connsiteX18" fmla="*/ 415925 w 1882775"/>
                <a:gd name="connsiteY18" fmla="*/ 596900 h 1739900"/>
                <a:gd name="connsiteX19" fmla="*/ 320675 w 1882775"/>
                <a:gd name="connsiteY19" fmla="*/ 596900 h 1739900"/>
                <a:gd name="connsiteX20" fmla="*/ 320675 w 1882775"/>
                <a:gd name="connsiteY20" fmla="*/ 492125 h 1739900"/>
                <a:gd name="connsiteX21" fmla="*/ 263525 w 1882775"/>
                <a:gd name="connsiteY21" fmla="*/ 492125 h 1739900"/>
                <a:gd name="connsiteX22" fmla="*/ 263525 w 1882775"/>
                <a:gd name="connsiteY22" fmla="*/ 384175 h 1739900"/>
                <a:gd name="connsiteX23" fmla="*/ 117475 w 1882775"/>
                <a:gd name="connsiteY23" fmla="*/ 384175 h 1739900"/>
                <a:gd name="connsiteX24" fmla="*/ 117475 w 1882775"/>
                <a:gd name="connsiteY24" fmla="*/ 307975 h 1739900"/>
                <a:gd name="connsiteX25" fmla="*/ 22225 w 1882775"/>
                <a:gd name="connsiteY25" fmla="*/ 307975 h 1739900"/>
                <a:gd name="connsiteX26" fmla="*/ 22225 w 1882775"/>
                <a:gd name="connsiteY26" fmla="*/ 225425 h 1739900"/>
                <a:gd name="connsiteX27" fmla="*/ 0 w 1882775"/>
                <a:gd name="connsiteY27" fmla="*/ 225425 h 1739900"/>
                <a:gd name="connsiteX0" fmla="*/ 415925 w 1882775"/>
                <a:gd name="connsiteY0" fmla="*/ 0 h 1619250"/>
                <a:gd name="connsiteX1" fmla="*/ 1190625 w 1882775"/>
                <a:gd name="connsiteY1" fmla="*/ 425450 h 1619250"/>
                <a:gd name="connsiteX2" fmla="*/ 1784350 w 1882775"/>
                <a:gd name="connsiteY2" fmla="*/ 701675 h 1619250"/>
                <a:gd name="connsiteX3" fmla="*/ 1882775 w 1882775"/>
                <a:gd name="connsiteY3" fmla="*/ 1619250 h 1619250"/>
                <a:gd name="connsiteX4" fmla="*/ 1784350 w 1882775"/>
                <a:gd name="connsiteY4" fmla="*/ 1619250 h 1619250"/>
                <a:gd name="connsiteX5" fmla="*/ 1784350 w 1882775"/>
                <a:gd name="connsiteY5" fmla="*/ 1498600 h 1619250"/>
                <a:gd name="connsiteX6" fmla="*/ 1682750 w 1882775"/>
                <a:gd name="connsiteY6" fmla="*/ 1498600 h 1619250"/>
                <a:gd name="connsiteX7" fmla="*/ 1682750 w 1882775"/>
                <a:gd name="connsiteY7" fmla="*/ 1397000 h 1619250"/>
                <a:gd name="connsiteX8" fmla="*/ 1549400 w 1882775"/>
                <a:gd name="connsiteY8" fmla="*/ 1397000 h 1619250"/>
                <a:gd name="connsiteX9" fmla="*/ 1549400 w 1882775"/>
                <a:gd name="connsiteY9" fmla="*/ 1270000 h 1619250"/>
                <a:gd name="connsiteX10" fmla="*/ 1177925 w 1882775"/>
                <a:gd name="connsiteY10" fmla="*/ 1270000 h 1619250"/>
                <a:gd name="connsiteX11" fmla="*/ 1177925 w 1882775"/>
                <a:gd name="connsiteY11" fmla="*/ 850900 h 1619250"/>
                <a:gd name="connsiteX12" fmla="*/ 762000 w 1882775"/>
                <a:gd name="connsiteY12" fmla="*/ 850900 h 1619250"/>
                <a:gd name="connsiteX13" fmla="*/ 762000 w 1882775"/>
                <a:gd name="connsiteY13" fmla="*/ 717550 h 1619250"/>
                <a:gd name="connsiteX14" fmla="*/ 669925 w 1882775"/>
                <a:gd name="connsiteY14" fmla="*/ 717550 h 1619250"/>
                <a:gd name="connsiteX15" fmla="*/ 669925 w 1882775"/>
                <a:gd name="connsiteY15" fmla="*/ 577850 h 1619250"/>
                <a:gd name="connsiteX16" fmla="*/ 415925 w 1882775"/>
                <a:gd name="connsiteY16" fmla="*/ 577850 h 1619250"/>
                <a:gd name="connsiteX17" fmla="*/ 415925 w 1882775"/>
                <a:gd name="connsiteY17" fmla="*/ 476250 h 1619250"/>
                <a:gd name="connsiteX18" fmla="*/ 320675 w 1882775"/>
                <a:gd name="connsiteY18" fmla="*/ 476250 h 1619250"/>
                <a:gd name="connsiteX19" fmla="*/ 320675 w 1882775"/>
                <a:gd name="connsiteY19" fmla="*/ 371475 h 1619250"/>
                <a:gd name="connsiteX20" fmla="*/ 263525 w 1882775"/>
                <a:gd name="connsiteY20" fmla="*/ 371475 h 1619250"/>
                <a:gd name="connsiteX21" fmla="*/ 263525 w 1882775"/>
                <a:gd name="connsiteY21" fmla="*/ 263525 h 1619250"/>
                <a:gd name="connsiteX22" fmla="*/ 117475 w 1882775"/>
                <a:gd name="connsiteY22" fmla="*/ 263525 h 1619250"/>
                <a:gd name="connsiteX23" fmla="*/ 117475 w 1882775"/>
                <a:gd name="connsiteY23" fmla="*/ 187325 h 1619250"/>
                <a:gd name="connsiteX24" fmla="*/ 22225 w 1882775"/>
                <a:gd name="connsiteY24" fmla="*/ 187325 h 1619250"/>
                <a:gd name="connsiteX25" fmla="*/ 22225 w 1882775"/>
                <a:gd name="connsiteY25" fmla="*/ 104775 h 1619250"/>
                <a:gd name="connsiteX26" fmla="*/ 0 w 1882775"/>
                <a:gd name="connsiteY26" fmla="*/ 104775 h 1619250"/>
                <a:gd name="connsiteX0" fmla="*/ 1190625 w 1882775"/>
                <a:gd name="connsiteY0" fmla="*/ 320675 h 1514475"/>
                <a:gd name="connsiteX1" fmla="*/ 1784350 w 1882775"/>
                <a:gd name="connsiteY1" fmla="*/ 596900 h 1514475"/>
                <a:gd name="connsiteX2" fmla="*/ 1882775 w 1882775"/>
                <a:gd name="connsiteY2" fmla="*/ 1514475 h 1514475"/>
                <a:gd name="connsiteX3" fmla="*/ 1784350 w 1882775"/>
                <a:gd name="connsiteY3" fmla="*/ 1514475 h 1514475"/>
                <a:gd name="connsiteX4" fmla="*/ 1784350 w 1882775"/>
                <a:gd name="connsiteY4" fmla="*/ 1393825 h 1514475"/>
                <a:gd name="connsiteX5" fmla="*/ 1682750 w 1882775"/>
                <a:gd name="connsiteY5" fmla="*/ 1393825 h 1514475"/>
                <a:gd name="connsiteX6" fmla="*/ 1682750 w 1882775"/>
                <a:gd name="connsiteY6" fmla="*/ 1292225 h 1514475"/>
                <a:gd name="connsiteX7" fmla="*/ 1549400 w 1882775"/>
                <a:gd name="connsiteY7" fmla="*/ 1292225 h 1514475"/>
                <a:gd name="connsiteX8" fmla="*/ 1549400 w 1882775"/>
                <a:gd name="connsiteY8" fmla="*/ 1165225 h 1514475"/>
                <a:gd name="connsiteX9" fmla="*/ 1177925 w 1882775"/>
                <a:gd name="connsiteY9" fmla="*/ 1165225 h 1514475"/>
                <a:gd name="connsiteX10" fmla="*/ 1177925 w 1882775"/>
                <a:gd name="connsiteY10" fmla="*/ 746125 h 1514475"/>
                <a:gd name="connsiteX11" fmla="*/ 762000 w 1882775"/>
                <a:gd name="connsiteY11" fmla="*/ 746125 h 1514475"/>
                <a:gd name="connsiteX12" fmla="*/ 762000 w 1882775"/>
                <a:gd name="connsiteY12" fmla="*/ 612775 h 1514475"/>
                <a:gd name="connsiteX13" fmla="*/ 669925 w 1882775"/>
                <a:gd name="connsiteY13" fmla="*/ 612775 h 1514475"/>
                <a:gd name="connsiteX14" fmla="*/ 669925 w 1882775"/>
                <a:gd name="connsiteY14" fmla="*/ 473075 h 1514475"/>
                <a:gd name="connsiteX15" fmla="*/ 415925 w 1882775"/>
                <a:gd name="connsiteY15" fmla="*/ 473075 h 1514475"/>
                <a:gd name="connsiteX16" fmla="*/ 415925 w 1882775"/>
                <a:gd name="connsiteY16" fmla="*/ 371475 h 1514475"/>
                <a:gd name="connsiteX17" fmla="*/ 320675 w 1882775"/>
                <a:gd name="connsiteY17" fmla="*/ 371475 h 1514475"/>
                <a:gd name="connsiteX18" fmla="*/ 320675 w 1882775"/>
                <a:gd name="connsiteY18" fmla="*/ 266700 h 1514475"/>
                <a:gd name="connsiteX19" fmla="*/ 263525 w 1882775"/>
                <a:gd name="connsiteY19" fmla="*/ 266700 h 1514475"/>
                <a:gd name="connsiteX20" fmla="*/ 263525 w 1882775"/>
                <a:gd name="connsiteY20" fmla="*/ 158750 h 1514475"/>
                <a:gd name="connsiteX21" fmla="*/ 117475 w 1882775"/>
                <a:gd name="connsiteY21" fmla="*/ 158750 h 1514475"/>
                <a:gd name="connsiteX22" fmla="*/ 117475 w 1882775"/>
                <a:gd name="connsiteY22" fmla="*/ 82550 h 1514475"/>
                <a:gd name="connsiteX23" fmla="*/ 22225 w 1882775"/>
                <a:gd name="connsiteY23" fmla="*/ 82550 h 1514475"/>
                <a:gd name="connsiteX24" fmla="*/ 22225 w 1882775"/>
                <a:gd name="connsiteY24" fmla="*/ 0 h 1514475"/>
                <a:gd name="connsiteX25" fmla="*/ 0 w 1882775"/>
                <a:gd name="connsiteY25" fmla="*/ 0 h 1514475"/>
                <a:gd name="connsiteX0" fmla="*/ 1784350 w 1882775"/>
                <a:gd name="connsiteY0" fmla="*/ 596900 h 1514475"/>
                <a:gd name="connsiteX1" fmla="*/ 1882775 w 1882775"/>
                <a:gd name="connsiteY1" fmla="*/ 1514475 h 1514475"/>
                <a:gd name="connsiteX2" fmla="*/ 1784350 w 1882775"/>
                <a:gd name="connsiteY2" fmla="*/ 1514475 h 1514475"/>
                <a:gd name="connsiteX3" fmla="*/ 1784350 w 1882775"/>
                <a:gd name="connsiteY3" fmla="*/ 1393825 h 1514475"/>
                <a:gd name="connsiteX4" fmla="*/ 1682750 w 1882775"/>
                <a:gd name="connsiteY4" fmla="*/ 1393825 h 1514475"/>
                <a:gd name="connsiteX5" fmla="*/ 1682750 w 1882775"/>
                <a:gd name="connsiteY5" fmla="*/ 1292225 h 1514475"/>
                <a:gd name="connsiteX6" fmla="*/ 1549400 w 1882775"/>
                <a:gd name="connsiteY6" fmla="*/ 1292225 h 1514475"/>
                <a:gd name="connsiteX7" fmla="*/ 1549400 w 1882775"/>
                <a:gd name="connsiteY7" fmla="*/ 1165225 h 1514475"/>
                <a:gd name="connsiteX8" fmla="*/ 1177925 w 1882775"/>
                <a:gd name="connsiteY8" fmla="*/ 1165225 h 1514475"/>
                <a:gd name="connsiteX9" fmla="*/ 1177925 w 1882775"/>
                <a:gd name="connsiteY9" fmla="*/ 746125 h 1514475"/>
                <a:gd name="connsiteX10" fmla="*/ 762000 w 1882775"/>
                <a:gd name="connsiteY10" fmla="*/ 746125 h 1514475"/>
                <a:gd name="connsiteX11" fmla="*/ 762000 w 1882775"/>
                <a:gd name="connsiteY11" fmla="*/ 612775 h 1514475"/>
                <a:gd name="connsiteX12" fmla="*/ 669925 w 1882775"/>
                <a:gd name="connsiteY12" fmla="*/ 612775 h 1514475"/>
                <a:gd name="connsiteX13" fmla="*/ 669925 w 1882775"/>
                <a:gd name="connsiteY13" fmla="*/ 473075 h 1514475"/>
                <a:gd name="connsiteX14" fmla="*/ 415925 w 1882775"/>
                <a:gd name="connsiteY14" fmla="*/ 473075 h 1514475"/>
                <a:gd name="connsiteX15" fmla="*/ 415925 w 1882775"/>
                <a:gd name="connsiteY15" fmla="*/ 371475 h 1514475"/>
                <a:gd name="connsiteX16" fmla="*/ 320675 w 1882775"/>
                <a:gd name="connsiteY16" fmla="*/ 371475 h 1514475"/>
                <a:gd name="connsiteX17" fmla="*/ 320675 w 1882775"/>
                <a:gd name="connsiteY17" fmla="*/ 266700 h 1514475"/>
                <a:gd name="connsiteX18" fmla="*/ 263525 w 1882775"/>
                <a:gd name="connsiteY18" fmla="*/ 266700 h 1514475"/>
                <a:gd name="connsiteX19" fmla="*/ 263525 w 1882775"/>
                <a:gd name="connsiteY19" fmla="*/ 158750 h 1514475"/>
                <a:gd name="connsiteX20" fmla="*/ 117475 w 1882775"/>
                <a:gd name="connsiteY20" fmla="*/ 158750 h 1514475"/>
                <a:gd name="connsiteX21" fmla="*/ 117475 w 1882775"/>
                <a:gd name="connsiteY21" fmla="*/ 82550 h 1514475"/>
                <a:gd name="connsiteX22" fmla="*/ 22225 w 1882775"/>
                <a:gd name="connsiteY22" fmla="*/ 82550 h 1514475"/>
                <a:gd name="connsiteX23" fmla="*/ 22225 w 1882775"/>
                <a:gd name="connsiteY23" fmla="*/ 0 h 1514475"/>
                <a:gd name="connsiteX24" fmla="*/ 0 w 1882775"/>
                <a:gd name="connsiteY24" fmla="*/ 0 h 1514475"/>
                <a:gd name="connsiteX0" fmla="*/ 1882775 w 1882775"/>
                <a:gd name="connsiteY0" fmla="*/ 1514475 h 1514475"/>
                <a:gd name="connsiteX1" fmla="*/ 1784350 w 1882775"/>
                <a:gd name="connsiteY1" fmla="*/ 1514475 h 1514475"/>
                <a:gd name="connsiteX2" fmla="*/ 1784350 w 1882775"/>
                <a:gd name="connsiteY2" fmla="*/ 1393825 h 1514475"/>
                <a:gd name="connsiteX3" fmla="*/ 1682750 w 1882775"/>
                <a:gd name="connsiteY3" fmla="*/ 1393825 h 1514475"/>
                <a:gd name="connsiteX4" fmla="*/ 1682750 w 1882775"/>
                <a:gd name="connsiteY4" fmla="*/ 1292225 h 1514475"/>
                <a:gd name="connsiteX5" fmla="*/ 1549400 w 1882775"/>
                <a:gd name="connsiteY5" fmla="*/ 1292225 h 1514475"/>
                <a:gd name="connsiteX6" fmla="*/ 1549400 w 1882775"/>
                <a:gd name="connsiteY6" fmla="*/ 1165225 h 1514475"/>
                <a:gd name="connsiteX7" fmla="*/ 1177925 w 1882775"/>
                <a:gd name="connsiteY7" fmla="*/ 1165225 h 1514475"/>
                <a:gd name="connsiteX8" fmla="*/ 1177925 w 1882775"/>
                <a:gd name="connsiteY8" fmla="*/ 746125 h 1514475"/>
                <a:gd name="connsiteX9" fmla="*/ 762000 w 1882775"/>
                <a:gd name="connsiteY9" fmla="*/ 746125 h 1514475"/>
                <a:gd name="connsiteX10" fmla="*/ 762000 w 1882775"/>
                <a:gd name="connsiteY10" fmla="*/ 612775 h 1514475"/>
                <a:gd name="connsiteX11" fmla="*/ 669925 w 1882775"/>
                <a:gd name="connsiteY11" fmla="*/ 612775 h 1514475"/>
                <a:gd name="connsiteX12" fmla="*/ 669925 w 1882775"/>
                <a:gd name="connsiteY12" fmla="*/ 473075 h 1514475"/>
                <a:gd name="connsiteX13" fmla="*/ 415925 w 1882775"/>
                <a:gd name="connsiteY13" fmla="*/ 473075 h 1514475"/>
                <a:gd name="connsiteX14" fmla="*/ 415925 w 1882775"/>
                <a:gd name="connsiteY14" fmla="*/ 371475 h 1514475"/>
                <a:gd name="connsiteX15" fmla="*/ 320675 w 1882775"/>
                <a:gd name="connsiteY15" fmla="*/ 371475 h 1514475"/>
                <a:gd name="connsiteX16" fmla="*/ 320675 w 1882775"/>
                <a:gd name="connsiteY16" fmla="*/ 266700 h 1514475"/>
                <a:gd name="connsiteX17" fmla="*/ 263525 w 1882775"/>
                <a:gd name="connsiteY17" fmla="*/ 266700 h 1514475"/>
                <a:gd name="connsiteX18" fmla="*/ 263525 w 1882775"/>
                <a:gd name="connsiteY18" fmla="*/ 158750 h 1514475"/>
                <a:gd name="connsiteX19" fmla="*/ 117475 w 1882775"/>
                <a:gd name="connsiteY19" fmla="*/ 158750 h 1514475"/>
                <a:gd name="connsiteX20" fmla="*/ 117475 w 1882775"/>
                <a:gd name="connsiteY20" fmla="*/ 82550 h 1514475"/>
                <a:gd name="connsiteX21" fmla="*/ 22225 w 1882775"/>
                <a:gd name="connsiteY21" fmla="*/ 82550 h 1514475"/>
                <a:gd name="connsiteX22" fmla="*/ 22225 w 1882775"/>
                <a:gd name="connsiteY22" fmla="*/ 0 h 1514475"/>
                <a:gd name="connsiteX23" fmla="*/ 0 w 1882775"/>
                <a:gd name="connsiteY23" fmla="*/ 0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82775" h="1514475">
                  <a:moveTo>
                    <a:pt x="1882775" y="1514475"/>
                  </a:moveTo>
                  <a:lnTo>
                    <a:pt x="1784350" y="1514475"/>
                  </a:lnTo>
                  <a:lnTo>
                    <a:pt x="1784350" y="1393825"/>
                  </a:lnTo>
                  <a:lnTo>
                    <a:pt x="1682750" y="1393825"/>
                  </a:lnTo>
                  <a:lnTo>
                    <a:pt x="1682750" y="1292225"/>
                  </a:lnTo>
                  <a:lnTo>
                    <a:pt x="1549400" y="1292225"/>
                  </a:lnTo>
                  <a:lnTo>
                    <a:pt x="1549400" y="1165225"/>
                  </a:lnTo>
                  <a:lnTo>
                    <a:pt x="1177925" y="1165225"/>
                  </a:lnTo>
                  <a:lnTo>
                    <a:pt x="1177925" y="746125"/>
                  </a:lnTo>
                  <a:lnTo>
                    <a:pt x="762000" y="746125"/>
                  </a:lnTo>
                  <a:lnTo>
                    <a:pt x="762000" y="612775"/>
                  </a:lnTo>
                  <a:lnTo>
                    <a:pt x="669925" y="612775"/>
                  </a:lnTo>
                  <a:lnTo>
                    <a:pt x="669925" y="473075"/>
                  </a:lnTo>
                  <a:lnTo>
                    <a:pt x="415925" y="473075"/>
                  </a:lnTo>
                  <a:lnTo>
                    <a:pt x="415925" y="371475"/>
                  </a:lnTo>
                  <a:lnTo>
                    <a:pt x="320675" y="371475"/>
                  </a:lnTo>
                  <a:lnTo>
                    <a:pt x="320675" y="266700"/>
                  </a:lnTo>
                  <a:lnTo>
                    <a:pt x="263525" y="266700"/>
                  </a:lnTo>
                  <a:lnTo>
                    <a:pt x="263525" y="158750"/>
                  </a:lnTo>
                  <a:lnTo>
                    <a:pt x="117475" y="158750"/>
                  </a:lnTo>
                  <a:lnTo>
                    <a:pt x="117475" y="82550"/>
                  </a:lnTo>
                  <a:lnTo>
                    <a:pt x="22225" y="82550"/>
                  </a:lnTo>
                  <a:lnTo>
                    <a:pt x="22225" y="0"/>
                  </a:lnTo>
                  <a:lnTo>
                    <a:pt x="0" y="0"/>
                  </a:lnTo>
                </a:path>
              </a:pathLst>
            </a:custGeom>
            <a:noFill/>
            <a:ln w="127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0" name="Group 629">
            <a:extLst>
              <a:ext uri="{FF2B5EF4-FFF2-40B4-BE49-F238E27FC236}">
                <a16:creationId xmlns:a16="http://schemas.microsoft.com/office/drawing/2014/main" id="{C53CF081-EF9B-D7FC-85F7-BE847A3B747D}"/>
              </a:ext>
            </a:extLst>
          </p:cNvPr>
          <p:cNvGrpSpPr/>
          <p:nvPr/>
        </p:nvGrpSpPr>
        <p:grpSpPr>
          <a:xfrm>
            <a:off x="5054402" y="4219458"/>
            <a:ext cx="3005844" cy="1799103"/>
            <a:chOff x="4772906" y="4044048"/>
            <a:chExt cx="3005844" cy="1799103"/>
          </a:xfrm>
        </p:grpSpPr>
        <p:sp>
          <p:nvSpPr>
            <p:cNvPr id="627" name="Freeform 626">
              <a:extLst>
                <a:ext uri="{FF2B5EF4-FFF2-40B4-BE49-F238E27FC236}">
                  <a16:creationId xmlns:a16="http://schemas.microsoft.com/office/drawing/2014/main" id="{FF8B3BDA-AF92-8F88-8182-E9B66F50F42F}"/>
                </a:ext>
              </a:extLst>
            </p:cNvPr>
            <p:cNvSpPr/>
            <p:nvPr/>
          </p:nvSpPr>
          <p:spPr bwMode="auto">
            <a:xfrm>
              <a:off x="4778375" y="4044950"/>
              <a:ext cx="3000375" cy="1793875"/>
            </a:xfrm>
            <a:custGeom>
              <a:avLst/>
              <a:gdLst>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117475 h 1793875"/>
                <a:gd name="connsiteX90" fmla="*/ 314325 w 3000375"/>
                <a:gd name="connsiteY90" fmla="*/ 92075 h 1793875"/>
                <a:gd name="connsiteX91" fmla="*/ 279400 w 3000375"/>
                <a:gd name="connsiteY91" fmla="*/ 92075 h 1793875"/>
                <a:gd name="connsiteX92" fmla="*/ 279400 w 3000375"/>
                <a:gd name="connsiteY92" fmla="*/ 92075 h 1793875"/>
                <a:gd name="connsiteX93" fmla="*/ 279400 w 3000375"/>
                <a:gd name="connsiteY93" fmla="*/ 60325 h 1793875"/>
                <a:gd name="connsiteX94" fmla="*/ 187325 w 3000375"/>
                <a:gd name="connsiteY94" fmla="*/ 60325 h 1793875"/>
                <a:gd name="connsiteX95" fmla="*/ 187325 w 3000375"/>
                <a:gd name="connsiteY95" fmla="*/ 31750 h 1793875"/>
                <a:gd name="connsiteX96" fmla="*/ 142875 w 3000375"/>
                <a:gd name="connsiteY96" fmla="*/ 31750 h 1793875"/>
                <a:gd name="connsiteX97" fmla="*/ 142875 w 3000375"/>
                <a:gd name="connsiteY97" fmla="*/ 0 h 1793875"/>
                <a:gd name="connsiteX98" fmla="*/ 34925 w 3000375"/>
                <a:gd name="connsiteY98" fmla="*/ 0 h 1793875"/>
                <a:gd name="connsiteX99" fmla="*/ 34925 w 3000375"/>
                <a:gd name="connsiteY99" fmla="*/ 28575 h 1793875"/>
                <a:gd name="connsiteX100" fmla="*/ 0 w 3000375"/>
                <a:gd name="connsiteY100" fmla="*/ 28575 h 1793875"/>
                <a:gd name="connsiteX101" fmla="*/ 0 w 3000375"/>
                <a:gd name="connsiteY101" fmla="*/ 180975 h 179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000375" h="1793875">
                  <a:moveTo>
                    <a:pt x="0" y="180975"/>
                  </a:moveTo>
                  <a:lnTo>
                    <a:pt x="34925" y="180975"/>
                  </a:lnTo>
                  <a:lnTo>
                    <a:pt x="34925" y="215900"/>
                  </a:lnTo>
                  <a:lnTo>
                    <a:pt x="120650" y="215900"/>
                  </a:lnTo>
                  <a:lnTo>
                    <a:pt x="120650" y="250825"/>
                  </a:lnTo>
                  <a:lnTo>
                    <a:pt x="149225" y="250825"/>
                  </a:lnTo>
                  <a:lnTo>
                    <a:pt x="149225" y="250825"/>
                  </a:lnTo>
                  <a:lnTo>
                    <a:pt x="149225" y="282575"/>
                  </a:lnTo>
                  <a:lnTo>
                    <a:pt x="174625" y="282575"/>
                  </a:lnTo>
                  <a:lnTo>
                    <a:pt x="174625" y="320675"/>
                  </a:lnTo>
                  <a:lnTo>
                    <a:pt x="174625" y="320675"/>
                  </a:lnTo>
                  <a:lnTo>
                    <a:pt x="174625" y="320675"/>
                  </a:lnTo>
                  <a:lnTo>
                    <a:pt x="200025" y="320675"/>
                  </a:lnTo>
                  <a:lnTo>
                    <a:pt x="200025" y="361950"/>
                  </a:lnTo>
                  <a:lnTo>
                    <a:pt x="279400" y="361950"/>
                  </a:lnTo>
                  <a:lnTo>
                    <a:pt x="279400" y="412750"/>
                  </a:lnTo>
                  <a:lnTo>
                    <a:pt x="317500" y="412750"/>
                  </a:lnTo>
                  <a:lnTo>
                    <a:pt x="317500" y="463550"/>
                  </a:lnTo>
                  <a:lnTo>
                    <a:pt x="511175" y="463550"/>
                  </a:lnTo>
                  <a:lnTo>
                    <a:pt x="511175" y="657225"/>
                  </a:lnTo>
                  <a:lnTo>
                    <a:pt x="593725" y="657225"/>
                  </a:lnTo>
                  <a:lnTo>
                    <a:pt x="593725" y="711200"/>
                  </a:lnTo>
                  <a:lnTo>
                    <a:pt x="638175" y="711200"/>
                  </a:lnTo>
                  <a:lnTo>
                    <a:pt x="638175" y="765175"/>
                  </a:lnTo>
                  <a:lnTo>
                    <a:pt x="765175" y="765175"/>
                  </a:lnTo>
                  <a:lnTo>
                    <a:pt x="765175" y="898525"/>
                  </a:lnTo>
                  <a:lnTo>
                    <a:pt x="765175" y="898525"/>
                  </a:lnTo>
                  <a:lnTo>
                    <a:pt x="790575" y="898525"/>
                  </a:lnTo>
                  <a:lnTo>
                    <a:pt x="790575" y="965200"/>
                  </a:lnTo>
                  <a:lnTo>
                    <a:pt x="819150" y="965200"/>
                  </a:lnTo>
                  <a:lnTo>
                    <a:pt x="819150" y="1035050"/>
                  </a:lnTo>
                  <a:lnTo>
                    <a:pt x="847725" y="1035050"/>
                  </a:lnTo>
                  <a:lnTo>
                    <a:pt x="847725" y="1082675"/>
                  </a:lnTo>
                  <a:lnTo>
                    <a:pt x="920750" y="1082675"/>
                  </a:lnTo>
                  <a:lnTo>
                    <a:pt x="920750" y="1149350"/>
                  </a:lnTo>
                  <a:lnTo>
                    <a:pt x="1133475" y="1149350"/>
                  </a:lnTo>
                  <a:lnTo>
                    <a:pt x="1133475" y="1228725"/>
                  </a:lnTo>
                  <a:lnTo>
                    <a:pt x="1257300" y="1228725"/>
                  </a:lnTo>
                  <a:lnTo>
                    <a:pt x="1257300" y="1431925"/>
                  </a:lnTo>
                  <a:lnTo>
                    <a:pt x="1514475" y="1431925"/>
                  </a:lnTo>
                  <a:lnTo>
                    <a:pt x="1514475" y="1495425"/>
                  </a:lnTo>
                  <a:lnTo>
                    <a:pt x="1558925" y="1495425"/>
                  </a:lnTo>
                  <a:lnTo>
                    <a:pt x="1558925" y="1549400"/>
                  </a:lnTo>
                  <a:lnTo>
                    <a:pt x="1603375" y="1549400"/>
                  </a:lnTo>
                  <a:lnTo>
                    <a:pt x="1603375" y="1603375"/>
                  </a:lnTo>
                  <a:lnTo>
                    <a:pt x="1695450" y="1603375"/>
                  </a:lnTo>
                  <a:lnTo>
                    <a:pt x="1695450" y="1654175"/>
                  </a:lnTo>
                  <a:lnTo>
                    <a:pt x="1762125" y="1654175"/>
                  </a:lnTo>
                  <a:lnTo>
                    <a:pt x="1762125" y="1746250"/>
                  </a:lnTo>
                  <a:lnTo>
                    <a:pt x="2387600" y="1746250"/>
                  </a:lnTo>
                  <a:lnTo>
                    <a:pt x="2387600" y="1793875"/>
                  </a:lnTo>
                  <a:lnTo>
                    <a:pt x="3000375" y="1793875"/>
                  </a:lnTo>
                  <a:lnTo>
                    <a:pt x="3000375" y="1355725"/>
                  </a:lnTo>
                  <a:lnTo>
                    <a:pt x="2390775" y="1355725"/>
                  </a:lnTo>
                  <a:lnTo>
                    <a:pt x="2390775" y="1254125"/>
                  </a:lnTo>
                  <a:lnTo>
                    <a:pt x="1790700" y="1254125"/>
                  </a:lnTo>
                  <a:lnTo>
                    <a:pt x="1790700" y="1171575"/>
                  </a:lnTo>
                  <a:lnTo>
                    <a:pt x="1790700" y="1171575"/>
                  </a:lnTo>
                  <a:lnTo>
                    <a:pt x="1758950" y="1171575"/>
                  </a:lnTo>
                  <a:lnTo>
                    <a:pt x="1758950" y="1098550"/>
                  </a:lnTo>
                  <a:lnTo>
                    <a:pt x="1695450" y="1098550"/>
                  </a:lnTo>
                  <a:lnTo>
                    <a:pt x="1695450" y="1025525"/>
                  </a:lnTo>
                  <a:lnTo>
                    <a:pt x="1597025" y="1025525"/>
                  </a:lnTo>
                  <a:lnTo>
                    <a:pt x="1597025" y="958850"/>
                  </a:lnTo>
                  <a:lnTo>
                    <a:pt x="1549400" y="958850"/>
                  </a:lnTo>
                  <a:lnTo>
                    <a:pt x="1549400" y="885825"/>
                  </a:lnTo>
                  <a:lnTo>
                    <a:pt x="1514475" y="885825"/>
                  </a:lnTo>
                  <a:lnTo>
                    <a:pt x="1514475" y="822325"/>
                  </a:lnTo>
                  <a:lnTo>
                    <a:pt x="1263650" y="822325"/>
                  </a:lnTo>
                  <a:lnTo>
                    <a:pt x="1263650" y="631825"/>
                  </a:lnTo>
                  <a:lnTo>
                    <a:pt x="1130300" y="631825"/>
                  </a:lnTo>
                  <a:lnTo>
                    <a:pt x="1130300" y="577850"/>
                  </a:lnTo>
                  <a:lnTo>
                    <a:pt x="917575" y="577850"/>
                  </a:lnTo>
                  <a:lnTo>
                    <a:pt x="917575" y="523875"/>
                  </a:lnTo>
                  <a:lnTo>
                    <a:pt x="835025" y="523875"/>
                  </a:lnTo>
                  <a:lnTo>
                    <a:pt x="835025" y="476250"/>
                  </a:lnTo>
                  <a:lnTo>
                    <a:pt x="806450" y="476250"/>
                  </a:lnTo>
                  <a:lnTo>
                    <a:pt x="806450" y="425450"/>
                  </a:lnTo>
                  <a:lnTo>
                    <a:pt x="771525" y="425450"/>
                  </a:lnTo>
                  <a:lnTo>
                    <a:pt x="771525" y="384175"/>
                  </a:lnTo>
                  <a:lnTo>
                    <a:pt x="771525" y="384175"/>
                  </a:lnTo>
                  <a:lnTo>
                    <a:pt x="746125" y="384175"/>
                  </a:lnTo>
                  <a:lnTo>
                    <a:pt x="746125" y="298450"/>
                  </a:lnTo>
                  <a:lnTo>
                    <a:pt x="638175" y="298450"/>
                  </a:lnTo>
                  <a:lnTo>
                    <a:pt x="638175" y="269875"/>
                  </a:lnTo>
                  <a:lnTo>
                    <a:pt x="590550" y="269875"/>
                  </a:lnTo>
                  <a:lnTo>
                    <a:pt x="590550" y="231775"/>
                  </a:lnTo>
                  <a:lnTo>
                    <a:pt x="517525" y="231775"/>
                  </a:lnTo>
                  <a:lnTo>
                    <a:pt x="517525" y="117475"/>
                  </a:lnTo>
                  <a:lnTo>
                    <a:pt x="314325" y="117475"/>
                  </a:lnTo>
                  <a:lnTo>
                    <a:pt x="314325" y="92075"/>
                  </a:lnTo>
                  <a:lnTo>
                    <a:pt x="279400" y="92075"/>
                  </a:lnTo>
                  <a:lnTo>
                    <a:pt x="279400" y="92075"/>
                  </a:lnTo>
                  <a:lnTo>
                    <a:pt x="279400" y="60325"/>
                  </a:lnTo>
                  <a:lnTo>
                    <a:pt x="187325" y="60325"/>
                  </a:lnTo>
                  <a:lnTo>
                    <a:pt x="187325" y="31750"/>
                  </a:lnTo>
                  <a:lnTo>
                    <a:pt x="142875" y="31750"/>
                  </a:lnTo>
                  <a:lnTo>
                    <a:pt x="142875" y="0"/>
                  </a:lnTo>
                  <a:lnTo>
                    <a:pt x="34925" y="0"/>
                  </a:lnTo>
                  <a:lnTo>
                    <a:pt x="34925" y="28575"/>
                  </a:lnTo>
                  <a:lnTo>
                    <a:pt x="0" y="28575"/>
                  </a:lnTo>
                  <a:lnTo>
                    <a:pt x="0" y="180975"/>
                  </a:lnTo>
                  <a:close/>
                </a:path>
              </a:pathLst>
            </a:custGeom>
            <a:solidFill>
              <a:schemeClr val="accent3">
                <a:lumMod val="20000"/>
                <a:lumOff val="80000"/>
              </a:schemeClr>
            </a:solidFill>
            <a:ln w="1270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8" name="Freeform 627">
              <a:extLst>
                <a:ext uri="{FF2B5EF4-FFF2-40B4-BE49-F238E27FC236}">
                  <a16:creationId xmlns:a16="http://schemas.microsoft.com/office/drawing/2014/main" id="{10BDE74F-B2A6-ADD4-DFA9-C9337AF58434}"/>
                </a:ext>
              </a:extLst>
            </p:cNvPr>
            <p:cNvSpPr/>
            <p:nvPr/>
          </p:nvSpPr>
          <p:spPr bwMode="auto">
            <a:xfrm>
              <a:off x="4777726" y="4044048"/>
              <a:ext cx="3000375" cy="1355725"/>
            </a:xfrm>
            <a:custGeom>
              <a:avLst/>
              <a:gdLst>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117475 h 1793875"/>
                <a:gd name="connsiteX90" fmla="*/ 314325 w 3000375"/>
                <a:gd name="connsiteY90" fmla="*/ 92075 h 1793875"/>
                <a:gd name="connsiteX91" fmla="*/ 279400 w 3000375"/>
                <a:gd name="connsiteY91" fmla="*/ 92075 h 1793875"/>
                <a:gd name="connsiteX92" fmla="*/ 279400 w 3000375"/>
                <a:gd name="connsiteY92" fmla="*/ 92075 h 1793875"/>
                <a:gd name="connsiteX93" fmla="*/ 279400 w 3000375"/>
                <a:gd name="connsiteY93" fmla="*/ 60325 h 1793875"/>
                <a:gd name="connsiteX94" fmla="*/ 187325 w 3000375"/>
                <a:gd name="connsiteY94" fmla="*/ 60325 h 1793875"/>
                <a:gd name="connsiteX95" fmla="*/ 187325 w 3000375"/>
                <a:gd name="connsiteY95" fmla="*/ 31750 h 1793875"/>
                <a:gd name="connsiteX96" fmla="*/ 142875 w 3000375"/>
                <a:gd name="connsiteY96" fmla="*/ 31750 h 1793875"/>
                <a:gd name="connsiteX97" fmla="*/ 142875 w 3000375"/>
                <a:gd name="connsiteY97" fmla="*/ 0 h 1793875"/>
                <a:gd name="connsiteX98" fmla="*/ 34925 w 3000375"/>
                <a:gd name="connsiteY98" fmla="*/ 0 h 1793875"/>
                <a:gd name="connsiteX99" fmla="*/ 34925 w 3000375"/>
                <a:gd name="connsiteY99" fmla="*/ 28575 h 1793875"/>
                <a:gd name="connsiteX100" fmla="*/ 0 w 3000375"/>
                <a:gd name="connsiteY100" fmla="*/ 28575 h 1793875"/>
                <a:gd name="connsiteX101" fmla="*/ 0 w 3000375"/>
                <a:gd name="connsiteY101" fmla="*/ 1809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11200 h 1793875"/>
                <a:gd name="connsiteX86" fmla="*/ 638175 w 3000375"/>
                <a:gd name="connsiteY86" fmla="*/ 765175 h 1793875"/>
                <a:gd name="connsiteX87" fmla="*/ 765175 w 3000375"/>
                <a:gd name="connsiteY87" fmla="*/ 765175 h 1793875"/>
                <a:gd name="connsiteX88" fmla="*/ 765175 w 3000375"/>
                <a:gd name="connsiteY88" fmla="*/ 898525 h 1793875"/>
                <a:gd name="connsiteX89" fmla="*/ 765175 w 3000375"/>
                <a:gd name="connsiteY89" fmla="*/ 898525 h 1793875"/>
                <a:gd name="connsiteX90" fmla="*/ 790575 w 3000375"/>
                <a:gd name="connsiteY90" fmla="*/ 898525 h 1793875"/>
                <a:gd name="connsiteX91" fmla="*/ 790575 w 3000375"/>
                <a:gd name="connsiteY91" fmla="*/ 965200 h 1793875"/>
                <a:gd name="connsiteX92" fmla="*/ 819150 w 3000375"/>
                <a:gd name="connsiteY92" fmla="*/ 965200 h 1793875"/>
                <a:gd name="connsiteX93" fmla="*/ 819150 w 3000375"/>
                <a:gd name="connsiteY93" fmla="*/ 1035050 h 1793875"/>
                <a:gd name="connsiteX94" fmla="*/ 847725 w 3000375"/>
                <a:gd name="connsiteY94" fmla="*/ 1035050 h 1793875"/>
                <a:gd name="connsiteX95" fmla="*/ 847725 w 3000375"/>
                <a:gd name="connsiteY95" fmla="*/ 1082675 h 1793875"/>
                <a:gd name="connsiteX96" fmla="*/ 920750 w 3000375"/>
                <a:gd name="connsiteY96" fmla="*/ 1082675 h 1793875"/>
                <a:gd name="connsiteX97" fmla="*/ 920750 w 3000375"/>
                <a:gd name="connsiteY97" fmla="*/ 1149350 h 1793875"/>
                <a:gd name="connsiteX98" fmla="*/ 1133475 w 3000375"/>
                <a:gd name="connsiteY98" fmla="*/ 1149350 h 1793875"/>
                <a:gd name="connsiteX99" fmla="*/ 1133475 w 3000375"/>
                <a:gd name="connsiteY99" fmla="*/ 1228725 h 1793875"/>
                <a:gd name="connsiteX100" fmla="*/ 1257300 w 3000375"/>
                <a:gd name="connsiteY100" fmla="*/ 1228725 h 1793875"/>
                <a:gd name="connsiteX101" fmla="*/ 1348740 w 3000375"/>
                <a:gd name="connsiteY101" fmla="*/ 152336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11200 h 1793875"/>
                <a:gd name="connsiteX86" fmla="*/ 638175 w 3000375"/>
                <a:gd name="connsiteY86" fmla="*/ 765175 h 1793875"/>
                <a:gd name="connsiteX87" fmla="*/ 765175 w 3000375"/>
                <a:gd name="connsiteY87" fmla="*/ 765175 h 1793875"/>
                <a:gd name="connsiteX88" fmla="*/ 765175 w 3000375"/>
                <a:gd name="connsiteY88" fmla="*/ 898525 h 1793875"/>
                <a:gd name="connsiteX89" fmla="*/ 765175 w 3000375"/>
                <a:gd name="connsiteY89" fmla="*/ 898525 h 1793875"/>
                <a:gd name="connsiteX90" fmla="*/ 790575 w 3000375"/>
                <a:gd name="connsiteY90" fmla="*/ 898525 h 1793875"/>
                <a:gd name="connsiteX91" fmla="*/ 790575 w 3000375"/>
                <a:gd name="connsiteY91" fmla="*/ 965200 h 1793875"/>
                <a:gd name="connsiteX92" fmla="*/ 819150 w 3000375"/>
                <a:gd name="connsiteY92" fmla="*/ 965200 h 1793875"/>
                <a:gd name="connsiteX93" fmla="*/ 819150 w 3000375"/>
                <a:gd name="connsiteY93" fmla="*/ 1035050 h 1793875"/>
                <a:gd name="connsiteX94" fmla="*/ 847725 w 3000375"/>
                <a:gd name="connsiteY94" fmla="*/ 1035050 h 1793875"/>
                <a:gd name="connsiteX95" fmla="*/ 847725 w 3000375"/>
                <a:gd name="connsiteY95" fmla="*/ 1082675 h 1793875"/>
                <a:gd name="connsiteX96" fmla="*/ 920750 w 3000375"/>
                <a:gd name="connsiteY96" fmla="*/ 1082675 h 1793875"/>
                <a:gd name="connsiteX97" fmla="*/ 920750 w 3000375"/>
                <a:gd name="connsiteY97" fmla="*/ 1149350 h 1793875"/>
                <a:gd name="connsiteX98" fmla="*/ 1133475 w 3000375"/>
                <a:gd name="connsiteY98" fmla="*/ 1149350 h 1793875"/>
                <a:gd name="connsiteX99" fmla="*/ 1133475 w 3000375"/>
                <a:gd name="connsiteY99" fmla="*/ 1228725 h 1793875"/>
                <a:gd name="connsiteX100" fmla="*/ 1257300 w 3000375"/>
                <a:gd name="connsiteY100"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11200 h 1793875"/>
                <a:gd name="connsiteX86" fmla="*/ 638175 w 3000375"/>
                <a:gd name="connsiteY86" fmla="*/ 765175 h 1793875"/>
                <a:gd name="connsiteX87" fmla="*/ 765175 w 3000375"/>
                <a:gd name="connsiteY87" fmla="*/ 765175 h 1793875"/>
                <a:gd name="connsiteX88" fmla="*/ 765175 w 3000375"/>
                <a:gd name="connsiteY88" fmla="*/ 898525 h 1793875"/>
                <a:gd name="connsiteX89" fmla="*/ 765175 w 3000375"/>
                <a:gd name="connsiteY89" fmla="*/ 898525 h 1793875"/>
                <a:gd name="connsiteX90" fmla="*/ 790575 w 3000375"/>
                <a:gd name="connsiteY90" fmla="*/ 898525 h 1793875"/>
                <a:gd name="connsiteX91" fmla="*/ 790575 w 3000375"/>
                <a:gd name="connsiteY91" fmla="*/ 965200 h 1793875"/>
                <a:gd name="connsiteX92" fmla="*/ 819150 w 3000375"/>
                <a:gd name="connsiteY92" fmla="*/ 965200 h 1793875"/>
                <a:gd name="connsiteX93" fmla="*/ 819150 w 3000375"/>
                <a:gd name="connsiteY93" fmla="*/ 1035050 h 1793875"/>
                <a:gd name="connsiteX94" fmla="*/ 847725 w 3000375"/>
                <a:gd name="connsiteY94" fmla="*/ 1035050 h 1793875"/>
                <a:gd name="connsiteX95" fmla="*/ 847725 w 3000375"/>
                <a:gd name="connsiteY95" fmla="*/ 1082675 h 1793875"/>
                <a:gd name="connsiteX96" fmla="*/ 920750 w 3000375"/>
                <a:gd name="connsiteY96" fmla="*/ 1082675 h 1793875"/>
                <a:gd name="connsiteX97" fmla="*/ 920750 w 3000375"/>
                <a:gd name="connsiteY97" fmla="*/ 1149350 h 1793875"/>
                <a:gd name="connsiteX98" fmla="*/ 1133475 w 3000375"/>
                <a:gd name="connsiteY98" fmla="*/ 1149350 h 1793875"/>
                <a:gd name="connsiteX99" fmla="*/ 1257300 w 3000375"/>
                <a:gd name="connsiteY99"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11200 h 1793875"/>
                <a:gd name="connsiteX86" fmla="*/ 638175 w 3000375"/>
                <a:gd name="connsiteY86" fmla="*/ 765175 h 1793875"/>
                <a:gd name="connsiteX87" fmla="*/ 765175 w 3000375"/>
                <a:gd name="connsiteY87" fmla="*/ 765175 h 1793875"/>
                <a:gd name="connsiteX88" fmla="*/ 765175 w 3000375"/>
                <a:gd name="connsiteY88" fmla="*/ 898525 h 1793875"/>
                <a:gd name="connsiteX89" fmla="*/ 765175 w 3000375"/>
                <a:gd name="connsiteY89" fmla="*/ 898525 h 1793875"/>
                <a:gd name="connsiteX90" fmla="*/ 790575 w 3000375"/>
                <a:gd name="connsiteY90" fmla="*/ 898525 h 1793875"/>
                <a:gd name="connsiteX91" fmla="*/ 790575 w 3000375"/>
                <a:gd name="connsiteY91" fmla="*/ 965200 h 1793875"/>
                <a:gd name="connsiteX92" fmla="*/ 819150 w 3000375"/>
                <a:gd name="connsiteY92" fmla="*/ 965200 h 1793875"/>
                <a:gd name="connsiteX93" fmla="*/ 819150 w 3000375"/>
                <a:gd name="connsiteY93" fmla="*/ 1035050 h 1793875"/>
                <a:gd name="connsiteX94" fmla="*/ 847725 w 3000375"/>
                <a:gd name="connsiteY94" fmla="*/ 1035050 h 1793875"/>
                <a:gd name="connsiteX95" fmla="*/ 847725 w 3000375"/>
                <a:gd name="connsiteY95" fmla="*/ 1082675 h 1793875"/>
                <a:gd name="connsiteX96" fmla="*/ 920750 w 3000375"/>
                <a:gd name="connsiteY96" fmla="*/ 1149350 h 1793875"/>
                <a:gd name="connsiteX97" fmla="*/ 1133475 w 3000375"/>
                <a:gd name="connsiteY97" fmla="*/ 1149350 h 1793875"/>
                <a:gd name="connsiteX98" fmla="*/ 1257300 w 3000375"/>
                <a:gd name="connsiteY98"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11200 h 1793875"/>
                <a:gd name="connsiteX86" fmla="*/ 638175 w 3000375"/>
                <a:gd name="connsiteY86" fmla="*/ 765175 h 1793875"/>
                <a:gd name="connsiteX87" fmla="*/ 765175 w 3000375"/>
                <a:gd name="connsiteY87" fmla="*/ 765175 h 1793875"/>
                <a:gd name="connsiteX88" fmla="*/ 765175 w 3000375"/>
                <a:gd name="connsiteY88" fmla="*/ 898525 h 1793875"/>
                <a:gd name="connsiteX89" fmla="*/ 765175 w 3000375"/>
                <a:gd name="connsiteY89" fmla="*/ 898525 h 1793875"/>
                <a:gd name="connsiteX90" fmla="*/ 790575 w 3000375"/>
                <a:gd name="connsiteY90" fmla="*/ 898525 h 1793875"/>
                <a:gd name="connsiteX91" fmla="*/ 790575 w 3000375"/>
                <a:gd name="connsiteY91" fmla="*/ 965200 h 1793875"/>
                <a:gd name="connsiteX92" fmla="*/ 819150 w 3000375"/>
                <a:gd name="connsiteY92" fmla="*/ 965200 h 1793875"/>
                <a:gd name="connsiteX93" fmla="*/ 819150 w 3000375"/>
                <a:gd name="connsiteY93" fmla="*/ 1035050 h 1793875"/>
                <a:gd name="connsiteX94" fmla="*/ 847725 w 3000375"/>
                <a:gd name="connsiteY94" fmla="*/ 1082675 h 1793875"/>
                <a:gd name="connsiteX95" fmla="*/ 920750 w 3000375"/>
                <a:gd name="connsiteY95" fmla="*/ 1149350 h 1793875"/>
                <a:gd name="connsiteX96" fmla="*/ 1133475 w 3000375"/>
                <a:gd name="connsiteY96" fmla="*/ 1149350 h 1793875"/>
                <a:gd name="connsiteX97" fmla="*/ 1257300 w 3000375"/>
                <a:gd name="connsiteY97"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11200 h 1793875"/>
                <a:gd name="connsiteX86" fmla="*/ 638175 w 3000375"/>
                <a:gd name="connsiteY86" fmla="*/ 765175 h 1793875"/>
                <a:gd name="connsiteX87" fmla="*/ 765175 w 3000375"/>
                <a:gd name="connsiteY87" fmla="*/ 765175 h 1793875"/>
                <a:gd name="connsiteX88" fmla="*/ 765175 w 3000375"/>
                <a:gd name="connsiteY88" fmla="*/ 898525 h 1793875"/>
                <a:gd name="connsiteX89" fmla="*/ 765175 w 3000375"/>
                <a:gd name="connsiteY89" fmla="*/ 898525 h 1793875"/>
                <a:gd name="connsiteX90" fmla="*/ 790575 w 3000375"/>
                <a:gd name="connsiteY90" fmla="*/ 898525 h 1793875"/>
                <a:gd name="connsiteX91" fmla="*/ 819150 w 3000375"/>
                <a:gd name="connsiteY91" fmla="*/ 965200 h 1793875"/>
                <a:gd name="connsiteX92" fmla="*/ 819150 w 3000375"/>
                <a:gd name="connsiteY92" fmla="*/ 1035050 h 1793875"/>
                <a:gd name="connsiteX93" fmla="*/ 847725 w 3000375"/>
                <a:gd name="connsiteY93" fmla="*/ 1082675 h 1793875"/>
                <a:gd name="connsiteX94" fmla="*/ 920750 w 3000375"/>
                <a:gd name="connsiteY94" fmla="*/ 1149350 h 1793875"/>
                <a:gd name="connsiteX95" fmla="*/ 1133475 w 3000375"/>
                <a:gd name="connsiteY95" fmla="*/ 1149350 h 1793875"/>
                <a:gd name="connsiteX96" fmla="*/ 1257300 w 3000375"/>
                <a:gd name="connsiteY96"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11200 h 1793875"/>
                <a:gd name="connsiteX86" fmla="*/ 638175 w 3000375"/>
                <a:gd name="connsiteY86" fmla="*/ 765175 h 1793875"/>
                <a:gd name="connsiteX87" fmla="*/ 765175 w 3000375"/>
                <a:gd name="connsiteY87" fmla="*/ 898525 h 1793875"/>
                <a:gd name="connsiteX88" fmla="*/ 765175 w 3000375"/>
                <a:gd name="connsiteY88" fmla="*/ 898525 h 1793875"/>
                <a:gd name="connsiteX89" fmla="*/ 790575 w 3000375"/>
                <a:gd name="connsiteY89" fmla="*/ 898525 h 1793875"/>
                <a:gd name="connsiteX90" fmla="*/ 819150 w 3000375"/>
                <a:gd name="connsiteY90" fmla="*/ 965200 h 1793875"/>
                <a:gd name="connsiteX91" fmla="*/ 819150 w 3000375"/>
                <a:gd name="connsiteY91" fmla="*/ 1035050 h 1793875"/>
                <a:gd name="connsiteX92" fmla="*/ 847725 w 3000375"/>
                <a:gd name="connsiteY92" fmla="*/ 1082675 h 1793875"/>
                <a:gd name="connsiteX93" fmla="*/ 920750 w 3000375"/>
                <a:gd name="connsiteY93" fmla="*/ 1149350 h 1793875"/>
                <a:gd name="connsiteX94" fmla="*/ 1133475 w 3000375"/>
                <a:gd name="connsiteY94" fmla="*/ 1149350 h 1793875"/>
                <a:gd name="connsiteX95" fmla="*/ 1257300 w 3000375"/>
                <a:gd name="connsiteY95"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657225 h 1793875"/>
                <a:gd name="connsiteX84" fmla="*/ 593725 w 3000375"/>
                <a:gd name="connsiteY84" fmla="*/ 711200 h 1793875"/>
                <a:gd name="connsiteX85" fmla="*/ 638175 w 3000375"/>
                <a:gd name="connsiteY85" fmla="*/ 765175 h 1793875"/>
                <a:gd name="connsiteX86" fmla="*/ 765175 w 3000375"/>
                <a:gd name="connsiteY86" fmla="*/ 898525 h 1793875"/>
                <a:gd name="connsiteX87" fmla="*/ 765175 w 3000375"/>
                <a:gd name="connsiteY87" fmla="*/ 898525 h 1793875"/>
                <a:gd name="connsiteX88" fmla="*/ 790575 w 3000375"/>
                <a:gd name="connsiteY88" fmla="*/ 898525 h 1793875"/>
                <a:gd name="connsiteX89" fmla="*/ 819150 w 3000375"/>
                <a:gd name="connsiteY89" fmla="*/ 965200 h 1793875"/>
                <a:gd name="connsiteX90" fmla="*/ 819150 w 3000375"/>
                <a:gd name="connsiteY90" fmla="*/ 1035050 h 1793875"/>
                <a:gd name="connsiteX91" fmla="*/ 847725 w 3000375"/>
                <a:gd name="connsiteY91" fmla="*/ 1082675 h 1793875"/>
                <a:gd name="connsiteX92" fmla="*/ 920750 w 3000375"/>
                <a:gd name="connsiteY92" fmla="*/ 1149350 h 1793875"/>
                <a:gd name="connsiteX93" fmla="*/ 1133475 w 3000375"/>
                <a:gd name="connsiteY93" fmla="*/ 1149350 h 1793875"/>
                <a:gd name="connsiteX94" fmla="*/ 1257300 w 3000375"/>
                <a:gd name="connsiteY94"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463550 h 1793875"/>
                <a:gd name="connsiteX82" fmla="*/ 511175 w 3000375"/>
                <a:gd name="connsiteY82" fmla="*/ 657225 h 1793875"/>
                <a:gd name="connsiteX83" fmla="*/ 593725 w 3000375"/>
                <a:gd name="connsiteY83" fmla="*/ 711200 h 1793875"/>
                <a:gd name="connsiteX84" fmla="*/ 638175 w 3000375"/>
                <a:gd name="connsiteY84" fmla="*/ 765175 h 1793875"/>
                <a:gd name="connsiteX85" fmla="*/ 765175 w 3000375"/>
                <a:gd name="connsiteY85" fmla="*/ 898525 h 1793875"/>
                <a:gd name="connsiteX86" fmla="*/ 765175 w 3000375"/>
                <a:gd name="connsiteY86" fmla="*/ 898525 h 1793875"/>
                <a:gd name="connsiteX87" fmla="*/ 790575 w 3000375"/>
                <a:gd name="connsiteY87" fmla="*/ 898525 h 1793875"/>
                <a:gd name="connsiteX88" fmla="*/ 819150 w 3000375"/>
                <a:gd name="connsiteY88" fmla="*/ 965200 h 1793875"/>
                <a:gd name="connsiteX89" fmla="*/ 819150 w 3000375"/>
                <a:gd name="connsiteY89" fmla="*/ 1035050 h 1793875"/>
                <a:gd name="connsiteX90" fmla="*/ 847725 w 3000375"/>
                <a:gd name="connsiteY90" fmla="*/ 1082675 h 1793875"/>
                <a:gd name="connsiteX91" fmla="*/ 920750 w 3000375"/>
                <a:gd name="connsiteY91" fmla="*/ 1149350 h 1793875"/>
                <a:gd name="connsiteX92" fmla="*/ 1133475 w 3000375"/>
                <a:gd name="connsiteY92" fmla="*/ 1149350 h 1793875"/>
                <a:gd name="connsiteX93" fmla="*/ 1257300 w 3000375"/>
                <a:gd name="connsiteY93"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0 w 3000375"/>
                <a:gd name="connsiteY63" fmla="*/ 180975 h 1793875"/>
                <a:gd name="connsiteX64" fmla="*/ 34925 w 3000375"/>
                <a:gd name="connsiteY64" fmla="*/ 180975 h 1793875"/>
                <a:gd name="connsiteX65" fmla="*/ 34925 w 3000375"/>
                <a:gd name="connsiteY65" fmla="*/ 215900 h 1793875"/>
                <a:gd name="connsiteX66" fmla="*/ 120650 w 3000375"/>
                <a:gd name="connsiteY66" fmla="*/ 215900 h 1793875"/>
                <a:gd name="connsiteX67" fmla="*/ 120650 w 3000375"/>
                <a:gd name="connsiteY67" fmla="*/ 250825 h 1793875"/>
                <a:gd name="connsiteX68" fmla="*/ 149225 w 3000375"/>
                <a:gd name="connsiteY68" fmla="*/ 250825 h 1793875"/>
                <a:gd name="connsiteX69" fmla="*/ 149225 w 3000375"/>
                <a:gd name="connsiteY69" fmla="*/ 250825 h 1793875"/>
                <a:gd name="connsiteX70" fmla="*/ 149225 w 3000375"/>
                <a:gd name="connsiteY70" fmla="*/ 282575 h 1793875"/>
                <a:gd name="connsiteX71" fmla="*/ 174625 w 3000375"/>
                <a:gd name="connsiteY71" fmla="*/ 282575 h 1793875"/>
                <a:gd name="connsiteX72" fmla="*/ 174625 w 3000375"/>
                <a:gd name="connsiteY72" fmla="*/ 320675 h 1793875"/>
                <a:gd name="connsiteX73" fmla="*/ 174625 w 3000375"/>
                <a:gd name="connsiteY73" fmla="*/ 320675 h 1793875"/>
                <a:gd name="connsiteX74" fmla="*/ 174625 w 3000375"/>
                <a:gd name="connsiteY74" fmla="*/ 320675 h 1793875"/>
                <a:gd name="connsiteX75" fmla="*/ 200025 w 3000375"/>
                <a:gd name="connsiteY75" fmla="*/ 320675 h 1793875"/>
                <a:gd name="connsiteX76" fmla="*/ 200025 w 3000375"/>
                <a:gd name="connsiteY76" fmla="*/ 361950 h 1793875"/>
                <a:gd name="connsiteX77" fmla="*/ 279400 w 3000375"/>
                <a:gd name="connsiteY77" fmla="*/ 361950 h 1793875"/>
                <a:gd name="connsiteX78" fmla="*/ 279400 w 3000375"/>
                <a:gd name="connsiteY78" fmla="*/ 412750 h 1793875"/>
                <a:gd name="connsiteX79" fmla="*/ 317500 w 3000375"/>
                <a:gd name="connsiteY79" fmla="*/ 412750 h 1793875"/>
                <a:gd name="connsiteX80" fmla="*/ 317500 w 3000375"/>
                <a:gd name="connsiteY80" fmla="*/ 463550 h 1793875"/>
                <a:gd name="connsiteX81" fmla="*/ 511175 w 3000375"/>
                <a:gd name="connsiteY81" fmla="*/ 657225 h 1793875"/>
                <a:gd name="connsiteX82" fmla="*/ 593725 w 3000375"/>
                <a:gd name="connsiteY82" fmla="*/ 711200 h 1793875"/>
                <a:gd name="connsiteX83" fmla="*/ 638175 w 3000375"/>
                <a:gd name="connsiteY83" fmla="*/ 765175 h 1793875"/>
                <a:gd name="connsiteX84" fmla="*/ 765175 w 3000375"/>
                <a:gd name="connsiteY84" fmla="*/ 898525 h 1793875"/>
                <a:gd name="connsiteX85" fmla="*/ 765175 w 3000375"/>
                <a:gd name="connsiteY85" fmla="*/ 898525 h 1793875"/>
                <a:gd name="connsiteX86" fmla="*/ 790575 w 3000375"/>
                <a:gd name="connsiteY86" fmla="*/ 898525 h 1793875"/>
                <a:gd name="connsiteX87" fmla="*/ 819150 w 3000375"/>
                <a:gd name="connsiteY87" fmla="*/ 965200 h 1793875"/>
                <a:gd name="connsiteX88" fmla="*/ 819150 w 3000375"/>
                <a:gd name="connsiteY88" fmla="*/ 1035050 h 1793875"/>
                <a:gd name="connsiteX89" fmla="*/ 847725 w 3000375"/>
                <a:gd name="connsiteY89" fmla="*/ 1082675 h 1793875"/>
                <a:gd name="connsiteX90" fmla="*/ 920750 w 3000375"/>
                <a:gd name="connsiteY90" fmla="*/ 1149350 h 1793875"/>
                <a:gd name="connsiteX91" fmla="*/ 1133475 w 3000375"/>
                <a:gd name="connsiteY91" fmla="*/ 1149350 h 1793875"/>
                <a:gd name="connsiteX92" fmla="*/ 1257300 w 3000375"/>
                <a:gd name="connsiteY92"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50825 h 1793875"/>
                <a:gd name="connsiteX69" fmla="*/ 149225 w 3000375"/>
                <a:gd name="connsiteY69" fmla="*/ 282575 h 1793875"/>
                <a:gd name="connsiteX70" fmla="*/ 174625 w 3000375"/>
                <a:gd name="connsiteY70" fmla="*/ 282575 h 1793875"/>
                <a:gd name="connsiteX71" fmla="*/ 174625 w 3000375"/>
                <a:gd name="connsiteY71" fmla="*/ 320675 h 1793875"/>
                <a:gd name="connsiteX72" fmla="*/ 174625 w 3000375"/>
                <a:gd name="connsiteY72" fmla="*/ 320675 h 1793875"/>
                <a:gd name="connsiteX73" fmla="*/ 174625 w 3000375"/>
                <a:gd name="connsiteY73" fmla="*/ 320675 h 1793875"/>
                <a:gd name="connsiteX74" fmla="*/ 200025 w 3000375"/>
                <a:gd name="connsiteY74" fmla="*/ 320675 h 1793875"/>
                <a:gd name="connsiteX75" fmla="*/ 200025 w 3000375"/>
                <a:gd name="connsiteY75" fmla="*/ 361950 h 1793875"/>
                <a:gd name="connsiteX76" fmla="*/ 279400 w 3000375"/>
                <a:gd name="connsiteY76" fmla="*/ 361950 h 1793875"/>
                <a:gd name="connsiteX77" fmla="*/ 279400 w 3000375"/>
                <a:gd name="connsiteY77" fmla="*/ 412750 h 1793875"/>
                <a:gd name="connsiteX78" fmla="*/ 317500 w 3000375"/>
                <a:gd name="connsiteY78" fmla="*/ 412750 h 1793875"/>
                <a:gd name="connsiteX79" fmla="*/ 317500 w 3000375"/>
                <a:gd name="connsiteY79" fmla="*/ 463550 h 1793875"/>
                <a:gd name="connsiteX80" fmla="*/ 511175 w 3000375"/>
                <a:gd name="connsiteY80" fmla="*/ 657225 h 1793875"/>
                <a:gd name="connsiteX81" fmla="*/ 593725 w 3000375"/>
                <a:gd name="connsiteY81" fmla="*/ 711200 h 1793875"/>
                <a:gd name="connsiteX82" fmla="*/ 638175 w 3000375"/>
                <a:gd name="connsiteY82" fmla="*/ 765175 h 1793875"/>
                <a:gd name="connsiteX83" fmla="*/ 765175 w 3000375"/>
                <a:gd name="connsiteY83" fmla="*/ 898525 h 1793875"/>
                <a:gd name="connsiteX84" fmla="*/ 765175 w 3000375"/>
                <a:gd name="connsiteY84" fmla="*/ 898525 h 1793875"/>
                <a:gd name="connsiteX85" fmla="*/ 790575 w 3000375"/>
                <a:gd name="connsiteY85" fmla="*/ 898525 h 1793875"/>
                <a:gd name="connsiteX86" fmla="*/ 819150 w 3000375"/>
                <a:gd name="connsiteY86" fmla="*/ 965200 h 1793875"/>
                <a:gd name="connsiteX87" fmla="*/ 819150 w 3000375"/>
                <a:gd name="connsiteY87" fmla="*/ 1035050 h 1793875"/>
                <a:gd name="connsiteX88" fmla="*/ 847725 w 3000375"/>
                <a:gd name="connsiteY88" fmla="*/ 1082675 h 1793875"/>
                <a:gd name="connsiteX89" fmla="*/ 920750 w 3000375"/>
                <a:gd name="connsiteY89" fmla="*/ 1149350 h 1793875"/>
                <a:gd name="connsiteX90" fmla="*/ 1133475 w 3000375"/>
                <a:gd name="connsiteY90" fmla="*/ 1149350 h 1793875"/>
                <a:gd name="connsiteX91" fmla="*/ 1257300 w 3000375"/>
                <a:gd name="connsiteY91"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282575 h 1793875"/>
                <a:gd name="connsiteX70" fmla="*/ 174625 w 3000375"/>
                <a:gd name="connsiteY70" fmla="*/ 320675 h 1793875"/>
                <a:gd name="connsiteX71" fmla="*/ 174625 w 3000375"/>
                <a:gd name="connsiteY71" fmla="*/ 320675 h 1793875"/>
                <a:gd name="connsiteX72" fmla="*/ 174625 w 3000375"/>
                <a:gd name="connsiteY72" fmla="*/ 320675 h 1793875"/>
                <a:gd name="connsiteX73" fmla="*/ 200025 w 3000375"/>
                <a:gd name="connsiteY73" fmla="*/ 320675 h 1793875"/>
                <a:gd name="connsiteX74" fmla="*/ 200025 w 3000375"/>
                <a:gd name="connsiteY74" fmla="*/ 361950 h 1793875"/>
                <a:gd name="connsiteX75" fmla="*/ 279400 w 3000375"/>
                <a:gd name="connsiteY75" fmla="*/ 361950 h 1793875"/>
                <a:gd name="connsiteX76" fmla="*/ 279400 w 3000375"/>
                <a:gd name="connsiteY76" fmla="*/ 412750 h 1793875"/>
                <a:gd name="connsiteX77" fmla="*/ 317500 w 3000375"/>
                <a:gd name="connsiteY77" fmla="*/ 412750 h 1793875"/>
                <a:gd name="connsiteX78" fmla="*/ 317500 w 3000375"/>
                <a:gd name="connsiteY78" fmla="*/ 463550 h 1793875"/>
                <a:gd name="connsiteX79" fmla="*/ 511175 w 3000375"/>
                <a:gd name="connsiteY79" fmla="*/ 657225 h 1793875"/>
                <a:gd name="connsiteX80" fmla="*/ 593725 w 3000375"/>
                <a:gd name="connsiteY80" fmla="*/ 711200 h 1793875"/>
                <a:gd name="connsiteX81" fmla="*/ 638175 w 3000375"/>
                <a:gd name="connsiteY81" fmla="*/ 765175 h 1793875"/>
                <a:gd name="connsiteX82" fmla="*/ 765175 w 3000375"/>
                <a:gd name="connsiteY82" fmla="*/ 898525 h 1793875"/>
                <a:gd name="connsiteX83" fmla="*/ 765175 w 3000375"/>
                <a:gd name="connsiteY83" fmla="*/ 898525 h 1793875"/>
                <a:gd name="connsiteX84" fmla="*/ 790575 w 3000375"/>
                <a:gd name="connsiteY84" fmla="*/ 898525 h 1793875"/>
                <a:gd name="connsiteX85" fmla="*/ 819150 w 3000375"/>
                <a:gd name="connsiteY85" fmla="*/ 965200 h 1793875"/>
                <a:gd name="connsiteX86" fmla="*/ 819150 w 3000375"/>
                <a:gd name="connsiteY86" fmla="*/ 1035050 h 1793875"/>
                <a:gd name="connsiteX87" fmla="*/ 847725 w 3000375"/>
                <a:gd name="connsiteY87" fmla="*/ 1082675 h 1793875"/>
                <a:gd name="connsiteX88" fmla="*/ 920750 w 3000375"/>
                <a:gd name="connsiteY88" fmla="*/ 1149350 h 1793875"/>
                <a:gd name="connsiteX89" fmla="*/ 1133475 w 3000375"/>
                <a:gd name="connsiteY89" fmla="*/ 1149350 h 1793875"/>
                <a:gd name="connsiteX90" fmla="*/ 1257300 w 3000375"/>
                <a:gd name="connsiteY90"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11175 w 3000375"/>
                <a:gd name="connsiteY78" fmla="*/ 657225 h 1793875"/>
                <a:gd name="connsiteX79" fmla="*/ 593725 w 3000375"/>
                <a:gd name="connsiteY79" fmla="*/ 711200 h 1793875"/>
                <a:gd name="connsiteX80" fmla="*/ 638175 w 3000375"/>
                <a:gd name="connsiteY80" fmla="*/ 765175 h 1793875"/>
                <a:gd name="connsiteX81" fmla="*/ 765175 w 3000375"/>
                <a:gd name="connsiteY81" fmla="*/ 898525 h 1793875"/>
                <a:gd name="connsiteX82" fmla="*/ 765175 w 3000375"/>
                <a:gd name="connsiteY82" fmla="*/ 898525 h 1793875"/>
                <a:gd name="connsiteX83" fmla="*/ 790575 w 3000375"/>
                <a:gd name="connsiteY83" fmla="*/ 898525 h 1793875"/>
                <a:gd name="connsiteX84" fmla="*/ 819150 w 3000375"/>
                <a:gd name="connsiteY84" fmla="*/ 965200 h 1793875"/>
                <a:gd name="connsiteX85" fmla="*/ 819150 w 3000375"/>
                <a:gd name="connsiteY85" fmla="*/ 1035050 h 1793875"/>
                <a:gd name="connsiteX86" fmla="*/ 847725 w 3000375"/>
                <a:gd name="connsiteY86" fmla="*/ 1082675 h 1793875"/>
                <a:gd name="connsiteX87" fmla="*/ 920750 w 3000375"/>
                <a:gd name="connsiteY87" fmla="*/ 1149350 h 1793875"/>
                <a:gd name="connsiteX88" fmla="*/ 1133475 w 3000375"/>
                <a:gd name="connsiteY88" fmla="*/ 1149350 h 1793875"/>
                <a:gd name="connsiteX89" fmla="*/ 1257300 w 3000375"/>
                <a:gd name="connsiteY89"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11175 w 3000375"/>
                <a:gd name="connsiteY78" fmla="*/ 657225 h 1793875"/>
                <a:gd name="connsiteX79" fmla="*/ 593725 w 3000375"/>
                <a:gd name="connsiteY79" fmla="*/ 711200 h 1793875"/>
                <a:gd name="connsiteX80" fmla="*/ 638175 w 3000375"/>
                <a:gd name="connsiteY80" fmla="*/ 765175 h 1793875"/>
                <a:gd name="connsiteX81" fmla="*/ 765175 w 3000375"/>
                <a:gd name="connsiteY81" fmla="*/ 898525 h 1793875"/>
                <a:gd name="connsiteX82" fmla="*/ 765175 w 3000375"/>
                <a:gd name="connsiteY82" fmla="*/ 898525 h 1793875"/>
                <a:gd name="connsiteX83" fmla="*/ 819150 w 3000375"/>
                <a:gd name="connsiteY83" fmla="*/ 965200 h 1793875"/>
                <a:gd name="connsiteX84" fmla="*/ 819150 w 3000375"/>
                <a:gd name="connsiteY84" fmla="*/ 1035050 h 1793875"/>
                <a:gd name="connsiteX85" fmla="*/ 847725 w 3000375"/>
                <a:gd name="connsiteY85" fmla="*/ 1082675 h 1793875"/>
                <a:gd name="connsiteX86" fmla="*/ 920750 w 3000375"/>
                <a:gd name="connsiteY86" fmla="*/ 1149350 h 1793875"/>
                <a:gd name="connsiteX87" fmla="*/ 1133475 w 3000375"/>
                <a:gd name="connsiteY87" fmla="*/ 1149350 h 1793875"/>
                <a:gd name="connsiteX88" fmla="*/ 1257300 w 3000375"/>
                <a:gd name="connsiteY88"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11175 w 3000375"/>
                <a:gd name="connsiteY78" fmla="*/ 657225 h 1793875"/>
                <a:gd name="connsiteX79" fmla="*/ 593725 w 3000375"/>
                <a:gd name="connsiteY79" fmla="*/ 711200 h 1793875"/>
                <a:gd name="connsiteX80" fmla="*/ 638175 w 3000375"/>
                <a:gd name="connsiteY80" fmla="*/ 765175 h 1793875"/>
                <a:gd name="connsiteX81" fmla="*/ 765175 w 3000375"/>
                <a:gd name="connsiteY81" fmla="*/ 898525 h 1793875"/>
                <a:gd name="connsiteX82" fmla="*/ 765175 w 3000375"/>
                <a:gd name="connsiteY82" fmla="*/ 898525 h 1793875"/>
                <a:gd name="connsiteX83" fmla="*/ 819150 w 3000375"/>
                <a:gd name="connsiteY83" fmla="*/ 965200 h 1793875"/>
                <a:gd name="connsiteX84" fmla="*/ 819150 w 3000375"/>
                <a:gd name="connsiteY84" fmla="*/ 1035050 h 1793875"/>
                <a:gd name="connsiteX85" fmla="*/ 920750 w 3000375"/>
                <a:gd name="connsiteY85" fmla="*/ 1149350 h 1793875"/>
                <a:gd name="connsiteX86" fmla="*/ 1133475 w 3000375"/>
                <a:gd name="connsiteY86" fmla="*/ 1149350 h 1793875"/>
                <a:gd name="connsiteX87" fmla="*/ 1257300 w 3000375"/>
                <a:gd name="connsiteY87"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11175 w 3000375"/>
                <a:gd name="connsiteY78" fmla="*/ 657225 h 1793875"/>
                <a:gd name="connsiteX79" fmla="*/ 593725 w 3000375"/>
                <a:gd name="connsiteY79" fmla="*/ 711200 h 1793875"/>
                <a:gd name="connsiteX80" fmla="*/ 638175 w 3000375"/>
                <a:gd name="connsiteY80" fmla="*/ 765175 h 1793875"/>
                <a:gd name="connsiteX81" fmla="*/ 765175 w 3000375"/>
                <a:gd name="connsiteY81" fmla="*/ 898525 h 1793875"/>
                <a:gd name="connsiteX82" fmla="*/ 765175 w 3000375"/>
                <a:gd name="connsiteY82" fmla="*/ 898525 h 1793875"/>
                <a:gd name="connsiteX83" fmla="*/ 819150 w 3000375"/>
                <a:gd name="connsiteY83" fmla="*/ 965200 h 1793875"/>
                <a:gd name="connsiteX84" fmla="*/ 819150 w 3000375"/>
                <a:gd name="connsiteY84" fmla="*/ 1035050 h 1793875"/>
                <a:gd name="connsiteX85" fmla="*/ 920750 w 3000375"/>
                <a:gd name="connsiteY85" fmla="*/ 1149350 h 1793875"/>
                <a:gd name="connsiteX86" fmla="*/ 1257300 w 3000375"/>
                <a:gd name="connsiteY86" fmla="*/ 12287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11175 w 3000375"/>
                <a:gd name="connsiteY78" fmla="*/ 657225 h 1793875"/>
                <a:gd name="connsiteX79" fmla="*/ 593725 w 3000375"/>
                <a:gd name="connsiteY79" fmla="*/ 711200 h 1793875"/>
                <a:gd name="connsiteX80" fmla="*/ 638175 w 3000375"/>
                <a:gd name="connsiteY80" fmla="*/ 765175 h 1793875"/>
                <a:gd name="connsiteX81" fmla="*/ 765175 w 3000375"/>
                <a:gd name="connsiteY81" fmla="*/ 898525 h 1793875"/>
                <a:gd name="connsiteX82" fmla="*/ 765175 w 3000375"/>
                <a:gd name="connsiteY82" fmla="*/ 898525 h 1793875"/>
                <a:gd name="connsiteX83" fmla="*/ 819150 w 3000375"/>
                <a:gd name="connsiteY83" fmla="*/ 965200 h 1793875"/>
                <a:gd name="connsiteX84" fmla="*/ 819150 w 3000375"/>
                <a:gd name="connsiteY84" fmla="*/ 1035050 h 1793875"/>
                <a:gd name="connsiteX85" fmla="*/ 920750 w 3000375"/>
                <a:gd name="connsiteY85"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11175 w 3000375"/>
                <a:gd name="connsiteY78" fmla="*/ 657225 h 1793875"/>
                <a:gd name="connsiteX79" fmla="*/ 593725 w 3000375"/>
                <a:gd name="connsiteY79" fmla="*/ 711200 h 1793875"/>
                <a:gd name="connsiteX80" fmla="*/ 638175 w 3000375"/>
                <a:gd name="connsiteY80" fmla="*/ 765175 h 1793875"/>
                <a:gd name="connsiteX81" fmla="*/ 765175 w 3000375"/>
                <a:gd name="connsiteY81" fmla="*/ 898525 h 1793875"/>
                <a:gd name="connsiteX82" fmla="*/ 765175 w 3000375"/>
                <a:gd name="connsiteY82" fmla="*/ 898525 h 1793875"/>
                <a:gd name="connsiteX83" fmla="*/ 819150 w 3000375"/>
                <a:gd name="connsiteY83" fmla="*/ 965200 h 1793875"/>
                <a:gd name="connsiteX84" fmla="*/ 920750 w 3000375"/>
                <a:gd name="connsiteY84"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11175 w 3000375"/>
                <a:gd name="connsiteY78" fmla="*/ 657225 h 1793875"/>
                <a:gd name="connsiteX79" fmla="*/ 593725 w 3000375"/>
                <a:gd name="connsiteY79" fmla="*/ 711200 h 1793875"/>
                <a:gd name="connsiteX80" fmla="*/ 765175 w 3000375"/>
                <a:gd name="connsiteY80" fmla="*/ 898525 h 1793875"/>
                <a:gd name="connsiteX81" fmla="*/ 765175 w 3000375"/>
                <a:gd name="connsiteY81" fmla="*/ 898525 h 1793875"/>
                <a:gd name="connsiteX82" fmla="*/ 819150 w 3000375"/>
                <a:gd name="connsiteY82" fmla="*/ 965200 h 1793875"/>
                <a:gd name="connsiteX83" fmla="*/ 920750 w 3000375"/>
                <a:gd name="connsiteY83"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12750 h 1793875"/>
                <a:gd name="connsiteX77" fmla="*/ 317500 w 3000375"/>
                <a:gd name="connsiteY77" fmla="*/ 463550 h 1793875"/>
                <a:gd name="connsiteX78" fmla="*/ 593725 w 3000375"/>
                <a:gd name="connsiteY78" fmla="*/ 711200 h 1793875"/>
                <a:gd name="connsiteX79" fmla="*/ 765175 w 3000375"/>
                <a:gd name="connsiteY79" fmla="*/ 898525 h 1793875"/>
                <a:gd name="connsiteX80" fmla="*/ 765175 w 3000375"/>
                <a:gd name="connsiteY80" fmla="*/ 898525 h 1793875"/>
                <a:gd name="connsiteX81" fmla="*/ 819150 w 3000375"/>
                <a:gd name="connsiteY81" fmla="*/ 965200 h 1793875"/>
                <a:gd name="connsiteX82" fmla="*/ 920750 w 3000375"/>
                <a:gd name="connsiteY82"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361950 h 1793875"/>
                <a:gd name="connsiteX75" fmla="*/ 279400 w 3000375"/>
                <a:gd name="connsiteY75" fmla="*/ 412750 h 1793875"/>
                <a:gd name="connsiteX76" fmla="*/ 317500 w 3000375"/>
                <a:gd name="connsiteY76" fmla="*/ 463550 h 1793875"/>
                <a:gd name="connsiteX77" fmla="*/ 593725 w 3000375"/>
                <a:gd name="connsiteY77" fmla="*/ 711200 h 1793875"/>
                <a:gd name="connsiteX78" fmla="*/ 765175 w 3000375"/>
                <a:gd name="connsiteY78" fmla="*/ 898525 h 1793875"/>
                <a:gd name="connsiteX79" fmla="*/ 765175 w 3000375"/>
                <a:gd name="connsiteY79" fmla="*/ 898525 h 1793875"/>
                <a:gd name="connsiteX80" fmla="*/ 819150 w 3000375"/>
                <a:gd name="connsiteY80" fmla="*/ 965200 h 1793875"/>
                <a:gd name="connsiteX81" fmla="*/ 920750 w 3000375"/>
                <a:gd name="connsiteY81"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20675 h 1793875"/>
                <a:gd name="connsiteX73" fmla="*/ 200025 w 3000375"/>
                <a:gd name="connsiteY73" fmla="*/ 361950 h 1793875"/>
                <a:gd name="connsiteX74" fmla="*/ 279400 w 3000375"/>
                <a:gd name="connsiteY74" fmla="*/ 412750 h 1793875"/>
                <a:gd name="connsiteX75" fmla="*/ 317500 w 3000375"/>
                <a:gd name="connsiteY75" fmla="*/ 463550 h 1793875"/>
                <a:gd name="connsiteX76" fmla="*/ 593725 w 3000375"/>
                <a:gd name="connsiteY76" fmla="*/ 711200 h 1793875"/>
                <a:gd name="connsiteX77" fmla="*/ 765175 w 3000375"/>
                <a:gd name="connsiteY77" fmla="*/ 898525 h 1793875"/>
                <a:gd name="connsiteX78" fmla="*/ 765175 w 3000375"/>
                <a:gd name="connsiteY78" fmla="*/ 898525 h 1793875"/>
                <a:gd name="connsiteX79" fmla="*/ 819150 w 3000375"/>
                <a:gd name="connsiteY79" fmla="*/ 965200 h 1793875"/>
                <a:gd name="connsiteX80" fmla="*/ 920750 w 3000375"/>
                <a:gd name="connsiteY80"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73" fmla="*/ 279400 w 3000375"/>
                <a:gd name="connsiteY73" fmla="*/ 412750 h 1793875"/>
                <a:gd name="connsiteX74" fmla="*/ 317500 w 3000375"/>
                <a:gd name="connsiteY74" fmla="*/ 463550 h 1793875"/>
                <a:gd name="connsiteX75" fmla="*/ 593725 w 3000375"/>
                <a:gd name="connsiteY75" fmla="*/ 711200 h 1793875"/>
                <a:gd name="connsiteX76" fmla="*/ 765175 w 3000375"/>
                <a:gd name="connsiteY76" fmla="*/ 898525 h 1793875"/>
                <a:gd name="connsiteX77" fmla="*/ 765175 w 3000375"/>
                <a:gd name="connsiteY77" fmla="*/ 898525 h 1793875"/>
                <a:gd name="connsiteX78" fmla="*/ 819150 w 3000375"/>
                <a:gd name="connsiteY78" fmla="*/ 965200 h 1793875"/>
                <a:gd name="connsiteX79" fmla="*/ 920750 w 3000375"/>
                <a:gd name="connsiteY79"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73" fmla="*/ 279400 w 3000375"/>
                <a:gd name="connsiteY73" fmla="*/ 412750 h 1793875"/>
                <a:gd name="connsiteX74" fmla="*/ 317500 w 3000375"/>
                <a:gd name="connsiteY74" fmla="*/ 463550 h 1793875"/>
                <a:gd name="connsiteX75" fmla="*/ 593725 w 3000375"/>
                <a:gd name="connsiteY75" fmla="*/ 711200 h 1793875"/>
                <a:gd name="connsiteX76" fmla="*/ 765175 w 3000375"/>
                <a:gd name="connsiteY76" fmla="*/ 898525 h 1793875"/>
                <a:gd name="connsiteX77" fmla="*/ 819150 w 3000375"/>
                <a:gd name="connsiteY77" fmla="*/ 965200 h 1793875"/>
                <a:gd name="connsiteX78" fmla="*/ 920750 w 3000375"/>
                <a:gd name="connsiteY78" fmla="*/ 11493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73" fmla="*/ 279400 w 3000375"/>
                <a:gd name="connsiteY73" fmla="*/ 412750 h 1793875"/>
                <a:gd name="connsiteX74" fmla="*/ 317500 w 3000375"/>
                <a:gd name="connsiteY74" fmla="*/ 463550 h 1793875"/>
                <a:gd name="connsiteX75" fmla="*/ 593725 w 3000375"/>
                <a:gd name="connsiteY75" fmla="*/ 711200 h 1793875"/>
                <a:gd name="connsiteX76" fmla="*/ 765175 w 3000375"/>
                <a:gd name="connsiteY76" fmla="*/ 898525 h 1793875"/>
                <a:gd name="connsiteX77" fmla="*/ 819150 w 3000375"/>
                <a:gd name="connsiteY77" fmla="*/ 96520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73" fmla="*/ 279400 w 3000375"/>
                <a:gd name="connsiteY73" fmla="*/ 412750 h 1793875"/>
                <a:gd name="connsiteX74" fmla="*/ 317500 w 3000375"/>
                <a:gd name="connsiteY74" fmla="*/ 463550 h 1793875"/>
                <a:gd name="connsiteX75" fmla="*/ 593725 w 3000375"/>
                <a:gd name="connsiteY75" fmla="*/ 711200 h 1793875"/>
                <a:gd name="connsiteX76" fmla="*/ 765175 w 3000375"/>
                <a:gd name="connsiteY76" fmla="*/ 89852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73" fmla="*/ 279400 w 3000375"/>
                <a:gd name="connsiteY73" fmla="*/ 412750 h 1793875"/>
                <a:gd name="connsiteX74" fmla="*/ 317500 w 3000375"/>
                <a:gd name="connsiteY74" fmla="*/ 463550 h 1793875"/>
                <a:gd name="connsiteX75" fmla="*/ 593725 w 3000375"/>
                <a:gd name="connsiteY75" fmla="*/ 71120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73" fmla="*/ 279400 w 3000375"/>
                <a:gd name="connsiteY73" fmla="*/ 412750 h 1793875"/>
                <a:gd name="connsiteX74" fmla="*/ 317500 w 3000375"/>
                <a:gd name="connsiteY74" fmla="*/ 4635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73" fmla="*/ 279400 w 3000375"/>
                <a:gd name="connsiteY73" fmla="*/ 4127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72" fmla="*/ 200025 w 3000375"/>
                <a:gd name="connsiteY72" fmla="*/ 361950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71" fmla="*/ 174625 w 3000375"/>
                <a:gd name="connsiteY71"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49225 w 3000375"/>
                <a:gd name="connsiteY68" fmla="*/ 282575 h 1793875"/>
                <a:gd name="connsiteX69" fmla="*/ 174625 w 3000375"/>
                <a:gd name="connsiteY69" fmla="*/ 320675 h 1793875"/>
                <a:gd name="connsiteX70" fmla="*/ 174625 w 3000375"/>
                <a:gd name="connsiteY70"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34925 w 3000375"/>
                <a:gd name="connsiteY64" fmla="*/ 215900 h 1793875"/>
                <a:gd name="connsiteX65" fmla="*/ 120650 w 3000375"/>
                <a:gd name="connsiteY65" fmla="*/ 215900 h 1793875"/>
                <a:gd name="connsiteX66" fmla="*/ 120650 w 3000375"/>
                <a:gd name="connsiteY66" fmla="*/ 250825 h 1793875"/>
                <a:gd name="connsiteX67" fmla="*/ 149225 w 3000375"/>
                <a:gd name="connsiteY67" fmla="*/ 250825 h 1793875"/>
                <a:gd name="connsiteX68" fmla="*/ 174625 w 3000375"/>
                <a:gd name="connsiteY68" fmla="*/ 320675 h 1793875"/>
                <a:gd name="connsiteX69" fmla="*/ 174625 w 3000375"/>
                <a:gd name="connsiteY69"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120650 w 3000375"/>
                <a:gd name="connsiteY64" fmla="*/ 215900 h 1793875"/>
                <a:gd name="connsiteX65" fmla="*/ 120650 w 3000375"/>
                <a:gd name="connsiteY65" fmla="*/ 250825 h 1793875"/>
                <a:gd name="connsiteX66" fmla="*/ 149225 w 3000375"/>
                <a:gd name="connsiteY66" fmla="*/ 250825 h 1793875"/>
                <a:gd name="connsiteX67" fmla="*/ 174625 w 3000375"/>
                <a:gd name="connsiteY67" fmla="*/ 320675 h 1793875"/>
                <a:gd name="connsiteX68" fmla="*/ 174625 w 3000375"/>
                <a:gd name="connsiteY68"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120650 w 3000375"/>
                <a:gd name="connsiteY64" fmla="*/ 250825 h 1793875"/>
                <a:gd name="connsiteX65" fmla="*/ 149225 w 3000375"/>
                <a:gd name="connsiteY65" fmla="*/ 250825 h 1793875"/>
                <a:gd name="connsiteX66" fmla="*/ 174625 w 3000375"/>
                <a:gd name="connsiteY66" fmla="*/ 320675 h 1793875"/>
                <a:gd name="connsiteX67" fmla="*/ 174625 w 3000375"/>
                <a:gd name="connsiteY67"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120650 w 3000375"/>
                <a:gd name="connsiteY64" fmla="*/ 250825 h 1793875"/>
                <a:gd name="connsiteX65" fmla="*/ 174625 w 3000375"/>
                <a:gd name="connsiteY65" fmla="*/ 320675 h 1793875"/>
                <a:gd name="connsiteX66" fmla="*/ 174625 w 3000375"/>
                <a:gd name="connsiteY66"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120650 w 3000375"/>
                <a:gd name="connsiteY64" fmla="*/ 250825 h 1793875"/>
                <a:gd name="connsiteX65" fmla="*/ 174625 w 3000375"/>
                <a:gd name="connsiteY65"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64" fmla="*/ 174625 w 3000375"/>
                <a:gd name="connsiteY64" fmla="*/ 3206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63" fmla="*/ 34925 w 3000375"/>
                <a:gd name="connsiteY63" fmla="*/ 180975 h 1793875"/>
                <a:gd name="connsiteX0" fmla="*/ 1257300 w 3000375"/>
                <a:gd name="connsiteY0" fmla="*/ 1431925 h 1793875"/>
                <a:gd name="connsiteX1" fmla="*/ 1514475 w 3000375"/>
                <a:gd name="connsiteY1" fmla="*/ 1431925 h 1793875"/>
                <a:gd name="connsiteX2" fmla="*/ 1514475 w 3000375"/>
                <a:gd name="connsiteY2" fmla="*/ 1495425 h 1793875"/>
                <a:gd name="connsiteX3" fmla="*/ 1558925 w 3000375"/>
                <a:gd name="connsiteY3" fmla="*/ 1495425 h 1793875"/>
                <a:gd name="connsiteX4" fmla="*/ 1558925 w 3000375"/>
                <a:gd name="connsiteY4" fmla="*/ 1549400 h 1793875"/>
                <a:gd name="connsiteX5" fmla="*/ 1603375 w 3000375"/>
                <a:gd name="connsiteY5" fmla="*/ 1549400 h 1793875"/>
                <a:gd name="connsiteX6" fmla="*/ 1603375 w 3000375"/>
                <a:gd name="connsiteY6" fmla="*/ 1603375 h 1793875"/>
                <a:gd name="connsiteX7" fmla="*/ 1695450 w 3000375"/>
                <a:gd name="connsiteY7" fmla="*/ 1603375 h 1793875"/>
                <a:gd name="connsiteX8" fmla="*/ 1695450 w 3000375"/>
                <a:gd name="connsiteY8" fmla="*/ 1654175 h 1793875"/>
                <a:gd name="connsiteX9" fmla="*/ 1762125 w 3000375"/>
                <a:gd name="connsiteY9" fmla="*/ 1654175 h 1793875"/>
                <a:gd name="connsiteX10" fmla="*/ 1762125 w 3000375"/>
                <a:gd name="connsiteY10" fmla="*/ 1746250 h 1793875"/>
                <a:gd name="connsiteX11" fmla="*/ 2387600 w 3000375"/>
                <a:gd name="connsiteY11" fmla="*/ 1746250 h 1793875"/>
                <a:gd name="connsiteX12" fmla="*/ 2387600 w 3000375"/>
                <a:gd name="connsiteY12" fmla="*/ 1793875 h 1793875"/>
                <a:gd name="connsiteX13" fmla="*/ 3000375 w 3000375"/>
                <a:gd name="connsiteY13" fmla="*/ 1793875 h 1793875"/>
                <a:gd name="connsiteX14" fmla="*/ 3000375 w 3000375"/>
                <a:gd name="connsiteY14" fmla="*/ 1355725 h 1793875"/>
                <a:gd name="connsiteX15" fmla="*/ 2390775 w 3000375"/>
                <a:gd name="connsiteY15" fmla="*/ 1355725 h 1793875"/>
                <a:gd name="connsiteX16" fmla="*/ 2390775 w 3000375"/>
                <a:gd name="connsiteY16" fmla="*/ 1254125 h 1793875"/>
                <a:gd name="connsiteX17" fmla="*/ 1790700 w 3000375"/>
                <a:gd name="connsiteY17" fmla="*/ 1254125 h 1793875"/>
                <a:gd name="connsiteX18" fmla="*/ 1790700 w 3000375"/>
                <a:gd name="connsiteY18" fmla="*/ 1171575 h 1793875"/>
                <a:gd name="connsiteX19" fmla="*/ 1790700 w 3000375"/>
                <a:gd name="connsiteY19" fmla="*/ 1171575 h 1793875"/>
                <a:gd name="connsiteX20" fmla="*/ 1758950 w 3000375"/>
                <a:gd name="connsiteY20" fmla="*/ 1171575 h 1793875"/>
                <a:gd name="connsiteX21" fmla="*/ 1758950 w 3000375"/>
                <a:gd name="connsiteY21" fmla="*/ 1098550 h 1793875"/>
                <a:gd name="connsiteX22" fmla="*/ 1695450 w 3000375"/>
                <a:gd name="connsiteY22" fmla="*/ 1098550 h 1793875"/>
                <a:gd name="connsiteX23" fmla="*/ 1695450 w 3000375"/>
                <a:gd name="connsiteY23" fmla="*/ 1025525 h 1793875"/>
                <a:gd name="connsiteX24" fmla="*/ 1597025 w 3000375"/>
                <a:gd name="connsiteY24" fmla="*/ 1025525 h 1793875"/>
                <a:gd name="connsiteX25" fmla="*/ 1597025 w 3000375"/>
                <a:gd name="connsiteY25" fmla="*/ 958850 h 1793875"/>
                <a:gd name="connsiteX26" fmla="*/ 1549400 w 3000375"/>
                <a:gd name="connsiteY26" fmla="*/ 958850 h 1793875"/>
                <a:gd name="connsiteX27" fmla="*/ 1549400 w 3000375"/>
                <a:gd name="connsiteY27" fmla="*/ 885825 h 1793875"/>
                <a:gd name="connsiteX28" fmla="*/ 1514475 w 3000375"/>
                <a:gd name="connsiteY28" fmla="*/ 885825 h 1793875"/>
                <a:gd name="connsiteX29" fmla="*/ 1514475 w 3000375"/>
                <a:gd name="connsiteY29" fmla="*/ 822325 h 1793875"/>
                <a:gd name="connsiteX30" fmla="*/ 1263650 w 3000375"/>
                <a:gd name="connsiteY30" fmla="*/ 822325 h 1793875"/>
                <a:gd name="connsiteX31" fmla="*/ 1263650 w 3000375"/>
                <a:gd name="connsiteY31" fmla="*/ 631825 h 1793875"/>
                <a:gd name="connsiteX32" fmla="*/ 1130300 w 3000375"/>
                <a:gd name="connsiteY32" fmla="*/ 631825 h 1793875"/>
                <a:gd name="connsiteX33" fmla="*/ 1130300 w 3000375"/>
                <a:gd name="connsiteY33" fmla="*/ 577850 h 1793875"/>
                <a:gd name="connsiteX34" fmla="*/ 917575 w 3000375"/>
                <a:gd name="connsiteY34" fmla="*/ 577850 h 1793875"/>
                <a:gd name="connsiteX35" fmla="*/ 917575 w 3000375"/>
                <a:gd name="connsiteY35" fmla="*/ 523875 h 1793875"/>
                <a:gd name="connsiteX36" fmla="*/ 835025 w 3000375"/>
                <a:gd name="connsiteY36" fmla="*/ 523875 h 1793875"/>
                <a:gd name="connsiteX37" fmla="*/ 835025 w 3000375"/>
                <a:gd name="connsiteY37" fmla="*/ 476250 h 1793875"/>
                <a:gd name="connsiteX38" fmla="*/ 806450 w 3000375"/>
                <a:gd name="connsiteY38" fmla="*/ 476250 h 1793875"/>
                <a:gd name="connsiteX39" fmla="*/ 806450 w 3000375"/>
                <a:gd name="connsiteY39" fmla="*/ 425450 h 1793875"/>
                <a:gd name="connsiteX40" fmla="*/ 771525 w 3000375"/>
                <a:gd name="connsiteY40" fmla="*/ 425450 h 1793875"/>
                <a:gd name="connsiteX41" fmla="*/ 771525 w 3000375"/>
                <a:gd name="connsiteY41" fmla="*/ 384175 h 1793875"/>
                <a:gd name="connsiteX42" fmla="*/ 771525 w 3000375"/>
                <a:gd name="connsiteY42" fmla="*/ 384175 h 1793875"/>
                <a:gd name="connsiteX43" fmla="*/ 746125 w 3000375"/>
                <a:gd name="connsiteY43" fmla="*/ 384175 h 1793875"/>
                <a:gd name="connsiteX44" fmla="*/ 746125 w 3000375"/>
                <a:gd name="connsiteY44" fmla="*/ 298450 h 1793875"/>
                <a:gd name="connsiteX45" fmla="*/ 638175 w 3000375"/>
                <a:gd name="connsiteY45" fmla="*/ 298450 h 1793875"/>
                <a:gd name="connsiteX46" fmla="*/ 638175 w 3000375"/>
                <a:gd name="connsiteY46" fmla="*/ 269875 h 1793875"/>
                <a:gd name="connsiteX47" fmla="*/ 590550 w 3000375"/>
                <a:gd name="connsiteY47" fmla="*/ 269875 h 1793875"/>
                <a:gd name="connsiteX48" fmla="*/ 590550 w 3000375"/>
                <a:gd name="connsiteY48" fmla="*/ 231775 h 1793875"/>
                <a:gd name="connsiteX49" fmla="*/ 517525 w 3000375"/>
                <a:gd name="connsiteY49" fmla="*/ 231775 h 1793875"/>
                <a:gd name="connsiteX50" fmla="*/ 517525 w 3000375"/>
                <a:gd name="connsiteY50" fmla="*/ 117475 h 1793875"/>
                <a:gd name="connsiteX51" fmla="*/ 314325 w 3000375"/>
                <a:gd name="connsiteY51" fmla="*/ 117475 h 1793875"/>
                <a:gd name="connsiteX52" fmla="*/ 314325 w 3000375"/>
                <a:gd name="connsiteY52" fmla="*/ 92075 h 1793875"/>
                <a:gd name="connsiteX53" fmla="*/ 279400 w 3000375"/>
                <a:gd name="connsiteY53" fmla="*/ 92075 h 1793875"/>
                <a:gd name="connsiteX54" fmla="*/ 279400 w 3000375"/>
                <a:gd name="connsiteY54" fmla="*/ 92075 h 1793875"/>
                <a:gd name="connsiteX55" fmla="*/ 279400 w 3000375"/>
                <a:gd name="connsiteY55" fmla="*/ 60325 h 1793875"/>
                <a:gd name="connsiteX56" fmla="*/ 187325 w 3000375"/>
                <a:gd name="connsiteY56" fmla="*/ 60325 h 1793875"/>
                <a:gd name="connsiteX57" fmla="*/ 187325 w 3000375"/>
                <a:gd name="connsiteY57" fmla="*/ 31750 h 1793875"/>
                <a:gd name="connsiteX58" fmla="*/ 142875 w 3000375"/>
                <a:gd name="connsiteY58" fmla="*/ 31750 h 1793875"/>
                <a:gd name="connsiteX59" fmla="*/ 142875 w 3000375"/>
                <a:gd name="connsiteY59" fmla="*/ 0 h 1793875"/>
                <a:gd name="connsiteX60" fmla="*/ 34925 w 3000375"/>
                <a:gd name="connsiteY60" fmla="*/ 0 h 1793875"/>
                <a:gd name="connsiteX61" fmla="*/ 34925 w 3000375"/>
                <a:gd name="connsiteY61" fmla="*/ 28575 h 1793875"/>
                <a:gd name="connsiteX62" fmla="*/ 0 w 3000375"/>
                <a:gd name="connsiteY62" fmla="*/ 28575 h 1793875"/>
                <a:gd name="connsiteX0" fmla="*/ 1514475 w 3000375"/>
                <a:gd name="connsiteY0" fmla="*/ 1431925 h 1793875"/>
                <a:gd name="connsiteX1" fmla="*/ 1514475 w 3000375"/>
                <a:gd name="connsiteY1" fmla="*/ 1495425 h 1793875"/>
                <a:gd name="connsiteX2" fmla="*/ 1558925 w 3000375"/>
                <a:gd name="connsiteY2" fmla="*/ 1495425 h 1793875"/>
                <a:gd name="connsiteX3" fmla="*/ 1558925 w 3000375"/>
                <a:gd name="connsiteY3" fmla="*/ 1549400 h 1793875"/>
                <a:gd name="connsiteX4" fmla="*/ 1603375 w 3000375"/>
                <a:gd name="connsiteY4" fmla="*/ 1549400 h 1793875"/>
                <a:gd name="connsiteX5" fmla="*/ 1603375 w 3000375"/>
                <a:gd name="connsiteY5" fmla="*/ 1603375 h 1793875"/>
                <a:gd name="connsiteX6" fmla="*/ 1695450 w 3000375"/>
                <a:gd name="connsiteY6" fmla="*/ 1603375 h 1793875"/>
                <a:gd name="connsiteX7" fmla="*/ 1695450 w 3000375"/>
                <a:gd name="connsiteY7" fmla="*/ 1654175 h 1793875"/>
                <a:gd name="connsiteX8" fmla="*/ 1762125 w 3000375"/>
                <a:gd name="connsiteY8" fmla="*/ 1654175 h 1793875"/>
                <a:gd name="connsiteX9" fmla="*/ 1762125 w 3000375"/>
                <a:gd name="connsiteY9" fmla="*/ 1746250 h 1793875"/>
                <a:gd name="connsiteX10" fmla="*/ 2387600 w 3000375"/>
                <a:gd name="connsiteY10" fmla="*/ 1746250 h 1793875"/>
                <a:gd name="connsiteX11" fmla="*/ 2387600 w 3000375"/>
                <a:gd name="connsiteY11" fmla="*/ 1793875 h 1793875"/>
                <a:gd name="connsiteX12" fmla="*/ 3000375 w 3000375"/>
                <a:gd name="connsiteY12" fmla="*/ 1793875 h 1793875"/>
                <a:gd name="connsiteX13" fmla="*/ 3000375 w 3000375"/>
                <a:gd name="connsiteY13" fmla="*/ 1355725 h 1793875"/>
                <a:gd name="connsiteX14" fmla="*/ 2390775 w 3000375"/>
                <a:gd name="connsiteY14" fmla="*/ 1355725 h 1793875"/>
                <a:gd name="connsiteX15" fmla="*/ 2390775 w 3000375"/>
                <a:gd name="connsiteY15" fmla="*/ 1254125 h 1793875"/>
                <a:gd name="connsiteX16" fmla="*/ 1790700 w 3000375"/>
                <a:gd name="connsiteY16" fmla="*/ 1254125 h 1793875"/>
                <a:gd name="connsiteX17" fmla="*/ 1790700 w 3000375"/>
                <a:gd name="connsiteY17" fmla="*/ 1171575 h 1793875"/>
                <a:gd name="connsiteX18" fmla="*/ 1790700 w 3000375"/>
                <a:gd name="connsiteY18" fmla="*/ 1171575 h 1793875"/>
                <a:gd name="connsiteX19" fmla="*/ 1758950 w 3000375"/>
                <a:gd name="connsiteY19" fmla="*/ 1171575 h 1793875"/>
                <a:gd name="connsiteX20" fmla="*/ 1758950 w 3000375"/>
                <a:gd name="connsiteY20" fmla="*/ 1098550 h 1793875"/>
                <a:gd name="connsiteX21" fmla="*/ 1695450 w 3000375"/>
                <a:gd name="connsiteY21" fmla="*/ 1098550 h 1793875"/>
                <a:gd name="connsiteX22" fmla="*/ 1695450 w 3000375"/>
                <a:gd name="connsiteY22" fmla="*/ 1025525 h 1793875"/>
                <a:gd name="connsiteX23" fmla="*/ 1597025 w 3000375"/>
                <a:gd name="connsiteY23" fmla="*/ 1025525 h 1793875"/>
                <a:gd name="connsiteX24" fmla="*/ 1597025 w 3000375"/>
                <a:gd name="connsiteY24" fmla="*/ 958850 h 1793875"/>
                <a:gd name="connsiteX25" fmla="*/ 1549400 w 3000375"/>
                <a:gd name="connsiteY25" fmla="*/ 958850 h 1793875"/>
                <a:gd name="connsiteX26" fmla="*/ 1549400 w 3000375"/>
                <a:gd name="connsiteY26" fmla="*/ 885825 h 1793875"/>
                <a:gd name="connsiteX27" fmla="*/ 1514475 w 3000375"/>
                <a:gd name="connsiteY27" fmla="*/ 885825 h 1793875"/>
                <a:gd name="connsiteX28" fmla="*/ 1514475 w 3000375"/>
                <a:gd name="connsiteY28" fmla="*/ 822325 h 1793875"/>
                <a:gd name="connsiteX29" fmla="*/ 1263650 w 3000375"/>
                <a:gd name="connsiteY29" fmla="*/ 822325 h 1793875"/>
                <a:gd name="connsiteX30" fmla="*/ 1263650 w 3000375"/>
                <a:gd name="connsiteY30" fmla="*/ 631825 h 1793875"/>
                <a:gd name="connsiteX31" fmla="*/ 1130300 w 3000375"/>
                <a:gd name="connsiteY31" fmla="*/ 631825 h 1793875"/>
                <a:gd name="connsiteX32" fmla="*/ 1130300 w 3000375"/>
                <a:gd name="connsiteY32" fmla="*/ 577850 h 1793875"/>
                <a:gd name="connsiteX33" fmla="*/ 917575 w 3000375"/>
                <a:gd name="connsiteY33" fmla="*/ 577850 h 1793875"/>
                <a:gd name="connsiteX34" fmla="*/ 917575 w 3000375"/>
                <a:gd name="connsiteY34" fmla="*/ 523875 h 1793875"/>
                <a:gd name="connsiteX35" fmla="*/ 835025 w 3000375"/>
                <a:gd name="connsiteY35" fmla="*/ 523875 h 1793875"/>
                <a:gd name="connsiteX36" fmla="*/ 835025 w 3000375"/>
                <a:gd name="connsiteY36" fmla="*/ 476250 h 1793875"/>
                <a:gd name="connsiteX37" fmla="*/ 806450 w 3000375"/>
                <a:gd name="connsiteY37" fmla="*/ 476250 h 1793875"/>
                <a:gd name="connsiteX38" fmla="*/ 806450 w 3000375"/>
                <a:gd name="connsiteY38" fmla="*/ 425450 h 1793875"/>
                <a:gd name="connsiteX39" fmla="*/ 771525 w 3000375"/>
                <a:gd name="connsiteY39" fmla="*/ 425450 h 1793875"/>
                <a:gd name="connsiteX40" fmla="*/ 771525 w 3000375"/>
                <a:gd name="connsiteY40" fmla="*/ 384175 h 1793875"/>
                <a:gd name="connsiteX41" fmla="*/ 771525 w 3000375"/>
                <a:gd name="connsiteY41" fmla="*/ 384175 h 1793875"/>
                <a:gd name="connsiteX42" fmla="*/ 746125 w 3000375"/>
                <a:gd name="connsiteY42" fmla="*/ 384175 h 1793875"/>
                <a:gd name="connsiteX43" fmla="*/ 746125 w 3000375"/>
                <a:gd name="connsiteY43" fmla="*/ 298450 h 1793875"/>
                <a:gd name="connsiteX44" fmla="*/ 638175 w 3000375"/>
                <a:gd name="connsiteY44" fmla="*/ 298450 h 1793875"/>
                <a:gd name="connsiteX45" fmla="*/ 638175 w 3000375"/>
                <a:gd name="connsiteY45" fmla="*/ 269875 h 1793875"/>
                <a:gd name="connsiteX46" fmla="*/ 590550 w 3000375"/>
                <a:gd name="connsiteY46" fmla="*/ 269875 h 1793875"/>
                <a:gd name="connsiteX47" fmla="*/ 590550 w 3000375"/>
                <a:gd name="connsiteY47" fmla="*/ 231775 h 1793875"/>
                <a:gd name="connsiteX48" fmla="*/ 517525 w 3000375"/>
                <a:gd name="connsiteY48" fmla="*/ 231775 h 1793875"/>
                <a:gd name="connsiteX49" fmla="*/ 517525 w 3000375"/>
                <a:gd name="connsiteY49" fmla="*/ 117475 h 1793875"/>
                <a:gd name="connsiteX50" fmla="*/ 314325 w 3000375"/>
                <a:gd name="connsiteY50" fmla="*/ 117475 h 1793875"/>
                <a:gd name="connsiteX51" fmla="*/ 314325 w 3000375"/>
                <a:gd name="connsiteY51" fmla="*/ 92075 h 1793875"/>
                <a:gd name="connsiteX52" fmla="*/ 279400 w 3000375"/>
                <a:gd name="connsiteY52" fmla="*/ 92075 h 1793875"/>
                <a:gd name="connsiteX53" fmla="*/ 279400 w 3000375"/>
                <a:gd name="connsiteY53" fmla="*/ 92075 h 1793875"/>
                <a:gd name="connsiteX54" fmla="*/ 279400 w 3000375"/>
                <a:gd name="connsiteY54" fmla="*/ 60325 h 1793875"/>
                <a:gd name="connsiteX55" fmla="*/ 187325 w 3000375"/>
                <a:gd name="connsiteY55" fmla="*/ 60325 h 1793875"/>
                <a:gd name="connsiteX56" fmla="*/ 187325 w 3000375"/>
                <a:gd name="connsiteY56" fmla="*/ 31750 h 1793875"/>
                <a:gd name="connsiteX57" fmla="*/ 142875 w 3000375"/>
                <a:gd name="connsiteY57" fmla="*/ 31750 h 1793875"/>
                <a:gd name="connsiteX58" fmla="*/ 142875 w 3000375"/>
                <a:gd name="connsiteY58" fmla="*/ 0 h 1793875"/>
                <a:gd name="connsiteX59" fmla="*/ 34925 w 3000375"/>
                <a:gd name="connsiteY59" fmla="*/ 0 h 1793875"/>
                <a:gd name="connsiteX60" fmla="*/ 34925 w 3000375"/>
                <a:gd name="connsiteY60" fmla="*/ 28575 h 1793875"/>
                <a:gd name="connsiteX61" fmla="*/ 0 w 3000375"/>
                <a:gd name="connsiteY61" fmla="*/ 28575 h 1793875"/>
                <a:gd name="connsiteX0" fmla="*/ 1514475 w 3000375"/>
                <a:gd name="connsiteY0" fmla="*/ 1495425 h 1793875"/>
                <a:gd name="connsiteX1" fmla="*/ 1558925 w 3000375"/>
                <a:gd name="connsiteY1" fmla="*/ 1495425 h 1793875"/>
                <a:gd name="connsiteX2" fmla="*/ 1558925 w 3000375"/>
                <a:gd name="connsiteY2" fmla="*/ 1549400 h 1793875"/>
                <a:gd name="connsiteX3" fmla="*/ 1603375 w 3000375"/>
                <a:gd name="connsiteY3" fmla="*/ 1549400 h 1793875"/>
                <a:gd name="connsiteX4" fmla="*/ 1603375 w 3000375"/>
                <a:gd name="connsiteY4" fmla="*/ 1603375 h 1793875"/>
                <a:gd name="connsiteX5" fmla="*/ 1695450 w 3000375"/>
                <a:gd name="connsiteY5" fmla="*/ 1603375 h 1793875"/>
                <a:gd name="connsiteX6" fmla="*/ 1695450 w 3000375"/>
                <a:gd name="connsiteY6" fmla="*/ 1654175 h 1793875"/>
                <a:gd name="connsiteX7" fmla="*/ 1762125 w 3000375"/>
                <a:gd name="connsiteY7" fmla="*/ 1654175 h 1793875"/>
                <a:gd name="connsiteX8" fmla="*/ 1762125 w 3000375"/>
                <a:gd name="connsiteY8" fmla="*/ 1746250 h 1793875"/>
                <a:gd name="connsiteX9" fmla="*/ 2387600 w 3000375"/>
                <a:gd name="connsiteY9" fmla="*/ 1746250 h 1793875"/>
                <a:gd name="connsiteX10" fmla="*/ 2387600 w 3000375"/>
                <a:gd name="connsiteY10" fmla="*/ 1793875 h 1793875"/>
                <a:gd name="connsiteX11" fmla="*/ 3000375 w 3000375"/>
                <a:gd name="connsiteY11" fmla="*/ 1793875 h 1793875"/>
                <a:gd name="connsiteX12" fmla="*/ 3000375 w 3000375"/>
                <a:gd name="connsiteY12" fmla="*/ 1355725 h 1793875"/>
                <a:gd name="connsiteX13" fmla="*/ 2390775 w 3000375"/>
                <a:gd name="connsiteY13" fmla="*/ 1355725 h 1793875"/>
                <a:gd name="connsiteX14" fmla="*/ 2390775 w 3000375"/>
                <a:gd name="connsiteY14" fmla="*/ 1254125 h 1793875"/>
                <a:gd name="connsiteX15" fmla="*/ 1790700 w 3000375"/>
                <a:gd name="connsiteY15" fmla="*/ 1254125 h 1793875"/>
                <a:gd name="connsiteX16" fmla="*/ 1790700 w 3000375"/>
                <a:gd name="connsiteY16" fmla="*/ 1171575 h 1793875"/>
                <a:gd name="connsiteX17" fmla="*/ 1790700 w 3000375"/>
                <a:gd name="connsiteY17" fmla="*/ 1171575 h 1793875"/>
                <a:gd name="connsiteX18" fmla="*/ 1758950 w 3000375"/>
                <a:gd name="connsiteY18" fmla="*/ 1171575 h 1793875"/>
                <a:gd name="connsiteX19" fmla="*/ 1758950 w 3000375"/>
                <a:gd name="connsiteY19" fmla="*/ 1098550 h 1793875"/>
                <a:gd name="connsiteX20" fmla="*/ 1695450 w 3000375"/>
                <a:gd name="connsiteY20" fmla="*/ 1098550 h 1793875"/>
                <a:gd name="connsiteX21" fmla="*/ 1695450 w 3000375"/>
                <a:gd name="connsiteY21" fmla="*/ 1025525 h 1793875"/>
                <a:gd name="connsiteX22" fmla="*/ 1597025 w 3000375"/>
                <a:gd name="connsiteY22" fmla="*/ 1025525 h 1793875"/>
                <a:gd name="connsiteX23" fmla="*/ 1597025 w 3000375"/>
                <a:gd name="connsiteY23" fmla="*/ 958850 h 1793875"/>
                <a:gd name="connsiteX24" fmla="*/ 1549400 w 3000375"/>
                <a:gd name="connsiteY24" fmla="*/ 958850 h 1793875"/>
                <a:gd name="connsiteX25" fmla="*/ 1549400 w 3000375"/>
                <a:gd name="connsiteY25" fmla="*/ 885825 h 1793875"/>
                <a:gd name="connsiteX26" fmla="*/ 1514475 w 3000375"/>
                <a:gd name="connsiteY26" fmla="*/ 885825 h 1793875"/>
                <a:gd name="connsiteX27" fmla="*/ 1514475 w 3000375"/>
                <a:gd name="connsiteY27" fmla="*/ 822325 h 1793875"/>
                <a:gd name="connsiteX28" fmla="*/ 1263650 w 3000375"/>
                <a:gd name="connsiteY28" fmla="*/ 822325 h 1793875"/>
                <a:gd name="connsiteX29" fmla="*/ 1263650 w 3000375"/>
                <a:gd name="connsiteY29" fmla="*/ 631825 h 1793875"/>
                <a:gd name="connsiteX30" fmla="*/ 1130300 w 3000375"/>
                <a:gd name="connsiteY30" fmla="*/ 631825 h 1793875"/>
                <a:gd name="connsiteX31" fmla="*/ 1130300 w 3000375"/>
                <a:gd name="connsiteY31" fmla="*/ 577850 h 1793875"/>
                <a:gd name="connsiteX32" fmla="*/ 917575 w 3000375"/>
                <a:gd name="connsiteY32" fmla="*/ 577850 h 1793875"/>
                <a:gd name="connsiteX33" fmla="*/ 917575 w 3000375"/>
                <a:gd name="connsiteY33" fmla="*/ 523875 h 1793875"/>
                <a:gd name="connsiteX34" fmla="*/ 835025 w 3000375"/>
                <a:gd name="connsiteY34" fmla="*/ 523875 h 1793875"/>
                <a:gd name="connsiteX35" fmla="*/ 835025 w 3000375"/>
                <a:gd name="connsiteY35" fmla="*/ 476250 h 1793875"/>
                <a:gd name="connsiteX36" fmla="*/ 806450 w 3000375"/>
                <a:gd name="connsiteY36" fmla="*/ 476250 h 1793875"/>
                <a:gd name="connsiteX37" fmla="*/ 806450 w 3000375"/>
                <a:gd name="connsiteY37" fmla="*/ 425450 h 1793875"/>
                <a:gd name="connsiteX38" fmla="*/ 771525 w 3000375"/>
                <a:gd name="connsiteY38" fmla="*/ 425450 h 1793875"/>
                <a:gd name="connsiteX39" fmla="*/ 771525 w 3000375"/>
                <a:gd name="connsiteY39" fmla="*/ 384175 h 1793875"/>
                <a:gd name="connsiteX40" fmla="*/ 771525 w 3000375"/>
                <a:gd name="connsiteY40" fmla="*/ 384175 h 1793875"/>
                <a:gd name="connsiteX41" fmla="*/ 746125 w 3000375"/>
                <a:gd name="connsiteY41" fmla="*/ 384175 h 1793875"/>
                <a:gd name="connsiteX42" fmla="*/ 746125 w 3000375"/>
                <a:gd name="connsiteY42" fmla="*/ 298450 h 1793875"/>
                <a:gd name="connsiteX43" fmla="*/ 638175 w 3000375"/>
                <a:gd name="connsiteY43" fmla="*/ 298450 h 1793875"/>
                <a:gd name="connsiteX44" fmla="*/ 638175 w 3000375"/>
                <a:gd name="connsiteY44" fmla="*/ 269875 h 1793875"/>
                <a:gd name="connsiteX45" fmla="*/ 590550 w 3000375"/>
                <a:gd name="connsiteY45" fmla="*/ 269875 h 1793875"/>
                <a:gd name="connsiteX46" fmla="*/ 590550 w 3000375"/>
                <a:gd name="connsiteY46" fmla="*/ 231775 h 1793875"/>
                <a:gd name="connsiteX47" fmla="*/ 517525 w 3000375"/>
                <a:gd name="connsiteY47" fmla="*/ 231775 h 1793875"/>
                <a:gd name="connsiteX48" fmla="*/ 517525 w 3000375"/>
                <a:gd name="connsiteY48" fmla="*/ 117475 h 1793875"/>
                <a:gd name="connsiteX49" fmla="*/ 314325 w 3000375"/>
                <a:gd name="connsiteY49" fmla="*/ 117475 h 1793875"/>
                <a:gd name="connsiteX50" fmla="*/ 314325 w 3000375"/>
                <a:gd name="connsiteY50" fmla="*/ 92075 h 1793875"/>
                <a:gd name="connsiteX51" fmla="*/ 279400 w 3000375"/>
                <a:gd name="connsiteY51" fmla="*/ 92075 h 1793875"/>
                <a:gd name="connsiteX52" fmla="*/ 279400 w 3000375"/>
                <a:gd name="connsiteY52" fmla="*/ 92075 h 1793875"/>
                <a:gd name="connsiteX53" fmla="*/ 279400 w 3000375"/>
                <a:gd name="connsiteY53" fmla="*/ 60325 h 1793875"/>
                <a:gd name="connsiteX54" fmla="*/ 187325 w 3000375"/>
                <a:gd name="connsiteY54" fmla="*/ 60325 h 1793875"/>
                <a:gd name="connsiteX55" fmla="*/ 187325 w 3000375"/>
                <a:gd name="connsiteY55" fmla="*/ 31750 h 1793875"/>
                <a:gd name="connsiteX56" fmla="*/ 142875 w 3000375"/>
                <a:gd name="connsiteY56" fmla="*/ 31750 h 1793875"/>
                <a:gd name="connsiteX57" fmla="*/ 142875 w 3000375"/>
                <a:gd name="connsiteY57" fmla="*/ 0 h 1793875"/>
                <a:gd name="connsiteX58" fmla="*/ 34925 w 3000375"/>
                <a:gd name="connsiteY58" fmla="*/ 0 h 1793875"/>
                <a:gd name="connsiteX59" fmla="*/ 34925 w 3000375"/>
                <a:gd name="connsiteY59" fmla="*/ 28575 h 1793875"/>
                <a:gd name="connsiteX60" fmla="*/ 0 w 3000375"/>
                <a:gd name="connsiteY60" fmla="*/ 28575 h 1793875"/>
                <a:gd name="connsiteX0" fmla="*/ 1558925 w 3000375"/>
                <a:gd name="connsiteY0" fmla="*/ 1495425 h 1793875"/>
                <a:gd name="connsiteX1" fmla="*/ 1558925 w 3000375"/>
                <a:gd name="connsiteY1" fmla="*/ 1549400 h 1793875"/>
                <a:gd name="connsiteX2" fmla="*/ 1603375 w 3000375"/>
                <a:gd name="connsiteY2" fmla="*/ 1549400 h 1793875"/>
                <a:gd name="connsiteX3" fmla="*/ 1603375 w 3000375"/>
                <a:gd name="connsiteY3" fmla="*/ 1603375 h 1793875"/>
                <a:gd name="connsiteX4" fmla="*/ 1695450 w 3000375"/>
                <a:gd name="connsiteY4" fmla="*/ 1603375 h 1793875"/>
                <a:gd name="connsiteX5" fmla="*/ 1695450 w 3000375"/>
                <a:gd name="connsiteY5" fmla="*/ 1654175 h 1793875"/>
                <a:gd name="connsiteX6" fmla="*/ 1762125 w 3000375"/>
                <a:gd name="connsiteY6" fmla="*/ 1654175 h 1793875"/>
                <a:gd name="connsiteX7" fmla="*/ 1762125 w 3000375"/>
                <a:gd name="connsiteY7" fmla="*/ 1746250 h 1793875"/>
                <a:gd name="connsiteX8" fmla="*/ 2387600 w 3000375"/>
                <a:gd name="connsiteY8" fmla="*/ 1746250 h 1793875"/>
                <a:gd name="connsiteX9" fmla="*/ 2387600 w 3000375"/>
                <a:gd name="connsiteY9" fmla="*/ 1793875 h 1793875"/>
                <a:gd name="connsiteX10" fmla="*/ 3000375 w 3000375"/>
                <a:gd name="connsiteY10" fmla="*/ 1793875 h 1793875"/>
                <a:gd name="connsiteX11" fmla="*/ 3000375 w 3000375"/>
                <a:gd name="connsiteY11" fmla="*/ 1355725 h 1793875"/>
                <a:gd name="connsiteX12" fmla="*/ 2390775 w 3000375"/>
                <a:gd name="connsiteY12" fmla="*/ 1355725 h 1793875"/>
                <a:gd name="connsiteX13" fmla="*/ 2390775 w 3000375"/>
                <a:gd name="connsiteY13" fmla="*/ 1254125 h 1793875"/>
                <a:gd name="connsiteX14" fmla="*/ 1790700 w 3000375"/>
                <a:gd name="connsiteY14" fmla="*/ 1254125 h 1793875"/>
                <a:gd name="connsiteX15" fmla="*/ 1790700 w 3000375"/>
                <a:gd name="connsiteY15" fmla="*/ 1171575 h 1793875"/>
                <a:gd name="connsiteX16" fmla="*/ 1790700 w 3000375"/>
                <a:gd name="connsiteY16" fmla="*/ 1171575 h 1793875"/>
                <a:gd name="connsiteX17" fmla="*/ 1758950 w 3000375"/>
                <a:gd name="connsiteY17" fmla="*/ 1171575 h 1793875"/>
                <a:gd name="connsiteX18" fmla="*/ 1758950 w 3000375"/>
                <a:gd name="connsiteY18" fmla="*/ 1098550 h 1793875"/>
                <a:gd name="connsiteX19" fmla="*/ 1695450 w 3000375"/>
                <a:gd name="connsiteY19" fmla="*/ 1098550 h 1793875"/>
                <a:gd name="connsiteX20" fmla="*/ 1695450 w 3000375"/>
                <a:gd name="connsiteY20" fmla="*/ 1025525 h 1793875"/>
                <a:gd name="connsiteX21" fmla="*/ 1597025 w 3000375"/>
                <a:gd name="connsiteY21" fmla="*/ 1025525 h 1793875"/>
                <a:gd name="connsiteX22" fmla="*/ 1597025 w 3000375"/>
                <a:gd name="connsiteY22" fmla="*/ 958850 h 1793875"/>
                <a:gd name="connsiteX23" fmla="*/ 1549400 w 3000375"/>
                <a:gd name="connsiteY23" fmla="*/ 958850 h 1793875"/>
                <a:gd name="connsiteX24" fmla="*/ 1549400 w 3000375"/>
                <a:gd name="connsiteY24" fmla="*/ 885825 h 1793875"/>
                <a:gd name="connsiteX25" fmla="*/ 1514475 w 3000375"/>
                <a:gd name="connsiteY25" fmla="*/ 885825 h 1793875"/>
                <a:gd name="connsiteX26" fmla="*/ 1514475 w 3000375"/>
                <a:gd name="connsiteY26" fmla="*/ 822325 h 1793875"/>
                <a:gd name="connsiteX27" fmla="*/ 1263650 w 3000375"/>
                <a:gd name="connsiteY27" fmla="*/ 822325 h 1793875"/>
                <a:gd name="connsiteX28" fmla="*/ 1263650 w 3000375"/>
                <a:gd name="connsiteY28" fmla="*/ 631825 h 1793875"/>
                <a:gd name="connsiteX29" fmla="*/ 1130300 w 3000375"/>
                <a:gd name="connsiteY29" fmla="*/ 631825 h 1793875"/>
                <a:gd name="connsiteX30" fmla="*/ 1130300 w 3000375"/>
                <a:gd name="connsiteY30" fmla="*/ 577850 h 1793875"/>
                <a:gd name="connsiteX31" fmla="*/ 917575 w 3000375"/>
                <a:gd name="connsiteY31" fmla="*/ 577850 h 1793875"/>
                <a:gd name="connsiteX32" fmla="*/ 917575 w 3000375"/>
                <a:gd name="connsiteY32" fmla="*/ 523875 h 1793875"/>
                <a:gd name="connsiteX33" fmla="*/ 835025 w 3000375"/>
                <a:gd name="connsiteY33" fmla="*/ 523875 h 1793875"/>
                <a:gd name="connsiteX34" fmla="*/ 835025 w 3000375"/>
                <a:gd name="connsiteY34" fmla="*/ 476250 h 1793875"/>
                <a:gd name="connsiteX35" fmla="*/ 806450 w 3000375"/>
                <a:gd name="connsiteY35" fmla="*/ 476250 h 1793875"/>
                <a:gd name="connsiteX36" fmla="*/ 806450 w 3000375"/>
                <a:gd name="connsiteY36" fmla="*/ 425450 h 1793875"/>
                <a:gd name="connsiteX37" fmla="*/ 771525 w 3000375"/>
                <a:gd name="connsiteY37" fmla="*/ 425450 h 1793875"/>
                <a:gd name="connsiteX38" fmla="*/ 771525 w 3000375"/>
                <a:gd name="connsiteY38" fmla="*/ 384175 h 1793875"/>
                <a:gd name="connsiteX39" fmla="*/ 771525 w 3000375"/>
                <a:gd name="connsiteY39" fmla="*/ 384175 h 1793875"/>
                <a:gd name="connsiteX40" fmla="*/ 746125 w 3000375"/>
                <a:gd name="connsiteY40" fmla="*/ 384175 h 1793875"/>
                <a:gd name="connsiteX41" fmla="*/ 746125 w 3000375"/>
                <a:gd name="connsiteY41" fmla="*/ 298450 h 1793875"/>
                <a:gd name="connsiteX42" fmla="*/ 638175 w 3000375"/>
                <a:gd name="connsiteY42" fmla="*/ 298450 h 1793875"/>
                <a:gd name="connsiteX43" fmla="*/ 638175 w 3000375"/>
                <a:gd name="connsiteY43" fmla="*/ 269875 h 1793875"/>
                <a:gd name="connsiteX44" fmla="*/ 590550 w 3000375"/>
                <a:gd name="connsiteY44" fmla="*/ 269875 h 1793875"/>
                <a:gd name="connsiteX45" fmla="*/ 590550 w 3000375"/>
                <a:gd name="connsiteY45" fmla="*/ 231775 h 1793875"/>
                <a:gd name="connsiteX46" fmla="*/ 517525 w 3000375"/>
                <a:gd name="connsiteY46" fmla="*/ 231775 h 1793875"/>
                <a:gd name="connsiteX47" fmla="*/ 517525 w 3000375"/>
                <a:gd name="connsiteY47" fmla="*/ 117475 h 1793875"/>
                <a:gd name="connsiteX48" fmla="*/ 314325 w 3000375"/>
                <a:gd name="connsiteY48" fmla="*/ 117475 h 1793875"/>
                <a:gd name="connsiteX49" fmla="*/ 314325 w 3000375"/>
                <a:gd name="connsiteY49" fmla="*/ 92075 h 1793875"/>
                <a:gd name="connsiteX50" fmla="*/ 279400 w 3000375"/>
                <a:gd name="connsiteY50" fmla="*/ 92075 h 1793875"/>
                <a:gd name="connsiteX51" fmla="*/ 279400 w 3000375"/>
                <a:gd name="connsiteY51" fmla="*/ 92075 h 1793875"/>
                <a:gd name="connsiteX52" fmla="*/ 279400 w 3000375"/>
                <a:gd name="connsiteY52" fmla="*/ 60325 h 1793875"/>
                <a:gd name="connsiteX53" fmla="*/ 187325 w 3000375"/>
                <a:gd name="connsiteY53" fmla="*/ 60325 h 1793875"/>
                <a:gd name="connsiteX54" fmla="*/ 187325 w 3000375"/>
                <a:gd name="connsiteY54" fmla="*/ 31750 h 1793875"/>
                <a:gd name="connsiteX55" fmla="*/ 142875 w 3000375"/>
                <a:gd name="connsiteY55" fmla="*/ 31750 h 1793875"/>
                <a:gd name="connsiteX56" fmla="*/ 142875 w 3000375"/>
                <a:gd name="connsiteY56" fmla="*/ 0 h 1793875"/>
                <a:gd name="connsiteX57" fmla="*/ 34925 w 3000375"/>
                <a:gd name="connsiteY57" fmla="*/ 0 h 1793875"/>
                <a:gd name="connsiteX58" fmla="*/ 34925 w 3000375"/>
                <a:gd name="connsiteY58" fmla="*/ 28575 h 1793875"/>
                <a:gd name="connsiteX59" fmla="*/ 0 w 3000375"/>
                <a:gd name="connsiteY59" fmla="*/ 28575 h 1793875"/>
                <a:gd name="connsiteX0" fmla="*/ 1558925 w 3000375"/>
                <a:gd name="connsiteY0" fmla="*/ 1549400 h 1793875"/>
                <a:gd name="connsiteX1" fmla="*/ 1603375 w 3000375"/>
                <a:gd name="connsiteY1" fmla="*/ 1549400 h 1793875"/>
                <a:gd name="connsiteX2" fmla="*/ 1603375 w 3000375"/>
                <a:gd name="connsiteY2" fmla="*/ 1603375 h 1793875"/>
                <a:gd name="connsiteX3" fmla="*/ 1695450 w 3000375"/>
                <a:gd name="connsiteY3" fmla="*/ 1603375 h 1793875"/>
                <a:gd name="connsiteX4" fmla="*/ 1695450 w 3000375"/>
                <a:gd name="connsiteY4" fmla="*/ 1654175 h 1793875"/>
                <a:gd name="connsiteX5" fmla="*/ 1762125 w 3000375"/>
                <a:gd name="connsiteY5" fmla="*/ 1654175 h 1793875"/>
                <a:gd name="connsiteX6" fmla="*/ 1762125 w 3000375"/>
                <a:gd name="connsiteY6" fmla="*/ 1746250 h 1793875"/>
                <a:gd name="connsiteX7" fmla="*/ 2387600 w 3000375"/>
                <a:gd name="connsiteY7" fmla="*/ 1746250 h 1793875"/>
                <a:gd name="connsiteX8" fmla="*/ 2387600 w 3000375"/>
                <a:gd name="connsiteY8" fmla="*/ 1793875 h 1793875"/>
                <a:gd name="connsiteX9" fmla="*/ 3000375 w 3000375"/>
                <a:gd name="connsiteY9" fmla="*/ 1793875 h 1793875"/>
                <a:gd name="connsiteX10" fmla="*/ 3000375 w 3000375"/>
                <a:gd name="connsiteY10" fmla="*/ 1355725 h 1793875"/>
                <a:gd name="connsiteX11" fmla="*/ 2390775 w 3000375"/>
                <a:gd name="connsiteY11" fmla="*/ 1355725 h 1793875"/>
                <a:gd name="connsiteX12" fmla="*/ 2390775 w 3000375"/>
                <a:gd name="connsiteY12" fmla="*/ 1254125 h 1793875"/>
                <a:gd name="connsiteX13" fmla="*/ 1790700 w 3000375"/>
                <a:gd name="connsiteY13" fmla="*/ 1254125 h 1793875"/>
                <a:gd name="connsiteX14" fmla="*/ 1790700 w 3000375"/>
                <a:gd name="connsiteY14" fmla="*/ 1171575 h 1793875"/>
                <a:gd name="connsiteX15" fmla="*/ 1790700 w 3000375"/>
                <a:gd name="connsiteY15" fmla="*/ 1171575 h 1793875"/>
                <a:gd name="connsiteX16" fmla="*/ 1758950 w 3000375"/>
                <a:gd name="connsiteY16" fmla="*/ 1171575 h 1793875"/>
                <a:gd name="connsiteX17" fmla="*/ 1758950 w 3000375"/>
                <a:gd name="connsiteY17" fmla="*/ 1098550 h 1793875"/>
                <a:gd name="connsiteX18" fmla="*/ 1695450 w 3000375"/>
                <a:gd name="connsiteY18" fmla="*/ 1098550 h 1793875"/>
                <a:gd name="connsiteX19" fmla="*/ 1695450 w 3000375"/>
                <a:gd name="connsiteY19" fmla="*/ 1025525 h 1793875"/>
                <a:gd name="connsiteX20" fmla="*/ 1597025 w 3000375"/>
                <a:gd name="connsiteY20" fmla="*/ 1025525 h 1793875"/>
                <a:gd name="connsiteX21" fmla="*/ 1597025 w 3000375"/>
                <a:gd name="connsiteY21" fmla="*/ 958850 h 1793875"/>
                <a:gd name="connsiteX22" fmla="*/ 1549400 w 3000375"/>
                <a:gd name="connsiteY22" fmla="*/ 958850 h 1793875"/>
                <a:gd name="connsiteX23" fmla="*/ 1549400 w 3000375"/>
                <a:gd name="connsiteY23" fmla="*/ 885825 h 1793875"/>
                <a:gd name="connsiteX24" fmla="*/ 1514475 w 3000375"/>
                <a:gd name="connsiteY24" fmla="*/ 885825 h 1793875"/>
                <a:gd name="connsiteX25" fmla="*/ 1514475 w 3000375"/>
                <a:gd name="connsiteY25" fmla="*/ 822325 h 1793875"/>
                <a:gd name="connsiteX26" fmla="*/ 1263650 w 3000375"/>
                <a:gd name="connsiteY26" fmla="*/ 822325 h 1793875"/>
                <a:gd name="connsiteX27" fmla="*/ 1263650 w 3000375"/>
                <a:gd name="connsiteY27" fmla="*/ 631825 h 1793875"/>
                <a:gd name="connsiteX28" fmla="*/ 1130300 w 3000375"/>
                <a:gd name="connsiteY28" fmla="*/ 631825 h 1793875"/>
                <a:gd name="connsiteX29" fmla="*/ 1130300 w 3000375"/>
                <a:gd name="connsiteY29" fmla="*/ 577850 h 1793875"/>
                <a:gd name="connsiteX30" fmla="*/ 917575 w 3000375"/>
                <a:gd name="connsiteY30" fmla="*/ 577850 h 1793875"/>
                <a:gd name="connsiteX31" fmla="*/ 917575 w 3000375"/>
                <a:gd name="connsiteY31" fmla="*/ 523875 h 1793875"/>
                <a:gd name="connsiteX32" fmla="*/ 835025 w 3000375"/>
                <a:gd name="connsiteY32" fmla="*/ 523875 h 1793875"/>
                <a:gd name="connsiteX33" fmla="*/ 835025 w 3000375"/>
                <a:gd name="connsiteY33" fmla="*/ 476250 h 1793875"/>
                <a:gd name="connsiteX34" fmla="*/ 806450 w 3000375"/>
                <a:gd name="connsiteY34" fmla="*/ 476250 h 1793875"/>
                <a:gd name="connsiteX35" fmla="*/ 806450 w 3000375"/>
                <a:gd name="connsiteY35" fmla="*/ 425450 h 1793875"/>
                <a:gd name="connsiteX36" fmla="*/ 771525 w 3000375"/>
                <a:gd name="connsiteY36" fmla="*/ 425450 h 1793875"/>
                <a:gd name="connsiteX37" fmla="*/ 771525 w 3000375"/>
                <a:gd name="connsiteY37" fmla="*/ 384175 h 1793875"/>
                <a:gd name="connsiteX38" fmla="*/ 771525 w 3000375"/>
                <a:gd name="connsiteY38" fmla="*/ 384175 h 1793875"/>
                <a:gd name="connsiteX39" fmla="*/ 746125 w 3000375"/>
                <a:gd name="connsiteY39" fmla="*/ 384175 h 1793875"/>
                <a:gd name="connsiteX40" fmla="*/ 746125 w 3000375"/>
                <a:gd name="connsiteY40" fmla="*/ 298450 h 1793875"/>
                <a:gd name="connsiteX41" fmla="*/ 638175 w 3000375"/>
                <a:gd name="connsiteY41" fmla="*/ 298450 h 1793875"/>
                <a:gd name="connsiteX42" fmla="*/ 638175 w 3000375"/>
                <a:gd name="connsiteY42" fmla="*/ 269875 h 1793875"/>
                <a:gd name="connsiteX43" fmla="*/ 590550 w 3000375"/>
                <a:gd name="connsiteY43" fmla="*/ 269875 h 1793875"/>
                <a:gd name="connsiteX44" fmla="*/ 590550 w 3000375"/>
                <a:gd name="connsiteY44" fmla="*/ 231775 h 1793875"/>
                <a:gd name="connsiteX45" fmla="*/ 517525 w 3000375"/>
                <a:gd name="connsiteY45" fmla="*/ 231775 h 1793875"/>
                <a:gd name="connsiteX46" fmla="*/ 517525 w 3000375"/>
                <a:gd name="connsiteY46" fmla="*/ 117475 h 1793875"/>
                <a:gd name="connsiteX47" fmla="*/ 314325 w 3000375"/>
                <a:gd name="connsiteY47" fmla="*/ 117475 h 1793875"/>
                <a:gd name="connsiteX48" fmla="*/ 314325 w 3000375"/>
                <a:gd name="connsiteY48" fmla="*/ 92075 h 1793875"/>
                <a:gd name="connsiteX49" fmla="*/ 279400 w 3000375"/>
                <a:gd name="connsiteY49" fmla="*/ 92075 h 1793875"/>
                <a:gd name="connsiteX50" fmla="*/ 279400 w 3000375"/>
                <a:gd name="connsiteY50" fmla="*/ 92075 h 1793875"/>
                <a:gd name="connsiteX51" fmla="*/ 279400 w 3000375"/>
                <a:gd name="connsiteY51" fmla="*/ 60325 h 1793875"/>
                <a:gd name="connsiteX52" fmla="*/ 187325 w 3000375"/>
                <a:gd name="connsiteY52" fmla="*/ 60325 h 1793875"/>
                <a:gd name="connsiteX53" fmla="*/ 187325 w 3000375"/>
                <a:gd name="connsiteY53" fmla="*/ 31750 h 1793875"/>
                <a:gd name="connsiteX54" fmla="*/ 142875 w 3000375"/>
                <a:gd name="connsiteY54" fmla="*/ 31750 h 1793875"/>
                <a:gd name="connsiteX55" fmla="*/ 142875 w 3000375"/>
                <a:gd name="connsiteY55" fmla="*/ 0 h 1793875"/>
                <a:gd name="connsiteX56" fmla="*/ 34925 w 3000375"/>
                <a:gd name="connsiteY56" fmla="*/ 0 h 1793875"/>
                <a:gd name="connsiteX57" fmla="*/ 34925 w 3000375"/>
                <a:gd name="connsiteY57" fmla="*/ 28575 h 1793875"/>
                <a:gd name="connsiteX58" fmla="*/ 0 w 3000375"/>
                <a:gd name="connsiteY58" fmla="*/ 28575 h 1793875"/>
                <a:gd name="connsiteX0" fmla="*/ 1558925 w 3000375"/>
                <a:gd name="connsiteY0" fmla="*/ 1549400 h 1793875"/>
                <a:gd name="connsiteX1" fmla="*/ 1603375 w 3000375"/>
                <a:gd name="connsiteY1" fmla="*/ 1603375 h 1793875"/>
                <a:gd name="connsiteX2" fmla="*/ 1695450 w 3000375"/>
                <a:gd name="connsiteY2" fmla="*/ 1603375 h 1793875"/>
                <a:gd name="connsiteX3" fmla="*/ 1695450 w 3000375"/>
                <a:gd name="connsiteY3" fmla="*/ 1654175 h 1793875"/>
                <a:gd name="connsiteX4" fmla="*/ 1762125 w 3000375"/>
                <a:gd name="connsiteY4" fmla="*/ 1654175 h 1793875"/>
                <a:gd name="connsiteX5" fmla="*/ 1762125 w 3000375"/>
                <a:gd name="connsiteY5" fmla="*/ 1746250 h 1793875"/>
                <a:gd name="connsiteX6" fmla="*/ 2387600 w 3000375"/>
                <a:gd name="connsiteY6" fmla="*/ 1746250 h 1793875"/>
                <a:gd name="connsiteX7" fmla="*/ 2387600 w 3000375"/>
                <a:gd name="connsiteY7" fmla="*/ 1793875 h 1793875"/>
                <a:gd name="connsiteX8" fmla="*/ 3000375 w 3000375"/>
                <a:gd name="connsiteY8" fmla="*/ 1793875 h 1793875"/>
                <a:gd name="connsiteX9" fmla="*/ 3000375 w 3000375"/>
                <a:gd name="connsiteY9" fmla="*/ 1355725 h 1793875"/>
                <a:gd name="connsiteX10" fmla="*/ 2390775 w 3000375"/>
                <a:gd name="connsiteY10" fmla="*/ 1355725 h 1793875"/>
                <a:gd name="connsiteX11" fmla="*/ 2390775 w 3000375"/>
                <a:gd name="connsiteY11" fmla="*/ 1254125 h 1793875"/>
                <a:gd name="connsiteX12" fmla="*/ 1790700 w 3000375"/>
                <a:gd name="connsiteY12" fmla="*/ 1254125 h 1793875"/>
                <a:gd name="connsiteX13" fmla="*/ 1790700 w 3000375"/>
                <a:gd name="connsiteY13" fmla="*/ 1171575 h 1793875"/>
                <a:gd name="connsiteX14" fmla="*/ 1790700 w 3000375"/>
                <a:gd name="connsiteY14" fmla="*/ 1171575 h 1793875"/>
                <a:gd name="connsiteX15" fmla="*/ 1758950 w 3000375"/>
                <a:gd name="connsiteY15" fmla="*/ 1171575 h 1793875"/>
                <a:gd name="connsiteX16" fmla="*/ 1758950 w 3000375"/>
                <a:gd name="connsiteY16" fmla="*/ 1098550 h 1793875"/>
                <a:gd name="connsiteX17" fmla="*/ 1695450 w 3000375"/>
                <a:gd name="connsiteY17" fmla="*/ 1098550 h 1793875"/>
                <a:gd name="connsiteX18" fmla="*/ 1695450 w 3000375"/>
                <a:gd name="connsiteY18" fmla="*/ 1025525 h 1793875"/>
                <a:gd name="connsiteX19" fmla="*/ 1597025 w 3000375"/>
                <a:gd name="connsiteY19" fmla="*/ 1025525 h 1793875"/>
                <a:gd name="connsiteX20" fmla="*/ 1597025 w 3000375"/>
                <a:gd name="connsiteY20" fmla="*/ 958850 h 1793875"/>
                <a:gd name="connsiteX21" fmla="*/ 1549400 w 3000375"/>
                <a:gd name="connsiteY21" fmla="*/ 958850 h 1793875"/>
                <a:gd name="connsiteX22" fmla="*/ 1549400 w 3000375"/>
                <a:gd name="connsiteY22" fmla="*/ 885825 h 1793875"/>
                <a:gd name="connsiteX23" fmla="*/ 1514475 w 3000375"/>
                <a:gd name="connsiteY23" fmla="*/ 885825 h 1793875"/>
                <a:gd name="connsiteX24" fmla="*/ 1514475 w 3000375"/>
                <a:gd name="connsiteY24" fmla="*/ 822325 h 1793875"/>
                <a:gd name="connsiteX25" fmla="*/ 1263650 w 3000375"/>
                <a:gd name="connsiteY25" fmla="*/ 822325 h 1793875"/>
                <a:gd name="connsiteX26" fmla="*/ 1263650 w 3000375"/>
                <a:gd name="connsiteY26" fmla="*/ 631825 h 1793875"/>
                <a:gd name="connsiteX27" fmla="*/ 1130300 w 3000375"/>
                <a:gd name="connsiteY27" fmla="*/ 631825 h 1793875"/>
                <a:gd name="connsiteX28" fmla="*/ 1130300 w 3000375"/>
                <a:gd name="connsiteY28" fmla="*/ 577850 h 1793875"/>
                <a:gd name="connsiteX29" fmla="*/ 917575 w 3000375"/>
                <a:gd name="connsiteY29" fmla="*/ 577850 h 1793875"/>
                <a:gd name="connsiteX30" fmla="*/ 917575 w 3000375"/>
                <a:gd name="connsiteY30" fmla="*/ 523875 h 1793875"/>
                <a:gd name="connsiteX31" fmla="*/ 835025 w 3000375"/>
                <a:gd name="connsiteY31" fmla="*/ 523875 h 1793875"/>
                <a:gd name="connsiteX32" fmla="*/ 835025 w 3000375"/>
                <a:gd name="connsiteY32" fmla="*/ 476250 h 1793875"/>
                <a:gd name="connsiteX33" fmla="*/ 806450 w 3000375"/>
                <a:gd name="connsiteY33" fmla="*/ 476250 h 1793875"/>
                <a:gd name="connsiteX34" fmla="*/ 806450 w 3000375"/>
                <a:gd name="connsiteY34" fmla="*/ 425450 h 1793875"/>
                <a:gd name="connsiteX35" fmla="*/ 771525 w 3000375"/>
                <a:gd name="connsiteY35" fmla="*/ 425450 h 1793875"/>
                <a:gd name="connsiteX36" fmla="*/ 771525 w 3000375"/>
                <a:gd name="connsiteY36" fmla="*/ 384175 h 1793875"/>
                <a:gd name="connsiteX37" fmla="*/ 771525 w 3000375"/>
                <a:gd name="connsiteY37" fmla="*/ 384175 h 1793875"/>
                <a:gd name="connsiteX38" fmla="*/ 746125 w 3000375"/>
                <a:gd name="connsiteY38" fmla="*/ 384175 h 1793875"/>
                <a:gd name="connsiteX39" fmla="*/ 746125 w 3000375"/>
                <a:gd name="connsiteY39" fmla="*/ 298450 h 1793875"/>
                <a:gd name="connsiteX40" fmla="*/ 638175 w 3000375"/>
                <a:gd name="connsiteY40" fmla="*/ 298450 h 1793875"/>
                <a:gd name="connsiteX41" fmla="*/ 638175 w 3000375"/>
                <a:gd name="connsiteY41" fmla="*/ 269875 h 1793875"/>
                <a:gd name="connsiteX42" fmla="*/ 590550 w 3000375"/>
                <a:gd name="connsiteY42" fmla="*/ 269875 h 1793875"/>
                <a:gd name="connsiteX43" fmla="*/ 590550 w 3000375"/>
                <a:gd name="connsiteY43" fmla="*/ 231775 h 1793875"/>
                <a:gd name="connsiteX44" fmla="*/ 517525 w 3000375"/>
                <a:gd name="connsiteY44" fmla="*/ 231775 h 1793875"/>
                <a:gd name="connsiteX45" fmla="*/ 517525 w 3000375"/>
                <a:gd name="connsiteY45" fmla="*/ 117475 h 1793875"/>
                <a:gd name="connsiteX46" fmla="*/ 314325 w 3000375"/>
                <a:gd name="connsiteY46" fmla="*/ 117475 h 1793875"/>
                <a:gd name="connsiteX47" fmla="*/ 314325 w 3000375"/>
                <a:gd name="connsiteY47" fmla="*/ 92075 h 1793875"/>
                <a:gd name="connsiteX48" fmla="*/ 279400 w 3000375"/>
                <a:gd name="connsiteY48" fmla="*/ 92075 h 1793875"/>
                <a:gd name="connsiteX49" fmla="*/ 279400 w 3000375"/>
                <a:gd name="connsiteY49" fmla="*/ 92075 h 1793875"/>
                <a:gd name="connsiteX50" fmla="*/ 279400 w 3000375"/>
                <a:gd name="connsiteY50" fmla="*/ 60325 h 1793875"/>
                <a:gd name="connsiteX51" fmla="*/ 187325 w 3000375"/>
                <a:gd name="connsiteY51" fmla="*/ 60325 h 1793875"/>
                <a:gd name="connsiteX52" fmla="*/ 187325 w 3000375"/>
                <a:gd name="connsiteY52" fmla="*/ 31750 h 1793875"/>
                <a:gd name="connsiteX53" fmla="*/ 142875 w 3000375"/>
                <a:gd name="connsiteY53" fmla="*/ 31750 h 1793875"/>
                <a:gd name="connsiteX54" fmla="*/ 142875 w 3000375"/>
                <a:gd name="connsiteY54" fmla="*/ 0 h 1793875"/>
                <a:gd name="connsiteX55" fmla="*/ 34925 w 3000375"/>
                <a:gd name="connsiteY55" fmla="*/ 0 h 1793875"/>
                <a:gd name="connsiteX56" fmla="*/ 34925 w 3000375"/>
                <a:gd name="connsiteY56" fmla="*/ 28575 h 1793875"/>
                <a:gd name="connsiteX57" fmla="*/ 0 w 3000375"/>
                <a:gd name="connsiteY57" fmla="*/ 28575 h 1793875"/>
                <a:gd name="connsiteX0" fmla="*/ 1558925 w 3000375"/>
                <a:gd name="connsiteY0" fmla="*/ 1549400 h 1793875"/>
                <a:gd name="connsiteX1" fmla="*/ 1603375 w 3000375"/>
                <a:gd name="connsiteY1" fmla="*/ 1603375 h 1793875"/>
                <a:gd name="connsiteX2" fmla="*/ 1695450 w 3000375"/>
                <a:gd name="connsiteY2" fmla="*/ 1654175 h 1793875"/>
                <a:gd name="connsiteX3" fmla="*/ 1762125 w 3000375"/>
                <a:gd name="connsiteY3" fmla="*/ 1654175 h 1793875"/>
                <a:gd name="connsiteX4" fmla="*/ 1762125 w 3000375"/>
                <a:gd name="connsiteY4" fmla="*/ 1746250 h 1793875"/>
                <a:gd name="connsiteX5" fmla="*/ 2387600 w 3000375"/>
                <a:gd name="connsiteY5" fmla="*/ 1746250 h 1793875"/>
                <a:gd name="connsiteX6" fmla="*/ 2387600 w 3000375"/>
                <a:gd name="connsiteY6" fmla="*/ 1793875 h 1793875"/>
                <a:gd name="connsiteX7" fmla="*/ 3000375 w 3000375"/>
                <a:gd name="connsiteY7" fmla="*/ 1793875 h 1793875"/>
                <a:gd name="connsiteX8" fmla="*/ 3000375 w 3000375"/>
                <a:gd name="connsiteY8" fmla="*/ 1355725 h 1793875"/>
                <a:gd name="connsiteX9" fmla="*/ 2390775 w 3000375"/>
                <a:gd name="connsiteY9" fmla="*/ 1355725 h 1793875"/>
                <a:gd name="connsiteX10" fmla="*/ 2390775 w 3000375"/>
                <a:gd name="connsiteY10" fmla="*/ 1254125 h 1793875"/>
                <a:gd name="connsiteX11" fmla="*/ 1790700 w 3000375"/>
                <a:gd name="connsiteY11" fmla="*/ 1254125 h 1793875"/>
                <a:gd name="connsiteX12" fmla="*/ 1790700 w 3000375"/>
                <a:gd name="connsiteY12" fmla="*/ 1171575 h 1793875"/>
                <a:gd name="connsiteX13" fmla="*/ 1790700 w 3000375"/>
                <a:gd name="connsiteY13" fmla="*/ 1171575 h 1793875"/>
                <a:gd name="connsiteX14" fmla="*/ 1758950 w 3000375"/>
                <a:gd name="connsiteY14" fmla="*/ 1171575 h 1793875"/>
                <a:gd name="connsiteX15" fmla="*/ 1758950 w 3000375"/>
                <a:gd name="connsiteY15" fmla="*/ 1098550 h 1793875"/>
                <a:gd name="connsiteX16" fmla="*/ 1695450 w 3000375"/>
                <a:gd name="connsiteY16" fmla="*/ 1098550 h 1793875"/>
                <a:gd name="connsiteX17" fmla="*/ 1695450 w 3000375"/>
                <a:gd name="connsiteY17" fmla="*/ 1025525 h 1793875"/>
                <a:gd name="connsiteX18" fmla="*/ 1597025 w 3000375"/>
                <a:gd name="connsiteY18" fmla="*/ 1025525 h 1793875"/>
                <a:gd name="connsiteX19" fmla="*/ 1597025 w 3000375"/>
                <a:gd name="connsiteY19" fmla="*/ 958850 h 1793875"/>
                <a:gd name="connsiteX20" fmla="*/ 1549400 w 3000375"/>
                <a:gd name="connsiteY20" fmla="*/ 958850 h 1793875"/>
                <a:gd name="connsiteX21" fmla="*/ 1549400 w 3000375"/>
                <a:gd name="connsiteY21" fmla="*/ 885825 h 1793875"/>
                <a:gd name="connsiteX22" fmla="*/ 1514475 w 3000375"/>
                <a:gd name="connsiteY22" fmla="*/ 885825 h 1793875"/>
                <a:gd name="connsiteX23" fmla="*/ 1514475 w 3000375"/>
                <a:gd name="connsiteY23" fmla="*/ 822325 h 1793875"/>
                <a:gd name="connsiteX24" fmla="*/ 1263650 w 3000375"/>
                <a:gd name="connsiteY24" fmla="*/ 822325 h 1793875"/>
                <a:gd name="connsiteX25" fmla="*/ 1263650 w 3000375"/>
                <a:gd name="connsiteY25" fmla="*/ 631825 h 1793875"/>
                <a:gd name="connsiteX26" fmla="*/ 1130300 w 3000375"/>
                <a:gd name="connsiteY26" fmla="*/ 631825 h 1793875"/>
                <a:gd name="connsiteX27" fmla="*/ 1130300 w 3000375"/>
                <a:gd name="connsiteY27" fmla="*/ 577850 h 1793875"/>
                <a:gd name="connsiteX28" fmla="*/ 917575 w 3000375"/>
                <a:gd name="connsiteY28" fmla="*/ 577850 h 1793875"/>
                <a:gd name="connsiteX29" fmla="*/ 917575 w 3000375"/>
                <a:gd name="connsiteY29" fmla="*/ 523875 h 1793875"/>
                <a:gd name="connsiteX30" fmla="*/ 835025 w 3000375"/>
                <a:gd name="connsiteY30" fmla="*/ 523875 h 1793875"/>
                <a:gd name="connsiteX31" fmla="*/ 835025 w 3000375"/>
                <a:gd name="connsiteY31" fmla="*/ 476250 h 1793875"/>
                <a:gd name="connsiteX32" fmla="*/ 806450 w 3000375"/>
                <a:gd name="connsiteY32" fmla="*/ 476250 h 1793875"/>
                <a:gd name="connsiteX33" fmla="*/ 806450 w 3000375"/>
                <a:gd name="connsiteY33" fmla="*/ 425450 h 1793875"/>
                <a:gd name="connsiteX34" fmla="*/ 771525 w 3000375"/>
                <a:gd name="connsiteY34" fmla="*/ 425450 h 1793875"/>
                <a:gd name="connsiteX35" fmla="*/ 771525 w 3000375"/>
                <a:gd name="connsiteY35" fmla="*/ 384175 h 1793875"/>
                <a:gd name="connsiteX36" fmla="*/ 771525 w 3000375"/>
                <a:gd name="connsiteY36" fmla="*/ 384175 h 1793875"/>
                <a:gd name="connsiteX37" fmla="*/ 746125 w 3000375"/>
                <a:gd name="connsiteY37" fmla="*/ 384175 h 1793875"/>
                <a:gd name="connsiteX38" fmla="*/ 746125 w 3000375"/>
                <a:gd name="connsiteY38" fmla="*/ 298450 h 1793875"/>
                <a:gd name="connsiteX39" fmla="*/ 638175 w 3000375"/>
                <a:gd name="connsiteY39" fmla="*/ 298450 h 1793875"/>
                <a:gd name="connsiteX40" fmla="*/ 638175 w 3000375"/>
                <a:gd name="connsiteY40" fmla="*/ 269875 h 1793875"/>
                <a:gd name="connsiteX41" fmla="*/ 590550 w 3000375"/>
                <a:gd name="connsiteY41" fmla="*/ 269875 h 1793875"/>
                <a:gd name="connsiteX42" fmla="*/ 590550 w 3000375"/>
                <a:gd name="connsiteY42" fmla="*/ 231775 h 1793875"/>
                <a:gd name="connsiteX43" fmla="*/ 517525 w 3000375"/>
                <a:gd name="connsiteY43" fmla="*/ 231775 h 1793875"/>
                <a:gd name="connsiteX44" fmla="*/ 517525 w 3000375"/>
                <a:gd name="connsiteY44" fmla="*/ 117475 h 1793875"/>
                <a:gd name="connsiteX45" fmla="*/ 314325 w 3000375"/>
                <a:gd name="connsiteY45" fmla="*/ 117475 h 1793875"/>
                <a:gd name="connsiteX46" fmla="*/ 314325 w 3000375"/>
                <a:gd name="connsiteY46" fmla="*/ 92075 h 1793875"/>
                <a:gd name="connsiteX47" fmla="*/ 279400 w 3000375"/>
                <a:gd name="connsiteY47" fmla="*/ 92075 h 1793875"/>
                <a:gd name="connsiteX48" fmla="*/ 279400 w 3000375"/>
                <a:gd name="connsiteY48" fmla="*/ 92075 h 1793875"/>
                <a:gd name="connsiteX49" fmla="*/ 279400 w 3000375"/>
                <a:gd name="connsiteY49" fmla="*/ 60325 h 1793875"/>
                <a:gd name="connsiteX50" fmla="*/ 187325 w 3000375"/>
                <a:gd name="connsiteY50" fmla="*/ 60325 h 1793875"/>
                <a:gd name="connsiteX51" fmla="*/ 187325 w 3000375"/>
                <a:gd name="connsiteY51" fmla="*/ 31750 h 1793875"/>
                <a:gd name="connsiteX52" fmla="*/ 142875 w 3000375"/>
                <a:gd name="connsiteY52" fmla="*/ 31750 h 1793875"/>
                <a:gd name="connsiteX53" fmla="*/ 142875 w 3000375"/>
                <a:gd name="connsiteY53" fmla="*/ 0 h 1793875"/>
                <a:gd name="connsiteX54" fmla="*/ 34925 w 3000375"/>
                <a:gd name="connsiteY54" fmla="*/ 0 h 1793875"/>
                <a:gd name="connsiteX55" fmla="*/ 34925 w 3000375"/>
                <a:gd name="connsiteY55" fmla="*/ 28575 h 1793875"/>
                <a:gd name="connsiteX56" fmla="*/ 0 w 3000375"/>
                <a:gd name="connsiteY56" fmla="*/ 28575 h 1793875"/>
                <a:gd name="connsiteX0" fmla="*/ 1558925 w 3000375"/>
                <a:gd name="connsiteY0" fmla="*/ 1549400 h 1793875"/>
                <a:gd name="connsiteX1" fmla="*/ 1603375 w 3000375"/>
                <a:gd name="connsiteY1" fmla="*/ 1603375 h 1793875"/>
                <a:gd name="connsiteX2" fmla="*/ 1695450 w 3000375"/>
                <a:gd name="connsiteY2" fmla="*/ 1654175 h 1793875"/>
                <a:gd name="connsiteX3" fmla="*/ 1762125 w 3000375"/>
                <a:gd name="connsiteY3" fmla="*/ 1746250 h 1793875"/>
                <a:gd name="connsiteX4" fmla="*/ 2387600 w 3000375"/>
                <a:gd name="connsiteY4" fmla="*/ 1746250 h 1793875"/>
                <a:gd name="connsiteX5" fmla="*/ 2387600 w 3000375"/>
                <a:gd name="connsiteY5" fmla="*/ 1793875 h 1793875"/>
                <a:gd name="connsiteX6" fmla="*/ 3000375 w 3000375"/>
                <a:gd name="connsiteY6" fmla="*/ 1793875 h 1793875"/>
                <a:gd name="connsiteX7" fmla="*/ 3000375 w 3000375"/>
                <a:gd name="connsiteY7" fmla="*/ 1355725 h 1793875"/>
                <a:gd name="connsiteX8" fmla="*/ 2390775 w 3000375"/>
                <a:gd name="connsiteY8" fmla="*/ 1355725 h 1793875"/>
                <a:gd name="connsiteX9" fmla="*/ 2390775 w 3000375"/>
                <a:gd name="connsiteY9" fmla="*/ 1254125 h 1793875"/>
                <a:gd name="connsiteX10" fmla="*/ 1790700 w 3000375"/>
                <a:gd name="connsiteY10" fmla="*/ 1254125 h 1793875"/>
                <a:gd name="connsiteX11" fmla="*/ 1790700 w 3000375"/>
                <a:gd name="connsiteY11" fmla="*/ 1171575 h 1793875"/>
                <a:gd name="connsiteX12" fmla="*/ 1790700 w 3000375"/>
                <a:gd name="connsiteY12" fmla="*/ 1171575 h 1793875"/>
                <a:gd name="connsiteX13" fmla="*/ 1758950 w 3000375"/>
                <a:gd name="connsiteY13" fmla="*/ 1171575 h 1793875"/>
                <a:gd name="connsiteX14" fmla="*/ 1758950 w 3000375"/>
                <a:gd name="connsiteY14" fmla="*/ 1098550 h 1793875"/>
                <a:gd name="connsiteX15" fmla="*/ 1695450 w 3000375"/>
                <a:gd name="connsiteY15" fmla="*/ 1098550 h 1793875"/>
                <a:gd name="connsiteX16" fmla="*/ 1695450 w 3000375"/>
                <a:gd name="connsiteY16" fmla="*/ 1025525 h 1793875"/>
                <a:gd name="connsiteX17" fmla="*/ 1597025 w 3000375"/>
                <a:gd name="connsiteY17" fmla="*/ 1025525 h 1793875"/>
                <a:gd name="connsiteX18" fmla="*/ 1597025 w 3000375"/>
                <a:gd name="connsiteY18" fmla="*/ 958850 h 1793875"/>
                <a:gd name="connsiteX19" fmla="*/ 1549400 w 3000375"/>
                <a:gd name="connsiteY19" fmla="*/ 958850 h 1793875"/>
                <a:gd name="connsiteX20" fmla="*/ 1549400 w 3000375"/>
                <a:gd name="connsiteY20" fmla="*/ 885825 h 1793875"/>
                <a:gd name="connsiteX21" fmla="*/ 1514475 w 3000375"/>
                <a:gd name="connsiteY21" fmla="*/ 885825 h 1793875"/>
                <a:gd name="connsiteX22" fmla="*/ 1514475 w 3000375"/>
                <a:gd name="connsiteY22" fmla="*/ 822325 h 1793875"/>
                <a:gd name="connsiteX23" fmla="*/ 1263650 w 3000375"/>
                <a:gd name="connsiteY23" fmla="*/ 822325 h 1793875"/>
                <a:gd name="connsiteX24" fmla="*/ 1263650 w 3000375"/>
                <a:gd name="connsiteY24" fmla="*/ 631825 h 1793875"/>
                <a:gd name="connsiteX25" fmla="*/ 1130300 w 3000375"/>
                <a:gd name="connsiteY25" fmla="*/ 631825 h 1793875"/>
                <a:gd name="connsiteX26" fmla="*/ 1130300 w 3000375"/>
                <a:gd name="connsiteY26" fmla="*/ 577850 h 1793875"/>
                <a:gd name="connsiteX27" fmla="*/ 917575 w 3000375"/>
                <a:gd name="connsiteY27" fmla="*/ 577850 h 1793875"/>
                <a:gd name="connsiteX28" fmla="*/ 917575 w 3000375"/>
                <a:gd name="connsiteY28" fmla="*/ 523875 h 1793875"/>
                <a:gd name="connsiteX29" fmla="*/ 835025 w 3000375"/>
                <a:gd name="connsiteY29" fmla="*/ 523875 h 1793875"/>
                <a:gd name="connsiteX30" fmla="*/ 835025 w 3000375"/>
                <a:gd name="connsiteY30" fmla="*/ 476250 h 1793875"/>
                <a:gd name="connsiteX31" fmla="*/ 806450 w 3000375"/>
                <a:gd name="connsiteY31" fmla="*/ 476250 h 1793875"/>
                <a:gd name="connsiteX32" fmla="*/ 806450 w 3000375"/>
                <a:gd name="connsiteY32" fmla="*/ 425450 h 1793875"/>
                <a:gd name="connsiteX33" fmla="*/ 771525 w 3000375"/>
                <a:gd name="connsiteY33" fmla="*/ 425450 h 1793875"/>
                <a:gd name="connsiteX34" fmla="*/ 771525 w 3000375"/>
                <a:gd name="connsiteY34" fmla="*/ 384175 h 1793875"/>
                <a:gd name="connsiteX35" fmla="*/ 771525 w 3000375"/>
                <a:gd name="connsiteY35" fmla="*/ 384175 h 1793875"/>
                <a:gd name="connsiteX36" fmla="*/ 746125 w 3000375"/>
                <a:gd name="connsiteY36" fmla="*/ 384175 h 1793875"/>
                <a:gd name="connsiteX37" fmla="*/ 746125 w 3000375"/>
                <a:gd name="connsiteY37" fmla="*/ 298450 h 1793875"/>
                <a:gd name="connsiteX38" fmla="*/ 638175 w 3000375"/>
                <a:gd name="connsiteY38" fmla="*/ 298450 h 1793875"/>
                <a:gd name="connsiteX39" fmla="*/ 638175 w 3000375"/>
                <a:gd name="connsiteY39" fmla="*/ 269875 h 1793875"/>
                <a:gd name="connsiteX40" fmla="*/ 590550 w 3000375"/>
                <a:gd name="connsiteY40" fmla="*/ 269875 h 1793875"/>
                <a:gd name="connsiteX41" fmla="*/ 590550 w 3000375"/>
                <a:gd name="connsiteY41" fmla="*/ 231775 h 1793875"/>
                <a:gd name="connsiteX42" fmla="*/ 517525 w 3000375"/>
                <a:gd name="connsiteY42" fmla="*/ 231775 h 1793875"/>
                <a:gd name="connsiteX43" fmla="*/ 517525 w 3000375"/>
                <a:gd name="connsiteY43" fmla="*/ 117475 h 1793875"/>
                <a:gd name="connsiteX44" fmla="*/ 314325 w 3000375"/>
                <a:gd name="connsiteY44" fmla="*/ 117475 h 1793875"/>
                <a:gd name="connsiteX45" fmla="*/ 314325 w 3000375"/>
                <a:gd name="connsiteY45" fmla="*/ 92075 h 1793875"/>
                <a:gd name="connsiteX46" fmla="*/ 279400 w 3000375"/>
                <a:gd name="connsiteY46" fmla="*/ 92075 h 1793875"/>
                <a:gd name="connsiteX47" fmla="*/ 279400 w 3000375"/>
                <a:gd name="connsiteY47" fmla="*/ 92075 h 1793875"/>
                <a:gd name="connsiteX48" fmla="*/ 279400 w 3000375"/>
                <a:gd name="connsiteY48" fmla="*/ 60325 h 1793875"/>
                <a:gd name="connsiteX49" fmla="*/ 187325 w 3000375"/>
                <a:gd name="connsiteY49" fmla="*/ 60325 h 1793875"/>
                <a:gd name="connsiteX50" fmla="*/ 187325 w 3000375"/>
                <a:gd name="connsiteY50" fmla="*/ 31750 h 1793875"/>
                <a:gd name="connsiteX51" fmla="*/ 142875 w 3000375"/>
                <a:gd name="connsiteY51" fmla="*/ 31750 h 1793875"/>
                <a:gd name="connsiteX52" fmla="*/ 142875 w 3000375"/>
                <a:gd name="connsiteY52" fmla="*/ 0 h 1793875"/>
                <a:gd name="connsiteX53" fmla="*/ 34925 w 3000375"/>
                <a:gd name="connsiteY53" fmla="*/ 0 h 1793875"/>
                <a:gd name="connsiteX54" fmla="*/ 34925 w 3000375"/>
                <a:gd name="connsiteY54" fmla="*/ 28575 h 1793875"/>
                <a:gd name="connsiteX55" fmla="*/ 0 w 3000375"/>
                <a:gd name="connsiteY55" fmla="*/ 28575 h 1793875"/>
                <a:gd name="connsiteX0" fmla="*/ 1558925 w 3000375"/>
                <a:gd name="connsiteY0" fmla="*/ 1549400 h 1793875"/>
                <a:gd name="connsiteX1" fmla="*/ 1695450 w 3000375"/>
                <a:gd name="connsiteY1" fmla="*/ 1654175 h 1793875"/>
                <a:gd name="connsiteX2" fmla="*/ 1762125 w 3000375"/>
                <a:gd name="connsiteY2" fmla="*/ 1746250 h 1793875"/>
                <a:gd name="connsiteX3" fmla="*/ 2387600 w 3000375"/>
                <a:gd name="connsiteY3" fmla="*/ 1746250 h 1793875"/>
                <a:gd name="connsiteX4" fmla="*/ 2387600 w 3000375"/>
                <a:gd name="connsiteY4" fmla="*/ 1793875 h 1793875"/>
                <a:gd name="connsiteX5" fmla="*/ 3000375 w 3000375"/>
                <a:gd name="connsiteY5" fmla="*/ 1793875 h 1793875"/>
                <a:gd name="connsiteX6" fmla="*/ 3000375 w 3000375"/>
                <a:gd name="connsiteY6" fmla="*/ 1355725 h 1793875"/>
                <a:gd name="connsiteX7" fmla="*/ 2390775 w 3000375"/>
                <a:gd name="connsiteY7" fmla="*/ 1355725 h 1793875"/>
                <a:gd name="connsiteX8" fmla="*/ 2390775 w 3000375"/>
                <a:gd name="connsiteY8" fmla="*/ 1254125 h 1793875"/>
                <a:gd name="connsiteX9" fmla="*/ 1790700 w 3000375"/>
                <a:gd name="connsiteY9" fmla="*/ 1254125 h 1793875"/>
                <a:gd name="connsiteX10" fmla="*/ 1790700 w 3000375"/>
                <a:gd name="connsiteY10" fmla="*/ 1171575 h 1793875"/>
                <a:gd name="connsiteX11" fmla="*/ 1790700 w 3000375"/>
                <a:gd name="connsiteY11" fmla="*/ 1171575 h 1793875"/>
                <a:gd name="connsiteX12" fmla="*/ 1758950 w 3000375"/>
                <a:gd name="connsiteY12" fmla="*/ 1171575 h 1793875"/>
                <a:gd name="connsiteX13" fmla="*/ 1758950 w 3000375"/>
                <a:gd name="connsiteY13" fmla="*/ 1098550 h 1793875"/>
                <a:gd name="connsiteX14" fmla="*/ 1695450 w 3000375"/>
                <a:gd name="connsiteY14" fmla="*/ 1098550 h 1793875"/>
                <a:gd name="connsiteX15" fmla="*/ 1695450 w 3000375"/>
                <a:gd name="connsiteY15" fmla="*/ 1025525 h 1793875"/>
                <a:gd name="connsiteX16" fmla="*/ 1597025 w 3000375"/>
                <a:gd name="connsiteY16" fmla="*/ 1025525 h 1793875"/>
                <a:gd name="connsiteX17" fmla="*/ 1597025 w 3000375"/>
                <a:gd name="connsiteY17" fmla="*/ 958850 h 1793875"/>
                <a:gd name="connsiteX18" fmla="*/ 1549400 w 3000375"/>
                <a:gd name="connsiteY18" fmla="*/ 958850 h 1793875"/>
                <a:gd name="connsiteX19" fmla="*/ 1549400 w 3000375"/>
                <a:gd name="connsiteY19" fmla="*/ 885825 h 1793875"/>
                <a:gd name="connsiteX20" fmla="*/ 1514475 w 3000375"/>
                <a:gd name="connsiteY20" fmla="*/ 885825 h 1793875"/>
                <a:gd name="connsiteX21" fmla="*/ 1514475 w 3000375"/>
                <a:gd name="connsiteY21" fmla="*/ 822325 h 1793875"/>
                <a:gd name="connsiteX22" fmla="*/ 1263650 w 3000375"/>
                <a:gd name="connsiteY22" fmla="*/ 822325 h 1793875"/>
                <a:gd name="connsiteX23" fmla="*/ 1263650 w 3000375"/>
                <a:gd name="connsiteY23" fmla="*/ 631825 h 1793875"/>
                <a:gd name="connsiteX24" fmla="*/ 1130300 w 3000375"/>
                <a:gd name="connsiteY24" fmla="*/ 631825 h 1793875"/>
                <a:gd name="connsiteX25" fmla="*/ 1130300 w 3000375"/>
                <a:gd name="connsiteY25" fmla="*/ 577850 h 1793875"/>
                <a:gd name="connsiteX26" fmla="*/ 917575 w 3000375"/>
                <a:gd name="connsiteY26" fmla="*/ 577850 h 1793875"/>
                <a:gd name="connsiteX27" fmla="*/ 917575 w 3000375"/>
                <a:gd name="connsiteY27" fmla="*/ 523875 h 1793875"/>
                <a:gd name="connsiteX28" fmla="*/ 835025 w 3000375"/>
                <a:gd name="connsiteY28" fmla="*/ 523875 h 1793875"/>
                <a:gd name="connsiteX29" fmla="*/ 835025 w 3000375"/>
                <a:gd name="connsiteY29" fmla="*/ 476250 h 1793875"/>
                <a:gd name="connsiteX30" fmla="*/ 806450 w 3000375"/>
                <a:gd name="connsiteY30" fmla="*/ 476250 h 1793875"/>
                <a:gd name="connsiteX31" fmla="*/ 806450 w 3000375"/>
                <a:gd name="connsiteY31" fmla="*/ 425450 h 1793875"/>
                <a:gd name="connsiteX32" fmla="*/ 771525 w 3000375"/>
                <a:gd name="connsiteY32" fmla="*/ 425450 h 1793875"/>
                <a:gd name="connsiteX33" fmla="*/ 771525 w 3000375"/>
                <a:gd name="connsiteY33" fmla="*/ 384175 h 1793875"/>
                <a:gd name="connsiteX34" fmla="*/ 771525 w 3000375"/>
                <a:gd name="connsiteY34" fmla="*/ 384175 h 1793875"/>
                <a:gd name="connsiteX35" fmla="*/ 746125 w 3000375"/>
                <a:gd name="connsiteY35" fmla="*/ 384175 h 1793875"/>
                <a:gd name="connsiteX36" fmla="*/ 746125 w 3000375"/>
                <a:gd name="connsiteY36" fmla="*/ 298450 h 1793875"/>
                <a:gd name="connsiteX37" fmla="*/ 638175 w 3000375"/>
                <a:gd name="connsiteY37" fmla="*/ 298450 h 1793875"/>
                <a:gd name="connsiteX38" fmla="*/ 638175 w 3000375"/>
                <a:gd name="connsiteY38" fmla="*/ 269875 h 1793875"/>
                <a:gd name="connsiteX39" fmla="*/ 590550 w 3000375"/>
                <a:gd name="connsiteY39" fmla="*/ 269875 h 1793875"/>
                <a:gd name="connsiteX40" fmla="*/ 590550 w 3000375"/>
                <a:gd name="connsiteY40" fmla="*/ 231775 h 1793875"/>
                <a:gd name="connsiteX41" fmla="*/ 517525 w 3000375"/>
                <a:gd name="connsiteY41" fmla="*/ 231775 h 1793875"/>
                <a:gd name="connsiteX42" fmla="*/ 517525 w 3000375"/>
                <a:gd name="connsiteY42" fmla="*/ 117475 h 1793875"/>
                <a:gd name="connsiteX43" fmla="*/ 314325 w 3000375"/>
                <a:gd name="connsiteY43" fmla="*/ 117475 h 1793875"/>
                <a:gd name="connsiteX44" fmla="*/ 314325 w 3000375"/>
                <a:gd name="connsiteY44" fmla="*/ 92075 h 1793875"/>
                <a:gd name="connsiteX45" fmla="*/ 279400 w 3000375"/>
                <a:gd name="connsiteY45" fmla="*/ 92075 h 1793875"/>
                <a:gd name="connsiteX46" fmla="*/ 279400 w 3000375"/>
                <a:gd name="connsiteY46" fmla="*/ 92075 h 1793875"/>
                <a:gd name="connsiteX47" fmla="*/ 279400 w 3000375"/>
                <a:gd name="connsiteY47" fmla="*/ 60325 h 1793875"/>
                <a:gd name="connsiteX48" fmla="*/ 187325 w 3000375"/>
                <a:gd name="connsiteY48" fmla="*/ 60325 h 1793875"/>
                <a:gd name="connsiteX49" fmla="*/ 187325 w 3000375"/>
                <a:gd name="connsiteY49" fmla="*/ 31750 h 1793875"/>
                <a:gd name="connsiteX50" fmla="*/ 142875 w 3000375"/>
                <a:gd name="connsiteY50" fmla="*/ 31750 h 1793875"/>
                <a:gd name="connsiteX51" fmla="*/ 142875 w 3000375"/>
                <a:gd name="connsiteY51" fmla="*/ 0 h 1793875"/>
                <a:gd name="connsiteX52" fmla="*/ 34925 w 3000375"/>
                <a:gd name="connsiteY52" fmla="*/ 0 h 1793875"/>
                <a:gd name="connsiteX53" fmla="*/ 34925 w 3000375"/>
                <a:gd name="connsiteY53" fmla="*/ 28575 h 1793875"/>
                <a:gd name="connsiteX54" fmla="*/ 0 w 3000375"/>
                <a:gd name="connsiteY54" fmla="*/ 28575 h 1793875"/>
                <a:gd name="connsiteX0" fmla="*/ 1558925 w 3000375"/>
                <a:gd name="connsiteY0" fmla="*/ 1549400 h 1793875"/>
                <a:gd name="connsiteX1" fmla="*/ 1695450 w 3000375"/>
                <a:gd name="connsiteY1" fmla="*/ 1654175 h 1793875"/>
                <a:gd name="connsiteX2" fmla="*/ 2387600 w 3000375"/>
                <a:gd name="connsiteY2" fmla="*/ 1746250 h 1793875"/>
                <a:gd name="connsiteX3" fmla="*/ 2387600 w 3000375"/>
                <a:gd name="connsiteY3" fmla="*/ 1793875 h 1793875"/>
                <a:gd name="connsiteX4" fmla="*/ 3000375 w 3000375"/>
                <a:gd name="connsiteY4" fmla="*/ 1793875 h 1793875"/>
                <a:gd name="connsiteX5" fmla="*/ 3000375 w 3000375"/>
                <a:gd name="connsiteY5" fmla="*/ 1355725 h 1793875"/>
                <a:gd name="connsiteX6" fmla="*/ 2390775 w 3000375"/>
                <a:gd name="connsiteY6" fmla="*/ 1355725 h 1793875"/>
                <a:gd name="connsiteX7" fmla="*/ 2390775 w 3000375"/>
                <a:gd name="connsiteY7" fmla="*/ 1254125 h 1793875"/>
                <a:gd name="connsiteX8" fmla="*/ 1790700 w 3000375"/>
                <a:gd name="connsiteY8" fmla="*/ 1254125 h 1793875"/>
                <a:gd name="connsiteX9" fmla="*/ 1790700 w 3000375"/>
                <a:gd name="connsiteY9" fmla="*/ 1171575 h 1793875"/>
                <a:gd name="connsiteX10" fmla="*/ 1790700 w 3000375"/>
                <a:gd name="connsiteY10" fmla="*/ 1171575 h 1793875"/>
                <a:gd name="connsiteX11" fmla="*/ 1758950 w 3000375"/>
                <a:gd name="connsiteY11" fmla="*/ 1171575 h 1793875"/>
                <a:gd name="connsiteX12" fmla="*/ 1758950 w 3000375"/>
                <a:gd name="connsiteY12" fmla="*/ 1098550 h 1793875"/>
                <a:gd name="connsiteX13" fmla="*/ 1695450 w 3000375"/>
                <a:gd name="connsiteY13" fmla="*/ 1098550 h 1793875"/>
                <a:gd name="connsiteX14" fmla="*/ 1695450 w 3000375"/>
                <a:gd name="connsiteY14" fmla="*/ 1025525 h 1793875"/>
                <a:gd name="connsiteX15" fmla="*/ 1597025 w 3000375"/>
                <a:gd name="connsiteY15" fmla="*/ 1025525 h 1793875"/>
                <a:gd name="connsiteX16" fmla="*/ 1597025 w 3000375"/>
                <a:gd name="connsiteY16" fmla="*/ 958850 h 1793875"/>
                <a:gd name="connsiteX17" fmla="*/ 1549400 w 3000375"/>
                <a:gd name="connsiteY17" fmla="*/ 958850 h 1793875"/>
                <a:gd name="connsiteX18" fmla="*/ 1549400 w 3000375"/>
                <a:gd name="connsiteY18" fmla="*/ 885825 h 1793875"/>
                <a:gd name="connsiteX19" fmla="*/ 1514475 w 3000375"/>
                <a:gd name="connsiteY19" fmla="*/ 885825 h 1793875"/>
                <a:gd name="connsiteX20" fmla="*/ 1514475 w 3000375"/>
                <a:gd name="connsiteY20" fmla="*/ 822325 h 1793875"/>
                <a:gd name="connsiteX21" fmla="*/ 1263650 w 3000375"/>
                <a:gd name="connsiteY21" fmla="*/ 822325 h 1793875"/>
                <a:gd name="connsiteX22" fmla="*/ 1263650 w 3000375"/>
                <a:gd name="connsiteY22" fmla="*/ 631825 h 1793875"/>
                <a:gd name="connsiteX23" fmla="*/ 1130300 w 3000375"/>
                <a:gd name="connsiteY23" fmla="*/ 631825 h 1793875"/>
                <a:gd name="connsiteX24" fmla="*/ 1130300 w 3000375"/>
                <a:gd name="connsiteY24" fmla="*/ 577850 h 1793875"/>
                <a:gd name="connsiteX25" fmla="*/ 917575 w 3000375"/>
                <a:gd name="connsiteY25" fmla="*/ 577850 h 1793875"/>
                <a:gd name="connsiteX26" fmla="*/ 917575 w 3000375"/>
                <a:gd name="connsiteY26" fmla="*/ 523875 h 1793875"/>
                <a:gd name="connsiteX27" fmla="*/ 835025 w 3000375"/>
                <a:gd name="connsiteY27" fmla="*/ 523875 h 1793875"/>
                <a:gd name="connsiteX28" fmla="*/ 835025 w 3000375"/>
                <a:gd name="connsiteY28" fmla="*/ 476250 h 1793875"/>
                <a:gd name="connsiteX29" fmla="*/ 806450 w 3000375"/>
                <a:gd name="connsiteY29" fmla="*/ 476250 h 1793875"/>
                <a:gd name="connsiteX30" fmla="*/ 806450 w 3000375"/>
                <a:gd name="connsiteY30" fmla="*/ 425450 h 1793875"/>
                <a:gd name="connsiteX31" fmla="*/ 771525 w 3000375"/>
                <a:gd name="connsiteY31" fmla="*/ 425450 h 1793875"/>
                <a:gd name="connsiteX32" fmla="*/ 771525 w 3000375"/>
                <a:gd name="connsiteY32" fmla="*/ 384175 h 1793875"/>
                <a:gd name="connsiteX33" fmla="*/ 771525 w 3000375"/>
                <a:gd name="connsiteY33" fmla="*/ 384175 h 1793875"/>
                <a:gd name="connsiteX34" fmla="*/ 746125 w 3000375"/>
                <a:gd name="connsiteY34" fmla="*/ 384175 h 1793875"/>
                <a:gd name="connsiteX35" fmla="*/ 746125 w 3000375"/>
                <a:gd name="connsiteY35" fmla="*/ 298450 h 1793875"/>
                <a:gd name="connsiteX36" fmla="*/ 638175 w 3000375"/>
                <a:gd name="connsiteY36" fmla="*/ 298450 h 1793875"/>
                <a:gd name="connsiteX37" fmla="*/ 638175 w 3000375"/>
                <a:gd name="connsiteY37" fmla="*/ 269875 h 1793875"/>
                <a:gd name="connsiteX38" fmla="*/ 590550 w 3000375"/>
                <a:gd name="connsiteY38" fmla="*/ 269875 h 1793875"/>
                <a:gd name="connsiteX39" fmla="*/ 590550 w 3000375"/>
                <a:gd name="connsiteY39" fmla="*/ 231775 h 1793875"/>
                <a:gd name="connsiteX40" fmla="*/ 517525 w 3000375"/>
                <a:gd name="connsiteY40" fmla="*/ 231775 h 1793875"/>
                <a:gd name="connsiteX41" fmla="*/ 517525 w 3000375"/>
                <a:gd name="connsiteY41" fmla="*/ 117475 h 1793875"/>
                <a:gd name="connsiteX42" fmla="*/ 314325 w 3000375"/>
                <a:gd name="connsiteY42" fmla="*/ 117475 h 1793875"/>
                <a:gd name="connsiteX43" fmla="*/ 314325 w 3000375"/>
                <a:gd name="connsiteY43" fmla="*/ 92075 h 1793875"/>
                <a:gd name="connsiteX44" fmla="*/ 279400 w 3000375"/>
                <a:gd name="connsiteY44" fmla="*/ 92075 h 1793875"/>
                <a:gd name="connsiteX45" fmla="*/ 279400 w 3000375"/>
                <a:gd name="connsiteY45" fmla="*/ 92075 h 1793875"/>
                <a:gd name="connsiteX46" fmla="*/ 279400 w 3000375"/>
                <a:gd name="connsiteY46" fmla="*/ 60325 h 1793875"/>
                <a:gd name="connsiteX47" fmla="*/ 187325 w 3000375"/>
                <a:gd name="connsiteY47" fmla="*/ 60325 h 1793875"/>
                <a:gd name="connsiteX48" fmla="*/ 187325 w 3000375"/>
                <a:gd name="connsiteY48" fmla="*/ 31750 h 1793875"/>
                <a:gd name="connsiteX49" fmla="*/ 142875 w 3000375"/>
                <a:gd name="connsiteY49" fmla="*/ 31750 h 1793875"/>
                <a:gd name="connsiteX50" fmla="*/ 142875 w 3000375"/>
                <a:gd name="connsiteY50" fmla="*/ 0 h 1793875"/>
                <a:gd name="connsiteX51" fmla="*/ 34925 w 3000375"/>
                <a:gd name="connsiteY51" fmla="*/ 0 h 1793875"/>
                <a:gd name="connsiteX52" fmla="*/ 34925 w 3000375"/>
                <a:gd name="connsiteY52" fmla="*/ 28575 h 1793875"/>
                <a:gd name="connsiteX53" fmla="*/ 0 w 3000375"/>
                <a:gd name="connsiteY53" fmla="*/ 28575 h 1793875"/>
                <a:gd name="connsiteX0" fmla="*/ 1558925 w 3000375"/>
                <a:gd name="connsiteY0" fmla="*/ 1549400 h 1793875"/>
                <a:gd name="connsiteX1" fmla="*/ 1695450 w 3000375"/>
                <a:gd name="connsiteY1" fmla="*/ 1654175 h 1793875"/>
                <a:gd name="connsiteX2" fmla="*/ 2387600 w 3000375"/>
                <a:gd name="connsiteY2" fmla="*/ 1793875 h 1793875"/>
                <a:gd name="connsiteX3" fmla="*/ 3000375 w 3000375"/>
                <a:gd name="connsiteY3" fmla="*/ 1793875 h 1793875"/>
                <a:gd name="connsiteX4" fmla="*/ 3000375 w 3000375"/>
                <a:gd name="connsiteY4" fmla="*/ 1355725 h 1793875"/>
                <a:gd name="connsiteX5" fmla="*/ 2390775 w 3000375"/>
                <a:gd name="connsiteY5" fmla="*/ 1355725 h 1793875"/>
                <a:gd name="connsiteX6" fmla="*/ 2390775 w 3000375"/>
                <a:gd name="connsiteY6" fmla="*/ 1254125 h 1793875"/>
                <a:gd name="connsiteX7" fmla="*/ 1790700 w 3000375"/>
                <a:gd name="connsiteY7" fmla="*/ 1254125 h 1793875"/>
                <a:gd name="connsiteX8" fmla="*/ 1790700 w 3000375"/>
                <a:gd name="connsiteY8" fmla="*/ 1171575 h 1793875"/>
                <a:gd name="connsiteX9" fmla="*/ 1790700 w 3000375"/>
                <a:gd name="connsiteY9" fmla="*/ 1171575 h 1793875"/>
                <a:gd name="connsiteX10" fmla="*/ 1758950 w 3000375"/>
                <a:gd name="connsiteY10" fmla="*/ 1171575 h 1793875"/>
                <a:gd name="connsiteX11" fmla="*/ 1758950 w 3000375"/>
                <a:gd name="connsiteY11" fmla="*/ 1098550 h 1793875"/>
                <a:gd name="connsiteX12" fmla="*/ 1695450 w 3000375"/>
                <a:gd name="connsiteY12" fmla="*/ 1098550 h 1793875"/>
                <a:gd name="connsiteX13" fmla="*/ 1695450 w 3000375"/>
                <a:gd name="connsiteY13" fmla="*/ 1025525 h 1793875"/>
                <a:gd name="connsiteX14" fmla="*/ 1597025 w 3000375"/>
                <a:gd name="connsiteY14" fmla="*/ 1025525 h 1793875"/>
                <a:gd name="connsiteX15" fmla="*/ 1597025 w 3000375"/>
                <a:gd name="connsiteY15" fmla="*/ 958850 h 1793875"/>
                <a:gd name="connsiteX16" fmla="*/ 1549400 w 3000375"/>
                <a:gd name="connsiteY16" fmla="*/ 958850 h 1793875"/>
                <a:gd name="connsiteX17" fmla="*/ 1549400 w 3000375"/>
                <a:gd name="connsiteY17" fmla="*/ 885825 h 1793875"/>
                <a:gd name="connsiteX18" fmla="*/ 1514475 w 3000375"/>
                <a:gd name="connsiteY18" fmla="*/ 885825 h 1793875"/>
                <a:gd name="connsiteX19" fmla="*/ 1514475 w 3000375"/>
                <a:gd name="connsiteY19" fmla="*/ 822325 h 1793875"/>
                <a:gd name="connsiteX20" fmla="*/ 1263650 w 3000375"/>
                <a:gd name="connsiteY20" fmla="*/ 822325 h 1793875"/>
                <a:gd name="connsiteX21" fmla="*/ 1263650 w 3000375"/>
                <a:gd name="connsiteY21" fmla="*/ 631825 h 1793875"/>
                <a:gd name="connsiteX22" fmla="*/ 1130300 w 3000375"/>
                <a:gd name="connsiteY22" fmla="*/ 631825 h 1793875"/>
                <a:gd name="connsiteX23" fmla="*/ 1130300 w 3000375"/>
                <a:gd name="connsiteY23" fmla="*/ 577850 h 1793875"/>
                <a:gd name="connsiteX24" fmla="*/ 917575 w 3000375"/>
                <a:gd name="connsiteY24" fmla="*/ 577850 h 1793875"/>
                <a:gd name="connsiteX25" fmla="*/ 917575 w 3000375"/>
                <a:gd name="connsiteY25" fmla="*/ 523875 h 1793875"/>
                <a:gd name="connsiteX26" fmla="*/ 835025 w 3000375"/>
                <a:gd name="connsiteY26" fmla="*/ 523875 h 1793875"/>
                <a:gd name="connsiteX27" fmla="*/ 835025 w 3000375"/>
                <a:gd name="connsiteY27" fmla="*/ 476250 h 1793875"/>
                <a:gd name="connsiteX28" fmla="*/ 806450 w 3000375"/>
                <a:gd name="connsiteY28" fmla="*/ 476250 h 1793875"/>
                <a:gd name="connsiteX29" fmla="*/ 806450 w 3000375"/>
                <a:gd name="connsiteY29" fmla="*/ 425450 h 1793875"/>
                <a:gd name="connsiteX30" fmla="*/ 771525 w 3000375"/>
                <a:gd name="connsiteY30" fmla="*/ 425450 h 1793875"/>
                <a:gd name="connsiteX31" fmla="*/ 771525 w 3000375"/>
                <a:gd name="connsiteY31" fmla="*/ 384175 h 1793875"/>
                <a:gd name="connsiteX32" fmla="*/ 771525 w 3000375"/>
                <a:gd name="connsiteY32" fmla="*/ 384175 h 1793875"/>
                <a:gd name="connsiteX33" fmla="*/ 746125 w 3000375"/>
                <a:gd name="connsiteY33" fmla="*/ 384175 h 1793875"/>
                <a:gd name="connsiteX34" fmla="*/ 746125 w 3000375"/>
                <a:gd name="connsiteY34" fmla="*/ 298450 h 1793875"/>
                <a:gd name="connsiteX35" fmla="*/ 638175 w 3000375"/>
                <a:gd name="connsiteY35" fmla="*/ 298450 h 1793875"/>
                <a:gd name="connsiteX36" fmla="*/ 638175 w 3000375"/>
                <a:gd name="connsiteY36" fmla="*/ 269875 h 1793875"/>
                <a:gd name="connsiteX37" fmla="*/ 590550 w 3000375"/>
                <a:gd name="connsiteY37" fmla="*/ 269875 h 1793875"/>
                <a:gd name="connsiteX38" fmla="*/ 590550 w 3000375"/>
                <a:gd name="connsiteY38" fmla="*/ 231775 h 1793875"/>
                <a:gd name="connsiteX39" fmla="*/ 517525 w 3000375"/>
                <a:gd name="connsiteY39" fmla="*/ 231775 h 1793875"/>
                <a:gd name="connsiteX40" fmla="*/ 517525 w 3000375"/>
                <a:gd name="connsiteY40" fmla="*/ 117475 h 1793875"/>
                <a:gd name="connsiteX41" fmla="*/ 314325 w 3000375"/>
                <a:gd name="connsiteY41" fmla="*/ 117475 h 1793875"/>
                <a:gd name="connsiteX42" fmla="*/ 314325 w 3000375"/>
                <a:gd name="connsiteY42" fmla="*/ 92075 h 1793875"/>
                <a:gd name="connsiteX43" fmla="*/ 279400 w 3000375"/>
                <a:gd name="connsiteY43" fmla="*/ 92075 h 1793875"/>
                <a:gd name="connsiteX44" fmla="*/ 279400 w 3000375"/>
                <a:gd name="connsiteY44" fmla="*/ 92075 h 1793875"/>
                <a:gd name="connsiteX45" fmla="*/ 279400 w 3000375"/>
                <a:gd name="connsiteY45" fmla="*/ 60325 h 1793875"/>
                <a:gd name="connsiteX46" fmla="*/ 187325 w 3000375"/>
                <a:gd name="connsiteY46" fmla="*/ 60325 h 1793875"/>
                <a:gd name="connsiteX47" fmla="*/ 187325 w 3000375"/>
                <a:gd name="connsiteY47" fmla="*/ 31750 h 1793875"/>
                <a:gd name="connsiteX48" fmla="*/ 142875 w 3000375"/>
                <a:gd name="connsiteY48" fmla="*/ 31750 h 1793875"/>
                <a:gd name="connsiteX49" fmla="*/ 142875 w 3000375"/>
                <a:gd name="connsiteY49" fmla="*/ 0 h 1793875"/>
                <a:gd name="connsiteX50" fmla="*/ 34925 w 3000375"/>
                <a:gd name="connsiteY50" fmla="*/ 0 h 1793875"/>
                <a:gd name="connsiteX51" fmla="*/ 34925 w 3000375"/>
                <a:gd name="connsiteY51" fmla="*/ 28575 h 1793875"/>
                <a:gd name="connsiteX52" fmla="*/ 0 w 3000375"/>
                <a:gd name="connsiteY52" fmla="*/ 28575 h 1793875"/>
                <a:gd name="connsiteX0" fmla="*/ 1558925 w 3000375"/>
                <a:gd name="connsiteY0" fmla="*/ 1549400 h 1793875"/>
                <a:gd name="connsiteX1" fmla="*/ 1695450 w 3000375"/>
                <a:gd name="connsiteY1" fmla="*/ 1654175 h 1793875"/>
                <a:gd name="connsiteX2" fmla="*/ 3000375 w 3000375"/>
                <a:gd name="connsiteY2" fmla="*/ 1793875 h 1793875"/>
                <a:gd name="connsiteX3" fmla="*/ 3000375 w 3000375"/>
                <a:gd name="connsiteY3" fmla="*/ 1355725 h 1793875"/>
                <a:gd name="connsiteX4" fmla="*/ 2390775 w 3000375"/>
                <a:gd name="connsiteY4" fmla="*/ 1355725 h 1793875"/>
                <a:gd name="connsiteX5" fmla="*/ 2390775 w 3000375"/>
                <a:gd name="connsiteY5" fmla="*/ 1254125 h 1793875"/>
                <a:gd name="connsiteX6" fmla="*/ 1790700 w 3000375"/>
                <a:gd name="connsiteY6" fmla="*/ 1254125 h 1793875"/>
                <a:gd name="connsiteX7" fmla="*/ 1790700 w 3000375"/>
                <a:gd name="connsiteY7" fmla="*/ 1171575 h 1793875"/>
                <a:gd name="connsiteX8" fmla="*/ 1790700 w 3000375"/>
                <a:gd name="connsiteY8" fmla="*/ 1171575 h 1793875"/>
                <a:gd name="connsiteX9" fmla="*/ 1758950 w 3000375"/>
                <a:gd name="connsiteY9" fmla="*/ 1171575 h 1793875"/>
                <a:gd name="connsiteX10" fmla="*/ 1758950 w 3000375"/>
                <a:gd name="connsiteY10" fmla="*/ 1098550 h 1793875"/>
                <a:gd name="connsiteX11" fmla="*/ 1695450 w 3000375"/>
                <a:gd name="connsiteY11" fmla="*/ 1098550 h 1793875"/>
                <a:gd name="connsiteX12" fmla="*/ 1695450 w 3000375"/>
                <a:gd name="connsiteY12" fmla="*/ 1025525 h 1793875"/>
                <a:gd name="connsiteX13" fmla="*/ 1597025 w 3000375"/>
                <a:gd name="connsiteY13" fmla="*/ 1025525 h 1793875"/>
                <a:gd name="connsiteX14" fmla="*/ 1597025 w 3000375"/>
                <a:gd name="connsiteY14" fmla="*/ 958850 h 1793875"/>
                <a:gd name="connsiteX15" fmla="*/ 1549400 w 3000375"/>
                <a:gd name="connsiteY15" fmla="*/ 958850 h 1793875"/>
                <a:gd name="connsiteX16" fmla="*/ 1549400 w 3000375"/>
                <a:gd name="connsiteY16" fmla="*/ 885825 h 1793875"/>
                <a:gd name="connsiteX17" fmla="*/ 1514475 w 3000375"/>
                <a:gd name="connsiteY17" fmla="*/ 885825 h 1793875"/>
                <a:gd name="connsiteX18" fmla="*/ 1514475 w 3000375"/>
                <a:gd name="connsiteY18" fmla="*/ 822325 h 1793875"/>
                <a:gd name="connsiteX19" fmla="*/ 1263650 w 3000375"/>
                <a:gd name="connsiteY19" fmla="*/ 822325 h 1793875"/>
                <a:gd name="connsiteX20" fmla="*/ 1263650 w 3000375"/>
                <a:gd name="connsiteY20" fmla="*/ 631825 h 1793875"/>
                <a:gd name="connsiteX21" fmla="*/ 1130300 w 3000375"/>
                <a:gd name="connsiteY21" fmla="*/ 631825 h 1793875"/>
                <a:gd name="connsiteX22" fmla="*/ 1130300 w 3000375"/>
                <a:gd name="connsiteY22" fmla="*/ 577850 h 1793875"/>
                <a:gd name="connsiteX23" fmla="*/ 917575 w 3000375"/>
                <a:gd name="connsiteY23" fmla="*/ 577850 h 1793875"/>
                <a:gd name="connsiteX24" fmla="*/ 917575 w 3000375"/>
                <a:gd name="connsiteY24" fmla="*/ 523875 h 1793875"/>
                <a:gd name="connsiteX25" fmla="*/ 835025 w 3000375"/>
                <a:gd name="connsiteY25" fmla="*/ 523875 h 1793875"/>
                <a:gd name="connsiteX26" fmla="*/ 835025 w 3000375"/>
                <a:gd name="connsiteY26" fmla="*/ 476250 h 1793875"/>
                <a:gd name="connsiteX27" fmla="*/ 806450 w 3000375"/>
                <a:gd name="connsiteY27" fmla="*/ 476250 h 1793875"/>
                <a:gd name="connsiteX28" fmla="*/ 806450 w 3000375"/>
                <a:gd name="connsiteY28" fmla="*/ 425450 h 1793875"/>
                <a:gd name="connsiteX29" fmla="*/ 771525 w 3000375"/>
                <a:gd name="connsiteY29" fmla="*/ 425450 h 1793875"/>
                <a:gd name="connsiteX30" fmla="*/ 771525 w 3000375"/>
                <a:gd name="connsiteY30" fmla="*/ 384175 h 1793875"/>
                <a:gd name="connsiteX31" fmla="*/ 771525 w 3000375"/>
                <a:gd name="connsiteY31" fmla="*/ 384175 h 1793875"/>
                <a:gd name="connsiteX32" fmla="*/ 746125 w 3000375"/>
                <a:gd name="connsiteY32" fmla="*/ 384175 h 1793875"/>
                <a:gd name="connsiteX33" fmla="*/ 746125 w 3000375"/>
                <a:gd name="connsiteY33" fmla="*/ 298450 h 1793875"/>
                <a:gd name="connsiteX34" fmla="*/ 638175 w 3000375"/>
                <a:gd name="connsiteY34" fmla="*/ 298450 h 1793875"/>
                <a:gd name="connsiteX35" fmla="*/ 638175 w 3000375"/>
                <a:gd name="connsiteY35" fmla="*/ 269875 h 1793875"/>
                <a:gd name="connsiteX36" fmla="*/ 590550 w 3000375"/>
                <a:gd name="connsiteY36" fmla="*/ 269875 h 1793875"/>
                <a:gd name="connsiteX37" fmla="*/ 590550 w 3000375"/>
                <a:gd name="connsiteY37" fmla="*/ 231775 h 1793875"/>
                <a:gd name="connsiteX38" fmla="*/ 517525 w 3000375"/>
                <a:gd name="connsiteY38" fmla="*/ 231775 h 1793875"/>
                <a:gd name="connsiteX39" fmla="*/ 517525 w 3000375"/>
                <a:gd name="connsiteY39" fmla="*/ 117475 h 1793875"/>
                <a:gd name="connsiteX40" fmla="*/ 314325 w 3000375"/>
                <a:gd name="connsiteY40" fmla="*/ 117475 h 1793875"/>
                <a:gd name="connsiteX41" fmla="*/ 314325 w 3000375"/>
                <a:gd name="connsiteY41" fmla="*/ 92075 h 1793875"/>
                <a:gd name="connsiteX42" fmla="*/ 279400 w 3000375"/>
                <a:gd name="connsiteY42" fmla="*/ 92075 h 1793875"/>
                <a:gd name="connsiteX43" fmla="*/ 279400 w 3000375"/>
                <a:gd name="connsiteY43" fmla="*/ 92075 h 1793875"/>
                <a:gd name="connsiteX44" fmla="*/ 279400 w 3000375"/>
                <a:gd name="connsiteY44" fmla="*/ 60325 h 1793875"/>
                <a:gd name="connsiteX45" fmla="*/ 187325 w 3000375"/>
                <a:gd name="connsiteY45" fmla="*/ 60325 h 1793875"/>
                <a:gd name="connsiteX46" fmla="*/ 187325 w 3000375"/>
                <a:gd name="connsiteY46" fmla="*/ 31750 h 1793875"/>
                <a:gd name="connsiteX47" fmla="*/ 142875 w 3000375"/>
                <a:gd name="connsiteY47" fmla="*/ 31750 h 1793875"/>
                <a:gd name="connsiteX48" fmla="*/ 142875 w 3000375"/>
                <a:gd name="connsiteY48" fmla="*/ 0 h 1793875"/>
                <a:gd name="connsiteX49" fmla="*/ 34925 w 3000375"/>
                <a:gd name="connsiteY49" fmla="*/ 0 h 1793875"/>
                <a:gd name="connsiteX50" fmla="*/ 34925 w 3000375"/>
                <a:gd name="connsiteY50" fmla="*/ 28575 h 1793875"/>
                <a:gd name="connsiteX51" fmla="*/ 0 w 3000375"/>
                <a:gd name="connsiteY51" fmla="*/ 28575 h 1793875"/>
                <a:gd name="connsiteX0" fmla="*/ 1558925 w 3000375"/>
                <a:gd name="connsiteY0" fmla="*/ 1549400 h 1793875"/>
                <a:gd name="connsiteX1" fmla="*/ 3000375 w 3000375"/>
                <a:gd name="connsiteY1" fmla="*/ 1793875 h 1793875"/>
                <a:gd name="connsiteX2" fmla="*/ 3000375 w 3000375"/>
                <a:gd name="connsiteY2" fmla="*/ 1355725 h 1793875"/>
                <a:gd name="connsiteX3" fmla="*/ 2390775 w 3000375"/>
                <a:gd name="connsiteY3" fmla="*/ 1355725 h 1793875"/>
                <a:gd name="connsiteX4" fmla="*/ 2390775 w 3000375"/>
                <a:gd name="connsiteY4" fmla="*/ 1254125 h 1793875"/>
                <a:gd name="connsiteX5" fmla="*/ 1790700 w 3000375"/>
                <a:gd name="connsiteY5" fmla="*/ 1254125 h 1793875"/>
                <a:gd name="connsiteX6" fmla="*/ 1790700 w 3000375"/>
                <a:gd name="connsiteY6" fmla="*/ 1171575 h 1793875"/>
                <a:gd name="connsiteX7" fmla="*/ 1790700 w 3000375"/>
                <a:gd name="connsiteY7" fmla="*/ 1171575 h 1793875"/>
                <a:gd name="connsiteX8" fmla="*/ 1758950 w 3000375"/>
                <a:gd name="connsiteY8" fmla="*/ 1171575 h 1793875"/>
                <a:gd name="connsiteX9" fmla="*/ 1758950 w 3000375"/>
                <a:gd name="connsiteY9" fmla="*/ 1098550 h 1793875"/>
                <a:gd name="connsiteX10" fmla="*/ 1695450 w 3000375"/>
                <a:gd name="connsiteY10" fmla="*/ 1098550 h 1793875"/>
                <a:gd name="connsiteX11" fmla="*/ 1695450 w 3000375"/>
                <a:gd name="connsiteY11" fmla="*/ 1025525 h 1793875"/>
                <a:gd name="connsiteX12" fmla="*/ 1597025 w 3000375"/>
                <a:gd name="connsiteY12" fmla="*/ 1025525 h 1793875"/>
                <a:gd name="connsiteX13" fmla="*/ 1597025 w 3000375"/>
                <a:gd name="connsiteY13" fmla="*/ 958850 h 1793875"/>
                <a:gd name="connsiteX14" fmla="*/ 1549400 w 3000375"/>
                <a:gd name="connsiteY14" fmla="*/ 958850 h 1793875"/>
                <a:gd name="connsiteX15" fmla="*/ 1549400 w 3000375"/>
                <a:gd name="connsiteY15" fmla="*/ 885825 h 1793875"/>
                <a:gd name="connsiteX16" fmla="*/ 1514475 w 3000375"/>
                <a:gd name="connsiteY16" fmla="*/ 885825 h 1793875"/>
                <a:gd name="connsiteX17" fmla="*/ 1514475 w 3000375"/>
                <a:gd name="connsiteY17" fmla="*/ 822325 h 1793875"/>
                <a:gd name="connsiteX18" fmla="*/ 1263650 w 3000375"/>
                <a:gd name="connsiteY18" fmla="*/ 822325 h 1793875"/>
                <a:gd name="connsiteX19" fmla="*/ 1263650 w 3000375"/>
                <a:gd name="connsiteY19" fmla="*/ 631825 h 1793875"/>
                <a:gd name="connsiteX20" fmla="*/ 1130300 w 3000375"/>
                <a:gd name="connsiteY20" fmla="*/ 631825 h 1793875"/>
                <a:gd name="connsiteX21" fmla="*/ 1130300 w 3000375"/>
                <a:gd name="connsiteY21" fmla="*/ 577850 h 1793875"/>
                <a:gd name="connsiteX22" fmla="*/ 917575 w 3000375"/>
                <a:gd name="connsiteY22" fmla="*/ 577850 h 1793875"/>
                <a:gd name="connsiteX23" fmla="*/ 917575 w 3000375"/>
                <a:gd name="connsiteY23" fmla="*/ 523875 h 1793875"/>
                <a:gd name="connsiteX24" fmla="*/ 835025 w 3000375"/>
                <a:gd name="connsiteY24" fmla="*/ 523875 h 1793875"/>
                <a:gd name="connsiteX25" fmla="*/ 835025 w 3000375"/>
                <a:gd name="connsiteY25" fmla="*/ 476250 h 1793875"/>
                <a:gd name="connsiteX26" fmla="*/ 806450 w 3000375"/>
                <a:gd name="connsiteY26" fmla="*/ 476250 h 1793875"/>
                <a:gd name="connsiteX27" fmla="*/ 806450 w 3000375"/>
                <a:gd name="connsiteY27" fmla="*/ 425450 h 1793875"/>
                <a:gd name="connsiteX28" fmla="*/ 771525 w 3000375"/>
                <a:gd name="connsiteY28" fmla="*/ 425450 h 1793875"/>
                <a:gd name="connsiteX29" fmla="*/ 771525 w 3000375"/>
                <a:gd name="connsiteY29" fmla="*/ 384175 h 1793875"/>
                <a:gd name="connsiteX30" fmla="*/ 771525 w 3000375"/>
                <a:gd name="connsiteY30" fmla="*/ 384175 h 1793875"/>
                <a:gd name="connsiteX31" fmla="*/ 746125 w 3000375"/>
                <a:gd name="connsiteY31" fmla="*/ 384175 h 1793875"/>
                <a:gd name="connsiteX32" fmla="*/ 746125 w 3000375"/>
                <a:gd name="connsiteY32" fmla="*/ 298450 h 1793875"/>
                <a:gd name="connsiteX33" fmla="*/ 638175 w 3000375"/>
                <a:gd name="connsiteY33" fmla="*/ 298450 h 1793875"/>
                <a:gd name="connsiteX34" fmla="*/ 638175 w 3000375"/>
                <a:gd name="connsiteY34" fmla="*/ 269875 h 1793875"/>
                <a:gd name="connsiteX35" fmla="*/ 590550 w 3000375"/>
                <a:gd name="connsiteY35" fmla="*/ 269875 h 1793875"/>
                <a:gd name="connsiteX36" fmla="*/ 590550 w 3000375"/>
                <a:gd name="connsiteY36" fmla="*/ 231775 h 1793875"/>
                <a:gd name="connsiteX37" fmla="*/ 517525 w 3000375"/>
                <a:gd name="connsiteY37" fmla="*/ 231775 h 1793875"/>
                <a:gd name="connsiteX38" fmla="*/ 517525 w 3000375"/>
                <a:gd name="connsiteY38" fmla="*/ 117475 h 1793875"/>
                <a:gd name="connsiteX39" fmla="*/ 314325 w 3000375"/>
                <a:gd name="connsiteY39" fmla="*/ 117475 h 1793875"/>
                <a:gd name="connsiteX40" fmla="*/ 314325 w 3000375"/>
                <a:gd name="connsiteY40" fmla="*/ 92075 h 1793875"/>
                <a:gd name="connsiteX41" fmla="*/ 279400 w 3000375"/>
                <a:gd name="connsiteY41" fmla="*/ 92075 h 1793875"/>
                <a:gd name="connsiteX42" fmla="*/ 279400 w 3000375"/>
                <a:gd name="connsiteY42" fmla="*/ 92075 h 1793875"/>
                <a:gd name="connsiteX43" fmla="*/ 279400 w 3000375"/>
                <a:gd name="connsiteY43" fmla="*/ 60325 h 1793875"/>
                <a:gd name="connsiteX44" fmla="*/ 187325 w 3000375"/>
                <a:gd name="connsiteY44" fmla="*/ 60325 h 1793875"/>
                <a:gd name="connsiteX45" fmla="*/ 187325 w 3000375"/>
                <a:gd name="connsiteY45" fmla="*/ 31750 h 1793875"/>
                <a:gd name="connsiteX46" fmla="*/ 142875 w 3000375"/>
                <a:gd name="connsiteY46" fmla="*/ 31750 h 1793875"/>
                <a:gd name="connsiteX47" fmla="*/ 142875 w 3000375"/>
                <a:gd name="connsiteY47" fmla="*/ 0 h 1793875"/>
                <a:gd name="connsiteX48" fmla="*/ 34925 w 3000375"/>
                <a:gd name="connsiteY48" fmla="*/ 0 h 1793875"/>
                <a:gd name="connsiteX49" fmla="*/ 34925 w 3000375"/>
                <a:gd name="connsiteY49" fmla="*/ 28575 h 1793875"/>
                <a:gd name="connsiteX50" fmla="*/ 0 w 3000375"/>
                <a:gd name="connsiteY50" fmla="*/ 28575 h 1793875"/>
                <a:gd name="connsiteX0" fmla="*/ 3000375 w 3000375"/>
                <a:gd name="connsiteY0" fmla="*/ 1793875 h 1793875"/>
                <a:gd name="connsiteX1" fmla="*/ 3000375 w 3000375"/>
                <a:gd name="connsiteY1" fmla="*/ 1355725 h 1793875"/>
                <a:gd name="connsiteX2" fmla="*/ 2390775 w 3000375"/>
                <a:gd name="connsiteY2" fmla="*/ 1355725 h 1793875"/>
                <a:gd name="connsiteX3" fmla="*/ 2390775 w 3000375"/>
                <a:gd name="connsiteY3" fmla="*/ 1254125 h 1793875"/>
                <a:gd name="connsiteX4" fmla="*/ 1790700 w 3000375"/>
                <a:gd name="connsiteY4" fmla="*/ 1254125 h 1793875"/>
                <a:gd name="connsiteX5" fmla="*/ 1790700 w 3000375"/>
                <a:gd name="connsiteY5" fmla="*/ 1171575 h 1793875"/>
                <a:gd name="connsiteX6" fmla="*/ 1790700 w 3000375"/>
                <a:gd name="connsiteY6" fmla="*/ 1171575 h 1793875"/>
                <a:gd name="connsiteX7" fmla="*/ 1758950 w 3000375"/>
                <a:gd name="connsiteY7" fmla="*/ 1171575 h 1793875"/>
                <a:gd name="connsiteX8" fmla="*/ 1758950 w 3000375"/>
                <a:gd name="connsiteY8" fmla="*/ 1098550 h 1793875"/>
                <a:gd name="connsiteX9" fmla="*/ 1695450 w 3000375"/>
                <a:gd name="connsiteY9" fmla="*/ 1098550 h 1793875"/>
                <a:gd name="connsiteX10" fmla="*/ 1695450 w 3000375"/>
                <a:gd name="connsiteY10" fmla="*/ 1025525 h 1793875"/>
                <a:gd name="connsiteX11" fmla="*/ 1597025 w 3000375"/>
                <a:gd name="connsiteY11" fmla="*/ 1025525 h 1793875"/>
                <a:gd name="connsiteX12" fmla="*/ 1597025 w 3000375"/>
                <a:gd name="connsiteY12" fmla="*/ 958850 h 1793875"/>
                <a:gd name="connsiteX13" fmla="*/ 1549400 w 3000375"/>
                <a:gd name="connsiteY13" fmla="*/ 958850 h 1793875"/>
                <a:gd name="connsiteX14" fmla="*/ 1549400 w 3000375"/>
                <a:gd name="connsiteY14" fmla="*/ 885825 h 1793875"/>
                <a:gd name="connsiteX15" fmla="*/ 1514475 w 3000375"/>
                <a:gd name="connsiteY15" fmla="*/ 885825 h 1793875"/>
                <a:gd name="connsiteX16" fmla="*/ 1514475 w 3000375"/>
                <a:gd name="connsiteY16" fmla="*/ 822325 h 1793875"/>
                <a:gd name="connsiteX17" fmla="*/ 1263650 w 3000375"/>
                <a:gd name="connsiteY17" fmla="*/ 822325 h 1793875"/>
                <a:gd name="connsiteX18" fmla="*/ 1263650 w 3000375"/>
                <a:gd name="connsiteY18" fmla="*/ 631825 h 1793875"/>
                <a:gd name="connsiteX19" fmla="*/ 1130300 w 3000375"/>
                <a:gd name="connsiteY19" fmla="*/ 631825 h 1793875"/>
                <a:gd name="connsiteX20" fmla="*/ 1130300 w 3000375"/>
                <a:gd name="connsiteY20" fmla="*/ 577850 h 1793875"/>
                <a:gd name="connsiteX21" fmla="*/ 917575 w 3000375"/>
                <a:gd name="connsiteY21" fmla="*/ 577850 h 1793875"/>
                <a:gd name="connsiteX22" fmla="*/ 917575 w 3000375"/>
                <a:gd name="connsiteY22" fmla="*/ 523875 h 1793875"/>
                <a:gd name="connsiteX23" fmla="*/ 835025 w 3000375"/>
                <a:gd name="connsiteY23" fmla="*/ 523875 h 1793875"/>
                <a:gd name="connsiteX24" fmla="*/ 835025 w 3000375"/>
                <a:gd name="connsiteY24" fmla="*/ 476250 h 1793875"/>
                <a:gd name="connsiteX25" fmla="*/ 806450 w 3000375"/>
                <a:gd name="connsiteY25" fmla="*/ 476250 h 1793875"/>
                <a:gd name="connsiteX26" fmla="*/ 806450 w 3000375"/>
                <a:gd name="connsiteY26" fmla="*/ 425450 h 1793875"/>
                <a:gd name="connsiteX27" fmla="*/ 771525 w 3000375"/>
                <a:gd name="connsiteY27" fmla="*/ 425450 h 1793875"/>
                <a:gd name="connsiteX28" fmla="*/ 771525 w 3000375"/>
                <a:gd name="connsiteY28" fmla="*/ 384175 h 1793875"/>
                <a:gd name="connsiteX29" fmla="*/ 771525 w 3000375"/>
                <a:gd name="connsiteY29" fmla="*/ 384175 h 1793875"/>
                <a:gd name="connsiteX30" fmla="*/ 746125 w 3000375"/>
                <a:gd name="connsiteY30" fmla="*/ 384175 h 1793875"/>
                <a:gd name="connsiteX31" fmla="*/ 746125 w 3000375"/>
                <a:gd name="connsiteY31" fmla="*/ 298450 h 1793875"/>
                <a:gd name="connsiteX32" fmla="*/ 638175 w 3000375"/>
                <a:gd name="connsiteY32" fmla="*/ 298450 h 1793875"/>
                <a:gd name="connsiteX33" fmla="*/ 638175 w 3000375"/>
                <a:gd name="connsiteY33" fmla="*/ 269875 h 1793875"/>
                <a:gd name="connsiteX34" fmla="*/ 590550 w 3000375"/>
                <a:gd name="connsiteY34" fmla="*/ 269875 h 1793875"/>
                <a:gd name="connsiteX35" fmla="*/ 590550 w 3000375"/>
                <a:gd name="connsiteY35" fmla="*/ 231775 h 1793875"/>
                <a:gd name="connsiteX36" fmla="*/ 517525 w 3000375"/>
                <a:gd name="connsiteY36" fmla="*/ 231775 h 1793875"/>
                <a:gd name="connsiteX37" fmla="*/ 517525 w 3000375"/>
                <a:gd name="connsiteY37" fmla="*/ 117475 h 1793875"/>
                <a:gd name="connsiteX38" fmla="*/ 314325 w 3000375"/>
                <a:gd name="connsiteY38" fmla="*/ 117475 h 1793875"/>
                <a:gd name="connsiteX39" fmla="*/ 314325 w 3000375"/>
                <a:gd name="connsiteY39" fmla="*/ 92075 h 1793875"/>
                <a:gd name="connsiteX40" fmla="*/ 279400 w 3000375"/>
                <a:gd name="connsiteY40" fmla="*/ 92075 h 1793875"/>
                <a:gd name="connsiteX41" fmla="*/ 279400 w 3000375"/>
                <a:gd name="connsiteY41" fmla="*/ 92075 h 1793875"/>
                <a:gd name="connsiteX42" fmla="*/ 279400 w 3000375"/>
                <a:gd name="connsiteY42" fmla="*/ 60325 h 1793875"/>
                <a:gd name="connsiteX43" fmla="*/ 187325 w 3000375"/>
                <a:gd name="connsiteY43" fmla="*/ 60325 h 1793875"/>
                <a:gd name="connsiteX44" fmla="*/ 187325 w 3000375"/>
                <a:gd name="connsiteY44" fmla="*/ 31750 h 1793875"/>
                <a:gd name="connsiteX45" fmla="*/ 142875 w 3000375"/>
                <a:gd name="connsiteY45" fmla="*/ 31750 h 1793875"/>
                <a:gd name="connsiteX46" fmla="*/ 142875 w 3000375"/>
                <a:gd name="connsiteY46" fmla="*/ 0 h 1793875"/>
                <a:gd name="connsiteX47" fmla="*/ 34925 w 3000375"/>
                <a:gd name="connsiteY47" fmla="*/ 0 h 1793875"/>
                <a:gd name="connsiteX48" fmla="*/ 34925 w 3000375"/>
                <a:gd name="connsiteY48" fmla="*/ 28575 h 1793875"/>
                <a:gd name="connsiteX49" fmla="*/ 0 w 3000375"/>
                <a:gd name="connsiteY49" fmla="*/ 28575 h 1793875"/>
                <a:gd name="connsiteX0" fmla="*/ 3000375 w 3000375"/>
                <a:gd name="connsiteY0" fmla="*/ 1355725 h 1355725"/>
                <a:gd name="connsiteX1" fmla="*/ 2390775 w 3000375"/>
                <a:gd name="connsiteY1" fmla="*/ 1355725 h 1355725"/>
                <a:gd name="connsiteX2" fmla="*/ 2390775 w 3000375"/>
                <a:gd name="connsiteY2" fmla="*/ 1254125 h 1355725"/>
                <a:gd name="connsiteX3" fmla="*/ 1790700 w 3000375"/>
                <a:gd name="connsiteY3" fmla="*/ 1254125 h 1355725"/>
                <a:gd name="connsiteX4" fmla="*/ 1790700 w 3000375"/>
                <a:gd name="connsiteY4" fmla="*/ 1171575 h 1355725"/>
                <a:gd name="connsiteX5" fmla="*/ 1790700 w 3000375"/>
                <a:gd name="connsiteY5" fmla="*/ 1171575 h 1355725"/>
                <a:gd name="connsiteX6" fmla="*/ 1758950 w 3000375"/>
                <a:gd name="connsiteY6" fmla="*/ 1171575 h 1355725"/>
                <a:gd name="connsiteX7" fmla="*/ 1758950 w 3000375"/>
                <a:gd name="connsiteY7" fmla="*/ 1098550 h 1355725"/>
                <a:gd name="connsiteX8" fmla="*/ 1695450 w 3000375"/>
                <a:gd name="connsiteY8" fmla="*/ 1098550 h 1355725"/>
                <a:gd name="connsiteX9" fmla="*/ 1695450 w 3000375"/>
                <a:gd name="connsiteY9" fmla="*/ 1025525 h 1355725"/>
                <a:gd name="connsiteX10" fmla="*/ 1597025 w 3000375"/>
                <a:gd name="connsiteY10" fmla="*/ 1025525 h 1355725"/>
                <a:gd name="connsiteX11" fmla="*/ 1597025 w 3000375"/>
                <a:gd name="connsiteY11" fmla="*/ 958850 h 1355725"/>
                <a:gd name="connsiteX12" fmla="*/ 1549400 w 3000375"/>
                <a:gd name="connsiteY12" fmla="*/ 958850 h 1355725"/>
                <a:gd name="connsiteX13" fmla="*/ 1549400 w 3000375"/>
                <a:gd name="connsiteY13" fmla="*/ 885825 h 1355725"/>
                <a:gd name="connsiteX14" fmla="*/ 1514475 w 3000375"/>
                <a:gd name="connsiteY14" fmla="*/ 885825 h 1355725"/>
                <a:gd name="connsiteX15" fmla="*/ 1514475 w 3000375"/>
                <a:gd name="connsiteY15" fmla="*/ 822325 h 1355725"/>
                <a:gd name="connsiteX16" fmla="*/ 1263650 w 3000375"/>
                <a:gd name="connsiteY16" fmla="*/ 822325 h 1355725"/>
                <a:gd name="connsiteX17" fmla="*/ 1263650 w 3000375"/>
                <a:gd name="connsiteY17" fmla="*/ 631825 h 1355725"/>
                <a:gd name="connsiteX18" fmla="*/ 1130300 w 3000375"/>
                <a:gd name="connsiteY18" fmla="*/ 631825 h 1355725"/>
                <a:gd name="connsiteX19" fmla="*/ 1130300 w 3000375"/>
                <a:gd name="connsiteY19" fmla="*/ 577850 h 1355725"/>
                <a:gd name="connsiteX20" fmla="*/ 917575 w 3000375"/>
                <a:gd name="connsiteY20" fmla="*/ 577850 h 1355725"/>
                <a:gd name="connsiteX21" fmla="*/ 917575 w 3000375"/>
                <a:gd name="connsiteY21" fmla="*/ 523875 h 1355725"/>
                <a:gd name="connsiteX22" fmla="*/ 835025 w 3000375"/>
                <a:gd name="connsiteY22" fmla="*/ 523875 h 1355725"/>
                <a:gd name="connsiteX23" fmla="*/ 835025 w 3000375"/>
                <a:gd name="connsiteY23" fmla="*/ 476250 h 1355725"/>
                <a:gd name="connsiteX24" fmla="*/ 806450 w 3000375"/>
                <a:gd name="connsiteY24" fmla="*/ 476250 h 1355725"/>
                <a:gd name="connsiteX25" fmla="*/ 806450 w 3000375"/>
                <a:gd name="connsiteY25" fmla="*/ 425450 h 1355725"/>
                <a:gd name="connsiteX26" fmla="*/ 771525 w 3000375"/>
                <a:gd name="connsiteY26" fmla="*/ 425450 h 1355725"/>
                <a:gd name="connsiteX27" fmla="*/ 771525 w 3000375"/>
                <a:gd name="connsiteY27" fmla="*/ 384175 h 1355725"/>
                <a:gd name="connsiteX28" fmla="*/ 771525 w 3000375"/>
                <a:gd name="connsiteY28" fmla="*/ 384175 h 1355725"/>
                <a:gd name="connsiteX29" fmla="*/ 746125 w 3000375"/>
                <a:gd name="connsiteY29" fmla="*/ 384175 h 1355725"/>
                <a:gd name="connsiteX30" fmla="*/ 746125 w 3000375"/>
                <a:gd name="connsiteY30" fmla="*/ 298450 h 1355725"/>
                <a:gd name="connsiteX31" fmla="*/ 638175 w 3000375"/>
                <a:gd name="connsiteY31" fmla="*/ 298450 h 1355725"/>
                <a:gd name="connsiteX32" fmla="*/ 638175 w 3000375"/>
                <a:gd name="connsiteY32" fmla="*/ 269875 h 1355725"/>
                <a:gd name="connsiteX33" fmla="*/ 590550 w 3000375"/>
                <a:gd name="connsiteY33" fmla="*/ 269875 h 1355725"/>
                <a:gd name="connsiteX34" fmla="*/ 590550 w 3000375"/>
                <a:gd name="connsiteY34" fmla="*/ 231775 h 1355725"/>
                <a:gd name="connsiteX35" fmla="*/ 517525 w 3000375"/>
                <a:gd name="connsiteY35" fmla="*/ 231775 h 1355725"/>
                <a:gd name="connsiteX36" fmla="*/ 517525 w 3000375"/>
                <a:gd name="connsiteY36" fmla="*/ 117475 h 1355725"/>
                <a:gd name="connsiteX37" fmla="*/ 314325 w 3000375"/>
                <a:gd name="connsiteY37" fmla="*/ 117475 h 1355725"/>
                <a:gd name="connsiteX38" fmla="*/ 314325 w 3000375"/>
                <a:gd name="connsiteY38" fmla="*/ 92075 h 1355725"/>
                <a:gd name="connsiteX39" fmla="*/ 279400 w 3000375"/>
                <a:gd name="connsiteY39" fmla="*/ 92075 h 1355725"/>
                <a:gd name="connsiteX40" fmla="*/ 279400 w 3000375"/>
                <a:gd name="connsiteY40" fmla="*/ 92075 h 1355725"/>
                <a:gd name="connsiteX41" fmla="*/ 279400 w 3000375"/>
                <a:gd name="connsiteY41" fmla="*/ 60325 h 1355725"/>
                <a:gd name="connsiteX42" fmla="*/ 187325 w 3000375"/>
                <a:gd name="connsiteY42" fmla="*/ 60325 h 1355725"/>
                <a:gd name="connsiteX43" fmla="*/ 187325 w 3000375"/>
                <a:gd name="connsiteY43" fmla="*/ 31750 h 1355725"/>
                <a:gd name="connsiteX44" fmla="*/ 142875 w 3000375"/>
                <a:gd name="connsiteY44" fmla="*/ 31750 h 1355725"/>
                <a:gd name="connsiteX45" fmla="*/ 142875 w 3000375"/>
                <a:gd name="connsiteY45" fmla="*/ 0 h 1355725"/>
                <a:gd name="connsiteX46" fmla="*/ 34925 w 3000375"/>
                <a:gd name="connsiteY46" fmla="*/ 0 h 1355725"/>
                <a:gd name="connsiteX47" fmla="*/ 34925 w 3000375"/>
                <a:gd name="connsiteY47" fmla="*/ 28575 h 1355725"/>
                <a:gd name="connsiteX48" fmla="*/ 0 w 3000375"/>
                <a:gd name="connsiteY48" fmla="*/ 28575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00375" h="1355725">
                  <a:moveTo>
                    <a:pt x="3000375" y="1355725"/>
                  </a:moveTo>
                  <a:lnTo>
                    <a:pt x="2390775" y="1355725"/>
                  </a:lnTo>
                  <a:lnTo>
                    <a:pt x="2390775" y="1254125"/>
                  </a:lnTo>
                  <a:lnTo>
                    <a:pt x="1790700" y="1254125"/>
                  </a:lnTo>
                  <a:lnTo>
                    <a:pt x="1790700" y="1171575"/>
                  </a:lnTo>
                  <a:lnTo>
                    <a:pt x="1790700" y="1171575"/>
                  </a:lnTo>
                  <a:lnTo>
                    <a:pt x="1758950" y="1171575"/>
                  </a:lnTo>
                  <a:lnTo>
                    <a:pt x="1758950" y="1098550"/>
                  </a:lnTo>
                  <a:lnTo>
                    <a:pt x="1695450" y="1098550"/>
                  </a:lnTo>
                  <a:lnTo>
                    <a:pt x="1695450" y="1025525"/>
                  </a:lnTo>
                  <a:lnTo>
                    <a:pt x="1597025" y="1025525"/>
                  </a:lnTo>
                  <a:lnTo>
                    <a:pt x="1597025" y="958850"/>
                  </a:lnTo>
                  <a:lnTo>
                    <a:pt x="1549400" y="958850"/>
                  </a:lnTo>
                  <a:lnTo>
                    <a:pt x="1549400" y="885825"/>
                  </a:lnTo>
                  <a:lnTo>
                    <a:pt x="1514475" y="885825"/>
                  </a:lnTo>
                  <a:lnTo>
                    <a:pt x="1514475" y="822325"/>
                  </a:lnTo>
                  <a:lnTo>
                    <a:pt x="1263650" y="822325"/>
                  </a:lnTo>
                  <a:lnTo>
                    <a:pt x="1263650" y="631825"/>
                  </a:lnTo>
                  <a:lnTo>
                    <a:pt x="1130300" y="631825"/>
                  </a:lnTo>
                  <a:lnTo>
                    <a:pt x="1130300" y="577850"/>
                  </a:lnTo>
                  <a:lnTo>
                    <a:pt x="917575" y="577850"/>
                  </a:lnTo>
                  <a:lnTo>
                    <a:pt x="917575" y="523875"/>
                  </a:lnTo>
                  <a:lnTo>
                    <a:pt x="835025" y="523875"/>
                  </a:lnTo>
                  <a:lnTo>
                    <a:pt x="835025" y="476250"/>
                  </a:lnTo>
                  <a:lnTo>
                    <a:pt x="806450" y="476250"/>
                  </a:lnTo>
                  <a:lnTo>
                    <a:pt x="806450" y="425450"/>
                  </a:lnTo>
                  <a:lnTo>
                    <a:pt x="771525" y="425450"/>
                  </a:lnTo>
                  <a:lnTo>
                    <a:pt x="771525" y="384175"/>
                  </a:lnTo>
                  <a:lnTo>
                    <a:pt x="771525" y="384175"/>
                  </a:lnTo>
                  <a:lnTo>
                    <a:pt x="746125" y="384175"/>
                  </a:lnTo>
                  <a:lnTo>
                    <a:pt x="746125" y="298450"/>
                  </a:lnTo>
                  <a:lnTo>
                    <a:pt x="638175" y="298450"/>
                  </a:lnTo>
                  <a:lnTo>
                    <a:pt x="638175" y="269875"/>
                  </a:lnTo>
                  <a:lnTo>
                    <a:pt x="590550" y="269875"/>
                  </a:lnTo>
                  <a:lnTo>
                    <a:pt x="590550" y="231775"/>
                  </a:lnTo>
                  <a:lnTo>
                    <a:pt x="517525" y="231775"/>
                  </a:lnTo>
                  <a:lnTo>
                    <a:pt x="517525" y="117475"/>
                  </a:lnTo>
                  <a:lnTo>
                    <a:pt x="314325" y="117475"/>
                  </a:lnTo>
                  <a:lnTo>
                    <a:pt x="314325" y="92075"/>
                  </a:lnTo>
                  <a:lnTo>
                    <a:pt x="279400" y="92075"/>
                  </a:lnTo>
                  <a:lnTo>
                    <a:pt x="279400" y="92075"/>
                  </a:lnTo>
                  <a:lnTo>
                    <a:pt x="279400" y="60325"/>
                  </a:lnTo>
                  <a:lnTo>
                    <a:pt x="187325" y="60325"/>
                  </a:lnTo>
                  <a:lnTo>
                    <a:pt x="187325" y="31750"/>
                  </a:lnTo>
                  <a:lnTo>
                    <a:pt x="142875" y="31750"/>
                  </a:lnTo>
                  <a:lnTo>
                    <a:pt x="142875" y="0"/>
                  </a:lnTo>
                  <a:lnTo>
                    <a:pt x="34925" y="0"/>
                  </a:lnTo>
                  <a:lnTo>
                    <a:pt x="34925" y="28575"/>
                  </a:lnTo>
                  <a:lnTo>
                    <a:pt x="0" y="28575"/>
                  </a:lnTo>
                </a:path>
              </a:pathLst>
            </a:custGeom>
            <a:noFill/>
            <a:ln w="127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9" name="Freeform 628">
              <a:extLst>
                <a:ext uri="{FF2B5EF4-FFF2-40B4-BE49-F238E27FC236}">
                  <a16:creationId xmlns:a16="http://schemas.microsoft.com/office/drawing/2014/main" id="{F60653D9-1641-EE7A-CF6A-2F247E4C8C88}"/>
                </a:ext>
              </a:extLst>
            </p:cNvPr>
            <p:cNvSpPr/>
            <p:nvPr/>
          </p:nvSpPr>
          <p:spPr bwMode="auto">
            <a:xfrm>
              <a:off x="4772906" y="4230251"/>
              <a:ext cx="3000375" cy="1612900"/>
            </a:xfrm>
            <a:custGeom>
              <a:avLst/>
              <a:gdLst>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117475 h 1793875"/>
                <a:gd name="connsiteX90" fmla="*/ 314325 w 3000375"/>
                <a:gd name="connsiteY90" fmla="*/ 92075 h 1793875"/>
                <a:gd name="connsiteX91" fmla="*/ 279400 w 3000375"/>
                <a:gd name="connsiteY91" fmla="*/ 92075 h 1793875"/>
                <a:gd name="connsiteX92" fmla="*/ 279400 w 3000375"/>
                <a:gd name="connsiteY92" fmla="*/ 92075 h 1793875"/>
                <a:gd name="connsiteX93" fmla="*/ 279400 w 3000375"/>
                <a:gd name="connsiteY93" fmla="*/ 60325 h 1793875"/>
                <a:gd name="connsiteX94" fmla="*/ 187325 w 3000375"/>
                <a:gd name="connsiteY94" fmla="*/ 60325 h 1793875"/>
                <a:gd name="connsiteX95" fmla="*/ 187325 w 3000375"/>
                <a:gd name="connsiteY95" fmla="*/ 31750 h 1793875"/>
                <a:gd name="connsiteX96" fmla="*/ 142875 w 3000375"/>
                <a:gd name="connsiteY96" fmla="*/ 31750 h 1793875"/>
                <a:gd name="connsiteX97" fmla="*/ 142875 w 3000375"/>
                <a:gd name="connsiteY97" fmla="*/ 0 h 1793875"/>
                <a:gd name="connsiteX98" fmla="*/ 34925 w 3000375"/>
                <a:gd name="connsiteY98" fmla="*/ 0 h 1793875"/>
                <a:gd name="connsiteX99" fmla="*/ 34925 w 3000375"/>
                <a:gd name="connsiteY99" fmla="*/ 28575 h 1793875"/>
                <a:gd name="connsiteX100" fmla="*/ 0 w 3000375"/>
                <a:gd name="connsiteY100" fmla="*/ 28575 h 1793875"/>
                <a:gd name="connsiteX101" fmla="*/ 0 w 3000375"/>
                <a:gd name="connsiteY101" fmla="*/ 180975 h 1793875"/>
                <a:gd name="connsiteX0" fmla="*/ 0 w 3000375"/>
                <a:gd name="connsiteY0" fmla="*/ 28575 h 1793875"/>
                <a:gd name="connsiteX1" fmla="*/ 0 w 3000375"/>
                <a:gd name="connsiteY1" fmla="*/ 180975 h 1793875"/>
                <a:gd name="connsiteX2" fmla="*/ 34925 w 3000375"/>
                <a:gd name="connsiteY2" fmla="*/ 180975 h 1793875"/>
                <a:gd name="connsiteX3" fmla="*/ 34925 w 3000375"/>
                <a:gd name="connsiteY3" fmla="*/ 215900 h 1793875"/>
                <a:gd name="connsiteX4" fmla="*/ 120650 w 3000375"/>
                <a:gd name="connsiteY4" fmla="*/ 215900 h 1793875"/>
                <a:gd name="connsiteX5" fmla="*/ 120650 w 3000375"/>
                <a:gd name="connsiteY5" fmla="*/ 250825 h 1793875"/>
                <a:gd name="connsiteX6" fmla="*/ 149225 w 3000375"/>
                <a:gd name="connsiteY6" fmla="*/ 250825 h 1793875"/>
                <a:gd name="connsiteX7" fmla="*/ 149225 w 3000375"/>
                <a:gd name="connsiteY7" fmla="*/ 250825 h 1793875"/>
                <a:gd name="connsiteX8" fmla="*/ 149225 w 3000375"/>
                <a:gd name="connsiteY8" fmla="*/ 282575 h 1793875"/>
                <a:gd name="connsiteX9" fmla="*/ 174625 w 3000375"/>
                <a:gd name="connsiteY9" fmla="*/ 282575 h 1793875"/>
                <a:gd name="connsiteX10" fmla="*/ 174625 w 3000375"/>
                <a:gd name="connsiteY10" fmla="*/ 320675 h 1793875"/>
                <a:gd name="connsiteX11" fmla="*/ 174625 w 3000375"/>
                <a:gd name="connsiteY11" fmla="*/ 320675 h 1793875"/>
                <a:gd name="connsiteX12" fmla="*/ 174625 w 3000375"/>
                <a:gd name="connsiteY12" fmla="*/ 320675 h 1793875"/>
                <a:gd name="connsiteX13" fmla="*/ 200025 w 3000375"/>
                <a:gd name="connsiteY13" fmla="*/ 320675 h 1793875"/>
                <a:gd name="connsiteX14" fmla="*/ 200025 w 3000375"/>
                <a:gd name="connsiteY14" fmla="*/ 361950 h 1793875"/>
                <a:gd name="connsiteX15" fmla="*/ 279400 w 3000375"/>
                <a:gd name="connsiteY15" fmla="*/ 361950 h 1793875"/>
                <a:gd name="connsiteX16" fmla="*/ 279400 w 3000375"/>
                <a:gd name="connsiteY16" fmla="*/ 412750 h 1793875"/>
                <a:gd name="connsiteX17" fmla="*/ 317500 w 3000375"/>
                <a:gd name="connsiteY17" fmla="*/ 412750 h 1793875"/>
                <a:gd name="connsiteX18" fmla="*/ 317500 w 3000375"/>
                <a:gd name="connsiteY18" fmla="*/ 463550 h 1793875"/>
                <a:gd name="connsiteX19" fmla="*/ 511175 w 3000375"/>
                <a:gd name="connsiteY19" fmla="*/ 463550 h 1793875"/>
                <a:gd name="connsiteX20" fmla="*/ 511175 w 3000375"/>
                <a:gd name="connsiteY20" fmla="*/ 657225 h 1793875"/>
                <a:gd name="connsiteX21" fmla="*/ 593725 w 3000375"/>
                <a:gd name="connsiteY21" fmla="*/ 657225 h 1793875"/>
                <a:gd name="connsiteX22" fmla="*/ 593725 w 3000375"/>
                <a:gd name="connsiteY22" fmla="*/ 711200 h 1793875"/>
                <a:gd name="connsiteX23" fmla="*/ 638175 w 3000375"/>
                <a:gd name="connsiteY23" fmla="*/ 711200 h 1793875"/>
                <a:gd name="connsiteX24" fmla="*/ 638175 w 3000375"/>
                <a:gd name="connsiteY24" fmla="*/ 765175 h 1793875"/>
                <a:gd name="connsiteX25" fmla="*/ 765175 w 3000375"/>
                <a:gd name="connsiteY25" fmla="*/ 765175 h 1793875"/>
                <a:gd name="connsiteX26" fmla="*/ 765175 w 3000375"/>
                <a:gd name="connsiteY26" fmla="*/ 898525 h 1793875"/>
                <a:gd name="connsiteX27" fmla="*/ 765175 w 3000375"/>
                <a:gd name="connsiteY27" fmla="*/ 898525 h 1793875"/>
                <a:gd name="connsiteX28" fmla="*/ 790575 w 3000375"/>
                <a:gd name="connsiteY28" fmla="*/ 898525 h 1793875"/>
                <a:gd name="connsiteX29" fmla="*/ 790575 w 3000375"/>
                <a:gd name="connsiteY29" fmla="*/ 965200 h 1793875"/>
                <a:gd name="connsiteX30" fmla="*/ 819150 w 3000375"/>
                <a:gd name="connsiteY30" fmla="*/ 965200 h 1793875"/>
                <a:gd name="connsiteX31" fmla="*/ 819150 w 3000375"/>
                <a:gd name="connsiteY31" fmla="*/ 1035050 h 1793875"/>
                <a:gd name="connsiteX32" fmla="*/ 847725 w 3000375"/>
                <a:gd name="connsiteY32" fmla="*/ 1035050 h 1793875"/>
                <a:gd name="connsiteX33" fmla="*/ 847725 w 3000375"/>
                <a:gd name="connsiteY33" fmla="*/ 1082675 h 1793875"/>
                <a:gd name="connsiteX34" fmla="*/ 920750 w 3000375"/>
                <a:gd name="connsiteY34" fmla="*/ 1082675 h 1793875"/>
                <a:gd name="connsiteX35" fmla="*/ 920750 w 3000375"/>
                <a:gd name="connsiteY35" fmla="*/ 1149350 h 1793875"/>
                <a:gd name="connsiteX36" fmla="*/ 1133475 w 3000375"/>
                <a:gd name="connsiteY36" fmla="*/ 1149350 h 1793875"/>
                <a:gd name="connsiteX37" fmla="*/ 1133475 w 3000375"/>
                <a:gd name="connsiteY37" fmla="*/ 1228725 h 1793875"/>
                <a:gd name="connsiteX38" fmla="*/ 1257300 w 3000375"/>
                <a:gd name="connsiteY38" fmla="*/ 1228725 h 1793875"/>
                <a:gd name="connsiteX39" fmla="*/ 1257300 w 3000375"/>
                <a:gd name="connsiteY39" fmla="*/ 1431925 h 1793875"/>
                <a:gd name="connsiteX40" fmla="*/ 1514475 w 3000375"/>
                <a:gd name="connsiteY40" fmla="*/ 1431925 h 1793875"/>
                <a:gd name="connsiteX41" fmla="*/ 1514475 w 3000375"/>
                <a:gd name="connsiteY41" fmla="*/ 1495425 h 1793875"/>
                <a:gd name="connsiteX42" fmla="*/ 1558925 w 3000375"/>
                <a:gd name="connsiteY42" fmla="*/ 1495425 h 1793875"/>
                <a:gd name="connsiteX43" fmla="*/ 1558925 w 3000375"/>
                <a:gd name="connsiteY43" fmla="*/ 1549400 h 1793875"/>
                <a:gd name="connsiteX44" fmla="*/ 1603375 w 3000375"/>
                <a:gd name="connsiteY44" fmla="*/ 1549400 h 1793875"/>
                <a:gd name="connsiteX45" fmla="*/ 1603375 w 3000375"/>
                <a:gd name="connsiteY45" fmla="*/ 1603375 h 1793875"/>
                <a:gd name="connsiteX46" fmla="*/ 1695450 w 3000375"/>
                <a:gd name="connsiteY46" fmla="*/ 1603375 h 1793875"/>
                <a:gd name="connsiteX47" fmla="*/ 1695450 w 3000375"/>
                <a:gd name="connsiteY47" fmla="*/ 1654175 h 1793875"/>
                <a:gd name="connsiteX48" fmla="*/ 1762125 w 3000375"/>
                <a:gd name="connsiteY48" fmla="*/ 1654175 h 1793875"/>
                <a:gd name="connsiteX49" fmla="*/ 1762125 w 3000375"/>
                <a:gd name="connsiteY49" fmla="*/ 1746250 h 1793875"/>
                <a:gd name="connsiteX50" fmla="*/ 2387600 w 3000375"/>
                <a:gd name="connsiteY50" fmla="*/ 1746250 h 1793875"/>
                <a:gd name="connsiteX51" fmla="*/ 2387600 w 3000375"/>
                <a:gd name="connsiteY51" fmla="*/ 1793875 h 1793875"/>
                <a:gd name="connsiteX52" fmla="*/ 3000375 w 3000375"/>
                <a:gd name="connsiteY52" fmla="*/ 1793875 h 1793875"/>
                <a:gd name="connsiteX53" fmla="*/ 3000375 w 3000375"/>
                <a:gd name="connsiteY53" fmla="*/ 1355725 h 1793875"/>
                <a:gd name="connsiteX54" fmla="*/ 2390775 w 3000375"/>
                <a:gd name="connsiteY54" fmla="*/ 1355725 h 1793875"/>
                <a:gd name="connsiteX55" fmla="*/ 2390775 w 3000375"/>
                <a:gd name="connsiteY55" fmla="*/ 1254125 h 1793875"/>
                <a:gd name="connsiteX56" fmla="*/ 1790700 w 3000375"/>
                <a:gd name="connsiteY56" fmla="*/ 1254125 h 1793875"/>
                <a:gd name="connsiteX57" fmla="*/ 1790700 w 3000375"/>
                <a:gd name="connsiteY57" fmla="*/ 1171575 h 1793875"/>
                <a:gd name="connsiteX58" fmla="*/ 1790700 w 3000375"/>
                <a:gd name="connsiteY58" fmla="*/ 1171575 h 1793875"/>
                <a:gd name="connsiteX59" fmla="*/ 1758950 w 3000375"/>
                <a:gd name="connsiteY59" fmla="*/ 1171575 h 1793875"/>
                <a:gd name="connsiteX60" fmla="*/ 1758950 w 3000375"/>
                <a:gd name="connsiteY60" fmla="*/ 1098550 h 1793875"/>
                <a:gd name="connsiteX61" fmla="*/ 1695450 w 3000375"/>
                <a:gd name="connsiteY61" fmla="*/ 1098550 h 1793875"/>
                <a:gd name="connsiteX62" fmla="*/ 1695450 w 3000375"/>
                <a:gd name="connsiteY62" fmla="*/ 1025525 h 1793875"/>
                <a:gd name="connsiteX63" fmla="*/ 1597025 w 3000375"/>
                <a:gd name="connsiteY63" fmla="*/ 1025525 h 1793875"/>
                <a:gd name="connsiteX64" fmla="*/ 1597025 w 3000375"/>
                <a:gd name="connsiteY64" fmla="*/ 958850 h 1793875"/>
                <a:gd name="connsiteX65" fmla="*/ 1549400 w 3000375"/>
                <a:gd name="connsiteY65" fmla="*/ 958850 h 1793875"/>
                <a:gd name="connsiteX66" fmla="*/ 1549400 w 3000375"/>
                <a:gd name="connsiteY66" fmla="*/ 885825 h 1793875"/>
                <a:gd name="connsiteX67" fmla="*/ 1514475 w 3000375"/>
                <a:gd name="connsiteY67" fmla="*/ 885825 h 1793875"/>
                <a:gd name="connsiteX68" fmla="*/ 1514475 w 3000375"/>
                <a:gd name="connsiteY68" fmla="*/ 822325 h 1793875"/>
                <a:gd name="connsiteX69" fmla="*/ 1263650 w 3000375"/>
                <a:gd name="connsiteY69" fmla="*/ 822325 h 1793875"/>
                <a:gd name="connsiteX70" fmla="*/ 1263650 w 3000375"/>
                <a:gd name="connsiteY70" fmla="*/ 631825 h 1793875"/>
                <a:gd name="connsiteX71" fmla="*/ 1130300 w 3000375"/>
                <a:gd name="connsiteY71" fmla="*/ 631825 h 1793875"/>
                <a:gd name="connsiteX72" fmla="*/ 1130300 w 3000375"/>
                <a:gd name="connsiteY72" fmla="*/ 577850 h 1793875"/>
                <a:gd name="connsiteX73" fmla="*/ 917575 w 3000375"/>
                <a:gd name="connsiteY73" fmla="*/ 577850 h 1793875"/>
                <a:gd name="connsiteX74" fmla="*/ 917575 w 3000375"/>
                <a:gd name="connsiteY74" fmla="*/ 523875 h 1793875"/>
                <a:gd name="connsiteX75" fmla="*/ 835025 w 3000375"/>
                <a:gd name="connsiteY75" fmla="*/ 523875 h 1793875"/>
                <a:gd name="connsiteX76" fmla="*/ 835025 w 3000375"/>
                <a:gd name="connsiteY76" fmla="*/ 476250 h 1793875"/>
                <a:gd name="connsiteX77" fmla="*/ 806450 w 3000375"/>
                <a:gd name="connsiteY77" fmla="*/ 476250 h 1793875"/>
                <a:gd name="connsiteX78" fmla="*/ 806450 w 3000375"/>
                <a:gd name="connsiteY78" fmla="*/ 425450 h 1793875"/>
                <a:gd name="connsiteX79" fmla="*/ 771525 w 3000375"/>
                <a:gd name="connsiteY79" fmla="*/ 425450 h 1793875"/>
                <a:gd name="connsiteX80" fmla="*/ 771525 w 3000375"/>
                <a:gd name="connsiteY80" fmla="*/ 384175 h 1793875"/>
                <a:gd name="connsiteX81" fmla="*/ 771525 w 3000375"/>
                <a:gd name="connsiteY81" fmla="*/ 384175 h 1793875"/>
                <a:gd name="connsiteX82" fmla="*/ 746125 w 3000375"/>
                <a:gd name="connsiteY82" fmla="*/ 384175 h 1793875"/>
                <a:gd name="connsiteX83" fmla="*/ 746125 w 3000375"/>
                <a:gd name="connsiteY83" fmla="*/ 298450 h 1793875"/>
                <a:gd name="connsiteX84" fmla="*/ 638175 w 3000375"/>
                <a:gd name="connsiteY84" fmla="*/ 298450 h 1793875"/>
                <a:gd name="connsiteX85" fmla="*/ 638175 w 3000375"/>
                <a:gd name="connsiteY85" fmla="*/ 269875 h 1793875"/>
                <a:gd name="connsiteX86" fmla="*/ 590550 w 3000375"/>
                <a:gd name="connsiteY86" fmla="*/ 269875 h 1793875"/>
                <a:gd name="connsiteX87" fmla="*/ 590550 w 3000375"/>
                <a:gd name="connsiteY87" fmla="*/ 231775 h 1793875"/>
                <a:gd name="connsiteX88" fmla="*/ 517525 w 3000375"/>
                <a:gd name="connsiteY88" fmla="*/ 231775 h 1793875"/>
                <a:gd name="connsiteX89" fmla="*/ 517525 w 3000375"/>
                <a:gd name="connsiteY89" fmla="*/ 117475 h 1793875"/>
                <a:gd name="connsiteX90" fmla="*/ 314325 w 3000375"/>
                <a:gd name="connsiteY90" fmla="*/ 117475 h 1793875"/>
                <a:gd name="connsiteX91" fmla="*/ 314325 w 3000375"/>
                <a:gd name="connsiteY91" fmla="*/ 92075 h 1793875"/>
                <a:gd name="connsiteX92" fmla="*/ 279400 w 3000375"/>
                <a:gd name="connsiteY92" fmla="*/ 92075 h 1793875"/>
                <a:gd name="connsiteX93" fmla="*/ 279400 w 3000375"/>
                <a:gd name="connsiteY93" fmla="*/ 92075 h 1793875"/>
                <a:gd name="connsiteX94" fmla="*/ 279400 w 3000375"/>
                <a:gd name="connsiteY94" fmla="*/ 60325 h 1793875"/>
                <a:gd name="connsiteX95" fmla="*/ 187325 w 3000375"/>
                <a:gd name="connsiteY95" fmla="*/ 60325 h 1793875"/>
                <a:gd name="connsiteX96" fmla="*/ 187325 w 3000375"/>
                <a:gd name="connsiteY96" fmla="*/ 31750 h 1793875"/>
                <a:gd name="connsiteX97" fmla="*/ 142875 w 3000375"/>
                <a:gd name="connsiteY97" fmla="*/ 31750 h 1793875"/>
                <a:gd name="connsiteX98" fmla="*/ 142875 w 3000375"/>
                <a:gd name="connsiteY98" fmla="*/ 0 h 1793875"/>
                <a:gd name="connsiteX99" fmla="*/ 34925 w 3000375"/>
                <a:gd name="connsiteY99" fmla="*/ 0 h 1793875"/>
                <a:gd name="connsiteX100" fmla="*/ 34925 w 3000375"/>
                <a:gd name="connsiteY100" fmla="*/ 28575 h 1793875"/>
                <a:gd name="connsiteX101" fmla="*/ 91440 w 3000375"/>
                <a:gd name="connsiteY101" fmla="*/ 120015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117475 h 1793875"/>
                <a:gd name="connsiteX90" fmla="*/ 314325 w 3000375"/>
                <a:gd name="connsiteY90" fmla="*/ 92075 h 1793875"/>
                <a:gd name="connsiteX91" fmla="*/ 279400 w 3000375"/>
                <a:gd name="connsiteY91" fmla="*/ 92075 h 1793875"/>
                <a:gd name="connsiteX92" fmla="*/ 279400 w 3000375"/>
                <a:gd name="connsiteY92" fmla="*/ 92075 h 1793875"/>
                <a:gd name="connsiteX93" fmla="*/ 279400 w 3000375"/>
                <a:gd name="connsiteY93" fmla="*/ 60325 h 1793875"/>
                <a:gd name="connsiteX94" fmla="*/ 187325 w 3000375"/>
                <a:gd name="connsiteY94" fmla="*/ 60325 h 1793875"/>
                <a:gd name="connsiteX95" fmla="*/ 187325 w 3000375"/>
                <a:gd name="connsiteY95" fmla="*/ 31750 h 1793875"/>
                <a:gd name="connsiteX96" fmla="*/ 142875 w 3000375"/>
                <a:gd name="connsiteY96" fmla="*/ 31750 h 1793875"/>
                <a:gd name="connsiteX97" fmla="*/ 142875 w 3000375"/>
                <a:gd name="connsiteY97" fmla="*/ 0 h 1793875"/>
                <a:gd name="connsiteX98" fmla="*/ 34925 w 3000375"/>
                <a:gd name="connsiteY98" fmla="*/ 0 h 1793875"/>
                <a:gd name="connsiteX99" fmla="*/ 34925 w 3000375"/>
                <a:gd name="connsiteY99" fmla="*/ 28575 h 1793875"/>
                <a:gd name="connsiteX100" fmla="*/ 91440 w 3000375"/>
                <a:gd name="connsiteY100" fmla="*/ 120015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117475 h 1793875"/>
                <a:gd name="connsiteX90" fmla="*/ 314325 w 3000375"/>
                <a:gd name="connsiteY90" fmla="*/ 92075 h 1793875"/>
                <a:gd name="connsiteX91" fmla="*/ 279400 w 3000375"/>
                <a:gd name="connsiteY91" fmla="*/ 92075 h 1793875"/>
                <a:gd name="connsiteX92" fmla="*/ 279400 w 3000375"/>
                <a:gd name="connsiteY92" fmla="*/ 92075 h 1793875"/>
                <a:gd name="connsiteX93" fmla="*/ 279400 w 3000375"/>
                <a:gd name="connsiteY93" fmla="*/ 60325 h 1793875"/>
                <a:gd name="connsiteX94" fmla="*/ 187325 w 3000375"/>
                <a:gd name="connsiteY94" fmla="*/ 60325 h 1793875"/>
                <a:gd name="connsiteX95" fmla="*/ 187325 w 3000375"/>
                <a:gd name="connsiteY95" fmla="*/ 31750 h 1793875"/>
                <a:gd name="connsiteX96" fmla="*/ 142875 w 3000375"/>
                <a:gd name="connsiteY96" fmla="*/ 31750 h 1793875"/>
                <a:gd name="connsiteX97" fmla="*/ 142875 w 3000375"/>
                <a:gd name="connsiteY97" fmla="*/ 0 h 1793875"/>
                <a:gd name="connsiteX98" fmla="*/ 34925 w 3000375"/>
                <a:gd name="connsiteY98" fmla="*/ 0 h 1793875"/>
                <a:gd name="connsiteX99" fmla="*/ 34925 w 3000375"/>
                <a:gd name="connsiteY99" fmla="*/ 28575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117475 h 1793875"/>
                <a:gd name="connsiteX90" fmla="*/ 314325 w 3000375"/>
                <a:gd name="connsiteY90" fmla="*/ 92075 h 1793875"/>
                <a:gd name="connsiteX91" fmla="*/ 279400 w 3000375"/>
                <a:gd name="connsiteY91" fmla="*/ 92075 h 1793875"/>
                <a:gd name="connsiteX92" fmla="*/ 279400 w 3000375"/>
                <a:gd name="connsiteY92" fmla="*/ 92075 h 1793875"/>
                <a:gd name="connsiteX93" fmla="*/ 279400 w 3000375"/>
                <a:gd name="connsiteY93" fmla="*/ 60325 h 1793875"/>
                <a:gd name="connsiteX94" fmla="*/ 187325 w 3000375"/>
                <a:gd name="connsiteY94" fmla="*/ 60325 h 1793875"/>
                <a:gd name="connsiteX95" fmla="*/ 187325 w 3000375"/>
                <a:gd name="connsiteY95" fmla="*/ 31750 h 1793875"/>
                <a:gd name="connsiteX96" fmla="*/ 142875 w 3000375"/>
                <a:gd name="connsiteY96" fmla="*/ 31750 h 1793875"/>
                <a:gd name="connsiteX97" fmla="*/ 142875 w 3000375"/>
                <a:gd name="connsiteY97" fmla="*/ 0 h 1793875"/>
                <a:gd name="connsiteX98" fmla="*/ 34925 w 3000375"/>
                <a:gd name="connsiteY98"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92075 h 1793875"/>
                <a:gd name="connsiteX90" fmla="*/ 279400 w 3000375"/>
                <a:gd name="connsiteY90" fmla="*/ 92075 h 1793875"/>
                <a:gd name="connsiteX91" fmla="*/ 279400 w 3000375"/>
                <a:gd name="connsiteY91" fmla="*/ 92075 h 1793875"/>
                <a:gd name="connsiteX92" fmla="*/ 279400 w 3000375"/>
                <a:gd name="connsiteY92" fmla="*/ 60325 h 1793875"/>
                <a:gd name="connsiteX93" fmla="*/ 187325 w 3000375"/>
                <a:gd name="connsiteY93" fmla="*/ 60325 h 1793875"/>
                <a:gd name="connsiteX94" fmla="*/ 187325 w 3000375"/>
                <a:gd name="connsiteY94" fmla="*/ 31750 h 1793875"/>
                <a:gd name="connsiteX95" fmla="*/ 142875 w 3000375"/>
                <a:gd name="connsiteY95" fmla="*/ 31750 h 1793875"/>
                <a:gd name="connsiteX96" fmla="*/ 142875 w 3000375"/>
                <a:gd name="connsiteY96" fmla="*/ 0 h 1793875"/>
                <a:gd name="connsiteX97" fmla="*/ 34925 w 3000375"/>
                <a:gd name="connsiteY97"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92075 h 1793875"/>
                <a:gd name="connsiteX90" fmla="*/ 279400 w 3000375"/>
                <a:gd name="connsiteY90" fmla="*/ 92075 h 1793875"/>
                <a:gd name="connsiteX91" fmla="*/ 279400 w 3000375"/>
                <a:gd name="connsiteY91" fmla="*/ 92075 h 1793875"/>
                <a:gd name="connsiteX92" fmla="*/ 187325 w 3000375"/>
                <a:gd name="connsiteY92" fmla="*/ 60325 h 1793875"/>
                <a:gd name="connsiteX93" fmla="*/ 187325 w 3000375"/>
                <a:gd name="connsiteY93" fmla="*/ 31750 h 1793875"/>
                <a:gd name="connsiteX94" fmla="*/ 142875 w 3000375"/>
                <a:gd name="connsiteY94" fmla="*/ 31750 h 1793875"/>
                <a:gd name="connsiteX95" fmla="*/ 142875 w 3000375"/>
                <a:gd name="connsiteY95" fmla="*/ 0 h 1793875"/>
                <a:gd name="connsiteX96" fmla="*/ 34925 w 3000375"/>
                <a:gd name="connsiteY96"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92075 h 1793875"/>
                <a:gd name="connsiteX90" fmla="*/ 279400 w 3000375"/>
                <a:gd name="connsiteY90" fmla="*/ 92075 h 1793875"/>
                <a:gd name="connsiteX91" fmla="*/ 279400 w 3000375"/>
                <a:gd name="connsiteY91" fmla="*/ 92075 h 1793875"/>
                <a:gd name="connsiteX92" fmla="*/ 187325 w 3000375"/>
                <a:gd name="connsiteY92" fmla="*/ 31750 h 1793875"/>
                <a:gd name="connsiteX93" fmla="*/ 142875 w 3000375"/>
                <a:gd name="connsiteY93" fmla="*/ 31750 h 1793875"/>
                <a:gd name="connsiteX94" fmla="*/ 142875 w 3000375"/>
                <a:gd name="connsiteY94" fmla="*/ 0 h 1793875"/>
                <a:gd name="connsiteX95" fmla="*/ 34925 w 3000375"/>
                <a:gd name="connsiteY95"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92075 h 1793875"/>
                <a:gd name="connsiteX90" fmla="*/ 279400 w 3000375"/>
                <a:gd name="connsiteY90" fmla="*/ 92075 h 1793875"/>
                <a:gd name="connsiteX91" fmla="*/ 279400 w 3000375"/>
                <a:gd name="connsiteY91" fmla="*/ 92075 h 1793875"/>
                <a:gd name="connsiteX92" fmla="*/ 142875 w 3000375"/>
                <a:gd name="connsiteY92" fmla="*/ 31750 h 1793875"/>
                <a:gd name="connsiteX93" fmla="*/ 142875 w 3000375"/>
                <a:gd name="connsiteY93" fmla="*/ 0 h 1793875"/>
                <a:gd name="connsiteX94" fmla="*/ 34925 w 3000375"/>
                <a:gd name="connsiteY94"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517525 w 3000375"/>
                <a:gd name="connsiteY88" fmla="*/ 117475 h 1793875"/>
                <a:gd name="connsiteX89" fmla="*/ 314325 w 3000375"/>
                <a:gd name="connsiteY89" fmla="*/ 92075 h 1793875"/>
                <a:gd name="connsiteX90" fmla="*/ 279400 w 3000375"/>
                <a:gd name="connsiteY90" fmla="*/ 92075 h 1793875"/>
                <a:gd name="connsiteX91" fmla="*/ 279400 w 3000375"/>
                <a:gd name="connsiteY91" fmla="*/ 92075 h 1793875"/>
                <a:gd name="connsiteX92" fmla="*/ 142875 w 3000375"/>
                <a:gd name="connsiteY92" fmla="*/ 0 h 1793875"/>
                <a:gd name="connsiteX93" fmla="*/ 34925 w 3000375"/>
                <a:gd name="connsiteY93"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98450 h 1793875"/>
                <a:gd name="connsiteX84" fmla="*/ 638175 w 3000375"/>
                <a:gd name="connsiteY84" fmla="*/ 269875 h 1793875"/>
                <a:gd name="connsiteX85" fmla="*/ 590550 w 3000375"/>
                <a:gd name="connsiteY85" fmla="*/ 269875 h 1793875"/>
                <a:gd name="connsiteX86" fmla="*/ 590550 w 3000375"/>
                <a:gd name="connsiteY86" fmla="*/ 231775 h 1793875"/>
                <a:gd name="connsiteX87" fmla="*/ 517525 w 3000375"/>
                <a:gd name="connsiteY87" fmla="*/ 231775 h 1793875"/>
                <a:gd name="connsiteX88" fmla="*/ 314325 w 3000375"/>
                <a:gd name="connsiteY88" fmla="*/ 92075 h 1793875"/>
                <a:gd name="connsiteX89" fmla="*/ 279400 w 3000375"/>
                <a:gd name="connsiteY89" fmla="*/ 92075 h 1793875"/>
                <a:gd name="connsiteX90" fmla="*/ 279400 w 3000375"/>
                <a:gd name="connsiteY90" fmla="*/ 92075 h 1793875"/>
                <a:gd name="connsiteX91" fmla="*/ 142875 w 3000375"/>
                <a:gd name="connsiteY91" fmla="*/ 0 h 1793875"/>
                <a:gd name="connsiteX92" fmla="*/ 34925 w 3000375"/>
                <a:gd name="connsiteY92"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69875 h 1793875"/>
                <a:gd name="connsiteX84" fmla="*/ 590550 w 3000375"/>
                <a:gd name="connsiteY84" fmla="*/ 269875 h 1793875"/>
                <a:gd name="connsiteX85" fmla="*/ 590550 w 3000375"/>
                <a:gd name="connsiteY85" fmla="*/ 231775 h 1793875"/>
                <a:gd name="connsiteX86" fmla="*/ 517525 w 3000375"/>
                <a:gd name="connsiteY86" fmla="*/ 231775 h 1793875"/>
                <a:gd name="connsiteX87" fmla="*/ 314325 w 3000375"/>
                <a:gd name="connsiteY87" fmla="*/ 92075 h 1793875"/>
                <a:gd name="connsiteX88" fmla="*/ 279400 w 3000375"/>
                <a:gd name="connsiteY88" fmla="*/ 92075 h 1793875"/>
                <a:gd name="connsiteX89" fmla="*/ 279400 w 3000375"/>
                <a:gd name="connsiteY89" fmla="*/ 92075 h 1793875"/>
                <a:gd name="connsiteX90" fmla="*/ 142875 w 3000375"/>
                <a:gd name="connsiteY90" fmla="*/ 0 h 1793875"/>
                <a:gd name="connsiteX91" fmla="*/ 34925 w 3000375"/>
                <a:gd name="connsiteY91"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746125 w 3000375"/>
                <a:gd name="connsiteY82" fmla="*/ 298450 h 1793875"/>
                <a:gd name="connsiteX83" fmla="*/ 638175 w 3000375"/>
                <a:gd name="connsiteY83" fmla="*/ 269875 h 1793875"/>
                <a:gd name="connsiteX84" fmla="*/ 590550 w 3000375"/>
                <a:gd name="connsiteY84" fmla="*/ 231775 h 1793875"/>
                <a:gd name="connsiteX85" fmla="*/ 517525 w 3000375"/>
                <a:gd name="connsiteY85" fmla="*/ 231775 h 1793875"/>
                <a:gd name="connsiteX86" fmla="*/ 314325 w 3000375"/>
                <a:gd name="connsiteY86" fmla="*/ 92075 h 1793875"/>
                <a:gd name="connsiteX87" fmla="*/ 279400 w 3000375"/>
                <a:gd name="connsiteY87" fmla="*/ 92075 h 1793875"/>
                <a:gd name="connsiteX88" fmla="*/ 279400 w 3000375"/>
                <a:gd name="connsiteY88" fmla="*/ 92075 h 1793875"/>
                <a:gd name="connsiteX89" fmla="*/ 142875 w 3000375"/>
                <a:gd name="connsiteY89" fmla="*/ 0 h 1793875"/>
                <a:gd name="connsiteX90" fmla="*/ 34925 w 3000375"/>
                <a:gd name="connsiteY90"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638175 w 3000375"/>
                <a:gd name="connsiteY82" fmla="*/ 269875 h 1793875"/>
                <a:gd name="connsiteX83" fmla="*/ 590550 w 3000375"/>
                <a:gd name="connsiteY83" fmla="*/ 231775 h 1793875"/>
                <a:gd name="connsiteX84" fmla="*/ 517525 w 3000375"/>
                <a:gd name="connsiteY84" fmla="*/ 231775 h 1793875"/>
                <a:gd name="connsiteX85" fmla="*/ 314325 w 3000375"/>
                <a:gd name="connsiteY85" fmla="*/ 92075 h 1793875"/>
                <a:gd name="connsiteX86" fmla="*/ 279400 w 3000375"/>
                <a:gd name="connsiteY86" fmla="*/ 92075 h 1793875"/>
                <a:gd name="connsiteX87" fmla="*/ 279400 w 3000375"/>
                <a:gd name="connsiteY87" fmla="*/ 92075 h 1793875"/>
                <a:gd name="connsiteX88" fmla="*/ 142875 w 3000375"/>
                <a:gd name="connsiteY88" fmla="*/ 0 h 1793875"/>
                <a:gd name="connsiteX89" fmla="*/ 34925 w 3000375"/>
                <a:gd name="connsiteY89"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590550 w 3000375"/>
                <a:gd name="connsiteY82" fmla="*/ 231775 h 1793875"/>
                <a:gd name="connsiteX83" fmla="*/ 517525 w 3000375"/>
                <a:gd name="connsiteY83" fmla="*/ 231775 h 1793875"/>
                <a:gd name="connsiteX84" fmla="*/ 314325 w 3000375"/>
                <a:gd name="connsiteY84" fmla="*/ 92075 h 1793875"/>
                <a:gd name="connsiteX85" fmla="*/ 279400 w 3000375"/>
                <a:gd name="connsiteY85" fmla="*/ 92075 h 1793875"/>
                <a:gd name="connsiteX86" fmla="*/ 279400 w 3000375"/>
                <a:gd name="connsiteY86" fmla="*/ 92075 h 1793875"/>
                <a:gd name="connsiteX87" fmla="*/ 142875 w 3000375"/>
                <a:gd name="connsiteY87" fmla="*/ 0 h 1793875"/>
                <a:gd name="connsiteX88" fmla="*/ 34925 w 3000375"/>
                <a:gd name="connsiteY88"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517525 w 3000375"/>
                <a:gd name="connsiteY82" fmla="*/ 231775 h 1793875"/>
                <a:gd name="connsiteX83" fmla="*/ 314325 w 3000375"/>
                <a:gd name="connsiteY83" fmla="*/ 92075 h 1793875"/>
                <a:gd name="connsiteX84" fmla="*/ 279400 w 3000375"/>
                <a:gd name="connsiteY84" fmla="*/ 92075 h 1793875"/>
                <a:gd name="connsiteX85" fmla="*/ 279400 w 3000375"/>
                <a:gd name="connsiteY85" fmla="*/ 92075 h 1793875"/>
                <a:gd name="connsiteX86" fmla="*/ 142875 w 3000375"/>
                <a:gd name="connsiteY86" fmla="*/ 0 h 1793875"/>
                <a:gd name="connsiteX87" fmla="*/ 34925 w 3000375"/>
                <a:gd name="connsiteY87"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517525 w 3000375"/>
                <a:gd name="connsiteY82" fmla="*/ 231775 h 1793875"/>
                <a:gd name="connsiteX83" fmla="*/ 279400 w 3000375"/>
                <a:gd name="connsiteY83" fmla="*/ 92075 h 1793875"/>
                <a:gd name="connsiteX84" fmla="*/ 279400 w 3000375"/>
                <a:gd name="connsiteY84" fmla="*/ 92075 h 1793875"/>
                <a:gd name="connsiteX85" fmla="*/ 142875 w 3000375"/>
                <a:gd name="connsiteY85" fmla="*/ 0 h 1793875"/>
                <a:gd name="connsiteX86" fmla="*/ 34925 w 3000375"/>
                <a:gd name="connsiteY86"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517525 w 3000375"/>
                <a:gd name="connsiteY82" fmla="*/ 231775 h 1793875"/>
                <a:gd name="connsiteX83" fmla="*/ 279400 w 3000375"/>
                <a:gd name="connsiteY83" fmla="*/ 92075 h 1793875"/>
                <a:gd name="connsiteX84" fmla="*/ 142875 w 3000375"/>
                <a:gd name="connsiteY84" fmla="*/ 0 h 1793875"/>
                <a:gd name="connsiteX85" fmla="*/ 34925 w 3000375"/>
                <a:gd name="connsiteY85"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76250 h 1793875"/>
                <a:gd name="connsiteX77" fmla="*/ 806450 w 3000375"/>
                <a:gd name="connsiteY77" fmla="*/ 425450 h 1793875"/>
                <a:gd name="connsiteX78" fmla="*/ 771525 w 3000375"/>
                <a:gd name="connsiteY78" fmla="*/ 425450 h 1793875"/>
                <a:gd name="connsiteX79" fmla="*/ 771525 w 3000375"/>
                <a:gd name="connsiteY79" fmla="*/ 384175 h 1793875"/>
                <a:gd name="connsiteX80" fmla="*/ 771525 w 3000375"/>
                <a:gd name="connsiteY80" fmla="*/ 384175 h 1793875"/>
                <a:gd name="connsiteX81" fmla="*/ 746125 w 3000375"/>
                <a:gd name="connsiteY81" fmla="*/ 384175 h 1793875"/>
                <a:gd name="connsiteX82" fmla="*/ 517525 w 3000375"/>
                <a:gd name="connsiteY82" fmla="*/ 231775 h 1793875"/>
                <a:gd name="connsiteX83" fmla="*/ 279400 w 3000375"/>
                <a:gd name="connsiteY83" fmla="*/ 92075 h 1793875"/>
                <a:gd name="connsiteX84" fmla="*/ 34925 w 3000375"/>
                <a:gd name="connsiteY84"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523875 h 1793875"/>
                <a:gd name="connsiteX75" fmla="*/ 835025 w 3000375"/>
                <a:gd name="connsiteY75" fmla="*/ 476250 h 1793875"/>
                <a:gd name="connsiteX76" fmla="*/ 806450 w 3000375"/>
                <a:gd name="connsiteY76" fmla="*/ 425450 h 1793875"/>
                <a:gd name="connsiteX77" fmla="*/ 771525 w 3000375"/>
                <a:gd name="connsiteY77" fmla="*/ 425450 h 1793875"/>
                <a:gd name="connsiteX78" fmla="*/ 771525 w 3000375"/>
                <a:gd name="connsiteY78" fmla="*/ 384175 h 1793875"/>
                <a:gd name="connsiteX79" fmla="*/ 771525 w 3000375"/>
                <a:gd name="connsiteY79" fmla="*/ 384175 h 1793875"/>
                <a:gd name="connsiteX80" fmla="*/ 746125 w 3000375"/>
                <a:gd name="connsiteY80" fmla="*/ 384175 h 1793875"/>
                <a:gd name="connsiteX81" fmla="*/ 517525 w 3000375"/>
                <a:gd name="connsiteY81" fmla="*/ 231775 h 1793875"/>
                <a:gd name="connsiteX82" fmla="*/ 279400 w 3000375"/>
                <a:gd name="connsiteY82" fmla="*/ 92075 h 1793875"/>
                <a:gd name="connsiteX83" fmla="*/ 34925 w 3000375"/>
                <a:gd name="connsiteY83"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476250 h 1793875"/>
                <a:gd name="connsiteX75" fmla="*/ 806450 w 3000375"/>
                <a:gd name="connsiteY75" fmla="*/ 425450 h 1793875"/>
                <a:gd name="connsiteX76" fmla="*/ 771525 w 3000375"/>
                <a:gd name="connsiteY76" fmla="*/ 425450 h 1793875"/>
                <a:gd name="connsiteX77" fmla="*/ 771525 w 3000375"/>
                <a:gd name="connsiteY77" fmla="*/ 384175 h 1793875"/>
                <a:gd name="connsiteX78" fmla="*/ 771525 w 3000375"/>
                <a:gd name="connsiteY78" fmla="*/ 384175 h 1793875"/>
                <a:gd name="connsiteX79" fmla="*/ 746125 w 3000375"/>
                <a:gd name="connsiteY79" fmla="*/ 384175 h 1793875"/>
                <a:gd name="connsiteX80" fmla="*/ 517525 w 3000375"/>
                <a:gd name="connsiteY80" fmla="*/ 231775 h 1793875"/>
                <a:gd name="connsiteX81" fmla="*/ 279400 w 3000375"/>
                <a:gd name="connsiteY81" fmla="*/ 92075 h 1793875"/>
                <a:gd name="connsiteX82" fmla="*/ 34925 w 3000375"/>
                <a:gd name="connsiteY82"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476250 h 1793875"/>
                <a:gd name="connsiteX75" fmla="*/ 806450 w 3000375"/>
                <a:gd name="connsiteY75" fmla="*/ 425450 h 1793875"/>
                <a:gd name="connsiteX76" fmla="*/ 771525 w 3000375"/>
                <a:gd name="connsiteY76" fmla="*/ 384175 h 1793875"/>
                <a:gd name="connsiteX77" fmla="*/ 771525 w 3000375"/>
                <a:gd name="connsiteY77" fmla="*/ 384175 h 1793875"/>
                <a:gd name="connsiteX78" fmla="*/ 746125 w 3000375"/>
                <a:gd name="connsiteY78" fmla="*/ 384175 h 1793875"/>
                <a:gd name="connsiteX79" fmla="*/ 517525 w 3000375"/>
                <a:gd name="connsiteY79" fmla="*/ 231775 h 1793875"/>
                <a:gd name="connsiteX80" fmla="*/ 279400 w 3000375"/>
                <a:gd name="connsiteY80" fmla="*/ 92075 h 1793875"/>
                <a:gd name="connsiteX81" fmla="*/ 34925 w 3000375"/>
                <a:gd name="connsiteY81"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822325 h 1793875"/>
                <a:gd name="connsiteX69" fmla="*/ 1263650 w 3000375"/>
                <a:gd name="connsiteY69" fmla="*/ 631825 h 1793875"/>
                <a:gd name="connsiteX70" fmla="*/ 1130300 w 3000375"/>
                <a:gd name="connsiteY70" fmla="*/ 631825 h 1793875"/>
                <a:gd name="connsiteX71" fmla="*/ 1130300 w 3000375"/>
                <a:gd name="connsiteY71" fmla="*/ 577850 h 1793875"/>
                <a:gd name="connsiteX72" fmla="*/ 917575 w 3000375"/>
                <a:gd name="connsiteY72" fmla="*/ 577850 h 1793875"/>
                <a:gd name="connsiteX73" fmla="*/ 917575 w 3000375"/>
                <a:gd name="connsiteY73" fmla="*/ 523875 h 1793875"/>
                <a:gd name="connsiteX74" fmla="*/ 835025 w 3000375"/>
                <a:gd name="connsiteY74" fmla="*/ 476250 h 1793875"/>
                <a:gd name="connsiteX75" fmla="*/ 806450 w 3000375"/>
                <a:gd name="connsiteY75" fmla="*/ 425450 h 1793875"/>
                <a:gd name="connsiteX76" fmla="*/ 771525 w 3000375"/>
                <a:gd name="connsiteY76" fmla="*/ 384175 h 1793875"/>
                <a:gd name="connsiteX77" fmla="*/ 746125 w 3000375"/>
                <a:gd name="connsiteY77" fmla="*/ 384175 h 1793875"/>
                <a:gd name="connsiteX78" fmla="*/ 517525 w 3000375"/>
                <a:gd name="connsiteY78" fmla="*/ 231775 h 1793875"/>
                <a:gd name="connsiteX79" fmla="*/ 279400 w 3000375"/>
                <a:gd name="connsiteY79" fmla="*/ 92075 h 1793875"/>
                <a:gd name="connsiteX80" fmla="*/ 34925 w 3000375"/>
                <a:gd name="connsiteY80"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263650 w 3000375"/>
                <a:gd name="connsiteY68" fmla="*/ 631825 h 1793875"/>
                <a:gd name="connsiteX69" fmla="*/ 1130300 w 3000375"/>
                <a:gd name="connsiteY69" fmla="*/ 631825 h 1793875"/>
                <a:gd name="connsiteX70" fmla="*/ 1130300 w 3000375"/>
                <a:gd name="connsiteY70" fmla="*/ 577850 h 1793875"/>
                <a:gd name="connsiteX71" fmla="*/ 917575 w 3000375"/>
                <a:gd name="connsiteY71" fmla="*/ 577850 h 1793875"/>
                <a:gd name="connsiteX72" fmla="*/ 917575 w 3000375"/>
                <a:gd name="connsiteY72" fmla="*/ 523875 h 1793875"/>
                <a:gd name="connsiteX73" fmla="*/ 835025 w 3000375"/>
                <a:gd name="connsiteY73" fmla="*/ 476250 h 1793875"/>
                <a:gd name="connsiteX74" fmla="*/ 806450 w 3000375"/>
                <a:gd name="connsiteY74" fmla="*/ 425450 h 1793875"/>
                <a:gd name="connsiteX75" fmla="*/ 771525 w 3000375"/>
                <a:gd name="connsiteY75" fmla="*/ 384175 h 1793875"/>
                <a:gd name="connsiteX76" fmla="*/ 746125 w 3000375"/>
                <a:gd name="connsiteY76" fmla="*/ 384175 h 1793875"/>
                <a:gd name="connsiteX77" fmla="*/ 517525 w 3000375"/>
                <a:gd name="connsiteY77" fmla="*/ 231775 h 1793875"/>
                <a:gd name="connsiteX78" fmla="*/ 279400 w 3000375"/>
                <a:gd name="connsiteY78" fmla="*/ 92075 h 1793875"/>
                <a:gd name="connsiteX79" fmla="*/ 34925 w 3000375"/>
                <a:gd name="connsiteY79"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130300 w 3000375"/>
                <a:gd name="connsiteY68" fmla="*/ 631825 h 1793875"/>
                <a:gd name="connsiteX69" fmla="*/ 1130300 w 3000375"/>
                <a:gd name="connsiteY69" fmla="*/ 577850 h 1793875"/>
                <a:gd name="connsiteX70" fmla="*/ 917575 w 3000375"/>
                <a:gd name="connsiteY70" fmla="*/ 577850 h 1793875"/>
                <a:gd name="connsiteX71" fmla="*/ 917575 w 3000375"/>
                <a:gd name="connsiteY71" fmla="*/ 523875 h 1793875"/>
                <a:gd name="connsiteX72" fmla="*/ 835025 w 3000375"/>
                <a:gd name="connsiteY72" fmla="*/ 476250 h 1793875"/>
                <a:gd name="connsiteX73" fmla="*/ 806450 w 3000375"/>
                <a:gd name="connsiteY73" fmla="*/ 425450 h 1793875"/>
                <a:gd name="connsiteX74" fmla="*/ 771525 w 3000375"/>
                <a:gd name="connsiteY74" fmla="*/ 384175 h 1793875"/>
                <a:gd name="connsiteX75" fmla="*/ 746125 w 3000375"/>
                <a:gd name="connsiteY75" fmla="*/ 384175 h 1793875"/>
                <a:gd name="connsiteX76" fmla="*/ 517525 w 3000375"/>
                <a:gd name="connsiteY76" fmla="*/ 231775 h 1793875"/>
                <a:gd name="connsiteX77" fmla="*/ 279400 w 3000375"/>
                <a:gd name="connsiteY77" fmla="*/ 92075 h 1793875"/>
                <a:gd name="connsiteX78" fmla="*/ 34925 w 3000375"/>
                <a:gd name="connsiteY78"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1130300 w 3000375"/>
                <a:gd name="connsiteY68" fmla="*/ 577850 h 1793875"/>
                <a:gd name="connsiteX69" fmla="*/ 917575 w 3000375"/>
                <a:gd name="connsiteY69" fmla="*/ 577850 h 1793875"/>
                <a:gd name="connsiteX70" fmla="*/ 917575 w 3000375"/>
                <a:gd name="connsiteY70" fmla="*/ 523875 h 1793875"/>
                <a:gd name="connsiteX71" fmla="*/ 835025 w 3000375"/>
                <a:gd name="connsiteY71" fmla="*/ 476250 h 1793875"/>
                <a:gd name="connsiteX72" fmla="*/ 806450 w 3000375"/>
                <a:gd name="connsiteY72" fmla="*/ 425450 h 1793875"/>
                <a:gd name="connsiteX73" fmla="*/ 771525 w 3000375"/>
                <a:gd name="connsiteY73" fmla="*/ 384175 h 1793875"/>
                <a:gd name="connsiteX74" fmla="*/ 746125 w 3000375"/>
                <a:gd name="connsiteY74" fmla="*/ 384175 h 1793875"/>
                <a:gd name="connsiteX75" fmla="*/ 517525 w 3000375"/>
                <a:gd name="connsiteY75" fmla="*/ 231775 h 1793875"/>
                <a:gd name="connsiteX76" fmla="*/ 279400 w 3000375"/>
                <a:gd name="connsiteY76" fmla="*/ 92075 h 1793875"/>
                <a:gd name="connsiteX77" fmla="*/ 34925 w 3000375"/>
                <a:gd name="connsiteY77"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917575 w 3000375"/>
                <a:gd name="connsiteY68" fmla="*/ 577850 h 1793875"/>
                <a:gd name="connsiteX69" fmla="*/ 917575 w 3000375"/>
                <a:gd name="connsiteY69" fmla="*/ 523875 h 1793875"/>
                <a:gd name="connsiteX70" fmla="*/ 835025 w 3000375"/>
                <a:gd name="connsiteY70" fmla="*/ 476250 h 1793875"/>
                <a:gd name="connsiteX71" fmla="*/ 806450 w 3000375"/>
                <a:gd name="connsiteY71" fmla="*/ 425450 h 1793875"/>
                <a:gd name="connsiteX72" fmla="*/ 771525 w 3000375"/>
                <a:gd name="connsiteY72" fmla="*/ 384175 h 1793875"/>
                <a:gd name="connsiteX73" fmla="*/ 746125 w 3000375"/>
                <a:gd name="connsiteY73" fmla="*/ 384175 h 1793875"/>
                <a:gd name="connsiteX74" fmla="*/ 517525 w 3000375"/>
                <a:gd name="connsiteY74" fmla="*/ 231775 h 1793875"/>
                <a:gd name="connsiteX75" fmla="*/ 279400 w 3000375"/>
                <a:gd name="connsiteY75" fmla="*/ 92075 h 1793875"/>
                <a:gd name="connsiteX76" fmla="*/ 34925 w 3000375"/>
                <a:gd name="connsiteY76"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917575 w 3000375"/>
                <a:gd name="connsiteY68" fmla="*/ 523875 h 1793875"/>
                <a:gd name="connsiteX69" fmla="*/ 835025 w 3000375"/>
                <a:gd name="connsiteY69" fmla="*/ 476250 h 1793875"/>
                <a:gd name="connsiteX70" fmla="*/ 806450 w 3000375"/>
                <a:gd name="connsiteY70" fmla="*/ 425450 h 1793875"/>
                <a:gd name="connsiteX71" fmla="*/ 771525 w 3000375"/>
                <a:gd name="connsiteY71" fmla="*/ 384175 h 1793875"/>
                <a:gd name="connsiteX72" fmla="*/ 746125 w 3000375"/>
                <a:gd name="connsiteY72" fmla="*/ 384175 h 1793875"/>
                <a:gd name="connsiteX73" fmla="*/ 517525 w 3000375"/>
                <a:gd name="connsiteY73" fmla="*/ 231775 h 1793875"/>
                <a:gd name="connsiteX74" fmla="*/ 279400 w 3000375"/>
                <a:gd name="connsiteY74" fmla="*/ 92075 h 1793875"/>
                <a:gd name="connsiteX75" fmla="*/ 34925 w 3000375"/>
                <a:gd name="connsiteY75"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917575 w 3000375"/>
                <a:gd name="connsiteY68" fmla="*/ 523875 h 1793875"/>
                <a:gd name="connsiteX69" fmla="*/ 835025 w 3000375"/>
                <a:gd name="connsiteY69" fmla="*/ 476250 h 1793875"/>
                <a:gd name="connsiteX70" fmla="*/ 771525 w 3000375"/>
                <a:gd name="connsiteY70" fmla="*/ 384175 h 1793875"/>
                <a:gd name="connsiteX71" fmla="*/ 746125 w 3000375"/>
                <a:gd name="connsiteY71" fmla="*/ 384175 h 1793875"/>
                <a:gd name="connsiteX72" fmla="*/ 517525 w 3000375"/>
                <a:gd name="connsiteY72" fmla="*/ 231775 h 1793875"/>
                <a:gd name="connsiteX73" fmla="*/ 279400 w 3000375"/>
                <a:gd name="connsiteY73" fmla="*/ 92075 h 1793875"/>
                <a:gd name="connsiteX74" fmla="*/ 34925 w 3000375"/>
                <a:gd name="connsiteY74"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917575 w 3000375"/>
                <a:gd name="connsiteY68" fmla="*/ 523875 h 1793875"/>
                <a:gd name="connsiteX69" fmla="*/ 835025 w 3000375"/>
                <a:gd name="connsiteY69" fmla="*/ 476250 h 1793875"/>
                <a:gd name="connsiteX70" fmla="*/ 771525 w 3000375"/>
                <a:gd name="connsiteY70" fmla="*/ 384175 h 1793875"/>
                <a:gd name="connsiteX71" fmla="*/ 517525 w 3000375"/>
                <a:gd name="connsiteY71" fmla="*/ 231775 h 1793875"/>
                <a:gd name="connsiteX72" fmla="*/ 279400 w 3000375"/>
                <a:gd name="connsiteY72" fmla="*/ 92075 h 1793875"/>
                <a:gd name="connsiteX73" fmla="*/ 34925 w 3000375"/>
                <a:gd name="connsiteY73"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917575 w 3000375"/>
                <a:gd name="connsiteY68" fmla="*/ 523875 h 1793875"/>
                <a:gd name="connsiteX69" fmla="*/ 835025 w 3000375"/>
                <a:gd name="connsiteY69" fmla="*/ 476250 h 1793875"/>
                <a:gd name="connsiteX70" fmla="*/ 771525 w 3000375"/>
                <a:gd name="connsiteY70" fmla="*/ 384175 h 1793875"/>
                <a:gd name="connsiteX71" fmla="*/ 279400 w 3000375"/>
                <a:gd name="connsiteY71" fmla="*/ 92075 h 1793875"/>
                <a:gd name="connsiteX72" fmla="*/ 34925 w 3000375"/>
                <a:gd name="connsiteY72"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917575 w 3000375"/>
                <a:gd name="connsiteY68" fmla="*/ 523875 h 1793875"/>
                <a:gd name="connsiteX69" fmla="*/ 835025 w 3000375"/>
                <a:gd name="connsiteY69" fmla="*/ 476250 h 1793875"/>
                <a:gd name="connsiteX70" fmla="*/ 279400 w 3000375"/>
                <a:gd name="connsiteY70" fmla="*/ 92075 h 1793875"/>
                <a:gd name="connsiteX71" fmla="*/ 34925 w 3000375"/>
                <a:gd name="connsiteY71"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917575 w 3000375"/>
                <a:gd name="connsiteY68" fmla="*/ 523875 h 1793875"/>
                <a:gd name="connsiteX69" fmla="*/ 279400 w 3000375"/>
                <a:gd name="connsiteY69" fmla="*/ 92075 h 1793875"/>
                <a:gd name="connsiteX70" fmla="*/ 34925 w 3000375"/>
                <a:gd name="connsiteY70"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279400 w 3000375"/>
                <a:gd name="connsiteY68" fmla="*/ 92075 h 1793875"/>
                <a:gd name="connsiteX69" fmla="*/ 34925 w 3000375"/>
                <a:gd name="connsiteY69" fmla="*/ 0 h 1793875"/>
                <a:gd name="connsiteX0" fmla="*/ 0 w 3000375"/>
                <a:gd name="connsiteY0" fmla="*/ 180975 h 1793875"/>
                <a:gd name="connsiteX1" fmla="*/ 34925 w 3000375"/>
                <a:gd name="connsiteY1" fmla="*/ 180975 h 1793875"/>
                <a:gd name="connsiteX2" fmla="*/ 34925 w 3000375"/>
                <a:gd name="connsiteY2" fmla="*/ 215900 h 1793875"/>
                <a:gd name="connsiteX3" fmla="*/ 120650 w 3000375"/>
                <a:gd name="connsiteY3" fmla="*/ 215900 h 1793875"/>
                <a:gd name="connsiteX4" fmla="*/ 120650 w 3000375"/>
                <a:gd name="connsiteY4" fmla="*/ 250825 h 1793875"/>
                <a:gd name="connsiteX5" fmla="*/ 149225 w 3000375"/>
                <a:gd name="connsiteY5" fmla="*/ 250825 h 1793875"/>
                <a:gd name="connsiteX6" fmla="*/ 149225 w 3000375"/>
                <a:gd name="connsiteY6" fmla="*/ 250825 h 1793875"/>
                <a:gd name="connsiteX7" fmla="*/ 149225 w 3000375"/>
                <a:gd name="connsiteY7" fmla="*/ 282575 h 1793875"/>
                <a:gd name="connsiteX8" fmla="*/ 174625 w 3000375"/>
                <a:gd name="connsiteY8" fmla="*/ 282575 h 1793875"/>
                <a:gd name="connsiteX9" fmla="*/ 174625 w 3000375"/>
                <a:gd name="connsiteY9" fmla="*/ 320675 h 1793875"/>
                <a:gd name="connsiteX10" fmla="*/ 174625 w 3000375"/>
                <a:gd name="connsiteY10" fmla="*/ 320675 h 1793875"/>
                <a:gd name="connsiteX11" fmla="*/ 174625 w 3000375"/>
                <a:gd name="connsiteY11" fmla="*/ 320675 h 1793875"/>
                <a:gd name="connsiteX12" fmla="*/ 200025 w 3000375"/>
                <a:gd name="connsiteY12" fmla="*/ 320675 h 1793875"/>
                <a:gd name="connsiteX13" fmla="*/ 200025 w 3000375"/>
                <a:gd name="connsiteY13" fmla="*/ 361950 h 1793875"/>
                <a:gd name="connsiteX14" fmla="*/ 279400 w 3000375"/>
                <a:gd name="connsiteY14" fmla="*/ 361950 h 1793875"/>
                <a:gd name="connsiteX15" fmla="*/ 279400 w 3000375"/>
                <a:gd name="connsiteY15" fmla="*/ 412750 h 1793875"/>
                <a:gd name="connsiteX16" fmla="*/ 317500 w 3000375"/>
                <a:gd name="connsiteY16" fmla="*/ 412750 h 1793875"/>
                <a:gd name="connsiteX17" fmla="*/ 317500 w 3000375"/>
                <a:gd name="connsiteY17" fmla="*/ 463550 h 1793875"/>
                <a:gd name="connsiteX18" fmla="*/ 511175 w 3000375"/>
                <a:gd name="connsiteY18" fmla="*/ 463550 h 1793875"/>
                <a:gd name="connsiteX19" fmla="*/ 511175 w 3000375"/>
                <a:gd name="connsiteY19" fmla="*/ 657225 h 1793875"/>
                <a:gd name="connsiteX20" fmla="*/ 593725 w 3000375"/>
                <a:gd name="connsiteY20" fmla="*/ 657225 h 1793875"/>
                <a:gd name="connsiteX21" fmla="*/ 593725 w 3000375"/>
                <a:gd name="connsiteY21" fmla="*/ 711200 h 1793875"/>
                <a:gd name="connsiteX22" fmla="*/ 638175 w 3000375"/>
                <a:gd name="connsiteY22" fmla="*/ 711200 h 1793875"/>
                <a:gd name="connsiteX23" fmla="*/ 638175 w 3000375"/>
                <a:gd name="connsiteY23" fmla="*/ 765175 h 1793875"/>
                <a:gd name="connsiteX24" fmla="*/ 765175 w 3000375"/>
                <a:gd name="connsiteY24" fmla="*/ 765175 h 1793875"/>
                <a:gd name="connsiteX25" fmla="*/ 765175 w 3000375"/>
                <a:gd name="connsiteY25" fmla="*/ 898525 h 1793875"/>
                <a:gd name="connsiteX26" fmla="*/ 765175 w 3000375"/>
                <a:gd name="connsiteY26" fmla="*/ 898525 h 1793875"/>
                <a:gd name="connsiteX27" fmla="*/ 790575 w 3000375"/>
                <a:gd name="connsiteY27" fmla="*/ 898525 h 1793875"/>
                <a:gd name="connsiteX28" fmla="*/ 790575 w 3000375"/>
                <a:gd name="connsiteY28" fmla="*/ 965200 h 1793875"/>
                <a:gd name="connsiteX29" fmla="*/ 819150 w 3000375"/>
                <a:gd name="connsiteY29" fmla="*/ 965200 h 1793875"/>
                <a:gd name="connsiteX30" fmla="*/ 819150 w 3000375"/>
                <a:gd name="connsiteY30" fmla="*/ 1035050 h 1793875"/>
                <a:gd name="connsiteX31" fmla="*/ 847725 w 3000375"/>
                <a:gd name="connsiteY31" fmla="*/ 1035050 h 1793875"/>
                <a:gd name="connsiteX32" fmla="*/ 847725 w 3000375"/>
                <a:gd name="connsiteY32" fmla="*/ 1082675 h 1793875"/>
                <a:gd name="connsiteX33" fmla="*/ 920750 w 3000375"/>
                <a:gd name="connsiteY33" fmla="*/ 1082675 h 1793875"/>
                <a:gd name="connsiteX34" fmla="*/ 920750 w 3000375"/>
                <a:gd name="connsiteY34" fmla="*/ 1149350 h 1793875"/>
                <a:gd name="connsiteX35" fmla="*/ 1133475 w 3000375"/>
                <a:gd name="connsiteY35" fmla="*/ 1149350 h 1793875"/>
                <a:gd name="connsiteX36" fmla="*/ 1133475 w 3000375"/>
                <a:gd name="connsiteY36" fmla="*/ 1228725 h 1793875"/>
                <a:gd name="connsiteX37" fmla="*/ 1257300 w 3000375"/>
                <a:gd name="connsiteY37" fmla="*/ 1228725 h 1793875"/>
                <a:gd name="connsiteX38" fmla="*/ 1257300 w 3000375"/>
                <a:gd name="connsiteY38" fmla="*/ 1431925 h 1793875"/>
                <a:gd name="connsiteX39" fmla="*/ 1514475 w 3000375"/>
                <a:gd name="connsiteY39" fmla="*/ 1431925 h 1793875"/>
                <a:gd name="connsiteX40" fmla="*/ 1514475 w 3000375"/>
                <a:gd name="connsiteY40" fmla="*/ 1495425 h 1793875"/>
                <a:gd name="connsiteX41" fmla="*/ 1558925 w 3000375"/>
                <a:gd name="connsiteY41" fmla="*/ 1495425 h 1793875"/>
                <a:gd name="connsiteX42" fmla="*/ 1558925 w 3000375"/>
                <a:gd name="connsiteY42" fmla="*/ 1549400 h 1793875"/>
                <a:gd name="connsiteX43" fmla="*/ 1603375 w 3000375"/>
                <a:gd name="connsiteY43" fmla="*/ 1549400 h 1793875"/>
                <a:gd name="connsiteX44" fmla="*/ 1603375 w 3000375"/>
                <a:gd name="connsiteY44" fmla="*/ 1603375 h 1793875"/>
                <a:gd name="connsiteX45" fmla="*/ 1695450 w 3000375"/>
                <a:gd name="connsiteY45" fmla="*/ 1603375 h 1793875"/>
                <a:gd name="connsiteX46" fmla="*/ 1695450 w 3000375"/>
                <a:gd name="connsiteY46" fmla="*/ 1654175 h 1793875"/>
                <a:gd name="connsiteX47" fmla="*/ 1762125 w 3000375"/>
                <a:gd name="connsiteY47" fmla="*/ 1654175 h 1793875"/>
                <a:gd name="connsiteX48" fmla="*/ 1762125 w 3000375"/>
                <a:gd name="connsiteY48" fmla="*/ 1746250 h 1793875"/>
                <a:gd name="connsiteX49" fmla="*/ 2387600 w 3000375"/>
                <a:gd name="connsiteY49" fmla="*/ 1746250 h 1793875"/>
                <a:gd name="connsiteX50" fmla="*/ 2387600 w 3000375"/>
                <a:gd name="connsiteY50" fmla="*/ 1793875 h 1793875"/>
                <a:gd name="connsiteX51" fmla="*/ 3000375 w 3000375"/>
                <a:gd name="connsiteY51" fmla="*/ 1793875 h 1793875"/>
                <a:gd name="connsiteX52" fmla="*/ 3000375 w 3000375"/>
                <a:gd name="connsiteY52" fmla="*/ 1355725 h 1793875"/>
                <a:gd name="connsiteX53" fmla="*/ 2390775 w 3000375"/>
                <a:gd name="connsiteY53" fmla="*/ 1355725 h 1793875"/>
                <a:gd name="connsiteX54" fmla="*/ 2390775 w 3000375"/>
                <a:gd name="connsiteY54" fmla="*/ 1254125 h 1793875"/>
                <a:gd name="connsiteX55" fmla="*/ 1790700 w 3000375"/>
                <a:gd name="connsiteY55" fmla="*/ 1254125 h 1793875"/>
                <a:gd name="connsiteX56" fmla="*/ 1790700 w 3000375"/>
                <a:gd name="connsiteY56" fmla="*/ 1171575 h 1793875"/>
                <a:gd name="connsiteX57" fmla="*/ 1790700 w 3000375"/>
                <a:gd name="connsiteY57" fmla="*/ 1171575 h 1793875"/>
                <a:gd name="connsiteX58" fmla="*/ 1758950 w 3000375"/>
                <a:gd name="connsiteY58" fmla="*/ 1171575 h 1793875"/>
                <a:gd name="connsiteX59" fmla="*/ 1758950 w 3000375"/>
                <a:gd name="connsiteY59" fmla="*/ 1098550 h 1793875"/>
                <a:gd name="connsiteX60" fmla="*/ 1695450 w 3000375"/>
                <a:gd name="connsiteY60" fmla="*/ 1098550 h 1793875"/>
                <a:gd name="connsiteX61" fmla="*/ 1695450 w 3000375"/>
                <a:gd name="connsiteY61" fmla="*/ 1025525 h 1793875"/>
                <a:gd name="connsiteX62" fmla="*/ 1597025 w 3000375"/>
                <a:gd name="connsiteY62" fmla="*/ 1025525 h 1793875"/>
                <a:gd name="connsiteX63" fmla="*/ 1597025 w 3000375"/>
                <a:gd name="connsiteY63" fmla="*/ 958850 h 1793875"/>
                <a:gd name="connsiteX64" fmla="*/ 1549400 w 3000375"/>
                <a:gd name="connsiteY64" fmla="*/ 958850 h 1793875"/>
                <a:gd name="connsiteX65" fmla="*/ 1549400 w 3000375"/>
                <a:gd name="connsiteY65" fmla="*/ 885825 h 1793875"/>
                <a:gd name="connsiteX66" fmla="*/ 1514475 w 3000375"/>
                <a:gd name="connsiteY66" fmla="*/ 885825 h 1793875"/>
                <a:gd name="connsiteX67" fmla="*/ 1514475 w 3000375"/>
                <a:gd name="connsiteY67" fmla="*/ 822325 h 1793875"/>
                <a:gd name="connsiteX68" fmla="*/ 34925 w 3000375"/>
                <a:gd name="connsiteY68" fmla="*/ 0 h 1793875"/>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758950 w 3000375"/>
                <a:gd name="connsiteY59" fmla="*/ 917575 h 1612900"/>
                <a:gd name="connsiteX60" fmla="*/ 1695450 w 3000375"/>
                <a:gd name="connsiteY60" fmla="*/ 917575 h 1612900"/>
                <a:gd name="connsiteX61" fmla="*/ 1695450 w 3000375"/>
                <a:gd name="connsiteY61" fmla="*/ 844550 h 1612900"/>
                <a:gd name="connsiteX62" fmla="*/ 1597025 w 3000375"/>
                <a:gd name="connsiteY62" fmla="*/ 844550 h 1612900"/>
                <a:gd name="connsiteX63" fmla="*/ 1597025 w 3000375"/>
                <a:gd name="connsiteY63" fmla="*/ 777875 h 1612900"/>
                <a:gd name="connsiteX64" fmla="*/ 1549400 w 3000375"/>
                <a:gd name="connsiteY64" fmla="*/ 777875 h 1612900"/>
                <a:gd name="connsiteX65" fmla="*/ 1549400 w 3000375"/>
                <a:gd name="connsiteY65" fmla="*/ 704850 h 1612900"/>
                <a:gd name="connsiteX66" fmla="*/ 1514475 w 3000375"/>
                <a:gd name="connsiteY66" fmla="*/ 704850 h 1612900"/>
                <a:gd name="connsiteX67" fmla="*/ 1514475 w 3000375"/>
                <a:gd name="connsiteY67"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758950 w 3000375"/>
                <a:gd name="connsiteY59" fmla="*/ 917575 h 1612900"/>
                <a:gd name="connsiteX60" fmla="*/ 1695450 w 3000375"/>
                <a:gd name="connsiteY60" fmla="*/ 917575 h 1612900"/>
                <a:gd name="connsiteX61" fmla="*/ 1695450 w 3000375"/>
                <a:gd name="connsiteY61" fmla="*/ 844550 h 1612900"/>
                <a:gd name="connsiteX62" fmla="*/ 1597025 w 3000375"/>
                <a:gd name="connsiteY62" fmla="*/ 844550 h 1612900"/>
                <a:gd name="connsiteX63" fmla="*/ 1549400 w 3000375"/>
                <a:gd name="connsiteY63" fmla="*/ 777875 h 1612900"/>
                <a:gd name="connsiteX64" fmla="*/ 1549400 w 3000375"/>
                <a:gd name="connsiteY64" fmla="*/ 704850 h 1612900"/>
                <a:gd name="connsiteX65" fmla="*/ 1514475 w 3000375"/>
                <a:gd name="connsiteY65" fmla="*/ 704850 h 1612900"/>
                <a:gd name="connsiteX66" fmla="*/ 1514475 w 3000375"/>
                <a:gd name="connsiteY66"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758950 w 3000375"/>
                <a:gd name="connsiteY59" fmla="*/ 917575 h 1612900"/>
                <a:gd name="connsiteX60" fmla="*/ 1695450 w 3000375"/>
                <a:gd name="connsiteY60" fmla="*/ 917575 h 1612900"/>
                <a:gd name="connsiteX61" fmla="*/ 1695450 w 3000375"/>
                <a:gd name="connsiteY61" fmla="*/ 844550 h 1612900"/>
                <a:gd name="connsiteX62" fmla="*/ 1597025 w 3000375"/>
                <a:gd name="connsiteY62" fmla="*/ 844550 h 1612900"/>
                <a:gd name="connsiteX63" fmla="*/ 1549400 w 3000375"/>
                <a:gd name="connsiteY63" fmla="*/ 777875 h 1612900"/>
                <a:gd name="connsiteX64" fmla="*/ 1514475 w 3000375"/>
                <a:gd name="connsiteY64" fmla="*/ 704850 h 1612900"/>
                <a:gd name="connsiteX65" fmla="*/ 1514475 w 3000375"/>
                <a:gd name="connsiteY65"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758950 w 3000375"/>
                <a:gd name="connsiteY59" fmla="*/ 917575 h 1612900"/>
                <a:gd name="connsiteX60" fmla="*/ 1695450 w 3000375"/>
                <a:gd name="connsiteY60" fmla="*/ 917575 h 1612900"/>
                <a:gd name="connsiteX61" fmla="*/ 1597025 w 3000375"/>
                <a:gd name="connsiteY61" fmla="*/ 844550 h 1612900"/>
                <a:gd name="connsiteX62" fmla="*/ 1549400 w 3000375"/>
                <a:gd name="connsiteY62" fmla="*/ 777875 h 1612900"/>
                <a:gd name="connsiteX63" fmla="*/ 1514475 w 3000375"/>
                <a:gd name="connsiteY63" fmla="*/ 704850 h 1612900"/>
                <a:gd name="connsiteX64" fmla="*/ 1514475 w 3000375"/>
                <a:gd name="connsiteY64"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695450 w 3000375"/>
                <a:gd name="connsiteY59" fmla="*/ 917575 h 1612900"/>
                <a:gd name="connsiteX60" fmla="*/ 1597025 w 3000375"/>
                <a:gd name="connsiteY60" fmla="*/ 844550 h 1612900"/>
                <a:gd name="connsiteX61" fmla="*/ 1549400 w 3000375"/>
                <a:gd name="connsiteY61" fmla="*/ 777875 h 1612900"/>
                <a:gd name="connsiteX62" fmla="*/ 1514475 w 3000375"/>
                <a:gd name="connsiteY62" fmla="*/ 704850 h 1612900"/>
                <a:gd name="connsiteX63" fmla="*/ 1514475 w 3000375"/>
                <a:gd name="connsiteY63"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695450 w 3000375"/>
                <a:gd name="connsiteY59" fmla="*/ 917575 h 1612900"/>
                <a:gd name="connsiteX60" fmla="*/ 1597025 w 3000375"/>
                <a:gd name="connsiteY60" fmla="*/ 844550 h 1612900"/>
                <a:gd name="connsiteX61" fmla="*/ 1514475 w 3000375"/>
                <a:gd name="connsiteY61" fmla="*/ 704850 h 1612900"/>
                <a:gd name="connsiteX62" fmla="*/ 1514475 w 3000375"/>
                <a:gd name="connsiteY62"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695450 w 3000375"/>
                <a:gd name="connsiteY59" fmla="*/ 917575 h 1612900"/>
                <a:gd name="connsiteX60" fmla="*/ 1597025 w 3000375"/>
                <a:gd name="connsiteY60" fmla="*/ 844550 h 1612900"/>
                <a:gd name="connsiteX61" fmla="*/ 1514475 w 3000375"/>
                <a:gd name="connsiteY61"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90700 w 3000375"/>
                <a:gd name="connsiteY57" fmla="*/ 990600 h 1612900"/>
                <a:gd name="connsiteX58" fmla="*/ 1758950 w 3000375"/>
                <a:gd name="connsiteY58" fmla="*/ 990600 h 1612900"/>
                <a:gd name="connsiteX59" fmla="*/ 1695450 w 3000375"/>
                <a:gd name="connsiteY59" fmla="*/ 917575 h 1612900"/>
                <a:gd name="connsiteX60" fmla="*/ 1514475 w 3000375"/>
                <a:gd name="connsiteY60"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2390775 w 3000375"/>
                <a:gd name="connsiteY54" fmla="*/ 1073150 h 1612900"/>
                <a:gd name="connsiteX55" fmla="*/ 1790700 w 3000375"/>
                <a:gd name="connsiteY55" fmla="*/ 1073150 h 1612900"/>
                <a:gd name="connsiteX56" fmla="*/ 1790700 w 3000375"/>
                <a:gd name="connsiteY56" fmla="*/ 990600 h 1612900"/>
                <a:gd name="connsiteX57" fmla="*/ 1758950 w 3000375"/>
                <a:gd name="connsiteY57" fmla="*/ 990600 h 1612900"/>
                <a:gd name="connsiteX58" fmla="*/ 1695450 w 3000375"/>
                <a:gd name="connsiteY58" fmla="*/ 917575 h 1612900"/>
                <a:gd name="connsiteX59" fmla="*/ 1514475 w 3000375"/>
                <a:gd name="connsiteY59"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2390775 w 3000375"/>
                <a:gd name="connsiteY53" fmla="*/ 1174750 h 1612900"/>
                <a:gd name="connsiteX54" fmla="*/ 1790700 w 3000375"/>
                <a:gd name="connsiteY54" fmla="*/ 1073150 h 1612900"/>
                <a:gd name="connsiteX55" fmla="*/ 1790700 w 3000375"/>
                <a:gd name="connsiteY55" fmla="*/ 990600 h 1612900"/>
                <a:gd name="connsiteX56" fmla="*/ 1758950 w 3000375"/>
                <a:gd name="connsiteY56" fmla="*/ 990600 h 1612900"/>
                <a:gd name="connsiteX57" fmla="*/ 1695450 w 3000375"/>
                <a:gd name="connsiteY57" fmla="*/ 917575 h 1612900"/>
                <a:gd name="connsiteX58" fmla="*/ 1514475 w 3000375"/>
                <a:gd name="connsiteY58"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1790700 w 3000375"/>
                <a:gd name="connsiteY53" fmla="*/ 1073150 h 1612900"/>
                <a:gd name="connsiteX54" fmla="*/ 1790700 w 3000375"/>
                <a:gd name="connsiteY54" fmla="*/ 990600 h 1612900"/>
                <a:gd name="connsiteX55" fmla="*/ 1758950 w 3000375"/>
                <a:gd name="connsiteY55" fmla="*/ 990600 h 1612900"/>
                <a:gd name="connsiteX56" fmla="*/ 1695450 w 3000375"/>
                <a:gd name="connsiteY56" fmla="*/ 917575 h 1612900"/>
                <a:gd name="connsiteX57" fmla="*/ 1514475 w 3000375"/>
                <a:gd name="connsiteY57"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1790700 w 3000375"/>
                <a:gd name="connsiteY53" fmla="*/ 1073150 h 1612900"/>
                <a:gd name="connsiteX54" fmla="*/ 1790700 w 3000375"/>
                <a:gd name="connsiteY54" fmla="*/ 990600 h 1612900"/>
                <a:gd name="connsiteX55" fmla="*/ 1695450 w 3000375"/>
                <a:gd name="connsiteY55" fmla="*/ 917575 h 1612900"/>
                <a:gd name="connsiteX56" fmla="*/ 1514475 w 3000375"/>
                <a:gd name="connsiteY56"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1790700 w 3000375"/>
                <a:gd name="connsiteY53" fmla="*/ 1073150 h 1612900"/>
                <a:gd name="connsiteX54" fmla="*/ 1790700 w 3000375"/>
                <a:gd name="connsiteY54" fmla="*/ 990600 h 1612900"/>
                <a:gd name="connsiteX55" fmla="*/ 1514475 w 3000375"/>
                <a:gd name="connsiteY55" fmla="*/ 6413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1790700 w 3000375"/>
                <a:gd name="connsiteY53" fmla="*/ 1073150 h 1612900"/>
                <a:gd name="connsiteX54" fmla="*/ 1790700 w 3000375"/>
                <a:gd name="connsiteY54" fmla="*/ 99060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53" fmla="*/ 1790700 w 3000375"/>
                <a:gd name="connsiteY53" fmla="*/ 10731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 name="connsiteX52" fmla="*/ 3000375 w 3000375"/>
                <a:gd name="connsiteY52" fmla="*/ 1174750 h 1612900"/>
                <a:gd name="connsiteX0" fmla="*/ 0 w 3000375"/>
                <a:gd name="connsiteY0" fmla="*/ 0 h 1612900"/>
                <a:gd name="connsiteX1" fmla="*/ 34925 w 3000375"/>
                <a:gd name="connsiteY1" fmla="*/ 0 h 1612900"/>
                <a:gd name="connsiteX2" fmla="*/ 34925 w 3000375"/>
                <a:gd name="connsiteY2" fmla="*/ 34925 h 1612900"/>
                <a:gd name="connsiteX3" fmla="*/ 120650 w 3000375"/>
                <a:gd name="connsiteY3" fmla="*/ 34925 h 1612900"/>
                <a:gd name="connsiteX4" fmla="*/ 120650 w 3000375"/>
                <a:gd name="connsiteY4" fmla="*/ 69850 h 1612900"/>
                <a:gd name="connsiteX5" fmla="*/ 149225 w 3000375"/>
                <a:gd name="connsiteY5" fmla="*/ 69850 h 1612900"/>
                <a:gd name="connsiteX6" fmla="*/ 149225 w 3000375"/>
                <a:gd name="connsiteY6" fmla="*/ 69850 h 1612900"/>
                <a:gd name="connsiteX7" fmla="*/ 149225 w 3000375"/>
                <a:gd name="connsiteY7" fmla="*/ 101600 h 1612900"/>
                <a:gd name="connsiteX8" fmla="*/ 174625 w 3000375"/>
                <a:gd name="connsiteY8" fmla="*/ 101600 h 1612900"/>
                <a:gd name="connsiteX9" fmla="*/ 174625 w 3000375"/>
                <a:gd name="connsiteY9" fmla="*/ 139700 h 1612900"/>
                <a:gd name="connsiteX10" fmla="*/ 174625 w 3000375"/>
                <a:gd name="connsiteY10" fmla="*/ 139700 h 1612900"/>
                <a:gd name="connsiteX11" fmla="*/ 174625 w 3000375"/>
                <a:gd name="connsiteY11" fmla="*/ 139700 h 1612900"/>
                <a:gd name="connsiteX12" fmla="*/ 200025 w 3000375"/>
                <a:gd name="connsiteY12" fmla="*/ 139700 h 1612900"/>
                <a:gd name="connsiteX13" fmla="*/ 200025 w 3000375"/>
                <a:gd name="connsiteY13" fmla="*/ 180975 h 1612900"/>
                <a:gd name="connsiteX14" fmla="*/ 279400 w 3000375"/>
                <a:gd name="connsiteY14" fmla="*/ 180975 h 1612900"/>
                <a:gd name="connsiteX15" fmla="*/ 279400 w 3000375"/>
                <a:gd name="connsiteY15" fmla="*/ 231775 h 1612900"/>
                <a:gd name="connsiteX16" fmla="*/ 317500 w 3000375"/>
                <a:gd name="connsiteY16" fmla="*/ 231775 h 1612900"/>
                <a:gd name="connsiteX17" fmla="*/ 317500 w 3000375"/>
                <a:gd name="connsiteY17" fmla="*/ 282575 h 1612900"/>
                <a:gd name="connsiteX18" fmla="*/ 511175 w 3000375"/>
                <a:gd name="connsiteY18" fmla="*/ 282575 h 1612900"/>
                <a:gd name="connsiteX19" fmla="*/ 511175 w 3000375"/>
                <a:gd name="connsiteY19" fmla="*/ 476250 h 1612900"/>
                <a:gd name="connsiteX20" fmla="*/ 593725 w 3000375"/>
                <a:gd name="connsiteY20" fmla="*/ 476250 h 1612900"/>
                <a:gd name="connsiteX21" fmla="*/ 593725 w 3000375"/>
                <a:gd name="connsiteY21" fmla="*/ 530225 h 1612900"/>
                <a:gd name="connsiteX22" fmla="*/ 638175 w 3000375"/>
                <a:gd name="connsiteY22" fmla="*/ 530225 h 1612900"/>
                <a:gd name="connsiteX23" fmla="*/ 638175 w 3000375"/>
                <a:gd name="connsiteY23" fmla="*/ 584200 h 1612900"/>
                <a:gd name="connsiteX24" fmla="*/ 765175 w 3000375"/>
                <a:gd name="connsiteY24" fmla="*/ 584200 h 1612900"/>
                <a:gd name="connsiteX25" fmla="*/ 765175 w 3000375"/>
                <a:gd name="connsiteY25" fmla="*/ 717550 h 1612900"/>
                <a:gd name="connsiteX26" fmla="*/ 765175 w 3000375"/>
                <a:gd name="connsiteY26" fmla="*/ 717550 h 1612900"/>
                <a:gd name="connsiteX27" fmla="*/ 790575 w 3000375"/>
                <a:gd name="connsiteY27" fmla="*/ 717550 h 1612900"/>
                <a:gd name="connsiteX28" fmla="*/ 790575 w 3000375"/>
                <a:gd name="connsiteY28" fmla="*/ 784225 h 1612900"/>
                <a:gd name="connsiteX29" fmla="*/ 819150 w 3000375"/>
                <a:gd name="connsiteY29" fmla="*/ 784225 h 1612900"/>
                <a:gd name="connsiteX30" fmla="*/ 819150 w 3000375"/>
                <a:gd name="connsiteY30" fmla="*/ 854075 h 1612900"/>
                <a:gd name="connsiteX31" fmla="*/ 847725 w 3000375"/>
                <a:gd name="connsiteY31" fmla="*/ 854075 h 1612900"/>
                <a:gd name="connsiteX32" fmla="*/ 847725 w 3000375"/>
                <a:gd name="connsiteY32" fmla="*/ 901700 h 1612900"/>
                <a:gd name="connsiteX33" fmla="*/ 920750 w 3000375"/>
                <a:gd name="connsiteY33" fmla="*/ 901700 h 1612900"/>
                <a:gd name="connsiteX34" fmla="*/ 920750 w 3000375"/>
                <a:gd name="connsiteY34" fmla="*/ 968375 h 1612900"/>
                <a:gd name="connsiteX35" fmla="*/ 1133475 w 3000375"/>
                <a:gd name="connsiteY35" fmla="*/ 968375 h 1612900"/>
                <a:gd name="connsiteX36" fmla="*/ 1133475 w 3000375"/>
                <a:gd name="connsiteY36" fmla="*/ 1047750 h 1612900"/>
                <a:gd name="connsiteX37" fmla="*/ 1257300 w 3000375"/>
                <a:gd name="connsiteY37" fmla="*/ 1047750 h 1612900"/>
                <a:gd name="connsiteX38" fmla="*/ 1257300 w 3000375"/>
                <a:gd name="connsiteY38" fmla="*/ 1250950 h 1612900"/>
                <a:gd name="connsiteX39" fmla="*/ 1514475 w 3000375"/>
                <a:gd name="connsiteY39" fmla="*/ 1250950 h 1612900"/>
                <a:gd name="connsiteX40" fmla="*/ 1514475 w 3000375"/>
                <a:gd name="connsiteY40" fmla="*/ 1314450 h 1612900"/>
                <a:gd name="connsiteX41" fmla="*/ 1558925 w 3000375"/>
                <a:gd name="connsiteY41" fmla="*/ 1314450 h 1612900"/>
                <a:gd name="connsiteX42" fmla="*/ 1558925 w 3000375"/>
                <a:gd name="connsiteY42" fmla="*/ 1368425 h 1612900"/>
                <a:gd name="connsiteX43" fmla="*/ 1603375 w 3000375"/>
                <a:gd name="connsiteY43" fmla="*/ 1368425 h 1612900"/>
                <a:gd name="connsiteX44" fmla="*/ 1603375 w 3000375"/>
                <a:gd name="connsiteY44" fmla="*/ 1422400 h 1612900"/>
                <a:gd name="connsiteX45" fmla="*/ 1695450 w 3000375"/>
                <a:gd name="connsiteY45" fmla="*/ 1422400 h 1612900"/>
                <a:gd name="connsiteX46" fmla="*/ 1695450 w 3000375"/>
                <a:gd name="connsiteY46" fmla="*/ 1473200 h 1612900"/>
                <a:gd name="connsiteX47" fmla="*/ 1762125 w 3000375"/>
                <a:gd name="connsiteY47" fmla="*/ 1473200 h 1612900"/>
                <a:gd name="connsiteX48" fmla="*/ 1762125 w 3000375"/>
                <a:gd name="connsiteY48" fmla="*/ 1565275 h 1612900"/>
                <a:gd name="connsiteX49" fmla="*/ 2387600 w 3000375"/>
                <a:gd name="connsiteY49" fmla="*/ 1565275 h 1612900"/>
                <a:gd name="connsiteX50" fmla="*/ 2387600 w 3000375"/>
                <a:gd name="connsiteY50" fmla="*/ 1612900 h 1612900"/>
                <a:gd name="connsiteX51" fmla="*/ 3000375 w 3000375"/>
                <a:gd name="connsiteY51" fmla="*/ 161290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000375" h="1612900">
                  <a:moveTo>
                    <a:pt x="0" y="0"/>
                  </a:moveTo>
                  <a:lnTo>
                    <a:pt x="34925" y="0"/>
                  </a:lnTo>
                  <a:lnTo>
                    <a:pt x="34925" y="34925"/>
                  </a:lnTo>
                  <a:lnTo>
                    <a:pt x="120650" y="34925"/>
                  </a:lnTo>
                  <a:lnTo>
                    <a:pt x="120650" y="69850"/>
                  </a:lnTo>
                  <a:lnTo>
                    <a:pt x="149225" y="69850"/>
                  </a:lnTo>
                  <a:lnTo>
                    <a:pt x="149225" y="69850"/>
                  </a:lnTo>
                  <a:lnTo>
                    <a:pt x="149225" y="101600"/>
                  </a:lnTo>
                  <a:lnTo>
                    <a:pt x="174625" y="101600"/>
                  </a:lnTo>
                  <a:lnTo>
                    <a:pt x="174625" y="139700"/>
                  </a:lnTo>
                  <a:lnTo>
                    <a:pt x="174625" y="139700"/>
                  </a:lnTo>
                  <a:lnTo>
                    <a:pt x="174625" y="139700"/>
                  </a:lnTo>
                  <a:lnTo>
                    <a:pt x="200025" y="139700"/>
                  </a:lnTo>
                  <a:lnTo>
                    <a:pt x="200025" y="180975"/>
                  </a:lnTo>
                  <a:lnTo>
                    <a:pt x="279400" y="180975"/>
                  </a:lnTo>
                  <a:lnTo>
                    <a:pt x="279400" y="231775"/>
                  </a:lnTo>
                  <a:lnTo>
                    <a:pt x="317500" y="231775"/>
                  </a:lnTo>
                  <a:lnTo>
                    <a:pt x="317500" y="282575"/>
                  </a:lnTo>
                  <a:lnTo>
                    <a:pt x="511175" y="282575"/>
                  </a:lnTo>
                  <a:lnTo>
                    <a:pt x="511175" y="476250"/>
                  </a:lnTo>
                  <a:lnTo>
                    <a:pt x="593725" y="476250"/>
                  </a:lnTo>
                  <a:lnTo>
                    <a:pt x="593725" y="530225"/>
                  </a:lnTo>
                  <a:lnTo>
                    <a:pt x="638175" y="530225"/>
                  </a:lnTo>
                  <a:lnTo>
                    <a:pt x="638175" y="584200"/>
                  </a:lnTo>
                  <a:lnTo>
                    <a:pt x="765175" y="584200"/>
                  </a:lnTo>
                  <a:lnTo>
                    <a:pt x="765175" y="717550"/>
                  </a:lnTo>
                  <a:lnTo>
                    <a:pt x="765175" y="717550"/>
                  </a:lnTo>
                  <a:lnTo>
                    <a:pt x="790575" y="717550"/>
                  </a:lnTo>
                  <a:lnTo>
                    <a:pt x="790575" y="784225"/>
                  </a:lnTo>
                  <a:lnTo>
                    <a:pt x="819150" y="784225"/>
                  </a:lnTo>
                  <a:lnTo>
                    <a:pt x="819150" y="854075"/>
                  </a:lnTo>
                  <a:lnTo>
                    <a:pt x="847725" y="854075"/>
                  </a:lnTo>
                  <a:lnTo>
                    <a:pt x="847725" y="901700"/>
                  </a:lnTo>
                  <a:lnTo>
                    <a:pt x="920750" y="901700"/>
                  </a:lnTo>
                  <a:lnTo>
                    <a:pt x="920750" y="968375"/>
                  </a:lnTo>
                  <a:lnTo>
                    <a:pt x="1133475" y="968375"/>
                  </a:lnTo>
                  <a:lnTo>
                    <a:pt x="1133475" y="1047750"/>
                  </a:lnTo>
                  <a:lnTo>
                    <a:pt x="1257300" y="1047750"/>
                  </a:lnTo>
                  <a:lnTo>
                    <a:pt x="1257300" y="1250950"/>
                  </a:lnTo>
                  <a:lnTo>
                    <a:pt x="1514475" y="1250950"/>
                  </a:lnTo>
                  <a:lnTo>
                    <a:pt x="1514475" y="1314450"/>
                  </a:lnTo>
                  <a:lnTo>
                    <a:pt x="1558925" y="1314450"/>
                  </a:lnTo>
                  <a:lnTo>
                    <a:pt x="1558925" y="1368425"/>
                  </a:lnTo>
                  <a:lnTo>
                    <a:pt x="1603375" y="1368425"/>
                  </a:lnTo>
                  <a:lnTo>
                    <a:pt x="1603375" y="1422400"/>
                  </a:lnTo>
                  <a:lnTo>
                    <a:pt x="1695450" y="1422400"/>
                  </a:lnTo>
                  <a:lnTo>
                    <a:pt x="1695450" y="1473200"/>
                  </a:lnTo>
                  <a:lnTo>
                    <a:pt x="1762125" y="1473200"/>
                  </a:lnTo>
                  <a:lnTo>
                    <a:pt x="1762125" y="1565275"/>
                  </a:lnTo>
                  <a:lnTo>
                    <a:pt x="2387600" y="1565275"/>
                  </a:lnTo>
                  <a:lnTo>
                    <a:pt x="2387600" y="1612900"/>
                  </a:lnTo>
                  <a:lnTo>
                    <a:pt x="3000375" y="1612900"/>
                  </a:lnTo>
                </a:path>
              </a:pathLst>
            </a:custGeom>
            <a:noFill/>
            <a:ln w="127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05" name="Freeform 604">
            <a:extLst>
              <a:ext uri="{FF2B5EF4-FFF2-40B4-BE49-F238E27FC236}">
                <a16:creationId xmlns:a16="http://schemas.microsoft.com/office/drawing/2014/main" id="{F486E44F-E8EF-BD12-2E03-58372A3CBA16}"/>
              </a:ext>
            </a:extLst>
          </p:cNvPr>
          <p:cNvSpPr/>
          <p:nvPr/>
        </p:nvSpPr>
        <p:spPr bwMode="auto">
          <a:xfrm>
            <a:off x="8618775" y="1949208"/>
            <a:ext cx="732208" cy="1801300"/>
          </a:xfrm>
          <a:custGeom>
            <a:avLst/>
            <a:gdLst>
              <a:gd name="connsiteX0" fmla="*/ 55002 w 732208"/>
              <a:gd name="connsiteY0" fmla="*/ 147817 h 1801300"/>
              <a:gd name="connsiteX1" fmla="*/ 55002 w 732208"/>
              <a:gd name="connsiteY1" fmla="*/ 72190 h 1801300"/>
              <a:gd name="connsiteX2" fmla="*/ 55002 w 732208"/>
              <a:gd name="connsiteY2" fmla="*/ 72190 h 1801300"/>
              <a:gd name="connsiteX3" fmla="*/ 27501 w 732208"/>
              <a:gd name="connsiteY3" fmla="*/ 72190 h 1801300"/>
              <a:gd name="connsiteX4" fmla="*/ 27501 w 732208"/>
              <a:gd name="connsiteY4" fmla="*/ 0 h 1801300"/>
              <a:gd name="connsiteX5" fmla="*/ 27501 w 732208"/>
              <a:gd name="connsiteY5" fmla="*/ 0 h 1801300"/>
              <a:gd name="connsiteX6" fmla="*/ 27501 w 732208"/>
              <a:gd name="connsiteY6" fmla="*/ 0 h 1801300"/>
              <a:gd name="connsiteX7" fmla="*/ 0 w 732208"/>
              <a:gd name="connsiteY7" fmla="*/ 0 h 1801300"/>
              <a:gd name="connsiteX8" fmla="*/ 0 w 732208"/>
              <a:gd name="connsiteY8" fmla="*/ 804397 h 1801300"/>
              <a:gd name="connsiteX9" fmla="*/ 41251 w 732208"/>
              <a:gd name="connsiteY9" fmla="*/ 804397 h 1801300"/>
              <a:gd name="connsiteX10" fmla="*/ 41251 w 732208"/>
              <a:gd name="connsiteY10" fmla="*/ 1034716 h 1801300"/>
              <a:gd name="connsiteX11" fmla="*/ 72190 w 732208"/>
              <a:gd name="connsiteY11" fmla="*/ 1034716 h 1801300"/>
              <a:gd name="connsiteX12" fmla="*/ 72190 w 732208"/>
              <a:gd name="connsiteY12" fmla="*/ 1278785 h 1801300"/>
              <a:gd name="connsiteX13" fmla="*/ 175317 w 732208"/>
              <a:gd name="connsiteY13" fmla="*/ 1278785 h 1801300"/>
              <a:gd name="connsiteX14" fmla="*/ 175317 w 732208"/>
              <a:gd name="connsiteY14" fmla="*/ 1388788 h 1801300"/>
              <a:gd name="connsiteX15" fmla="*/ 209693 w 732208"/>
              <a:gd name="connsiteY15" fmla="*/ 1388788 h 1801300"/>
              <a:gd name="connsiteX16" fmla="*/ 209693 w 732208"/>
              <a:gd name="connsiteY16" fmla="*/ 1584731 h 1801300"/>
              <a:gd name="connsiteX17" fmla="*/ 254382 w 732208"/>
              <a:gd name="connsiteY17" fmla="*/ 1584731 h 1801300"/>
              <a:gd name="connsiteX18" fmla="*/ 254382 w 732208"/>
              <a:gd name="connsiteY18" fmla="*/ 1667234 h 1801300"/>
              <a:gd name="connsiteX19" fmla="*/ 312821 w 732208"/>
              <a:gd name="connsiteY19" fmla="*/ 1667234 h 1801300"/>
              <a:gd name="connsiteX20" fmla="*/ 312821 w 732208"/>
              <a:gd name="connsiteY20" fmla="*/ 1742861 h 1801300"/>
              <a:gd name="connsiteX21" fmla="*/ 354072 w 732208"/>
              <a:gd name="connsiteY21" fmla="*/ 1742861 h 1801300"/>
              <a:gd name="connsiteX22" fmla="*/ 354072 w 732208"/>
              <a:gd name="connsiteY22" fmla="*/ 1801300 h 1801300"/>
              <a:gd name="connsiteX23" fmla="*/ 732208 w 732208"/>
              <a:gd name="connsiteY23" fmla="*/ 1801300 h 1801300"/>
              <a:gd name="connsiteX24" fmla="*/ 732208 w 732208"/>
              <a:gd name="connsiteY24" fmla="*/ 1124094 h 1801300"/>
              <a:gd name="connsiteX25" fmla="*/ 354072 w 732208"/>
              <a:gd name="connsiteY25" fmla="*/ 1124094 h 1801300"/>
              <a:gd name="connsiteX26" fmla="*/ 354072 w 732208"/>
              <a:gd name="connsiteY26" fmla="*/ 965964 h 1801300"/>
              <a:gd name="connsiteX27" fmla="*/ 309384 w 732208"/>
              <a:gd name="connsiteY27" fmla="*/ 965964 h 1801300"/>
              <a:gd name="connsiteX28" fmla="*/ 309384 w 732208"/>
              <a:gd name="connsiteY28" fmla="*/ 818148 h 1801300"/>
              <a:gd name="connsiteX29" fmla="*/ 247507 w 732208"/>
              <a:gd name="connsiteY29" fmla="*/ 818148 h 1801300"/>
              <a:gd name="connsiteX30" fmla="*/ 247507 w 732208"/>
              <a:gd name="connsiteY30" fmla="*/ 684082 h 1801300"/>
              <a:gd name="connsiteX31" fmla="*/ 195943 w 732208"/>
              <a:gd name="connsiteY31" fmla="*/ 684082 h 1801300"/>
              <a:gd name="connsiteX32" fmla="*/ 195943 w 732208"/>
              <a:gd name="connsiteY32" fmla="*/ 436575 h 1801300"/>
              <a:gd name="connsiteX33" fmla="*/ 195943 w 732208"/>
              <a:gd name="connsiteY33" fmla="*/ 436575 h 1801300"/>
              <a:gd name="connsiteX34" fmla="*/ 195943 w 732208"/>
              <a:gd name="connsiteY34" fmla="*/ 436575 h 1801300"/>
              <a:gd name="connsiteX35" fmla="*/ 168442 w 732208"/>
              <a:gd name="connsiteY35" fmla="*/ 436575 h 1801300"/>
              <a:gd name="connsiteX36" fmla="*/ 168442 w 732208"/>
              <a:gd name="connsiteY36" fmla="*/ 333447 h 1801300"/>
              <a:gd name="connsiteX37" fmla="*/ 75627 w 732208"/>
              <a:gd name="connsiteY37" fmla="*/ 333447 h 1801300"/>
              <a:gd name="connsiteX38" fmla="*/ 55002 w 732208"/>
              <a:gd name="connsiteY38" fmla="*/ 147817 h 180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32208" h="1801300">
                <a:moveTo>
                  <a:pt x="55002" y="147817"/>
                </a:moveTo>
                <a:lnTo>
                  <a:pt x="55002" y="72190"/>
                </a:lnTo>
                <a:lnTo>
                  <a:pt x="55002" y="72190"/>
                </a:lnTo>
                <a:lnTo>
                  <a:pt x="27501" y="72190"/>
                </a:lnTo>
                <a:lnTo>
                  <a:pt x="27501" y="0"/>
                </a:lnTo>
                <a:lnTo>
                  <a:pt x="27501" y="0"/>
                </a:lnTo>
                <a:lnTo>
                  <a:pt x="27501" y="0"/>
                </a:lnTo>
                <a:lnTo>
                  <a:pt x="0" y="0"/>
                </a:lnTo>
                <a:lnTo>
                  <a:pt x="0" y="804397"/>
                </a:lnTo>
                <a:lnTo>
                  <a:pt x="41251" y="804397"/>
                </a:lnTo>
                <a:lnTo>
                  <a:pt x="41251" y="1034716"/>
                </a:lnTo>
                <a:lnTo>
                  <a:pt x="72190" y="1034716"/>
                </a:lnTo>
                <a:lnTo>
                  <a:pt x="72190" y="1278785"/>
                </a:lnTo>
                <a:lnTo>
                  <a:pt x="175317" y="1278785"/>
                </a:lnTo>
                <a:lnTo>
                  <a:pt x="175317" y="1388788"/>
                </a:lnTo>
                <a:lnTo>
                  <a:pt x="209693" y="1388788"/>
                </a:lnTo>
                <a:lnTo>
                  <a:pt x="209693" y="1584731"/>
                </a:lnTo>
                <a:lnTo>
                  <a:pt x="254382" y="1584731"/>
                </a:lnTo>
                <a:lnTo>
                  <a:pt x="254382" y="1667234"/>
                </a:lnTo>
                <a:lnTo>
                  <a:pt x="312821" y="1667234"/>
                </a:lnTo>
                <a:lnTo>
                  <a:pt x="312821" y="1742861"/>
                </a:lnTo>
                <a:lnTo>
                  <a:pt x="354072" y="1742861"/>
                </a:lnTo>
                <a:lnTo>
                  <a:pt x="354072" y="1801300"/>
                </a:lnTo>
                <a:lnTo>
                  <a:pt x="732208" y="1801300"/>
                </a:lnTo>
                <a:lnTo>
                  <a:pt x="732208" y="1124094"/>
                </a:lnTo>
                <a:lnTo>
                  <a:pt x="354072" y="1124094"/>
                </a:lnTo>
                <a:lnTo>
                  <a:pt x="354072" y="965964"/>
                </a:lnTo>
                <a:lnTo>
                  <a:pt x="309384" y="965964"/>
                </a:lnTo>
                <a:lnTo>
                  <a:pt x="309384" y="818148"/>
                </a:lnTo>
                <a:lnTo>
                  <a:pt x="247507" y="818148"/>
                </a:lnTo>
                <a:lnTo>
                  <a:pt x="247507" y="684082"/>
                </a:lnTo>
                <a:lnTo>
                  <a:pt x="195943" y="684082"/>
                </a:lnTo>
                <a:lnTo>
                  <a:pt x="195943" y="436575"/>
                </a:lnTo>
                <a:lnTo>
                  <a:pt x="195943" y="436575"/>
                </a:lnTo>
                <a:lnTo>
                  <a:pt x="195943" y="436575"/>
                </a:lnTo>
                <a:lnTo>
                  <a:pt x="168442" y="436575"/>
                </a:lnTo>
                <a:lnTo>
                  <a:pt x="168442" y="333447"/>
                </a:lnTo>
                <a:lnTo>
                  <a:pt x="75627" y="333447"/>
                </a:lnTo>
                <a:lnTo>
                  <a:pt x="55002" y="147817"/>
                </a:lnTo>
                <a:close/>
              </a:path>
            </a:pathLst>
          </a:custGeom>
          <a:solidFill>
            <a:schemeClr val="accent2">
              <a:lumMod val="20000"/>
              <a:lumOff val="80000"/>
            </a:schemeClr>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4" name="Freeform 603">
            <a:extLst>
              <a:ext uri="{FF2B5EF4-FFF2-40B4-BE49-F238E27FC236}">
                <a16:creationId xmlns:a16="http://schemas.microsoft.com/office/drawing/2014/main" id="{23F128F7-E6C1-51D8-C436-FC10AD1AFA82}"/>
              </a:ext>
            </a:extLst>
          </p:cNvPr>
          <p:cNvSpPr/>
          <p:nvPr/>
        </p:nvSpPr>
        <p:spPr bwMode="auto">
          <a:xfrm>
            <a:off x="8711477" y="1965098"/>
            <a:ext cx="2211748" cy="1830175"/>
          </a:xfrm>
          <a:custGeom>
            <a:avLst/>
            <a:gdLst>
              <a:gd name="connsiteX0" fmla="*/ 0 w 2210373"/>
              <a:gd name="connsiteY0" fmla="*/ 10313 h 1828800"/>
              <a:gd name="connsiteX1" fmla="*/ 0 w 2210373"/>
              <a:gd name="connsiteY1" fmla="*/ 220006 h 1828800"/>
              <a:gd name="connsiteX2" fmla="*/ 41251 w 2210373"/>
              <a:gd name="connsiteY2" fmla="*/ 220006 h 1828800"/>
              <a:gd name="connsiteX3" fmla="*/ 41251 w 2210373"/>
              <a:gd name="connsiteY3" fmla="*/ 268132 h 1828800"/>
              <a:gd name="connsiteX4" fmla="*/ 72189 w 2210373"/>
              <a:gd name="connsiteY4" fmla="*/ 268132 h 1828800"/>
              <a:gd name="connsiteX5" fmla="*/ 72189 w 2210373"/>
              <a:gd name="connsiteY5" fmla="*/ 354072 h 1828800"/>
              <a:gd name="connsiteX6" fmla="*/ 271570 w 2210373"/>
              <a:gd name="connsiteY6" fmla="*/ 354072 h 1828800"/>
              <a:gd name="connsiteX7" fmla="*/ 271570 w 2210373"/>
              <a:gd name="connsiteY7" fmla="*/ 422824 h 1828800"/>
              <a:gd name="connsiteX8" fmla="*/ 302508 w 2210373"/>
              <a:gd name="connsiteY8" fmla="*/ 422824 h 1828800"/>
              <a:gd name="connsiteX9" fmla="*/ 302508 w 2210373"/>
              <a:gd name="connsiteY9" fmla="*/ 481263 h 1828800"/>
              <a:gd name="connsiteX10" fmla="*/ 340322 w 2210373"/>
              <a:gd name="connsiteY10" fmla="*/ 481263 h 1828800"/>
              <a:gd name="connsiteX11" fmla="*/ 340322 w 2210373"/>
              <a:gd name="connsiteY11" fmla="*/ 539702 h 1828800"/>
              <a:gd name="connsiteX12" fmla="*/ 385010 w 2210373"/>
              <a:gd name="connsiteY12" fmla="*/ 539702 h 1828800"/>
              <a:gd name="connsiteX13" fmla="*/ 385010 w 2210373"/>
              <a:gd name="connsiteY13" fmla="*/ 601579 h 1828800"/>
              <a:gd name="connsiteX14" fmla="*/ 419386 w 2210373"/>
              <a:gd name="connsiteY14" fmla="*/ 601579 h 1828800"/>
              <a:gd name="connsiteX15" fmla="*/ 419386 w 2210373"/>
              <a:gd name="connsiteY15" fmla="*/ 663456 h 1828800"/>
              <a:gd name="connsiteX16" fmla="*/ 505326 w 2210373"/>
              <a:gd name="connsiteY16" fmla="*/ 663456 h 1828800"/>
              <a:gd name="connsiteX17" fmla="*/ 505326 w 2210373"/>
              <a:gd name="connsiteY17" fmla="*/ 742520 h 1828800"/>
              <a:gd name="connsiteX18" fmla="*/ 563765 w 2210373"/>
              <a:gd name="connsiteY18" fmla="*/ 742520 h 1828800"/>
              <a:gd name="connsiteX19" fmla="*/ 563765 w 2210373"/>
              <a:gd name="connsiteY19" fmla="*/ 821585 h 1828800"/>
              <a:gd name="connsiteX20" fmla="*/ 632517 w 2210373"/>
              <a:gd name="connsiteY20" fmla="*/ 821585 h 1828800"/>
              <a:gd name="connsiteX21" fmla="*/ 632517 w 2210373"/>
              <a:gd name="connsiteY21" fmla="*/ 890337 h 1828800"/>
              <a:gd name="connsiteX22" fmla="*/ 677206 w 2210373"/>
              <a:gd name="connsiteY22" fmla="*/ 890337 h 1828800"/>
              <a:gd name="connsiteX23" fmla="*/ 677206 w 2210373"/>
              <a:gd name="connsiteY23" fmla="*/ 1027841 h 1828800"/>
              <a:gd name="connsiteX24" fmla="*/ 835335 w 2210373"/>
              <a:gd name="connsiteY24" fmla="*/ 1027841 h 1828800"/>
              <a:gd name="connsiteX25" fmla="*/ 835335 w 2210373"/>
              <a:gd name="connsiteY25" fmla="*/ 1103468 h 1828800"/>
              <a:gd name="connsiteX26" fmla="*/ 835335 w 2210373"/>
              <a:gd name="connsiteY26" fmla="*/ 1103468 h 1828800"/>
              <a:gd name="connsiteX27" fmla="*/ 835335 w 2210373"/>
              <a:gd name="connsiteY27" fmla="*/ 1168782 h 1828800"/>
              <a:gd name="connsiteX28" fmla="*/ 886899 w 2210373"/>
              <a:gd name="connsiteY28" fmla="*/ 1168782 h 1828800"/>
              <a:gd name="connsiteX29" fmla="*/ 886899 w 2210373"/>
              <a:gd name="connsiteY29" fmla="*/ 1240971 h 1828800"/>
              <a:gd name="connsiteX30" fmla="*/ 886899 w 2210373"/>
              <a:gd name="connsiteY30" fmla="*/ 1240971 h 1828800"/>
              <a:gd name="connsiteX31" fmla="*/ 917837 w 2210373"/>
              <a:gd name="connsiteY31" fmla="*/ 1240971 h 1828800"/>
              <a:gd name="connsiteX32" fmla="*/ 917837 w 2210373"/>
              <a:gd name="connsiteY32" fmla="*/ 1375038 h 1828800"/>
              <a:gd name="connsiteX33" fmla="*/ 1258159 w 2210373"/>
              <a:gd name="connsiteY33" fmla="*/ 1375038 h 1828800"/>
              <a:gd name="connsiteX34" fmla="*/ 1258159 w 2210373"/>
              <a:gd name="connsiteY34" fmla="*/ 1430039 h 1828800"/>
              <a:gd name="connsiteX35" fmla="*/ 1512541 w 2210373"/>
              <a:gd name="connsiteY35" fmla="*/ 1430039 h 1828800"/>
              <a:gd name="connsiteX36" fmla="*/ 1512541 w 2210373"/>
              <a:gd name="connsiteY36" fmla="*/ 1512541 h 1828800"/>
              <a:gd name="connsiteX37" fmla="*/ 1608794 w 2210373"/>
              <a:gd name="connsiteY37" fmla="*/ 1512541 h 1828800"/>
              <a:gd name="connsiteX38" fmla="*/ 1608794 w 2210373"/>
              <a:gd name="connsiteY38" fmla="*/ 1581293 h 1828800"/>
              <a:gd name="connsiteX39" fmla="*/ 1646607 w 2210373"/>
              <a:gd name="connsiteY39" fmla="*/ 1581293 h 1828800"/>
              <a:gd name="connsiteX40" fmla="*/ 1646607 w 2210373"/>
              <a:gd name="connsiteY40" fmla="*/ 1643170 h 1828800"/>
              <a:gd name="connsiteX41" fmla="*/ 1763485 w 2210373"/>
              <a:gd name="connsiteY41" fmla="*/ 1643170 h 1828800"/>
              <a:gd name="connsiteX42" fmla="*/ 1763485 w 2210373"/>
              <a:gd name="connsiteY42" fmla="*/ 1698171 h 1828800"/>
              <a:gd name="connsiteX43" fmla="*/ 1832237 w 2210373"/>
              <a:gd name="connsiteY43" fmla="*/ 1698171 h 1828800"/>
              <a:gd name="connsiteX44" fmla="*/ 1832237 w 2210373"/>
              <a:gd name="connsiteY44" fmla="*/ 1756611 h 1828800"/>
              <a:gd name="connsiteX45" fmla="*/ 1911302 w 2210373"/>
              <a:gd name="connsiteY45" fmla="*/ 1756611 h 1828800"/>
              <a:gd name="connsiteX46" fmla="*/ 1911302 w 2210373"/>
              <a:gd name="connsiteY46" fmla="*/ 1794424 h 1828800"/>
              <a:gd name="connsiteX47" fmla="*/ 2014430 w 2210373"/>
              <a:gd name="connsiteY47" fmla="*/ 1794424 h 1828800"/>
              <a:gd name="connsiteX48" fmla="*/ 2014430 w 2210373"/>
              <a:gd name="connsiteY48" fmla="*/ 1828800 h 1828800"/>
              <a:gd name="connsiteX49" fmla="*/ 2210373 w 2210373"/>
              <a:gd name="connsiteY49" fmla="*/ 1828800 h 1828800"/>
              <a:gd name="connsiteX50" fmla="*/ 2210373 w 2210373"/>
              <a:gd name="connsiteY50" fmla="*/ 1460978 h 1828800"/>
              <a:gd name="connsiteX51" fmla="*/ 2014430 w 2210373"/>
              <a:gd name="connsiteY51" fmla="*/ 1460978 h 1828800"/>
              <a:gd name="connsiteX52" fmla="*/ 2014430 w 2210373"/>
              <a:gd name="connsiteY52" fmla="*/ 1340662 h 1828800"/>
              <a:gd name="connsiteX53" fmla="*/ 1914740 w 2210373"/>
              <a:gd name="connsiteY53" fmla="*/ 1340662 h 1828800"/>
              <a:gd name="connsiteX54" fmla="*/ 1914740 w 2210373"/>
              <a:gd name="connsiteY54" fmla="*/ 1244409 h 1828800"/>
              <a:gd name="connsiteX55" fmla="*/ 1825362 w 2210373"/>
              <a:gd name="connsiteY55" fmla="*/ 1244409 h 1828800"/>
              <a:gd name="connsiteX56" fmla="*/ 1825362 w 2210373"/>
              <a:gd name="connsiteY56" fmla="*/ 1137844 h 1828800"/>
              <a:gd name="connsiteX57" fmla="*/ 1760048 w 2210373"/>
              <a:gd name="connsiteY57" fmla="*/ 1137844 h 1828800"/>
              <a:gd name="connsiteX58" fmla="*/ 1760048 w 2210373"/>
              <a:gd name="connsiteY58" fmla="*/ 1045029 h 1828800"/>
              <a:gd name="connsiteX59" fmla="*/ 1643170 w 2210373"/>
              <a:gd name="connsiteY59" fmla="*/ 1045029 h 1828800"/>
              <a:gd name="connsiteX60" fmla="*/ 1643170 w 2210373"/>
              <a:gd name="connsiteY60" fmla="*/ 955651 h 1828800"/>
              <a:gd name="connsiteX61" fmla="*/ 1601919 w 2210373"/>
              <a:gd name="connsiteY61" fmla="*/ 955651 h 1828800"/>
              <a:gd name="connsiteX62" fmla="*/ 1601919 w 2210373"/>
              <a:gd name="connsiteY62" fmla="*/ 876587 h 1828800"/>
              <a:gd name="connsiteX63" fmla="*/ 1512541 w 2210373"/>
              <a:gd name="connsiteY63" fmla="*/ 876587 h 1828800"/>
              <a:gd name="connsiteX64" fmla="*/ 1512541 w 2210373"/>
              <a:gd name="connsiteY64" fmla="*/ 797522 h 1828800"/>
              <a:gd name="connsiteX65" fmla="*/ 1258159 w 2210373"/>
              <a:gd name="connsiteY65" fmla="*/ 797522 h 1828800"/>
              <a:gd name="connsiteX66" fmla="*/ 1258159 w 2210373"/>
              <a:gd name="connsiteY66" fmla="*/ 728770 h 1828800"/>
              <a:gd name="connsiteX67" fmla="*/ 904087 w 2210373"/>
              <a:gd name="connsiteY67" fmla="*/ 728770 h 1828800"/>
              <a:gd name="connsiteX68" fmla="*/ 904087 w 2210373"/>
              <a:gd name="connsiteY68" fmla="*/ 601579 h 1828800"/>
              <a:gd name="connsiteX69" fmla="*/ 904087 w 2210373"/>
              <a:gd name="connsiteY69" fmla="*/ 601579 h 1828800"/>
              <a:gd name="connsiteX70" fmla="*/ 904087 w 2210373"/>
              <a:gd name="connsiteY70" fmla="*/ 601579 h 1828800"/>
              <a:gd name="connsiteX71" fmla="*/ 876586 w 2210373"/>
              <a:gd name="connsiteY71" fmla="*/ 601579 h 1828800"/>
              <a:gd name="connsiteX72" fmla="*/ 876586 w 2210373"/>
              <a:gd name="connsiteY72" fmla="*/ 546578 h 1828800"/>
              <a:gd name="connsiteX73" fmla="*/ 845648 w 2210373"/>
              <a:gd name="connsiteY73" fmla="*/ 546578 h 1828800"/>
              <a:gd name="connsiteX74" fmla="*/ 845648 w 2210373"/>
              <a:gd name="connsiteY74" fmla="*/ 426262 h 1828800"/>
              <a:gd name="connsiteX75" fmla="*/ 680643 w 2210373"/>
              <a:gd name="connsiteY75" fmla="*/ 426262 h 1828800"/>
              <a:gd name="connsiteX76" fmla="*/ 680643 w 2210373"/>
              <a:gd name="connsiteY76" fmla="*/ 326571 h 1828800"/>
              <a:gd name="connsiteX77" fmla="*/ 625642 w 2210373"/>
              <a:gd name="connsiteY77" fmla="*/ 326571 h 1828800"/>
              <a:gd name="connsiteX78" fmla="*/ 625642 w 2210373"/>
              <a:gd name="connsiteY78" fmla="*/ 285320 h 1828800"/>
              <a:gd name="connsiteX79" fmla="*/ 556890 w 2210373"/>
              <a:gd name="connsiteY79" fmla="*/ 285320 h 1828800"/>
              <a:gd name="connsiteX80" fmla="*/ 556890 w 2210373"/>
              <a:gd name="connsiteY80" fmla="*/ 237194 h 1828800"/>
              <a:gd name="connsiteX81" fmla="*/ 498451 w 2210373"/>
              <a:gd name="connsiteY81" fmla="*/ 237194 h 1828800"/>
              <a:gd name="connsiteX82" fmla="*/ 498451 w 2210373"/>
              <a:gd name="connsiteY82" fmla="*/ 185630 h 1828800"/>
              <a:gd name="connsiteX83" fmla="*/ 419386 w 2210373"/>
              <a:gd name="connsiteY83" fmla="*/ 185630 h 1828800"/>
              <a:gd name="connsiteX84" fmla="*/ 419386 w 2210373"/>
              <a:gd name="connsiteY84" fmla="*/ 154692 h 1828800"/>
              <a:gd name="connsiteX85" fmla="*/ 381573 w 2210373"/>
              <a:gd name="connsiteY85" fmla="*/ 154692 h 1828800"/>
              <a:gd name="connsiteX86" fmla="*/ 381573 w 2210373"/>
              <a:gd name="connsiteY86" fmla="*/ 123753 h 1828800"/>
              <a:gd name="connsiteX87" fmla="*/ 330009 w 2210373"/>
              <a:gd name="connsiteY87" fmla="*/ 123753 h 1828800"/>
              <a:gd name="connsiteX88" fmla="*/ 330009 w 2210373"/>
              <a:gd name="connsiteY88" fmla="*/ 92815 h 1828800"/>
              <a:gd name="connsiteX89" fmla="*/ 295633 w 2210373"/>
              <a:gd name="connsiteY89" fmla="*/ 92815 h 1828800"/>
              <a:gd name="connsiteX90" fmla="*/ 295633 w 2210373"/>
              <a:gd name="connsiteY90" fmla="*/ 37814 h 1828800"/>
              <a:gd name="connsiteX91" fmla="*/ 75627 w 2210373"/>
              <a:gd name="connsiteY91" fmla="*/ 37814 h 1828800"/>
              <a:gd name="connsiteX92" fmla="*/ 75627 w 2210373"/>
              <a:gd name="connsiteY92" fmla="*/ 0 h 1828800"/>
              <a:gd name="connsiteX93" fmla="*/ 0 w 2210373"/>
              <a:gd name="connsiteY93" fmla="*/ 10313 h 1828800"/>
              <a:gd name="connsiteX0" fmla="*/ 0 w 2210373"/>
              <a:gd name="connsiteY0" fmla="*/ 10313 h 1828800"/>
              <a:gd name="connsiteX1" fmla="*/ 0 w 2210373"/>
              <a:gd name="connsiteY1" fmla="*/ 220006 h 1828800"/>
              <a:gd name="connsiteX2" fmla="*/ 41251 w 2210373"/>
              <a:gd name="connsiteY2" fmla="*/ 220006 h 1828800"/>
              <a:gd name="connsiteX3" fmla="*/ 41251 w 2210373"/>
              <a:gd name="connsiteY3" fmla="*/ 268132 h 1828800"/>
              <a:gd name="connsiteX4" fmla="*/ 72189 w 2210373"/>
              <a:gd name="connsiteY4" fmla="*/ 268132 h 1828800"/>
              <a:gd name="connsiteX5" fmla="*/ 72189 w 2210373"/>
              <a:gd name="connsiteY5" fmla="*/ 354072 h 1828800"/>
              <a:gd name="connsiteX6" fmla="*/ 271570 w 2210373"/>
              <a:gd name="connsiteY6" fmla="*/ 354072 h 1828800"/>
              <a:gd name="connsiteX7" fmla="*/ 271570 w 2210373"/>
              <a:gd name="connsiteY7" fmla="*/ 422824 h 1828800"/>
              <a:gd name="connsiteX8" fmla="*/ 302508 w 2210373"/>
              <a:gd name="connsiteY8" fmla="*/ 422824 h 1828800"/>
              <a:gd name="connsiteX9" fmla="*/ 302508 w 2210373"/>
              <a:gd name="connsiteY9" fmla="*/ 481263 h 1828800"/>
              <a:gd name="connsiteX10" fmla="*/ 340322 w 2210373"/>
              <a:gd name="connsiteY10" fmla="*/ 481263 h 1828800"/>
              <a:gd name="connsiteX11" fmla="*/ 340322 w 2210373"/>
              <a:gd name="connsiteY11" fmla="*/ 539702 h 1828800"/>
              <a:gd name="connsiteX12" fmla="*/ 385010 w 2210373"/>
              <a:gd name="connsiteY12" fmla="*/ 539702 h 1828800"/>
              <a:gd name="connsiteX13" fmla="*/ 385010 w 2210373"/>
              <a:gd name="connsiteY13" fmla="*/ 601579 h 1828800"/>
              <a:gd name="connsiteX14" fmla="*/ 419386 w 2210373"/>
              <a:gd name="connsiteY14" fmla="*/ 601579 h 1828800"/>
              <a:gd name="connsiteX15" fmla="*/ 419386 w 2210373"/>
              <a:gd name="connsiteY15" fmla="*/ 663456 h 1828800"/>
              <a:gd name="connsiteX16" fmla="*/ 505326 w 2210373"/>
              <a:gd name="connsiteY16" fmla="*/ 663456 h 1828800"/>
              <a:gd name="connsiteX17" fmla="*/ 505326 w 2210373"/>
              <a:gd name="connsiteY17" fmla="*/ 742520 h 1828800"/>
              <a:gd name="connsiteX18" fmla="*/ 563765 w 2210373"/>
              <a:gd name="connsiteY18" fmla="*/ 742520 h 1828800"/>
              <a:gd name="connsiteX19" fmla="*/ 563765 w 2210373"/>
              <a:gd name="connsiteY19" fmla="*/ 821585 h 1828800"/>
              <a:gd name="connsiteX20" fmla="*/ 632517 w 2210373"/>
              <a:gd name="connsiteY20" fmla="*/ 821585 h 1828800"/>
              <a:gd name="connsiteX21" fmla="*/ 632517 w 2210373"/>
              <a:gd name="connsiteY21" fmla="*/ 890337 h 1828800"/>
              <a:gd name="connsiteX22" fmla="*/ 677206 w 2210373"/>
              <a:gd name="connsiteY22" fmla="*/ 890337 h 1828800"/>
              <a:gd name="connsiteX23" fmla="*/ 677206 w 2210373"/>
              <a:gd name="connsiteY23" fmla="*/ 1027841 h 1828800"/>
              <a:gd name="connsiteX24" fmla="*/ 835335 w 2210373"/>
              <a:gd name="connsiteY24" fmla="*/ 1027841 h 1828800"/>
              <a:gd name="connsiteX25" fmla="*/ 835335 w 2210373"/>
              <a:gd name="connsiteY25" fmla="*/ 1103468 h 1828800"/>
              <a:gd name="connsiteX26" fmla="*/ 835335 w 2210373"/>
              <a:gd name="connsiteY26" fmla="*/ 1103468 h 1828800"/>
              <a:gd name="connsiteX27" fmla="*/ 835335 w 2210373"/>
              <a:gd name="connsiteY27" fmla="*/ 1168782 h 1828800"/>
              <a:gd name="connsiteX28" fmla="*/ 886899 w 2210373"/>
              <a:gd name="connsiteY28" fmla="*/ 1168782 h 1828800"/>
              <a:gd name="connsiteX29" fmla="*/ 886899 w 2210373"/>
              <a:gd name="connsiteY29" fmla="*/ 1240971 h 1828800"/>
              <a:gd name="connsiteX30" fmla="*/ 886899 w 2210373"/>
              <a:gd name="connsiteY30" fmla="*/ 1240971 h 1828800"/>
              <a:gd name="connsiteX31" fmla="*/ 917837 w 2210373"/>
              <a:gd name="connsiteY31" fmla="*/ 1240971 h 1828800"/>
              <a:gd name="connsiteX32" fmla="*/ 917837 w 2210373"/>
              <a:gd name="connsiteY32" fmla="*/ 1375038 h 1828800"/>
              <a:gd name="connsiteX33" fmla="*/ 1258159 w 2210373"/>
              <a:gd name="connsiteY33" fmla="*/ 1375038 h 1828800"/>
              <a:gd name="connsiteX34" fmla="*/ 1258159 w 2210373"/>
              <a:gd name="connsiteY34" fmla="*/ 1430039 h 1828800"/>
              <a:gd name="connsiteX35" fmla="*/ 1512541 w 2210373"/>
              <a:gd name="connsiteY35" fmla="*/ 1430039 h 1828800"/>
              <a:gd name="connsiteX36" fmla="*/ 1512541 w 2210373"/>
              <a:gd name="connsiteY36" fmla="*/ 1512541 h 1828800"/>
              <a:gd name="connsiteX37" fmla="*/ 1608794 w 2210373"/>
              <a:gd name="connsiteY37" fmla="*/ 1512541 h 1828800"/>
              <a:gd name="connsiteX38" fmla="*/ 1608794 w 2210373"/>
              <a:gd name="connsiteY38" fmla="*/ 1581293 h 1828800"/>
              <a:gd name="connsiteX39" fmla="*/ 1646607 w 2210373"/>
              <a:gd name="connsiteY39" fmla="*/ 1581293 h 1828800"/>
              <a:gd name="connsiteX40" fmla="*/ 1646607 w 2210373"/>
              <a:gd name="connsiteY40" fmla="*/ 1643170 h 1828800"/>
              <a:gd name="connsiteX41" fmla="*/ 1763485 w 2210373"/>
              <a:gd name="connsiteY41" fmla="*/ 1643170 h 1828800"/>
              <a:gd name="connsiteX42" fmla="*/ 1763485 w 2210373"/>
              <a:gd name="connsiteY42" fmla="*/ 1698171 h 1828800"/>
              <a:gd name="connsiteX43" fmla="*/ 1832237 w 2210373"/>
              <a:gd name="connsiteY43" fmla="*/ 1698171 h 1828800"/>
              <a:gd name="connsiteX44" fmla="*/ 1832237 w 2210373"/>
              <a:gd name="connsiteY44" fmla="*/ 1756611 h 1828800"/>
              <a:gd name="connsiteX45" fmla="*/ 1911302 w 2210373"/>
              <a:gd name="connsiteY45" fmla="*/ 1756611 h 1828800"/>
              <a:gd name="connsiteX46" fmla="*/ 1911302 w 2210373"/>
              <a:gd name="connsiteY46" fmla="*/ 1794424 h 1828800"/>
              <a:gd name="connsiteX47" fmla="*/ 2014430 w 2210373"/>
              <a:gd name="connsiteY47" fmla="*/ 1794424 h 1828800"/>
              <a:gd name="connsiteX48" fmla="*/ 2014430 w 2210373"/>
              <a:gd name="connsiteY48" fmla="*/ 1828800 h 1828800"/>
              <a:gd name="connsiteX49" fmla="*/ 2210373 w 2210373"/>
              <a:gd name="connsiteY49" fmla="*/ 1828800 h 1828800"/>
              <a:gd name="connsiteX50" fmla="*/ 2210373 w 2210373"/>
              <a:gd name="connsiteY50" fmla="*/ 1460978 h 1828800"/>
              <a:gd name="connsiteX51" fmla="*/ 2014430 w 2210373"/>
              <a:gd name="connsiteY51" fmla="*/ 1460978 h 1828800"/>
              <a:gd name="connsiteX52" fmla="*/ 2014430 w 2210373"/>
              <a:gd name="connsiteY52" fmla="*/ 1340662 h 1828800"/>
              <a:gd name="connsiteX53" fmla="*/ 1914740 w 2210373"/>
              <a:gd name="connsiteY53" fmla="*/ 1340662 h 1828800"/>
              <a:gd name="connsiteX54" fmla="*/ 1914740 w 2210373"/>
              <a:gd name="connsiteY54" fmla="*/ 1244409 h 1828800"/>
              <a:gd name="connsiteX55" fmla="*/ 1825362 w 2210373"/>
              <a:gd name="connsiteY55" fmla="*/ 1244409 h 1828800"/>
              <a:gd name="connsiteX56" fmla="*/ 1825362 w 2210373"/>
              <a:gd name="connsiteY56" fmla="*/ 1137844 h 1828800"/>
              <a:gd name="connsiteX57" fmla="*/ 1760048 w 2210373"/>
              <a:gd name="connsiteY57" fmla="*/ 1137844 h 1828800"/>
              <a:gd name="connsiteX58" fmla="*/ 1760048 w 2210373"/>
              <a:gd name="connsiteY58" fmla="*/ 1045029 h 1828800"/>
              <a:gd name="connsiteX59" fmla="*/ 1643170 w 2210373"/>
              <a:gd name="connsiteY59" fmla="*/ 1045029 h 1828800"/>
              <a:gd name="connsiteX60" fmla="*/ 1643170 w 2210373"/>
              <a:gd name="connsiteY60" fmla="*/ 955651 h 1828800"/>
              <a:gd name="connsiteX61" fmla="*/ 1601919 w 2210373"/>
              <a:gd name="connsiteY61" fmla="*/ 955651 h 1828800"/>
              <a:gd name="connsiteX62" fmla="*/ 1601919 w 2210373"/>
              <a:gd name="connsiteY62" fmla="*/ 876587 h 1828800"/>
              <a:gd name="connsiteX63" fmla="*/ 1512541 w 2210373"/>
              <a:gd name="connsiteY63" fmla="*/ 876587 h 1828800"/>
              <a:gd name="connsiteX64" fmla="*/ 1512541 w 2210373"/>
              <a:gd name="connsiteY64" fmla="*/ 797522 h 1828800"/>
              <a:gd name="connsiteX65" fmla="*/ 1258159 w 2210373"/>
              <a:gd name="connsiteY65" fmla="*/ 797522 h 1828800"/>
              <a:gd name="connsiteX66" fmla="*/ 1258159 w 2210373"/>
              <a:gd name="connsiteY66" fmla="*/ 728770 h 1828800"/>
              <a:gd name="connsiteX67" fmla="*/ 904087 w 2210373"/>
              <a:gd name="connsiteY67" fmla="*/ 728770 h 1828800"/>
              <a:gd name="connsiteX68" fmla="*/ 904087 w 2210373"/>
              <a:gd name="connsiteY68" fmla="*/ 601579 h 1828800"/>
              <a:gd name="connsiteX69" fmla="*/ 904087 w 2210373"/>
              <a:gd name="connsiteY69" fmla="*/ 601579 h 1828800"/>
              <a:gd name="connsiteX70" fmla="*/ 904087 w 2210373"/>
              <a:gd name="connsiteY70" fmla="*/ 601579 h 1828800"/>
              <a:gd name="connsiteX71" fmla="*/ 876586 w 2210373"/>
              <a:gd name="connsiteY71" fmla="*/ 601579 h 1828800"/>
              <a:gd name="connsiteX72" fmla="*/ 876586 w 2210373"/>
              <a:gd name="connsiteY72" fmla="*/ 546578 h 1828800"/>
              <a:gd name="connsiteX73" fmla="*/ 845648 w 2210373"/>
              <a:gd name="connsiteY73" fmla="*/ 546578 h 1828800"/>
              <a:gd name="connsiteX74" fmla="*/ 845648 w 2210373"/>
              <a:gd name="connsiteY74" fmla="*/ 426262 h 1828800"/>
              <a:gd name="connsiteX75" fmla="*/ 680643 w 2210373"/>
              <a:gd name="connsiteY75" fmla="*/ 426262 h 1828800"/>
              <a:gd name="connsiteX76" fmla="*/ 680643 w 2210373"/>
              <a:gd name="connsiteY76" fmla="*/ 326571 h 1828800"/>
              <a:gd name="connsiteX77" fmla="*/ 625642 w 2210373"/>
              <a:gd name="connsiteY77" fmla="*/ 326571 h 1828800"/>
              <a:gd name="connsiteX78" fmla="*/ 625642 w 2210373"/>
              <a:gd name="connsiteY78" fmla="*/ 285320 h 1828800"/>
              <a:gd name="connsiteX79" fmla="*/ 556890 w 2210373"/>
              <a:gd name="connsiteY79" fmla="*/ 285320 h 1828800"/>
              <a:gd name="connsiteX80" fmla="*/ 556890 w 2210373"/>
              <a:gd name="connsiteY80" fmla="*/ 237194 h 1828800"/>
              <a:gd name="connsiteX81" fmla="*/ 498451 w 2210373"/>
              <a:gd name="connsiteY81" fmla="*/ 237194 h 1828800"/>
              <a:gd name="connsiteX82" fmla="*/ 498451 w 2210373"/>
              <a:gd name="connsiteY82" fmla="*/ 185630 h 1828800"/>
              <a:gd name="connsiteX83" fmla="*/ 419386 w 2210373"/>
              <a:gd name="connsiteY83" fmla="*/ 185630 h 1828800"/>
              <a:gd name="connsiteX84" fmla="*/ 419386 w 2210373"/>
              <a:gd name="connsiteY84" fmla="*/ 154692 h 1828800"/>
              <a:gd name="connsiteX85" fmla="*/ 381573 w 2210373"/>
              <a:gd name="connsiteY85" fmla="*/ 154692 h 1828800"/>
              <a:gd name="connsiteX86" fmla="*/ 381573 w 2210373"/>
              <a:gd name="connsiteY86" fmla="*/ 123753 h 1828800"/>
              <a:gd name="connsiteX87" fmla="*/ 330009 w 2210373"/>
              <a:gd name="connsiteY87" fmla="*/ 123753 h 1828800"/>
              <a:gd name="connsiteX88" fmla="*/ 330009 w 2210373"/>
              <a:gd name="connsiteY88" fmla="*/ 92815 h 1828800"/>
              <a:gd name="connsiteX89" fmla="*/ 295633 w 2210373"/>
              <a:gd name="connsiteY89" fmla="*/ 92815 h 1828800"/>
              <a:gd name="connsiteX90" fmla="*/ 295633 w 2210373"/>
              <a:gd name="connsiteY90" fmla="*/ 37814 h 1828800"/>
              <a:gd name="connsiteX91" fmla="*/ 75627 w 2210373"/>
              <a:gd name="connsiteY91" fmla="*/ 37814 h 1828800"/>
              <a:gd name="connsiteX92" fmla="*/ 75627 w 2210373"/>
              <a:gd name="connsiteY92" fmla="*/ 0 h 1828800"/>
              <a:gd name="connsiteX93" fmla="*/ 91440 w 2210373"/>
              <a:gd name="connsiteY93" fmla="*/ 101753 h 1828800"/>
              <a:gd name="connsiteX0" fmla="*/ 0 w 2210373"/>
              <a:gd name="connsiteY0" fmla="*/ 220006 h 1828800"/>
              <a:gd name="connsiteX1" fmla="*/ 41251 w 2210373"/>
              <a:gd name="connsiteY1" fmla="*/ 220006 h 1828800"/>
              <a:gd name="connsiteX2" fmla="*/ 41251 w 2210373"/>
              <a:gd name="connsiteY2" fmla="*/ 268132 h 1828800"/>
              <a:gd name="connsiteX3" fmla="*/ 72189 w 2210373"/>
              <a:gd name="connsiteY3" fmla="*/ 268132 h 1828800"/>
              <a:gd name="connsiteX4" fmla="*/ 72189 w 2210373"/>
              <a:gd name="connsiteY4" fmla="*/ 354072 h 1828800"/>
              <a:gd name="connsiteX5" fmla="*/ 271570 w 2210373"/>
              <a:gd name="connsiteY5" fmla="*/ 354072 h 1828800"/>
              <a:gd name="connsiteX6" fmla="*/ 271570 w 2210373"/>
              <a:gd name="connsiteY6" fmla="*/ 422824 h 1828800"/>
              <a:gd name="connsiteX7" fmla="*/ 302508 w 2210373"/>
              <a:gd name="connsiteY7" fmla="*/ 422824 h 1828800"/>
              <a:gd name="connsiteX8" fmla="*/ 302508 w 2210373"/>
              <a:gd name="connsiteY8" fmla="*/ 481263 h 1828800"/>
              <a:gd name="connsiteX9" fmla="*/ 340322 w 2210373"/>
              <a:gd name="connsiteY9" fmla="*/ 481263 h 1828800"/>
              <a:gd name="connsiteX10" fmla="*/ 340322 w 2210373"/>
              <a:gd name="connsiteY10" fmla="*/ 539702 h 1828800"/>
              <a:gd name="connsiteX11" fmla="*/ 385010 w 2210373"/>
              <a:gd name="connsiteY11" fmla="*/ 539702 h 1828800"/>
              <a:gd name="connsiteX12" fmla="*/ 385010 w 2210373"/>
              <a:gd name="connsiteY12" fmla="*/ 601579 h 1828800"/>
              <a:gd name="connsiteX13" fmla="*/ 419386 w 2210373"/>
              <a:gd name="connsiteY13" fmla="*/ 601579 h 1828800"/>
              <a:gd name="connsiteX14" fmla="*/ 419386 w 2210373"/>
              <a:gd name="connsiteY14" fmla="*/ 663456 h 1828800"/>
              <a:gd name="connsiteX15" fmla="*/ 505326 w 2210373"/>
              <a:gd name="connsiteY15" fmla="*/ 663456 h 1828800"/>
              <a:gd name="connsiteX16" fmla="*/ 505326 w 2210373"/>
              <a:gd name="connsiteY16" fmla="*/ 742520 h 1828800"/>
              <a:gd name="connsiteX17" fmla="*/ 563765 w 2210373"/>
              <a:gd name="connsiteY17" fmla="*/ 742520 h 1828800"/>
              <a:gd name="connsiteX18" fmla="*/ 563765 w 2210373"/>
              <a:gd name="connsiteY18" fmla="*/ 821585 h 1828800"/>
              <a:gd name="connsiteX19" fmla="*/ 632517 w 2210373"/>
              <a:gd name="connsiteY19" fmla="*/ 821585 h 1828800"/>
              <a:gd name="connsiteX20" fmla="*/ 632517 w 2210373"/>
              <a:gd name="connsiteY20" fmla="*/ 890337 h 1828800"/>
              <a:gd name="connsiteX21" fmla="*/ 677206 w 2210373"/>
              <a:gd name="connsiteY21" fmla="*/ 890337 h 1828800"/>
              <a:gd name="connsiteX22" fmla="*/ 677206 w 2210373"/>
              <a:gd name="connsiteY22" fmla="*/ 1027841 h 1828800"/>
              <a:gd name="connsiteX23" fmla="*/ 835335 w 2210373"/>
              <a:gd name="connsiteY23" fmla="*/ 1027841 h 1828800"/>
              <a:gd name="connsiteX24" fmla="*/ 835335 w 2210373"/>
              <a:gd name="connsiteY24" fmla="*/ 1103468 h 1828800"/>
              <a:gd name="connsiteX25" fmla="*/ 835335 w 2210373"/>
              <a:gd name="connsiteY25" fmla="*/ 1103468 h 1828800"/>
              <a:gd name="connsiteX26" fmla="*/ 835335 w 2210373"/>
              <a:gd name="connsiteY26" fmla="*/ 1168782 h 1828800"/>
              <a:gd name="connsiteX27" fmla="*/ 886899 w 2210373"/>
              <a:gd name="connsiteY27" fmla="*/ 1168782 h 1828800"/>
              <a:gd name="connsiteX28" fmla="*/ 886899 w 2210373"/>
              <a:gd name="connsiteY28" fmla="*/ 1240971 h 1828800"/>
              <a:gd name="connsiteX29" fmla="*/ 886899 w 2210373"/>
              <a:gd name="connsiteY29" fmla="*/ 1240971 h 1828800"/>
              <a:gd name="connsiteX30" fmla="*/ 917837 w 2210373"/>
              <a:gd name="connsiteY30" fmla="*/ 1240971 h 1828800"/>
              <a:gd name="connsiteX31" fmla="*/ 917837 w 2210373"/>
              <a:gd name="connsiteY31" fmla="*/ 1375038 h 1828800"/>
              <a:gd name="connsiteX32" fmla="*/ 1258159 w 2210373"/>
              <a:gd name="connsiteY32" fmla="*/ 1375038 h 1828800"/>
              <a:gd name="connsiteX33" fmla="*/ 1258159 w 2210373"/>
              <a:gd name="connsiteY33" fmla="*/ 1430039 h 1828800"/>
              <a:gd name="connsiteX34" fmla="*/ 1512541 w 2210373"/>
              <a:gd name="connsiteY34" fmla="*/ 1430039 h 1828800"/>
              <a:gd name="connsiteX35" fmla="*/ 1512541 w 2210373"/>
              <a:gd name="connsiteY35" fmla="*/ 1512541 h 1828800"/>
              <a:gd name="connsiteX36" fmla="*/ 1608794 w 2210373"/>
              <a:gd name="connsiteY36" fmla="*/ 1512541 h 1828800"/>
              <a:gd name="connsiteX37" fmla="*/ 1608794 w 2210373"/>
              <a:gd name="connsiteY37" fmla="*/ 1581293 h 1828800"/>
              <a:gd name="connsiteX38" fmla="*/ 1646607 w 2210373"/>
              <a:gd name="connsiteY38" fmla="*/ 1581293 h 1828800"/>
              <a:gd name="connsiteX39" fmla="*/ 1646607 w 2210373"/>
              <a:gd name="connsiteY39" fmla="*/ 1643170 h 1828800"/>
              <a:gd name="connsiteX40" fmla="*/ 1763485 w 2210373"/>
              <a:gd name="connsiteY40" fmla="*/ 1643170 h 1828800"/>
              <a:gd name="connsiteX41" fmla="*/ 1763485 w 2210373"/>
              <a:gd name="connsiteY41" fmla="*/ 1698171 h 1828800"/>
              <a:gd name="connsiteX42" fmla="*/ 1832237 w 2210373"/>
              <a:gd name="connsiteY42" fmla="*/ 1698171 h 1828800"/>
              <a:gd name="connsiteX43" fmla="*/ 1832237 w 2210373"/>
              <a:gd name="connsiteY43" fmla="*/ 1756611 h 1828800"/>
              <a:gd name="connsiteX44" fmla="*/ 1911302 w 2210373"/>
              <a:gd name="connsiteY44" fmla="*/ 1756611 h 1828800"/>
              <a:gd name="connsiteX45" fmla="*/ 1911302 w 2210373"/>
              <a:gd name="connsiteY45" fmla="*/ 1794424 h 1828800"/>
              <a:gd name="connsiteX46" fmla="*/ 2014430 w 2210373"/>
              <a:gd name="connsiteY46" fmla="*/ 1794424 h 1828800"/>
              <a:gd name="connsiteX47" fmla="*/ 2014430 w 2210373"/>
              <a:gd name="connsiteY47" fmla="*/ 1828800 h 1828800"/>
              <a:gd name="connsiteX48" fmla="*/ 2210373 w 2210373"/>
              <a:gd name="connsiteY48" fmla="*/ 1828800 h 1828800"/>
              <a:gd name="connsiteX49" fmla="*/ 2210373 w 2210373"/>
              <a:gd name="connsiteY49" fmla="*/ 1460978 h 1828800"/>
              <a:gd name="connsiteX50" fmla="*/ 2014430 w 2210373"/>
              <a:gd name="connsiteY50" fmla="*/ 1460978 h 1828800"/>
              <a:gd name="connsiteX51" fmla="*/ 2014430 w 2210373"/>
              <a:gd name="connsiteY51" fmla="*/ 1340662 h 1828800"/>
              <a:gd name="connsiteX52" fmla="*/ 1914740 w 2210373"/>
              <a:gd name="connsiteY52" fmla="*/ 1340662 h 1828800"/>
              <a:gd name="connsiteX53" fmla="*/ 1914740 w 2210373"/>
              <a:gd name="connsiteY53" fmla="*/ 1244409 h 1828800"/>
              <a:gd name="connsiteX54" fmla="*/ 1825362 w 2210373"/>
              <a:gd name="connsiteY54" fmla="*/ 1244409 h 1828800"/>
              <a:gd name="connsiteX55" fmla="*/ 1825362 w 2210373"/>
              <a:gd name="connsiteY55" fmla="*/ 1137844 h 1828800"/>
              <a:gd name="connsiteX56" fmla="*/ 1760048 w 2210373"/>
              <a:gd name="connsiteY56" fmla="*/ 1137844 h 1828800"/>
              <a:gd name="connsiteX57" fmla="*/ 1760048 w 2210373"/>
              <a:gd name="connsiteY57" fmla="*/ 1045029 h 1828800"/>
              <a:gd name="connsiteX58" fmla="*/ 1643170 w 2210373"/>
              <a:gd name="connsiteY58" fmla="*/ 1045029 h 1828800"/>
              <a:gd name="connsiteX59" fmla="*/ 1643170 w 2210373"/>
              <a:gd name="connsiteY59" fmla="*/ 955651 h 1828800"/>
              <a:gd name="connsiteX60" fmla="*/ 1601919 w 2210373"/>
              <a:gd name="connsiteY60" fmla="*/ 955651 h 1828800"/>
              <a:gd name="connsiteX61" fmla="*/ 1601919 w 2210373"/>
              <a:gd name="connsiteY61" fmla="*/ 876587 h 1828800"/>
              <a:gd name="connsiteX62" fmla="*/ 1512541 w 2210373"/>
              <a:gd name="connsiteY62" fmla="*/ 876587 h 1828800"/>
              <a:gd name="connsiteX63" fmla="*/ 1512541 w 2210373"/>
              <a:gd name="connsiteY63" fmla="*/ 797522 h 1828800"/>
              <a:gd name="connsiteX64" fmla="*/ 1258159 w 2210373"/>
              <a:gd name="connsiteY64" fmla="*/ 797522 h 1828800"/>
              <a:gd name="connsiteX65" fmla="*/ 1258159 w 2210373"/>
              <a:gd name="connsiteY65" fmla="*/ 728770 h 1828800"/>
              <a:gd name="connsiteX66" fmla="*/ 904087 w 2210373"/>
              <a:gd name="connsiteY66" fmla="*/ 728770 h 1828800"/>
              <a:gd name="connsiteX67" fmla="*/ 904087 w 2210373"/>
              <a:gd name="connsiteY67" fmla="*/ 601579 h 1828800"/>
              <a:gd name="connsiteX68" fmla="*/ 904087 w 2210373"/>
              <a:gd name="connsiteY68" fmla="*/ 601579 h 1828800"/>
              <a:gd name="connsiteX69" fmla="*/ 904087 w 2210373"/>
              <a:gd name="connsiteY69" fmla="*/ 601579 h 1828800"/>
              <a:gd name="connsiteX70" fmla="*/ 876586 w 2210373"/>
              <a:gd name="connsiteY70" fmla="*/ 601579 h 1828800"/>
              <a:gd name="connsiteX71" fmla="*/ 876586 w 2210373"/>
              <a:gd name="connsiteY71" fmla="*/ 546578 h 1828800"/>
              <a:gd name="connsiteX72" fmla="*/ 845648 w 2210373"/>
              <a:gd name="connsiteY72" fmla="*/ 546578 h 1828800"/>
              <a:gd name="connsiteX73" fmla="*/ 845648 w 2210373"/>
              <a:gd name="connsiteY73" fmla="*/ 426262 h 1828800"/>
              <a:gd name="connsiteX74" fmla="*/ 680643 w 2210373"/>
              <a:gd name="connsiteY74" fmla="*/ 426262 h 1828800"/>
              <a:gd name="connsiteX75" fmla="*/ 680643 w 2210373"/>
              <a:gd name="connsiteY75" fmla="*/ 326571 h 1828800"/>
              <a:gd name="connsiteX76" fmla="*/ 625642 w 2210373"/>
              <a:gd name="connsiteY76" fmla="*/ 326571 h 1828800"/>
              <a:gd name="connsiteX77" fmla="*/ 625642 w 2210373"/>
              <a:gd name="connsiteY77" fmla="*/ 285320 h 1828800"/>
              <a:gd name="connsiteX78" fmla="*/ 556890 w 2210373"/>
              <a:gd name="connsiteY78" fmla="*/ 285320 h 1828800"/>
              <a:gd name="connsiteX79" fmla="*/ 556890 w 2210373"/>
              <a:gd name="connsiteY79" fmla="*/ 237194 h 1828800"/>
              <a:gd name="connsiteX80" fmla="*/ 498451 w 2210373"/>
              <a:gd name="connsiteY80" fmla="*/ 237194 h 1828800"/>
              <a:gd name="connsiteX81" fmla="*/ 498451 w 2210373"/>
              <a:gd name="connsiteY81" fmla="*/ 185630 h 1828800"/>
              <a:gd name="connsiteX82" fmla="*/ 419386 w 2210373"/>
              <a:gd name="connsiteY82" fmla="*/ 185630 h 1828800"/>
              <a:gd name="connsiteX83" fmla="*/ 419386 w 2210373"/>
              <a:gd name="connsiteY83" fmla="*/ 154692 h 1828800"/>
              <a:gd name="connsiteX84" fmla="*/ 381573 w 2210373"/>
              <a:gd name="connsiteY84" fmla="*/ 154692 h 1828800"/>
              <a:gd name="connsiteX85" fmla="*/ 381573 w 2210373"/>
              <a:gd name="connsiteY85" fmla="*/ 123753 h 1828800"/>
              <a:gd name="connsiteX86" fmla="*/ 330009 w 2210373"/>
              <a:gd name="connsiteY86" fmla="*/ 123753 h 1828800"/>
              <a:gd name="connsiteX87" fmla="*/ 330009 w 2210373"/>
              <a:gd name="connsiteY87" fmla="*/ 92815 h 1828800"/>
              <a:gd name="connsiteX88" fmla="*/ 295633 w 2210373"/>
              <a:gd name="connsiteY88" fmla="*/ 92815 h 1828800"/>
              <a:gd name="connsiteX89" fmla="*/ 295633 w 2210373"/>
              <a:gd name="connsiteY89" fmla="*/ 37814 h 1828800"/>
              <a:gd name="connsiteX90" fmla="*/ 75627 w 2210373"/>
              <a:gd name="connsiteY90" fmla="*/ 37814 h 1828800"/>
              <a:gd name="connsiteX91" fmla="*/ 75627 w 2210373"/>
              <a:gd name="connsiteY91" fmla="*/ 0 h 1828800"/>
              <a:gd name="connsiteX92" fmla="*/ 91440 w 2210373"/>
              <a:gd name="connsiteY92" fmla="*/ 101753 h 1828800"/>
              <a:gd name="connsiteX0" fmla="*/ 0 w 2210373"/>
              <a:gd name="connsiteY0" fmla="*/ 220006 h 1828800"/>
              <a:gd name="connsiteX1" fmla="*/ 41251 w 2210373"/>
              <a:gd name="connsiteY1" fmla="*/ 220006 h 1828800"/>
              <a:gd name="connsiteX2" fmla="*/ 41251 w 2210373"/>
              <a:gd name="connsiteY2" fmla="*/ 268132 h 1828800"/>
              <a:gd name="connsiteX3" fmla="*/ 72189 w 2210373"/>
              <a:gd name="connsiteY3" fmla="*/ 268132 h 1828800"/>
              <a:gd name="connsiteX4" fmla="*/ 72189 w 2210373"/>
              <a:gd name="connsiteY4" fmla="*/ 354072 h 1828800"/>
              <a:gd name="connsiteX5" fmla="*/ 271570 w 2210373"/>
              <a:gd name="connsiteY5" fmla="*/ 354072 h 1828800"/>
              <a:gd name="connsiteX6" fmla="*/ 271570 w 2210373"/>
              <a:gd name="connsiteY6" fmla="*/ 422824 h 1828800"/>
              <a:gd name="connsiteX7" fmla="*/ 302508 w 2210373"/>
              <a:gd name="connsiteY7" fmla="*/ 422824 h 1828800"/>
              <a:gd name="connsiteX8" fmla="*/ 302508 w 2210373"/>
              <a:gd name="connsiteY8" fmla="*/ 481263 h 1828800"/>
              <a:gd name="connsiteX9" fmla="*/ 340322 w 2210373"/>
              <a:gd name="connsiteY9" fmla="*/ 481263 h 1828800"/>
              <a:gd name="connsiteX10" fmla="*/ 340322 w 2210373"/>
              <a:gd name="connsiteY10" fmla="*/ 539702 h 1828800"/>
              <a:gd name="connsiteX11" fmla="*/ 385010 w 2210373"/>
              <a:gd name="connsiteY11" fmla="*/ 539702 h 1828800"/>
              <a:gd name="connsiteX12" fmla="*/ 385010 w 2210373"/>
              <a:gd name="connsiteY12" fmla="*/ 601579 h 1828800"/>
              <a:gd name="connsiteX13" fmla="*/ 419386 w 2210373"/>
              <a:gd name="connsiteY13" fmla="*/ 601579 h 1828800"/>
              <a:gd name="connsiteX14" fmla="*/ 419386 w 2210373"/>
              <a:gd name="connsiteY14" fmla="*/ 663456 h 1828800"/>
              <a:gd name="connsiteX15" fmla="*/ 505326 w 2210373"/>
              <a:gd name="connsiteY15" fmla="*/ 663456 h 1828800"/>
              <a:gd name="connsiteX16" fmla="*/ 505326 w 2210373"/>
              <a:gd name="connsiteY16" fmla="*/ 742520 h 1828800"/>
              <a:gd name="connsiteX17" fmla="*/ 563765 w 2210373"/>
              <a:gd name="connsiteY17" fmla="*/ 742520 h 1828800"/>
              <a:gd name="connsiteX18" fmla="*/ 563765 w 2210373"/>
              <a:gd name="connsiteY18" fmla="*/ 821585 h 1828800"/>
              <a:gd name="connsiteX19" fmla="*/ 632517 w 2210373"/>
              <a:gd name="connsiteY19" fmla="*/ 821585 h 1828800"/>
              <a:gd name="connsiteX20" fmla="*/ 632517 w 2210373"/>
              <a:gd name="connsiteY20" fmla="*/ 890337 h 1828800"/>
              <a:gd name="connsiteX21" fmla="*/ 677206 w 2210373"/>
              <a:gd name="connsiteY21" fmla="*/ 890337 h 1828800"/>
              <a:gd name="connsiteX22" fmla="*/ 677206 w 2210373"/>
              <a:gd name="connsiteY22" fmla="*/ 1027841 h 1828800"/>
              <a:gd name="connsiteX23" fmla="*/ 835335 w 2210373"/>
              <a:gd name="connsiteY23" fmla="*/ 1027841 h 1828800"/>
              <a:gd name="connsiteX24" fmla="*/ 835335 w 2210373"/>
              <a:gd name="connsiteY24" fmla="*/ 1103468 h 1828800"/>
              <a:gd name="connsiteX25" fmla="*/ 835335 w 2210373"/>
              <a:gd name="connsiteY25" fmla="*/ 1103468 h 1828800"/>
              <a:gd name="connsiteX26" fmla="*/ 835335 w 2210373"/>
              <a:gd name="connsiteY26" fmla="*/ 1168782 h 1828800"/>
              <a:gd name="connsiteX27" fmla="*/ 886899 w 2210373"/>
              <a:gd name="connsiteY27" fmla="*/ 1168782 h 1828800"/>
              <a:gd name="connsiteX28" fmla="*/ 886899 w 2210373"/>
              <a:gd name="connsiteY28" fmla="*/ 1240971 h 1828800"/>
              <a:gd name="connsiteX29" fmla="*/ 886899 w 2210373"/>
              <a:gd name="connsiteY29" fmla="*/ 1240971 h 1828800"/>
              <a:gd name="connsiteX30" fmla="*/ 917837 w 2210373"/>
              <a:gd name="connsiteY30" fmla="*/ 1240971 h 1828800"/>
              <a:gd name="connsiteX31" fmla="*/ 917837 w 2210373"/>
              <a:gd name="connsiteY31" fmla="*/ 1375038 h 1828800"/>
              <a:gd name="connsiteX32" fmla="*/ 1258159 w 2210373"/>
              <a:gd name="connsiteY32" fmla="*/ 1375038 h 1828800"/>
              <a:gd name="connsiteX33" fmla="*/ 1258159 w 2210373"/>
              <a:gd name="connsiteY33" fmla="*/ 1430039 h 1828800"/>
              <a:gd name="connsiteX34" fmla="*/ 1512541 w 2210373"/>
              <a:gd name="connsiteY34" fmla="*/ 1430039 h 1828800"/>
              <a:gd name="connsiteX35" fmla="*/ 1512541 w 2210373"/>
              <a:gd name="connsiteY35" fmla="*/ 1512541 h 1828800"/>
              <a:gd name="connsiteX36" fmla="*/ 1608794 w 2210373"/>
              <a:gd name="connsiteY36" fmla="*/ 1512541 h 1828800"/>
              <a:gd name="connsiteX37" fmla="*/ 1608794 w 2210373"/>
              <a:gd name="connsiteY37" fmla="*/ 1581293 h 1828800"/>
              <a:gd name="connsiteX38" fmla="*/ 1646607 w 2210373"/>
              <a:gd name="connsiteY38" fmla="*/ 1581293 h 1828800"/>
              <a:gd name="connsiteX39" fmla="*/ 1646607 w 2210373"/>
              <a:gd name="connsiteY39" fmla="*/ 1643170 h 1828800"/>
              <a:gd name="connsiteX40" fmla="*/ 1763485 w 2210373"/>
              <a:gd name="connsiteY40" fmla="*/ 1643170 h 1828800"/>
              <a:gd name="connsiteX41" fmla="*/ 1763485 w 2210373"/>
              <a:gd name="connsiteY41" fmla="*/ 1698171 h 1828800"/>
              <a:gd name="connsiteX42" fmla="*/ 1832237 w 2210373"/>
              <a:gd name="connsiteY42" fmla="*/ 1698171 h 1828800"/>
              <a:gd name="connsiteX43" fmla="*/ 1832237 w 2210373"/>
              <a:gd name="connsiteY43" fmla="*/ 1756611 h 1828800"/>
              <a:gd name="connsiteX44" fmla="*/ 1911302 w 2210373"/>
              <a:gd name="connsiteY44" fmla="*/ 1756611 h 1828800"/>
              <a:gd name="connsiteX45" fmla="*/ 1911302 w 2210373"/>
              <a:gd name="connsiteY45" fmla="*/ 1794424 h 1828800"/>
              <a:gd name="connsiteX46" fmla="*/ 2014430 w 2210373"/>
              <a:gd name="connsiteY46" fmla="*/ 1794424 h 1828800"/>
              <a:gd name="connsiteX47" fmla="*/ 2014430 w 2210373"/>
              <a:gd name="connsiteY47" fmla="*/ 1828800 h 1828800"/>
              <a:gd name="connsiteX48" fmla="*/ 2210373 w 2210373"/>
              <a:gd name="connsiteY48" fmla="*/ 1828800 h 1828800"/>
              <a:gd name="connsiteX49" fmla="*/ 2210373 w 2210373"/>
              <a:gd name="connsiteY49" fmla="*/ 1460978 h 1828800"/>
              <a:gd name="connsiteX50" fmla="*/ 2014430 w 2210373"/>
              <a:gd name="connsiteY50" fmla="*/ 1460978 h 1828800"/>
              <a:gd name="connsiteX51" fmla="*/ 2014430 w 2210373"/>
              <a:gd name="connsiteY51" fmla="*/ 1340662 h 1828800"/>
              <a:gd name="connsiteX52" fmla="*/ 1914740 w 2210373"/>
              <a:gd name="connsiteY52" fmla="*/ 1340662 h 1828800"/>
              <a:gd name="connsiteX53" fmla="*/ 1914740 w 2210373"/>
              <a:gd name="connsiteY53" fmla="*/ 1244409 h 1828800"/>
              <a:gd name="connsiteX54" fmla="*/ 1825362 w 2210373"/>
              <a:gd name="connsiteY54" fmla="*/ 1244409 h 1828800"/>
              <a:gd name="connsiteX55" fmla="*/ 1825362 w 2210373"/>
              <a:gd name="connsiteY55" fmla="*/ 1137844 h 1828800"/>
              <a:gd name="connsiteX56" fmla="*/ 1760048 w 2210373"/>
              <a:gd name="connsiteY56" fmla="*/ 1137844 h 1828800"/>
              <a:gd name="connsiteX57" fmla="*/ 1760048 w 2210373"/>
              <a:gd name="connsiteY57" fmla="*/ 1045029 h 1828800"/>
              <a:gd name="connsiteX58" fmla="*/ 1643170 w 2210373"/>
              <a:gd name="connsiteY58" fmla="*/ 1045029 h 1828800"/>
              <a:gd name="connsiteX59" fmla="*/ 1643170 w 2210373"/>
              <a:gd name="connsiteY59" fmla="*/ 955651 h 1828800"/>
              <a:gd name="connsiteX60" fmla="*/ 1601919 w 2210373"/>
              <a:gd name="connsiteY60" fmla="*/ 955651 h 1828800"/>
              <a:gd name="connsiteX61" fmla="*/ 1601919 w 2210373"/>
              <a:gd name="connsiteY61" fmla="*/ 876587 h 1828800"/>
              <a:gd name="connsiteX62" fmla="*/ 1512541 w 2210373"/>
              <a:gd name="connsiteY62" fmla="*/ 876587 h 1828800"/>
              <a:gd name="connsiteX63" fmla="*/ 1512541 w 2210373"/>
              <a:gd name="connsiteY63" fmla="*/ 797522 h 1828800"/>
              <a:gd name="connsiteX64" fmla="*/ 1258159 w 2210373"/>
              <a:gd name="connsiteY64" fmla="*/ 797522 h 1828800"/>
              <a:gd name="connsiteX65" fmla="*/ 1258159 w 2210373"/>
              <a:gd name="connsiteY65" fmla="*/ 728770 h 1828800"/>
              <a:gd name="connsiteX66" fmla="*/ 904087 w 2210373"/>
              <a:gd name="connsiteY66" fmla="*/ 728770 h 1828800"/>
              <a:gd name="connsiteX67" fmla="*/ 904087 w 2210373"/>
              <a:gd name="connsiteY67" fmla="*/ 601579 h 1828800"/>
              <a:gd name="connsiteX68" fmla="*/ 904087 w 2210373"/>
              <a:gd name="connsiteY68" fmla="*/ 601579 h 1828800"/>
              <a:gd name="connsiteX69" fmla="*/ 904087 w 2210373"/>
              <a:gd name="connsiteY69" fmla="*/ 601579 h 1828800"/>
              <a:gd name="connsiteX70" fmla="*/ 876586 w 2210373"/>
              <a:gd name="connsiteY70" fmla="*/ 601579 h 1828800"/>
              <a:gd name="connsiteX71" fmla="*/ 876586 w 2210373"/>
              <a:gd name="connsiteY71" fmla="*/ 546578 h 1828800"/>
              <a:gd name="connsiteX72" fmla="*/ 845648 w 2210373"/>
              <a:gd name="connsiteY72" fmla="*/ 546578 h 1828800"/>
              <a:gd name="connsiteX73" fmla="*/ 845648 w 2210373"/>
              <a:gd name="connsiteY73" fmla="*/ 426262 h 1828800"/>
              <a:gd name="connsiteX74" fmla="*/ 680643 w 2210373"/>
              <a:gd name="connsiteY74" fmla="*/ 426262 h 1828800"/>
              <a:gd name="connsiteX75" fmla="*/ 680643 w 2210373"/>
              <a:gd name="connsiteY75" fmla="*/ 326571 h 1828800"/>
              <a:gd name="connsiteX76" fmla="*/ 625642 w 2210373"/>
              <a:gd name="connsiteY76" fmla="*/ 326571 h 1828800"/>
              <a:gd name="connsiteX77" fmla="*/ 625642 w 2210373"/>
              <a:gd name="connsiteY77" fmla="*/ 285320 h 1828800"/>
              <a:gd name="connsiteX78" fmla="*/ 556890 w 2210373"/>
              <a:gd name="connsiteY78" fmla="*/ 285320 h 1828800"/>
              <a:gd name="connsiteX79" fmla="*/ 556890 w 2210373"/>
              <a:gd name="connsiteY79" fmla="*/ 237194 h 1828800"/>
              <a:gd name="connsiteX80" fmla="*/ 498451 w 2210373"/>
              <a:gd name="connsiteY80" fmla="*/ 237194 h 1828800"/>
              <a:gd name="connsiteX81" fmla="*/ 498451 w 2210373"/>
              <a:gd name="connsiteY81" fmla="*/ 185630 h 1828800"/>
              <a:gd name="connsiteX82" fmla="*/ 419386 w 2210373"/>
              <a:gd name="connsiteY82" fmla="*/ 185630 h 1828800"/>
              <a:gd name="connsiteX83" fmla="*/ 419386 w 2210373"/>
              <a:gd name="connsiteY83" fmla="*/ 154692 h 1828800"/>
              <a:gd name="connsiteX84" fmla="*/ 381573 w 2210373"/>
              <a:gd name="connsiteY84" fmla="*/ 154692 h 1828800"/>
              <a:gd name="connsiteX85" fmla="*/ 381573 w 2210373"/>
              <a:gd name="connsiteY85" fmla="*/ 123753 h 1828800"/>
              <a:gd name="connsiteX86" fmla="*/ 330009 w 2210373"/>
              <a:gd name="connsiteY86" fmla="*/ 123753 h 1828800"/>
              <a:gd name="connsiteX87" fmla="*/ 330009 w 2210373"/>
              <a:gd name="connsiteY87" fmla="*/ 92815 h 1828800"/>
              <a:gd name="connsiteX88" fmla="*/ 295633 w 2210373"/>
              <a:gd name="connsiteY88" fmla="*/ 92815 h 1828800"/>
              <a:gd name="connsiteX89" fmla="*/ 295633 w 2210373"/>
              <a:gd name="connsiteY89" fmla="*/ 37814 h 1828800"/>
              <a:gd name="connsiteX90" fmla="*/ 75627 w 2210373"/>
              <a:gd name="connsiteY90" fmla="*/ 37814 h 1828800"/>
              <a:gd name="connsiteX91" fmla="*/ 75627 w 2210373"/>
              <a:gd name="connsiteY91" fmla="*/ 0 h 1828800"/>
              <a:gd name="connsiteX92" fmla="*/ 15813 w 2210373"/>
              <a:gd name="connsiteY92" fmla="*/ 2063 h 1828800"/>
              <a:gd name="connsiteX0" fmla="*/ 1375 w 2211748"/>
              <a:gd name="connsiteY0" fmla="*/ 220006 h 1828800"/>
              <a:gd name="connsiteX1" fmla="*/ 42626 w 2211748"/>
              <a:gd name="connsiteY1" fmla="*/ 220006 h 1828800"/>
              <a:gd name="connsiteX2" fmla="*/ 42626 w 2211748"/>
              <a:gd name="connsiteY2" fmla="*/ 268132 h 1828800"/>
              <a:gd name="connsiteX3" fmla="*/ 73564 w 2211748"/>
              <a:gd name="connsiteY3" fmla="*/ 268132 h 1828800"/>
              <a:gd name="connsiteX4" fmla="*/ 73564 w 2211748"/>
              <a:gd name="connsiteY4" fmla="*/ 354072 h 1828800"/>
              <a:gd name="connsiteX5" fmla="*/ 272945 w 2211748"/>
              <a:gd name="connsiteY5" fmla="*/ 354072 h 1828800"/>
              <a:gd name="connsiteX6" fmla="*/ 272945 w 2211748"/>
              <a:gd name="connsiteY6" fmla="*/ 422824 h 1828800"/>
              <a:gd name="connsiteX7" fmla="*/ 303883 w 2211748"/>
              <a:gd name="connsiteY7" fmla="*/ 422824 h 1828800"/>
              <a:gd name="connsiteX8" fmla="*/ 303883 w 2211748"/>
              <a:gd name="connsiteY8" fmla="*/ 481263 h 1828800"/>
              <a:gd name="connsiteX9" fmla="*/ 341697 w 2211748"/>
              <a:gd name="connsiteY9" fmla="*/ 481263 h 1828800"/>
              <a:gd name="connsiteX10" fmla="*/ 341697 w 2211748"/>
              <a:gd name="connsiteY10" fmla="*/ 539702 h 1828800"/>
              <a:gd name="connsiteX11" fmla="*/ 386385 w 2211748"/>
              <a:gd name="connsiteY11" fmla="*/ 539702 h 1828800"/>
              <a:gd name="connsiteX12" fmla="*/ 386385 w 2211748"/>
              <a:gd name="connsiteY12" fmla="*/ 601579 h 1828800"/>
              <a:gd name="connsiteX13" fmla="*/ 420761 w 2211748"/>
              <a:gd name="connsiteY13" fmla="*/ 601579 h 1828800"/>
              <a:gd name="connsiteX14" fmla="*/ 420761 w 2211748"/>
              <a:gd name="connsiteY14" fmla="*/ 663456 h 1828800"/>
              <a:gd name="connsiteX15" fmla="*/ 506701 w 2211748"/>
              <a:gd name="connsiteY15" fmla="*/ 663456 h 1828800"/>
              <a:gd name="connsiteX16" fmla="*/ 506701 w 2211748"/>
              <a:gd name="connsiteY16" fmla="*/ 742520 h 1828800"/>
              <a:gd name="connsiteX17" fmla="*/ 565140 w 2211748"/>
              <a:gd name="connsiteY17" fmla="*/ 742520 h 1828800"/>
              <a:gd name="connsiteX18" fmla="*/ 565140 w 2211748"/>
              <a:gd name="connsiteY18" fmla="*/ 821585 h 1828800"/>
              <a:gd name="connsiteX19" fmla="*/ 633892 w 2211748"/>
              <a:gd name="connsiteY19" fmla="*/ 821585 h 1828800"/>
              <a:gd name="connsiteX20" fmla="*/ 633892 w 2211748"/>
              <a:gd name="connsiteY20" fmla="*/ 890337 h 1828800"/>
              <a:gd name="connsiteX21" fmla="*/ 678581 w 2211748"/>
              <a:gd name="connsiteY21" fmla="*/ 890337 h 1828800"/>
              <a:gd name="connsiteX22" fmla="*/ 678581 w 2211748"/>
              <a:gd name="connsiteY22" fmla="*/ 1027841 h 1828800"/>
              <a:gd name="connsiteX23" fmla="*/ 836710 w 2211748"/>
              <a:gd name="connsiteY23" fmla="*/ 1027841 h 1828800"/>
              <a:gd name="connsiteX24" fmla="*/ 836710 w 2211748"/>
              <a:gd name="connsiteY24" fmla="*/ 1103468 h 1828800"/>
              <a:gd name="connsiteX25" fmla="*/ 836710 w 2211748"/>
              <a:gd name="connsiteY25" fmla="*/ 1103468 h 1828800"/>
              <a:gd name="connsiteX26" fmla="*/ 836710 w 2211748"/>
              <a:gd name="connsiteY26" fmla="*/ 1168782 h 1828800"/>
              <a:gd name="connsiteX27" fmla="*/ 888274 w 2211748"/>
              <a:gd name="connsiteY27" fmla="*/ 1168782 h 1828800"/>
              <a:gd name="connsiteX28" fmla="*/ 888274 w 2211748"/>
              <a:gd name="connsiteY28" fmla="*/ 1240971 h 1828800"/>
              <a:gd name="connsiteX29" fmla="*/ 888274 w 2211748"/>
              <a:gd name="connsiteY29" fmla="*/ 1240971 h 1828800"/>
              <a:gd name="connsiteX30" fmla="*/ 919212 w 2211748"/>
              <a:gd name="connsiteY30" fmla="*/ 1240971 h 1828800"/>
              <a:gd name="connsiteX31" fmla="*/ 919212 w 2211748"/>
              <a:gd name="connsiteY31" fmla="*/ 1375038 h 1828800"/>
              <a:gd name="connsiteX32" fmla="*/ 1259534 w 2211748"/>
              <a:gd name="connsiteY32" fmla="*/ 1375038 h 1828800"/>
              <a:gd name="connsiteX33" fmla="*/ 1259534 w 2211748"/>
              <a:gd name="connsiteY33" fmla="*/ 1430039 h 1828800"/>
              <a:gd name="connsiteX34" fmla="*/ 1513916 w 2211748"/>
              <a:gd name="connsiteY34" fmla="*/ 1430039 h 1828800"/>
              <a:gd name="connsiteX35" fmla="*/ 1513916 w 2211748"/>
              <a:gd name="connsiteY35" fmla="*/ 1512541 h 1828800"/>
              <a:gd name="connsiteX36" fmla="*/ 1610169 w 2211748"/>
              <a:gd name="connsiteY36" fmla="*/ 1512541 h 1828800"/>
              <a:gd name="connsiteX37" fmla="*/ 1610169 w 2211748"/>
              <a:gd name="connsiteY37" fmla="*/ 1581293 h 1828800"/>
              <a:gd name="connsiteX38" fmla="*/ 1647982 w 2211748"/>
              <a:gd name="connsiteY38" fmla="*/ 1581293 h 1828800"/>
              <a:gd name="connsiteX39" fmla="*/ 1647982 w 2211748"/>
              <a:gd name="connsiteY39" fmla="*/ 1643170 h 1828800"/>
              <a:gd name="connsiteX40" fmla="*/ 1764860 w 2211748"/>
              <a:gd name="connsiteY40" fmla="*/ 1643170 h 1828800"/>
              <a:gd name="connsiteX41" fmla="*/ 1764860 w 2211748"/>
              <a:gd name="connsiteY41" fmla="*/ 1698171 h 1828800"/>
              <a:gd name="connsiteX42" fmla="*/ 1833612 w 2211748"/>
              <a:gd name="connsiteY42" fmla="*/ 1698171 h 1828800"/>
              <a:gd name="connsiteX43" fmla="*/ 1833612 w 2211748"/>
              <a:gd name="connsiteY43" fmla="*/ 1756611 h 1828800"/>
              <a:gd name="connsiteX44" fmla="*/ 1912677 w 2211748"/>
              <a:gd name="connsiteY44" fmla="*/ 1756611 h 1828800"/>
              <a:gd name="connsiteX45" fmla="*/ 1912677 w 2211748"/>
              <a:gd name="connsiteY45" fmla="*/ 1794424 h 1828800"/>
              <a:gd name="connsiteX46" fmla="*/ 2015805 w 2211748"/>
              <a:gd name="connsiteY46" fmla="*/ 1794424 h 1828800"/>
              <a:gd name="connsiteX47" fmla="*/ 2015805 w 2211748"/>
              <a:gd name="connsiteY47" fmla="*/ 1828800 h 1828800"/>
              <a:gd name="connsiteX48" fmla="*/ 2211748 w 2211748"/>
              <a:gd name="connsiteY48" fmla="*/ 1828800 h 1828800"/>
              <a:gd name="connsiteX49" fmla="*/ 2211748 w 2211748"/>
              <a:gd name="connsiteY49" fmla="*/ 1460978 h 1828800"/>
              <a:gd name="connsiteX50" fmla="*/ 2015805 w 2211748"/>
              <a:gd name="connsiteY50" fmla="*/ 1460978 h 1828800"/>
              <a:gd name="connsiteX51" fmla="*/ 2015805 w 2211748"/>
              <a:gd name="connsiteY51" fmla="*/ 1340662 h 1828800"/>
              <a:gd name="connsiteX52" fmla="*/ 1916115 w 2211748"/>
              <a:gd name="connsiteY52" fmla="*/ 1340662 h 1828800"/>
              <a:gd name="connsiteX53" fmla="*/ 1916115 w 2211748"/>
              <a:gd name="connsiteY53" fmla="*/ 1244409 h 1828800"/>
              <a:gd name="connsiteX54" fmla="*/ 1826737 w 2211748"/>
              <a:gd name="connsiteY54" fmla="*/ 1244409 h 1828800"/>
              <a:gd name="connsiteX55" fmla="*/ 1826737 w 2211748"/>
              <a:gd name="connsiteY55" fmla="*/ 1137844 h 1828800"/>
              <a:gd name="connsiteX56" fmla="*/ 1761423 w 2211748"/>
              <a:gd name="connsiteY56" fmla="*/ 1137844 h 1828800"/>
              <a:gd name="connsiteX57" fmla="*/ 1761423 w 2211748"/>
              <a:gd name="connsiteY57" fmla="*/ 1045029 h 1828800"/>
              <a:gd name="connsiteX58" fmla="*/ 1644545 w 2211748"/>
              <a:gd name="connsiteY58" fmla="*/ 1045029 h 1828800"/>
              <a:gd name="connsiteX59" fmla="*/ 1644545 w 2211748"/>
              <a:gd name="connsiteY59" fmla="*/ 955651 h 1828800"/>
              <a:gd name="connsiteX60" fmla="*/ 1603294 w 2211748"/>
              <a:gd name="connsiteY60" fmla="*/ 955651 h 1828800"/>
              <a:gd name="connsiteX61" fmla="*/ 1603294 w 2211748"/>
              <a:gd name="connsiteY61" fmla="*/ 876587 h 1828800"/>
              <a:gd name="connsiteX62" fmla="*/ 1513916 w 2211748"/>
              <a:gd name="connsiteY62" fmla="*/ 876587 h 1828800"/>
              <a:gd name="connsiteX63" fmla="*/ 1513916 w 2211748"/>
              <a:gd name="connsiteY63" fmla="*/ 797522 h 1828800"/>
              <a:gd name="connsiteX64" fmla="*/ 1259534 w 2211748"/>
              <a:gd name="connsiteY64" fmla="*/ 797522 h 1828800"/>
              <a:gd name="connsiteX65" fmla="*/ 1259534 w 2211748"/>
              <a:gd name="connsiteY65" fmla="*/ 728770 h 1828800"/>
              <a:gd name="connsiteX66" fmla="*/ 905462 w 2211748"/>
              <a:gd name="connsiteY66" fmla="*/ 728770 h 1828800"/>
              <a:gd name="connsiteX67" fmla="*/ 905462 w 2211748"/>
              <a:gd name="connsiteY67" fmla="*/ 601579 h 1828800"/>
              <a:gd name="connsiteX68" fmla="*/ 905462 w 2211748"/>
              <a:gd name="connsiteY68" fmla="*/ 601579 h 1828800"/>
              <a:gd name="connsiteX69" fmla="*/ 905462 w 2211748"/>
              <a:gd name="connsiteY69" fmla="*/ 601579 h 1828800"/>
              <a:gd name="connsiteX70" fmla="*/ 877961 w 2211748"/>
              <a:gd name="connsiteY70" fmla="*/ 601579 h 1828800"/>
              <a:gd name="connsiteX71" fmla="*/ 877961 w 2211748"/>
              <a:gd name="connsiteY71" fmla="*/ 546578 h 1828800"/>
              <a:gd name="connsiteX72" fmla="*/ 847023 w 2211748"/>
              <a:gd name="connsiteY72" fmla="*/ 546578 h 1828800"/>
              <a:gd name="connsiteX73" fmla="*/ 847023 w 2211748"/>
              <a:gd name="connsiteY73" fmla="*/ 426262 h 1828800"/>
              <a:gd name="connsiteX74" fmla="*/ 682018 w 2211748"/>
              <a:gd name="connsiteY74" fmla="*/ 426262 h 1828800"/>
              <a:gd name="connsiteX75" fmla="*/ 682018 w 2211748"/>
              <a:gd name="connsiteY75" fmla="*/ 326571 h 1828800"/>
              <a:gd name="connsiteX76" fmla="*/ 627017 w 2211748"/>
              <a:gd name="connsiteY76" fmla="*/ 326571 h 1828800"/>
              <a:gd name="connsiteX77" fmla="*/ 627017 w 2211748"/>
              <a:gd name="connsiteY77" fmla="*/ 285320 h 1828800"/>
              <a:gd name="connsiteX78" fmla="*/ 558265 w 2211748"/>
              <a:gd name="connsiteY78" fmla="*/ 285320 h 1828800"/>
              <a:gd name="connsiteX79" fmla="*/ 558265 w 2211748"/>
              <a:gd name="connsiteY79" fmla="*/ 237194 h 1828800"/>
              <a:gd name="connsiteX80" fmla="*/ 499826 w 2211748"/>
              <a:gd name="connsiteY80" fmla="*/ 237194 h 1828800"/>
              <a:gd name="connsiteX81" fmla="*/ 499826 w 2211748"/>
              <a:gd name="connsiteY81" fmla="*/ 185630 h 1828800"/>
              <a:gd name="connsiteX82" fmla="*/ 420761 w 2211748"/>
              <a:gd name="connsiteY82" fmla="*/ 185630 h 1828800"/>
              <a:gd name="connsiteX83" fmla="*/ 420761 w 2211748"/>
              <a:gd name="connsiteY83" fmla="*/ 154692 h 1828800"/>
              <a:gd name="connsiteX84" fmla="*/ 382948 w 2211748"/>
              <a:gd name="connsiteY84" fmla="*/ 154692 h 1828800"/>
              <a:gd name="connsiteX85" fmla="*/ 382948 w 2211748"/>
              <a:gd name="connsiteY85" fmla="*/ 123753 h 1828800"/>
              <a:gd name="connsiteX86" fmla="*/ 331384 w 2211748"/>
              <a:gd name="connsiteY86" fmla="*/ 123753 h 1828800"/>
              <a:gd name="connsiteX87" fmla="*/ 331384 w 2211748"/>
              <a:gd name="connsiteY87" fmla="*/ 92815 h 1828800"/>
              <a:gd name="connsiteX88" fmla="*/ 297008 w 2211748"/>
              <a:gd name="connsiteY88" fmla="*/ 92815 h 1828800"/>
              <a:gd name="connsiteX89" fmla="*/ 297008 w 2211748"/>
              <a:gd name="connsiteY89" fmla="*/ 37814 h 1828800"/>
              <a:gd name="connsiteX90" fmla="*/ 77002 w 2211748"/>
              <a:gd name="connsiteY90" fmla="*/ 37814 h 1828800"/>
              <a:gd name="connsiteX91" fmla="*/ 77002 w 2211748"/>
              <a:gd name="connsiteY91" fmla="*/ 0 h 1828800"/>
              <a:gd name="connsiteX92" fmla="*/ 0 w 2211748"/>
              <a:gd name="connsiteY92" fmla="*/ 5500 h 1828800"/>
              <a:gd name="connsiteX0" fmla="*/ 1375 w 2211748"/>
              <a:gd name="connsiteY0" fmla="*/ 221381 h 1830175"/>
              <a:gd name="connsiteX1" fmla="*/ 42626 w 2211748"/>
              <a:gd name="connsiteY1" fmla="*/ 221381 h 1830175"/>
              <a:gd name="connsiteX2" fmla="*/ 42626 w 2211748"/>
              <a:gd name="connsiteY2" fmla="*/ 269507 h 1830175"/>
              <a:gd name="connsiteX3" fmla="*/ 73564 w 2211748"/>
              <a:gd name="connsiteY3" fmla="*/ 269507 h 1830175"/>
              <a:gd name="connsiteX4" fmla="*/ 73564 w 2211748"/>
              <a:gd name="connsiteY4" fmla="*/ 355447 h 1830175"/>
              <a:gd name="connsiteX5" fmla="*/ 272945 w 2211748"/>
              <a:gd name="connsiteY5" fmla="*/ 355447 h 1830175"/>
              <a:gd name="connsiteX6" fmla="*/ 272945 w 2211748"/>
              <a:gd name="connsiteY6" fmla="*/ 424199 h 1830175"/>
              <a:gd name="connsiteX7" fmla="*/ 303883 w 2211748"/>
              <a:gd name="connsiteY7" fmla="*/ 424199 h 1830175"/>
              <a:gd name="connsiteX8" fmla="*/ 303883 w 2211748"/>
              <a:gd name="connsiteY8" fmla="*/ 482638 h 1830175"/>
              <a:gd name="connsiteX9" fmla="*/ 341697 w 2211748"/>
              <a:gd name="connsiteY9" fmla="*/ 482638 h 1830175"/>
              <a:gd name="connsiteX10" fmla="*/ 341697 w 2211748"/>
              <a:gd name="connsiteY10" fmla="*/ 541077 h 1830175"/>
              <a:gd name="connsiteX11" fmla="*/ 386385 w 2211748"/>
              <a:gd name="connsiteY11" fmla="*/ 541077 h 1830175"/>
              <a:gd name="connsiteX12" fmla="*/ 386385 w 2211748"/>
              <a:gd name="connsiteY12" fmla="*/ 602954 h 1830175"/>
              <a:gd name="connsiteX13" fmla="*/ 420761 w 2211748"/>
              <a:gd name="connsiteY13" fmla="*/ 602954 h 1830175"/>
              <a:gd name="connsiteX14" fmla="*/ 420761 w 2211748"/>
              <a:gd name="connsiteY14" fmla="*/ 664831 h 1830175"/>
              <a:gd name="connsiteX15" fmla="*/ 506701 w 2211748"/>
              <a:gd name="connsiteY15" fmla="*/ 664831 h 1830175"/>
              <a:gd name="connsiteX16" fmla="*/ 506701 w 2211748"/>
              <a:gd name="connsiteY16" fmla="*/ 743895 h 1830175"/>
              <a:gd name="connsiteX17" fmla="*/ 565140 w 2211748"/>
              <a:gd name="connsiteY17" fmla="*/ 743895 h 1830175"/>
              <a:gd name="connsiteX18" fmla="*/ 565140 w 2211748"/>
              <a:gd name="connsiteY18" fmla="*/ 822960 h 1830175"/>
              <a:gd name="connsiteX19" fmla="*/ 633892 w 2211748"/>
              <a:gd name="connsiteY19" fmla="*/ 822960 h 1830175"/>
              <a:gd name="connsiteX20" fmla="*/ 633892 w 2211748"/>
              <a:gd name="connsiteY20" fmla="*/ 891712 h 1830175"/>
              <a:gd name="connsiteX21" fmla="*/ 678581 w 2211748"/>
              <a:gd name="connsiteY21" fmla="*/ 891712 h 1830175"/>
              <a:gd name="connsiteX22" fmla="*/ 678581 w 2211748"/>
              <a:gd name="connsiteY22" fmla="*/ 1029216 h 1830175"/>
              <a:gd name="connsiteX23" fmla="*/ 836710 w 2211748"/>
              <a:gd name="connsiteY23" fmla="*/ 1029216 h 1830175"/>
              <a:gd name="connsiteX24" fmla="*/ 836710 w 2211748"/>
              <a:gd name="connsiteY24" fmla="*/ 1104843 h 1830175"/>
              <a:gd name="connsiteX25" fmla="*/ 836710 w 2211748"/>
              <a:gd name="connsiteY25" fmla="*/ 1104843 h 1830175"/>
              <a:gd name="connsiteX26" fmla="*/ 836710 w 2211748"/>
              <a:gd name="connsiteY26" fmla="*/ 1170157 h 1830175"/>
              <a:gd name="connsiteX27" fmla="*/ 888274 w 2211748"/>
              <a:gd name="connsiteY27" fmla="*/ 1170157 h 1830175"/>
              <a:gd name="connsiteX28" fmla="*/ 888274 w 2211748"/>
              <a:gd name="connsiteY28" fmla="*/ 1242346 h 1830175"/>
              <a:gd name="connsiteX29" fmla="*/ 888274 w 2211748"/>
              <a:gd name="connsiteY29" fmla="*/ 1242346 h 1830175"/>
              <a:gd name="connsiteX30" fmla="*/ 919212 w 2211748"/>
              <a:gd name="connsiteY30" fmla="*/ 1242346 h 1830175"/>
              <a:gd name="connsiteX31" fmla="*/ 919212 w 2211748"/>
              <a:gd name="connsiteY31" fmla="*/ 1376413 h 1830175"/>
              <a:gd name="connsiteX32" fmla="*/ 1259534 w 2211748"/>
              <a:gd name="connsiteY32" fmla="*/ 1376413 h 1830175"/>
              <a:gd name="connsiteX33" fmla="*/ 1259534 w 2211748"/>
              <a:gd name="connsiteY33" fmla="*/ 1431414 h 1830175"/>
              <a:gd name="connsiteX34" fmla="*/ 1513916 w 2211748"/>
              <a:gd name="connsiteY34" fmla="*/ 1431414 h 1830175"/>
              <a:gd name="connsiteX35" fmla="*/ 1513916 w 2211748"/>
              <a:gd name="connsiteY35" fmla="*/ 1513916 h 1830175"/>
              <a:gd name="connsiteX36" fmla="*/ 1610169 w 2211748"/>
              <a:gd name="connsiteY36" fmla="*/ 1513916 h 1830175"/>
              <a:gd name="connsiteX37" fmla="*/ 1610169 w 2211748"/>
              <a:gd name="connsiteY37" fmla="*/ 1582668 h 1830175"/>
              <a:gd name="connsiteX38" fmla="*/ 1647982 w 2211748"/>
              <a:gd name="connsiteY38" fmla="*/ 1582668 h 1830175"/>
              <a:gd name="connsiteX39" fmla="*/ 1647982 w 2211748"/>
              <a:gd name="connsiteY39" fmla="*/ 1644545 h 1830175"/>
              <a:gd name="connsiteX40" fmla="*/ 1764860 w 2211748"/>
              <a:gd name="connsiteY40" fmla="*/ 1644545 h 1830175"/>
              <a:gd name="connsiteX41" fmla="*/ 1764860 w 2211748"/>
              <a:gd name="connsiteY41" fmla="*/ 1699546 h 1830175"/>
              <a:gd name="connsiteX42" fmla="*/ 1833612 w 2211748"/>
              <a:gd name="connsiteY42" fmla="*/ 1699546 h 1830175"/>
              <a:gd name="connsiteX43" fmla="*/ 1833612 w 2211748"/>
              <a:gd name="connsiteY43" fmla="*/ 1757986 h 1830175"/>
              <a:gd name="connsiteX44" fmla="*/ 1912677 w 2211748"/>
              <a:gd name="connsiteY44" fmla="*/ 1757986 h 1830175"/>
              <a:gd name="connsiteX45" fmla="*/ 1912677 w 2211748"/>
              <a:gd name="connsiteY45" fmla="*/ 1795799 h 1830175"/>
              <a:gd name="connsiteX46" fmla="*/ 2015805 w 2211748"/>
              <a:gd name="connsiteY46" fmla="*/ 1795799 h 1830175"/>
              <a:gd name="connsiteX47" fmla="*/ 2015805 w 2211748"/>
              <a:gd name="connsiteY47" fmla="*/ 1830175 h 1830175"/>
              <a:gd name="connsiteX48" fmla="*/ 2211748 w 2211748"/>
              <a:gd name="connsiteY48" fmla="*/ 1830175 h 1830175"/>
              <a:gd name="connsiteX49" fmla="*/ 2211748 w 2211748"/>
              <a:gd name="connsiteY49" fmla="*/ 1462353 h 1830175"/>
              <a:gd name="connsiteX50" fmla="*/ 2015805 w 2211748"/>
              <a:gd name="connsiteY50" fmla="*/ 1462353 h 1830175"/>
              <a:gd name="connsiteX51" fmla="*/ 2015805 w 2211748"/>
              <a:gd name="connsiteY51" fmla="*/ 1342037 h 1830175"/>
              <a:gd name="connsiteX52" fmla="*/ 1916115 w 2211748"/>
              <a:gd name="connsiteY52" fmla="*/ 1342037 h 1830175"/>
              <a:gd name="connsiteX53" fmla="*/ 1916115 w 2211748"/>
              <a:gd name="connsiteY53" fmla="*/ 1245784 h 1830175"/>
              <a:gd name="connsiteX54" fmla="*/ 1826737 w 2211748"/>
              <a:gd name="connsiteY54" fmla="*/ 1245784 h 1830175"/>
              <a:gd name="connsiteX55" fmla="*/ 1826737 w 2211748"/>
              <a:gd name="connsiteY55" fmla="*/ 1139219 h 1830175"/>
              <a:gd name="connsiteX56" fmla="*/ 1761423 w 2211748"/>
              <a:gd name="connsiteY56" fmla="*/ 1139219 h 1830175"/>
              <a:gd name="connsiteX57" fmla="*/ 1761423 w 2211748"/>
              <a:gd name="connsiteY57" fmla="*/ 1046404 h 1830175"/>
              <a:gd name="connsiteX58" fmla="*/ 1644545 w 2211748"/>
              <a:gd name="connsiteY58" fmla="*/ 1046404 h 1830175"/>
              <a:gd name="connsiteX59" fmla="*/ 1644545 w 2211748"/>
              <a:gd name="connsiteY59" fmla="*/ 957026 h 1830175"/>
              <a:gd name="connsiteX60" fmla="*/ 1603294 w 2211748"/>
              <a:gd name="connsiteY60" fmla="*/ 957026 h 1830175"/>
              <a:gd name="connsiteX61" fmla="*/ 1603294 w 2211748"/>
              <a:gd name="connsiteY61" fmla="*/ 877962 h 1830175"/>
              <a:gd name="connsiteX62" fmla="*/ 1513916 w 2211748"/>
              <a:gd name="connsiteY62" fmla="*/ 877962 h 1830175"/>
              <a:gd name="connsiteX63" fmla="*/ 1513916 w 2211748"/>
              <a:gd name="connsiteY63" fmla="*/ 798897 h 1830175"/>
              <a:gd name="connsiteX64" fmla="*/ 1259534 w 2211748"/>
              <a:gd name="connsiteY64" fmla="*/ 798897 h 1830175"/>
              <a:gd name="connsiteX65" fmla="*/ 1259534 w 2211748"/>
              <a:gd name="connsiteY65" fmla="*/ 730145 h 1830175"/>
              <a:gd name="connsiteX66" fmla="*/ 905462 w 2211748"/>
              <a:gd name="connsiteY66" fmla="*/ 730145 h 1830175"/>
              <a:gd name="connsiteX67" fmla="*/ 905462 w 2211748"/>
              <a:gd name="connsiteY67" fmla="*/ 602954 h 1830175"/>
              <a:gd name="connsiteX68" fmla="*/ 905462 w 2211748"/>
              <a:gd name="connsiteY68" fmla="*/ 602954 h 1830175"/>
              <a:gd name="connsiteX69" fmla="*/ 905462 w 2211748"/>
              <a:gd name="connsiteY69" fmla="*/ 602954 h 1830175"/>
              <a:gd name="connsiteX70" fmla="*/ 877961 w 2211748"/>
              <a:gd name="connsiteY70" fmla="*/ 602954 h 1830175"/>
              <a:gd name="connsiteX71" fmla="*/ 877961 w 2211748"/>
              <a:gd name="connsiteY71" fmla="*/ 547953 h 1830175"/>
              <a:gd name="connsiteX72" fmla="*/ 847023 w 2211748"/>
              <a:gd name="connsiteY72" fmla="*/ 547953 h 1830175"/>
              <a:gd name="connsiteX73" fmla="*/ 847023 w 2211748"/>
              <a:gd name="connsiteY73" fmla="*/ 427637 h 1830175"/>
              <a:gd name="connsiteX74" fmla="*/ 682018 w 2211748"/>
              <a:gd name="connsiteY74" fmla="*/ 427637 h 1830175"/>
              <a:gd name="connsiteX75" fmla="*/ 682018 w 2211748"/>
              <a:gd name="connsiteY75" fmla="*/ 327946 h 1830175"/>
              <a:gd name="connsiteX76" fmla="*/ 627017 w 2211748"/>
              <a:gd name="connsiteY76" fmla="*/ 327946 h 1830175"/>
              <a:gd name="connsiteX77" fmla="*/ 627017 w 2211748"/>
              <a:gd name="connsiteY77" fmla="*/ 286695 h 1830175"/>
              <a:gd name="connsiteX78" fmla="*/ 558265 w 2211748"/>
              <a:gd name="connsiteY78" fmla="*/ 286695 h 1830175"/>
              <a:gd name="connsiteX79" fmla="*/ 558265 w 2211748"/>
              <a:gd name="connsiteY79" fmla="*/ 238569 h 1830175"/>
              <a:gd name="connsiteX80" fmla="*/ 499826 w 2211748"/>
              <a:gd name="connsiteY80" fmla="*/ 238569 h 1830175"/>
              <a:gd name="connsiteX81" fmla="*/ 499826 w 2211748"/>
              <a:gd name="connsiteY81" fmla="*/ 187005 h 1830175"/>
              <a:gd name="connsiteX82" fmla="*/ 420761 w 2211748"/>
              <a:gd name="connsiteY82" fmla="*/ 187005 h 1830175"/>
              <a:gd name="connsiteX83" fmla="*/ 420761 w 2211748"/>
              <a:gd name="connsiteY83" fmla="*/ 156067 h 1830175"/>
              <a:gd name="connsiteX84" fmla="*/ 382948 w 2211748"/>
              <a:gd name="connsiteY84" fmla="*/ 156067 h 1830175"/>
              <a:gd name="connsiteX85" fmla="*/ 382948 w 2211748"/>
              <a:gd name="connsiteY85" fmla="*/ 125128 h 1830175"/>
              <a:gd name="connsiteX86" fmla="*/ 331384 w 2211748"/>
              <a:gd name="connsiteY86" fmla="*/ 125128 h 1830175"/>
              <a:gd name="connsiteX87" fmla="*/ 331384 w 2211748"/>
              <a:gd name="connsiteY87" fmla="*/ 94190 h 1830175"/>
              <a:gd name="connsiteX88" fmla="*/ 297008 w 2211748"/>
              <a:gd name="connsiteY88" fmla="*/ 94190 h 1830175"/>
              <a:gd name="connsiteX89" fmla="*/ 297008 w 2211748"/>
              <a:gd name="connsiteY89" fmla="*/ 39189 h 1830175"/>
              <a:gd name="connsiteX90" fmla="*/ 77002 w 2211748"/>
              <a:gd name="connsiteY90" fmla="*/ 39189 h 1830175"/>
              <a:gd name="connsiteX91" fmla="*/ 77002 w 2211748"/>
              <a:gd name="connsiteY91" fmla="*/ 1375 h 1830175"/>
              <a:gd name="connsiteX92" fmla="*/ 0 w 2211748"/>
              <a:gd name="connsiteY92" fmla="*/ 0 h 183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11748" h="1830175">
                <a:moveTo>
                  <a:pt x="1375" y="221381"/>
                </a:moveTo>
                <a:lnTo>
                  <a:pt x="42626" y="221381"/>
                </a:lnTo>
                <a:lnTo>
                  <a:pt x="42626" y="269507"/>
                </a:lnTo>
                <a:lnTo>
                  <a:pt x="73564" y="269507"/>
                </a:lnTo>
                <a:lnTo>
                  <a:pt x="73564" y="355447"/>
                </a:lnTo>
                <a:lnTo>
                  <a:pt x="272945" y="355447"/>
                </a:lnTo>
                <a:lnTo>
                  <a:pt x="272945" y="424199"/>
                </a:lnTo>
                <a:lnTo>
                  <a:pt x="303883" y="424199"/>
                </a:lnTo>
                <a:lnTo>
                  <a:pt x="303883" y="482638"/>
                </a:lnTo>
                <a:lnTo>
                  <a:pt x="341697" y="482638"/>
                </a:lnTo>
                <a:lnTo>
                  <a:pt x="341697" y="541077"/>
                </a:lnTo>
                <a:lnTo>
                  <a:pt x="386385" y="541077"/>
                </a:lnTo>
                <a:lnTo>
                  <a:pt x="386385" y="602954"/>
                </a:lnTo>
                <a:lnTo>
                  <a:pt x="420761" y="602954"/>
                </a:lnTo>
                <a:lnTo>
                  <a:pt x="420761" y="664831"/>
                </a:lnTo>
                <a:lnTo>
                  <a:pt x="506701" y="664831"/>
                </a:lnTo>
                <a:lnTo>
                  <a:pt x="506701" y="743895"/>
                </a:lnTo>
                <a:lnTo>
                  <a:pt x="565140" y="743895"/>
                </a:lnTo>
                <a:lnTo>
                  <a:pt x="565140" y="822960"/>
                </a:lnTo>
                <a:lnTo>
                  <a:pt x="633892" y="822960"/>
                </a:lnTo>
                <a:lnTo>
                  <a:pt x="633892" y="891712"/>
                </a:lnTo>
                <a:lnTo>
                  <a:pt x="678581" y="891712"/>
                </a:lnTo>
                <a:lnTo>
                  <a:pt x="678581" y="1029216"/>
                </a:lnTo>
                <a:lnTo>
                  <a:pt x="836710" y="1029216"/>
                </a:lnTo>
                <a:lnTo>
                  <a:pt x="836710" y="1104843"/>
                </a:lnTo>
                <a:lnTo>
                  <a:pt x="836710" y="1104843"/>
                </a:lnTo>
                <a:lnTo>
                  <a:pt x="836710" y="1170157"/>
                </a:lnTo>
                <a:lnTo>
                  <a:pt x="888274" y="1170157"/>
                </a:lnTo>
                <a:lnTo>
                  <a:pt x="888274" y="1242346"/>
                </a:lnTo>
                <a:lnTo>
                  <a:pt x="888274" y="1242346"/>
                </a:lnTo>
                <a:lnTo>
                  <a:pt x="919212" y="1242346"/>
                </a:lnTo>
                <a:lnTo>
                  <a:pt x="919212" y="1376413"/>
                </a:lnTo>
                <a:lnTo>
                  <a:pt x="1259534" y="1376413"/>
                </a:lnTo>
                <a:lnTo>
                  <a:pt x="1259534" y="1431414"/>
                </a:lnTo>
                <a:lnTo>
                  <a:pt x="1513916" y="1431414"/>
                </a:lnTo>
                <a:lnTo>
                  <a:pt x="1513916" y="1513916"/>
                </a:lnTo>
                <a:lnTo>
                  <a:pt x="1610169" y="1513916"/>
                </a:lnTo>
                <a:lnTo>
                  <a:pt x="1610169" y="1582668"/>
                </a:lnTo>
                <a:lnTo>
                  <a:pt x="1647982" y="1582668"/>
                </a:lnTo>
                <a:lnTo>
                  <a:pt x="1647982" y="1644545"/>
                </a:lnTo>
                <a:lnTo>
                  <a:pt x="1764860" y="1644545"/>
                </a:lnTo>
                <a:lnTo>
                  <a:pt x="1764860" y="1699546"/>
                </a:lnTo>
                <a:lnTo>
                  <a:pt x="1833612" y="1699546"/>
                </a:lnTo>
                <a:lnTo>
                  <a:pt x="1833612" y="1757986"/>
                </a:lnTo>
                <a:lnTo>
                  <a:pt x="1912677" y="1757986"/>
                </a:lnTo>
                <a:lnTo>
                  <a:pt x="1912677" y="1795799"/>
                </a:lnTo>
                <a:lnTo>
                  <a:pt x="2015805" y="1795799"/>
                </a:lnTo>
                <a:lnTo>
                  <a:pt x="2015805" y="1830175"/>
                </a:lnTo>
                <a:lnTo>
                  <a:pt x="2211748" y="1830175"/>
                </a:lnTo>
                <a:lnTo>
                  <a:pt x="2211748" y="1462353"/>
                </a:lnTo>
                <a:lnTo>
                  <a:pt x="2015805" y="1462353"/>
                </a:lnTo>
                <a:lnTo>
                  <a:pt x="2015805" y="1342037"/>
                </a:lnTo>
                <a:lnTo>
                  <a:pt x="1916115" y="1342037"/>
                </a:lnTo>
                <a:lnTo>
                  <a:pt x="1916115" y="1245784"/>
                </a:lnTo>
                <a:lnTo>
                  <a:pt x="1826737" y="1245784"/>
                </a:lnTo>
                <a:lnTo>
                  <a:pt x="1826737" y="1139219"/>
                </a:lnTo>
                <a:lnTo>
                  <a:pt x="1761423" y="1139219"/>
                </a:lnTo>
                <a:lnTo>
                  <a:pt x="1761423" y="1046404"/>
                </a:lnTo>
                <a:lnTo>
                  <a:pt x="1644545" y="1046404"/>
                </a:lnTo>
                <a:lnTo>
                  <a:pt x="1644545" y="957026"/>
                </a:lnTo>
                <a:lnTo>
                  <a:pt x="1603294" y="957026"/>
                </a:lnTo>
                <a:lnTo>
                  <a:pt x="1603294" y="877962"/>
                </a:lnTo>
                <a:lnTo>
                  <a:pt x="1513916" y="877962"/>
                </a:lnTo>
                <a:lnTo>
                  <a:pt x="1513916" y="798897"/>
                </a:lnTo>
                <a:lnTo>
                  <a:pt x="1259534" y="798897"/>
                </a:lnTo>
                <a:lnTo>
                  <a:pt x="1259534" y="730145"/>
                </a:lnTo>
                <a:lnTo>
                  <a:pt x="905462" y="730145"/>
                </a:lnTo>
                <a:lnTo>
                  <a:pt x="905462" y="602954"/>
                </a:lnTo>
                <a:lnTo>
                  <a:pt x="905462" y="602954"/>
                </a:lnTo>
                <a:lnTo>
                  <a:pt x="905462" y="602954"/>
                </a:lnTo>
                <a:lnTo>
                  <a:pt x="877961" y="602954"/>
                </a:lnTo>
                <a:lnTo>
                  <a:pt x="877961" y="547953"/>
                </a:lnTo>
                <a:lnTo>
                  <a:pt x="847023" y="547953"/>
                </a:lnTo>
                <a:lnTo>
                  <a:pt x="847023" y="427637"/>
                </a:lnTo>
                <a:lnTo>
                  <a:pt x="682018" y="427637"/>
                </a:lnTo>
                <a:lnTo>
                  <a:pt x="682018" y="327946"/>
                </a:lnTo>
                <a:lnTo>
                  <a:pt x="627017" y="327946"/>
                </a:lnTo>
                <a:lnTo>
                  <a:pt x="627017" y="286695"/>
                </a:lnTo>
                <a:lnTo>
                  <a:pt x="558265" y="286695"/>
                </a:lnTo>
                <a:lnTo>
                  <a:pt x="558265" y="238569"/>
                </a:lnTo>
                <a:lnTo>
                  <a:pt x="499826" y="238569"/>
                </a:lnTo>
                <a:lnTo>
                  <a:pt x="499826" y="187005"/>
                </a:lnTo>
                <a:lnTo>
                  <a:pt x="420761" y="187005"/>
                </a:lnTo>
                <a:lnTo>
                  <a:pt x="420761" y="156067"/>
                </a:lnTo>
                <a:lnTo>
                  <a:pt x="382948" y="156067"/>
                </a:lnTo>
                <a:lnTo>
                  <a:pt x="382948" y="125128"/>
                </a:lnTo>
                <a:lnTo>
                  <a:pt x="331384" y="125128"/>
                </a:lnTo>
                <a:lnTo>
                  <a:pt x="331384" y="94190"/>
                </a:lnTo>
                <a:lnTo>
                  <a:pt x="297008" y="94190"/>
                </a:lnTo>
                <a:lnTo>
                  <a:pt x="297008" y="39189"/>
                </a:lnTo>
                <a:lnTo>
                  <a:pt x="77002" y="39189"/>
                </a:lnTo>
                <a:lnTo>
                  <a:pt x="77002" y="1375"/>
                </a:lnTo>
                <a:cubicBezTo>
                  <a:pt x="51793" y="4813"/>
                  <a:pt x="0" y="0"/>
                  <a:pt x="0" y="0"/>
                </a:cubicBezTo>
              </a:path>
            </a:pathLst>
          </a:custGeom>
          <a:solidFill>
            <a:schemeClr val="accent3">
              <a:lumMod val="20000"/>
              <a:lumOff val="80000"/>
            </a:schemeClr>
          </a:solidFill>
          <a:ln w="127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Freeform 331">
            <a:extLst>
              <a:ext uri="{FF2B5EF4-FFF2-40B4-BE49-F238E27FC236}">
                <a16:creationId xmlns:a16="http://schemas.microsoft.com/office/drawing/2014/main" id="{46CD104C-F45D-85B4-798F-24EC0BE057DE}"/>
              </a:ext>
            </a:extLst>
          </p:cNvPr>
          <p:cNvSpPr/>
          <p:nvPr/>
        </p:nvSpPr>
        <p:spPr bwMode="auto">
          <a:xfrm>
            <a:off x="5002006" y="1968794"/>
            <a:ext cx="691515" cy="1809750"/>
          </a:xfrm>
          <a:custGeom>
            <a:avLst/>
            <a:gdLst>
              <a:gd name="connsiteX0" fmla="*/ 0 w 688975"/>
              <a:gd name="connsiteY0" fmla="*/ 0 h 1809750"/>
              <a:gd name="connsiteX1" fmla="*/ 0 w 688975"/>
              <a:gd name="connsiteY1" fmla="*/ 831850 h 1809750"/>
              <a:gd name="connsiteX2" fmla="*/ 139700 w 688975"/>
              <a:gd name="connsiteY2" fmla="*/ 831850 h 1809750"/>
              <a:gd name="connsiteX3" fmla="*/ 139700 w 688975"/>
              <a:gd name="connsiteY3" fmla="*/ 936625 h 1809750"/>
              <a:gd name="connsiteX4" fmla="*/ 171450 w 688975"/>
              <a:gd name="connsiteY4" fmla="*/ 936625 h 1809750"/>
              <a:gd name="connsiteX5" fmla="*/ 171450 w 688975"/>
              <a:gd name="connsiteY5" fmla="*/ 1073150 h 1809750"/>
              <a:gd name="connsiteX6" fmla="*/ 200025 w 688975"/>
              <a:gd name="connsiteY6" fmla="*/ 1073150 h 1809750"/>
              <a:gd name="connsiteX7" fmla="*/ 200025 w 688975"/>
              <a:gd name="connsiteY7" fmla="*/ 1203325 h 1809750"/>
              <a:gd name="connsiteX8" fmla="*/ 234950 w 688975"/>
              <a:gd name="connsiteY8" fmla="*/ 1203325 h 1809750"/>
              <a:gd name="connsiteX9" fmla="*/ 234950 w 688975"/>
              <a:gd name="connsiteY9" fmla="*/ 1355725 h 1809750"/>
              <a:gd name="connsiteX10" fmla="*/ 285750 w 688975"/>
              <a:gd name="connsiteY10" fmla="*/ 1355725 h 1809750"/>
              <a:gd name="connsiteX11" fmla="*/ 285750 w 688975"/>
              <a:gd name="connsiteY11" fmla="*/ 1597025 h 1809750"/>
              <a:gd name="connsiteX12" fmla="*/ 330200 w 688975"/>
              <a:gd name="connsiteY12" fmla="*/ 1597025 h 1809750"/>
              <a:gd name="connsiteX13" fmla="*/ 330200 w 688975"/>
              <a:gd name="connsiteY13" fmla="*/ 1692275 h 1809750"/>
              <a:gd name="connsiteX14" fmla="*/ 384175 w 688975"/>
              <a:gd name="connsiteY14" fmla="*/ 1692275 h 1809750"/>
              <a:gd name="connsiteX15" fmla="*/ 384175 w 688975"/>
              <a:gd name="connsiteY15" fmla="*/ 1771650 h 1809750"/>
              <a:gd name="connsiteX16" fmla="*/ 479425 w 688975"/>
              <a:gd name="connsiteY16" fmla="*/ 1771650 h 1809750"/>
              <a:gd name="connsiteX17" fmla="*/ 479425 w 688975"/>
              <a:gd name="connsiteY17" fmla="*/ 1809750 h 1809750"/>
              <a:gd name="connsiteX18" fmla="*/ 688975 w 688975"/>
              <a:gd name="connsiteY18" fmla="*/ 1809750 h 1809750"/>
              <a:gd name="connsiteX19" fmla="*/ 688975 w 688975"/>
              <a:gd name="connsiteY19" fmla="*/ 1187450 h 1809750"/>
              <a:gd name="connsiteX20" fmla="*/ 479425 w 688975"/>
              <a:gd name="connsiteY20" fmla="*/ 1187450 h 1809750"/>
              <a:gd name="connsiteX21" fmla="*/ 479425 w 688975"/>
              <a:gd name="connsiteY21" fmla="*/ 981075 h 1809750"/>
              <a:gd name="connsiteX22" fmla="*/ 387350 w 688975"/>
              <a:gd name="connsiteY22" fmla="*/ 981075 h 1809750"/>
              <a:gd name="connsiteX23" fmla="*/ 387350 w 688975"/>
              <a:gd name="connsiteY23" fmla="*/ 803275 h 1809750"/>
              <a:gd name="connsiteX24" fmla="*/ 327025 w 688975"/>
              <a:gd name="connsiteY24" fmla="*/ 803275 h 1809750"/>
              <a:gd name="connsiteX25" fmla="*/ 327025 w 688975"/>
              <a:gd name="connsiteY25" fmla="*/ 644525 h 1809750"/>
              <a:gd name="connsiteX26" fmla="*/ 295275 w 688975"/>
              <a:gd name="connsiteY26" fmla="*/ 644525 h 1809750"/>
              <a:gd name="connsiteX27" fmla="*/ 295275 w 688975"/>
              <a:gd name="connsiteY27" fmla="*/ 495300 h 1809750"/>
              <a:gd name="connsiteX28" fmla="*/ 295275 w 688975"/>
              <a:gd name="connsiteY28" fmla="*/ 495300 h 1809750"/>
              <a:gd name="connsiteX29" fmla="*/ 295275 w 688975"/>
              <a:gd name="connsiteY29" fmla="*/ 495300 h 1809750"/>
              <a:gd name="connsiteX30" fmla="*/ 295275 w 688975"/>
              <a:gd name="connsiteY30" fmla="*/ 495300 h 1809750"/>
              <a:gd name="connsiteX31" fmla="*/ 269875 w 688975"/>
              <a:gd name="connsiteY31" fmla="*/ 495300 h 1809750"/>
              <a:gd name="connsiteX32" fmla="*/ 269875 w 688975"/>
              <a:gd name="connsiteY32" fmla="*/ 355600 h 1809750"/>
              <a:gd name="connsiteX33" fmla="*/ 225425 w 688975"/>
              <a:gd name="connsiteY33" fmla="*/ 355600 h 1809750"/>
              <a:gd name="connsiteX34" fmla="*/ 225425 w 688975"/>
              <a:gd name="connsiteY34" fmla="*/ 238125 h 1809750"/>
              <a:gd name="connsiteX35" fmla="*/ 190500 w 688975"/>
              <a:gd name="connsiteY35" fmla="*/ 238125 h 1809750"/>
              <a:gd name="connsiteX36" fmla="*/ 190500 w 688975"/>
              <a:gd name="connsiteY36" fmla="*/ 66675 h 1809750"/>
              <a:gd name="connsiteX37" fmla="*/ 136525 w 688975"/>
              <a:gd name="connsiteY37" fmla="*/ 66675 h 1809750"/>
              <a:gd name="connsiteX38" fmla="*/ 136525 w 688975"/>
              <a:gd name="connsiteY38" fmla="*/ 3175 h 1809750"/>
              <a:gd name="connsiteX39" fmla="*/ 0 w 688975"/>
              <a:gd name="connsiteY39" fmla="*/ 0 h 1809750"/>
              <a:gd name="connsiteX0" fmla="*/ 688975 w 780415"/>
              <a:gd name="connsiteY0" fmla="*/ 1187450 h 1809750"/>
              <a:gd name="connsiteX1" fmla="*/ 479425 w 780415"/>
              <a:gd name="connsiteY1" fmla="*/ 1187450 h 1809750"/>
              <a:gd name="connsiteX2" fmla="*/ 479425 w 780415"/>
              <a:gd name="connsiteY2" fmla="*/ 981075 h 1809750"/>
              <a:gd name="connsiteX3" fmla="*/ 387350 w 780415"/>
              <a:gd name="connsiteY3" fmla="*/ 981075 h 1809750"/>
              <a:gd name="connsiteX4" fmla="*/ 387350 w 780415"/>
              <a:gd name="connsiteY4" fmla="*/ 803275 h 1809750"/>
              <a:gd name="connsiteX5" fmla="*/ 327025 w 780415"/>
              <a:gd name="connsiteY5" fmla="*/ 803275 h 1809750"/>
              <a:gd name="connsiteX6" fmla="*/ 327025 w 780415"/>
              <a:gd name="connsiteY6" fmla="*/ 644525 h 1809750"/>
              <a:gd name="connsiteX7" fmla="*/ 295275 w 780415"/>
              <a:gd name="connsiteY7" fmla="*/ 644525 h 1809750"/>
              <a:gd name="connsiteX8" fmla="*/ 295275 w 780415"/>
              <a:gd name="connsiteY8" fmla="*/ 495300 h 1809750"/>
              <a:gd name="connsiteX9" fmla="*/ 295275 w 780415"/>
              <a:gd name="connsiteY9" fmla="*/ 495300 h 1809750"/>
              <a:gd name="connsiteX10" fmla="*/ 295275 w 780415"/>
              <a:gd name="connsiteY10" fmla="*/ 495300 h 1809750"/>
              <a:gd name="connsiteX11" fmla="*/ 295275 w 780415"/>
              <a:gd name="connsiteY11" fmla="*/ 495300 h 1809750"/>
              <a:gd name="connsiteX12" fmla="*/ 269875 w 780415"/>
              <a:gd name="connsiteY12" fmla="*/ 495300 h 1809750"/>
              <a:gd name="connsiteX13" fmla="*/ 269875 w 780415"/>
              <a:gd name="connsiteY13" fmla="*/ 355600 h 1809750"/>
              <a:gd name="connsiteX14" fmla="*/ 225425 w 780415"/>
              <a:gd name="connsiteY14" fmla="*/ 355600 h 1809750"/>
              <a:gd name="connsiteX15" fmla="*/ 225425 w 780415"/>
              <a:gd name="connsiteY15" fmla="*/ 238125 h 1809750"/>
              <a:gd name="connsiteX16" fmla="*/ 190500 w 780415"/>
              <a:gd name="connsiteY16" fmla="*/ 238125 h 1809750"/>
              <a:gd name="connsiteX17" fmla="*/ 190500 w 780415"/>
              <a:gd name="connsiteY17" fmla="*/ 66675 h 1809750"/>
              <a:gd name="connsiteX18" fmla="*/ 136525 w 780415"/>
              <a:gd name="connsiteY18" fmla="*/ 66675 h 1809750"/>
              <a:gd name="connsiteX19" fmla="*/ 136525 w 780415"/>
              <a:gd name="connsiteY19" fmla="*/ 3175 h 1809750"/>
              <a:gd name="connsiteX20" fmla="*/ 0 w 780415"/>
              <a:gd name="connsiteY20" fmla="*/ 0 h 1809750"/>
              <a:gd name="connsiteX21" fmla="*/ 0 w 780415"/>
              <a:gd name="connsiteY21" fmla="*/ 831850 h 1809750"/>
              <a:gd name="connsiteX22" fmla="*/ 139700 w 780415"/>
              <a:gd name="connsiteY22" fmla="*/ 831850 h 1809750"/>
              <a:gd name="connsiteX23" fmla="*/ 139700 w 780415"/>
              <a:gd name="connsiteY23" fmla="*/ 936625 h 1809750"/>
              <a:gd name="connsiteX24" fmla="*/ 171450 w 780415"/>
              <a:gd name="connsiteY24" fmla="*/ 936625 h 1809750"/>
              <a:gd name="connsiteX25" fmla="*/ 171450 w 780415"/>
              <a:gd name="connsiteY25" fmla="*/ 1073150 h 1809750"/>
              <a:gd name="connsiteX26" fmla="*/ 200025 w 780415"/>
              <a:gd name="connsiteY26" fmla="*/ 1073150 h 1809750"/>
              <a:gd name="connsiteX27" fmla="*/ 200025 w 780415"/>
              <a:gd name="connsiteY27" fmla="*/ 1203325 h 1809750"/>
              <a:gd name="connsiteX28" fmla="*/ 234950 w 780415"/>
              <a:gd name="connsiteY28" fmla="*/ 1203325 h 1809750"/>
              <a:gd name="connsiteX29" fmla="*/ 234950 w 780415"/>
              <a:gd name="connsiteY29" fmla="*/ 1355725 h 1809750"/>
              <a:gd name="connsiteX30" fmla="*/ 285750 w 780415"/>
              <a:gd name="connsiteY30" fmla="*/ 1355725 h 1809750"/>
              <a:gd name="connsiteX31" fmla="*/ 285750 w 780415"/>
              <a:gd name="connsiteY31" fmla="*/ 1597025 h 1809750"/>
              <a:gd name="connsiteX32" fmla="*/ 330200 w 780415"/>
              <a:gd name="connsiteY32" fmla="*/ 1597025 h 1809750"/>
              <a:gd name="connsiteX33" fmla="*/ 330200 w 780415"/>
              <a:gd name="connsiteY33" fmla="*/ 1692275 h 1809750"/>
              <a:gd name="connsiteX34" fmla="*/ 384175 w 780415"/>
              <a:gd name="connsiteY34" fmla="*/ 1692275 h 1809750"/>
              <a:gd name="connsiteX35" fmla="*/ 384175 w 780415"/>
              <a:gd name="connsiteY35" fmla="*/ 1771650 h 1809750"/>
              <a:gd name="connsiteX36" fmla="*/ 479425 w 780415"/>
              <a:gd name="connsiteY36" fmla="*/ 1771650 h 1809750"/>
              <a:gd name="connsiteX37" fmla="*/ 479425 w 780415"/>
              <a:gd name="connsiteY37" fmla="*/ 1809750 h 1809750"/>
              <a:gd name="connsiteX38" fmla="*/ 688975 w 780415"/>
              <a:gd name="connsiteY38" fmla="*/ 1809750 h 1809750"/>
              <a:gd name="connsiteX39" fmla="*/ 780415 w 780415"/>
              <a:gd name="connsiteY39" fmla="*/ 1278890 h 1809750"/>
              <a:gd name="connsiteX0" fmla="*/ 688975 w 688975"/>
              <a:gd name="connsiteY0" fmla="*/ 1187450 h 1809750"/>
              <a:gd name="connsiteX1" fmla="*/ 479425 w 688975"/>
              <a:gd name="connsiteY1" fmla="*/ 1187450 h 1809750"/>
              <a:gd name="connsiteX2" fmla="*/ 479425 w 688975"/>
              <a:gd name="connsiteY2" fmla="*/ 981075 h 1809750"/>
              <a:gd name="connsiteX3" fmla="*/ 387350 w 688975"/>
              <a:gd name="connsiteY3" fmla="*/ 981075 h 1809750"/>
              <a:gd name="connsiteX4" fmla="*/ 387350 w 688975"/>
              <a:gd name="connsiteY4" fmla="*/ 803275 h 1809750"/>
              <a:gd name="connsiteX5" fmla="*/ 327025 w 688975"/>
              <a:gd name="connsiteY5" fmla="*/ 803275 h 1809750"/>
              <a:gd name="connsiteX6" fmla="*/ 327025 w 688975"/>
              <a:gd name="connsiteY6" fmla="*/ 644525 h 1809750"/>
              <a:gd name="connsiteX7" fmla="*/ 295275 w 688975"/>
              <a:gd name="connsiteY7" fmla="*/ 644525 h 1809750"/>
              <a:gd name="connsiteX8" fmla="*/ 295275 w 688975"/>
              <a:gd name="connsiteY8" fmla="*/ 495300 h 1809750"/>
              <a:gd name="connsiteX9" fmla="*/ 295275 w 688975"/>
              <a:gd name="connsiteY9" fmla="*/ 495300 h 1809750"/>
              <a:gd name="connsiteX10" fmla="*/ 295275 w 688975"/>
              <a:gd name="connsiteY10" fmla="*/ 495300 h 1809750"/>
              <a:gd name="connsiteX11" fmla="*/ 295275 w 688975"/>
              <a:gd name="connsiteY11" fmla="*/ 495300 h 1809750"/>
              <a:gd name="connsiteX12" fmla="*/ 269875 w 688975"/>
              <a:gd name="connsiteY12" fmla="*/ 495300 h 1809750"/>
              <a:gd name="connsiteX13" fmla="*/ 269875 w 688975"/>
              <a:gd name="connsiteY13" fmla="*/ 355600 h 1809750"/>
              <a:gd name="connsiteX14" fmla="*/ 225425 w 688975"/>
              <a:gd name="connsiteY14" fmla="*/ 355600 h 1809750"/>
              <a:gd name="connsiteX15" fmla="*/ 225425 w 688975"/>
              <a:gd name="connsiteY15" fmla="*/ 238125 h 1809750"/>
              <a:gd name="connsiteX16" fmla="*/ 190500 w 688975"/>
              <a:gd name="connsiteY16" fmla="*/ 238125 h 1809750"/>
              <a:gd name="connsiteX17" fmla="*/ 190500 w 688975"/>
              <a:gd name="connsiteY17" fmla="*/ 66675 h 1809750"/>
              <a:gd name="connsiteX18" fmla="*/ 136525 w 688975"/>
              <a:gd name="connsiteY18" fmla="*/ 66675 h 1809750"/>
              <a:gd name="connsiteX19" fmla="*/ 136525 w 688975"/>
              <a:gd name="connsiteY19" fmla="*/ 3175 h 1809750"/>
              <a:gd name="connsiteX20" fmla="*/ 0 w 688975"/>
              <a:gd name="connsiteY20" fmla="*/ 0 h 1809750"/>
              <a:gd name="connsiteX21" fmla="*/ 0 w 688975"/>
              <a:gd name="connsiteY21" fmla="*/ 831850 h 1809750"/>
              <a:gd name="connsiteX22" fmla="*/ 139700 w 688975"/>
              <a:gd name="connsiteY22" fmla="*/ 831850 h 1809750"/>
              <a:gd name="connsiteX23" fmla="*/ 139700 w 688975"/>
              <a:gd name="connsiteY23" fmla="*/ 936625 h 1809750"/>
              <a:gd name="connsiteX24" fmla="*/ 171450 w 688975"/>
              <a:gd name="connsiteY24" fmla="*/ 936625 h 1809750"/>
              <a:gd name="connsiteX25" fmla="*/ 171450 w 688975"/>
              <a:gd name="connsiteY25" fmla="*/ 1073150 h 1809750"/>
              <a:gd name="connsiteX26" fmla="*/ 200025 w 688975"/>
              <a:gd name="connsiteY26" fmla="*/ 1073150 h 1809750"/>
              <a:gd name="connsiteX27" fmla="*/ 200025 w 688975"/>
              <a:gd name="connsiteY27" fmla="*/ 1203325 h 1809750"/>
              <a:gd name="connsiteX28" fmla="*/ 234950 w 688975"/>
              <a:gd name="connsiteY28" fmla="*/ 1203325 h 1809750"/>
              <a:gd name="connsiteX29" fmla="*/ 234950 w 688975"/>
              <a:gd name="connsiteY29" fmla="*/ 1355725 h 1809750"/>
              <a:gd name="connsiteX30" fmla="*/ 285750 w 688975"/>
              <a:gd name="connsiteY30" fmla="*/ 1355725 h 1809750"/>
              <a:gd name="connsiteX31" fmla="*/ 285750 w 688975"/>
              <a:gd name="connsiteY31" fmla="*/ 1597025 h 1809750"/>
              <a:gd name="connsiteX32" fmla="*/ 330200 w 688975"/>
              <a:gd name="connsiteY32" fmla="*/ 1597025 h 1809750"/>
              <a:gd name="connsiteX33" fmla="*/ 330200 w 688975"/>
              <a:gd name="connsiteY33" fmla="*/ 1692275 h 1809750"/>
              <a:gd name="connsiteX34" fmla="*/ 384175 w 688975"/>
              <a:gd name="connsiteY34" fmla="*/ 1692275 h 1809750"/>
              <a:gd name="connsiteX35" fmla="*/ 384175 w 688975"/>
              <a:gd name="connsiteY35" fmla="*/ 1771650 h 1809750"/>
              <a:gd name="connsiteX36" fmla="*/ 479425 w 688975"/>
              <a:gd name="connsiteY36" fmla="*/ 1771650 h 1809750"/>
              <a:gd name="connsiteX37" fmla="*/ 479425 w 688975"/>
              <a:gd name="connsiteY37" fmla="*/ 1809750 h 1809750"/>
              <a:gd name="connsiteX38" fmla="*/ 688975 w 688975"/>
              <a:gd name="connsiteY38" fmla="*/ 1809750 h 1809750"/>
              <a:gd name="connsiteX0" fmla="*/ 691515 w 691515"/>
              <a:gd name="connsiteY0" fmla="*/ 1187450 h 1809750"/>
              <a:gd name="connsiteX1" fmla="*/ 481965 w 691515"/>
              <a:gd name="connsiteY1" fmla="*/ 1187450 h 1809750"/>
              <a:gd name="connsiteX2" fmla="*/ 481965 w 691515"/>
              <a:gd name="connsiteY2" fmla="*/ 981075 h 1809750"/>
              <a:gd name="connsiteX3" fmla="*/ 389890 w 691515"/>
              <a:gd name="connsiteY3" fmla="*/ 981075 h 1809750"/>
              <a:gd name="connsiteX4" fmla="*/ 389890 w 691515"/>
              <a:gd name="connsiteY4" fmla="*/ 803275 h 1809750"/>
              <a:gd name="connsiteX5" fmla="*/ 329565 w 691515"/>
              <a:gd name="connsiteY5" fmla="*/ 803275 h 1809750"/>
              <a:gd name="connsiteX6" fmla="*/ 329565 w 691515"/>
              <a:gd name="connsiteY6" fmla="*/ 644525 h 1809750"/>
              <a:gd name="connsiteX7" fmla="*/ 297815 w 691515"/>
              <a:gd name="connsiteY7" fmla="*/ 644525 h 1809750"/>
              <a:gd name="connsiteX8" fmla="*/ 297815 w 691515"/>
              <a:gd name="connsiteY8" fmla="*/ 495300 h 1809750"/>
              <a:gd name="connsiteX9" fmla="*/ 297815 w 691515"/>
              <a:gd name="connsiteY9" fmla="*/ 495300 h 1809750"/>
              <a:gd name="connsiteX10" fmla="*/ 297815 w 691515"/>
              <a:gd name="connsiteY10" fmla="*/ 495300 h 1809750"/>
              <a:gd name="connsiteX11" fmla="*/ 297815 w 691515"/>
              <a:gd name="connsiteY11" fmla="*/ 495300 h 1809750"/>
              <a:gd name="connsiteX12" fmla="*/ 272415 w 691515"/>
              <a:gd name="connsiteY12" fmla="*/ 495300 h 1809750"/>
              <a:gd name="connsiteX13" fmla="*/ 272415 w 691515"/>
              <a:gd name="connsiteY13" fmla="*/ 355600 h 1809750"/>
              <a:gd name="connsiteX14" fmla="*/ 227965 w 691515"/>
              <a:gd name="connsiteY14" fmla="*/ 355600 h 1809750"/>
              <a:gd name="connsiteX15" fmla="*/ 227965 w 691515"/>
              <a:gd name="connsiteY15" fmla="*/ 238125 h 1809750"/>
              <a:gd name="connsiteX16" fmla="*/ 193040 w 691515"/>
              <a:gd name="connsiteY16" fmla="*/ 238125 h 1809750"/>
              <a:gd name="connsiteX17" fmla="*/ 193040 w 691515"/>
              <a:gd name="connsiteY17" fmla="*/ 66675 h 1809750"/>
              <a:gd name="connsiteX18" fmla="*/ 139065 w 691515"/>
              <a:gd name="connsiteY18" fmla="*/ 66675 h 1809750"/>
              <a:gd name="connsiteX19" fmla="*/ 139065 w 691515"/>
              <a:gd name="connsiteY19" fmla="*/ 3175 h 1809750"/>
              <a:gd name="connsiteX20" fmla="*/ 2540 w 691515"/>
              <a:gd name="connsiteY20" fmla="*/ 0 h 1809750"/>
              <a:gd name="connsiteX21" fmla="*/ 2540 w 691515"/>
              <a:gd name="connsiteY21" fmla="*/ 831850 h 1809750"/>
              <a:gd name="connsiteX22" fmla="*/ 0 w 691515"/>
              <a:gd name="connsiteY22" fmla="*/ 835021 h 1809750"/>
              <a:gd name="connsiteX23" fmla="*/ 142240 w 691515"/>
              <a:gd name="connsiteY23" fmla="*/ 831850 h 1809750"/>
              <a:gd name="connsiteX24" fmla="*/ 142240 w 691515"/>
              <a:gd name="connsiteY24" fmla="*/ 936625 h 1809750"/>
              <a:gd name="connsiteX25" fmla="*/ 173990 w 691515"/>
              <a:gd name="connsiteY25" fmla="*/ 936625 h 1809750"/>
              <a:gd name="connsiteX26" fmla="*/ 173990 w 691515"/>
              <a:gd name="connsiteY26" fmla="*/ 1073150 h 1809750"/>
              <a:gd name="connsiteX27" fmla="*/ 202565 w 691515"/>
              <a:gd name="connsiteY27" fmla="*/ 1073150 h 1809750"/>
              <a:gd name="connsiteX28" fmla="*/ 202565 w 691515"/>
              <a:gd name="connsiteY28" fmla="*/ 1203325 h 1809750"/>
              <a:gd name="connsiteX29" fmla="*/ 237490 w 691515"/>
              <a:gd name="connsiteY29" fmla="*/ 1203325 h 1809750"/>
              <a:gd name="connsiteX30" fmla="*/ 237490 w 691515"/>
              <a:gd name="connsiteY30" fmla="*/ 1355725 h 1809750"/>
              <a:gd name="connsiteX31" fmla="*/ 288290 w 691515"/>
              <a:gd name="connsiteY31" fmla="*/ 1355725 h 1809750"/>
              <a:gd name="connsiteX32" fmla="*/ 288290 w 691515"/>
              <a:gd name="connsiteY32" fmla="*/ 1597025 h 1809750"/>
              <a:gd name="connsiteX33" fmla="*/ 332740 w 691515"/>
              <a:gd name="connsiteY33" fmla="*/ 1597025 h 1809750"/>
              <a:gd name="connsiteX34" fmla="*/ 332740 w 691515"/>
              <a:gd name="connsiteY34" fmla="*/ 1692275 h 1809750"/>
              <a:gd name="connsiteX35" fmla="*/ 386715 w 691515"/>
              <a:gd name="connsiteY35" fmla="*/ 1692275 h 1809750"/>
              <a:gd name="connsiteX36" fmla="*/ 386715 w 691515"/>
              <a:gd name="connsiteY36" fmla="*/ 1771650 h 1809750"/>
              <a:gd name="connsiteX37" fmla="*/ 481965 w 691515"/>
              <a:gd name="connsiteY37" fmla="*/ 1771650 h 1809750"/>
              <a:gd name="connsiteX38" fmla="*/ 481965 w 691515"/>
              <a:gd name="connsiteY38" fmla="*/ 1809750 h 1809750"/>
              <a:gd name="connsiteX39" fmla="*/ 691515 w 691515"/>
              <a:gd name="connsiteY39" fmla="*/ 1809750 h 180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91515" h="1809750">
                <a:moveTo>
                  <a:pt x="691515" y="1187450"/>
                </a:moveTo>
                <a:lnTo>
                  <a:pt x="481965" y="1187450"/>
                </a:lnTo>
                <a:lnTo>
                  <a:pt x="481965" y="981075"/>
                </a:lnTo>
                <a:lnTo>
                  <a:pt x="389890" y="981075"/>
                </a:lnTo>
                <a:lnTo>
                  <a:pt x="389890" y="803275"/>
                </a:lnTo>
                <a:lnTo>
                  <a:pt x="329565" y="803275"/>
                </a:lnTo>
                <a:lnTo>
                  <a:pt x="329565" y="644525"/>
                </a:lnTo>
                <a:lnTo>
                  <a:pt x="297815" y="644525"/>
                </a:lnTo>
                <a:lnTo>
                  <a:pt x="297815" y="495300"/>
                </a:lnTo>
                <a:lnTo>
                  <a:pt x="297815" y="495300"/>
                </a:lnTo>
                <a:lnTo>
                  <a:pt x="297815" y="495300"/>
                </a:lnTo>
                <a:lnTo>
                  <a:pt x="297815" y="495300"/>
                </a:lnTo>
                <a:lnTo>
                  <a:pt x="272415" y="495300"/>
                </a:lnTo>
                <a:lnTo>
                  <a:pt x="272415" y="355600"/>
                </a:lnTo>
                <a:lnTo>
                  <a:pt x="227965" y="355600"/>
                </a:lnTo>
                <a:lnTo>
                  <a:pt x="227965" y="238125"/>
                </a:lnTo>
                <a:lnTo>
                  <a:pt x="193040" y="238125"/>
                </a:lnTo>
                <a:lnTo>
                  <a:pt x="193040" y="66675"/>
                </a:lnTo>
                <a:lnTo>
                  <a:pt x="139065" y="66675"/>
                </a:lnTo>
                <a:lnTo>
                  <a:pt x="139065" y="3175"/>
                </a:lnTo>
                <a:lnTo>
                  <a:pt x="2540" y="0"/>
                </a:lnTo>
                <a:lnTo>
                  <a:pt x="2540" y="831850"/>
                </a:lnTo>
                <a:lnTo>
                  <a:pt x="0" y="835021"/>
                </a:lnTo>
                <a:lnTo>
                  <a:pt x="142240" y="831850"/>
                </a:lnTo>
                <a:lnTo>
                  <a:pt x="142240" y="936625"/>
                </a:lnTo>
                <a:lnTo>
                  <a:pt x="173990" y="936625"/>
                </a:lnTo>
                <a:lnTo>
                  <a:pt x="173990" y="1073150"/>
                </a:lnTo>
                <a:lnTo>
                  <a:pt x="202565" y="1073150"/>
                </a:lnTo>
                <a:lnTo>
                  <a:pt x="202565" y="1203325"/>
                </a:lnTo>
                <a:lnTo>
                  <a:pt x="237490" y="1203325"/>
                </a:lnTo>
                <a:lnTo>
                  <a:pt x="237490" y="1355725"/>
                </a:lnTo>
                <a:lnTo>
                  <a:pt x="288290" y="1355725"/>
                </a:lnTo>
                <a:lnTo>
                  <a:pt x="288290" y="1597025"/>
                </a:lnTo>
                <a:lnTo>
                  <a:pt x="332740" y="1597025"/>
                </a:lnTo>
                <a:lnTo>
                  <a:pt x="332740" y="1692275"/>
                </a:lnTo>
                <a:lnTo>
                  <a:pt x="386715" y="1692275"/>
                </a:lnTo>
                <a:lnTo>
                  <a:pt x="386715" y="1771650"/>
                </a:lnTo>
                <a:lnTo>
                  <a:pt x="481965" y="1771650"/>
                </a:lnTo>
                <a:lnTo>
                  <a:pt x="481965" y="1809750"/>
                </a:lnTo>
                <a:lnTo>
                  <a:pt x="691515" y="1809750"/>
                </a:lnTo>
              </a:path>
            </a:pathLst>
          </a:custGeom>
          <a:solidFill>
            <a:schemeClr val="accent2">
              <a:lumMod val="20000"/>
              <a:lumOff val="80000"/>
            </a:schemeClr>
          </a:solidFill>
          <a:ln w="1270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Freeform 330">
            <a:extLst>
              <a:ext uri="{FF2B5EF4-FFF2-40B4-BE49-F238E27FC236}">
                <a16:creationId xmlns:a16="http://schemas.microsoft.com/office/drawing/2014/main" id="{912C0C6D-1F01-697D-7D0A-1A2A8D428B9D}"/>
              </a:ext>
            </a:extLst>
          </p:cNvPr>
          <p:cNvSpPr/>
          <p:nvPr/>
        </p:nvSpPr>
        <p:spPr bwMode="auto">
          <a:xfrm>
            <a:off x="5142421" y="1947060"/>
            <a:ext cx="2790825" cy="1835150"/>
          </a:xfrm>
          <a:custGeom>
            <a:avLst/>
            <a:gdLst>
              <a:gd name="connsiteX0" fmla="*/ 0 w 2790825"/>
              <a:gd name="connsiteY0" fmla="*/ 28575 h 1835150"/>
              <a:gd name="connsiteX1" fmla="*/ 60325 w 2790825"/>
              <a:gd name="connsiteY1" fmla="*/ 28575 h 1835150"/>
              <a:gd name="connsiteX2" fmla="*/ 60325 w 2790825"/>
              <a:gd name="connsiteY2" fmla="*/ 28575 h 1835150"/>
              <a:gd name="connsiteX3" fmla="*/ 60325 w 2790825"/>
              <a:gd name="connsiteY3" fmla="*/ 28575 h 1835150"/>
              <a:gd name="connsiteX4" fmla="*/ 60325 w 2790825"/>
              <a:gd name="connsiteY4" fmla="*/ 28575 h 1835150"/>
              <a:gd name="connsiteX5" fmla="*/ 60325 w 2790825"/>
              <a:gd name="connsiteY5" fmla="*/ 0 h 1835150"/>
              <a:gd name="connsiteX6" fmla="*/ 114300 w 2790825"/>
              <a:gd name="connsiteY6" fmla="*/ 0 h 1835150"/>
              <a:gd name="connsiteX7" fmla="*/ 114300 w 2790825"/>
              <a:gd name="connsiteY7" fmla="*/ 44450 h 1835150"/>
              <a:gd name="connsiteX8" fmla="*/ 114300 w 2790825"/>
              <a:gd name="connsiteY8" fmla="*/ 44450 h 1835150"/>
              <a:gd name="connsiteX9" fmla="*/ 146050 w 2790825"/>
              <a:gd name="connsiteY9" fmla="*/ 44450 h 1835150"/>
              <a:gd name="connsiteX10" fmla="*/ 146050 w 2790825"/>
              <a:gd name="connsiteY10" fmla="*/ 44450 h 1835150"/>
              <a:gd name="connsiteX11" fmla="*/ 146050 w 2790825"/>
              <a:gd name="connsiteY11" fmla="*/ 69850 h 1835150"/>
              <a:gd name="connsiteX12" fmla="*/ 177800 w 2790825"/>
              <a:gd name="connsiteY12" fmla="*/ 69850 h 1835150"/>
              <a:gd name="connsiteX13" fmla="*/ 177800 w 2790825"/>
              <a:gd name="connsiteY13" fmla="*/ 120650 h 1835150"/>
              <a:gd name="connsiteX14" fmla="*/ 225425 w 2790825"/>
              <a:gd name="connsiteY14" fmla="*/ 120650 h 1835150"/>
              <a:gd name="connsiteX15" fmla="*/ 225425 w 2790825"/>
              <a:gd name="connsiteY15" fmla="*/ 152400 h 1835150"/>
              <a:gd name="connsiteX16" fmla="*/ 225425 w 2790825"/>
              <a:gd name="connsiteY16" fmla="*/ 152400 h 1835150"/>
              <a:gd name="connsiteX17" fmla="*/ 225425 w 2790825"/>
              <a:gd name="connsiteY17" fmla="*/ 152400 h 1835150"/>
              <a:gd name="connsiteX18" fmla="*/ 250825 w 2790825"/>
              <a:gd name="connsiteY18" fmla="*/ 152400 h 1835150"/>
              <a:gd name="connsiteX19" fmla="*/ 250825 w 2790825"/>
              <a:gd name="connsiteY19" fmla="*/ 193675 h 1835150"/>
              <a:gd name="connsiteX20" fmla="*/ 298450 w 2790825"/>
              <a:gd name="connsiteY20" fmla="*/ 193675 h 1835150"/>
              <a:gd name="connsiteX21" fmla="*/ 298450 w 2790825"/>
              <a:gd name="connsiteY21" fmla="*/ 292100 h 1835150"/>
              <a:gd name="connsiteX22" fmla="*/ 323850 w 2790825"/>
              <a:gd name="connsiteY22" fmla="*/ 292100 h 1835150"/>
              <a:gd name="connsiteX23" fmla="*/ 323850 w 2790825"/>
              <a:gd name="connsiteY23" fmla="*/ 339725 h 1835150"/>
              <a:gd name="connsiteX24" fmla="*/ 377825 w 2790825"/>
              <a:gd name="connsiteY24" fmla="*/ 339725 h 1835150"/>
              <a:gd name="connsiteX25" fmla="*/ 377825 w 2790825"/>
              <a:gd name="connsiteY25" fmla="*/ 339725 h 1835150"/>
              <a:gd name="connsiteX26" fmla="*/ 377825 w 2790825"/>
              <a:gd name="connsiteY26" fmla="*/ 368300 h 1835150"/>
              <a:gd name="connsiteX27" fmla="*/ 409575 w 2790825"/>
              <a:gd name="connsiteY27" fmla="*/ 368300 h 1835150"/>
              <a:gd name="connsiteX28" fmla="*/ 409575 w 2790825"/>
              <a:gd name="connsiteY28" fmla="*/ 396875 h 1835150"/>
              <a:gd name="connsiteX29" fmla="*/ 444500 w 2790825"/>
              <a:gd name="connsiteY29" fmla="*/ 396875 h 1835150"/>
              <a:gd name="connsiteX30" fmla="*/ 444500 w 2790825"/>
              <a:gd name="connsiteY30" fmla="*/ 428625 h 1835150"/>
              <a:gd name="connsiteX31" fmla="*/ 479425 w 2790825"/>
              <a:gd name="connsiteY31" fmla="*/ 428625 h 1835150"/>
              <a:gd name="connsiteX32" fmla="*/ 479425 w 2790825"/>
              <a:gd name="connsiteY32" fmla="*/ 460375 h 1835150"/>
              <a:gd name="connsiteX33" fmla="*/ 539750 w 2790825"/>
              <a:gd name="connsiteY33" fmla="*/ 460375 h 1835150"/>
              <a:gd name="connsiteX34" fmla="*/ 539750 w 2790825"/>
              <a:gd name="connsiteY34" fmla="*/ 536575 h 1835150"/>
              <a:gd name="connsiteX35" fmla="*/ 600075 w 2790825"/>
              <a:gd name="connsiteY35" fmla="*/ 536575 h 1835150"/>
              <a:gd name="connsiteX36" fmla="*/ 600075 w 2790825"/>
              <a:gd name="connsiteY36" fmla="*/ 565150 h 1835150"/>
              <a:gd name="connsiteX37" fmla="*/ 679450 w 2790825"/>
              <a:gd name="connsiteY37" fmla="*/ 565150 h 1835150"/>
              <a:gd name="connsiteX38" fmla="*/ 679450 w 2790825"/>
              <a:gd name="connsiteY38" fmla="*/ 593725 h 1835150"/>
              <a:gd name="connsiteX39" fmla="*/ 727075 w 2790825"/>
              <a:gd name="connsiteY39" fmla="*/ 593725 h 1835150"/>
              <a:gd name="connsiteX40" fmla="*/ 727075 w 2790825"/>
              <a:gd name="connsiteY40" fmla="*/ 622300 h 1835150"/>
              <a:gd name="connsiteX41" fmla="*/ 777875 w 2790825"/>
              <a:gd name="connsiteY41" fmla="*/ 622300 h 1835150"/>
              <a:gd name="connsiteX42" fmla="*/ 777875 w 2790825"/>
              <a:gd name="connsiteY42" fmla="*/ 657225 h 1835150"/>
              <a:gd name="connsiteX43" fmla="*/ 777875 w 2790825"/>
              <a:gd name="connsiteY43" fmla="*/ 657225 h 1835150"/>
              <a:gd name="connsiteX44" fmla="*/ 806450 w 2790825"/>
              <a:gd name="connsiteY44" fmla="*/ 657225 h 1835150"/>
              <a:gd name="connsiteX45" fmla="*/ 806450 w 2790825"/>
              <a:gd name="connsiteY45" fmla="*/ 752475 h 1835150"/>
              <a:gd name="connsiteX46" fmla="*/ 898525 w 2790825"/>
              <a:gd name="connsiteY46" fmla="*/ 752475 h 1835150"/>
              <a:gd name="connsiteX47" fmla="*/ 898525 w 2790825"/>
              <a:gd name="connsiteY47" fmla="*/ 781050 h 1835150"/>
              <a:gd name="connsiteX48" fmla="*/ 958850 w 2790825"/>
              <a:gd name="connsiteY48" fmla="*/ 781050 h 1835150"/>
              <a:gd name="connsiteX49" fmla="*/ 958850 w 2790825"/>
              <a:gd name="connsiteY49" fmla="*/ 812800 h 1835150"/>
              <a:gd name="connsiteX50" fmla="*/ 987425 w 2790825"/>
              <a:gd name="connsiteY50" fmla="*/ 812800 h 1835150"/>
              <a:gd name="connsiteX51" fmla="*/ 987425 w 2790825"/>
              <a:gd name="connsiteY51" fmla="*/ 850900 h 1835150"/>
              <a:gd name="connsiteX52" fmla="*/ 1025525 w 2790825"/>
              <a:gd name="connsiteY52" fmla="*/ 850900 h 1835150"/>
              <a:gd name="connsiteX53" fmla="*/ 1025525 w 2790825"/>
              <a:gd name="connsiteY53" fmla="*/ 850900 h 1835150"/>
              <a:gd name="connsiteX54" fmla="*/ 1025525 w 2790825"/>
              <a:gd name="connsiteY54" fmla="*/ 879475 h 1835150"/>
              <a:gd name="connsiteX55" fmla="*/ 1057275 w 2790825"/>
              <a:gd name="connsiteY55" fmla="*/ 879475 h 1835150"/>
              <a:gd name="connsiteX56" fmla="*/ 1057275 w 2790825"/>
              <a:gd name="connsiteY56" fmla="*/ 914400 h 1835150"/>
              <a:gd name="connsiteX57" fmla="*/ 1101725 w 2790825"/>
              <a:gd name="connsiteY57" fmla="*/ 914400 h 1835150"/>
              <a:gd name="connsiteX58" fmla="*/ 1101725 w 2790825"/>
              <a:gd name="connsiteY58" fmla="*/ 946150 h 1835150"/>
              <a:gd name="connsiteX59" fmla="*/ 1187450 w 2790825"/>
              <a:gd name="connsiteY59" fmla="*/ 946150 h 1835150"/>
              <a:gd name="connsiteX60" fmla="*/ 1187450 w 2790825"/>
              <a:gd name="connsiteY60" fmla="*/ 1050925 h 1835150"/>
              <a:gd name="connsiteX61" fmla="*/ 1225550 w 2790825"/>
              <a:gd name="connsiteY61" fmla="*/ 1050925 h 1835150"/>
              <a:gd name="connsiteX62" fmla="*/ 1225550 w 2790825"/>
              <a:gd name="connsiteY62" fmla="*/ 1082675 h 1835150"/>
              <a:gd name="connsiteX63" fmla="*/ 1270000 w 2790825"/>
              <a:gd name="connsiteY63" fmla="*/ 1082675 h 1835150"/>
              <a:gd name="connsiteX64" fmla="*/ 1270000 w 2790825"/>
              <a:gd name="connsiteY64" fmla="*/ 1117600 h 1835150"/>
              <a:gd name="connsiteX65" fmla="*/ 1314450 w 2790825"/>
              <a:gd name="connsiteY65" fmla="*/ 1117600 h 1835150"/>
              <a:gd name="connsiteX66" fmla="*/ 1314450 w 2790825"/>
              <a:gd name="connsiteY66" fmla="*/ 1200150 h 1835150"/>
              <a:gd name="connsiteX67" fmla="*/ 1355725 w 2790825"/>
              <a:gd name="connsiteY67" fmla="*/ 1200150 h 1835150"/>
              <a:gd name="connsiteX68" fmla="*/ 1355725 w 2790825"/>
              <a:gd name="connsiteY68" fmla="*/ 1231900 h 1835150"/>
              <a:gd name="connsiteX69" fmla="*/ 1422400 w 2790825"/>
              <a:gd name="connsiteY69" fmla="*/ 1231900 h 1835150"/>
              <a:gd name="connsiteX70" fmla="*/ 1422400 w 2790825"/>
              <a:gd name="connsiteY70" fmla="*/ 1270000 h 1835150"/>
              <a:gd name="connsiteX71" fmla="*/ 1555750 w 2790825"/>
              <a:gd name="connsiteY71" fmla="*/ 1270000 h 1835150"/>
              <a:gd name="connsiteX72" fmla="*/ 1555750 w 2790825"/>
              <a:gd name="connsiteY72" fmla="*/ 1317625 h 1835150"/>
              <a:gd name="connsiteX73" fmla="*/ 1647825 w 2790825"/>
              <a:gd name="connsiteY73" fmla="*/ 1317625 h 1835150"/>
              <a:gd name="connsiteX74" fmla="*/ 1647825 w 2790825"/>
              <a:gd name="connsiteY74" fmla="*/ 1355725 h 1835150"/>
              <a:gd name="connsiteX75" fmla="*/ 1695450 w 2790825"/>
              <a:gd name="connsiteY75" fmla="*/ 1355725 h 1835150"/>
              <a:gd name="connsiteX76" fmla="*/ 1695450 w 2790825"/>
              <a:gd name="connsiteY76" fmla="*/ 1397000 h 1835150"/>
              <a:gd name="connsiteX77" fmla="*/ 1812925 w 2790825"/>
              <a:gd name="connsiteY77" fmla="*/ 1397000 h 1835150"/>
              <a:gd name="connsiteX78" fmla="*/ 1812925 w 2790825"/>
              <a:gd name="connsiteY78" fmla="*/ 1441450 h 1835150"/>
              <a:gd name="connsiteX79" fmla="*/ 1955800 w 2790825"/>
              <a:gd name="connsiteY79" fmla="*/ 1441450 h 1835150"/>
              <a:gd name="connsiteX80" fmla="*/ 1955800 w 2790825"/>
              <a:gd name="connsiteY80" fmla="*/ 1485900 h 1835150"/>
              <a:gd name="connsiteX81" fmla="*/ 2028825 w 2790825"/>
              <a:gd name="connsiteY81" fmla="*/ 1485900 h 1835150"/>
              <a:gd name="connsiteX82" fmla="*/ 2028825 w 2790825"/>
              <a:gd name="connsiteY82" fmla="*/ 1530350 h 1835150"/>
              <a:gd name="connsiteX83" fmla="*/ 2187575 w 2790825"/>
              <a:gd name="connsiteY83" fmla="*/ 1530350 h 1835150"/>
              <a:gd name="connsiteX84" fmla="*/ 2187575 w 2790825"/>
              <a:gd name="connsiteY84" fmla="*/ 1577975 h 1835150"/>
              <a:gd name="connsiteX85" fmla="*/ 2241550 w 2790825"/>
              <a:gd name="connsiteY85" fmla="*/ 1577975 h 1835150"/>
              <a:gd name="connsiteX86" fmla="*/ 2241550 w 2790825"/>
              <a:gd name="connsiteY86" fmla="*/ 1622425 h 1835150"/>
              <a:gd name="connsiteX87" fmla="*/ 2292350 w 2790825"/>
              <a:gd name="connsiteY87" fmla="*/ 1622425 h 1835150"/>
              <a:gd name="connsiteX88" fmla="*/ 2292350 w 2790825"/>
              <a:gd name="connsiteY88" fmla="*/ 1679575 h 1835150"/>
              <a:gd name="connsiteX89" fmla="*/ 2790825 w 2790825"/>
              <a:gd name="connsiteY89" fmla="*/ 1679575 h 1835150"/>
              <a:gd name="connsiteX90" fmla="*/ 2790825 w 2790825"/>
              <a:gd name="connsiteY90" fmla="*/ 1809750 h 1835150"/>
              <a:gd name="connsiteX91" fmla="*/ 2292350 w 2790825"/>
              <a:gd name="connsiteY91" fmla="*/ 1809750 h 1835150"/>
              <a:gd name="connsiteX92" fmla="*/ 2292350 w 2790825"/>
              <a:gd name="connsiteY92" fmla="*/ 1809750 h 1835150"/>
              <a:gd name="connsiteX93" fmla="*/ 2292350 w 2790825"/>
              <a:gd name="connsiteY93" fmla="*/ 1835150 h 1835150"/>
              <a:gd name="connsiteX94" fmla="*/ 2238375 w 2790825"/>
              <a:gd name="connsiteY94" fmla="*/ 1835150 h 1835150"/>
              <a:gd name="connsiteX95" fmla="*/ 2238375 w 2790825"/>
              <a:gd name="connsiteY95" fmla="*/ 1835150 h 1835150"/>
              <a:gd name="connsiteX96" fmla="*/ 2238375 w 2790825"/>
              <a:gd name="connsiteY96" fmla="*/ 1806575 h 1835150"/>
              <a:gd name="connsiteX97" fmla="*/ 2181225 w 2790825"/>
              <a:gd name="connsiteY97" fmla="*/ 1806575 h 1835150"/>
              <a:gd name="connsiteX98" fmla="*/ 2181225 w 2790825"/>
              <a:gd name="connsiteY98" fmla="*/ 1806575 h 1835150"/>
              <a:gd name="connsiteX99" fmla="*/ 2181225 w 2790825"/>
              <a:gd name="connsiteY99" fmla="*/ 1806575 h 1835150"/>
              <a:gd name="connsiteX100" fmla="*/ 2181225 w 2790825"/>
              <a:gd name="connsiteY100" fmla="*/ 1806575 h 1835150"/>
              <a:gd name="connsiteX101" fmla="*/ 2181225 w 2790825"/>
              <a:gd name="connsiteY101" fmla="*/ 1806575 h 1835150"/>
              <a:gd name="connsiteX102" fmla="*/ 2181225 w 2790825"/>
              <a:gd name="connsiteY102" fmla="*/ 1778000 h 1835150"/>
              <a:gd name="connsiteX103" fmla="*/ 1958975 w 2790825"/>
              <a:gd name="connsiteY103" fmla="*/ 1778000 h 1835150"/>
              <a:gd name="connsiteX104" fmla="*/ 1958975 w 2790825"/>
              <a:gd name="connsiteY104" fmla="*/ 1746250 h 1835150"/>
              <a:gd name="connsiteX105" fmla="*/ 1806575 w 2790825"/>
              <a:gd name="connsiteY105" fmla="*/ 1746250 h 1835150"/>
              <a:gd name="connsiteX106" fmla="*/ 1806575 w 2790825"/>
              <a:gd name="connsiteY106" fmla="*/ 1746250 h 1835150"/>
              <a:gd name="connsiteX107" fmla="*/ 1806575 w 2790825"/>
              <a:gd name="connsiteY107" fmla="*/ 1717675 h 1835150"/>
              <a:gd name="connsiteX108" fmla="*/ 1685925 w 2790825"/>
              <a:gd name="connsiteY108" fmla="*/ 1717675 h 1835150"/>
              <a:gd name="connsiteX109" fmla="*/ 1685925 w 2790825"/>
              <a:gd name="connsiteY109" fmla="*/ 1717675 h 1835150"/>
              <a:gd name="connsiteX110" fmla="*/ 1685925 w 2790825"/>
              <a:gd name="connsiteY110" fmla="*/ 1692275 h 1835150"/>
              <a:gd name="connsiteX111" fmla="*/ 1641475 w 2790825"/>
              <a:gd name="connsiteY111" fmla="*/ 1692275 h 1835150"/>
              <a:gd name="connsiteX112" fmla="*/ 1641475 w 2790825"/>
              <a:gd name="connsiteY112" fmla="*/ 1692275 h 1835150"/>
              <a:gd name="connsiteX113" fmla="*/ 1641475 w 2790825"/>
              <a:gd name="connsiteY113" fmla="*/ 1692275 h 1835150"/>
              <a:gd name="connsiteX114" fmla="*/ 1641475 w 2790825"/>
              <a:gd name="connsiteY114" fmla="*/ 1692275 h 1835150"/>
              <a:gd name="connsiteX115" fmla="*/ 1641475 w 2790825"/>
              <a:gd name="connsiteY115" fmla="*/ 1663700 h 1835150"/>
              <a:gd name="connsiteX116" fmla="*/ 1422400 w 2790825"/>
              <a:gd name="connsiteY116" fmla="*/ 1663700 h 1835150"/>
              <a:gd name="connsiteX117" fmla="*/ 1422400 w 2790825"/>
              <a:gd name="connsiteY117" fmla="*/ 1622425 h 1835150"/>
              <a:gd name="connsiteX118" fmla="*/ 1352550 w 2790825"/>
              <a:gd name="connsiteY118" fmla="*/ 1622425 h 1835150"/>
              <a:gd name="connsiteX119" fmla="*/ 1352550 w 2790825"/>
              <a:gd name="connsiteY119" fmla="*/ 1593850 h 1835150"/>
              <a:gd name="connsiteX120" fmla="*/ 1301750 w 2790825"/>
              <a:gd name="connsiteY120" fmla="*/ 1593850 h 1835150"/>
              <a:gd name="connsiteX121" fmla="*/ 1301750 w 2790825"/>
              <a:gd name="connsiteY121" fmla="*/ 1533525 h 1835150"/>
              <a:gd name="connsiteX122" fmla="*/ 1250950 w 2790825"/>
              <a:gd name="connsiteY122" fmla="*/ 1533525 h 1835150"/>
              <a:gd name="connsiteX123" fmla="*/ 1250950 w 2790825"/>
              <a:gd name="connsiteY123" fmla="*/ 1504950 h 1835150"/>
              <a:gd name="connsiteX124" fmla="*/ 1206500 w 2790825"/>
              <a:gd name="connsiteY124" fmla="*/ 1504950 h 1835150"/>
              <a:gd name="connsiteX125" fmla="*/ 1206500 w 2790825"/>
              <a:gd name="connsiteY125" fmla="*/ 1473200 h 1835150"/>
              <a:gd name="connsiteX126" fmla="*/ 1206500 w 2790825"/>
              <a:gd name="connsiteY126" fmla="*/ 1473200 h 1835150"/>
              <a:gd name="connsiteX127" fmla="*/ 1181100 w 2790825"/>
              <a:gd name="connsiteY127" fmla="*/ 1473200 h 1835150"/>
              <a:gd name="connsiteX128" fmla="*/ 1181100 w 2790825"/>
              <a:gd name="connsiteY128" fmla="*/ 1400175 h 1835150"/>
              <a:gd name="connsiteX129" fmla="*/ 1095375 w 2790825"/>
              <a:gd name="connsiteY129" fmla="*/ 1400175 h 1835150"/>
              <a:gd name="connsiteX130" fmla="*/ 1095375 w 2790825"/>
              <a:gd name="connsiteY130" fmla="*/ 1362075 h 1835150"/>
              <a:gd name="connsiteX131" fmla="*/ 1047750 w 2790825"/>
              <a:gd name="connsiteY131" fmla="*/ 1362075 h 1835150"/>
              <a:gd name="connsiteX132" fmla="*/ 1047750 w 2790825"/>
              <a:gd name="connsiteY132" fmla="*/ 1362075 h 1835150"/>
              <a:gd name="connsiteX133" fmla="*/ 1047750 w 2790825"/>
              <a:gd name="connsiteY133" fmla="*/ 1330325 h 1835150"/>
              <a:gd name="connsiteX134" fmla="*/ 1009650 w 2790825"/>
              <a:gd name="connsiteY134" fmla="*/ 1330325 h 1835150"/>
              <a:gd name="connsiteX135" fmla="*/ 1009650 w 2790825"/>
              <a:gd name="connsiteY135" fmla="*/ 1301750 h 1835150"/>
              <a:gd name="connsiteX136" fmla="*/ 971550 w 2790825"/>
              <a:gd name="connsiteY136" fmla="*/ 1301750 h 1835150"/>
              <a:gd name="connsiteX137" fmla="*/ 971550 w 2790825"/>
              <a:gd name="connsiteY137" fmla="*/ 1273175 h 1835150"/>
              <a:gd name="connsiteX138" fmla="*/ 942975 w 2790825"/>
              <a:gd name="connsiteY138" fmla="*/ 1273175 h 1835150"/>
              <a:gd name="connsiteX139" fmla="*/ 942975 w 2790825"/>
              <a:gd name="connsiteY139" fmla="*/ 1241425 h 1835150"/>
              <a:gd name="connsiteX140" fmla="*/ 895350 w 2790825"/>
              <a:gd name="connsiteY140" fmla="*/ 1241425 h 1835150"/>
              <a:gd name="connsiteX141" fmla="*/ 895350 w 2790825"/>
              <a:gd name="connsiteY141" fmla="*/ 1209675 h 1835150"/>
              <a:gd name="connsiteX142" fmla="*/ 790575 w 2790825"/>
              <a:gd name="connsiteY142" fmla="*/ 1209675 h 1835150"/>
              <a:gd name="connsiteX143" fmla="*/ 790575 w 2790825"/>
              <a:gd name="connsiteY143" fmla="*/ 1120775 h 1835150"/>
              <a:gd name="connsiteX144" fmla="*/ 790575 w 2790825"/>
              <a:gd name="connsiteY144" fmla="*/ 1120775 h 1835150"/>
              <a:gd name="connsiteX145" fmla="*/ 790575 w 2790825"/>
              <a:gd name="connsiteY145" fmla="*/ 1120775 h 1835150"/>
              <a:gd name="connsiteX146" fmla="*/ 790575 w 2790825"/>
              <a:gd name="connsiteY146" fmla="*/ 1120775 h 1835150"/>
              <a:gd name="connsiteX147" fmla="*/ 790575 w 2790825"/>
              <a:gd name="connsiteY147" fmla="*/ 1120775 h 1835150"/>
              <a:gd name="connsiteX148" fmla="*/ 755650 w 2790825"/>
              <a:gd name="connsiteY148" fmla="*/ 1120775 h 1835150"/>
              <a:gd name="connsiteX149" fmla="*/ 755650 w 2790825"/>
              <a:gd name="connsiteY149" fmla="*/ 1082675 h 1835150"/>
              <a:gd name="connsiteX150" fmla="*/ 711200 w 2790825"/>
              <a:gd name="connsiteY150" fmla="*/ 1082675 h 1835150"/>
              <a:gd name="connsiteX151" fmla="*/ 711200 w 2790825"/>
              <a:gd name="connsiteY151" fmla="*/ 1050925 h 1835150"/>
              <a:gd name="connsiteX152" fmla="*/ 669925 w 2790825"/>
              <a:gd name="connsiteY152" fmla="*/ 1050925 h 1835150"/>
              <a:gd name="connsiteX153" fmla="*/ 669925 w 2790825"/>
              <a:gd name="connsiteY153" fmla="*/ 1016000 h 1835150"/>
              <a:gd name="connsiteX154" fmla="*/ 584200 w 2790825"/>
              <a:gd name="connsiteY154" fmla="*/ 1016000 h 1835150"/>
              <a:gd name="connsiteX155" fmla="*/ 584200 w 2790825"/>
              <a:gd name="connsiteY155" fmla="*/ 977900 h 1835150"/>
              <a:gd name="connsiteX156" fmla="*/ 536575 w 2790825"/>
              <a:gd name="connsiteY156" fmla="*/ 977900 h 1835150"/>
              <a:gd name="connsiteX157" fmla="*/ 536575 w 2790825"/>
              <a:gd name="connsiteY157" fmla="*/ 920750 h 1835150"/>
              <a:gd name="connsiteX158" fmla="*/ 495300 w 2790825"/>
              <a:gd name="connsiteY158" fmla="*/ 920750 h 1835150"/>
              <a:gd name="connsiteX159" fmla="*/ 495300 w 2790825"/>
              <a:gd name="connsiteY159" fmla="*/ 879475 h 1835150"/>
              <a:gd name="connsiteX160" fmla="*/ 457200 w 2790825"/>
              <a:gd name="connsiteY160" fmla="*/ 879475 h 1835150"/>
              <a:gd name="connsiteX161" fmla="*/ 457200 w 2790825"/>
              <a:gd name="connsiteY161" fmla="*/ 847725 h 1835150"/>
              <a:gd name="connsiteX162" fmla="*/ 425450 w 2790825"/>
              <a:gd name="connsiteY162" fmla="*/ 847725 h 1835150"/>
              <a:gd name="connsiteX163" fmla="*/ 425450 w 2790825"/>
              <a:gd name="connsiteY163" fmla="*/ 815975 h 1835150"/>
              <a:gd name="connsiteX164" fmla="*/ 425450 w 2790825"/>
              <a:gd name="connsiteY164" fmla="*/ 815975 h 1835150"/>
              <a:gd name="connsiteX165" fmla="*/ 400050 w 2790825"/>
              <a:gd name="connsiteY165" fmla="*/ 815975 h 1835150"/>
              <a:gd name="connsiteX166" fmla="*/ 400050 w 2790825"/>
              <a:gd name="connsiteY166" fmla="*/ 781050 h 1835150"/>
              <a:gd name="connsiteX167" fmla="*/ 365125 w 2790825"/>
              <a:gd name="connsiteY167" fmla="*/ 781050 h 1835150"/>
              <a:gd name="connsiteX168" fmla="*/ 365125 w 2790825"/>
              <a:gd name="connsiteY168" fmla="*/ 752475 h 1835150"/>
              <a:gd name="connsiteX169" fmla="*/ 311150 w 2790825"/>
              <a:gd name="connsiteY169" fmla="*/ 752475 h 1835150"/>
              <a:gd name="connsiteX170" fmla="*/ 311150 w 2790825"/>
              <a:gd name="connsiteY170" fmla="*/ 682625 h 1835150"/>
              <a:gd name="connsiteX171" fmla="*/ 311150 w 2790825"/>
              <a:gd name="connsiteY171" fmla="*/ 682625 h 1835150"/>
              <a:gd name="connsiteX172" fmla="*/ 285750 w 2790825"/>
              <a:gd name="connsiteY172" fmla="*/ 682625 h 1835150"/>
              <a:gd name="connsiteX173" fmla="*/ 285750 w 2790825"/>
              <a:gd name="connsiteY173" fmla="*/ 581025 h 1835150"/>
              <a:gd name="connsiteX174" fmla="*/ 257175 w 2790825"/>
              <a:gd name="connsiteY174" fmla="*/ 581025 h 1835150"/>
              <a:gd name="connsiteX175" fmla="*/ 257175 w 2790825"/>
              <a:gd name="connsiteY175" fmla="*/ 523875 h 1835150"/>
              <a:gd name="connsiteX176" fmla="*/ 231775 w 2790825"/>
              <a:gd name="connsiteY176" fmla="*/ 523875 h 1835150"/>
              <a:gd name="connsiteX177" fmla="*/ 231775 w 2790825"/>
              <a:gd name="connsiteY177" fmla="*/ 473075 h 1835150"/>
              <a:gd name="connsiteX178" fmla="*/ 231775 w 2790825"/>
              <a:gd name="connsiteY178" fmla="*/ 473075 h 1835150"/>
              <a:gd name="connsiteX179" fmla="*/ 231775 w 2790825"/>
              <a:gd name="connsiteY179" fmla="*/ 473075 h 1835150"/>
              <a:gd name="connsiteX180" fmla="*/ 231775 w 2790825"/>
              <a:gd name="connsiteY180" fmla="*/ 473075 h 1835150"/>
              <a:gd name="connsiteX181" fmla="*/ 231775 w 2790825"/>
              <a:gd name="connsiteY181" fmla="*/ 473075 h 1835150"/>
              <a:gd name="connsiteX182" fmla="*/ 206375 w 2790825"/>
              <a:gd name="connsiteY182" fmla="*/ 473075 h 1835150"/>
              <a:gd name="connsiteX183" fmla="*/ 206375 w 2790825"/>
              <a:gd name="connsiteY183" fmla="*/ 441325 h 1835150"/>
              <a:gd name="connsiteX184" fmla="*/ 171450 w 2790825"/>
              <a:gd name="connsiteY184" fmla="*/ 441325 h 1835150"/>
              <a:gd name="connsiteX185" fmla="*/ 171450 w 2790825"/>
              <a:gd name="connsiteY185" fmla="*/ 339725 h 1835150"/>
              <a:gd name="connsiteX186" fmla="*/ 130175 w 2790825"/>
              <a:gd name="connsiteY186" fmla="*/ 339725 h 1835150"/>
              <a:gd name="connsiteX187" fmla="*/ 130175 w 2790825"/>
              <a:gd name="connsiteY187" fmla="*/ 298450 h 1835150"/>
              <a:gd name="connsiteX188" fmla="*/ 130175 w 2790825"/>
              <a:gd name="connsiteY188" fmla="*/ 298450 h 1835150"/>
              <a:gd name="connsiteX189" fmla="*/ 130175 w 2790825"/>
              <a:gd name="connsiteY189" fmla="*/ 298450 h 1835150"/>
              <a:gd name="connsiteX190" fmla="*/ 101600 w 2790825"/>
              <a:gd name="connsiteY190" fmla="*/ 298450 h 1835150"/>
              <a:gd name="connsiteX191" fmla="*/ 101600 w 2790825"/>
              <a:gd name="connsiteY191" fmla="*/ 228600 h 1835150"/>
              <a:gd name="connsiteX192" fmla="*/ 44450 w 2790825"/>
              <a:gd name="connsiteY192" fmla="*/ 228600 h 1835150"/>
              <a:gd name="connsiteX193" fmla="*/ 44450 w 2790825"/>
              <a:gd name="connsiteY193" fmla="*/ 196850 h 1835150"/>
              <a:gd name="connsiteX194" fmla="*/ 3175 w 2790825"/>
              <a:gd name="connsiteY194" fmla="*/ 196850 h 1835150"/>
              <a:gd name="connsiteX195" fmla="*/ 0 w 2790825"/>
              <a:gd name="connsiteY195" fmla="*/ 28575 h 183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2790825" h="1835150">
                <a:moveTo>
                  <a:pt x="0" y="28575"/>
                </a:moveTo>
                <a:lnTo>
                  <a:pt x="60325" y="28575"/>
                </a:lnTo>
                <a:lnTo>
                  <a:pt x="60325" y="28575"/>
                </a:lnTo>
                <a:lnTo>
                  <a:pt x="60325" y="28575"/>
                </a:lnTo>
                <a:lnTo>
                  <a:pt x="60325" y="28575"/>
                </a:lnTo>
                <a:lnTo>
                  <a:pt x="60325" y="0"/>
                </a:lnTo>
                <a:lnTo>
                  <a:pt x="114300" y="0"/>
                </a:lnTo>
                <a:lnTo>
                  <a:pt x="114300" y="44450"/>
                </a:lnTo>
                <a:lnTo>
                  <a:pt x="114300" y="44450"/>
                </a:lnTo>
                <a:lnTo>
                  <a:pt x="146050" y="44450"/>
                </a:lnTo>
                <a:lnTo>
                  <a:pt x="146050" y="44450"/>
                </a:lnTo>
                <a:lnTo>
                  <a:pt x="146050" y="69850"/>
                </a:lnTo>
                <a:lnTo>
                  <a:pt x="177800" y="69850"/>
                </a:lnTo>
                <a:lnTo>
                  <a:pt x="177800" y="120650"/>
                </a:lnTo>
                <a:lnTo>
                  <a:pt x="225425" y="120650"/>
                </a:lnTo>
                <a:lnTo>
                  <a:pt x="225425" y="152400"/>
                </a:lnTo>
                <a:lnTo>
                  <a:pt x="225425" y="152400"/>
                </a:lnTo>
                <a:lnTo>
                  <a:pt x="225425" y="152400"/>
                </a:lnTo>
                <a:lnTo>
                  <a:pt x="250825" y="152400"/>
                </a:lnTo>
                <a:lnTo>
                  <a:pt x="250825" y="193675"/>
                </a:lnTo>
                <a:lnTo>
                  <a:pt x="298450" y="193675"/>
                </a:lnTo>
                <a:lnTo>
                  <a:pt x="298450" y="292100"/>
                </a:lnTo>
                <a:lnTo>
                  <a:pt x="323850" y="292100"/>
                </a:lnTo>
                <a:lnTo>
                  <a:pt x="323850" y="339725"/>
                </a:lnTo>
                <a:lnTo>
                  <a:pt x="377825" y="339725"/>
                </a:lnTo>
                <a:lnTo>
                  <a:pt x="377825" y="339725"/>
                </a:lnTo>
                <a:lnTo>
                  <a:pt x="377825" y="368300"/>
                </a:lnTo>
                <a:lnTo>
                  <a:pt x="409575" y="368300"/>
                </a:lnTo>
                <a:lnTo>
                  <a:pt x="409575" y="396875"/>
                </a:lnTo>
                <a:lnTo>
                  <a:pt x="444500" y="396875"/>
                </a:lnTo>
                <a:lnTo>
                  <a:pt x="444500" y="428625"/>
                </a:lnTo>
                <a:lnTo>
                  <a:pt x="479425" y="428625"/>
                </a:lnTo>
                <a:lnTo>
                  <a:pt x="479425" y="460375"/>
                </a:lnTo>
                <a:lnTo>
                  <a:pt x="539750" y="460375"/>
                </a:lnTo>
                <a:lnTo>
                  <a:pt x="539750" y="536575"/>
                </a:lnTo>
                <a:lnTo>
                  <a:pt x="600075" y="536575"/>
                </a:lnTo>
                <a:lnTo>
                  <a:pt x="600075" y="565150"/>
                </a:lnTo>
                <a:lnTo>
                  <a:pt x="679450" y="565150"/>
                </a:lnTo>
                <a:lnTo>
                  <a:pt x="679450" y="593725"/>
                </a:lnTo>
                <a:lnTo>
                  <a:pt x="727075" y="593725"/>
                </a:lnTo>
                <a:lnTo>
                  <a:pt x="727075" y="622300"/>
                </a:lnTo>
                <a:lnTo>
                  <a:pt x="777875" y="622300"/>
                </a:lnTo>
                <a:lnTo>
                  <a:pt x="777875" y="657225"/>
                </a:lnTo>
                <a:lnTo>
                  <a:pt x="777875" y="657225"/>
                </a:lnTo>
                <a:lnTo>
                  <a:pt x="806450" y="657225"/>
                </a:lnTo>
                <a:lnTo>
                  <a:pt x="806450" y="752475"/>
                </a:lnTo>
                <a:lnTo>
                  <a:pt x="898525" y="752475"/>
                </a:lnTo>
                <a:lnTo>
                  <a:pt x="898525" y="781050"/>
                </a:lnTo>
                <a:lnTo>
                  <a:pt x="958850" y="781050"/>
                </a:lnTo>
                <a:lnTo>
                  <a:pt x="958850" y="812800"/>
                </a:lnTo>
                <a:lnTo>
                  <a:pt x="987425" y="812800"/>
                </a:lnTo>
                <a:lnTo>
                  <a:pt x="987425" y="850900"/>
                </a:lnTo>
                <a:lnTo>
                  <a:pt x="1025525" y="850900"/>
                </a:lnTo>
                <a:lnTo>
                  <a:pt x="1025525" y="850900"/>
                </a:lnTo>
                <a:lnTo>
                  <a:pt x="1025525" y="879475"/>
                </a:lnTo>
                <a:lnTo>
                  <a:pt x="1057275" y="879475"/>
                </a:lnTo>
                <a:lnTo>
                  <a:pt x="1057275" y="914400"/>
                </a:lnTo>
                <a:lnTo>
                  <a:pt x="1101725" y="914400"/>
                </a:lnTo>
                <a:lnTo>
                  <a:pt x="1101725" y="946150"/>
                </a:lnTo>
                <a:lnTo>
                  <a:pt x="1187450" y="946150"/>
                </a:lnTo>
                <a:lnTo>
                  <a:pt x="1187450" y="1050925"/>
                </a:lnTo>
                <a:lnTo>
                  <a:pt x="1225550" y="1050925"/>
                </a:lnTo>
                <a:lnTo>
                  <a:pt x="1225550" y="1082675"/>
                </a:lnTo>
                <a:lnTo>
                  <a:pt x="1270000" y="1082675"/>
                </a:lnTo>
                <a:lnTo>
                  <a:pt x="1270000" y="1117600"/>
                </a:lnTo>
                <a:lnTo>
                  <a:pt x="1314450" y="1117600"/>
                </a:lnTo>
                <a:lnTo>
                  <a:pt x="1314450" y="1200150"/>
                </a:lnTo>
                <a:lnTo>
                  <a:pt x="1355725" y="1200150"/>
                </a:lnTo>
                <a:lnTo>
                  <a:pt x="1355725" y="1231900"/>
                </a:lnTo>
                <a:lnTo>
                  <a:pt x="1422400" y="1231900"/>
                </a:lnTo>
                <a:lnTo>
                  <a:pt x="1422400" y="1270000"/>
                </a:lnTo>
                <a:lnTo>
                  <a:pt x="1555750" y="1270000"/>
                </a:lnTo>
                <a:lnTo>
                  <a:pt x="1555750" y="1317625"/>
                </a:lnTo>
                <a:lnTo>
                  <a:pt x="1647825" y="1317625"/>
                </a:lnTo>
                <a:lnTo>
                  <a:pt x="1647825" y="1355725"/>
                </a:lnTo>
                <a:lnTo>
                  <a:pt x="1695450" y="1355725"/>
                </a:lnTo>
                <a:lnTo>
                  <a:pt x="1695450" y="1397000"/>
                </a:lnTo>
                <a:lnTo>
                  <a:pt x="1812925" y="1397000"/>
                </a:lnTo>
                <a:lnTo>
                  <a:pt x="1812925" y="1441450"/>
                </a:lnTo>
                <a:lnTo>
                  <a:pt x="1955800" y="1441450"/>
                </a:lnTo>
                <a:lnTo>
                  <a:pt x="1955800" y="1485900"/>
                </a:lnTo>
                <a:lnTo>
                  <a:pt x="2028825" y="1485900"/>
                </a:lnTo>
                <a:lnTo>
                  <a:pt x="2028825" y="1530350"/>
                </a:lnTo>
                <a:lnTo>
                  <a:pt x="2187575" y="1530350"/>
                </a:lnTo>
                <a:lnTo>
                  <a:pt x="2187575" y="1577975"/>
                </a:lnTo>
                <a:lnTo>
                  <a:pt x="2241550" y="1577975"/>
                </a:lnTo>
                <a:lnTo>
                  <a:pt x="2241550" y="1622425"/>
                </a:lnTo>
                <a:lnTo>
                  <a:pt x="2292350" y="1622425"/>
                </a:lnTo>
                <a:lnTo>
                  <a:pt x="2292350" y="1679575"/>
                </a:lnTo>
                <a:lnTo>
                  <a:pt x="2790825" y="1679575"/>
                </a:lnTo>
                <a:lnTo>
                  <a:pt x="2790825" y="1809750"/>
                </a:lnTo>
                <a:lnTo>
                  <a:pt x="2292350" y="1809750"/>
                </a:lnTo>
                <a:lnTo>
                  <a:pt x="2292350" y="1809750"/>
                </a:lnTo>
                <a:lnTo>
                  <a:pt x="2292350" y="1835150"/>
                </a:lnTo>
                <a:lnTo>
                  <a:pt x="2238375" y="1835150"/>
                </a:lnTo>
                <a:lnTo>
                  <a:pt x="2238375" y="1835150"/>
                </a:lnTo>
                <a:lnTo>
                  <a:pt x="2238375" y="1806575"/>
                </a:lnTo>
                <a:lnTo>
                  <a:pt x="2181225" y="1806575"/>
                </a:lnTo>
                <a:lnTo>
                  <a:pt x="2181225" y="1806575"/>
                </a:lnTo>
                <a:lnTo>
                  <a:pt x="2181225" y="1806575"/>
                </a:lnTo>
                <a:lnTo>
                  <a:pt x="2181225" y="1806575"/>
                </a:lnTo>
                <a:lnTo>
                  <a:pt x="2181225" y="1806575"/>
                </a:lnTo>
                <a:lnTo>
                  <a:pt x="2181225" y="1778000"/>
                </a:lnTo>
                <a:lnTo>
                  <a:pt x="1958975" y="1778000"/>
                </a:lnTo>
                <a:lnTo>
                  <a:pt x="1958975" y="1746250"/>
                </a:lnTo>
                <a:lnTo>
                  <a:pt x="1806575" y="1746250"/>
                </a:lnTo>
                <a:lnTo>
                  <a:pt x="1806575" y="1746250"/>
                </a:lnTo>
                <a:lnTo>
                  <a:pt x="1806575" y="1717675"/>
                </a:lnTo>
                <a:lnTo>
                  <a:pt x="1685925" y="1717675"/>
                </a:lnTo>
                <a:lnTo>
                  <a:pt x="1685925" y="1717675"/>
                </a:lnTo>
                <a:lnTo>
                  <a:pt x="1685925" y="1692275"/>
                </a:lnTo>
                <a:lnTo>
                  <a:pt x="1641475" y="1692275"/>
                </a:lnTo>
                <a:lnTo>
                  <a:pt x="1641475" y="1692275"/>
                </a:lnTo>
                <a:lnTo>
                  <a:pt x="1641475" y="1692275"/>
                </a:lnTo>
                <a:lnTo>
                  <a:pt x="1641475" y="1692275"/>
                </a:lnTo>
                <a:lnTo>
                  <a:pt x="1641475" y="1663700"/>
                </a:lnTo>
                <a:lnTo>
                  <a:pt x="1422400" y="1663700"/>
                </a:lnTo>
                <a:lnTo>
                  <a:pt x="1422400" y="1622425"/>
                </a:lnTo>
                <a:lnTo>
                  <a:pt x="1352550" y="1622425"/>
                </a:lnTo>
                <a:lnTo>
                  <a:pt x="1352550" y="1593850"/>
                </a:lnTo>
                <a:lnTo>
                  <a:pt x="1301750" y="1593850"/>
                </a:lnTo>
                <a:lnTo>
                  <a:pt x="1301750" y="1533525"/>
                </a:lnTo>
                <a:lnTo>
                  <a:pt x="1250950" y="1533525"/>
                </a:lnTo>
                <a:lnTo>
                  <a:pt x="1250950" y="1504950"/>
                </a:lnTo>
                <a:lnTo>
                  <a:pt x="1206500" y="1504950"/>
                </a:lnTo>
                <a:lnTo>
                  <a:pt x="1206500" y="1473200"/>
                </a:lnTo>
                <a:lnTo>
                  <a:pt x="1206500" y="1473200"/>
                </a:lnTo>
                <a:lnTo>
                  <a:pt x="1181100" y="1473200"/>
                </a:lnTo>
                <a:lnTo>
                  <a:pt x="1181100" y="1400175"/>
                </a:lnTo>
                <a:lnTo>
                  <a:pt x="1095375" y="1400175"/>
                </a:lnTo>
                <a:lnTo>
                  <a:pt x="1095375" y="1362075"/>
                </a:lnTo>
                <a:lnTo>
                  <a:pt x="1047750" y="1362075"/>
                </a:lnTo>
                <a:lnTo>
                  <a:pt x="1047750" y="1362075"/>
                </a:lnTo>
                <a:lnTo>
                  <a:pt x="1047750" y="1330325"/>
                </a:lnTo>
                <a:lnTo>
                  <a:pt x="1009650" y="1330325"/>
                </a:lnTo>
                <a:lnTo>
                  <a:pt x="1009650" y="1301750"/>
                </a:lnTo>
                <a:lnTo>
                  <a:pt x="971550" y="1301750"/>
                </a:lnTo>
                <a:lnTo>
                  <a:pt x="971550" y="1273175"/>
                </a:lnTo>
                <a:lnTo>
                  <a:pt x="942975" y="1273175"/>
                </a:lnTo>
                <a:lnTo>
                  <a:pt x="942975" y="1241425"/>
                </a:lnTo>
                <a:lnTo>
                  <a:pt x="895350" y="1241425"/>
                </a:lnTo>
                <a:lnTo>
                  <a:pt x="895350" y="1209675"/>
                </a:lnTo>
                <a:lnTo>
                  <a:pt x="790575" y="1209675"/>
                </a:lnTo>
                <a:lnTo>
                  <a:pt x="790575" y="1120775"/>
                </a:lnTo>
                <a:lnTo>
                  <a:pt x="790575" y="1120775"/>
                </a:lnTo>
                <a:lnTo>
                  <a:pt x="790575" y="1120775"/>
                </a:lnTo>
                <a:lnTo>
                  <a:pt x="790575" y="1120775"/>
                </a:lnTo>
                <a:lnTo>
                  <a:pt x="790575" y="1120775"/>
                </a:lnTo>
                <a:lnTo>
                  <a:pt x="755650" y="1120775"/>
                </a:lnTo>
                <a:lnTo>
                  <a:pt x="755650" y="1082675"/>
                </a:lnTo>
                <a:lnTo>
                  <a:pt x="711200" y="1082675"/>
                </a:lnTo>
                <a:lnTo>
                  <a:pt x="711200" y="1050925"/>
                </a:lnTo>
                <a:lnTo>
                  <a:pt x="669925" y="1050925"/>
                </a:lnTo>
                <a:lnTo>
                  <a:pt x="669925" y="1016000"/>
                </a:lnTo>
                <a:lnTo>
                  <a:pt x="584200" y="1016000"/>
                </a:lnTo>
                <a:lnTo>
                  <a:pt x="584200" y="977900"/>
                </a:lnTo>
                <a:lnTo>
                  <a:pt x="536575" y="977900"/>
                </a:lnTo>
                <a:lnTo>
                  <a:pt x="536575" y="920750"/>
                </a:lnTo>
                <a:lnTo>
                  <a:pt x="495300" y="920750"/>
                </a:lnTo>
                <a:lnTo>
                  <a:pt x="495300" y="879475"/>
                </a:lnTo>
                <a:lnTo>
                  <a:pt x="457200" y="879475"/>
                </a:lnTo>
                <a:lnTo>
                  <a:pt x="457200" y="847725"/>
                </a:lnTo>
                <a:lnTo>
                  <a:pt x="425450" y="847725"/>
                </a:lnTo>
                <a:lnTo>
                  <a:pt x="425450" y="815975"/>
                </a:lnTo>
                <a:lnTo>
                  <a:pt x="425450" y="815975"/>
                </a:lnTo>
                <a:lnTo>
                  <a:pt x="400050" y="815975"/>
                </a:lnTo>
                <a:lnTo>
                  <a:pt x="400050" y="781050"/>
                </a:lnTo>
                <a:lnTo>
                  <a:pt x="365125" y="781050"/>
                </a:lnTo>
                <a:lnTo>
                  <a:pt x="365125" y="752475"/>
                </a:lnTo>
                <a:lnTo>
                  <a:pt x="311150" y="752475"/>
                </a:lnTo>
                <a:lnTo>
                  <a:pt x="311150" y="682625"/>
                </a:lnTo>
                <a:lnTo>
                  <a:pt x="311150" y="682625"/>
                </a:lnTo>
                <a:lnTo>
                  <a:pt x="285750" y="682625"/>
                </a:lnTo>
                <a:lnTo>
                  <a:pt x="285750" y="581025"/>
                </a:lnTo>
                <a:lnTo>
                  <a:pt x="257175" y="581025"/>
                </a:lnTo>
                <a:lnTo>
                  <a:pt x="257175" y="523875"/>
                </a:lnTo>
                <a:lnTo>
                  <a:pt x="231775" y="523875"/>
                </a:lnTo>
                <a:lnTo>
                  <a:pt x="231775" y="473075"/>
                </a:lnTo>
                <a:lnTo>
                  <a:pt x="231775" y="473075"/>
                </a:lnTo>
                <a:lnTo>
                  <a:pt x="231775" y="473075"/>
                </a:lnTo>
                <a:lnTo>
                  <a:pt x="231775" y="473075"/>
                </a:lnTo>
                <a:lnTo>
                  <a:pt x="231775" y="473075"/>
                </a:lnTo>
                <a:lnTo>
                  <a:pt x="206375" y="473075"/>
                </a:lnTo>
                <a:lnTo>
                  <a:pt x="206375" y="441325"/>
                </a:lnTo>
                <a:lnTo>
                  <a:pt x="171450" y="441325"/>
                </a:lnTo>
                <a:lnTo>
                  <a:pt x="171450" y="339725"/>
                </a:lnTo>
                <a:lnTo>
                  <a:pt x="130175" y="339725"/>
                </a:lnTo>
                <a:lnTo>
                  <a:pt x="130175" y="298450"/>
                </a:lnTo>
                <a:lnTo>
                  <a:pt x="130175" y="298450"/>
                </a:lnTo>
                <a:lnTo>
                  <a:pt x="130175" y="298450"/>
                </a:lnTo>
                <a:lnTo>
                  <a:pt x="101600" y="298450"/>
                </a:lnTo>
                <a:lnTo>
                  <a:pt x="101600" y="228600"/>
                </a:lnTo>
                <a:lnTo>
                  <a:pt x="44450" y="228600"/>
                </a:lnTo>
                <a:lnTo>
                  <a:pt x="44450" y="196850"/>
                </a:lnTo>
                <a:lnTo>
                  <a:pt x="3175" y="196850"/>
                </a:lnTo>
                <a:cubicBezTo>
                  <a:pt x="2117" y="140758"/>
                  <a:pt x="1058" y="84667"/>
                  <a:pt x="0" y="28575"/>
                </a:cubicBezTo>
                <a:close/>
              </a:path>
            </a:pathLst>
          </a:custGeom>
          <a:solidFill>
            <a:schemeClr val="accent3">
              <a:lumMod val="20000"/>
              <a:lumOff val="80000"/>
            </a:schemeClr>
          </a:solidFill>
          <a:ln w="127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22075715-7468-071E-F091-B07EAB9A25F9}"/>
              </a:ext>
            </a:extLst>
          </p:cNvPr>
          <p:cNvSpPr>
            <a:spLocks noGrp="1"/>
          </p:cNvSpPr>
          <p:nvPr>
            <p:ph type="title"/>
          </p:nvPr>
        </p:nvSpPr>
        <p:spPr/>
        <p:txBody>
          <a:bodyPr/>
          <a:lstStyle/>
          <a:p>
            <a:r>
              <a:rPr lang="en-US" dirty="0"/>
              <a:t>HER2 in CRC: A Negative Predictor for Anti-EGFR </a:t>
            </a:r>
          </a:p>
        </p:txBody>
      </p:sp>
      <p:sp>
        <p:nvSpPr>
          <p:cNvPr id="7" name="TextBox 6">
            <a:extLst>
              <a:ext uri="{FF2B5EF4-FFF2-40B4-BE49-F238E27FC236}">
                <a16:creationId xmlns:a16="http://schemas.microsoft.com/office/drawing/2014/main" id="{7E231F4D-339A-FD58-EDC1-AFDC3CF45331}"/>
              </a:ext>
            </a:extLst>
          </p:cNvPr>
          <p:cNvSpPr txBox="1"/>
          <p:nvPr/>
        </p:nvSpPr>
        <p:spPr>
          <a:xfrm>
            <a:off x="400240" y="6374500"/>
            <a:ext cx="4002615"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rPr>
              <a:t>Raghav. J Clin Oncol Precis Oncol. 2019;3:1. </a:t>
            </a:r>
          </a:p>
        </p:txBody>
      </p:sp>
      <p:grpSp>
        <p:nvGrpSpPr>
          <p:cNvPr id="826" name="Group 825">
            <a:extLst>
              <a:ext uri="{FF2B5EF4-FFF2-40B4-BE49-F238E27FC236}">
                <a16:creationId xmlns:a16="http://schemas.microsoft.com/office/drawing/2014/main" id="{45D76D39-0834-DBDE-8FC2-A551167136DD}"/>
              </a:ext>
            </a:extLst>
          </p:cNvPr>
          <p:cNvGrpSpPr/>
          <p:nvPr/>
        </p:nvGrpSpPr>
        <p:grpSpPr>
          <a:xfrm>
            <a:off x="654101" y="2386959"/>
            <a:ext cx="3345503" cy="320948"/>
            <a:chOff x="402614" y="2350170"/>
            <a:chExt cx="3345503" cy="320948"/>
          </a:xfrm>
        </p:grpSpPr>
        <p:grpSp>
          <p:nvGrpSpPr>
            <p:cNvPr id="336" name="Group 335">
              <a:extLst>
                <a:ext uri="{FF2B5EF4-FFF2-40B4-BE49-F238E27FC236}">
                  <a16:creationId xmlns:a16="http://schemas.microsoft.com/office/drawing/2014/main" id="{61FE4087-1C15-0031-7D33-CE6E3B636080}"/>
                </a:ext>
              </a:extLst>
            </p:cNvPr>
            <p:cNvGrpSpPr/>
            <p:nvPr/>
          </p:nvGrpSpPr>
          <p:grpSpPr>
            <a:xfrm>
              <a:off x="2840789" y="2350170"/>
              <a:ext cx="907328" cy="276128"/>
              <a:chOff x="6074812" y="2913117"/>
              <a:chExt cx="1107845" cy="337152"/>
            </a:xfrm>
          </p:grpSpPr>
          <p:grpSp>
            <p:nvGrpSpPr>
              <p:cNvPr id="482" name="Group 481">
                <a:extLst>
                  <a:ext uri="{FF2B5EF4-FFF2-40B4-BE49-F238E27FC236}">
                    <a16:creationId xmlns:a16="http://schemas.microsoft.com/office/drawing/2014/main" id="{6038ABE0-E823-DA06-ECB2-F3DDB7803078}"/>
                  </a:ext>
                </a:extLst>
              </p:cNvPr>
              <p:cNvGrpSpPr/>
              <p:nvPr/>
            </p:nvGrpSpPr>
            <p:grpSpPr>
              <a:xfrm rot="178960">
                <a:off x="6191233" y="2970838"/>
                <a:ext cx="25464" cy="86331"/>
                <a:chOff x="2018143" y="2815794"/>
                <a:chExt cx="21432" cy="72662"/>
              </a:xfrm>
              <a:solidFill>
                <a:schemeClr val="bg2">
                  <a:lumMod val="50000"/>
                  <a:alpha val="64000"/>
                </a:schemeClr>
              </a:solidFill>
              <a:effectLst/>
            </p:grpSpPr>
            <p:cxnSp>
              <p:nvCxnSpPr>
                <p:cNvPr id="592" name="Straight Connector 591">
                  <a:extLst>
                    <a:ext uri="{FF2B5EF4-FFF2-40B4-BE49-F238E27FC236}">
                      <a16:creationId xmlns:a16="http://schemas.microsoft.com/office/drawing/2014/main" id="{0B0DCFED-D193-6DEE-0EF7-A1A880E35BA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A76BD89-E3B9-7089-C42E-DEE809DC246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3" name="Oval 482">
                <a:extLst>
                  <a:ext uri="{FF2B5EF4-FFF2-40B4-BE49-F238E27FC236}">
                    <a16:creationId xmlns:a16="http://schemas.microsoft.com/office/drawing/2014/main" id="{E4DDE41B-5BB3-B3B0-620D-2C97229B841B}"/>
                  </a:ext>
                </a:extLst>
              </p:cNvPr>
              <p:cNvSpPr/>
              <p:nvPr/>
            </p:nvSpPr>
            <p:spPr bwMode="auto">
              <a:xfrm rot="178960">
                <a:off x="6176295" y="291311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84" name="Group 483">
                <a:extLst>
                  <a:ext uri="{FF2B5EF4-FFF2-40B4-BE49-F238E27FC236}">
                    <a16:creationId xmlns:a16="http://schemas.microsoft.com/office/drawing/2014/main" id="{9FD9D279-1AC4-E9C7-4457-640DE0940AF9}"/>
                  </a:ext>
                </a:extLst>
              </p:cNvPr>
              <p:cNvGrpSpPr/>
              <p:nvPr/>
            </p:nvGrpSpPr>
            <p:grpSpPr>
              <a:xfrm rot="10978960">
                <a:off x="6191870" y="3065819"/>
                <a:ext cx="25464" cy="86331"/>
                <a:chOff x="2018143" y="2815794"/>
                <a:chExt cx="21432" cy="72662"/>
              </a:xfrm>
              <a:solidFill>
                <a:schemeClr val="bg2">
                  <a:lumMod val="50000"/>
                  <a:alpha val="64000"/>
                </a:schemeClr>
              </a:solidFill>
              <a:effectLst/>
            </p:grpSpPr>
            <p:cxnSp>
              <p:nvCxnSpPr>
                <p:cNvPr id="590" name="Straight Connector 589">
                  <a:extLst>
                    <a:ext uri="{FF2B5EF4-FFF2-40B4-BE49-F238E27FC236}">
                      <a16:creationId xmlns:a16="http://schemas.microsoft.com/office/drawing/2014/main" id="{9AFE12C6-67E4-7290-4FBA-EA1CD9B952B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6CB520E9-489E-E38A-EB36-8E96D058350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5" name="Oval 484">
                <a:extLst>
                  <a:ext uri="{FF2B5EF4-FFF2-40B4-BE49-F238E27FC236}">
                    <a16:creationId xmlns:a16="http://schemas.microsoft.com/office/drawing/2014/main" id="{0FBBFE17-3A6B-8A3D-4A20-84671042D81A}"/>
                  </a:ext>
                </a:extLst>
              </p:cNvPr>
              <p:cNvSpPr/>
              <p:nvPr/>
            </p:nvSpPr>
            <p:spPr bwMode="auto">
              <a:xfrm rot="10978960">
                <a:off x="6164371" y="314197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86" name="Group 485">
                <a:extLst>
                  <a:ext uri="{FF2B5EF4-FFF2-40B4-BE49-F238E27FC236}">
                    <a16:creationId xmlns:a16="http://schemas.microsoft.com/office/drawing/2014/main" id="{1A229E37-EE68-EAD4-4FED-DACC5509A8A4}"/>
                  </a:ext>
                </a:extLst>
              </p:cNvPr>
              <p:cNvGrpSpPr/>
              <p:nvPr/>
            </p:nvGrpSpPr>
            <p:grpSpPr>
              <a:xfrm rot="178960">
                <a:off x="6269548" y="2972087"/>
                <a:ext cx="25464" cy="86331"/>
                <a:chOff x="2018143" y="2815794"/>
                <a:chExt cx="21432" cy="72662"/>
              </a:xfrm>
              <a:solidFill>
                <a:schemeClr val="bg2">
                  <a:lumMod val="50000"/>
                  <a:alpha val="64000"/>
                </a:schemeClr>
              </a:solidFill>
              <a:effectLst/>
            </p:grpSpPr>
            <p:cxnSp>
              <p:nvCxnSpPr>
                <p:cNvPr id="588" name="Straight Connector 587">
                  <a:extLst>
                    <a:ext uri="{FF2B5EF4-FFF2-40B4-BE49-F238E27FC236}">
                      <a16:creationId xmlns:a16="http://schemas.microsoft.com/office/drawing/2014/main" id="{B86EB5E1-6230-3745-FCFD-1C2E5704DE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52BFEFE-6FDC-F0C6-B48C-04AC188A799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7" name="Oval 486">
                <a:extLst>
                  <a:ext uri="{FF2B5EF4-FFF2-40B4-BE49-F238E27FC236}">
                    <a16:creationId xmlns:a16="http://schemas.microsoft.com/office/drawing/2014/main" id="{D1F0B47E-98AB-86B3-97C4-EE2378B75E4D}"/>
                  </a:ext>
                </a:extLst>
              </p:cNvPr>
              <p:cNvSpPr/>
              <p:nvPr/>
            </p:nvSpPr>
            <p:spPr bwMode="auto">
              <a:xfrm rot="178960">
                <a:off x="6254610" y="291436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88" name="Group 487">
                <a:extLst>
                  <a:ext uri="{FF2B5EF4-FFF2-40B4-BE49-F238E27FC236}">
                    <a16:creationId xmlns:a16="http://schemas.microsoft.com/office/drawing/2014/main" id="{FD4C9ED3-6244-75DC-7063-9AB06D80423C}"/>
                  </a:ext>
                </a:extLst>
              </p:cNvPr>
              <p:cNvGrpSpPr/>
              <p:nvPr/>
            </p:nvGrpSpPr>
            <p:grpSpPr>
              <a:xfrm rot="10978960">
                <a:off x="6270185" y="3067068"/>
                <a:ext cx="25464" cy="86331"/>
                <a:chOff x="2018143" y="2815794"/>
                <a:chExt cx="21432" cy="72662"/>
              </a:xfrm>
              <a:solidFill>
                <a:schemeClr val="bg2">
                  <a:lumMod val="50000"/>
                  <a:alpha val="64000"/>
                </a:schemeClr>
              </a:solidFill>
              <a:effectLst/>
            </p:grpSpPr>
            <p:cxnSp>
              <p:nvCxnSpPr>
                <p:cNvPr id="586" name="Straight Connector 585">
                  <a:extLst>
                    <a:ext uri="{FF2B5EF4-FFF2-40B4-BE49-F238E27FC236}">
                      <a16:creationId xmlns:a16="http://schemas.microsoft.com/office/drawing/2014/main" id="{2775734B-4B9B-72A8-01E3-2504B085276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687F7151-1237-28C1-BE47-1E7CA2E0B05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9" name="Oval 488">
                <a:extLst>
                  <a:ext uri="{FF2B5EF4-FFF2-40B4-BE49-F238E27FC236}">
                    <a16:creationId xmlns:a16="http://schemas.microsoft.com/office/drawing/2014/main" id="{CD502FDE-29BF-07D0-83BF-2FC7718DA3B1}"/>
                  </a:ext>
                </a:extLst>
              </p:cNvPr>
              <p:cNvSpPr/>
              <p:nvPr/>
            </p:nvSpPr>
            <p:spPr bwMode="auto">
              <a:xfrm rot="10978960">
                <a:off x="6242686" y="31432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90" name="Group 489">
                <a:extLst>
                  <a:ext uri="{FF2B5EF4-FFF2-40B4-BE49-F238E27FC236}">
                    <a16:creationId xmlns:a16="http://schemas.microsoft.com/office/drawing/2014/main" id="{78434D7B-412C-82BA-6DC0-EF7A1DA74A5C}"/>
                  </a:ext>
                </a:extLst>
              </p:cNvPr>
              <p:cNvGrpSpPr/>
              <p:nvPr/>
            </p:nvGrpSpPr>
            <p:grpSpPr>
              <a:xfrm rot="178960">
                <a:off x="6347716" y="2976159"/>
                <a:ext cx="25464" cy="86331"/>
                <a:chOff x="2018143" y="2815794"/>
                <a:chExt cx="21432" cy="72662"/>
              </a:xfrm>
              <a:solidFill>
                <a:schemeClr val="bg2">
                  <a:lumMod val="50000"/>
                  <a:alpha val="64000"/>
                </a:schemeClr>
              </a:solidFill>
              <a:effectLst/>
            </p:grpSpPr>
            <p:cxnSp>
              <p:nvCxnSpPr>
                <p:cNvPr id="584" name="Straight Connector 583">
                  <a:extLst>
                    <a:ext uri="{FF2B5EF4-FFF2-40B4-BE49-F238E27FC236}">
                      <a16:creationId xmlns:a16="http://schemas.microsoft.com/office/drawing/2014/main" id="{0607A34A-17ED-1B57-CA7A-314B272DA51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F8C4CD45-81A3-F802-BE0A-070C786523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1" name="Oval 490">
                <a:extLst>
                  <a:ext uri="{FF2B5EF4-FFF2-40B4-BE49-F238E27FC236}">
                    <a16:creationId xmlns:a16="http://schemas.microsoft.com/office/drawing/2014/main" id="{7E80907B-DE05-4111-D3AB-A4E291728D7F}"/>
                  </a:ext>
                </a:extLst>
              </p:cNvPr>
              <p:cNvSpPr/>
              <p:nvPr/>
            </p:nvSpPr>
            <p:spPr bwMode="auto">
              <a:xfrm rot="178960">
                <a:off x="6332778" y="29184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92" name="Group 491">
                <a:extLst>
                  <a:ext uri="{FF2B5EF4-FFF2-40B4-BE49-F238E27FC236}">
                    <a16:creationId xmlns:a16="http://schemas.microsoft.com/office/drawing/2014/main" id="{3B07E01D-3A2D-B083-7510-16167A7E08CB}"/>
                  </a:ext>
                </a:extLst>
              </p:cNvPr>
              <p:cNvGrpSpPr/>
              <p:nvPr/>
            </p:nvGrpSpPr>
            <p:grpSpPr>
              <a:xfrm rot="10978960">
                <a:off x="6348353" y="3071141"/>
                <a:ext cx="25464" cy="86331"/>
                <a:chOff x="2018143" y="2815794"/>
                <a:chExt cx="21432" cy="72662"/>
              </a:xfrm>
              <a:solidFill>
                <a:schemeClr val="bg2">
                  <a:lumMod val="50000"/>
                  <a:alpha val="64000"/>
                </a:schemeClr>
              </a:solidFill>
              <a:effectLst/>
            </p:grpSpPr>
            <p:cxnSp>
              <p:nvCxnSpPr>
                <p:cNvPr id="582" name="Straight Connector 581">
                  <a:extLst>
                    <a:ext uri="{FF2B5EF4-FFF2-40B4-BE49-F238E27FC236}">
                      <a16:creationId xmlns:a16="http://schemas.microsoft.com/office/drawing/2014/main" id="{B721D348-E031-4C43-BBCF-CEB98E36254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E68AE4AA-79AC-EB6D-1FB0-28A12AE8F07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3" name="Oval 492">
                <a:extLst>
                  <a:ext uri="{FF2B5EF4-FFF2-40B4-BE49-F238E27FC236}">
                    <a16:creationId xmlns:a16="http://schemas.microsoft.com/office/drawing/2014/main" id="{7E340FE5-A535-87CD-1A1B-C6B2FF0DB008}"/>
                  </a:ext>
                </a:extLst>
              </p:cNvPr>
              <p:cNvSpPr/>
              <p:nvPr/>
            </p:nvSpPr>
            <p:spPr bwMode="auto">
              <a:xfrm rot="10978960">
                <a:off x="6320854" y="31472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94" name="Group 493">
                <a:extLst>
                  <a:ext uri="{FF2B5EF4-FFF2-40B4-BE49-F238E27FC236}">
                    <a16:creationId xmlns:a16="http://schemas.microsoft.com/office/drawing/2014/main" id="{1AB7BAE5-EF17-3D9A-BDCF-2E1E3F79AD81}"/>
                  </a:ext>
                </a:extLst>
              </p:cNvPr>
              <p:cNvGrpSpPr/>
              <p:nvPr/>
            </p:nvGrpSpPr>
            <p:grpSpPr>
              <a:xfrm rot="178960">
                <a:off x="6425884" y="2980232"/>
                <a:ext cx="25464" cy="86331"/>
                <a:chOff x="2018143" y="2815794"/>
                <a:chExt cx="21432" cy="72662"/>
              </a:xfrm>
              <a:solidFill>
                <a:schemeClr val="bg2">
                  <a:lumMod val="50000"/>
                  <a:alpha val="64000"/>
                </a:schemeClr>
              </a:solidFill>
              <a:effectLst/>
            </p:grpSpPr>
            <p:cxnSp>
              <p:nvCxnSpPr>
                <p:cNvPr id="580" name="Straight Connector 579">
                  <a:extLst>
                    <a:ext uri="{FF2B5EF4-FFF2-40B4-BE49-F238E27FC236}">
                      <a16:creationId xmlns:a16="http://schemas.microsoft.com/office/drawing/2014/main" id="{F5212D23-7200-0285-D02F-A5F1CADDF16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73C24610-D8A9-2231-5D37-511BEF4732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5" name="Oval 494">
                <a:extLst>
                  <a:ext uri="{FF2B5EF4-FFF2-40B4-BE49-F238E27FC236}">
                    <a16:creationId xmlns:a16="http://schemas.microsoft.com/office/drawing/2014/main" id="{12BC37FB-69E5-B9B4-4DCE-D2EABAD483B3}"/>
                  </a:ext>
                </a:extLst>
              </p:cNvPr>
              <p:cNvSpPr/>
              <p:nvPr/>
            </p:nvSpPr>
            <p:spPr bwMode="auto">
              <a:xfrm rot="178960">
                <a:off x="6410946" y="292251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96" name="Group 495">
                <a:extLst>
                  <a:ext uri="{FF2B5EF4-FFF2-40B4-BE49-F238E27FC236}">
                    <a16:creationId xmlns:a16="http://schemas.microsoft.com/office/drawing/2014/main" id="{B042AB54-7F20-99B3-2DD4-3A0178300C2F}"/>
                  </a:ext>
                </a:extLst>
              </p:cNvPr>
              <p:cNvGrpSpPr/>
              <p:nvPr/>
            </p:nvGrpSpPr>
            <p:grpSpPr>
              <a:xfrm rot="10978960">
                <a:off x="6426521" y="3075214"/>
                <a:ext cx="25464" cy="86331"/>
                <a:chOff x="2018143" y="2815794"/>
                <a:chExt cx="21432" cy="72662"/>
              </a:xfrm>
              <a:solidFill>
                <a:schemeClr val="bg2">
                  <a:lumMod val="50000"/>
                  <a:alpha val="64000"/>
                </a:schemeClr>
              </a:solidFill>
              <a:effectLst/>
            </p:grpSpPr>
            <p:cxnSp>
              <p:nvCxnSpPr>
                <p:cNvPr id="578" name="Straight Connector 577">
                  <a:extLst>
                    <a:ext uri="{FF2B5EF4-FFF2-40B4-BE49-F238E27FC236}">
                      <a16:creationId xmlns:a16="http://schemas.microsoft.com/office/drawing/2014/main" id="{0761DE1B-54AF-23B5-2B39-86D3F763673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EEAE449D-4B63-8590-5488-387CBFCFB49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7" name="Oval 496">
                <a:extLst>
                  <a:ext uri="{FF2B5EF4-FFF2-40B4-BE49-F238E27FC236}">
                    <a16:creationId xmlns:a16="http://schemas.microsoft.com/office/drawing/2014/main" id="{B40E6E3A-326A-6A45-AECC-D298F5844F3C}"/>
                  </a:ext>
                </a:extLst>
              </p:cNvPr>
              <p:cNvSpPr/>
              <p:nvPr/>
            </p:nvSpPr>
            <p:spPr bwMode="auto">
              <a:xfrm rot="10978960">
                <a:off x="6399022" y="31513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98" name="Group 497">
                <a:extLst>
                  <a:ext uri="{FF2B5EF4-FFF2-40B4-BE49-F238E27FC236}">
                    <a16:creationId xmlns:a16="http://schemas.microsoft.com/office/drawing/2014/main" id="{C1589C5F-6940-943C-C73E-C2303F0E53D3}"/>
                  </a:ext>
                </a:extLst>
              </p:cNvPr>
              <p:cNvGrpSpPr/>
              <p:nvPr/>
            </p:nvGrpSpPr>
            <p:grpSpPr>
              <a:xfrm rot="178960">
                <a:off x="6504054" y="2984303"/>
                <a:ext cx="25464" cy="86331"/>
                <a:chOff x="2018143" y="2815794"/>
                <a:chExt cx="21432" cy="72662"/>
              </a:xfrm>
              <a:solidFill>
                <a:schemeClr val="bg2">
                  <a:lumMod val="50000"/>
                  <a:alpha val="64000"/>
                </a:schemeClr>
              </a:solidFill>
              <a:effectLst/>
            </p:grpSpPr>
            <p:cxnSp>
              <p:nvCxnSpPr>
                <p:cNvPr id="576" name="Straight Connector 575">
                  <a:extLst>
                    <a:ext uri="{FF2B5EF4-FFF2-40B4-BE49-F238E27FC236}">
                      <a16:creationId xmlns:a16="http://schemas.microsoft.com/office/drawing/2014/main" id="{8E22012A-9C15-3642-CF17-B063EE825C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8E0CDDBA-F48B-3B6B-83E8-99F61BA912E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9" name="Oval 498">
                <a:extLst>
                  <a:ext uri="{FF2B5EF4-FFF2-40B4-BE49-F238E27FC236}">
                    <a16:creationId xmlns:a16="http://schemas.microsoft.com/office/drawing/2014/main" id="{38254CAE-596D-6956-672E-705AD9C6A995}"/>
                  </a:ext>
                </a:extLst>
              </p:cNvPr>
              <p:cNvSpPr/>
              <p:nvPr/>
            </p:nvSpPr>
            <p:spPr bwMode="auto">
              <a:xfrm rot="178960">
                <a:off x="6489116" y="292658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00" name="Group 499">
                <a:extLst>
                  <a:ext uri="{FF2B5EF4-FFF2-40B4-BE49-F238E27FC236}">
                    <a16:creationId xmlns:a16="http://schemas.microsoft.com/office/drawing/2014/main" id="{E2BA4F64-A5F4-A1C7-7201-A3F87F368EAB}"/>
                  </a:ext>
                </a:extLst>
              </p:cNvPr>
              <p:cNvGrpSpPr/>
              <p:nvPr/>
            </p:nvGrpSpPr>
            <p:grpSpPr>
              <a:xfrm rot="10978960">
                <a:off x="6504691" y="3079284"/>
                <a:ext cx="25464" cy="86331"/>
                <a:chOff x="2018143" y="2815794"/>
                <a:chExt cx="21432" cy="72662"/>
              </a:xfrm>
              <a:solidFill>
                <a:schemeClr val="bg2">
                  <a:lumMod val="50000"/>
                  <a:alpha val="64000"/>
                </a:schemeClr>
              </a:solidFill>
              <a:effectLst/>
            </p:grpSpPr>
            <p:cxnSp>
              <p:nvCxnSpPr>
                <p:cNvPr id="574" name="Straight Connector 573">
                  <a:extLst>
                    <a:ext uri="{FF2B5EF4-FFF2-40B4-BE49-F238E27FC236}">
                      <a16:creationId xmlns:a16="http://schemas.microsoft.com/office/drawing/2014/main" id="{982D392B-21D4-612D-309C-8D7AF906779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8718643-128E-ECE1-6B20-5EF3080D561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1" name="Oval 500">
                <a:extLst>
                  <a:ext uri="{FF2B5EF4-FFF2-40B4-BE49-F238E27FC236}">
                    <a16:creationId xmlns:a16="http://schemas.microsoft.com/office/drawing/2014/main" id="{7C7675ED-4DBC-3DAB-AE90-05747A9BAD41}"/>
                  </a:ext>
                </a:extLst>
              </p:cNvPr>
              <p:cNvSpPr/>
              <p:nvPr/>
            </p:nvSpPr>
            <p:spPr bwMode="auto">
              <a:xfrm rot="10978960">
                <a:off x="6477192" y="315543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02" name="Group 501">
                <a:extLst>
                  <a:ext uri="{FF2B5EF4-FFF2-40B4-BE49-F238E27FC236}">
                    <a16:creationId xmlns:a16="http://schemas.microsoft.com/office/drawing/2014/main" id="{27469B89-CFB3-83E4-1A8D-3538608AECF3}"/>
                  </a:ext>
                </a:extLst>
              </p:cNvPr>
              <p:cNvGrpSpPr/>
              <p:nvPr/>
            </p:nvGrpSpPr>
            <p:grpSpPr>
              <a:xfrm rot="178960">
                <a:off x="6582369" y="2985552"/>
                <a:ext cx="25464" cy="86331"/>
                <a:chOff x="2018143" y="2815794"/>
                <a:chExt cx="21432" cy="72662"/>
              </a:xfrm>
              <a:solidFill>
                <a:schemeClr val="bg2">
                  <a:lumMod val="50000"/>
                  <a:alpha val="64000"/>
                </a:schemeClr>
              </a:solidFill>
              <a:effectLst/>
            </p:grpSpPr>
            <p:cxnSp>
              <p:nvCxnSpPr>
                <p:cNvPr id="572" name="Straight Connector 571">
                  <a:extLst>
                    <a:ext uri="{FF2B5EF4-FFF2-40B4-BE49-F238E27FC236}">
                      <a16:creationId xmlns:a16="http://schemas.microsoft.com/office/drawing/2014/main" id="{3CE5F4A0-6B9F-ED82-5C61-C77DD01EF27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915A71D0-5B9C-9E5B-2278-4E3748DE23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3" name="Oval 502">
                <a:extLst>
                  <a:ext uri="{FF2B5EF4-FFF2-40B4-BE49-F238E27FC236}">
                    <a16:creationId xmlns:a16="http://schemas.microsoft.com/office/drawing/2014/main" id="{0328B05D-8198-A480-39EA-BA0889088D99}"/>
                  </a:ext>
                </a:extLst>
              </p:cNvPr>
              <p:cNvSpPr/>
              <p:nvPr/>
            </p:nvSpPr>
            <p:spPr bwMode="auto">
              <a:xfrm rot="178960">
                <a:off x="6567431" y="2927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04" name="Group 503">
                <a:extLst>
                  <a:ext uri="{FF2B5EF4-FFF2-40B4-BE49-F238E27FC236}">
                    <a16:creationId xmlns:a16="http://schemas.microsoft.com/office/drawing/2014/main" id="{D3B8E27F-F487-6869-AF57-FB4CC85A497F}"/>
                  </a:ext>
                </a:extLst>
              </p:cNvPr>
              <p:cNvGrpSpPr/>
              <p:nvPr/>
            </p:nvGrpSpPr>
            <p:grpSpPr>
              <a:xfrm rot="10978960">
                <a:off x="6583006" y="3080533"/>
                <a:ext cx="25464" cy="86331"/>
                <a:chOff x="2018143" y="2815794"/>
                <a:chExt cx="21432" cy="72662"/>
              </a:xfrm>
              <a:solidFill>
                <a:schemeClr val="bg2">
                  <a:lumMod val="50000"/>
                  <a:alpha val="64000"/>
                </a:schemeClr>
              </a:solidFill>
              <a:effectLst/>
            </p:grpSpPr>
            <p:cxnSp>
              <p:nvCxnSpPr>
                <p:cNvPr id="570" name="Straight Connector 569">
                  <a:extLst>
                    <a:ext uri="{FF2B5EF4-FFF2-40B4-BE49-F238E27FC236}">
                      <a16:creationId xmlns:a16="http://schemas.microsoft.com/office/drawing/2014/main" id="{21F8F221-52E9-46BB-5188-A52D522BAB7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0B3A44A2-3DB7-D5BD-A68B-361431FB71C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5" name="Oval 504">
                <a:extLst>
                  <a:ext uri="{FF2B5EF4-FFF2-40B4-BE49-F238E27FC236}">
                    <a16:creationId xmlns:a16="http://schemas.microsoft.com/office/drawing/2014/main" id="{92FA63DC-510A-12CD-60D7-B5D46DF4707B}"/>
                  </a:ext>
                </a:extLst>
              </p:cNvPr>
              <p:cNvSpPr/>
              <p:nvPr/>
            </p:nvSpPr>
            <p:spPr bwMode="auto">
              <a:xfrm rot="10978960">
                <a:off x="6555507" y="315668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06" name="Group 505">
                <a:extLst>
                  <a:ext uri="{FF2B5EF4-FFF2-40B4-BE49-F238E27FC236}">
                    <a16:creationId xmlns:a16="http://schemas.microsoft.com/office/drawing/2014/main" id="{E263DBD7-614B-8E8F-1DEE-2909F7EFFE1A}"/>
                  </a:ext>
                </a:extLst>
              </p:cNvPr>
              <p:cNvGrpSpPr/>
              <p:nvPr/>
            </p:nvGrpSpPr>
            <p:grpSpPr>
              <a:xfrm rot="178960">
                <a:off x="6660537" y="2989624"/>
                <a:ext cx="25464" cy="86331"/>
                <a:chOff x="2018143" y="2815794"/>
                <a:chExt cx="21432" cy="72662"/>
              </a:xfrm>
              <a:solidFill>
                <a:schemeClr val="bg2">
                  <a:lumMod val="50000"/>
                  <a:alpha val="64000"/>
                </a:schemeClr>
              </a:solidFill>
              <a:effectLst/>
            </p:grpSpPr>
            <p:cxnSp>
              <p:nvCxnSpPr>
                <p:cNvPr id="568" name="Straight Connector 567">
                  <a:extLst>
                    <a:ext uri="{FF2B5EF4-FFF2-40B4-BE49-F238E27FC236}">
                      <a16:creationId xmlns:a16="http://schemas.microsoft.com/office/drawing/2014/main" id="{7C31BF2D-D16F-31BF-6540-DD485E0E078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DCC8EB6F-03EC-9C7A-E492-796C24A2A39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7" name="Oval 506">
                <a:extLst>
                  <a:ext uri="{FF2B5EF4-FFF2-40B4-BE49-F238E27FC236}">
                    <a16:creationId xmlns:a16="http://schemas.microsoft.com/office/drawing/2014/main" id="{6344539F-66ED-E406-E98E-62C26BCCADE2}"/>
                  </a:ext>
                </a:extLst>
              </p:cNvPr>
              <p:cNvSpPr/>
              <p:nvPr/>
            </p:nvSpPr>
            <p:spPr bwMode="auto">
              <a:xfrm rot="178960">
                <a:off x="6645599" y="29319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08" name="Group 507">
                <a:extLst>
                  <a:ext uri="{FF2B5EF4-FFF2-40B4-BE49-F238E27FC236}">
                    <a16:creationId xmlns:a16="http://schemas.microsoft.com/office/drawing/2014/main" id="{D90BC1C7-B7CA-EDC3-65E4-01A8025C58F4}"/>
                  </a:ext>
                </a:extLst>
              </p:cNvPr>
              <p:cNvGrpSpPr/>
              <p:nvPr/>
            </p:nvGrpSpPr>
            <p:grpSpPr>
              <a:xfrm rot="10978960">
                <a:off x="6661174" y="3084606"/>
                <a:ext cx="25464" cy="86331"/>
                <a:chOff x="2018143" y="2815794"/>
                <a:chExt cx="21432" cy="72662"/>
              </a:xfrm>
              <a:solidFill>
                <a:schemeClr val="bg2">
                  <a:lumMod val="50000"/>
                  <a:alpha val="64000"/>
                </a:schemeClr>
              </a:solidFill>
              <a:effectLst/>
            </p:grpSpPr>
            <p:cxnSp>
              <p:nvCxnSpPr>
                <p:cNvPr id="566" name="Straight Connector 565">
                  <a:extLst>
                    <a:ext uri="{FF2B5EF4-FFF2-40B4-BE49-F238E27FC236}">
                      <a16:creationId xmlns:a16="http://schemas.microsoft.com/office/drawing/2014/main" id="{91FDF8C8-6535-06C8-764B-E3B16B3386D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4A2B2490-B630-DA3A-8695-22D5EED90BC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9" name="Oval 508">
                <a:extLst>
                  <a:ext uri="{FF2B5EF4-FFF2-40B4-BE49-F238E27FC236}">
                    <a16:creationId xmlns:a16="http://schemas.microsoft.com/office/drawing/2014/main" id="{5B02A66F-23AE-DAAE-7721-158956F4DBC9}"/>
                  </a:ext>
                </a:extLst>
              </p:cNvPr>
              <p:cNvSpPr/>
              <p:nvPr/>
            </p:nvSpPr>
            <p:spPr bwMode="auto">
              <a:xfrm rot="10978960">
                <a:off x="6633675" y="31607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10" name="Group 509">
                <a:extLst>
                  <a:ext uri="{FF2B5EF4-FFF2-40B4-BE49-F238E27FC236}">
                    <a16:creationId xmlns:a16="http://schemas.microsoft.com/office/drawing/2014/main" id="{2FBE65FB-5172-269C-AB5B-D2B85254DB57}"/>
                  </a:ext>
                </a:extLst>
              </p:cNvPr>
              <p:cNvGrpSpPr/>
              <p:nvPr/>
            </p:nvGrpSpPr>
            <p:grpSpPr>
              <a:xfrm rot="178960">
                <a:off x="6738705" y="2993697"/>
                <a:ext cx="25464" cy="86331"/>
                <a:chOff x="2018143" y="2815794"/>
                <a:chExt cx="21432" cy="72662"/>
              </a:xfrm>
              <a:solidFill>
                <a:schemeClr val="bg2">
                  <a:lumMod val="50000"/>
                  <a:alpha val="64000"/>
                </a:schemeClr>
              </a:solidFill>
              <a:effectLst/>
            </p:grpSpPr>
            <p:cxnSp>
              <p:nvCxnSpPr>
                <p:cNvPr id="564" name="Straight Connector 563">
                  <a:extLst>
                    <a:ext uri="{FF2B5EF4-FFF2-40B4-BE49-F238E27FC236}">
                      <a16:creationId xmlns:a16="http://schemas.microsoft.com/office/drawing/2014/main" id="{FE081E26-43F2-C728-167C-0EE63F3CDCC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95C57CFA-7627-947D-7C7D-1FFE4B524B8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1" name="Oval 510">
                <a:extLst>
                  <a:ext uri="{FF2B5EF4-FFF2-40B4-BE49-F238E27FC236}">
                    <a16:creationId xmlns:a16="http://schemas.microsoft.com/office/drawing/2014/main" id="{99BB544A-125F-2515-21C9-F64F5E6CA266}"/>
                  </a:ext>
                </a:extLst>
              </p:cNvPr>
              <p:cNvSpPr/>
              <p:nvPr/>
            </p:nvSpPr>
            <p:spPr bwMode="auto">
              <a:xfrm rot="178960">
                <a:off x="6723767" y="293597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12" name="Group 511">
                <a:extLst>
                  <a:ext uri="{FF2B5EF4-FFF2-40B4-BE49-F238E27FC236}">
                    <a16:creationId xmlns:a16="http://schemas.microsoft.com/office/drawing/2014/main" id="{ACB00318-8577-5BC0-88AE-9F2837BED335}"/>
                  </a:ext>
                </a:extLst>
              </p:cNvPr>
              <p:cNvGrpSpPr/>
              <p:nvPr/>
            </p:nvGrpSpPr>
            <p:grpSpPr>
              <a:xfrm rot="10978960">
                <a:off x="6739342" y="3088679"/>
                <a:ext cx="25464" cy="86331"/>
                <a:chOff x="2018143" y="2815794"/>
                <a:chExt cx="21432" cy="72662"/>
              </a:xfrm>
              <a:solidFill>
                <a:schemeClr val="bg2">
                  <a:lumMod val="50000"/>
                  <a:alpha val="64000"/>
                </a:schemeClr>
              </a:solidFill>
              <a:effectLst/>
            </p:grpSpPr>
            <p:cxnSp>
              <p:nvCxnSpPr>
                <p:cNvPr id="562" name="Straight Connector 561">
                  <a:extLst>
                    <a:ext uri="{FF2B5EF4-FFF2-40B4-BE49-F238E27FC236}">
                      <a16:creationId xmlns:a16="http://schemas.microsoft.com/office/drawing/2014/main" id="{51439C9B-1364-E76F-2505-62960E5237F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8E57710E-0359-70E5-361A-963B8B86001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3" name="Oval 512">
                <a:extLst>
                  <a:ext uri="{FF2B5EF4-FFF2-40B4-BE49-F238E27FC236}">
                    <a16:creationId xmlns:a16="http://schemas.microsoft.com/office/drawing/2014/main" id="{3E0B26AA-BDB8-02B9-2628-02DD8457B678}"/>
                  </a:ext>
                </a:extLst>
              </p:cNvPr>
              <p:cNvSpPr/>
              <p:nvPr/>
            </p:nvSpPr>
            <p:spPr bwMode="auto">
              <a:xfrm rot="10978960">
                <a:off x="6711843" y="31648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14" name="Group 513">
                <a:extLst>
                  <a:ext uri="{FF2B5EF4-FFF2-40B4-BE49-F238E27FC236}">
                    <a16:creationId xmlns:a16="http://schemas.microsoft.com/office/drawing/2014/main" id="{B7B2BFBA-7CAF-16B4-74C8-EAF7EB73B93F}"/>
                  </a:ext>
                </a:extLst>
              </p:cNvPr>
              <p:cNvGrpSpPr/>
              <p:nvPr/>
            </p:nvGrpSpPr>
            <p:grpSpPr>
              <a:xfrm rot="178960">
                <a:off x="6816874" y="2997770"/>
                <a:ext cx="25464" cy="86331"/>
                <a:chOff x="2018143" y="2815794"/>
                <a:chExt cx="21432" cy="72662"/>
              </a:xfrm>
              <a:solidFill>
                <a:schemeClr val="bg2">
                  <a:lumMod val="50000"/>
                  <a:alpha val="64000"/>
                </a:schemeClr>
              </a:solidFill>
              <a:effectLst/>
            </p:grpSpPr>
            <p:cxnSp>
              <p:nvCxnSpPr>
                <p:cNvPr id="560" name="Straight Connector 559">
                  <a:extLst>
                    <a:ext uri="{FF2B5EF4-FFF2-40B4-BE49-F238E27FC236}">
                      <a16:creationId xmlns:a16="http://schemas.microsoft.com/office/drawing/2014/main" id="{A69F9A28-4442-0955-7B02-C5F4D84568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B9DC6245-34D0-B754-4A58-39417AFEF9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5" name="Oval 514">
                <a:extLst>
                  <a:ext uri="{FF2B5EF4-FFF2-40B4-BE49-F238E27FC236}">
                    <a16:creationId xmlns:a16="http://schemas.microsoft.com/office/drawing/2014/main" id="{4ED574DE-A6E0-D788-0424-AE2DD41FBCB2}"/>
                  </a:ext>
                </a:extLst>
              </p:cNvPr>
              <p:cNvSpPr/>
              <p:nvPr/>
            </p:nvSpPr>
            <p:spPr bwMode="auto">
              <a:xfrm rot="178960">
                <a:off x="6801935" y="29400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16" name="Group 515">
                <a:extLst>
                  <a:ext uri="{FF2B5EF4-FFF2-40B4-BE49-F238E27FC236}">
                    <a16:creationId xmlns:a16="http://schemas.microsoft.com/office/drawing/2014/main" id="{5096E537-862E-CF31-3160-F1F15549E8BC}"/>
                  </a:ext>
                </a:extLst>
              </p:cNvPr>
              <p:cNvGrpSpPr/>
              <p:nvPr/>
            </p:nvGrpSpPr>
            <p:grpSpPr>
              <a:xfrm rot="10978960">
                <a:off x="6817510" y="3092751"/>
                <a:ext cx="25464" cy="86331"/>
                <a:chOff x="2018143" y="2815794"/>
                <a:chExt cx="21432" cy="72662"/>
              </a:xfrm>
              <a:solidFill>
                <a:schemeClr val="bg2">
                  <a:lumMod val="50000"/>
                  <a:alpha val="64000"/>
                </a:schemeClr>
              </a:solidFill>
              <a:effectLst/>
            </p:grpSpPr>
            <p:cxnSp>
              <p:nvCxnSpPr>
                <p:cNvPr id="558" name="Straight Connector 557">
                  <a:extLst>
                    <a:ext uri="{FF2B5EF4-FFF2-40B4-BE49-F238E27FC236}">
                      <a16:creationId xmlns:a16="http://schemas.microsoft.com/office/drawing/2014/main" id="{67E421DB-60C9-BABD-F4CF-045C6C3EC19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544EBEA6-5946-43C6-72D8-E7C204A397D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7" name="Oval 516">
                <a:extLst>
                  <a:ext uri="{FF2B5EF4-FFF2-40B4-BE49-F238E27FC236}">
                    <a16:creationId xmlns:a16="http://schemas.microsoft.com/office/drawing/2014/main" id="{A828BDCE-5C45-0202-6E6E-3D7E81A1DA66}"/>
                  </a:ext>
                </a:extLst>
              </p:cNvPr>
              <p:cNvSpPr/>
              <p:nvPr/>
            </p:nvSpPr>
            <p:spPr bwMode="auto">
              <a:xfrm rot="10978960">
                <a:off x="6790011" y="316890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18" name="Group 517">
                <a:extLst>
                  <a:ext uri="{FF2B5EF4-FFF2-40B4-BE49-F238E27FC236}">
                    <a16:creationId xmlns:a16="http://schemas.microsoft.com/office/drawing/2014/main" id="{A92AC186-D30E-9FDB-DF11-1AE585EFC7FC}"/>
                  </a:ext>
                </a:extLst>
              </p:cNvPr>
              <p:cNvGrpSpPr/>
              <p:nvPr/>
            </p:nvGrpSpPr>
            <p:grpSpPr>
              <a:xfrm rot="178960">
                <a:off x="6895189" y="2999019"/>
                <a:ext cx="25464" cy="86331"/>
                <a:chOff x="2018143" y="2815794"/>
                <a:chExt cx="21432" cy="72662"/>
              </a:xfrm>
              <a:solidFill>
                <a:schemeClr val="bg2">
                  <a:lumMod val="50000"/>
                  <a:alpha val="64000"/>
                </a:schemeClr>
              </a:solidFill>
              <a:effectLst/>
            </p:grpSpPr>
            <p:cxnSp>
              <p:nvCxnSpPr>
                <p:cNvPr id="556" name="Straight Connector 555">
                  <a:extLst>
                    <a:ext uri="{FF2B5EF4-FFF2-40B4-BE49-F238E27FC236}">
                      <a16:creationId xmlns:a16="http://schemas.microsoft.com/office/drawing/2014/main" id="{12051ACF-38EC-02D4-087D-7DB8081513A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2980A7B7-9DF5-64F3-4A0F-8C6997F382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9" name="Oval 518">
                <a:extLst>
                  <a:ext uri="{FF2B5EF4-FFF2-40B4-BE49-F238E27FC236}">
                    <a16:creationId xmlns:a16="http://schemas.microsoft.com/office/drawing/2014/main" id="{BB52656B-D35F-3E2A-0217-1C968C9DE220}"/>
                  </a:ext>
                </a:extLst>
              </p:cNvPr>
              <p:cNvSpPr/>
              <p:nvPr/>
            </p:nvSpPr>
            <p:spPr bwMode="auto">
              <a:xfrm rot="178960">
                <a:off x="6880251" y="29412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20" name="Group 519">
                <a:extLst>
                  <a:ext uri="{FF2B5EF4-FFF2-40B4-BE49-F238E27FC236}">
                    <a16:creationId xmlns:a16="http://schemas.microsoft.com/office/drawing/2014/main" id="{4937C25A-2A48-0ADA-FEDF-D81F4BBA0E0C}"/>
                  </a:ext>
                </a:extLst>
              </p:cNvPr>
              <p:cNvGrpSpPr/>
              <p:nvPr/>
            </p:nvGrpSpPr>
            <p:grpSpPr>
              <a:xfrm rot="10978960">
                <a:off x="6895826" y="3094000"/>
                <a:ext cx="25464" cy="86331"/>
                <a:chOff x="2018143" y="2815794"/>
                <a:chExt cx="21432" cy="72662"/>
              </a:xfrm>
              <a:solidFill>
                <a:schemeClr val="bg2">
                  <a:lumMod val="50000"/>
                  <a:alpha val="64000"/>
                </a:schemeClr>
              </a:solidFill>
              <a:effectLst/>
            </p:grpSpPr>
            <p:cxnSp>
              <p:nvCxnSpPr>
                <p:cNvPr id="554" name="Straight Connector 553">
                  <a:extLst>
                    <a:ext uri="{FF2B5EF4-FFF2-40B4-BE49-F238E27FC236}">
                      <a16:creationId xmlns:a16="http://schemas.microsoft.com/office/drawing/2014/main" id="{1CB5D926-8B13-6990-C0EB-33031DC7E02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E72745BB-AEB3-9659-C47E-F253CCAF253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1" name="Oval 520">
                <a:extLst>
                  <a:ext uri="{FF2B5EF4-FFF2-40B4-BE49-F238E27FC236}">
                    <a16:creationId xmlns:a16="http://schemas.microsoft.com/office/drawing/2014/main" id="{3B274CBC-8D4C-1998-0C9D-179726C49A1F}"/>
                  </a:ext>
                </a:extLst>
              </p:cNvPr>
              <p:cNvSpPr/>
              <p:nvPr/>
            </p:nvSpPr>
            <p:spPr bwMode="auto">
              <a:xfrm rot="10978960">
                <a:off x="6868327" y="31701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22" name="Group 521">
                <a:extLst>
                  <a:ext uri="{FF2B5EF4-FFF2-40B4-BE49-F238E27FC236}">
                    <a16:creationId xmlns:a16="http://schemas.microsoft.com/office/drawing/2014/main" id="{F1896BDF-0E43-AD5C-EF98-FAF3204BBA68}"/>
                  </a:ext>
                </a:extLst>
              </p:cNvPr>
              <p:cNvGrpSpPr/>
              <p:nvPr/>
            </p:nvGrpSpPr>
            <p:grpSpPr>
              <a:xfrm rot="178960">
                <a:off x="6973357" y="3003092"/>
                <a:ext cx="25464" cy="86331"/>
                <a:chOff x="2018143" y="2815794"/>
                <a:chExt cx="21432" cy="72662"/>
              </a:xfrm>
              <a:solidFill>
                <a:schemeClr val="bg2">
                  <a:lumMod val="50000"/>
                  <a:alpha val="64000"/>
                </a:schemeClr>
              </a:solidFill>
              <a:effectLst/>
            </p:grpSpPr>
            <p:cxnSp>
              <p:nvCxnSpPr>
                <p:cNvPr id="552" name="Straight Connector 551">
                  <a:extLst>
                    <a:ext uri="{FF2B5EF4-FFF2-40B4-BE49-F238E27FC236}">
                      <a16:creationId xmlns:a16="http://schemas.microsoft.com/office/drawing/2014/main" id="{A770E0ED-55A2-D593-4D78-0D5B8CB7D72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CD061168-F0A2-D399-F799-3309DB36E0A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3" name="Oval 522">
                <a:extLst>
                  <a:ext uri="{FF2B5EF4-FFF2-40B4-BE49-F238E27FC236}">
                    <a16:creationId xmlns:a16="http://schemas.microsoft.com/office/drawing/2014/main" id="{B77CDCDC-9B42-35F9-536B-51DDE6DA6C38}"/>
                  </a:ext>
                </a:extLst>
              </p:cNvPr>
              <p:cNvSpPr/>
              <p:nvPr/>
            </p:nvSpPr>
            <p:spPr bwMode="auto">
              <a:xfrm rot="178960">
                <a:off x="6958418" y="29453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24" name="Group 523">
                <a:extLst>
                  <a:ext uri="{FF2B5EF4-FFF2-40B4-BE49-F238E27FC236}">
                    <a16:creationId xmlns:a16="http://schemas.microsoft.com/office/drawing/2014/main" id="{1EDEF10E-3572-BE85-A972-78E4015E7BB8}"/>
                  </a:ext>
                </a:extLst>
              </p:cNvPr>
              <p:cNvGrpSpPr/>
              <p:nvPr/>
            </p:nvGrpSpPr>
            <p:grpSpPr>
              <a:xfrm rot="10978960">
                <a:off x="6973993" y="3098073"/>
                <a:ext cx="25464" cy="86331"/>
                <a:chOff x="2018143" y="2815794"/>
                <a:chExt cx="21432" cy="72662"/>
              </a:xfrm>
              <a:solidFill>
                <a:schemeClr val="bg2">
                  <a:lumMod val="50000"/>
                  <a:alpha val="64000"/>
                </a:schemeClr>
              </a:solidFill>
              <a:effectLst/>
            </p:grpSpPr>
            <p:cxnSp>
              <p:nvCxnSpPr>
                <p:cNvPr id="550" name="Straight Connector 549">
                  <a:extLst>
                    <a:ext uri="{FF2B5EF4-FFF2-40B4-BE49-F238E27FC236}">
                      <a16:creationId xmlns:a16="http://schemas.microsoft.com/office/drawing/2014/main" id="{C9FBFB1F-7420-0751-5BC7-81C1B708362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4021128A-453C-D20D-BD83-957252AE9EC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5" name="Oval 524">
                <a:extLst>
                  <a:ext uri="{FF2B5EF4-FFF2-40B4-BE49-F238E27FC236}">
                    <a16:creationId xmlns:a16="http://schemas.microsoft.com/office/drawing/2014/main" id="{017F879E-316B-B9F4-42E7-EA3F239CE3AC}"/>
                  </a:ext>
                </a:extLst>
              </p:cNvPr>
              <p:cNvSpPr/>
              <p:nvPr/>
            </p:nvSpPr>
            <p:spPr bwMode="auto">
              <a:xfrm rot="10978960">
                <a:off x="6946494" y="3174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26" name="Group 525">
                <a:extLst>
                  <a:ext uri="{FF2B5EF4-FFF2-40B4-BE49-F238E27FC236}">
                    <a16:creationId xmlns:a16="http://schemas.microsoft.com/office/drawing/2014/main" id="{05126C64-EC68-10EF-FAE2-CE6A82AC694F}"/>
                  </a:ext>
                </a:extLst>
              </p:cNvPr>
              <p:cNvGrpSpPr/>
              <p:nvPr/>
            </p:nvGrpSpPr>
            <p:grpSpPr>
              <a:xfrm rot="178960">
                <a:off x="7051525" y="3007165"/>
                <a:ext cx="25464" cy="86331"/>
                <a:chOff x="2018143" y="2815794"/>
                <a:chExt cx="21432" cy="72662"/>
              </a:xfrm>
              <a:solidFill>
                <a:schemeClr val="bg2">
                  <a:lumMod val="50000"/>
                  <a:alpha val="64000"/>
                </a:schemeClr>
              </a:solidFill>
              <a:effectLst/>
            </p:grpSpPr>
            <p:cxnSp>
              <p:nvCxnSpPr>
                <p:cNvPr id="548" name="Straight Connector 547">
                  <a:extLst>
                    <a:ext uri="{FF2B5EF4-FFF2-40B4-BE49-F238E27FC236}">
                      <a16:creationId xmlns:a16="http://schemas.microsoft.com/office/drawing/2014/main" id="{625785CB-959E-BCCF-F887-466CE86CAD7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6463EB66-D40A-83ED-7718-8837AC5F3B6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7" name="Oval 526">
                <a:extLst>
                  <a:ext uri="{FF2B5EF4-FFF2-40B4-BE49-F238E27FC236}">
                    <a16:creationId xmlns:a16="http://schemas.microsoft.com/office/drawing/2014/main" id="{71C54C93-2A8D-7DCD-19B1-1601C0DF4F88}"/>
                  </a:ext>
                </a:extLst>
              </p:cNvPr>
              <p:cNvSpPr/>
              <p:nvPr/>
            </p:nvSpPr>
            <p:spPr bwMode="auto">
              <a:xfrm rot="178960">
                <a:off x="7036587" y="29494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28" name="Group 527">
                <a:extLst>
                  <a:ext uri="{FF2B5EF4-FFF2-40B4-BE49-F238E27FC236}">
                    <a16:creationId xmlns:a16="http://schemas.microsoft.com/office/drawing/2014/main" id="{691C21C2-3EB4-DF18-F7EF-19CD578A0892}"/>
                  </a:ext>
                </a:extLst>
              </p:cNvPr>
              <p:cNvGrpSpPr/>
              <p:nvPr/>
            </p:nvGrpSpPr>
            <p:grpSpPr>
              <a:xfrm rot="10978960">
                <a:off x="7052162" y="3102146"/>
                <a:ext cx="25464" cy="86331"/>
                <a:chOff x="2018143" y="2815794"/>
                <a:chExt cx="21432" cy="72662"/>
              </a:xfrm>
              <a:solidFill>
                <a:schemeClr val="bg2">
                  <a:lumMod val="50000"/>
                  <a:alpha val="64000"/>
                </a:schemeClr>
              </a:solidFill>
              <a:effectLst/>
            </p:grpSpPr>
            <p:cxnSp>
              <p:nvCxnSpPr>
                <p:cNvPr id="546" name="Straight Connector 545">
                  <a:extLst>
                    <a:ext uri="{FF2B5EF4-FFF2-40B4-BE49-F238E27FC236}">
                      <a16:creationId xmlns:a16="http://schemas.microsoft.com/office/drawing/2014/main" id="{41327EB3-78FA-594F-012E-29DBE2FD2A4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E73BA0E3-EB8C-B33A-2442-39405AD3D77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9" name="Oval 528">
                <a:extLst>
                  <a:ext uri="{FF2B5EF4-FFF2-40B4-BE49-F238E27FC236}">
                    <a16:creationId xmlns:a16="http://schemas.microsoft.com/office/drawing/2014/main" id="{C769CC71-1C7A-4E15-C365-8E6DF93FDE72}"/>
                  </a:ext>
                </a:extLst>
              </p:cNvPr>
              <p:cNvSpPr/>
              <p:nvPr/>
            </p:nvSpPr>
            <p:spPr bwMode="auto">
              <a:xfrm rot="10978960">
                <a:off x="7024663" y="31782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30" name="Group 529">
                <a:extLst>
                  <a:ext uri="{FF2B5EF4-FFF2-40B4-BE49-F238E27FC236}">
                    <a16:creationId xmlns:a16="http://schemas.microsoft.com/office/drawing/2014/main" id="{6D4EFEAC-1EE4-421E-B223-C631B8960ED0}"/>
                  </a:ext>
                </a:extLst>
              </p:cNvPr>
              <p:cNvGrpSpPr/>
              <p:nvPr/>
            </p:nvGrpSpPr>
            <p:grpSpPr>
              <a:xfrm rot="178960">
                <a:off x="7129695" y="3011236"/>
                <a:ext cx="25464" cy="86331"/>
                <a:chOff x="2018143" y="2815794"/>
                <a:chExt cx="21432" cy="72662"/>
              </a:xfrm>
              <a:solidFill>
                <a:schemeClr val="bg2">
                  <a:lumMod val="50000"/>
                  <a:alpha val="64000"/>
                </a:schemeClr>
              </a:solidFill>
              <a:effectLst/>
            </p:grpSpPr>
            <p:cxnSp>
              <p:nvCxnSpPr>
                <p:cNvPr id="544" name="Straight Connector 543">
                  <a:extLst>
                    <a:ext uri="{FF2B5EF4-FFF2-40B4-BE49-F238E27FC236}">
                      <a16:creationId xmlns:a16="http://schemas.microsoft.com/office/drawing/2014/main" id="{7700997A-6D7F-BC01-084A-87D39E59C9A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A2E9C2FB-0D82-E3C6-C47B-84334CC16CA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1" name="Oval 530">
                <a:extLst>
                  <a:ext uri="{FF2B5EF4-FFF2-40B4-BE49-F238E27FC236}">
                    <a16:creationId xmlns:a16="http://schemas.microsoft.com/office/drawing/2014/main" id="{F844D997-18C0-2616-7045-C65A3B4EB55F}"/>
                  </a:ext>
                </a:extLst>
              </p:cNvPr>
              <p:cNvSpPr/>
              <p:nvPr/>
            </p:nvSpPr>
            <p:spPr bwMode="auto">
              <a:xfrm rot="178960">
                <a:off x="7114756" y="295351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32" name="Group 531">
                <a:extLst>
                  <a:ext uri="{FF2B5EF4-FFF2-40B4-BE49-F238E27FC236}">
                    <a16:creationId xmlns:a16="http://schemas.microsoft.com/office/drawing/2014/main" id="{E79AA9FE-1689-9956-FFC6-2A90D8EB1DA5}"/>
                  </a:ext>
                </a:extLst>
              </p:cNvPr>
              <p:cNvGrpSpPr/>
              <p:nvPr/>
            </p:nvGrpSpPr>
            <p:grpSpPr>
              <a:xfrm rot="10978960">
                <a:off x="7130331" y="3106218"/>
                <a:ext cx="25464" cy="86331"/>
                <a:chOff x="2018143" y="2815794"/>
                <a:chExt cx="21432" cy="72662"/>
              </a:xfrm>
              <a:solidFill>
                <a:schemeClr val="bg2">
                  <a:lumMod val="50000"/>
                  <a:alpha val="64000"/>
                </a:schemeClr>
              </a:solidFill>
              <a:effectLst/>
            </p:grpSpPr>
            <p:cxnSp>
              <p:nvCxnSpPr>
                <p:cNvPr id="542" name="Straight Connector 541">
                  <a:extLst>
                    <a:ext uri="{FF2B5EF4-FFF2-40B4-BE49-F238E27FC236}">
                      <a16:creationId xmlns:a16="http://schemas.microsoft.com/office/drawing/2014/main" id="{45C441F3-645F-8CB0-F282-259408D80C8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527FF57A-096B-0FAB-65D5-7C064465339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3" name="Oval 532">
                <a:extLst>
                  <a:ext uri="{FF2B5EF4-FFF2-40B4-BE49-F238E27FC236}">
                    <a16:creationId xmlns:a16="http://schemas.microsoft.com/office/drawing/2014/main" id="{FD1BE775-6C44-74DF-2628-1E143DE7C8A6}"/>
                  </a:ext>
                </a:extLst>
              </p:cNvPr>
              <p:cNvSpPr/>
              <p:nvPr/>
            </p:nvSpPr>
            <p:spPr bwMode="auto">
              <a:xfrm rot="10978960">
                <a:off x="7102832" y="318236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34" name="Group 533">
                <a:extLst>
                  <a:ext uri="{FF2B5EF4-FFF2-40B4-BE49-F238E27FC236}">
                    <a16:creationId xmlns:a16="http://schemas.microsoft.com/office/drawing/2014/main" id="{523E2EA0-47A6-E501-28F5-C1BE7C4CA3C8}"/>
                  </a:ext>
                </a:extLst>
              </p:cNvPr>
              <p:cNvGrpSpPr/>
              <p:nvPr/>
            </p:nvGrpSpPr>
            <p:grpSpPr>
              <a:xfrm rot="21421040" flipH="1">
                <a:off x="6102311" y="2973445"/>
                <a:ext cx="25464" cy="86331"/>
                <a:chOff x="2018143" y="2815794"/>
                <a:chExt cx="21432" cy="72662"/>
              </a:xfrm>
              <a:solidFill>
                <a:schemeClr val="bg2">
                  <a:lumMod val="50000"/>
                  <a:alpha val="64000"/>
                </a:schemeClr>
              </a:solidFill>
              <a:effectLst/>
            </p:grpSpPr>
            <p:cxnSp>
              <p:nvCxnSpPr>
                <p:cNvPr id="540" name="Straight Connector 539">
                  <a:extLst>
                    <a:ext uri="{FF2B5EF4-FFF2-40B4-BE49-F238E27FC236}">
                      <a16:creationId xmlns:a16="http://schemas.microsoft.com/office/drawing/2014/main" id="{E9C4F164-C668-4B23-5BD0-A5CFC1AB6E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CEA1FA70-0991-6681-FA50-09E06B1FAA3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5" name="Oval 534">
                <a:extLst>
                  <a:ext uri="{FF2B5EF4-FFF2-40B4-BE49-F238E27FC236}">
                    <a16:creationId xmlns:a16="http://schemas.microsoft.com/office/drawing/2014/main" id="{62B478D6-7A67-0057-27F1-C972C79D8A7F}"/>
                  </a:ext>
                </a:extLst>
              </p:cNvPr>
              <p:cNvSpPr/>
              <p:nvPr/>
            </p:nvSpPr>
            <p:spPr bwMode="auto">
              <a:xfrm rot="21421040" flipH="1">
                <a:off x="6074812" y="29157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536" name="Group 535">
                <a:extLst>
                  <a:ext uri="{FF2B5EF4-FFF2-40B4-BE49-F238E27FC236}">
                    <a16:creationId xmlns:a16="http://schemas.microsoft.com/office/drawing/2014/main" id="{17C51AB9-A3B0-A379-4747-2222736FD3E2}"/>
                  </a:ext>
                </a:extLst>
              </p:cNvPr>
              <p:cNvGrpSpPr/>
              <p:nvPr/>
            </p:nvGrpSpPr>
            <p:grpSpPr>
              <a:xfrm rot="10621040" flipH="1">
                <a:off x="6101674" y="3068426"/>
                <a:ext cx="25464" cy="86331"/>
                <a:chOff x="2018143" y="2815794"/>
                <a:chExt cx="21432" cy="72662"/>
              </a:xfrm>
              <a:solidFill>
                <a:schemeClr val="bg2">
                  <a:lumMod val="50000"/>
                  <a:alpha val="64000"/>
                </a:schemeClr>
              </a:solidFill>
              <a:effectLst/>
            </p:grpSpPr>
            <p:cxnSp>
              <p:nvCxnSpPr>
                <p:cNvPr id="538" name="Straight Connector 537">
                  <a:extLst>
                    <a:ext uri="{FF2B5EF4-FFF2-40B4-BE49-F238E27FC236}">
                      <a16:creationId xmlns:a16="http://schemas.microsoft.com/office/drawing/2014/main" id="{330A0AB2-04A9-E048-16B0-CA2DC072FB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00A9A6AC-9BAF-B960-EA7E-9D165BB69DD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7" name="Oval 536">
                <a:extLst>
                  <a:ext uri="{FF2B5EF4-FFF2-40B4-BE49-F238E27FC236}">
                    <a16:creationId xmlns:a16="http://schemas.microsoft.com/office/drawing/2014/main" id="{B170C478-740D-1B6E-9618-80F22ED8008C}"/>
                  </a:ext>
                </a:extLst>
              </p:cNvPr>
              <p:cNvSpPr/>
              <p:nvPr/>
            </p:nvSpPr>
            <p:spPr bwMode="auto">
              <a:xfrm rot="10621040" flipH="1">
                <a:off x="6086736" y="31445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sp>
          <p:nvSpPr>
            <p:cNvPr id="337" name="Oval 336">
              <a:extLst>
                <a:ext uri="{FF2B5EF4-FFF2-40B4-BE49-F238E27FC236}">
                  <a16:creationId xmlns:a16="http://schemas.microsoft.com/office/drawing/2014/main" id="{72F2CDD6-94D9-3FC4-6082-9B8CE43EE0CB}"/>
                </a:ext>
              </a:extLst>
            </p:cNvPr>
            <p:cNvSpPr/>
            <p:nvPr/>
          </p:nvSpPr>
          <p:spPr bwMode="auto">
            <a:xfrm rot="21421040" flipH="1">
              <a:off x="2008045" y="2378113"/>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38" name="Group 337">
              <a:extLst>
                <a:ext uri="{FF2B5EF4-FFF2-40B4-BE49-F238E27FC236}">
                  <a16:creationId xmlns:a16="http://schemas.microsoft.com/office/drawing/2014/main" id="{D1B3A0B0-D4AF-36F7-ED36-30D643A053A9}"/>
                </a:ext>
              </a:extLst>
            </p:cNvPr>
            <p:cNvGrpSpPr/>
            <p:nvPr/>
          </p:nvGrpSpPr>
          <p:grpSpPr>
            <a:xfrm rot="170064">
              <a:off x="2017811" y="2351667"/>
              <a:ext cx="824214" cy="276128"/>
              <a:chOff x="5069958" y="2916972"/>
              <a:chExt cx="1006363" cy="337153"/>
            </a:xfrm>
          </p:grpSpPr>
          <p:grpSp>
            <p:nvGrpSpPr>
              <p:cNvPr id="379" name="Group 378">
                <a:extLst>
                  <a:ext uri="{FF2B5EF4-FFF2-40B4-BE49-F238E27FC236}">
                    <a16:creationId xmlns:a16="http://schemas.microsoft.com/office/drawing/2014/main" id="{20986AC3-DA2C-85BB-3106-54FB3F79C8E9}"/>
                  </a:ext>
                </a:extLst>
              </p:cNvPr>
              <p:cNvGrpSpPr/>
              <p:nvPr/>
            </p:nvGrpSpPr>
            <p:grpSpPr>
              <a:xfrm rot="21421040" flipH="1">
                <a:off x="6023995" y="2974693"/>
                <a:ext cx="25464" cy="86331"/>
                <a:chOff x="2018143" y="2815794"/>
                <a:chExt cx="21432" cy="72662"/>
              </a:xfrm>
              <a:solidFill>
                <a:schemeClr val="bg2">
                  <a:lumMod val="50000"/>
                  <a:alpha val="64000"/>
                </a:schemeClr>
              </a:solidFill>
              <a:effectLst/>
            </p:grpSpPr>
            <p:cxnSp>
              <p:nvCxnSpPr>
                <p:cNvPr id="480" name="Straight Connector 479">
                  <a:extLst>
                    <a:ext uri="{FF2B5EF4-FFF2-40B4-BE49-F238E27FC236}">
                      <a16:creationId xmlns:a16="http://schemas.microsoft.com/office/drawing/2014/main" id="{4D03ABA4-105B-7483-0D2B-609DAC3F3C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95738D56-B311-CF09-F2C2-C8CAFACC379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0" name="Oval 379">
                <a:extLst>
                  <a:ext uri="{FF2B5EF4-FFF2-40B4-BE49-F238E27FC236}">
                    <a16:creationId xmlns:a16="http://schemas.microsoft.com/office/drawing/2014/main" id="{869CF48F-A892-7635-F57A-CEDBF5734063}"/>
                  </a:ext>
                </a:extLst>
              </p:cNvPr>
              <p:cNvSpPr/>
              <p:nvPr/>
            </p:nvSpPr>
            <p:spPr bwMode="auto">
              <a:xfrm rot="21421040" flipH="1">
                <a:off x="5996496" y="291697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81" name="Group 380">
                <a:extLst>
                  <a:ext uri="{FF2B5EF4-FFF2-40B4-BE49-F238E27FC236}">
                    <a16:creationId xmlns:a16="http://schemas.microsoft.com/office/drawing/2014/main" id="{E765F41B-57B4-AA9A-DA26-E0E776835D12}"/>
                  </a:ext>
                </a:extLst>
              </p:cNvPr>
              <p:cNvGrpSpPr/>
              <p:nvPr/>
            </p:nvGrpSpPr>
            <p:grpSpPr>
              <a:xfrm rot="10621040" flipH="1">
                <a:off x="6023358" y="3069675"/>
                <a:ext cx="25464" cy="86331"/>
                <a:chOff x="2018143" y="2815794"/>
                <a:chExt cx="21432" cy="72662"/>
              </a:xfrm>
              <a:solidFill>
                <a:schemeClr val="bg2">
                  <a:lumMod val="50000"/>
                  <a:alpha val="64000"/>
                </a:schemeClr>
              </a:solidFill>
              <a:effectLst/>
            </p:grpSpPr>
            <p:cxnSp>
              <p:nvCxnSpPr>
                <p:cNvPr id="478" name="Straight Connector 477">
                  <a:extLst>
                    <a:ext uri="{FF2B5EF4-FFF2-40B4-BE49-F238E27FC236}">
                      <a16:creationId xmlns:a16="http://schemas.microsoft.com/office/drawing/2014/main" id="{DAF533F9-8380-8AB0-2850-CE227A25BF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5249F5C8-A57D-016B-2143-3FC54DBF6E1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2" name="Oval 381">
                <a:extLst>
                  <a:ext uri="{FF2B5EF4-FFF2-40B4-BE49-F238E27FC236}">
                    <a16:creationId xmlns:a16="http://schemas.microsoft.com/office/drawing/2014/main" id="{D1A9C632-9ADC-A53E-0A5B-1C9B6FD7270E}"/>
                  </a:ext>
                </a:extLst>
              </p:cNvPr>
              <p:cNvSpPr/>
              <p:nvPr/>
            </p:nvSpPr>
            <p:spPr bwMode="auto">
              <a:xfrm rot="10621040" flipH="1">
                <a:off x="6008420" y="314582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83" name="Group 382">
                <a:extLst>
                  <a:ext uri="{FF2B5EF4-FFF2-40B4-BE49-F238E27FC236}">
                    <a16:creationId xmlns:a16="http://schemas.microsoft.com/office/drawing/2014/main" id="{3FCA6F42-3040-A425-BBE6-A8B4D97A59BE}"/>
                  </a:ext>
                </a:extLst>
              </p:cNvPr>
              <p:cNvGrpSpPr/>
              <p:nvPr/>
            </p:nvGrpSpPr>
            <p:grpSpPr>
              <a:xfrm rot="21421040" flipH="1">
                <a:off x="5945828" y="2978766"/>
                <a:ext cx="25464" cy="86331"/>
                <a:chOff x="2018143" y="2815794"/>
                <a:chExt cx="21432" cy="72662"/>
              </a:xfrm>
              <a:solidFill>
                <a:schemeClr val="bg2">
                  <a:lumMod val="50000"/>
                  <a:alpha val="64000"/>
                </a:schemeClr>
              </a:solidFill>
              <a:effectLst/>
            </p:grpSpPr>
            <p:cxnSp>
              <p:nvCxnSpPr>
                <p:cNvPr id="476" name="Straight Connector 475">
                  <a:extLst>
                    <a:ext uri="{FF2B5EF4-FFF2-40B4-BE49-F238E27FC236}">
                      <a16:creationId xmlns:a16="http://schemas.microsoft.com/office/drawing/2014/main" id="{0C093EBA-AFAB-B3F5-A5B3-ACA3FA3D198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4622A4C2-D185-3415-5CF0-FB66D78F34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4" name="Oval 383">
                <a:extLst>
                  <a:ext uri="{FF2B5EF4-FFF2-40B4-BE49-F238E27FC236}">
                    <a16:creationId xmlns:a16="http://schemas.microsoft.com/office/drawing/2014/main" id="{8A310430-A29B-A4C2-84E5-7DE34D4CB67A}"/>
                  </a:ext>
                </a:extLst>
              </p:cNvPr>
              <p:cNvSpPr/>
              <p:nvPr/>
            </p:nvSpPr>
            <p:spPr bwMode="auto">
              <a:xfrm rot="21421040" flipH="1">
                <a:off x="5918329" y="292104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85" name="Group 384">
                <a:extLst>
                  <a:ext uri="{FF2B5EF4-FFF2-40B4-BE49-F238E27FC236}">
                    <a16:creationId xmlns:a16="http://schemas.microsoft.com/office/drawing/2014/main" id="{E9CB20F6-A443-BF31-4304-2F8922408618}"/>
                  </a:ext>
                </a:extLst>
              </p:cNvPr>
              <p:cNvGrpSpPr/>
              <p:nvPr/>
            </p:nvGrpSpPr>
            <p:grpSpPr>
              <a:xfrm rot="10621040" flipH="1">
                <a:off x="5945191" y="3073748"/>
                <a:ext cx="25464" cy="86331"/>
                <a:chOff x="2018143" y="2815794"/>
                <a:chExt cx="21432" cy="72662"/>
              </a:xfrm>
              <a:solidFill>
                <a:schemeClr val="bg2">
                  <a:lumMod val="50000"/>
                  <a:alpha val="64000"/>
                </a:schemeClr>
              </a:solidFill>
              <a:effectLst/>
            </p:grpSpPr>
            <p:cxnSp>
              <p:nvCxnSpPr>
                <p:cNvPr id="474" name="Straight Connector 473">
                  <a:extLst>
                    <a:ext uri="{FF2B5EF4-FFF2-40B4-BE49-F238E27FC236}">
                      <a16:creationId xmlns:a16="http://schemas.microsoft.com/office/drawing/2014/main" id="{DC140512-B73D-41E1-1D00-DCBDFB4D330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BDFF3BDC-A801-A1DB-2CC7-380F38A8AF9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6" name="Oval 385">
                <a:extLst>
                  <a:ext uri="{FF2B5EF4-FFF2-40B4-BE49-F238E27FC236}">
                    <a16:creationId xmlns:a16="http://schemas.microsoft.com/office/drawing/2014/main" id="{229BDDAC-B338-B9A6-ADB4-A563230DDEEF}"/>
                  </a:ext>
                </a:extLst>
              </p:cNvPr>
              <p:cNvSpPr/>
              <p:nvPr/>
            </p:nvSpPr>
            <p:spPr bwMode="auto">
              <a:xfrm rot="10621040" flipH="1">
                <a:off x="5930253" y="31498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87" name="Group 386">
                <a:extLst>
                  <a:ext uri="{FF2B5EF4-FFF2-40B4-BE49-F238E27FC236}">
                    <a16:creationId xmlns:a16="http://schemas.microsoft.com/office/drawing/2014/main" id="{C8551DDE-8DE7-4257-87DE-B5AF4B7C2356}"/>
                  </a:ext>
                </a:extLst>
              </p:cNvPr>
              <p:cNvGrpSpPr/>
              <p:nvPr/>
            </p:nvGrpSpPr>
            <p:grpSpPr>
              <a:xfrm rot="21421040" flipH="1">
                <a:off x="5867659" y="2982839"/>
                <a:ext cx="25464" cy="86331"/>
                <a:chOff x="2018143" y="2815794"/>
                <a:chExt cx="21432" cy="72662"/>
              </a:xfrm>
              <a:solidFill>
                <a:schemeClr val="bg2">
                  <a:lumMod val="50000"/>
                  <a:alpha val="64000"/>
                </a:schemeClr>
              </a:solidFill>
              <a:effectLst/>
            </p:grpSpPr>
            <p:cxnSp>
              <p:nvCxnSpPr>
                <p:cNvPr id="472" name="Straight Connector 471">
                  <a:extLst>
                    <a:ext uri="{FF2B5EF4-FFF2-40B4-BE49-F238E27FC236}">
                      <a16:creationId xmlns:a16="http://schemas.microsoft.com/office/drawing/2014/main" id="{6C1771E7-B865-664F-FBD9-FC226189F4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C4BDBA48-A8BD-B0FF-298A-DE6CD25F769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8" name="Oval 387">
                <a:extLst>
                  <a:ext uri="{FF2B5EF4-FFF2-40B4-BE49-F238E27FC236}">
                    <a16:creationId xmlns:a16="http://schemas.microsoft.com/office/drawing/2014/main" id="{5104D16A-DC9E-7D1E-26E5-D28D8166CB39}"/>
                  </a:ext>
                </a:extLst>
              </p:cNvPr>
              <p:cNvSpPr/>
              <p:nvPr/>
            </p:nvSpPr>
            <p:spPr bwMode="auto">
              <a:xfrm rot="21421040" flipH="1">
                <a:off x="5840160" y="29251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89" name="Group 388">
                <a:extLst>
                  <a:ext uri="{FF2B5EF4-FFF2-40B4-BE49-F238E27FC236}">
                    <a16:creationId xmlns:a16="http://schemas.microsoft.com/office/drawing/2014/main" id="{8D2448E3-95B4-9AA8-DE1F-18899C885100}"/>
                  </a:ext>
                </a:extLst>
              </p:cNvPr>
              <p:cNvGrpSpPr/>
              <p:nvPr/>
            </p:nvGrpSpPr>
            <p:grpSpPr>
              <a:xfrm rot="10621040" flipH="1">
                <a:off x="5867022" y="3077820"/>
                <a:ext cx="25464" cy="86331"/>
                <a:chOff x="2018143" y="2815794"/>
                <a:chExt cx="21432" cy="72662"/>
              </a:xfrm>
              <a:solidFill>
                <a:schemeClr val="bg2">
                  <a:lumMod val="50000"/>
                  <a:alpha val="64000"/>
                </a:schemeClr>
              </a:solidFill>
              <a:effectLst/>
            </p:grpSpPr>
            <p:cxnSp>
              <p:nvCxnSpPr>
                <p:cNvPr id="470" name="Straight Connector 469">
                  <a:extLst>
                    <a:ext uri="{FF2B5EF4-FFF2-40B4-BE49-F238E27FC236}">
                      <a16:creationId xmlns:a16="http://schemas.microsoft.com/office/drawing/2014/main" id="{1020C459-61FE-D492-FC52-FFC156C1577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D62DCBF6-F384-DBA6-9BEC-B7FF785A8B6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0" name="Oval 389">
                <a:extLst>
                  <a:ext uri="{FF2B5EF4-FFF2-40B4-BE49-F238E27FC236}">
                    <a16:creationId xmlns:a16="http://schemas.microsoft.com/office/drawing/2014/main" id="{F3D39019-86F6-AABC-F541-3F00FF23CA3B}"/>
                  </a:ext>
                </a:extLst>
              </p:cNvPr>
              <p:cNvSpPr/>
              <p:nvPr/>
            </p:nvSpPr>
            <p:spPr bwMode="auto">
              <a:xfrm rot="10621040" flipH="1">
                <a:off x="5852084" y="31539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91" name="Group 390">
                <a:extLst>
                  <a:ext uri="{FF2B5EF4-FFF2-40B4-BE49-F238E27FC236}">
                    <a16:creationId xmlns:a16="http://schemas.microsoft.com/office/drawing/2014/main" id="{C60A1691-DADA-A6F2-E4AE-6CC2A2DAF9F2}"/>
                  </a:ext>
                </a:extLst>
              </p:cNvPr>
              <p:cNvGrpSpPr/>
              <p:nvPr/>
            </p:nvGrpSpPr>
            <p:grpSpPr>
              <a:xfrm rot="21421040" flipH="1">
                <a:off x="5789490" y="2986910"/>
                <a:ext cx="25464" cy="86331"/>
                <a:chOff x="2018143" y="2815794"/>
                <a:chExt cx="21432" cy="72662"/>
              </a:xfrm>
              <a:solidFill>
                <a:schemeClr val="bg2">
                  <a:lumMod val="50000"/>
                  <a:alpha val="64000"/>
                </a:schemeClr>
              </a:solidFill>
              <a:effectLst/>
            </p:grpSpPr>
            <p:cxnSp>
              <p:nvCxnSpPr>
                <p:cNvPr id="468" name="Straight Connector 467">
                  <a:extLst>
                    <a:ext uri="{FF2B5EF4-FFF2-40B4-BE49-F238E27FC236}">
                      <a16:creationId xmlns:a16="http://schemas.microsoft.com/office/drawing/2014/main" id="{298ECC16-0DFC-F9CD-6999-4BA56E77035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F8CFA0FF-1E42-082A-B133-8E61B6FC67C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2" name="Oval 391">
                <a:extLst>
                  <a:ext uri="{FF2B5EF4-FFF2-40B4-BE49-F238E27FC236}">
                    <a16:creationId xmlns:a16="http://schemas.microsoft.com/office/drawing/2014/main" id="{824ABFD5-DB75-38E7-5C02-8FDC301967AC}"/>
                  </a:ext>
                </a:extLst>
              </p:cNvPr>
              <p:cNvSpPr/>
              <p:nvPr/>
            </p:nvSpPr>
            <p:spPr bwMode="auto">
              <a:xfrm rot="21421040" flipH="1">
                <a:off x="5761991" y="292918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93" name="Group 392">
                <a:extLst>
                  <a:ext uri="{FF2B5EF4-FFF2-40B4-BE49-F238E27FC236}">
                    <a16:creationId xmlns:a16="http://schemas.microsoft.com/office/drawing/2014/main" id="{16D10B57-E5C4-2287-103C-253917BE0A78}"/>
                  </a:ext>
                </a:extLst>
              </p:cNvPr>
              <p:cNvGrpSpPr/>
              <p:nvPr/>
            </p:nvGrpSpPr>
            <p:grpSpPr>
              <a:xfrm rot="10621040" flipH="1">
                <a:off x="5788853" y="3081891"/>
                <a:ext cx="25464" cy="86331"/>
                <a:chOff x="2018143" y="2815794"/>
                <a:chExt cx="21432" cy="72662"/>
              </a:xfrm>
              <a:solidFill>
                <a:schemeClr val="bg2">
                  <a:lumMod val="50000"/>
                  <a:alpha val="64000"/>
                </a:schemeClr>
              </a:solidFill>
              <a:effectLst/>
            </p:grpSpPr>
            <p:cxnSp>
              <p:nvCxnSpPr>
                <p:cNvPr id="466" name="Straight Connector 465">
                  <a:extLst>
                    <a:ext uri="{FF2B5EF4-FFF2-40B4-BE49-F238E27FC236}">
                      <a16:creationId xmlns:a16="http://schemas.microsoft.com/office/drawing/2014/main" id="{7A8186A0-3F02-17E9-197F-4BE03437A91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B58D71BB-0475-45E2-04B7-CAB0806DA02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4" name="Oval 393">
                <a:extLst>
                  <a:ext uri="{FF2B5EF4-FFF2-40B4-BE49-F238E27FC236}">
                    <a16:creationId xmlns:a16="http://schemas.microsoft.com/office/drawing/2014/main" id="{983C2F4E-1AA9-5E43-8985-7E380F0CC859}"/>
                  </a:ext>
                </a:extLst>
              </p:cNvPr>
              <p:cNvSpPr/>
              <p:nvPr/>
            </p:nvSpPr>
            <p:spPr bwMode="auto">
              <a:xfrm rot="10621040" flipH="1">
                <a:off x="5773915" y="3158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95" name="Group 394">
                <a:extLst>
                  <a:ext uri="{FF2B5EF4-FFF2-40B4-BE49-F238E27FC236}">
                    <a16:creationId xmlns:a16="http://schemas.microsoft.com/office/drawing/2014/main" id="{5EDF12E0-0C5E-7285-A43E-EE05208AB449}"/>
                  </a:ext>
                </a:extLst>
              </p:cNvPr>
              <p:cNvGrpSpPr/>
              <p:nvPr/>
            </p:nvGrpSpPr>
            <p:grpSpPr>
              <a:xfrm rot="21421040" flipH="1">
                <a:off x="5711174" y="2988158"/>
                <a:ext cx="25464" cy="86331"/>
                <a:chOff x="2018143" y="2815794"/>
                <a:chExt cx="21432" cy="72662"/>
              </a:xfrm>
              <a:solidFill>
                <a:schemeClr val="bg2">
                  <a:lumMod val="50000"/>
                  <a:alpha val="64000"/>
                </a:schemeClr>
              </a:solidFill>
              <a:effectLst/>
            </p:grpSpPr>
            <p:cxnSp>
              <p:nvCxnSpPr>
                <p:cNvPr id="464" name="Straight Connector 463">
                  <a:extLst>
                    <a:ext uri="{FF2B5EF4-FFF2-40B4-BE49-F238E27FC236}">
                      <a16:creationId xmlns:a16="http://schemas.microsoft.com/office/drawing/2014/main" id="{518F8236-65B3-17BC-D8A1-E35B1482A2D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BBB59ED3-36D6-2A73-3C08-D5DD133B79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6" name="Oval 395">
                <a:extLst>
                  <a:ext uri="{FF2B5EF4-FFF2-40B4-BE49-F238E27FC236}">
                    <a16:creationId xmlns:a16="http://schemas.microsoft.com/office/drawing/2014/main" id="{AA07A950-95B4-14EC-0E07-5DCE3E83A07F}"/>
                  </a:ext>
                </a:extLst>
              </p:cNvPr>
              <p:cNvSpPr/>
              <p:nvPr/>
            </p:nvSpPr>
            <p:spPr bwMode="auto">
              <a:xfrm rot="21421040" flipH="1">
                <a:off x="5683675" y="29304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97" name="Group 396">
                <a:extLst>
                  <a:ext uri="{FF2B5EF4-FFF2-40B4-BE49-F238E27FC236}">
                    <a16:creationId xmlns:a16="http://schemas.microsoft.com/office/drawing/2014/main" id="{1DB01423-836E-5610-9706-387FDFD337AE}"/>
                  </a:ext>
                </a:extLst>
              </p:cNvPr>
              <p:cNvGrpSpPr/>
              <p:nvPr/>
            </p:nvGrpSpPr>
            <p:grpSpPr>
              <a:xfrm rot="10621040" flipH="1">
                <a:off x="5710537" y="3083140"/>
                <a:ext cx="25464" cy="86331"/>
                <a:chOff x="2018143" y="2815794"/>
                <a:chExt cx="21432" cy="72662"/>
              </a:xfrm>
              <a:solidFill>
                <a:schemeClr val="bg2">
                  <a:lumMod val="50000"/>
                  <a:alpha val="64000"/>
                </a:schemeClr>
              </a:solidFill>
              <a:effectLst/>
            </p:grpSpPr>
            <p:cxnSp>
              <p:nvCxnSpPr>
                <p:cNvPr id="462" name="Straight Connector 461">
                  <a:extLst>
                    <a:ext uri="{FF2B5EF4-FFF2-40B4-BE49-F238E27FC236}">
                      <a16:creationId xmlns:a16="http://schemas.microsoft.com/office/drawing/2014/main" id="{8B508104-3F38-7BF6-797D-0692E05A0F9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89EC7C42-3C57-3BFC-5AD0-2E707419C47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8" name="Oval 397">
                <a:extLst>
                  <a:ext uri="{FF2B5EF4-FFF2-40B4-BE49-F238E27FC236}">
                    <a16:creationId xmlns:a16="http://schemas.microsoft.com/office/drawing/2014/main" id="{897D588C-CDB2-1B37-8FFE-9F522C22A834}"/>
                  </a:ext>
                </a:extLst>
              </p:cNvPr>
              <p:cNvSpPr/>
              <p:nvPr/>
            </p:nvSpPr>
            <p:spPr bwMode="auto">
              <a:xfrm rot="10621040" flipH="1">
                <a:off x="5695599" y="315929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99" name="Group 398">
                <a:extLst>
                  <a:ext uri="{FF2B5EF4-FFF2-40B4-BE49-F238E27FC236}">
                    <a16:creationId xmlns:a16="http://schemas.microsoft.com/office/drawing/2014/main" id="{6338F79E-B798-DBB4-EE2D-9F606773709C}"/>
                  </a:ext>
                </a:extLst>
              </p:cNvPr>
              <p:cNvGrpSpPr/>
              <p:nvPr/>
            </p:nvGrpSpPr>
            <p:grpSpPr>
              <a:xfrm rot="21421040" flipH="1">
                <a:off x="5633007" y="2992231"/>
                <a:ext cx="25464" cy="86331"/>
                <a:chOff x="2018143" y="2815794"/>
                <a:chExt cx="21432" cy="72662"/>
              </a:xfrm>
              <a:solidFill>
                <a:schemeClr val="bg2">
                  <a:lumMod val="50000"/>
                  <a:alpha val="64000"/>
                </a:schemeClr>
              </a:solidFill>
              <a:effectLst/>
            </p:grpSpPr>
            <p:cxnSp>
              <p:nvCxnSpPr>
                <p:cNvPr id="460" name="Straight Connector 459">
                  <a:extLst>
                    <a:ext uri="{FF2B5EF4-FFF2-40B4-BE49-F238E27FC236}">
                      <a16:creationId xmlns:a16="http://schemas.microsoft.com/office/drawing/2014/main" id="{D483F604-40DA-24F1-F2B4-97950629BB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1C742332-DA41-59C0-95C1-9AEB226F73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0" name="Oval 399">
                <a:extLst>
                  <a:ext uri="{FF2B5EF4-FFF2-40B4-BE49-F238E27FC236}">
                    <a16:creationId xmlns:a16="http://schemas.microsoft.com/office/drawing/2014/main" id="{1B32557D-AC1B-168C-42E5-2118719FFC53}"/>
                  </a:ext>
                </a:extLst>
              </p:cNvPr>
              <p:cNvSpPr/>
              <p:nvPr/>
            </p:nvSpPr>
            <p:spPr bwMode="auto">
              <a:xfrm rot="21421040" flipH="1">
                <a:off x="5605508" y="293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1" name="Group 400">
                <a:extLst>
                  <a:ext uri="{FF2B5EF4-FFF2-40B4-BE49-F238E27FC236}">
                    <a16:creationId xmlns:a16="http://schemas.microsoft.com/office/drawing/2014/main" id="{FE0F56F3-D67F-F67D-9368-BAC992216D1A}"/>
                  </a:ext>
                </a:extLst>
              </p:cNvPr>
              <p:cNvGrpSpPr/>
              <p:nvPr/>
            </p:nvGrpSpPr>
            <p:grpSpPr>
              <a:xfrm rot="10621040" flipH="1">
                <a:off x="5632370" y="3087212"/>
                <a:ext cx="25464" cy="86331"/>
                <a:chOff x="2018143" y="2815794"/>
                <a:chExt cx="21432" cy="72662"/>
              </a:xfrm>
              <a:solidFill>
                <a:schemeClr val="bg2">
                  <a:lumMod val="50000"/>
                  <a:alpha val="64000"/>
                </a:schemeClr>
              </a:solidFill>
              <a:effectLst/>
            </p:grpSpPr>
            <p:cxnSp>
              <p:nvCxnSpPr>
                <p:cNvPr id="458" name="Straight Connector 457">
                  <a:extLst>
                    <a:ext uri="{FF2B5EF4-FFF2-40B4-BE49-F238E27FC236}">
                      <a16:creationId xmlns:a16="http://schemas.microsoft.com/office/drawing/2014/main" id="{1142F27A-5305-A8C4-D1CC-9B321778A41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1AD38871-8910-3B46-A9DD-B1989A88C29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2" name="Oval 401">
                <a:extLst>
                  <a:ext uri="{FF2B5EF4-FFF2-40B4-BE49-F238E27FC236}">
                    <a16:creationId xmlns:a16="http://schemas.microsoft.com/office/drawing/2014/main" id="{43762724-91C1-BE97-F41E-E5E1629ACD9D}"/>
                  </a:ext>
                </a:extLst>
              </p:cNvPr>
              <p:cNvSpPr/>
              <p:nvPr/>
            </p:nvSpPr>
            <p:spPr bwMode="auto">
              <a:xfrm rot="10621040" flipH="1">
                <a:off x="5617432" y="31633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3" name="Group 402">
                <a:extLst>
                  <a:ext uri="{FF2B5EF4-FFF2-40B4-BE49-F238E27FC236}">
                    <a16:creationId xmlns:a16="http://schemas.microsoft.com/office/drawing/2014/main" id="{5CA3E088-54D8-62F7-F4A5-60381FD3C029}"/>
                  </a:ext>
                </a:extLst>
              </p:cNvPr>
              <p:cNvGrpSpPr/>
              <p:nvPr/>
            </p:nvGrpSpPr>
            <p:grpSpPr>
              <a:xfrm rot="21421040" flipH="1">
                <a:off x="5554838" y="2996304"/>
                <a:ext cx="25464" cy="86331"/>
                <a:chOff x="2018143" y="2815794"/>
                <a:chExt cx="21432" cy="72662"/>
              </a:xfrm>
              <a:solidFill>
                <a:schemeClr val="bg2">
                  <a:lumMod val="50000"/>
                  <a:alpha val="64000"/>
                </a:schemeClr>
              </a:solidFill>
              <a:effectLst/>
            </p:grpSpPr>
            <p:cxnSp>
              <p:nvCxnSpPr>
                <p:cNvPr id="456" name="Straight Connector 455">
                  <a:extLst>
                    <a:ext uri="{FF2B5EF4-FFF2-40B4-BE49-F238E27FC236}">
                      <a16:creationId xmlns:a16="http://schemas.microsoft.com/office/drawing/2014/main" id="{0CA0DB49-3E92-5097-738A-2BEDFF79203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651ED737-A372-FA16-9558-31D3AF725B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4" name="Oval 403">
                <a:extLst>
                  <a:ext uri="{FF2B5EF4-FFF2-40B4-BE49-F238E27FC236}">
                    <a16:creationId xmlns:a16="http://schemas.microsoft.com/office/drawing/2014/main" id="{5BDB90D4-F5F4-4EEA-B3AF-C17BE38C17A8}"/>
                  </a:ext>
                </a:extLst>
              </p:cNvPr>
              <p:cNvSpPr/>
              <p:nvPr/>
            </p:nvSpPr>
            <p:spPr bwMode="auto">
              <a:xfrm rot="21421040" flipH="1">
                <a:off x="5527339" y="29385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5" name="Group 404">
                <a:extLst>
                  <a:ext uri="{FF2B5EF4-FFF2-40B4-BE49-F238E27FC236}">
                    <a16:creationId xmlns:a16="http://schemas.microsoft.com/office/drawing/2014/main" id="{2982E75F-932F-19A2-BB97-B0BBFC5B43C0}"/>
                  </a:ext>
                </a:extLst>
              </p:cNvPr>
              <p:cNvGrpSpPr/>
              <p:nvPr/>
            </p:nvGrpSpPr>
            <p:grpSpPr>
              <a:xfrm rot="10621040" flipH="1">
                <a:off x="5554201" y="3091285"/>
                <a:ext cx="25464" cy="86331"/>
                <a:chOff x="2018143" y="2815794"/>
                <a:chExt cx="21432" cy="72662"/>
              </a:xfrm>
              <a:solidFill>
                <a:schemeClr val="bg2">
                  <a:lumMod val="50000"/>
                  <a:alpha val="64000"/>
                </a:schemeClr>
              </a:solidFill>
              <a:effectLst/>
            </p:grpSpPr>
            <p:cxnSp>
              <p:nvCxnSpPr>
                <p:cNvPr id="454" name="Straight Connector 453">
                  <a:extLst>
                    <a:ext uri="{FF2B5EF4-FFF2-40B4-BE49-F238E27FC236}">
                      <a16:creationId xmlns:a16="http://schemas.microsoft.com/office/drawing/2014/main" id="{2ACBBBCE-5EAC-418D-F9DE-7AE29E95256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E9CA4042-5478-C303-D5D9-0F5122CC219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6" name="Oval 405">
                <a:extLst>
                  <a:ext uri="{FF2B5EF4-FFF2-40B4-BE49-F238E27FC236}">
                    <a16:creationId xmlns:a16="http://schemas.microsoft.com/office/drawing/2014/main" id="{D97A8EBB-457F-AA22-4B1F-F35E8FFCEAA9}"/>
                  </a:ext>
                </a:extLst>
              </p:cNvPr>
              <p:cNvSpPr/>
              <p:nvPr/>
            </p:nvSpPr>
            <p:spPr bwMode="auto">
              <a:xfrm rot="10621040" flipH="1">
                <a:off x="5539263" y="31674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7" name="Group 406">
                <a:extLst>
                  <a:ext uri="{FF2B5EF4-FFF2-40B4-BE49-F238E27FC236}">
                    <a16:creationId xmlns:a16="http://schemas.microsoft.com/office/drawing/2014/main" id="{835CCC4F-DBB1-2A91-D3C3-FC2CF020E782}"/>
                  </a:ext>
                </a:extLst>
              </p:cNvPr>
              <p:cNvGrpSpPr/>
              <p:nvPr/>
            </p:nvGrpSpPr>
            <p:grpSpPr>
              <a:xfrm rot="21421040" flipH="1">
                <a:off x="5476670" y="3000377"/>
                <a:ext cx="25464" cy="86331"/>
                <a:chOff x="2018143" y="2815794"/>
                <a:chExt cx="21432" cy="72662"/>
              </a:xfrm>
              <a:solidFill>
                <a:schemeClr val="bg2">
                  <a:lumMod val="50000"/>
                  <a:alpha val="64000"/>
                </a:schemeClr>
              </a:solidFill>
              <a:effectLst/>
            </p:grpSpPr>
            <p:cxnSp>
              <p:nvCxnSpPr>
                <p:cNvPr id="452" name="Straight Connector 451">
                  <a:extLst>
                    <a:ext uri="{FF2B5EF4-FFF2-40B4-BE49-F238E27FC236}">
                      <a16:creationId xmlns:a16="http://schemas.microsoft.com/office/drawing/2014/main" id="{D123CC59-CD09-6D91-7271-9D4AC7E7236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16982965-209E-C305-92BD-AA1CFDFD6BF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8" name="Oval 407">
                <a:extLst>
                  <a:ext uri="{FF2B5EF4-FFF2-40B4-BE49-F238E27FC236}">
                    <a16:creationId xmlns:a16="http://schemas.microsoft.com/office/drawing/2014/main" id="{9A736C07-A177-FA07-6896-736CF9FD89CD}"/>
                  </a:ext>
                </a:extLst>
              </p:cNvPr>
              <p:cNvSpPr/>
              <p:nvPr/>
            </p:nvSpPr>
            <p:spPr bwMode="auto">
              <a:xfrm rot="21421040" flipH="1">
                <a:off x="5449171" y="29426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09" name="Group 408">
                <a:extLst>
                  <a:ext uri="{FF2B5EF4-FFF2-40B4-BE49-F238E27FC236}">
                    <a16:creationId xmlns:a16="http://schemas.microsoft.com/office/drawing/2014/main" id="{28541024-6D00-6C02-79E0-96105FC4B374}"/>
                  </a:ext>
                </a:extLst>
              </p:cNvPr>
              <p:cNvGrpSpPr/>
              <p:nvPr/>
            </p:nvGrpSpPr>
            <p:grpSpPr>
              <a:xfrm rot="10621040" flipH="1">
                <a:off x="5476033" y="3095358"/>
                <a:ext cx="25464" cy="86331"/>
                <a:chOff x="2018143" y="2815794"/>
                <a:chExt cx="21432" cy="72662"/>
              </a:xfrm>
              <a:solidFill>
                <a:schemeClr val="bg2">
                  <a:lumMod val="50000"/>
                  <a:alpha val="64000"/>
                </a:schemeClr>
              </a:solidFill>
              <a:effectLst/>
            </p:grpSpPr>
            <p:cxnSp>
              <p:nvCxnSpPr>
                <p:cNvPr id="450" name="Straight Connector 449">
                  <a:extLst>
                    <a:ext uri="{FF2B5EF4-FFF2-40B4-BE49-F238E27FC236}">
                      <a16:creationId xmlns:a16="http://schemas.microsoft.com/office/drawing/2014/main" id="{71B9C1C3-9DE6-3D99-0C41-8529B97BBF0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DEDA8733-938C-AF8A-6583-7186CB9D36E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0" name="Oval 409">
                <a:extLst>
                  <a:ext uri="{FF2B5EF4-FFF2-40B4-BE49-F238E27FC236}">
                    <a16:creationId xmlns:a16="http://schemas.microsoft.com/office/drawing/2014/main" id="{733D675A-35B4-4155-5A67-783574A351A1}"/>
                  </a:ext>
                </a:extLst>
              </p:cNvPr>
              <p:cNvSpPr/>
              <p:nvPr/>
            </p:nvSpPr>
            <p:spPr bwMode="auto">
              <a:xfrm rot="10621040" flipH="1">
                <a:off x="5461095" y="317150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1" name="Group 410">
                <a:extLst>
                  <a:ext uri="{FF2B5EF4-FFF2-40B4-BE49-F238E27FC236}">
                    <a16:creationId xmlns:a16="http://schemas.microsoft.com/office/drawing/2014/main" id="{0B7FE2A8-7352-FA08-B967-F689C9E73E30}"/>
                  </a:ext>
                </a:extLst>
              </p:cNvPr>
              <p:cNvGrpSpPr/>
              <p:nvPr/>
            </p:nvGrpSpPr>
            <p:grpSpPr>
              <a:xfrm rot="21421040" flipH="1">
                <a:off x="5398354" y="3001626"/>
                <a:ext cx="25464" cy="86331"/>
                <a:chOff x="2018143" y="2815794"/>
                <a:chExt cx="21432" cy="72662"/>
              </a:xfrm>
              <a:solidFill>
                <a:schemeClr val="bg2">
                  <a:lumMod val="50000"/>
                  <a:alpha val="64000"/>
                </a:schemeClr>
              </a:solidFill>
              <a:effectLst/>
            </p:grpSpPr>
            <p:cxnSp>
              <p:nvCxnSpPr>
                <p:cNvPr id="448" name="Straight Connector 447">
                  <a:extLst>
                    <a:ext uri="{FF2B5EF4-FFF2-40B4-BE49-F238E27FC236}">
                      <a16:creationId xmlns:a16="http://schemas.microsoft.com/office/drawing/2014/main" id="{E5908AD5-E9DE-E092-AE27-1CDC5DB0D5F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D860A9A4-9DE0-E881-417A-3EFD3CC9C96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2" name="Oval 411">
                <a:extLst>
                  <a:ext uri="{FF2B5EF4-FFF2-40B4-BE49-F238E27FC236}">
                    <a16:creationId xmlns:a16="http://schemas.microsoft.com/office/drawing/2014/main" id="{A5DBFB39-6AF2-D9CE-2C63-CEF73CBF6CAC}"/>
                  </a:ext>
                </a:extLst>
              </p:cNvPr>
              <p:cNvSpPr/>
              <p:nvPr/>
            </p:nvSpPr>
            <p:spPr bwMode="auto">
              <a:xfrm rot="21421040" flipH="1">
                <a:off x="5370855" y="29439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3" name="Group 412">
                <a:extLst>
                  <a:ext uri="{FF2B5EF4-FFF2-40B4-BE49-F238E27FC236}">
                    <a16:creationId xmlns:a16="http://schemas.microsoft.com/office/drawing/2014/main" id="{8A237C32-E933-542F-BB33-F7599C7A8BC5}"/>
                  </a:ext>
                </a:extLst>
              </p:cNvPr>
              <p:cNvGrpSpPr/>
              <p:nvPr/>
            </p:nvGrpSpPr>
            <p:grpSpPr>
              <a:xfrm rot="10621040" flipH="1">
                <a:off x="5397717" y="3096607"/>
                <a:ext cx="25464" cy="86331"/>
                <a:chOff x="2018143" y="2815794"/>
                <a:chExt cx="21432" cy="72662"/>
              </a:xfrm>
              <a:solidFill>
                <a:schemeClr val="bg2">
                  <a:lumMod val="50000"/>
                  <a:alpha val="64000"/>
                </a:schemeClr>
              </a:solidFill>
              <a:effectLst/>
            </p:grpSpPr>
            <p:cxnSp>
              <p:nvCxnSpPr>
                <p:cNvPr id="446" name="Straight Connector 445">
                  <a:extLst>
                    <a:ext uri="{FF2B5EF4-FFF2-40B4-BE49-F238E27FC236}">
                      <a16:creationId xmlns:a16="http://schemas.microsoft.com/office/drawing/2014/main" id="{C3AE1CA8-9CE0-E826-76D5-D6466069A6D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22D10CDC-073A-25EF-E6B5-E6EE41B40D2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4" name="Oval 413">
                <a:extLst>
                  <a:ext uri="{FF2B5EF4-FFF2-40B4-BE49-F238E27FC236}">
                    <a16:creationId xmlns:a16="http://schemas.microsoft.com/office/drawing/2014/main" id="{3A6A6EDF-7AB7-346D-8AA6-28344378CE28}"/>
                  </a:ext>
                </a:extLst>
              </p:cNvPr>
              <p:cNvSpPr/>
              <p:nvPr/>
            </p:nvSpPr>
            <p:spPr bwMode="auto">
              <a:xfrm rot="10621040" flipH="1">
                <a:off x="5382779" y="31727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5" name="Group 414">
                <a:extLst>
                  <a:ext uri="{FF2B5EF4-FFF2-40B4-BE49-F238E27FC236}">
                    <a16:creationId xmlns:a16="http://schemas.microsoft.com/office/drawing/2014/main" id="{9C8236C5-32D0-7081-EC58-F859ECA9F4B0}"/>
                  </a:ext>
                </a:extLst>
              </p:cNvPr>
              <p:cNvGrpSpPr/>
              <p:nvPr/>
            </p:nvGrpSpPr>
            <p:grpSpPr>
              <a:xfrm rot="21421040" flipH="1">
                <a:off x="5320187" y="3005698"/>
                <a:ext cx="25464" cy="86331"/>
                <a:chOff x="2018143" y="2815794"/>
                <a:chExt cx="21432" cy="72662"/>
              </a:xfrm>
              <a:solidFill>
                <a:schemeClr val="bg2">
                  <a:lumMod val="50000"/>
                  <a:alpha val="64000"/>
                </a:schemeClr>
              </a:solidFill>
              <a:effectLst/>
            </p:grpSpPr>
            <p:cxnSp>
              <p:nvCxnSpPr>
                <p:cNvPr id="444" name="Straight Connector 443">
                  <a:extLst>
                    <a:ext uri="{FF2B5EF4-FFF2-40B4-BE49-F238E27FC236}">
                      <a16:creationId xmlns:a16="http://schemas.microsoft.com/office/drawing/2014/main" id="{B784BF6F-BBCB-57B1-8AA7-E7D10B706B3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736308B2-0E0B-4791-1C5C-39CB70D185E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6" name="Oval 415">
                <a:extLst>
                  <a:ext uri="{FF2B5EF4-FFF2-40B4-BE49-F238E27FC236}">
                    <a16:creationId xmlns:a16="http://schemas.microsoft.com/office/drawing/2014/main" id="{54F50AB6-3A2F-4E13-7750-5BD9E2215AC7}"/>
                  </a:ext>
                </a:extLst>
              </p:cNvPr>
              <p:cNvSpPr/>
              <p:nvPr/>
            </p:nvSpPr>
            <p:spPr bwMode="auto">
              <a:xfrm rot="21421040" flipH="1">
                <a:off x="5292688" y="29479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7" name="Group 416">
                <a:extLst>
                  <a:ext uri="{FF2B5EF4-FFF2-40B4-BE49-F238E27FC236}">
                    <a16:creationId xmlns:a16="http://schemas.microsoft.com/office/drawing/2014/main" id="{A3AEEE7C-035D-5037-C6A7-1BE2FE804068}"/>
                  </a:ext>
                </a:extLst>
              </p:cNvPr>
              <p:cNvGrpSpPr/>
              <p:nvPr/>
            </p:nvGrpSpPr>
            <p:grpSpPr>
              <a:xfrm rot="10621040" flipH="1">
                <a:off x="5319550" y="3100680"/>
                <a:ext cx="25464" cy="86331"/>
                <a:chOff x="2018143" y="2815794"/>
                <a:chExt cx="21432" cy="72662"/>
              </a:xfrm>
              <a:solidFill>
                <a:schemeClr val="bg2">
                  <a:lumMod val="50000"/>
                  <a:alpha val="64000"/>
                </a:schemeClr>
              </a:solidFill>
              <a:effectLst/>
            </p:grpSpPr>
            <p:cxnSp>
              <p:nvCxnSpPr>
                <p:cNvPr id="442" name="Straight Connector 441">
                  <a:extLst>
                    <a:ext uri="{FF2B5EF4-FFF2-40B4-BE49-F238E27FC236}">
                      <a16:creationId xmlns:a16="http://schemas.microsoft.com/office/drawing/2014/main" id="{EBFF67E1-80E6-ABEC-3352-8C6B485E9A1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C4FE26EC-FA63-93F8-6A98-F067FE7202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8" name="Oval 417">
                <a:extLst>
                  <a:ext uri="{FF2B5EF4-FFF2-40B4-BE49-F238E27FC236}">
                    <a16:creationId xmlns:a16="http://schemas.microsoft.com/office/drawing/2014/main" id="{F6898EDC-E039-398A-F3E5-C350D8F88C44}"/>
                  </a:ext>
                </a:extLst>
              </p:cNvPr>
              <p:cNvSpPr/>
              <p:nvPr/>
            </p:nvSpPr>
            <p:spPr bwMode="auto">
              <a:xfrm rot="10621040" flipH="1">
                <a:off x="5304612" y="3176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19" name="Group 418">
                <a:extLst>
                  <a:ext uri="{FF2B5EF4-FFF2-40B4-BE49-F238E27FC236}">
                    <a16:creationId xmlns:a16="http://schemas.microsoft.com/office/drawing/2014/main" id="{BAB897CD-AA1E-A2D2-579A-6FD5F4B6429F}"/>
                  </a:ext>
                </a:extLst>
              </p:cNvPr>
              <p:cNvGrpSpPr/>
              <p:nvPr/>
            </p:nvGrpSpPr>
            <p:grpSpPr>
              <a:xfrm rot="21421040" flipH="1">
                <a:off x="5242018" y="3009771"/>
                <a:ext cx="25464" cy="86331"/>
                <a:chOff x="2018143" y="2815794"/>
                <a:chExt cx="21432" cy="72662"/>
              </a:xfrm>
              <a:solidFill>
                <a:schemeClr val="bg2">
                  <a:lumMod val="50000"/>
                  <a:alpha val="64000"/>
                </a:schemeClr>
              </a:solidFill>
              <a:effectLst/>
            </p:grpSpPr>
            <p:cxnSp>
              <p:nvCxnSpPr>
                <p:cNvPr id="440" name="Straight Connector 439">
                  <a:extLst>
                    <a:ext uri="{FF2B5EF4-FFF2-40B4-BE49-F238E27FC236}">
                      <a16:creationId xmlns:a16="http://schemas.microsoft.com/office/drawing/2014/main" id="{DEEB44CF-B62C-6625-55D8-1440009768C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88571B13-CB88-D757-1E68-2BD7D92632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0" name="Oval 419">
                <a:extLst>
                  <a:ext uri="{FF2B5EF4-FFF2-40B4-BE49-F238E27FC236}">
                    <a16:creationId xmlns:a16="http://schemas.microsoft.com/office/drawing/2014/main" id="{C1103862-A89E-EC41-4CEB-8F67F2178795}"/>
                  </a:ext>
                </a:extLst>
              </p:cNvPr>
              <p:cNvSpPr/>
              <p:nvPr/>
            </p:nvSpPr>
            <p:spPr bwMode="auto">
              <a:xfrm rot="21421040" flipH="1">
                <a:off x="5214519" y="29520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1" name="Group 420">
                <a:extLst>
                  <a:ext uri="{FF2B5EF4-FFF2-40B4-BE49-F238E27FC236}">
                    <a16:creationId xmlns:a16="http://schemas.microsoft.com/office/drawing/2014/main" id="{C3E28883-BE6A-5A29-E21C-3EE343BB779E}"/>
                  </a:ext>
                </a:extLst>
              </p:cNvPr>
              <p:cNvGrpSpPr/>
              <p:nvPr/>
            </p:nvGrpSpPr>
            <p:grpSpPr>
              <a:xfrm rot="10621040" flipH="1">
                <a:off x="5241382" y="3104753"/>
                <a:ext cx="25464" cy="86331"/>
                <a:chOff x="2018143" y="2815794"/>
                <a:chExt cx="21432" cy="72662"/>
              </a:xfrm>
              <a:solidFill>
                <a:schemeClr val="bg2">
                  <a:lumMod val="50000"/>
                  <a:alpha val="64000"/>
                </a:schemeClr>
              </a:solidFill>
              <a:effectLst/>
            </p:grpSpPr>
            <p:cxnSp>
              <p:nvCxnSpPr>
                <p:cNvPr id="438" name="Straight Connector 437">
                  <a:extLst>
                    <a:ext uri="{FF2B5EF4-FFF2-40B4-BE49-F238E27FC236}">
                      <a16:creationId xmlns:a16="http://schemas.microsoft.com/office/drawing/2014/main" id="{C48FC3D9-2F69-B372-444D-31E9378D09C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50A50BEF-890C-826E-4BA6-C4983260227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2" name="Oval 421">
                <a:extLst>
                  <a:ext uri="{FF2B5EF4-FFF2-40B4-BE49-F238E27FC236}">
                    <a16:creationId xmlns:a16="http://schemas.microsoft.com/office/drawing/2014/main" id="{D93B9AC3-5AB2-3A8B-1D1C-2EF8136DB5AD}"/>
                  </a:ext>
                </a:extLst>
              </p:cNvPr>
              <p:cNvSpPr/>
              <p:nvPr/>
            </p:nvSpPr>
            <p:spPr bwMode="auto">
              <a:xfrm rot="10621040" flipH="1">
                <a:off x="5226443" y="3180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3" name="Group 422">
                <a:extLst>
                  <a:ext uri="{FF2B5EF4-FFF2-40B4-BE49-F238E27FC236}">
                    <a16:creationId xmlns:a16="http://schemas.microsoft.com/office/drawing/2014/main" id="{2F204B6E-6C7A-9B27-B19F-F53EB9E06FED}"/>
                  </a:ext>
                </a:extLst>
              </p:cNvPr>
              <p:cNvGrpSpPr/>
              <p:nvPr/>
            </p:nvGrpSpPr>
            <p:grpSpPr>
              <a:xfrm rot="21421040" flipH="1">
                <a:off x="5163849" y="3013843"/>
                <a:ext cx="25464" cy="86331"/>
                <a:chOff x="2018143" y="2815794"/>
                <a:chExt cx="21432" cy="72662"/>
              </a:xfrm>
              <a:solidFill>
                <a:schemeClr val="bg2">
                  <a:lumMod val="50000"/>
                  <a:alpha val="64000"/>
                </a:schemeClr>
              </a:solidFill>
              <a:effectLst/>
            </p:grpSpPr>
            <p:cxnSp>
              <p:nvCxnSpPr>
                <p:cNvPr id="436" name="Straight Connector 435">
                  <a:extLst>
                    <a:ext uri="{FF2B5EF4-FFF2-40B4-BE49-F238E27FC236}">
                      <a16:creationId xmlns:a16="http://schemas.microsoft.com/office/drawing/2014/main" id="{D52A5120-93E4-34F3-B6A5-0301908169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409A7AFE-4E2C-B5F5-F934-2C36E0B9620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4" name="Oval 423">
                <a:extLst>
                  <a:ext uri="{FF2B5EF4-FFF2-40B4-BE49-F238E27FC236}">
                    <a16:creationId xmlns:a16="http://schemas.microsoft.com/office/drawing/2014/main" id="{ED2956B2-AFAF-211B-B73F-F5B27C47202A}"/>
                  </a:ext>
                </a:extLst>
              </p:cNvPr>
              <p:cNvSpPr/>
              <p:nvPr/>
            </p:nvSpPr>
            <p:spPr bwMode="auto">
              <a:xfrm rot="21421040" flipH="1">
                <a:off x="5136350" y="29561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5" name="Group 424">
                <a:extLst>
                  <a:ext uri="{FF2B5EF4-FFF2-40B4-BE49-F238E27FC236}">
                    <a16:creationId xmlns:a16="http://schemas.microsoft.com/office/drawing/2014/main" id="{6D54866C-23D1-4172-42E0-5DE7703096CE}"/>
                  </a:ext>
                </a:extLst>
              </p:cNvPr>
              <p:cNvGrpSpPr/>
              <p:nvPr/>
            </p:nvGrpSpPr>
            <p:grpSpPr>
              <a:xfrm rot="10621040" flipH="1">
                <a:off x="5163212" y="3108824"/>
                <a:ext cx="25464" cy="86331"/>
                <a:chOff x="2018143" y="2815794"/>
                <a:chExt cx="21432" cy="72662"/>
              </a:xfrm>
              <a:solidFill>
                <a:schemeClr val="bg2">
                  <a:lumMod val="50000"/>
                  <a:alpha val="64000"/>
                </a:schemeClr>
              </a:solidFill>
              <a:effectLst/>
            </p:grpSpPr>
            <p:cxnSp>
              <p:nvCxnSpPr>
                <p:cNvPr id="434" name="Straight Connector 433">
                  <a:extLst>
                    <a:ext uri="{FF2B5EF4-FFF2-40B4-BE49-F238E27FC236}">
                      <a16:creationId xmlns:a16="http://schemas.microsoft.com/office/drawing/2014/main" id="{F9051282-E0A9-7CE0-2A3D-9E5DA46B15C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C23EE075-E8CA-D62E-73D7-C2B5A0B46F3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6" name="Oval 425">
                <a:extLst>
                  <a:ext uri="{FF2B5EF4-FFF2-40B4-BE49-F238E27FC236}">
                    <a16:creationId xmlns:a16="http://schemas.microsoft.com/office/drawing/2014/main" id="{8846B645-5B83-3B87-F2AA-4C5C7C1EF161}"/>
                  </a:ext>
                </a:extLst>
              </p:cNvPr>
              <p:cNvSpPr/>
              <p:nvPr/>
            </p:nvSpPr>
            <p:spPr bwMode="auto">
              <a:xfrm rot="10621040" flipH="1">
                <a:off x="5148274" y="31849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27" name="Group 426">
                <a:extLst>
                  <a:ext uri="{FF2B5EF4-FFF2-40B4-BE49-F238E27FC236}">
                    <a16:creationId xmlns:a16="http://schemas.microsoft.com/office/drawing/2014/main" id="{0CACA0EF-6E62-5B4C-788D-A2C285707054}"/>
                  </a:ext>
                </a:extLst>
              </p:cNvPr>
              <p:cNvGrpSpPr/>
              <p:nvPr/>
            </p:nvGrpSpPr>
            <p:grpSpPr>
              <a:xfrm rot="21421040" flipH="1">
                <a:off x="5085533" y="3015092"/>
                <a:ext cx="25464" cy="86331"/>
                <a:chOff x="2018143" y="2815794"/>
                <a:chExt cx="21432" cy="72662"/>
              </a:xfrm>
              <a:solidFill>
                <a:schemeClr val="bg2">
                  <a:lumMod val="50000"/>
                  <a:alpha val="64000"/>
                </a:schemeClr>
              </a:solidFill>
              <a:effectLst/>
            </p:grpSpPr>
            <p:cxnSp>
              <p:nvCxnSpPr>
                <p:cNvPr id="432" name="Straight Connector 431">
                  <a:extLst>
                    <a:ext uri="{FF2B5EF4-FFF2-40B4-BE49-F238E27FC236}">
                      <a16:creationId xmlns:a16="http://schemas.microsoft.com/office/drawing/2014/main" id="{ECFCAAA3-4D4E-6405-B6B4-981DA631624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395FC982-BA6E-FC14-777C-BD8428D0FEB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ED6F4CC6-F250-7B48-7FAA-B1E005265272}"/>
                  </a:ext>
                </a:extLst>
              </p:cNvPr>
              <p:cNvGrpSpPr/>
              <p:nvPr/>
            </p:nvGrpSpPr>
            <p:grpSpPr>
              <a:xfrm rot="10621040" flipH="1">
                <a:off x="5084896" y="3110073"/>
                <a:ext cx="25464" cy="86331"/>
                <a:chOff x="2018143" y="2815794"/>
                <a:chExt cx="21432" cy="72662"/>
              </a:xfrm>
              <a:solidFill>
                <a:schemeClr val="bg2">
                  <a:lumMod val="50000"/>
                  <a:alpha val="64000"/>
                </a:schemeClr>
              </a:solidFill>
              <a:effectLst/>
            </p:grpSpPr>
            <p:cxnSp>
              <p:nvCxnSpPr>
                <p:cNvPr id="430" name="Straight Connector 429">
                  <a:extLst>
                    <a:ext uri="{FF2B5EF4-FFF2-40B4-BE49-F238E27FC236}">
                      <a16:creationId xmlns:a16="http://schemas.microsoft.com/office/drawing/2014/main" id="{48A49672-2BCE-43EB-9B4F-9F76F79E9E3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8A252EEB-1D00-BD76-59C7-4EDABEBCC5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9" name="Oval 428">
                <a:extLst>
                  <a:ext uri="{FF2B5EF4-FFF2-40B4-BE49-F238E27FC236}">
                    <a16:creationId xmlns:a16="http://schemas.microsoft.com/office/drawing/2014/main" id="{D040D544-FB95-6C19-0E7A-CCAC7AC39E34}"/>
                  </a:ext>
                </a:extLst>
              </p:cNvPr>
              <p:cNvSpPr/>
              <p:nvPr/>
            </p:nvSpPr>
            <p:spPr bwMode="auto">
              <a:xfrm rot="10621040" flipH="1">
                <a:off x="5069958" y="3186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339" name="Group 338">
              <a:extLst>
                <a:ext uri="{FF2B5EF4-FFF2-40B4-BE49-F238E27FC236}">
                  <a16:creationId xmlns:a16="http://schemas.microsoft.com/office/drawing/2014/main" id="{F0428781-6592-511F-38F2-C13690C143D2}"/>
                </a:ext>
              </a:extLst>
            </p:cNvPr>
            <p:cNvGrpSpPr/>
            <p:nvPr/>
          </p:nvGrpSpPr>
          <p:grpSpPr>
            <a:xfrm rot="21421040" flipH="1">
              <a:off x="1966548" y="2428722"/>
              <a:ext cx="20855" cy="70705"/>
              <a:chOff x="2018143" y="2815794"/>
              <a:chExt cx="21432" cy="72662"/>
            </a:xfrm>
            <a:solidFill>
              <a:schemeClr val="bg2">
                <a:lumMod val="50000"/>
                <a:alpha val="64000"/>
              </a:schemeClr>
            </a:solidFill>
            <a:effectLst/>
          </p:grpSpPr>
          <p:cxnSp>
            <p:nvCxnSpPr>
              <p:cNvPr id="377" name="Straight Connector 376">
                <a:extLst>
                  <a:ext uri="{FF2B5EF4-FFF2-40B4-BE49-F238E27FC236}">
                    <a16:creationId xmlns:a16="http://schemas.microsoft.com/office/drawing/2014/main" id="{CA01EDBB-72DC-7971-3666-7FC5D8246F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3BD0551B-D619-D112-3998-DF6771E84EA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0" name="Oval 339">
              <a:extLst>
                <a:ext uri="{FF2B5EF4-FFF2-40B4-BE49-F238E27FC236}">
                  <a16:creationId xmlns:a16="http://schemas.microsoft.com/office/drawing/2014/main" id="{DFEFBB1E-B3F0-E3A3-C724-208DF0A41CF3}"/>
                </a:ext>
              </a:extLst>
            </p:cNvPr>
            <p:cNvSpPr/>
            <p:nvPr/>
          </p:nvSpPr>
          <p:spPr bwMode="auto">
            <a:xfrm rot="21421040" flipH="1">
              <a:off x="1944026" y="238144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41" name="Group 340">
              <a:extLst>
                <a:ext uri="{FF2B5EF4-FFF2-40B4-BE49-F238E27FC236}">
                  <a16:creationId xmlns:a16="http://schemas.microsoft.com/office/drawing/2014/main" id="{C4078E9A-D885-4E61-4680-C5B51FBA3978}"/>
                </a:ext>
              </a:extLst>
            </p:cNvPr>
            <p:cNvGrpSpPr/>
            <p:nvPr/>
          </p:nvGrpSpPr>
          <p:grpSpPr>
            <a:xfrm rot="10621040" flipH="1">
              <a:off x="1966026" y="2506512"/>
              <a:ext cx="20855" cy="70705"/>
              <a:chOff x="2018143" y="2815794"/>
              <a:chExt cx="21432" cy="72662"/>
            </a:xfrm>
            <a:solidFill>
              <a:schemeClr val="bg2">
                <a:lumMod val="50000"/>
                <a:alpha val="64000"/>
              </a:schemeClr>
            </a:solidFill>
            <a:effectLst/>
          </p:grpSpPr>
          <p:cxnSp>
            <p:nvCxnSpPr>
              <p:cNvPr id="375" name="Straight Connector 374">
                <a:extLst>
                  <a:ext uri="{FF2B5EF4-FFF2-40B4-BE49-F238E27FC236}">
                    <a16:creationId xmlns:a16="http://schemas.microsoft.com/office/drawing/2014/main" id="{28FAFB5C-7DC0-2A34-372B-9E8CC564310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8A2F9D0-56D9-ACE9-41FA-F9DEF2467CD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2" name="Oval 341">
              <a:extLst>
                <a:ext uri="{FF2B5EF4-FFF2-40B4-BE49-F238E27FC236}">
                  <a16:creationId xmlns:a16="http://schemas.microsoft.com/office/drawing/2014/main" id="{E77CB0D5-3474-5947-41FC-54B61004E6B3}"/>
                </a:ext>
              </a:extLst>
            </p:cNvPr>
            <p:cNvSpPr/>
            <p:nvPr/>
          </p:nvSpPr>
          <p:spPr bwMode="auto">
            <a:xfrm rot="10621040" flipH="1">
              <a:off x="1953792" y="2568880"/>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43" name="Group 342">
              <a:extLst>
                <a:ext uri="{FF2B5EF4-FFF2-40B4-BE49-F238E27FC236}">
                  <a16:creationId xmlns:a16="http://schemas.microsoft.com/office/drawing/2014/main" id="{8D8121D7-7CBB-A23B-A1A4-FD64E2F226D1}"/>
                </a:ext>
              </a:extLst>
            </p:cNvPr>
            <p:cNvGrpSpPr/>
            <p:nvPr/>
          </p:nvGrpSpPr>
          <p:grpSpPr>
            <a:xfrm rot="21421040" flipH="1">
              <a:off x="1902527" y="2432058"/>
              <a:ext cx="20855" cy="70705"/>
              <a:chOff x="2018143" y="2815794"/>
              <a:chExt cx="21432" cy="72662"/>
            </a:xfrm>
            <a:solidFill>
              <a:schemeClr val="bg2">
                <a:lumMod val="50000"/>
                <a:alpha val="64000"/>
              </a:schemeClr>
            </a:solidFill>
            <a:effectLst/>
          </p:grpSpPr>
          <p:cxnSp>
            <p:nvCxnSpPr>
              <p:cNvPr id="373" name="Straight Connector 372">
                <a:extLst>
                  <a:ext uri="{FF2B5EF4-FFF2-40B4-BE49-F238E27FC236}">
                    <a16:creationId xmlns:a16="http://schemas.microsoft.com/office/drawing/2014/main" id="{9C8EFB87-4292-6B75-D2E4-A2F31527BC3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76AA4038-7F09-F5F1-E537-52CBD5E183D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4" name="Oval 343">
              <a:extLst>
                <a:ext uri="{FF2B5EF4-FFF2-40B4-BE49-F238E27FC236}">
                  <a16:creationId xmlns:a16="http://schemas.microsoft.com/office/drawing/2014/main" id="{5AC094F8-1A55-9575-B40A-5ECBC1DA01C5}"/>
                </a:ext>
              </a:extLst>
            </p:cNvPr>
            <p:cNvSpPr/>
            <p:nvPr/>
          </p:nvSpPr>
          <p:spPr bwMode="auto">
            <a:xfrm rot="21421040" flipH="1">
              <a:off x="1880005" y="2384784"/>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45" name="Group 344">
              <a:extLst>
                <a:ext uri="{FF2B5EF4-FFF2-40B4-BE49-F238E27FC236}">
                  <a16:creationId xmlns:a16="http://schemas.microsoft.com/office/drawing/2014/main" id="{B2714BBA-583E-E7B1-8FE0-2818FBE61127}"/>
                </a:ext>
              </a:extLst>
            </p:cNvPr>
            <p:cNvGrpSpPr/>
            <p:nvPr/>
          </p:nvGrpSpPr>
          <p:grpSpPr>
            <a:xfrm rot="10621040" flipH="1">
              <a:off x="1902006" y="2509848"/>
              <a:ext cx="20855" cy="70705"/>
              <a:chOff x="2018143" y="2815794"/>
              <a:chExt cx="21432" cy="72662"/>
            </a:xfrm>
            <a:solidFill>
              <a:schemeClr val="bg2">
                <a:lumMod val="50000"/>
                <a:alpha val="64000"/>
              </a:schemeClr>
            </a:solidFill>
            <a:effectLst/>
          </p:grpSpPr>
          <p:cxnSp>
            <p:nvCxnSpPr>
              <p:cNvPr id="371" name="Straight Connector 370">
                <a:extLst>
                  <a:ext uri="{FF2B5EF4-FFF2-40B4-BE49-F238E27FC236}">
                    <a16:creationId xmlns:a16="http://schemas.microsoft.com/office/drawing/2014/main" id="{022B6BA2-308D-C31C-30A5-2A07FC7A838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A9284BCF-147B-69CF-B456-2F7F2855DE9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6" name="Oval 345">
              <a:extLst>
                <a:ext uri="{FF2B5EF4-FFF2-40B4-BE49-F238E27FC236}">
                  <a16:creationId xmlns:a16="http://schemas.microsoft.com/office/drawing/2014/main" id="{096FF3F0-4309-2576-38EB-CEA75CC34462}"/>
                </a:ext>
              </a:extLst>
            </p:cNvPr>
            <p:cNvSpPr/>
            <p:nvPr/>
          </p:nvSpPr>
          <p:spPr bwMode="auto">
            <a:xfrm rot="10621040" flipH="1">
              <a:off x="1889771" y="2572216"/>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47" name="Group 346">
              <a:extLst>
                <a:ext uri="{FF2B5EF4-FFF2-40B4-BE49-F238E27FC236}">
                  <a16:creationId xmlns:a16="http://schemas.microsoft.com/office/drawing/2014/main" id="{60CE5186-2BC6-AB50-1154-FCF331FCD041}"/>
                </a:ext>
              </a:extLst>
            </p:cNvPr>
            <p:cNvGrpSpPr/>
            <p:nvPr/>
          </p:nvGrpSpPr>
          <p:grpSpPr>
            <a:xfrm rot="21449049" flipH="1">
              <a:off x="1835103" y="2431715"/>
              <a:ext cx="20855" cy="70705"/>
              <a:chOff x="2018143" y="2815794"/>
              <a:chExt cx="21432" cy="72662"/>
            </a:xfrm>
            <a:solidFill>
              <a:schemeClr val="bg2">
                <a:lumMod val="50000"/>
                <a:alpha val="64000"/>
              </a:schemeClr>
            </a:solidFill>
            <a:effectLst/>
          </p:grpSpPr>
          <p:cxnSp>
            <p:nvCxnSpPr>
              <p:cNvPr id="369" name="Straight Connector 368">
                <a:extLst>
                  <a:ext uri="{FF2B5EF4-FFF2-40B4-BE49-F238E27FC236}">
                    <a16:creationId xmlns:a16="http://schemas.microsoft.com/office/drawing/2014/main" id="{16635628-22EC-E2C5-B2D7-E1F84B07DC4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822139F2-ADA3-B6ED-22BC-9FDD84A483D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8" name="Oval 347">
              <a:extLst>
                <a:ext uri="{FF2B5EF4-FFF2-40B4-BE49-F238E27FC236}">
                  <a16:creationId xmlns:a16="http://schemas.microsoft.com/office/drawing/2014/main" id="{1C38A86A-AA46-3820-E82D-02BBB01D2016}"/>
                </a:ext>
              </a:extLst>
            </p:cNvPr>
            <p:cNvSpPr/>
            <p:nvPr/>
          </p:nvSpPr>
          <p:spPr bwMode="auto">
            <a:xfrm rot="21449049" flipH="1">
              <a:off x="1813030" y="2384401"/>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49" name="Group 348">
              <a:extLst>
                <a:ext uri="{FF2B5EF4-FFF2-40B4-BE49-F238E27FC236}">
                  <a16:creationId xmlns:a16="http://schemas.microsoft.com/office/drawing/2014/main" id="{6793E37F-6389-28BA-A872-FB0C3115F7E2}"/>
                </a:ext>
              </a:extLst>
            </p:cNvPr>
            <p:cNvGrpSpPr/>
            <p:nvPr/>
          </p:nvGrpSpPr>
          <p:grpSpPr>
            <a:xfrm rot="10649049" flipH="1">
              <a:off x="1833950" y="2509498"/>
              <a:ext cx="20855" cy="70705"/>
              <a:chOff x="2018143" y="2815794"/>
              <a:chExt cx="21432" cy="72662"/>
            </a:xfrm>
            <a:solidFill>
              <a:schemeClr val="bg2">
                <a:lumMod val="50000"/>
                <a:alpha val="64000"/>
              </a:schemeClr>
            </a:solidFill>
            <a:effectLst/>
          </p:grpSpPr>
          <p:cxnSp>
            <p:nvCxnSpPr>
              <p:cNvPr id="367" name="Straight Connector 366">
                <a:extLst>
                  <a:ext uri="{FF2B5EF4-FFF2-40B4-BE49-F238E27FC236}">
                    <a16:creationId xmlns:a16="http://schemas.microsoft.com/office/drawing/2014/main" id="{4FE30E4A-A8E4-5B62-F10F-762D14E17BF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85D11994-01F0-D49C-DA3F-DCA2FB7EDC0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0" name="Oval 349">
              <a:extLst>
                <a:ext uri="{FF2B5EF4-FFF2-40B4-BE49-F238E27FC236}">
                  <a16:creationId xmlns:a16="http://schemas.microsoft.com/office/drawing/2014/main" id="{D7AE85D4-E4AC-5ED2-8ED4-A56511098458}"/>
                </a:ext>
              </a:extLst>
            </p:cNvPr>
            <p:cNvSpPr/>
            <p:nvPr/>
          </p:nvSpPr>
          <p:spPr bwMode="auto">
            <a:xfrm rot="10649049" flipH="1">
              <a:off x="1821267" y="2571906"/>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51" name="Group 350">
              <a:extLst>
                <a:ext uri="{FF2B5EF4-FFF2-40B4-BE49-F238E27FC236}">
                  <a16:creationId xmlns:a16="http://schemas.microsoft.com/office/drawing/2014/main" id="{27F17DFA-38E5-377C-B9F1-219725FE1A6C}"/>
                </a:ext>
              </a:extLst>
            </p:cNvPr>
            <p:cNvGrpSpPr/>
            <p:nvPr/>
          </p:nvGrpSpPr>
          <p:grpSpPr>
            <a:xfrm rot="21449049" flipH="1">
              <a:off x="1770957" y="2432213"/>
              <a:ext cx="20855" cy="70705"/>
              <a:chOff x="2018143" y="2815794"/>
              <a:chExt cx="21432" cy="72662"/>
            </a:xfrm>
            <a:solidFill>
              <a:schemeClr val="bg2">
                <a:lumMod val="50000"/>
                <a:alpha val="64000"/>
              </a:schemeClr>
            </a:solidFill>
            <a:effectLst/>
          </p:grpSpPr>
          <p:cxnSp>
            <p:nvCxnSpPr>
              <p:cNvPr id="365" name="Straight Connector 364">
                <a:extLst>
                  <a:ext uri="{FF2B5EF4-FFF2-40B4-BE49-F238E27FC236}">
                    <a16:creationId xmlns:a16="http://schemas.microsoft.com/office/drawing/2014/main" id="{35C90078-A3F1-D0BB-7CBD-77914617DF4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D8F7200A-9CDB-AF7D-37CB-57F2FFEFA79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2" name="Oval 351">
              <a:extLst>
                <a:ext uri="{FF2B5EF4-FFF2-40B4-BE49-F238E27FC236}">
                  <a16:creationId xmlns:a16="http://schemas.microsoft.com/office/drawing/2014/main" id="{5C5EC511-AABB-32B0-5A69-5F8EFC33EFED}"/>
                </a:ext>
              </a:extLst>
            </p:cNvPr>
            <p:cNvSpPr/>
            <p:nvPr/>
          </p:nvSpPr>
          <p:spPr bwMode="auto">
            <a:xfrm rot="21449049" flipH="1">
              <a:off x="1748883" y="2384901"/>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53" name="Group 352">
              <a:extLst>
                <a:ext uri="{FF2B5EF4-FFF2-40B4-BE49-F238E27FC236}">
                  <a16:creationId xmlns:a16="http://schemas.microsoft.com/office/drawing/2014/main" id="{F56BDADB-12E0-13C5-920A-D2834E3255C4}"/>
                </a:ext>
              </a:extLst>
            </p:cNvPr>
            <p:cNvGrpSpPr/>
            <p:nvPr/>
          </p:nvGrpSpPr>
          <p:grpSpPr>
            <a:xfrm rot="10649049" flipH="1">
              <a:off x="1769803" y="2509998"/>
              <a:ext cx="20855" cy="70705"/>
              <a:chOff x="2018143" y="2815794"/>
              <a:chExt cx="21432" cy="72662"/>
            </a:xfrm>
            <a:solidFill>
              <a:schemeClr val="bg2">
                <a:lumMod val="50000"/>
                <a:alpha val="64000"/>
              </a:schemeClr>
            </a:solidFill>
            <a:effectLst/>
          </p:grpSpPr>
          <p:cxnSp>
            <p:nvCxnSpPr>
              <p:cNvPr id="363" name="Straight Connector 362">
                <a:extLst>
                  <a:ext uri="{FF2B5EF4-FFF2-40B4-BE49-F238E27FC236}">
                    <a16:creationId xmlns:a16="http://schemas.microsoft.com/office/drawing/2014/main" id="{4C7E87EA-D18C-1D4E-C2A8-E35D95674BB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0E74D94-F651-970C-5222-ADEC5A8550B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4" name="Oval 353">
              <a:extLst>
                <a:ext uri="{FF2B5EF4-FFF2-40B4-BE49-F238E27FC236}">
                  <a16:creationId xmlns:a16="http://schemas.microsoft.com/office/drawing/2014/main" id="{217F0094-F9E9-AC1A-E296-14490D4CED03}"/>
                </a:ext>
              </a:extLst>
            </p:cNvPr>
            <p:cNvSpPr/>
            <p:nvPr/>
          </p:nvSpPr>
          <p:spPr bwMode="auto">
            <a:xfrm rot="10649049" flipH="1">
              <a:off x="1757121" y="2572405"/>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55" name="Group 354">
              <a:extLst>
                <a:ext uri="{FF2B5EF4-FFF2-40B4-BE49-F238E27FC236}">
                  <a16:creationId xmlns:a16="http://schemas.microsoft.com/office/drawing/2014/main" id="{BF91A3BB-722E-8B95-AC6B-D06C843A526D}"/>
                </a:ext>
              </a:extLst>
            </p:cNvPr>
            <p:cNvGrpSpPr/>
            <p:nvPr/>
          </p:nvGrpSpPr>
          <p:grpSpPr>
            <a:xfrm rot="21449049" flipH="1">
              <a:off x="1706912" y="2435027"/>
              <a:ext cx="20855" cy="70705"/>
              <a:chOff x="2018143" y="2815794"/>
              <a:chExt cx="21432" cy="72662"/>
            </a:xfrm>
            <a:solidFill>
              <a:schemeClr val="bg2">
                <a:lumMod val="50000"/>
                <a:alpha val="64000"/>
              </a:schemeClr>
            </a:solidFill>
            <a:effectLst/>
          </p:grpSpPr>
          <p:cxnSp>
            <p:nvCxnSpPr>
              <p:cNvPr id="361" name="Straight Connector 360">
                <a:extLst>
                  <a:ext uri="{FF2B5EF4-FFF2-40B4-BE49-F238E27FC236}">
                    <a16:creationId xmlns:a16="http://schemas.microsoft.com/office/drawing/2014/main" id="{B8B83297-269D-21AF-98E9-5B6A1247670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D91D2DBA-73EF-F4B8-DF81-8265DFDB8A7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6" name="Oval 355">
              <a:extLst>
                <a:ext uri="{FF2B5EF4-FFF2-40B4-BE49-F238E27FC236}">
                  <a16:creationId xmlns:a16="http://schemas.microsoft.com/office/drawing/2014/main" id="{6A6A495E-A3D1-A130-9B65-52AC13BAC0C2}"/>
                </a:ext>
              </a:extLst>
            </p:cNvPr>
            <p:cNvSpPr/>
            <p:nvPr/>
          </p:nvSpPr>
          <p:spPr bwMode="auto">
            <a:xfrm rot="21449049" flipH="1">
              <a:off x="1684837" y="2387715"/>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357" name="Group 356">
              <a:extLst>
                <a:ext uri="{FF2B5EF4-FFF2-40B4-BE49-F238E27FC236}">
                  <a16:creationId xmlns:a16="http://schemas.microsoft.com/office/drawing/2014/main" id="{07FD3443-A67F-E5CD-C626-F3C3FD14D36E}"/>
                </a:ext>
              </a:extLst>
            </p:cNvPr>
            <p:cNvGrpSpPr/>
            <p:nvPr/>
          </p:nvGrpSpPr>
          <p:grpSpPr>
            <a:xfrm rot="10649049" flipH="1">
              <a:off x="1705758" y="2512812"/>
              <a:ext cx="20855" cy="70705"/>
              <a:chOff x="2018143" y="2815794"/>
              <a:chExt cx="21432" cy="72662"/>
            </a:xfrm>
            <a:solidFill>
              <a:schemeClr val="bg2">
                <a:lumMod val="50000"/>
                <a:alpha val="64000"/>
              </a:schemeClr>
            </a:solidFill>
            <a:effectLst/>
          </p:grpSpPr>
          <p:cxnSp>
            <p:nvCxnSpPr>
              <p:cNvPr id="359" name="Straight Connector 358">
                <a:extLst>
                  <a:ext uri="{FF2B5EF4-FFF2-40B4-BE49-F238E27FC236}">
                    <a16:creationId xmlns:a16="http://schemas.microsoft.com/office/drawing/2014/main" id="{0571EDC8-3D9B-4862-5A83-E7F676F6BF3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5CA56AF-EC75-B6D2-7A52-2B2661AF10E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8" name="Oval 357">
              <a:extLst>
                <a:ext uri="{FF2B5EF4-FFF2-40B4-BE49-F238E27FC236}">
                  <a16:creationId xmlns:a16="http://schemas.microsoft.com/office/drawing/2014/main" id="{DDF64B3F-B409-FFB5-8146-47098EBB609A}"/>
                </a:ext>
              </a:extLst>
            </p:cNvPr>
            <p:cNvSpPr/>
            <p:nvPr/>
          </p:nvSpPr>
          <p:spPr bwMode="auto">
            <a:xfrm rot="10649049" flipH="1">
              <a:off x="1693075" y="257521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16" name="Group 115">
              <a:extLst>
                <a:ext uri="{FF2B5EF4-FFF2-40B4-BE49-F238E27FC236}">
                  <a16:creationId xmlns:a16="http://schemas.microsoft.com/office/drawing/2014/main" id="{390E77BB-7CEF-C819-6FDE-2175672F9191}"/>
                </a:ext>
              </a:extLst>
            </p:cNvPr>
            <p:cNvGrpSpPr/>
            <p:nvPr/>
          </p:nvGrpSpPr>
          <p:grpSpPr>
            <a:xfrm rot="21449049" flipH="1">
              <a:off x="1642867" y="2437842"/>
              <a:ext cx="20855" cy="70705"/>
              <a:chOff x="2018143" y="2815794"/>
              <a:chExt cx="21432" cy="72662"/>
            </a:xfrm>
            <a:solidFill>
              <a:schemeClr val="bg2">
                <a:lumMod val="50000"/>
                <a:alpha val="64000"/>
              </a:schemeClr>
            </a:solidFill>
            <a:effectLst/>
          </p:grpSpPr>
          <p:cxnSp>
            <p:nvCxnSpPr>
              <p:cNvPr id="314" name="Straight Connector 313">
                <a:extLst>
                  <a:ext uri="{FF2B5EF4-FFF2-40B4-BE49-F238E27FC236}">
                    <a16:creationId xmlns:a16="http://schemas.microsoft.com/office/drawing/2014/main" id="{D5EF1C74-FD0B-745C-8FAD-024FD8C6DC9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747E55BA-F1AE-723C-58DA-1355E5A8D07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7" name="Oval 116">
              <a:extLst>
                <a:ext uri="{FF2B5EF4-FFF2-40B4-BE49-F238E27FC236}">
                  <a16:creationId xmlns:a16="http://schemas.microsoft.com/office/drawing/2014/main" id="{844FB51C-07E3-C26B-21F4-FD28BABF1023}"/>
                </a:ext>
              </a:extLst>
            </p:cNvPr>
            <p:cNvSpPr/>
            <p:nvPr/>
          </p:nvSpPr>
          <p:spPr bwMode="auto">
            <a:xfrm rot="21449049" flipH="1">
              <a:off x="1620792" y="239052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18" name="Group 117">
              <a:extLst>
                <a:ext uri="{FF2B5EF4-FFF2-40B4-BE49-F238E27FC236}">
                  <a16:creationId xmlns:a16="http://schemas.microsoft.com/office/drawing/2014/main" id="{30DA2E6F-5F79-1F9E-8A10-DC24E6557FCE}"/>
                </a:ext>
              </a:extLst>
            </p:cNvPr>
            <p:cNvGrpSpPr/>
            <p:nvPr/>
          </p:nvGrpSpPr>
          <p:grpSpPr>
            <a:xfrm rot="10649049" flipH="1">
              <a:off x="1641713" y="2515626"/>
              <a:ext cx="20855" cy="70705"/>
              <a:chOff x="2018143" y="2815794"/>
              <a:chExt cx="21432" cy="72662"/>
            </a:xfrm>
            <a:solidFill>
              <a:schemeClr val="bg2">
                <a:lumMod val="50000"/>
                <a:alpha val="64000"/>
              </a:schemeClr>
            </a:solidFill>
            <a:effectLst/>
          </p:grpSpPr>
          <p:cxnSp>
            <p:nvCxnSpPr>
              <p:cNvPr id="312" name="Straight Connector 311">
                <a:extLst>
                  <a:ext uri="{FF2B5EF4-FFF2-40B4-BE49-F238E27FC236}">
                    <a16:creationId xmlns:a16="http://schemas.microsoft.com/office/drawing/2014/main" id="{D15B113E-7A85-BB8A-F679-24CCB7ED404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DDB2859D-8A40-E82A-98BA-A9B08EED89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9" name="Oval 118">
              <a:extLst>
                <a:ext uri="{FF2B5EF4-FFF2-40B4-BE49-F238E27FC236}">
                  <a16:creationId xmlns:a16="http://schemas.microsoft.com/office/drawing/2014/main" id="{089E6874-E6B1-D38B-70C1-44931C7AA78B}"/>
                </a:ext>
              </a:extLst>
            </p:cNvPr>
            <p:cNvSpPr/>
            <p:nvPr/>
          </p:nvSpPr>
          <p:spPr bwMode="auto">
            <a:xfrm rot="10649049" flipH="1">
              <a:off x="1629031" y="2578034"/>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20" name="Group 119">
              <a:extLst>
                <a:ext uri="{FF2B5EF4-FFF2-40B4-BE49-F238E27FC236}">
                  <a16:creationId xmlns:a16="http://schemas.microsoft.com/office/drawing/2014/main" id="{0B0723BA-196C-F113-B638-8FCAC5E8BC3B}"/>
                </a:ext>
              </a:extLst>
            </p:cNvPr>
            <p:cNvGrpSpPr/>
            <p:nvPr/>
          </p:nvGrpSpPr>
          <p:grpSpPr>
            <a:xfrm rot="21449049" flipH="1">
              <a:off x="1578820" y="2440655"/>
              <a:ext cx="20855" cy="70705"/>
              <a:chOff x="2018143" y="2815794"/>
              <a:chExt cx="21432" cy="72662"/>
            </a:xfrm>
            <a:solidFill>
              <a:schemeClr val="bg2">
                <a:lumMod val="50000"/>
                <a:alpha val="64000"/>
              </a:schemeClr>
            </a:solidFill>
            <a:effectLst/>
          </p:grpSpPr>
          <p:cxnSp>
            <p:nvCxnSpPr>
              <p:cNvPr id="310" name="Straight Connector 309">
                <a:extLst>
                  <a:ext uri="{FF2B5EF4-FFF2-40B4-BE49-F238E27FC236}">
                    <a16:creationId xmlns:a16="http://schemas.microsoft.com/office/drawing/2014/main" id="{DBAB87FA-61B9-5925-406B-FE814AC8427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E48CE99-F152-E26B-82AE-F8DB4F092B8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1" name="Oval 120">
              <a:extLst>
                <a:ext uri="{FF2B5EF4-FFF2-40B4-BE49-F238E27FC236}">
                  <a16:creationId xmlns:a16="http://schemas.microsoft.com/office/drawing/2014/main" id="{0F87F8DF-C5F6-6B15-E79D-9449A022F4FC}"/>
                </a:ext>
              </a:extLst>
            </p:cNvPr>
            <p:cNvSpPr/>
            <p:nvPr/>
          </p:nvSpPr>
          <p:spPr bwMode="auto">
            <a:xfrm rot="21449049" flipH="1">
              <a:off x="1556746" y="2393342"/>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22" name="Group 121">
              <a:extLst>
                <a:ext uri="{FF2B5EF4-FFF2-40B4-BE49-F238E27FC236}">
                  <a16:creationId xmlns:a16="http://schemas.microsoft.com/office/drawing/2014/main" id="{B0F09CFE-0491-4AC5-56A1-35878D3E5AB1}"/>
                </a:ext>
              </a:extLst>
            </p:cNvPr>
            <p:cNvGrpSpPr/>
            <p:nvPr/>
          </p:nvGrpSpPr>
          <p:grpSpPr>
            <a:xfrm rot="10649049" flipH="1">
              <a:off x="1577666" y="2518440"/>
              <a:ext cx="20855" cy="70705"/>
              <a:chOff x="2018143" y="2815794"/>
              <a:chExt cx="21432" cy="72662"/>
            </a:xfrm>
            <a:solidFill>
              <a:schemeClr val="bg2">
                <a:lumMod val="50000"/>
                <a:alpha val="64000"/>
              </a:schemeClr>
            </a:solidFill>
            <a:effectLst/>
          </p:grpSpPr>
          <p:cxnSp>
            <p:nvCxnSpPr>
              <p:cNvPr id="308" name="Straight Connector 307">
                <a:extLst>
                  <a:ext uri="{FF2B5EF4-FFF2-40B4-BE49-F238E27FC236}">
                    <a16:creationId xmlns:a16="http://schemas.microsoft.com/office/drawing/2014/main" id="{B20ABAA1-FDBE-D540-7289-5300EB48C0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B42BE72D-A177-1D6D-2C3B-D7B93A5A52D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3" name="Oval 122">
              <a:extLst>
                <a:ext uri="{FF2B5EF4-FFF2-40B4-BE49-F238E27FC236}">
                  <a16:creationId xmlns:a16="http://schemas.microsoft.com/office/drawing/2014/main" id="{7D67DF53-FEAC-EA2E-F123-5A10BD44BC0E}"/>
                </a:ext>
              </a:extLst>
            </p:cNvPr>
            <p:cNvSpPr/>
            <p:nvPr/>
          </p:nvSpPr>
          <p:spPr bwMode="auto">
            <a:xfrm rot="10649049" flipH="1">
              <a:off x="1564984" y="2580847"/>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24" name="Group 123">
              <a:extLst>
                <a:ext uri="{FF2B5EF4-FFF2-40B4-BE49-F238E27FC236}">
                  <a16:creationId xmlns:a16="http://schemas.microsoft.com/office/drawing/2014/main" id="{CF74A738-8468-FCE2-C27E-530A53C5F907}"/>
                </a:ext>
              </a:extLst>
            </p:cNvPr>
            <p:cNvGrpSpPr/>
            <p:nvPr/>
          </p:nvGrpSpPr>
          <p:grpSpPr>
            <a:xfrm rot="21449049" flipH="1">
              <a:off x="1514673" y="2441155"/>
              <a:ext cx="20855" cy="70705"/>
              <a:chOff x="2018143" y="2815794"/>
              <a:chExt cx="21432" cy="72662"/>
            </a:xfrm>
            <a:solidFill>
              <a:schemeClr val="bg2">
                <a:lumMod val="50000"/>
                <a:alpha val="64000"/>
              </a:schemeClr>
            </a:solidFill>
            <a:effectLst/>
          </p:grpSpPr>
          <p:cxnSp>
            <p:nvCxnSpPr>
              <p:cNvPr id="306" name="Straight Connector 305">
                <a:extLst>
                  <a:ext uri="{FF2B5EF4-FFF2-40B4-BE49-F238E27FC236}">
                    <a16:creationId xmlns:a16="http://schemas.microsoft.com/office/drawing/2014/main" id="{5CBD3853-20DA-338B-7A89-C7C18F0865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B19C5E7D-5D1E-E30C-A0B6-4B9A2636864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 name="Oval 124">
              <a:extLst>
                <a:ext uri="{FF2B5EF4-FFF2-40B4-BE49-F238E27FC236}">
                  <a16:creationId xmlns:a16="http://schemas.microsoft.com/office/drawing/2014/main" id="{A745A367-10A3-6187-BE7F-FD227632BD54}"/>
                </a:ext>
              </a:extLst>
            </p:cNvPr>
            <p:cNvSpPr/>
            <p:nvPr/>
          </p:nvSpPr>
          <p:spPr bwMode="auto">
            <a:xfrm rot="21449049" flipH="1">
              <a:off x="1492600" y="2393841"/>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26" name="Group 125">
              <a:extLst>
                <a:ext uri="{FF2B5EF4-FFF2-40B4-BE49-F238E27FC236}">
                  <a16:creationId xmlns:a16="http://schemas.microsoft.com/office/drawing/2014/main" id="{841D0E85-7654-FCAF-E026-432CB76EC40D}"/>
                </a:ext>
              </a:extLst>
            </p:cNvPr>
            <p:cNvGrpSpPr/>
            <p:nvPr/>
          </p:nvGrpSpPr>
          <p:grpSpPr>
            <a:xfrm rot="10649049" flipH="1">
              <a:off x="1513519" y="2518938"/>
              <a:ext cx="20855" cy="70705"/>
              <a:chOff x="2018143" y="2815794"/>
              <a:chExt cx="21432" cy="72662"/>
            </a:xfrm>
            <a:solidFill>
              <a:schemeClr val="bg2">
                <a:lumMod val="50000"/>
                <a:alpha val="64000"/>
              </a:schemeClr>
            </a:solidFill>
            <a:effectLst/>
          </p:grpSpPr>
          <p:cxnSp>
            <p:nvCxnSpPr>
              <p:cNvPr id="304" name="Straight Connector 303">
                <a:extLst>
                  <a:ext uri="{FF2B5EF4-FFF2-40B4-BE49-F238E27FC236}">
                    <a16:creationId xmlns:a16="http://schemas.microsoft.com/office/drawing/2014/main" id="{00282ACB-0292-7652-7B4C-53E134F5289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FBBA7BA8-CC2A-F6F3-0DE8-64C3162B3EC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 name="Oval 126">
              <a:extLst>
                <a:ext uri="{FF2B5EF4-FFF2-40B4-BE49-F238E27FC236}">
                  <a16:creationId xmlns:a16="http://schemas.microsoft.com/office/drawing/2014/main" id="{23E65CC0-053B-55A2-84F0-084627877766}"/>
                </a:ext>
              </a:extLst>
            </p:cNvPr>
            <p:cNvSpPr/>
            <p:nvPr/>
          </p:nvSpPr>
          <p:spPr bwMode="auto">
            <a:xfrm rot="10649049" flipH="1">
              <a:off x="1500837" y="2581346"/>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28" name="Group 127">
              <a:extLst>
                <a:ext uri="{FF2B5EF4-FFF2-40B4-BE49-F238E27FC236}">
                  <a16:creationId xmlns:a16="http://schemas.microsoft.com/office/drawing/2014/main" id="{05224DAE-C7C8-DE76-3AC2-46DEADFF2C2C}"/>
                </a:ext>
              </a:extLst>
            </p:cNvPr>
            <p:cNvGrpSpPr/>
            <p:nvPr/>
          </p:nvGrpSpPr>
          <p:grpSpPr>
            <a:xfrm rot="21449049" flipH="1">
              <a:off x="1450628" y="2443969"/>
              <a:ext cx="20855" cy="70705"/>
              <a:chOff x="2018143" y="2815794"/>
              <a:chExt cx="21432" cy="72662"/>
            </a:xfrm>
            <a:solidFill>
              <a:schemeClr val="bg2">
                <a:lumMod val="50000"/>
                <a:alpha val="64000"/>
              </a:schemeClr>
            </a:solidFill>
            <a:effectLst/>
          </p:grpSpPr>
          <p:cxnSp>
            <p:nvCxnSpPr>
              <p:cNvPr id="302" name="Straight Connector 301">
                <a:extLst>
                  <a:ext uri="{FF2B5EF4-FFF2-40B4-BE49-F238E27FC236}">
                    <a16:creationId xmlns:a16="http://schemas.microsoft.com/office/drawing/2014/main" id="{87CA3292-52EB-CA7F-9FA3-8B4A9CC4667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F93E0473-B105-3D13-6111-0A1DF3CAE15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9" name="Oval 128">
              <a:extLst>
                <a:ext uri="{FF2B5EF4-FFF2-40B4-BE49-F238E27FC236}">
                  <a16:creationId xmlns:a16="http://schemas.microsoft.com/office/drawing/2014/main" id="{BEFB1F02-6071-5D22-66A6-06615F522908}"/>
                </a:ext>
              </a:extLst>
            </p:cNvPr>
            <p:cNvSpPr/>
            <p:nvPr/>
          </p:nvSpPr>
          <p:spPr bwMode="auto">
            <a:xfrm rot="21449049" flipH="1">
              <a:off x="1428554" y="2396655"/>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30" name="Group 129">
              <a:extLst>
                <a:ext uri="{FF2B5EF4-FFF2-40B4-BE49-F238E27FC236}">
                  <a16:creationId xmlns:a16="http://schemas.microsoft.com/office/drawing/2014/main" id="{1DCDE7F6-5F40-5F8B-63F4-6D46659C5414}"/>
                </a:ext>
              </a:extLst>
            </p:cNvPr>
            <p:cNvGrpSpPr/>
            <p:nvPr/>
          </p:nvGrpSpPr>
          <p:grpSpPr>
            <a:xfrm rot="10649049" flipH="1">
              <a:off x="1449474" y="2521753"/>
              <a:ext cx="20855" cy="70705"/>
              <a:chOff x="2018143" y="2815794"/>
              <a:chExt cx="21432" cy="72662"/>
            </a:xfrm>
            <a:solidFill>
              <a:schemeClr val="bg2">
                <a:lumMod val="50000"/>
                <a:alpha val="64000"/>
              </a:schemeClr>
            </a:solidFill>
            <a:effectLst/>
          </p:grpSpPr>
          <p:cxnSp>
            <p:nvCxnSpPr>
              <p:cNvPr id="300" name="Straight Connector 299">
                <a:extLst>
                  <a:ext uri="{FF2B5EF4-FFF2-40B4-BE49-F238E27FC236}">
                    <a16:creationId xmlns:a16="http://schemas.microsoft.com/office/drawing/2014/main" id="{92C72D0A-C347-CB85-36B8-0A11375032B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B4E3B21-7D7D-80C0-4D10-40E3F28A49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1" name="Oval 130">
              <a:extLst>
                <a:ext uri="{FF2B5EF4-FFF2-40B4-BE49-F238E27FC236}">
                  <a16:creationId xmlns:a16="http://schemas.microsoft.com/office/drawing/2014/main" id="{4EBE7A78-4E6F-EA3E-45EB-9DAEDC2A4D63}"/>
                </a:ext>
              </a:extLst>
            </p:cNvPr>
            <p:cNvSpPr/>
            <p:nvPr/>
          </p:nvSpPr>
          <p:spPr bwMode="auto">
            <a:xfrm rot="10649049" flipH="1">
              <a:off x="1436792" y="2584160"/>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32" name="Group 131">
              <a:extLst>
                <a:ext uri="{FF2B5EF4-FFF2-40B4-BE49-F238E27FC236}">
                  <a16:creationId xmlns:a16="http://schemas.microsoft.com/office/drawing/2014/main" id="{EE075015-1864-3A67-0EE1-C0E293F1EF71}"/>
                </a:ext>
              </a:extLst>
            </p:cNvPr>
            <p:cNvGrpSpPr/>
            <p:nvPr/>
          </p:nvGrpSpPr>
          <p:grpSpPr>
            <a:xfrm rot="21449049" flipH="1">
              <a:off x="1386584" y="2446783"/>
              <a:ext cx="20855" cy="70705"/>
              <a:chOff x="2018143" y="2815794"/>
              <a:chExt cx="21432" cy="72662"/>
            </a:xfrm>
            <a:solidFill>
              <a:schemeClr val="bg2">
                <a:lumMod val="50000"/>
                <a:alpha val="64000"/>
              </a:schemeClr>
            </a:solidFill>
            <a:effectLst/>
          </p:grpSpPr>
          <p:cxnSp>
            <p:nvCxnSpPr>
              <p:cNvPr id="298" name="Straight Connector 297">
                <a:extLst>
                  <a:ext uri="{FF2B5EF4-FFF2-40B4-BE49-F238E27FC236}">
                    <a16:creationId xmlns:a16="http://schemas.microsoft.com/office/drawing/2014/main" id="{16B81C13-F08D-652C-92EB-FEA05FEAB0B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9ED3FDF-591F-38BA-B1D5-894F05C025C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3" name="Oval 132">
              <a:extLst>
                <a:ext uri="{FF2B5EF4-FFF2-40B4-BE49-F238E27FC236}">
                  <a16:creationId xmlns:a16="http://schemas.microsoft.com/office/drawing/2014/main" id="{ED08A406-4BBF-F03F-A3CB-6F3D1C89E825}"/>
                </a:ext>
              </a:extLst>
            </p:cNvPr>
            <p:cNvSpPr/>
            <p:nvPr/>
          </p:nvSpPr>
          <p:spPr bwMode="auto">
            <a:xfrm rot="21449049" flipH="1">
              <a:off x="1364509" y="239946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34" name="Group 133">
              <a:extLst>
                <a:ext uri="{FF2B5EF4-FFF2-40B4-BE49-F238E27FC236}">
                  <a16:creationId xmlns:a16="http://schemas.microsoft.com/office/drawing/2014/main" id="{1F0D31A5-33CE-89A5-D662-2E789F80D54B}"/>
                </a:ext>
              </a:extLst>
            </p:cNvPr>
            <p:cNvGrpSpPr/>
            <p:nvPr/>
          </p:nvGrpSpPr>
          <p:grpSpPr>
            <a:xfrm rot="10649049" flipH="1">
              <a:off x="1385430" y="2524567"/>
              <a:ext cx="20855" cy="70705"/>
              <a:chOff x="2018143" y="2815794"/>
              <a:chExt cx="21432" cy="72662"/>
            </a:xfrm>
            <a:solidFill>
              <a:schemeClr val="bg2">
                <a:lumMod val="50000"/>
                <a:alpha val="64000"/>
              </a:schemeClr>
            </a:solidFill>
            <a:effectLst/>
          </p:grpSpPr>
          <p:cxnSp>
            <p:nvCxnSpPr>
              <p:cNvPr id="296" name="Straight Connector 295">
                <a:extLst>
                  <a:ext uri="{FF2B5EF4-FFF2-40B4-BE49-F238E27FC236}">
                    <a16:creationId xmlns:a16="http://schemas.microsoft.com/office/drawing/2014/main" id="{ACDBD7FC-44BD-65FF-E6A2-F348AC60D0C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20B6EDCD-94FE-BC90-E482-34FB0290A18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5" name="Oval 134">
              <a:extLst>
                <a:ext uri="{FF2B5EF4-FFF2-40B4-BE49-F238E27FC236}">
                  <a16:creationId xmlns:a16="http://schemas.microsoft.com/office/drawing/2014/main" id="{DDFD711F-FA2F-F40C-44FD-FC0EACE02CBD}"/>
                </a:ext>
              </a:extLst>
            </p:cNvPr>
            <p:cNvSpPr/>
            <p:nvPr/>
          </p:nvSpPr>
          <p:spPr bwMode="auto">
            <a:xfrm rot="10649049" flipH="1">
              <a:off x="1372748" y="2586975"/>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36" name="Group 135">
              <a:extLst>
                <a:ext uri="{FF2B5EF4-FFF2-40B4-BE49-F238E27FC236}">
                  <a16:creationId xmlns:a16="http://schemas.microsoft.com/office/drawing/2014/main" id="{A0AC4A62-4C32-E73E-2C03-EF2A21EEB020}"/>
                </a:ext>
              </a:extLst>
            </p:cNvPr>
            <p:cNvGrpSpPr/>
            <p:nvPr/>
          </p:nvGrpSpPr>
          <p:grpSpPr>
            <a:xfrm rot="21449049" flipH="1">
              <a:off x="1322538" y="2449597"/>
              <a:ext cx="20855" cy="70705"/>
              <a:chOff x="2018143" y="2815794"/>
              <a:chExt cx="21432" cy="72662"/>
            </a:xfrm>
            <a:solidFill>
              <a:schemeClr val="bg2">
                <a:lumMod val="50000"/>
                <a:alpha val="64000"/>
              </a:schemeClr>
            </a:solidFill>
            <a:effectLst/>
          </p:grpSpPr>
          <p:cxnSp>
            <p:nvCxnSpPr>
              <p:cNvPr id="294" name="Straight Connector 293">
                <a:extLst>
                  <a:ext uri="{FF2B5EF4-FFF2-40B4-BE49-F238E27FC236}">
                    <a16:creationId xmlns:a16="http://schemas.microsoft.com/office/drawing/2014/main" id="{3DD1CCE0-F8F5-2E53-8A5B-702A189267F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3BE1060E-F614-9F6D-11B4-0F9B5ABAA00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7" name="Oval 136">
              <a:extLst>
                <a:ext uri="{FF2B5EF4-FFF2-40B4-BE49-F238E27FC236}">
                  <a16:creationId xmlns:a16="http://schemas.microsoft.com/office/drawing/2014/main" id="{0D061F2E-C6C5-65D1-A694-C4D81D82ECD7}"/>
                </a:ext>
              </a:extLst>
            </p:cNvPr>
            <p:cNvSpPr/>
            <p:nvPr/>
          </p:nvSpPr>
          <p:spPr bwMode="auto">
            <a:xfrm rot="21449049" flipH="1">
              <a:off x="1300464" y="2402283"/>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38" name="Group 137">
              <a:extLst>
                <a:ext uri="{FF2B5EF4-FFF2-40B4-BE49-F238E27FC236}">
                  <a16:creationId xmlns:a16="http://schemas.microsoft.com/office/drawing/2014/main" id="{817C416B-5B0B-C0B3-1219-880DE96D411A}"/>
                </a:ext>
              </a:extLst>
            </p:cNvPr>
            <p:cNvGrpSpPr/>
            <p:nvPr/>
          </p:nvGrpSpPr>
          <p:grpSpPr>
            <a:xfrm rot="10649049" flipH="1">
              <a:off x="1321384" y="2527381"/>
              <a:ext cx="20855" cy="70705"/>
              <a:chOff x="2018143" y="2815794"/>
              <a:chExt cx="21432" cy="72662"/>
            </a:xfrm>
            <a:solidFill>
              <a:schemeClr val="bg2">
                <a:lumMod val="50000"/>
                <a:alpha val="64000"/>
              </a:schemeClr>
            </a:solidFill>
            <a:effectLst/>
          </p:grpSpPr>
          <p:cxnSp>
            <p:nvCxnSpPr>
              <p:cNvPr id="292" name="Straight Connector 291">
                <a:extLst>
                  <a:ext uri="{FF2B5EF4-FFF2-40B4-BE49-F238E27FC236}">
                    <a16:creationId xmlns:a16="http://schemas.microsoft.com/office/drawing/2014/main" id="{380CA9F1-5551-0A70-00E9-1894E759AB5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2F653792-4889-E43C-F550-6E5E4324F4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9" name="Oval 138">
              <a:extLst>
                <a:ext uri="{FF2B5EF4-FFF2-40B4-BE49-F238E27FC236}">
                  <a16:creationId xmlns:a16="http://schemas.microsoft.com/office/drawing/2014/main" id="{4D638888-01E1-7B93-70EE-E859B70563D1}"/>
                </a:ext>
              </a:extLst>
            </p:cNvPr>
            <p:cNvSpPr/>
            <p:nvPr/>
          </p:nvSpPr>
          <p:spPr bwMode="auto">
            <a:xfrm rot="10649049" flipH="1">
              <a:off x="1308702" y="258978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40" name="Group 139">
              <a:extLst>
                <a:ext uri="{FF2B5EF4-FFF2-40B4-BE49-F238E27FC236}">
                  <a16:creationId xmlns:a16="http://schemas.microsoft.com/office/drawing/2014/main" id="{FEAA3BB2-F4EA-8264-9A3A-C86795394020}"/>
                </a:ext>
              </a:extLst>
            </p:cNvPr>
            <p:cNvGrpSpPr/>
            <p:nvPr/>
          </p:nvGrpSpPr>
          <p:grpSpPr>
            <a:xfrm rot="21449049" flipH="1">
              <a:off x="1258392" y="2450096"/>
              <a:ext cx="20855" cy="70705"/>
              <a:chOff x="2018143" y="2815794"/>
              <a:chExt cx="21432" cy="72662"/>
            </a:xfrm>
            <a:solidFill>
              <a:schemeClr val="bg2">
                <a:lumMod val="50000"/>
                <a:alpha val="64000"/>
              </a:schemeClr>
            </a:solidFill>
            <a:effectLst/>
          </p:grpSpPr>
          <p:cxnSp>
            <p:nvCxnSpPr>
              <p:cNvPr id="290" name="Straight Connector 289">
                <a:extLst>
                  <a:ext uri="{FF2B5EF4-FFF2-40B4-BE49-F238E27FC236}">
                    <a16:creationId xmlns:a16="http://schemas.microsoft.com/office/drawing/2014/main" id="{D03A9916-C434-5623-A726-4E766EF9FCA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70F6C68-D4C8-7677-BF0B-C0F5BC0ABFC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1" name="Oval 140">
              <a:extLst>
                <a:ext uri="{FF2B5EF4-FFF2-40B4-BE49-F238E27FC236}">
                  <a16:creationId xmlns:a16="http://schemas.microsoft.com/office/drawing/2014/main" id="{C89CA465-C8CE-2374-D3F6-E2E0E71243D2}"/>
                </a:ext>
              </a:extLst>
            </p:cNvPr>
            <p:cNvSpPr/>
            <p:nvPr/>
          </p:nvSpPr>
          <p:spPr bwMode="auto">
            <a:xfrm rot="21449049" flipH="1">
              <a:off x="1236317" y="2402783"/>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42" name="Group 141">
              <a:extLst>
                <a:ext uri="{FF2B5EF4-FFF2-40B4-BE49-F238E27FC236}">
                  <a16:creationId xmlns:a16="http://schemas.microsoft.com/office/drawing/2014/main" id="{B0CB8840-D927-F778-82DC-9F4D190BDD27}"/>
                </a:ext>
              </a:extLst>
            </p:cNvPr>
            <p:cNvGrpSpPr/>
            <p:nvPr/>
          </p:nvGrpSpPr>
          <p:grpSpPr>
            <a:xfrm rot="10649049" flipH="1">
              <a:off x="1257237" y="2527880"/>
              <a:ext cx="20855" cy="70705"/>
              <a:chOff x="2018143" y="2815794"/>
              <a:chExt cx="21432" cy="72662"/>
            </a:xfrm>
            <a:solidFill>
              <a:schemeClr val="bg2">
                <a:lumMod val="50000"/>
                <a:alpha val="64000"/>
              </a:schemeClr>
            </a:solidFill>
            <a:effectLst/>
          </p:grpSpPr>
          <p:cxnSp>
            <p:nvCxnSpPr>
              <p:cNvPr id="288" name="Straight Connector 287">
                <a:extLst>
                  <a:ext uri="{FF2B5EF4-FFF2-40B4-BE49-F238E27FC236}">
                    <a16:creationId xmlns:a16="http://schemas.microsoft.com/office/drawing/2014/main" id="{7342FCC8-DAAB-237C-007C-24C669E12F7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D2D53D45-D579-87D7-552C-5EC7E26CB92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3" name="Oval 142">
              <a:extLst>
                <a:ext uri="{FF2B5EF4-FFF2-40B4-BE49-F238E27FC236}">
                  <a16:creationId xmlns:a16="http://schemas.microsoft.com/office/drawing/2014/main" id="{48343936-B5E3-4234-4E62-07BEAFE50D23}"/>
                </a:ext>
              </a:extLst>
            </p:cNvPr>
            <p:cNvSpPr/>
            <p:nvPr/>
          </p:nvSpPr>
          <p:spPr bwMode="auto">
            <a:xfrm rot="10649049" flipH="1">
              <a:off x="1244556" y="2590287"/>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44" name="Group 143">
              <a:extLst>
                <a:ext uri="{FF2B5EF4-FFF2-40B4-BE49-F238E27FC236}">
                  <a16:creationId xmlns:a16="http://schemas.microsoft.com/office/drawing/2014/main" id="{8FB64718-5541-1FAD-3BCC-FDFCC22BEDD7}"/>
                </a:ext>
              </a:extLst>
            </p:cNvPr>
            <p:cNvGrpSpPr/>
            <p:nvPr/>
          </p:nvGrpSpPr>
          <p:grpSpPr>
            <a:xfrm rot="21449049" flipH="1">
              <a:off x="1194346" y="2452910"/>
              <a:ext cx="20855" cy="70705"/>
              <a:chOff x="2018143" y="2815794"/>
              <a:chExt cx="21432" cy="72662"/>
            </a:xfrm>
            <a:solidFill>
              <a:schemeClr val="bg2">
                <a:lumMod val="50000"/>
                <a:alpha val="64000"/>
              </a:schemeClr>
            </a:solidFill>
            <a:effectLst/>
          </p:grpSpPr>
          <p:cxnSp>
            <p:nvCxnSpPr>
              <p:cNvPr id="286" name="Straight Connector 285">
                <a:extLst>
                  <a:ext uri="{FF2B5EF4-FFF2-40B4-BE49-F238E27FC236}">
                    <a16:creationId xmlns:a16="http://schemas.microsoft.com/office/drawing/2014/main" id="{10EEFF84-16B8-C733-8164-5F487AEB41E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4DAD716-EA38-DE3B-16B0-D0D506C391E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5" name="Oval 144">
              <a:extLst>
                <a:ext uri="{FF2B5EF4-FFF2-40B4-BE49-F238E27FC236}">
                  <a16:creationId xmlns:a16="http://schemas.microsoft.com/office/drawing/2014/main" id="{6F785521-E3C8-8631-3AB4-54DE5E3CBF01}"/>
                </a:ext>
              </a:extLst>
            </p:cNvPr>
            <p:cNvSpPr/>
            <p:nvPr/>
          </p:nvSpPr>
          <p:spPr bwMode="auto">
            <a:xfrm rot="21449049" flipH="1">
              <a:off x="1172272" y="2405597"/>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46" name="Group 145">
              <a:extLst>
                <a:ext uri="{FF2B5EF4-FFF2-40B4-BE49-F238E27FC236}">
                  <a16:creationId xmlns:a16="http://schemas.microsoft.com/office/drawing/2014/main" id="{81892C28-F4FD-6470-5EBF-7D5EC7EE60D0}"/>
                </a:ext>
              </a:extLst>
            </p:cNvPr>
            <p:cNvGrpSpPr/>
            <p:nvPr/>
          </p:nvGrpSpPr>
          <p:grpSpPr>
            <a:xfrm rot="10649049" flipH="1">
              <a:off x="1193192" y="2530694"/>
              <a:ext cx="20855" cy="70705"/>
              <a:chOff x="2018143" y="2815794"/>
              <a:chExt cx="21432" cy="72662"/>
            </a:xfrm>
            <a:solidFill>
              <a:schemeClr val="bg2">
                <a:lumMod val="50000"/>
                <a:alpha val="64000"/>
              </a:schemeClr>
            </a:solidFill>
            <a:effectLst/>
          </p:grpSpPr>
          <p:cxnSp>
            <p:nvCxnSpPr>
              <p:cNvPr id="284" name="Straight Connector 283">
                <a:extLst>
                  <a:ext uri="{FF2B5EF4-FFF2-40B4-BE49-F238E27FC236}">
                    <a16:creationId xmlns:a16="http://schemas.microsoft.com/office/drawing/2014/main" id="{507F2693-AC8F-87D7-9555-7EEF161EC3F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901CE52-D7C9-F66A-9841-2B0EC484ED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7" name="Oval 146">
              <a:extLst>
                <a:ext uri="{FF2B5EF4-FFF2-40B4-BE49-F238E27FC236}">
                  <a16:creationId xmlns:a16="http://schemas.microsoft.com/office/drawing/2014/main" id="{250274C8-5B59-1B13-42B7-57D82D94F9F6}"/>
                </a:ext>
              </a:extLst>
            </p:cNvPr>
            <p:cNvSpPr/>
            <p:nvPr/>
          </p:nvSpPr>
          <p:spPr bwMode="auto">
            <a:xfrm rot="10649049" flipH="1">
              <a:off x="1180510" y="2593102"/>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48" name="Group 147">
              <a:extLst>
                <a:ext uri="{FF2B5EF4-FFF2-40B4-BE49-F238E27FC236}">
                  <a16:creationId xmlns:a16="http://schemas.microsoft.com/office/drawing/2014/main" id="{4FC817C3-8405-9043-0E67-CA9D9524504F}"/>
                </a:ext>
              </a:extLst>
            </p:cNvPr>
            <p:cNvGrpSpPr/>
            <p:nvPr/>
          </p:nvGrpSpPr>
          <p:grpSpPr>
            <a:xfrm rot="21449049" flipH="1">
              <a:off x="1130302" y="2455724"/>
              <a:ext cx="20855" cy="70705"/>
              <a:chOff x="2018143" y="2815794"/>
              <a:chExt cx="21432" cy="72662"/>
            </a:xfrm>
            <a:solidFill>
              <a:schemeClr val="bg2">
                <a:lumMod val="50000"/>
                <a:alpha val="64000"/>
              </a:schemeClr>
            </a:solidFill>
            <a:effectLst/>
          </p:grpSpPr>
          <p:cxnSp>
            <p:nvCxnSpPr>
              <p:cNvPr id="282" name="Straight Connector 281">
                <a:extLst>
                  <a:ext uri="{FF2B5EF4-FFF2-40B4-BE49-F238E27FC236}">
                    <a16:creationId xmlns:a16="http://schemas.microsoft.com/office/drawing/2014/main" id="{36854860-5CB1-C307-6234-8AB8C8489BB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7E5F61A-59F8-0720-7F03-0FA70ADAC57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9" name="Oval 148">
              <a:extLst>
                <a:ext uri="{FF2B5EF4-FFF2-40B4-BE49-F238E27FC236}">
                  <a16:creationId xmlns:a16="http://schemas.microsoft.com/office/drawing/2014/main" id="{262CEDF0-8BE5-1AB9-8865-DA56766BDCB3}"/>
                </a:ext>
              </a:extLst>
            </p:cNvPr>
            <p:cNvSpPr/>
            <p:nvPr/>
          </p:nvSpPr>
          <p:spPr bwMode="auto">
            <a:xfrm rot="21449049" flipH="1">
              <a:off x="1108228" y="2408411"/>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50" name="Group 149">
              <a:extLst>
                <a:ext uri="{FF2B5EF4-FFF2-40B4-BE49-F238E27FC236}">
                  <a16:creationId xmlns:a16="http://schemas.microsoft.com/office/drawing/2014/main" id="{81A57A2B-322C-6020-FA86-8BC143421241}"/>
                </a:ext>
              </a:extLst>
            </p:cNvPr>
            <p:cNvGrpSpPr/>
            <p:nvPr/>
          </p:nvGrpSpPr>
          <p:grpSpPr>
            <a:xfrm rot="10649049" flipH="1">
              <a:off x="1129148" y="2533508"/>
              <a:ext cx="20855" cy="70705"/>
              <a:chOff x="2018143" y="2815794"/>
              <a:chExt cx="21432" cy="72662"/>
            </a:xfrm>
            <a:solidFill>
              <a:schemeClr val="bg2">
                <a:lumMod val="50000"/>
                <a:alpha val="64000"/>
              </a:schemeClr>
            </a:solidFill>
            <a:effectLst/>
          </p:grpSpPr>
          <p:cxnSp>
            <p:nvCxnSpPr>
              <p:cNvPr id="280" name="Straight Connector 279">
                <a:extLst>
                  <a:ext uri="{FF2B5EF4-FFF2-40B4-BE49-F238E27FC236}">
                    <a16:creationId xmlns:a16="http://schemas.microsoft.com/office/drawing/2014/main" id="{D46A38C3-132C-391F-0396-A98EC92BDE6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06DB969C-2709-7856-8A24-49CB7CC49AC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1" name="Oval 150">
              <a:extLst>
                <a:ext uri="{FF2B5EF4-FFF2-40B4-BE49-F238E27FC236}">
                  <a16:creationId xmlns:a16="http://schemas.microsoft.com/office/drawing/2014/main" id="{0F8AF5A8-C362-7F89-D410-387AE9922DFE}"/>
                </a:ext>
              </a:extLst>
            </p:cNvPr>
            <p:cNvSpPr/>
            <p:nvPr/>
          </p:nvSpPr>
          <p:spPr bwMode="auto">
            <a:xfrm rot="10649049" flipH="1">
              <a:off x="1116465" y="2595916"/>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52" name="Group 151">
              <a:extLst>
                <a:ext uri="{FF2B5EF4-FFF2-40B4-BE49-F238E27FC236}">
                  <a16:creationId xmlns:a16="http://schemas.microsoft.com/office/drawing/2014/main" id="{9ACDDF5E-687B-A530-F1F1-F6DF7BBA4E2B}"/>
                </a:ext>
              </a:extLst>
            </p:cNvPr>
            <p:cNvGrpSpPr/>
            <p:nvPr/>
          </p:nvGrpSpPr>
          <p:grpSpPr>
            <a:xfrm rot="21449049" flipH="1">
              <a:off x="1066256" y="2458538"/>
              <a:ext cx="20855" cy="70705"/>
              <a:chOff x="2018143" y="2815794"/>
              <a:chExt cx="21432" cy="72662"/>
            </a:xfrm>
            <a:solidFill>
              <a:schemeClr val="bg2">
                <a:lumMod val="50000"/>
                <a:alpha val="64000"/>
              </a:schemeClr>
            </a:solidFill>
            <a:effectLst/>
          </p:grpSpPr>
          <p:cxnSp>
            <p:nvCxnSpPr>
              <p:cNvPr id="278" name="Straight Connector 277">
                <a:extLst>
                  <a:ext uri="{FF2B5EF4-FFF2-40B4-BE49-F238E27FC236}">
                    <a16:creationId xmlns:a16="http://schemas.microsoft.com/office/drawing/2014/main" id="{4AF2781E-225E-0CB4-442A-225D023161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C94123A-F879-A07F-0F7C-62CB3E62B3F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3" name="Oval 152">
              <a:extLst>
                <a:ext uri="{FF2B5EF4-FFF2-40B4-BE49-F238E27FC236}">
                  <a16:creationId xmlns:a16="http://schemas.microsoft.com/office/drawing/2014/main" id="{CBDEAF3F-8D65-278E-D599-05B6196D1CC8}"/>
                </a:ext>
              </a:extLst>
            </p:cNvPr>
            <p:cNvSpPr/>
            <p:nvPr/>
          </p:nvSpPr>
          <p:spPr bwMode="auto">
            <a:xfrm rot="21449049" flipH="1">
              <a:off x="1044181" y="2411225"/>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54" name="Group 153">
              <a:extLst>
                <a:ext uri="{FF2B5EF4-FFF2-40B4-BE49-F238E27FC236}">
                  <a16:creationId xmlns:a16="http://schemas.microsoft.com/office/drawing/2014/main" id="{6737BADF-8F91-6395-D3D1-8CB978599B63}"/>
                </a:ext>
              </a:extLst>
            </p:cNvPr>
            <p:cNvGrpSpPr/>
            <p:nvPr/>
          </p:nvGrpSpPr>
          <p:grpSpPr>
            <a:xfrm rot="10649049" flipH="1">
              <a:off x="1065102" y="2536323"/>
              <a:ext cx="20855" cy="70705"/>
              <a:chOff x="2018143" y="2815794"/>
              <a:chExt cx="21432" cy="72662"/>
            </a:xfrm>
            <a:solidFill>
              <a:schemeClr val="bg2">
                <a:lumMod val="50000"/>
                <a:alpha val="64000"/>
              </a:schemeClr>
            </a:solidFill>
            <a:effectLst/>
          </p:grpSpPr>
          <p:cxnSp>
            <p:nvCxnSpPr>
              <p:cNvPr id="276" name="Straight Connector 275">
                <a:extLst>
                  <a:ext uri="{FF2B5EF4-FFF2-40B4-BE49-F238E27FC236}">
                    <a16:creationId xmlns:a16="http://schemas.microsoft.com/office/drawing/2014/main" id="{18669D1D-1926-4491-F76D-0C94DDDDCF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EAF976BC-0BB2-1AA1-CE8E-7B3929964DE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5" name="Oval 154">
              <a:extLst>
                <a:ext uri="{FF2B5EF4-FFF2-40B4-BE49-F238E27FC236}">
                  <a16:creationId xmlns:a16="http://schemas.microsoft.com/office/drawing/2014/main" id="{524786D0-B78B-5DB6-2315-7BCBFEA6CDA1}"/>
                </a:ext>
              </a:extLst>
            </p:cNvPr>
            <p:cNvSpPr/>
            <p:nvPr/>
          </p:nvSpPr>
          <p:spPr bwMode="auto">
            <a:xfrm rot="10649049" flipH="1">
              <a:off x="1052419" y="2598730"/>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56" name="Group 155">
              <a:extLst>
                <a:ext uri="{FF2B5EF4-FFF2-40B4-BE49-F238E27FC236}">
                  <a16:creationId xmlns:a16="http://schemas.microsoft.com/office/drawing/2014/main" id="{7621EB9B-DABB-4607-F133-E5018785E0D1}"/>
                </a:ext>
              </a:extLst>
            </p:cNvPr>
            <p:cNvGrpSpPr/>
            <p:nvPr/>
          </p:nvGrpSpPr>
          <p:grpSpPr>
            <a:xfrm rot="21449049" flipH="1">
              <a:off x="1002109" y="2459037"/>
              <a:ext cx="20855" cy="70705"/>
              <a:chOff x="2018143" y="2815794"/>
              <a:chExt cx="21432" cy="72662"/>
            </a:xfrm>
            <a:solidFill>
              <a:schemeClr val="bg2">
                <a:lumMod val="50000"/>
                <a:alpha val="64000"/>
              </a:schemeClr>
            </a:solidFill>
            <a:effectLst/>
          </p:grpSpPr>
          <p:cxnSp>
            <p:nvCxnSpPr>
              <p:cNvPr id="274" name="Straight Connector 273">
                <a:extLst>
                  <a:ext uri="{FF2B5EF4-FFF2-40B4-BE49-F238E27FC236}">
                    <a16:creationId xmlns:a16="http://schemas.microsoft.com/office/drawing/2014/main" id="{4A8DEC05-4D22-FE14-0434-F381E9D8E03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16ADEFD-A36E-2188-6120-256A978D703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7" name="Oval 156">
              <a:extLst>
                <a:ext uri="{FF2B5EF4-FFF2-40B4-BE49-F238E27FC236}">
                  <a16:creationId xmlns:a16="http://schemas.microsoft.com/office/drawing/2014/main" id="{C9F0080A-CA19-DA99-A148-D1E8EF9022CC}"/>
                </a:ext>
              </a:extLst>
            </p:cNvPr>
            <p:cNvSpPr/>
            <p:nvPr/>
          </p:nvSpPr>
          <p:spPr bwMode="auto">
            <a:xfrm rot="21449049" flipH="1">
              <a:off x="980034" y="2411724"/>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58" name="Group 157">
              <a:extLst>
                <a:ext uri="{FF2B5EF4-FFF2-40B4-BE49-F238E27FC236}">
                  <a16:creationId xmlns:a16="http://schemas.microsoft.com/office/drawing/2014/main" id="{4F4D0C2F-7052-F5BC-9AE7-4D2ACCE17D05}"/>
                </a:ext>
              </a:extLst>
            </p:cNvPr>
            <p:cNvGrpSpPr/>
            <p:nvPr/>
          </p:nvGrpSpPr>
          <p:grpSpPr>
            <a:xfrm rot="10649049" flipH="1">
              <a:off x="1000955" y="2536821"/>
              <a:ext cx="20855" cy="70705"/>
              <a:chOff x="2018143" y="2815794"/>
              <a:chExt cx="21432" cy="72662"/>
            </a:xfrm>
            <a:solidFill>
              <a:schemeClr val="bg2">
                <a:lumMod val="50000"/>
                <a:alpha val="64000"/>
              </a:schemeClr>
            </a:solidFill>
            <a:effectLst/>
          </p:grpSpPr>
          <p:cxnSp>
            <p:nvCxnSpPr>
              <p:cNvPr id="272" name="Straight Connector 271">
                <a:extLst>
                  <a:ext uri="{FF2B5EF4-FFF2-40B4-BE49-F238E27FC236}">
                    <a16:creationId xmlns:a16="http://schemas.microsoft.com/office/drawing/2014/main" id="{A3CC6565-FCB4-38F6-CBDD-FC30B2D1E67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F503FBD-4C83-B9D0-8267-76E9BEE051D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9" name="Oval 158">
              <a:extLst>
                <a:ext uri="{FF2B5EF4-FFF2-40B4-BE49-F238E27FC236}">
                  <a16:creationId xmlns:a16="http://schemas.microsoft.com/office/drawing/2014/main" id="{DCEF4D29-7D35-22AF-D354-04654DF765AB}"/>
                </a:ext>
              </a:extLst>
            </p:cNvPr>
            <p:cNvSpPr/>
            <p:nvPr/>
          </p:nvSpPr>
          <p:spPr bwMode="auto">
            <a:xfrm rot="10649049" flipH="1">
              <a:off x="988273" y="259922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60" name="Group 159">
              <a:extLst>
                <a:ext uri="{FF2B5EF4-FFF2-40B4-BE49-F238E27FC236}">
                  <a16:creationId xmlns:a16="http://schemas.microsoft.com/office/drawing/2014/main" id="{80609055-A771-05AA-B8ED-6F0C8A41EBBF}"/>
                </a:ext>
              </a:extLst>
            </p:cNvPr>
            <p:cNvGrpSpPr/>
            <p:nvPr/>
          </p:nvGrpSpPr>
          <p:grpSpPr>
            <a:xfrm rot="21449049" flipH="1">
              <a:off x="938063" y="2461852"/>
              <a:ext cx="20855" cy="70705"/>
              <a:chOff x="2018143" y="2815794"/>
              <a:chExt cx="21432" cy="72662"/>
            </a:xfrm>
            <a:solidFill>
              <a:schemeClr val="bg2">
                <a:lumMod val="50000"/>
                <a:alpha val="64000"/>
              </a:schemeClr>
            </a:solidFill>
            <a:effectLst/>
          </p:grpSpPr>
          <p:cxnSp>
            <p:nvCxnSpPr>
              <p:cNvPr id="270" name="Straight Connector 269">
                <a:extLst>
                  <a:ext uri="{FF2B5EF4-FFF2-40B4-BE49-F238E27FC236}">
                    <a16:creationId xmlns:a16="http://schemas.microsoft.com/office/drawing/2014/main" id="{06DC4F2F-807F-2A35-D252-1F51D7F50EE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9D5259BF-8736-A669-38AD-2808867716A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1" name="Oval 160">
              <a:extLst>
                <a:ext uri="{FF2B5EF4-FFF2-40B4-BE49-F238E27FC236}">
                  <a16:creationId xmlns:a16="http://schemas.microsoft.com/office/drawing/2014/main" id="{8C7A80CD-D50B-A32C-58D4-A8C77C1C4B31}"/>
                </a:ext>
              </a:extLst>
            </p:cNvPr>
            <p:cNvSpPr/>
            <p:nvPr/>
          </p:nvSpPr>
          <p:spPr bwMode="auto">
            <a:xfrm rot="21449049" flipH="1">
              <a:off x="915989" y="2414538"/>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62" name="Group 161">
              <a:extLst>
                <a:ext uri="{FF2B5EF4-FFF2-40B4-BE49-F238E27FC236}">
                  <a16:creationId xmlns:a16="http://schemas.microsoft.com/office/drawing/2014/main" id="{CF1DC2F7-DA59-74B1-F2F1-64CB2EAB2AA8}"/>
                </a:ext>
              </a:extLst>
            </p:cNvPr>
            <p:cNvGrpSpPr/>
            <p:nvPr/>
          </p:nvGrpSpPr>
          <p:grpSpPr>
            <a:xfrm rot="10649049" flipH="1">
              <a:off x="936909" y="2539635"/>
              <a:ext cx="20855" cy="70705"/>
              <a:chOff x="2018143" y="2815794"/>
              <a:chExt cx="21432" cy="72662"/>
            </a:xfrm>
            <a:solidFill>
              <a:schemeClr val="bg2">
                <a:lumMod val="50000"/>
                <a:alpha val="64000"/>
              </a:schemeClr>
            </a:solidFill>
            <a:effectLst/>
          </p:grpSpPr>
          <p:cxnSp>
            <p:nvCxnSpPr>
              <p:cNvPr id="268" name="Straight Connector 267">
                <a:extLst>
                  <a:ext uri="{FF2B5EF4-FFF2-40B4-BE49-F238E27FC236}">
                    <a16:creationId xmlns:a16="http://schemas.microsoft.com/office/drawing/2014/main" id="{573CCFD3-01AC-57E3-3319-0B7AE773554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86A9B9BF-F301-3900-FBEF-FFE103D3D96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3" name="Oval 162">
              <a:extLst>
                <a:ext uri="{FF2B5EF4-FFF2-40B4-BE49-F238E27FC236}">
                  <a16:creationId xmlns:a16="http://schemas.microsoft.com/office/drawing/2014/main" id="{7ACE612A-3801-4F77-D973-F59959172221}"/>
                </a:ext>
              </a:extLst>
            </p:cNvPr>
            <p:cNvSpPr/>
            <p:nvPr/>
          </p:nvSpPr>
          <p:spPr bwMode="auto">
            <a:xfrm rot="10649049" flipH="1">
              <a:off x="924227" y="2602043"/>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64" name="Group 163">
              <a:extLst>
                <a:ext uri="{FF2B5EF4-FFF2-40B4-BE49-F238E27FC236}">
                  <a16:creationId xmlns:a16="http://schemas.microsoft.com/office/drawing/2014/main" id="{74EE855D-8F68-C566-FD4E-A5DA7E0D8DF8}"/>
                </a:ext>
              </a:extLst>
            </p:cNvPr>
            <p:cNvGrpSpPr/>
            <p:nvPr/>
          </p:nvGrpSpPr>
          <p:grpSpPr>
            <a:xfrm rot="21449049" flipH="1">
              <a:off x="874018" y="2464666"/>
              <a:ext cx="20855" cy="70705"/>
              <a:chOff x="2018143" y="2815794"/>
              <a:chExt cx="21432" cy="72662"/>
            </a:xfrm>
            <a:solidFill>
              <a:schemeClr val="bg2">
                <a:lumMod val="50000"/>
                <a:alpha val="64000"/>
              </a:schemeClr>
            </a:solidFill>
            <a:effectLst/>
          </p:grpSpPr>
          <p:cxnSp>
            <p:nvCxnSpPr>
              <p:cNvPr id="266" name="Straight Connector 265">
                <a:extLst>
                  <a:ext uri="{FF2B5EF4-FFF2-40B4-BE49-F238E27FC236}">
                    <a16:creationId xmlns:a16="http://schemas.microsoft.com/office/drawing/2014/main" id="{AAFA29B8-FC3D-0209-B633-360E79D8907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7925B1C8-ED16-EA07-1919-17EDBD2820D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5" name="Oval 164">
              <a:extLst>
                <a:ext uri="{FF2B5EF4-FFF2-40B4-BE49-F238E27FC236}">
                  <a16:creationId xmlns:a16="http://schemas.microsoft.com/office/drawing/2014/main" id="{6FF3AF73-49B1-6690-F34C-6E48E33E07C3}"/>
                </a:ext>
              </a:extLst>
            </p:cNvPr>
            <p:cNvSpPr/>
            <p:nvPr/>
          </p:nvSpPr>
          <p:spPr bwMode="auto">
            <a:xfrm rot="21449049" flipH="1">
              <a:off x="851945" y="2417352"/>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66" name="Group 165">
              <a:extLst>
                <a:ext uri="{FF2B5EF4-FFF2-40B4-BE49-F238E27FC236}">
                  <a16:creationId xmlns:a16="http://schemas.microsoft.com/office/drawing/2014/main" id="{D6268897-651E-31D1-3113-EF264CF75E08}"/>
                </a:ext>
              </a:extLst>
            </p:cNvPr>
            <p:cNvGrpSpPr/>
            <p:nvPr/>
          </p:nvGrpSpPr>
          <p:grpSpPr>
            <a:xfrm rot="10649049" flipH="1">
              <a:off x="872865" y="2542450"/>
              <a:ext cx="20855" cy="70705"/>
              <a:chOff x="2018143" y="2815794"/>
              <a:chExt cx="21432" cy="72662"/>
            </a:xfrm>
            <a:solidFill>
              <a:schemeClr val="bg2">
                <a:lumMod val="50000"/>
                <a:alpha val="64000"/>
              </a:schemeClr>
            </a:solidFill>
            <a:effectLst/>
          </p:grpSpPr>
          <p:cxnSp>
            <p:nvCxnSpPr>
              <p:cNvPr id="264" name="Straight Connector 263">
                <a:extLst>
                  <a:ext uri="{FF2B5EF4-FFF2-40B4-BE49-F238E27FC236}">
                    <a16:creationId xmlns:a16="http://schemas.microsoft.com/office/drawing/2014/main" id="{AA6F04B7-6C28-C3D3-E69E-51DA3F55CF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98E5A74-EB42-33A7-B89F-1119FF3C6A5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7" name="Oval 166">
              <a:extLst>
                <a:ext uri="{FF2B5EF4-FFF2-40B4-BE49-F238E27FC236}">
                  <a16:creationId xmlns:a16="http://schemas.microsoft.com/office/drawing/2014/main" id="{CD643DC8-0AF8-B6F6-C229-2D3C0F1015D9}"/>
                </a:ext>
              </a:extLst>
            </p:cNvPr>
            <p:cNvSpPr/>
            <p:nvPr/>
          </p:nvSpPr>
          <p:spPr bwMode="auto">
            <a:xfrm rot="10649049" flipH="1">
              <a:off x="860183" y="2604857"/>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68" name="Group 167">
              <a:extLst>
                <a:ext uri="{FF2B5EF4-FFF2-40B4-BE49-F238E27FC236}">
                  <a16:creationId xmlns:a16="http://schemas.microsoft.com/office/drawing/2014/main" id="{90C1C1D1-19B0-F71E-EEF1-A7F841ECE957}"/>
                </a:ext>
              </a:extLst>
            </p:cNvPr>
            <p:cNvGrpSpPr/>
            <p:nvPr/>
          </p:nvGrpSpPr>
          <p:grpSpPr>
            <a:xfrm rot="21444376" flipH="1">
              <a:off x="809220" y="2462544"/>
              <a:ext cx="20855" cy="70705"/>
              <a:chOff x="2018143" y="2815794"/>
              <a:chExt cx="21432" cy="72662"/>
            </a:xfrm>
            <a:solidFill>
              <a:schemeClr val="bg2">
                <a:lumMod val="50000"/>
                <a:alpha val="64000"/>
              </a:schemeClr>
            </a:solidFill>
            <a:effectLst/>
          </p:grpSpPr>
          <p:cxnSp>
            <p:nvCxnSpPr>
              <p:cNvPr id="262" name="Straight Connector 261">
                <a:extLst>
                  <a:ext uri="{FF2B5EF4-FFF2-40B4-BE49-F238E27FC236}">
                    <a16:creationId xmlns:a16="http://schemas.microsoft.com/office/drawing/2014/main" id="{A47B3DD9-7BEB-27B2-9B63-E2941528EB5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3051A22-97F8-0468-AA43-1F061EA1A39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9" name="Oval 168">
              <a:extLst>
                <a:ext uri="{FF2B5EF4-FFF2-40B4-BE49-F238E27FC236}">
                  <a16:creationId xmlns:a16="http://schemas.microsoft.com/office/drawing/2014/main" id="{CE3E2E7B-1F4E-326D-032E-B46C98DD16F1}"/>
                </a:ext>
              </a:extLst>
            </p:cNvPr>
            <p:cNvSpPr/>
            <p:nvPr/>
          </p:nvSpPr>
          <p:spPr bwMode="auto">
            <a:xfrm rot="21444376" flipH="1">
              <a:off x="787072" y="2415236"/>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70" name="Group 169">
              <a:extLst>
                <a:ext uri="{FF2B5EF4-FFF2-40B4-BE49-F238E27FC236}">
                  <a16:creationId xmlns:a16="http://schemas.microsoft.com/office/drawing/2014/main" id="{89C66236-B0FC-B04B-7DAA-621780C6C212}"/>
                </a:ext>
              </a:extLst>
            </p:cNvPr>
            <p:cNvGrpSpPr/>
            <p:nvPr/>
          </p:nvGrpSpPr>
          <p:grpSpPr>
            <a:xfrm rot="10644376" flipH="1">
              <a:off x="808173" y="2540328"/>
              <a:ext cx="20855" cy="70705"/>
              <a:chOff x="2018143" y="2815794"/>
              <a:chExt cx="21432" cy="72662"/>
            </a:xfrm>
            <a:solidFill>
              <a:schemeClr val="bg2">
                <a:lumMod val="50000"/>
                <a:alpha val="64000"/>
              </a:schemeClr>
            </a:solidFill>
            <a:effectLst/>
          </p:grpSpPr>
          <p:cxnSp>
            <p:nvCxnSpPr>
              <p:cNvPr id="260" name="Straight Connector 259">
                <a:extLst>
                  <a:ext uri="{FF2B5EF4-FFF2-40B4-BE49-F238E27FC236}">
                    <a16:creationId xmlns:a16="http://schemas.microsoft.com/office/drawing/2014/main" id="{6A0AB5A5-F4BC-F886-396D-5F40BC6EFAD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BCADCBEF-02C1-430C-DFAB-5F019809AB6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1" name="Oval 170">
              <a:extLst>
                <a:ext uri="{FF2B5EF4-FFF2-40B4-BE49-F238E27FC236}">
                  <a16:creationId xmlns:a16="http://schemas.microsoft.com/office/drawing/2014/main" id="{EA75A566-38D5-BCCB-0D3A-2DCA203BA826}"/>
                </a:ext>
              </a:extLst>
            </p:cNvPr>
            <p:cNvSpPr/>
            <p:nvPr/>
          </p:nvSpPr>
          <p:spPr bwMode="auto">
            <a:xfrm rot="10644376" flipH="1">
              <a:off x="795566" y="2602731"/>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72" name="Group 171">
              <a:extLst>
                <a:ext uri="{FF2B5EF4-FFF2-40B4-BE49-F238E27FC236}">
                  <a16:creationId xmlns:a16="http://schemas.microsoft.com/office/drawing/2014/main" id="{4C110EDD-EE38-95CD-2E42-9BA9F6747CC5}"/>
                </a:ext>
              </a:extLst>
            </p:cNvPr>
            <p:cNvGrpSpPr/>
            <p:nvPr/>
          </p:nvGrpSpPr>
          <p:grpSpPr>
            <a:xfrm rot="21444376" flipH="1">
              <a:off x="745074" y="2463131"/>
              <a:ext cx="20855" cy="70705"/>
              <a:chOff x="2018143" y="2815794"/>
              <a:chExt cx="21432" cy="72662"/>
            </a:xfrm>
            <a:solidFill>
              <a:schemeClr val="bg2">
                <a:lumMod val="50000"/>
                <a:alpha val="64000"/>
              </a:schemeClr>
            </a:solidFill>
            <a:effectLst/>
          </p:grpSpPr>
          <p:cxnSp>
            <p:nvCxnSpPr>
              <p:cNvPr id="258" name="Straight Connector 257">
                <a:extLst>
                  <a:ext uri="{FF2B5EF4-FFF2-40B4-BE49-F238E27FC236}">
                    <a16:creationId xmlns:a16="http://schemas.microsoft.com/office/drawing/2014/main" id="{C5248435-6D0B-0E62-4D7C-825B516F684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178BA568-23C4-2CE5-8B1B-85C4245F522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3" name="Oval 172">
              <a:extLst>
                <a:ext uri="{FF2B5EF4-FFF2-40B4-BE49-F238E27FC236}">
                  <a16:creationId xmlns:a16="http://schemas.microsoft.com/office/drawing/2014/main" id="{D6915176-F063-BF22-D5F4-4E88F35801C5}"/>
                </a:ext>
              </a:extLst>
            </p:cNvPr>
            <p:cNvSpPr/>
            <p:nvPr/>
          </p:nvSpPr>
          <p:spPr bwMode="auto">
            <a:xfrm rot="21444376" flipH="1">
              <a:off x="722925" y="2415824"/>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74" name="Group 173">
              <a:extLst>
                <a:ext uri="{FF2B5EF4-FFF2-40B4-BE49-F238E27FC236}">
                  <a16:creationId xmlns:a16="http://schemas.microsoft.com/office/drawing/2014/main" id="{B626F35A-1F10-DF0E-92F9-CFFC4AC6E6AD}"/>
                </a:ext>
              </a:extLst>
            </p:cNvPr>
            <p:cNvGrpSpPr/>
            <p:nvPr/>
          </p:nvGrpSpPr>
          <p:grpSpPr>
            <a:xfrm rot="10644376" flipH="1">
              <a:off x="744026" y="2540916"/>
              <a:ext cx="20855" cy="70705"/>
              <a:chOff x="2018143" y="2815794"/>
              <a:chExt cx="21432" cy="72662"/>
            </a:xfrm>
            <a:solidFill>
              <a:schemeClr val="bg2">
                <a:lumMod val="50000"/>
                <a:alpha val="64000"/>
              </a:schemeClr>
            </a:solidFill>
            <a:effectLst/>
          </p:grpSpPr>
          <p:cxnSp>
            <p:nvCxnSpPr>
              <p:cNvPr id="256" name="Straight Connector 255">
                <a:extLst>
                  <a:ext uri="{FF2B5EF4-FFF2-40B4-BE49-F238E27FC236}">
                    <a16:creationId xmlns:a16="http://schemas.microsoft.com/office/drawing/2014/main" id="{4865BD82-4F60-8158-EEF7-DA1B20A47EF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81FF7216-B42B-6AE3-91AF-CB82520D182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5" name="Oval 174">
              <a:extLst>
                <a:ext uri="{FF2B5EF4-FFF2-40B4-BE49-F238E27FC236}">
                  <a16:creationId xmlns:a16="http://schemas.microsoft.com/office/drawing/2014/main" id="{A9B71063-FC02-8E99-25C5-ED39399A5C96}"/>
                </a:ext>
              </a:extLst>
            </p:cNvPr>
            <p:cNvSpPr/>
            <p:nvPr/>
          </p:nvSpPr>
          <p:spPr bwMode="auto">
            <a:xfrm rot="10644376" flipH="1">
              <a:off x="731420" y="2603317"/>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76" name="Group 175">
              <a:extLst>
                <a:ext uri="{FF2B5EF4-FFF2-40B4-BE49-F238E27FC236}">
                  <a16:creationId xmlns:a16="http://schemas.microsoft.com/office/drawing/2014/main" id="{0A9637FF-6488-90F4-7941-5A53651D8184}"/>
                </a:ext>
              </a:extLst>
            </p:cNvPr>
            <p:cNvGrpSpPr/>
            <p:nvPr/>
          </p:nvGrpSpPr>
          <p:grpSpPr>
            <a:xfrm rot="21444376" flipH="1">
              <a:off x="681033" y="2466032"/>
              <a:ext cx="20855" cy="70705"/>
              <a:chOff x="2018143" y="2815794"/>
              <a:chExt cx="21432" cy="72662"/>
            </a:xfrm>
            <a:solidFill>
              <a:schemeClr val="bg2">
                <a:lumMod val="50000"/>
                <a:alpha val="64000"/>
              </a:schemeClr>
            </a:solidFill>
            <a:effectLst/>
          </p:grpSpPr>
          <p:cxnSp>
            <p:nvCxnSpPr>
              <p:cNvPr id="254" name="Straight Connector 253">
                <a:extLst>
                  <a:ext uri="{FF2B5EF4-FFF2-40B4-BE49-F238E27FC236}">
                    <a16:creationId xmlns:a16="http://schemas.microsoft.com/office/drawing/2014/main" id="{0791C8A5-6AFD-4CEA-A40A-4A363A8AAD1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B13FE747-3F7D-37B9-2872-F0DDD3EB54E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7" name="Oval 176">
              <a:extLst>
                <a:ext uri="{FF2B5EF4-FFF2-40B4-BE49-F238E27FC236}">
                  <a16:creationId xmlns:a16="http://schemas.microsoft.com/office/drawing/2014/main" id="{F9D7AD13-3382-91BD-6612-CE3AD6F7ED2B}"/>
                </a:ext>
              </a:extLst>
            </p:cNvPr>
            <p:cNvSpPr/>
            <p:nvPr/>
          </p:nvSpPr>
          <p:spPr bwMode="auto">
            <a:xfrm rot="21444376" flipH="1">
              <a:off x="658884" y="2418725"/>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78" name="Group 177">
              <a:extLst>
                <a:ext uri="{FF2B5EF4-FFF2-40B4-BE49-F238E27FC236}">
                  <a16:creationId xmlns:a16="http://schemas.microsoft.com/office/drawing/2014/main" id="{C581D22B-94CE-1556-8931-4C99D346DAF4}"/>
                </a:ext>
              </a:extLst>
            </p:cNvPr>
            <p:cNvGrpSpPr/>
            <p:nvPr/>
          </p:nvGrpSpPr>
          <p:grpSpPr>
            <a:xfrm rot="10644376" flipH="1">
              <a:off x="679986" y="2543816"/>
              <a:ext cx="20855" cy="70705"/>
              <a:chOff x="2018143" y="2815794"/>
              <a:chExt cx="21432" cy="72662"/>
            </a:xfrm>
            <a:solidFill>
              <a:schemeClr val="bg2">
                <a:lumMod val="50000"/>
                <a:alpha val="64000"/>
              </a:schemeClr>
            </a:solidFill>
            <a:effectLst/>
          </p:grpSpPr>
          <p:cxnSp>
            <p:nvCxnSpPr>
              <p:cNvPr id="252" name="Straight Connector 251">
                <a:extLst>
                  <a:ext uri="{FF2B5EF4-FFF2-40B4-BE49-F238E27FC236}">
                    <a16:creationId xmlns:a16="http://schemas.microsoft.com/office/drawing/2014/main" id="{256576C1-E289-4AF2-65AF-35C34C3F9AB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05B18AE-9963-FE52-8749-AECFB21329B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9" name="Oval 178">
              <a:extLst>
                <a:ext uri="{FF2B5EF4-FFF2-40B4-BE49-F238E27FC236}">
                  <a16:creationId xmlns:a16="http://schemas.microsoft.com/office/drawing/2014/main" id="{09738B13-A911-7C57-4FEF-192DAB585EA9}"/>
                </a:ext>
              </a:extLst>
            </p:cNvPr>
            <p:cNvSpPr/>
            <p:nvPr/>
          </p:nvSpPr>
          <p:spPr bwMode="auto">
            <a:xfrm rot="10644376" flipH="1">
              <a:off x="667379" y="2606218"/>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80" name="Group 179">
              <a:extLst>
                <a:ext uri="{FF2B5EF4-FFF2-40B4-BE49-F238E27FC236}">
                  <a16:creationId xmlns:a16="http://schemas.microsoft.com/office/drawing/2014/main" id="{EBFC33B2-520B-46FE-5159-BE6953DC4CE1}"/>
                </a:ext>
              </a:extLst>
            </p:cNvPr>
            <p:cNvGrpSpPr/>
            <p:nvPr/>
          </p:nvGrpSpPr>
          <p:grpSpPr>
            <a:xfrm rot="21444376" flipH="1">
              <a:off x="616992" y="2468933"/>
              <a:ext cx="20855" cy="70705"/>
              <a:chOff x="2018143" y="2815794"/>
              <a:chExt cx="21432" cy="72662"/>
            </a:xfrm>
            <a:solidFill>
              <a:schemeClr val="bg2">
                <a:lumMod val="50000"/>
                <a:alpha val="64000"/>
              </a:schemeClr>
            </a:solidFill>
            <a:effectLst/>
          </p:grpSpPr>
          <p:cxnSp>
            <p:nvCxnSpPr>
              <p:cNvPr id="250" name="Straight Connector 249">
                <a:extLst>
                  <a:ext uri="{FF2B5EF4-FFF2-40B4-BE49-F238E27FC236}">
                    <a16:creationId xmlns:a16="http://schemas.microsoft.com/office/drawing/2014/main" id="{A02716B7-2AEE-6770-F127-7CAACED9A0B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0749F97-3CB8-20DA-23BC-B636603DB94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1" name="Oval 180">
              <a:extLst>
                <a:ext uri="{FF2B5EF4-FFF2-40B4-BE49-F238E27FC236}">
                  <a16:creationId xmlns:a16="http://schemas.microsoft.com/office/drawing/2014/main" id="{5A26BF25-CFA0-3107-7361-EE5CD40B28AD}"/>
                </a:ext>
              </a:extLst>
            </p:cNvPr>
            <p:cNvSpPr/>
            <p:nvPr/>
          </p:nvSpPr>
          <p:spPr bwMode="auto">
            <a:xfrm rot="21444376" flipH="1">
              <a:off x="594843" y="2421625"/>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82" name="Group 181">
              <a:extLst>
                <a:ext uri="{FF2B5EF4-FFF2-40B4-BE49-F238E27FC236}">
                  <a16:creationId xmlns:a16="http://schemas.microsoft.com/office/drawing/2014/main" id="{764EEFF7-02A6-0815-DAEB-8118680D8520}"/>
                </a:ext>
              </a:extLst>
            </p:cNvPr>
            <p:cNvGrpSpPr/>
            <p:nvPr/>
          </p:nvGrpSpPr>
          <p:grpSpPr>
            <a:xfrm rot="10644376" flipH="1">
              <a:off x="615944" y="2546717"/>
              <a:ext cx="20855" cy="70705"/>
              <a:chOff x="2018143" y="2815794"/>
              <a:chExt cx="21432" cy="72662"/>
            </a:xfrm>
            <a:solidFill>
              <a:schemeClr val="bg2">
                <a:lumMod val="50000"/>
                <a:alpha val="64000"/>
              </a:schemeClr>
            </a:solidFill>
            <a:effectLst/>
          </p:grpSpPr>
          <p:cxnSp>
            <p:nvCxnSpPr>
              <p:cNvPr id="248" name="Straight Connector 247">
                <a:extLst>
                  <a:ext uri="{FF2B5EF4-FFF2-40B4-BE49-F238E27FC236}">
                    <a16:creationId xmlns:a16="http://schemas.microsoft.com/office/drawing/2014/main" id="{CC9B815D-57D7-507D-9274-F1024FA6C37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03C40951-1E48-AE73-AEC4-2C15F25B4CC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3" name="Oval 182">
              <a:extLst>
                <a:ext uri="{FF2B5EF4-FFF2-40B4-BE49-F238E27FC236}">
                  <a16:creationId xmlns:a16="http://schemas.microsoft.com/office/drawing/2014/main" id="{0BD51107-08E1-FA59-919E-4D8F7BD2D251}"/>
                </a:ext>
              </a:extLst>
            </p:cNvPr>
            <p:cNvSpPr/>
            <p:nvPr/>
          </p:nvSpPr>
          <p:spPr bwMode="auto">
            <a:xfrm rot="10644376" flipH="1">
              <a:off x="603337" y="260911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84" name="Group 183">
              <a:extLst>
                <a:ext uri="{FF2B5EF4-FFF2-40B4-BE49-F238E27FC236}">
                  <a16:creationId xmlns:a16="http://schemas.microsoft.com/office/drawing/2014/main" id="{285F25AE-4FC8-5D93-41E6-A0AE72CE0A84}"/>
                </a:ext>
              </a:extLst>
            </p:cNvPr>
            <p:cNvGrpSpPr/>
            <p:nvPr/>
          </p:nvGrpSpPr>
          <p:grpSpPr>
            <a:xfrm rot="21444376" flipH="1">
              <a:off x="552950" y="2471834"/>
              <a:ext cx="20855" cy="70705"/>
              <a:chOff x="2018143" y="2815794"/>
              <a:chExt cx="21432" cy="72662"/>
            </a:xfrm>
            <a:solidFill>
              <a:schemeClr val="bg2">
                <a:lumMod val="50000"/>
                <a:alpha val="64000"/>
              </a:schemeClr>
            </a:solidFill>
            <a:effectLst/>
          </p:grpSpPr>
          <p:cxnSp>
            <p:nvCxnSpPr>
              <p:cNvPr id="246" name="Straight Connector 245">
                <a:extLst>
                  <a:ext uri="{FF2B5EF4-FFF2-40B4-BE49-F238E27FC236}">
                    <a16:creationId xmlns:a16="http://schemas.microsoft.com/office/drawing/2014/main" id="{54CFE3F9-0559-F05C-72F2-6A98D25A3AD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CF7C99B-6FB7-D536-67C8-E6A90374F60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5" name="Oval 184">
              <a:extLst>
                <a:ext uri="{FF2B5EF4-FFF2-40B4-BE49-F238E27FC236}">
                  <a16:creationId xmlns:a16="http://schemas.microsoft.com/office/drawing/2014/main" id="{8763A778-A654-06C4-64E1-63EAEDC968B1}"/>
                </a:ext>
              </a:extLst>
            </p:cNvPr>
            <p:cNvSpPr/>
            <p:nvPr/>
          </p:nvSpPr>
          <p:spPr bwMode="auto">
            <a:xfrm rot="21444376" flipH="1">
              <a:off x="530801" y="2424526"/>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86" name="Group 185">
              <a:extLst>
                <a:ext uri="{FF2B5EF4-FFF2-40B4-BE49-F238E27FC236}">
                  <a16:creationId xmlns:a16="http://schemas.microsoft.com/office/drawing/2014/main" id="{8E24CF80-F1A2-4DDF-ED5C-F1E9C6D4EB0F}"/>
                </a:ext>
              </a:extLst>
            </p:cNvPr>
            <p:cNvGrpSpPr/>
            <p:nvPr/>
          </p:nvGrpSpPr>
          <p:grpSpPr>
            <a:xfrm rot="10644376" flipH="1">
              <a:off x="551903" y="2549617"/>
              <a:ext cx="20855" cy="70705"/>
              <a:chOff x="2018143" y="2815794"/>
              <a:chExt cx="21432" cy="72662"/>
            </a:xfrm>
            <a:solidFill>
              <a:schemeClr val="bg2">
                <a:lumMod val="50000"/>
                <a:alpha val="64000"/>
              </a:schemeClr>
            </a:solidFill>
            <a:effectLst/>
          </p:grpSpPr>
          <p:cxnSp>
            <p:nvCxnSpPr>
              <p:cNvPr id="244" name="Straight Connector 243">
                <a:extLst>
                  <a:ext uri="{FF2B5EF4-FFF2-40B4-BE49-F238E27FC236}">
                    <a16:creationId xmlns:a16="http://schemas.microsoft.com/office/drawing/2014/main" id="{ADD8ACC9-26CC-CC44-0739-48C9423C2C2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EBDFF29-5CFB-EF72-CAA6-F5302240BFE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7" name="Oval 186">
              <a:extLst>
                <a:ext uri="{FF2B5EF4-FFF2-40B4-BE49-F238E27FC236}">
                  <a16:creationId xmlns:a16="http://schemas.microsoft.com/office/drawing/2014/main" id="{55A36638-CA84-7628-06ED-82FD9EA444EF}"/>
                </a:ext>
              </a:extLst>
            </p:cNvPr>
            <p:cNvSpPr/>
            <p:nvPr/>
          </p:nvSpPr>
          <p:spPr bwMode="auto">
            <a:xfrm rot="10644376" flipH="1">
              <a:off x="539295" y="2612019"/>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88" name="Group 187">
              <a:extLst>
                <a:ext uri="{FF2B5EF4-FFF2-40B4-BE49-F238E27FC236}">
                  <a16:creationId xmlns:a16="http://schemas.microsoft.com/office/drawing/2014/main" id="{F3D10CE9-983A-E24E-20BE-D189D70987AE}"/>
                </a:ext>
              </a:extLst>
            </p:cNvPr>
            <p:cNvGrpSpPr/>
            <p:nvPr/>
          </p:nvGrpSpPr>
          <p:grpSpPr>
            <a:xfrm rot="21444376" flipH="1">
              <a:off x="488803" y="2472420"/>
              <a:ext cx="20855" cy="70705"/>
              <a:chOff x="2018143" y="2815794"/>
              <a:chExt cx="21432" cy="72662"/>
            </a:xfrm>
            <a:solidFill>
              <a:schemeClr val="bg2">
                <a:lumMod val="50000"/>
                <a:alpha val="64000"/>
              </a:schemeClr>
            </a:solidFill>
            <a:effectLst/>
          </p:grpSpPr>
          <p:cxnSp>
            <p:nvCxnSpPr>
              <p:cNvPr id="242" name="Straight Connector 241">
                <a:extLst>
                  <a:ext uri="{FF2B5EF4-FFF2-40B4-BE49-F238E27FC236}">
                    <a16:creationId xmlns:a16="http://schemas.microsoft.com/office/drawing/2014/main" id="{A3EC607E-B4EA-F8E2-871C-7DBDAC8CFD4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23BAC6BC-0544-3813-01E3-839CDA87B32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9" name="Oval 188">
              <a:extLst>
                <a:ext uri="{FF2B5EF4-FFF2-40B4-BE49-F238E27FC236}">
                  <a16:creationId xmlns:a16="http://schemas.microsoft.com/office/drawing/2014/main" id="{CC2DA237-E246-36EC-7086-0948C20A97A3}"/>
                </a:ext>
              </a:extLst>
            </p:cNvPr>
            <p:cNvSpPr/>
            <p:nvPr/>
          </p:nvSpPr>
          <p:spPr bwMode="auto">
            <a:xfrm rot="21444376" flipH="1">
              <a:off x="466654" y="2425113"/>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90" name="Group 189">
              <a:extLst>
                <a:ext uri="{FF2B5EF4-FFF2-40B4-BE49-F238E27FC236}">
                  <a16:creationId xmlns:a16="http://schemas.microsoft.com/office/drawing/2014/main" id="{68BB70C2-02A6-26A9-4916-3FCF50E9C42C}"/>
                </a:ext>
              </a:extLst>
            </p:cNvPr>
            <p:cNvGrpSpPr/>
            <p:nvPr/>
          </p:nvGrpSpPr>
          <p:grpSpPr>
            <a:xfrm rot="10644376" flipH="1">
              <a:off x="487756" y="2550204"/>
              <a:ext cx="20855" cy="70705"/>
              <a:chOff x="2018143" y="2815794"/>
              <a:chExt cx="21432" cy="72662"/>
            </a:xfrm>
            <a:solidFill>
              <a:schemeClr val="bg2">
                <a:lumMod val="50000"/>
                <a:alpha val="64000"/>
              </a:schemeClr>
            </a:solidFill>
            <a:effectLst/>
          </p:grpSpPr>
          <p:cxnSp>
            <p:nvCxnSpPr>
              <p:cNvPr id="240" name="Straight Connector 239">
                <a:extLst>
                  <a:ext uri="{FF2B5EF4-FFF2-40B4-BE49-F238E27FC236}">
                    <a16:creationId xmlns:a16="http://schemas.microsoft.com/office/drawing/2014/main" id="{732B509D-80D5-507C-0CDD-C35206C41A3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6A4E3427-E63C-9BF2-36E3-C93B65271D6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1" name="Oval 190">
              <a:extLst>
                <a:ext uri="{FF2B5EF4-FFF2-40B4-BE49-F238E27FC236}">
                  <a16:creationId xmlns:a16="http://schemas.microsoft.com/office/drawing/2014/main" id="{B03808D9-E78F-7CA9-CACB-F0C22CB021F6}"/>
                </a:ext>
              </a:extLst>
            </p:cNvPr>
            <p:cNvSpPr/>
            <p:nvPr/>
          </p:nvSpPr>
          <p:spPr bwMode="auto">
            <a:xfrm rot="10644376" flipH="1">
              <a:off x="475150" y="2612606"/>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92" name="Group 191">
              <a:extLst>
                <a:ext uri="{FF2B5EF4-FFF2-40B4-BE49-F238E27FC236}">
                  <a16:creationId xmlns:a16="http://schemas.microsoft.com/office/drawing/2014/main" id="{ED86A2F8-B040-7E60-9796-A82D018B9090}"/>
                </a:ext>
              </a:extLst>
            </p:cNvPr>
            <p:cNvGrpSpPr/>
            <p:nvPr/>
          </p:nvGrpSpPr>
          <p:grpSpPr>
            <a:xfrm rot="21444376" flipH="1">
              <a:off x="424763" y="2475321"/>
              <a:ext cx="20855" cy="70705"/>
              <a:chOff x="2018143" y="2815794"/>
              <a:chExt cx="21432" cy="72662"/>
            </a:xfrm>
            <a:solidFill>
              <a:schemeClr val="bg2">
                <a:lumMod val="50000"/>
                <a:alpha val="64000"/>
              </a:schemeClr>
            </a:solidFill>
            <a:effectLst/>
          </p:grpSpPr>
          <p:cxnSp>
            <p:nvCxnSpPr>
              <p:cNvPr id="238" name="Straight Connector 237">
                <a:extLst>
                  <a:ext uri="{FF2B5EF4-FFF2-40B4-BE49-F238E27FC236}">
                    <a16:creationId xmlns:a16="http://schemas.microsoft.com/office/drawing/2014/main" id="{1D0A7545-CCE6-4AEE-2CEC-18D934B202A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4B5F4134-7F60-5510-0B02-849B2680E29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3" name="Oval 192">
              <a:extLst>
                <a:ext uri="{FF2B5EF4-FFF2-40B4-BE49-F238E27FC236}">
                  <a16:creationId xmlns:a16="http://schemas.microsoft.com/office/drawing/2014/main" id="{E6EB1D13-2338-B717-9D58-6C7C439205C4}"/>
                </a:ext>
              </a:extLst>
            </p:cNvPr>
            <p:cNvSpPr/>
            <p:nvPr/>
          </p:nvSpPr>
          <p:spPr bwMode="auto">
            <a:xfrm rot="21444376" flipH="1">
              <a:off x="402614" y="2428013"/>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194" name="Group 193">
              <a:extLst>
                <a:ext uri="{FF2B5EF4-FFF2-40B4-BE49-F238E27FC236}">
                  <a16:creationId xmlns:a16="http://schemas.microsoft.com/office/drawing/2014/main" id="{1360C796-4490-E511-3E11-41192A113D59}"/>
                </a:ext>
              </a:extLst>
            </p:cNvPr>
            <p:cNvGrpSpPr/>
            <p:nvPr/>
          </p:nvGrpSpPr>
          <p:grpSpPr>
            <a:xfrm rot="10644376" flipH="1">
              <a:off x="423715" y="2553105"/>
              <a:ext cx="20855" cy="70705"/>
              <a:chOff x="2018143" y="2815794"/>
              <a:chExt cx="21432" cy="72662"/>
            </a:xfrm>
            <a:solidFill>
              <a:schemeClr val="bg2">
                <a:lumMod val="50000"/>
                <a:alpha val="64000"/>
              </a:schemeClr>
            </a:solidFill>
            <a:effectLst/>
          </p:grpSpPr>
          <p:cxnSp>
            <p:nvCxnSpPr>
              <p:cNvPr id="236" name="Straight Connector 235">
                <a:extLst>
                  <a:ext uri="{FF2B5EF4-FFF2-40B4-BE49-F238E27FC236}">
                    <a16:creationId xmlns:a16="http://schemas.microsoft.com/office/drawing/2014/main" id="{D2C5F989-A738-0421-CFE3-B03DEDFBABA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56501B5-7E2A-2ECB-9ABD-BE82D3024DF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5" name="Oval 194">
              <a:extLst>
                <a:ext uri="{FF2B5EF4-FFF2-40B4-BE49-F238E27FC236}">
                  <a16:creationId xmlns:a16="http://schemas.microsoft.com/office/drawing/2014/main" id="{BC6BA893-59B9-94DD-7B01-60D660A51A8F}"/>
                </a:ext>
              </a:extLst>
            </p:cNvPr>
            <p:cNvSpPr/>
            <p:nvPr/>
          </p:nvSpPr>
          <p:spPr bwMode="auto">
            <a:xfrm rot="10644376" flipH="1">
              <a:off x="411109" y="2615507"/>
              <a:ext cx="55611" cy="5561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718" name="Group 717">
            <a:extLst>
              <a:ext uri="{FF2B5EF4-FFF2-40B4-BE49-F238E27FC236}">
                <a16:creationId xmlns:a16="http://schemas.microsoft.com/office/drawing/2014/main" id="{BC69919E-BF3A-9439-B8FD-5A606389C4A8}"/>
              </a:ext>
            </a:extLst>
          </p:cNvPr>
          <p:cNvGrpSpPr/>
          <p:nvPr/>
        </p:nvGrpSpPr>
        <p:grpSpPr>
          <a:xfrm>
            <a:off x="1451400" y="2129965"/>
            <a:ext cx="488892" cy="745435"/>
            <a:chOff x="2442162" y="-934278"/>
            <a:chExt cx="488892" cy="745435"/>
          </a:xfrm>
        </p:grpSpPr>
        <p:sp>
          <p:nvSpPr>
            <p:cNvPr id="720" name="Freeform 3">
              <a:extLst>
                <a:ext uri="{FF2B5EF4-FFF2-40B4-BE49-F238E27FC236}">
                  <a16:creationId xmlns:a16="http://schemas.microsoft.com/office/drawing/2014/main" id="{1481742D-1B99-A1A1-DEC1-368B92582FCB}"/>
                </a:ext>
              </a:extLst>
            </p:cNvPr>
            <p:cNvSpPr/>
            <p:nvPr/>
          </p:nvSpPr>
          <p:spPr bwMode="auto">
            <a:xfrm>
              <a:off x="2442162"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21" name="Freeform 745">
              <a:extLst>
                <a:ext uri="{FF2B5EF4-FFF2-40B4-BE49-F238E27FC236}">
                  <a16:creationId xmlns:a16="http://schemas.microsoft.com/office/drawing/2014/main" id="{EDD6DB1B-34C9-1EDC-9260-5292264F0300}"/>
                </a:ext>
              </a:extLst>
            </p:cNvPr>
            <p:cNvSpPr/>
            <p:nvPr/>
          </p:nvSpPr>
          <p:spPr bwMode="auto">
            <a:xfrm flipH="1">
              <a:off x="2742210"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725" name="Group 724">
            <a:extLst>
              <a:ext uri="{FF2B5EF4-FFF2-40B4-BE49-F238E27FC236}">
                <a16:creationId xmlns:a16="http://schemas.microsoft.com/office/drawing/2014/main" id="{B2B64B31-C8CD-EED1-5FFC-F7B96A2470B6}"/>
              </a:ext>
            </a:extLst>
          </p:cNvPr>
          <p:cNvGrpSpPr/>
          <p:nvPr/>
        </p:nvGrpSpPr>
        <p:grpSpPr>
          <a:xfrm>
            <a:off x="2863377" y="2129965"/>
            <a:ext cx="488892" cy="745435"/>
            <a:chOff x="2442162" y="-934278"/>
            <a:chExt cx="488892" cy="745435"/>
          </a:xfrm>
        </p:grpSpPr>
        <p:sp>
          <p:nvSpPr>
            <p:cNvPr id="726" name="Freeform 750">
              <a:extLst>
                <a:ext uri="{FF2B5EF4-FFF2-40B4-BE49-F238E27FC236}">
                  <a16:creationId xmlns:a16="http://schemas.microsoft.com/office/drawing/2014/main" id="{BA5268E7-C70B-F7B1-B975-EB3162A77712}"/>
                </a:ext>
              </a:extLst>
            </p:cNvPr>
            <p:cNvSpPr/>
            <p:nvPr/>
          </p:nvSpPr>
          <p:spPr bwMode="auto">
            <a:xfrm>
              <a:off x="2442162"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27" name="Freeform 751">
              <a:extLst>
                <a:ext uri="{FF2B5EF4-FFF2-40B4-BE49-F238E27FC236}">
                  <a16:creationId xmlns:a16="http://schemas.microsoft.com/office/drawing/2014/main" id="{50441BCB-7150-F843-7C71-C30D4D2882B3}"/>
                </a:ext>
              </a:extLst>
            </p:cNvPr>
            <p:cNvSpPr/>
            <p:nvPr/>
          </p:nvSpPr>
          <p:spPr bwMode="auto">
            <a:xfrm flipH="1">
              <a:off x="2742210"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745" name="TextBox 744">
            <a:extLst>
              <a:ext uri="{FF2B5EF4-FFF2-40B4-BE49-F238E27FC236}">
                <a16:creationId xmlns:a16="http://schemas.microsoft.com/office/drawing/2014/main" id="{7EFB90BE-649B-19F1-A909-F21978275A9B}"/>
              </a:ext>
            </a:extLst>
          </p:cNvPr>
          <p:cNvSpPr txBox="1"/>
          <p:nvPr/>
        </p:nvSpPr>
        <p:spPr bwMode="auto">
          <a:xfrm>
            <a:off x="1464800" y="5717256"/>
            <a:ext cx="1854781" cy="276999"/>
          </a:xfrm>
          <a:prstGeom prst="rect">
            <a:avLst/>
          </a:prstGeom>
          <a:solidFill>
            <a:schemeClr val="bg2"/>
          </a:solidFill>
          <a:ln>
            <a:noFill/>
          </a:ln>
        </p:spPr>
        <p:txBody>
          <a:bodyPr wrap="square" rtlCol="0">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Target gene activation</a:t>
            </a:r>
          </a:p>
        </p:txBody>
      </p:sp>
      <p:sp>
        <p:nvSpPr>
          <p:cNvPr id="752" name="Oval 751">
            <a:extLst>
              <a:ext uri="{FF2B5EF4-FFF2-40B4-BE49-F238E27FC236}">
                <a16:creationId xmlns:a16="http://schemas.microsoft.com/office/drawing/2014/main" id="{4637D198-F6D4-C007-B090-3F37FE7ADA03}"/>
              </a:ext>
            </a:extLst>
          </p:cNvPr>
          <p:cNvSpPr/>
          <p:nvPr/>
        </p:nvSpPr>
        <p:spPr>
          <a:xfrm>
            <a:off x="2149675" y="3164066"/>
            <a:ext cx="522097"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RAS</a:t>
            </a:r>
          </a:p>
        </p:txBody>
      </p:sp>
      <p:sp>
        <p:nvSpPr>
          <p:cNvPr id="754" name="Oval 753">
            <a:extLst>
              <a:ext uri="{FF2B5EF4-FFF2-40B4-BE49-F238E27FC236}">
                <a16:creationId xmlns:a16="http://schemas.microsoft.com/office/drawing/2014/main" id="{8A3125A9-4E81-9029-8CE3-08C039231B64}"/>
              </a:ext>
            </a:extLst>
          </p:cNvPr>
          <p:cNvSpPr/>
          <p:nvPr/>
        </p:nvSpPr>
        <p:spPr>
          <a:xfrm>
            <a:off x="2850099" y="3599595"/>
            <a:ext cx="522097"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RAF</a:t>
            </a:r>
          </a:p>
        </p:txBody>
      </p:sp>
      <p:sp>
        <p:nvSpPr>
          <p:cNvPr id="755" name="Oval 754">
            <a:extLst>
              <a:ext uri="{FF2B5EF4-FFF2-40B4-BE49-F238E27FC236}">
                <a16:creationId xmlns:a16="http://schemas.microsoft.com/office/drawing/2014/main" id="{C71FE4EB-7823-5461-F470-43AE589D1565}"/>
              </a:ext>
            </a:extLst>
          </p:cNvPr>
          <p:cNvSpPr/>
          <p:nvPr/>
        </p:nvSpPr>
        <p:spPr>
          <a:xfrm>
            <a:off x="2850099" y="4337052"/>
            <a:ext cx="522097"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MEK</a:t>
            </a:r>
          </a:p>
        </p:txBody>
      </p:sp>
      <p:sp>
        <p:nvSpPr>
          <p:cNvPr id="756" name="Oval 755">
            <a:extLst>
              <a:ext uri="{FF2B5EF4-FFF2-40B4-BE49-F238E27FC236}">
                <a16:creationId xmlns:a16="http://schemas.microsoft.com/office/drawing/2014/main" id="{76B4A438-C6A1-14D6-C5E6-92CE1932927A}"/>
              </a:ext>
            </a:extLst>
          </p:cNvPr>
          <p:cNvSpPr/>
          <p:nvPr/>
        </p:nvSpPr>
        <p:spPr>
          <a:xfrm>
            <a:off x="2831027" y="5074510"/>
            <a:ext cx="560241"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MAPK</a:t>
            </a:r>
          </a:p>
        </p:txBody>
      </p:sp>
      <p:sp>
        <p:nvSpPr>
          <p:cNvPr id="763" name="TextBox 762">
            <a:extLst>
              <a:ext uri="{FF2B5EF4-FFF2-40B4-BE49-F238E27FC236}">
                <a16:creationId xmlns:a16="http://schemas.microsoft.com/office/drawing/2014/main" id="{4B334E32-7632-DC45-D6C7-E241C5650144}"/>
              </a:ext>
            </a:extLst>
          </p:cNvPr>
          <p:cNvSpPr txBox="1"/>
          <p:nvPr/>
        </p:nvSpPr>
        <p:spPr bwMode="auto">
          <a:xfrm>
            <a:off x="1168679" y="1498987"/>
            <a:ext cx="10648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HER1/EGFR</a:t>
            </a:r>
          </a:p>
        </p:txBody>
      </p:sp>
      <p:cxnSp>
        <p:nvCxnSpPr>
          <p:cNvPr id="770" name="Straight Arrow Connector 769">
            <a:extLst>
              <a:ext uri="{FF2B5EF4-FFF2-40B4-BE49-F238E27FC236}">
                <a16:creationId xmlns:a16="http://schemas.microsoft.com/office/drawing/2014/main" id="{A4B5A5A4-4920-1DDE-78B6-3940F0470BD0}"/>
              </a:ext>
            </a:extLst>
          </p:cNvPr>
          <p:cNvCxnSpPr>
            <a:cxnSpLocks/>
          </p:cNvCxnSpPr>
          <p:nvPr/>
        </p:nvCxnSpPr>
        <p:spPr bwMode="auto">
          <a:xfrm>
            <a:off x="3111147" y="4728133"/>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782" name="Straight Arrow Connector 781">
            <a:extLst>
              <a:ext uri="{FF2B5EF4-FFF2-40B4-BE49-F238E27FC236}">
                <a16:creationId xmlns:a16="http://schemas.microsoft.com/office/drawing/2014/main" id="{08FE6127-9681-1206-7EEB-95805B27072A}"/>
              </a:ext>
            </a:extLst>
          </p:cNvPr>
          <p:cNvCxnSpPr>
            <a:cxnSpLocks/>
          </p:cNvCxnSpPr>
          <p:nvPr/>
        </p:nvCxnSpPr>
        <p:spPr bwMode="auto">
          <a:xfrm flipH="1">
            <a:off x="2691679" y="5466822"/>
            <a:ext cx="185208" cy="175289"/>
          </a:xfrm>
          <a:prstGeom prst="straightConnector1">
            <a:avLst/>
          </a:prstGeom>
          <a:noFill/>
          <a:ln w="28575" cap="flat" cmpd="sng" algn="ctr">
            <a:solidFill>
              <a:schemeClr val="bg1"/>
            </a:solidFill>
            <a:prstDash val="solid"/>
            <a:round/>
            <a:headEnd type="none" w="med" len="med"/>
            <a:tailEnd type="triangle"/>
          </a:ln>
          <a:effectLst/>
        </p:spPr>
      </p:cxnSp>
      <p:sp>
        <p:nvSpPr>
          <p:cNvPr id="804" name="TextBox 803">
            <a:extLst>
              <a:ext uri="{FF2B5EF4-FFF2-40B4-BE49-F238E27FC236}">
                <a16:creationId xmlns:a16="http://schemas.microsoft.com/office/drawing/2014/main" id="{2ADE41AD-000C-25F6-5F1B-0B2E279450BC}"/>
              </a:ext>
            </a:extLst>
          </p:cNvPr>
          <p:cNvSpPr txBox="1"/>
          <p:nvPr/>
        </p:nvSpPr>
        <p:spPr bwMode="auto">
          <a:xfrm>
            <a:off x="2577344" y="1494517"/>
            <a:ext cx="10815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HER2/NEU</a:t>
            </a:r>
          </a:p>
        </p:txBody>
      </p:sp>
      <p:cxnSp>
        <p:nvCxnSpPr>
          <p:cNvPr id="805" name="Straight Arrow Connector 804">
            <a:extLst>
              <a:ext uri="{FF2B5EF4-FFF2-40B4-BE49-F238E27FC236}">
                <a16:creationId xmlns:a16="http://schemas.microsoft.com/office/drawing/2014/main" id="{C0381FCC-4DE3-518A-81E0-BCCF0BE1397E}"/>
              </a:ext>
            </a:extLst>
          </p:cNvPr>
          <p:cNvCxnSpPr>
            <a:cxnSpLocks/>
          </p:cNvCxnSpPr>
          <p:nvPr/>
        </p:nvCxnSpPr>
        <p:spPr bwMode="auto">
          <a:xfrm>
            <a:off x="3111147" y="3973587"/>
            <a:ext cx="0" cy="274320"/>
          </a:xfrm>
          <a:prstGeom prst="straightConnector1">
            <a:avLst/>
          </a:prstGeom>
          <a:noFill/>
          <a:ln w="28575" cap="flat" cmpd="sng" algn="ctr">
            <a:solidFill>
              <a:schemeClr val="bg1"/>
            </a:solidFill>
            <a:prstDash val="solid"/>
            <a:round/>
            <a:headEnd type="none" w="med" len="med"/>
            <a:tailEnd type="triangle"/>
          </a:ln>
          <a:effectLst/>
        </p:spPr>
      </p:cxnSp>
      <p:sp>
        <p:nvSpPr>
          <p:cNvPr id="809" name="Oval 808">
            <a:extLst>
              <a:ext uri="{FF2B5EF4-FFF2-40B4-BE49-F238E27FC236}">
                <a16:creationId xmlns:a16="http://schemas.microsoft.com/office/drawing/2014/main" id="{6DEA7291-BFA2-B715-FDB9-4994CBB687FB}"/>
              </a:ext>
            </a:extLst>
          </p:cNvPr>
          <p:cNvSpPr/>
          <p:nvPr/>
        </p:nvSpPr>
        <p:spPr>
          <a:xfrm>
            <a:off x="1436139" y="3606248"/>
            <a:ext cx="522097"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PI3K</a:t>
            </a:r>
          </a:p>
        </p:txBody>
      </p:sp>
      <p:sp>
        <p:nvSpPr>
          <p:cNvPr id="810" name="Oval 809">
            <a:extLst>
              <a:ext uri="{FF2B5EF4-FFF2-40B4-BE49-F238E27FC236}">
                <a16:creationId xmlns:a16="http://schemas.microsoft.com/office/drawing/2014/main" id="{5B2545F6-4B80-5794-331D-2305D5B3B300}"/>
              </a:ext>
            </a:extLst>
          </p:cNvPr>
          <p:cNvSpPr/>
          <p:nvPr/>
        </p:nvSpPr>
        <p:spPr>
          <a:xfrm>
            <a:off x="1436139" y="4343705"/>
            <a:ext cx="522097"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AKT</a:t>
            </a:r>
          </a:p>
        </p:txBody>
      </p:sp>
      <p:sp>
        <p:nvSpPr>
          <p:cNvPr id="811" name="Oval 810">
            <a:extLst>
              <a:ext uri="{FF2B5EF4-FFF2-40B4-BE49-F238E27FC236}">
                <a16:creationId xmlns:a16="http://schemas.microsoft.com/office/drawing/2014/main" id="{5FF24BE9-60AB-2217-1B4A-DF7A8C9E4F3B}"/>
              </a:ext>
            </a:extLst>
          </p:cNvPr>
          <p:cNvSpPr/>
          <p:nvPr/>
        </p:nvSpPr>
        <p:spPr>
          <a:xfrm>
            <a:off x="1417067" y="5081163"/>
            <a:ext cx="560241"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mTOR</a:t>
            </a:r>
          </a:p>
        </p:txBody>
      </p:sp>
      <p:cxnSp>
        <p:nvCxnSpPr>
          <p:cNvPr id="812" name="Straight Arrow Connector 811">
            <a:extLst>
              <a:ext uri="{FF2B5EF4-FFF2-40B4-BE49-F238E27FC236}">
                <a16:creationId xmlns:a16="http://schemas.microsoft.com/office/drawing/2014/main" id="{C9D4A48D-590C-E11A-18D8-4261E14E0AC6}"/>
              </a:ext>
            </a:extLst>
          </p:cNvPr>
          <p:cNvCxnSpPr>
            <a:cxnSpLocks/>
          </p:cNvCxnSpPr>
          <p:nvPr/>
        </p:nvCxnSpPr>
        <p:spPr bwMode="auto">
          <a:xfrm>
            <a:off x="1697187" y="4734786"/>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813" name="Straight Arrow Connector 812">
            <a:extLst>
              <a:ext uri="{FF2B5EF4-FFF2-40B4-BE49-F238E27FC236}">
                <a16:creationId xmlns:a16="http://schemas.microsoft.com/office/drawing/2014/main" id="{32144614-D4E6-1267-CD49-A73D33C77A06}"/>
              </a:ext>
            </a:extLst>
          </p:cNvPr>
          <p:cNvCxnSpPr>
            <a:cxnSpLocks/>
          </p:cNvCxnSpPr>
          <p:nvPr/>
        </p:nvCxnSpPr>
        <p:spPr bwMode="auto">
          <a:xfrm>
            <a:off x="1697187" y="3980240"/>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814" name="Straight Arrow Connector 813">
            <a:extLst>
              <a:ext uri="{FF2B5EF4-FFF2-40B4-BE49-F238E27FC236}">
                <a16:creationId xmlns:a16="http://schemas.microsoft.com/office/drawing/2014/main" id="{B5BDE2AD-3D3B-61A0-5185-2673A5A0F010}"/>
              </a:ext>
            </a:extLst>
          </p:cNvPr>
          <p:cNvCxnSpPr>
            <a:cxnSpLocks/>
          </p:cNvCxnSpPr>
          <p:nvPr/>
        </p:nvCxnSpPr>
        <p:spPr bwMode="auto">
          <a:xfrm>
            <a:off x="1935073" y="5468375"/>
            <a:ext cx="182880" cy="173736"/>
          </a:xfrm>
          <a:prstGeom prst="straightConnector1">
            <a:avLst/>
          </a:prstGeom>
          <a:noFill/>
          <a:ln w="28575" cap="flat" cmpd="sng" algn="ctr">
            <a:solidFill>
              <a:schemeClr val="bg1"/>
            </a:solidFill>
            <a:prstDash val="solid"/>
            <a:round/>
            <a:headEnd type="none" w="med" len="med"/>
            <a:tailEnd type="triangle"/>
          </a:ln>
          <a:effectLst/>
        </p:spPr>
      </p:cxnSp>
      <p:sp>
        <p:nvSpPr>
          <p:cNvPr id="820" name="Oval 819">
            <a:extLst>
              <a:ext uri="{FF2B5EF4-FFF2-40B4-BE49-F238E27FC236}">
                <a16:creationId xmlns:a16="http://schemas.microsoft.com/office/drawing/2014/main" id="{49E9FA7C-EA19-36E0-CA0B-6CA15D3127DF}"/>
              </a:ext>
            </a:extLst>
          </p:cNvPr>
          <p:cNvSpPr/>
          <p:nvPr/>
        </p:nvSpPr>
        <p:spPr>
          <a:xfrm>
            <a:off x="664409" y="3951339"/>
            <a:ext cx="522097"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a:ea typeface="+mn-ea"/>
                <a:cs typeface="+mn-cs"/>
              </a:rPr>
              <a:t>PTEN</a:t>
            </a:r>
          </a:p>
        </p:txBody>
      </p:sp>
      <p:grpSp>
        <p:nvGrpSpPr>
          <p:cNvPr id="821" name="Group 820">
            <a:extLst>
              <a:ext uri="{FF2B5EF4-FFF2-40B4-BE49-F238E27FC236}">
                <a16:creationId xmlns:a16="http://schemas.microsoft.com/office/drawing/2014/main" id="{BF86FFD9-A1BE-BDAC-EB0B-971D566C4BAC}"/>
              </a:ext>
            </a:extLst>
          </p:cNvPr>
          <p:cNvGrpSpPr/>
          <p:nvPr/>
        </p:nvGrpSpPr>
        <p:grpSpPr>
          <a:xfrm>
            <a:off x="1265236" y="4068265"/>
            <a:ext cx="219135" cy="137040"/>
            <a:chOff x="4366613" y="-1381539"/>
            <a:chExt cx="166571" cy="139148"/>
          </a:xfrm>
        </p:grpSpPr>
        <p:cxnSp>
          <p:nvCxnSpPr>
            <p:cNvPr id="822" name="Straight Connector 821">
              <a:extLst>
                <a:ext uri="{FF2B5EF4-FFF2-40B4-BE49-F238E27FC236}">
                  <a16:creationId xmlns:a16="http://schemas.microsoft.com/office/drawing/2014/main" id="{46E0D347-65B0-C0D9-CCEF-115F612CCC88}"/>
                </a:ext>
              </a:extLst>
            </p:cNvPr>
            <p:cNvCxnSpPr>
              <a:cxnSpLocks/>
            </p:cNvCxnSpPr>
            <p:nvPr/>
          </p:nvCxnSpPr>
          <p:spPr bwMode="auto">
            <a:xfrm>
              <a:off x="4366613" y="-1311965"/>
              <a:ext cx="166571" cy="0"/>
            </a:xfrm>
            <a:prstGeom prst="line">
              <a:avLst/>
            </a:prstGeom>
            <a:noFill/>
            <a:ln w="28575" cap="flat" cmpd="sng" algn="ctr">
              <a:solidFill>
                <a:schemeClr val="bg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FCC75DBD-87D3-33D4-087E-BB3C3B19D0BF}"/>
                </a:ext>
              </a:extLst>
            </p:cNvPr>
            <p:cNvCxnSpPr>
              <a:cxnSpLocks/>
            </p:cNvCxnSpPr>
            <p:nvPr/>
          </p:nvCxnSpPr>
          <p:spPr bwMode="auto">
            <a:xfrm>
              <a:off x="4533184" y="-1381539"/>
              <a:ext cx="0" cy="139148"/>
            </a:xfrm>
            <a:prstGeom prst="line">
              <a:avLst/>
            </a:prstGeom>
            <a:noFill/>
            <a:ln w="28575" cap="flat" cmpd="sng" algn="ctr">
              <a:solidFill>
                <a:schemeClr val="bg1"/>
              </a:solidFill>
              <a:prstDash val="solid"/>
              <a:round/>
              <a:headEnd type="none" w="med" len="med"/>
              <a:tailEnd type="none" w="med" len="med"/>
            </a:ln>
            <a:effectLst/>
          </p:spPr>
        </p:cxnSp>
      </p:grpSp>
      <p:sp>
        <p:nvSpPr>
          <p:cNvPr id="827" name="Oval 826">
            <a:extLst>
              <a:ext uri="{FF2B5EF4-FFF2-40B4-BE49-F238E27FC236}">
                <a16:creationId xmlns:a16="http://schemas.microsoft.com/office/drawing/2014/main" id="{37CC8964-2215-25E6-005B-DDAC28E1E28F}"/>
              </a:ext>
            </a:extLst>
          </p:cNvPr>
          <p:cNvSpPr/>
          <p:nvPr/>
        </p:nvSpPr>
        <p:spPr bwMode="auto">
          <a:xfrm>
            <a:off x="1546050" y="2806229"/>
            <a:ext cx="307762" cy="304939"/>
          </a:xfrm>
          <a:prstGeom prst="ellipse">
            <a:avLst/>
          </a:prstGeom>
          <a:solidFill>
            <a:schemeClr val="accent3">
              <a:lumMod val="60000"/>
              <a:lumOff val="40000"/>
            </a:schemeClr>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sp>
        <p:nvSpPr>
          <p:cNvPr id="828" name="Oval 827">
            <a:extLst>
              <a:ext uri="{FF2B5EF4-FFF2-40B4-BE49-F238E27FC236}">
                <a16:creationId xmlns:a16="http://schemas.microsoft.com/office/drawing/2014/main" id="{143DB35D-CE72-440F-5DF0-8A82EC46CDED}"/>
              </a:ext>
            </a:extLst>
          </p:cNvPr>
          <p:cNvSpPr/>
          <p:nvPr/>
        </p:nvSpPr>
        <p:spPr bwMode="auto">
          <a:xfrm>
            <a:off x="2942933" y="2793710"/>
            <a:ext cx="307762" cy="304939"/>
          </a:xfrm>
          <a:prstGeom prst="ellipse">
            <a:avLst/>
          </a:prstGeom>
          <a:solidFill>
            <a:srgbClr val="92D050"/>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mn-cs"/>
            </a:endParaRPr>
          </a:p>
        </p:txBody>
      </p:sp>
      <p:grpSp>
        <p:nvGrpSpPr>
          <p:cNvPr id="46" name="Group 45">
            <a:extLst>
              <a:ext uri="{FF2B5EF4-FFF2-40B4-BE49-F238E27FC236}">
                <a16:creationId xmlns:a16="http://schemas.microsoft.com/office/drawing/2014/main" id="{ABD16716-E01C-278A-C951-B6DFFF39B15B}"/>
              </a:ext>
            </a:extLst>
          </p:cNvPr>
          <p:cNvGrpSpPr/>
          <p:nvPr/>
        </p:nvGrpSpPr>
        <p:grpSpPr>
          <a:xfrm>
            <a:off x="1905086" y="3077646"/>
            <a:ext cx="237744" cy="517158"/>
            <a:chOff x="1653599" y="3040857"/>
            <a:chExt cx="237744" cy="517158"/>
          </a:xfrm>
        </p:grpSpPr>
        <p:cxnSp>
          <p:nvCxnSpPr>
            <p:cNvPr id="817" name="Straight Arrow Connector 816">
              <a:extLst>
                <a:ext uri="{FF2B5EF4-FFF2-40B4-BE49-F238E27FC236}">
                  <a16:creationId xmlns:a16="http://schemas.microsoft.com/office/drawing/2014/main" id="{4DC7531C-7331-D5A7-7BDD-E2CB6B74C62E}"/>
                </a:ext>
              </a:extLst>
            </p:cNvPr>
            <p:cNvCxnSpPr>
              <a:cxnSpLocks/>
            </p:cNvCxnSpPr>
            <p:nvPr/>
          </p:nvCxnSpPr>
          <p:spPr bwMode="auto">
            <a:xfrm flipH="1">
              <a:off x="1655137" y="3434948"/>
              <a:ext cx="236206" cy="123067"/>
            </a:xfrm>
            <a:prstGeom prst="straightConnector1">
              <a:avLst/>
            </a:prstGeom>
            <a:noFill/>
            <a:ln w="28575" cap="flat" cmpd="sng" algn="ctr">
              <a:solidFill>
                <a:schemeClr val="bg1"/>
              </a:solidFill>
              <a:prstDash val="solid"/>
              <a:round/>
              <a:headEnd type="none" w="med" len="med"/>
              <a:tailEnd type="triangle"/>
            </a:ln>
            <a:effectLst/>
          </p:spPr>
        </p:cxnSp>
        <p:cxnSp>
          <p:nvCxnSpPr>
            <p:cNvPr id="830" name="Straight Arrow Connector 829">
              <a:extLst>
                <a:ext uri="{FF2B5EF4-FFF2-40B4-BE49-F238E27FC236}">
                  <a16:creationId xmlns:a16="http://schemas.microsoft.com/office/drawing/2014/main" id="{23E4EF49-3122-3F99-8BC9-21BF5D1E44A0}"/>
                </a:ext>
              </a:extLst>
            </p:cNvPr>
            <p:cNvCxnSpPr>
              <a:cxnSpLocks/>
            </p:cNvCxnSpPr>
            <p:nvPr/>
          </p:nvCxnSpPr>
          <p:spPr bwMode="auto">
            <a:xfrm>
              <a:off x="1653599" y="3040857"/>
              <a:ext cx="237744" cy="128016"/>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8" name="Group 27">
            <a:extLst>
              <a:ext uri="{FF2B5EF4-FFF2-40B4-BE49-F238E27FC236}">
                <a16:creationId xmlns:a16="http://schemas.microsoft.com/office/drawing/2014/main" id="{6CD91F7E-4EDD-4435-91E7-0C07961C0835}"/>
              </a:ext>
            </a:extLst>
          </p:cNvPr>
          <p:cNvGrpSpPr/>
          <p:nvPr/>
        </p:nvGrpSpPr>
        <p:grpSpPr>
          <a:xfrm>
            <a:off x="2700299" y="3108327"/>
            <a:ext cx="237744" cy="455797"/>
            <a:chOff x="2448812" y="3076924"/>
            <a:chExt cx="237744" cy="455797"/>
          </a:xfrm>
        </p:grpSpPr>
        <p:cxnSp>
          <p:nvCxnSpPr>
            <p:cNvPr id="806" name="Straight Arrow Connector 805">
              <a:extLst>
                <a:ext uri="{FF2B5EF4-FFF2-40B4-BE49-F238E27FC236}">
                  <a16:creationId xmlns:a16="http://schemas.microsoft.com/office/drawing/2014/main" id="{7C8D39EE-1039-BCB9-93F9-DA219DDCED7E}"/>
                </a:ext>
              </a:extLst>
            </p:cNvPr>
            <p:cNvCxnSpPr>
              <a:cxnSpLocks/>
            </p:cNvCxnSpPr>
            <p:nvPr/>
          </p:nvCxnSpPr>
          <p:spPr bwMode="auto">
            <a:xfrm>
              <a:off x="2448812" y="3404705"/>
              <a:ext cx="237744" cy="128016"/>
            </a:xfrm>
            <a:prstGeom prst="straightConnector1">
              <a:avLst/>
            </a:prstGeom>
            <a:noFill/>
            <a:ln w="28575" cap="flat" cmpd="sng" algn="ctr">
              <a:solidFill>
                <a:schemeClr val="bg1"/>
              </a:solidFill>
              <a:prstDash val="solid"/>
              <a:round/>
              <a:headEnd type="none" w="med" len="med"/>
              <a:tailEnd type="triangle"/>
            </a:ln>
            <a:effectLst/>
          </p:spPr>
        </p:cxnSp>
        <p:cxnSp>
          <p:nvCxnSpPr>
            <p:cNvPr id="832" name="Straight Arrow Connector 831">
              <a:extLst>
                <a:ext uri="{FF2B5EF4-FFF2-40B4-BE49-F238E27FC236}">
                  <a16:creationId xmlns:a16="http://schemas.microsoft.com/office/drawing/2014/main" id="{76C3B689-1FC8-3005-9C6E-9CD785E3B4EF}"/>
                </a:ext>
              </a:extLst>
            </p:cNvPr>
            <p:cNvCxnSpPr>
              <a:cxnSpLocks/>
            </p:cNvCxnSpPr>
            <p:nvPr/>
          </p:nvCxnSpPr>
          <p:spPr bwMode="auto">
            <a:xfrm flipH="1">
              <a:off x="2448812" y="3076924"/>
              <a:ext cx="237744" cy="128016"/>
            </a:xfrm>
            <a:prstGeom prst="straightConnector1">
              <a:avLst/>
            </a:prstGeom>
            <a:noFill/>
            <a:ln w="28575" cap="flat" cmpd="sng" algn="ctr">
              <a:solidFill>
                <a:schemeClr val="bg1"/>
              </a:solidFill>
              <a:prstDash val="solid"/>
              <a:round/>
              <a:headEnd type="none" w="med" len="med"/>
              <a:tailEnd type="triangle"/>
            </a:ln>
            <a:effectLst/>
          </p:spPr>
        </p:cxnSp>
      </p:grpSp>
      <p:sp>
        <p:nvSpPr>
          <p:cNvPr id="833" name="TextBox 832">
            <a:extLst>
              <a:ext uri="{FF2B5EF4-FFF2-40B4-BE49-F238E27FC236}">
                <a16:creationId xmlns:a16="http://schemas.microsoft.com/office/drawing/2014/main" id="{3F582036-E1FB-DB70-4154-4E7230B0127B}"/>
              </a:ext>
            </a:extLst>
          </p:cNvPr>
          <p:cNvSpPr txBox="1"/>
          <p:nvPr/>
        </p:nvSpPr>
        <p:spPr bwMode="auto">
          <a:xfrm>
            <a:off x="307114" y="1716877"/>
            <a:ext cx="11713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Cetuximab</a:t>
            </a:r>
            <a:b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Panitumumab</a:t>
            </a:r>
          </a:p>
        </p:txBody>
      </p:sp>
      <p:sp>
        <p:nvSpPr>
          <p:cNvPr id="834" name="TextBox 833">
            <a:extLst>
              <a:ext uri="{FF2B5EF4-FFF2-40B4-BE49-F238E27FC236}">
                <a16:creationId xmlns:a16="http://schemas.microsoft.com/office/drawing/2014/main" id="{8E0B54CB-25EE-2FF2-35E5-1E11C14C9015}"/>
              </a:ext>
            </a:extLst>
          </p:cNvPr>
          <p:cNvSpPr txBox="1"/>
          <p:nvPr/>
        </p:nvSpPr>
        <p:spPr bwMode="auto">
          <a:xfrm>
            <a:off x="3107035" y="1823696"/>
            <a:ext cx="10648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Trastuzumab</a:t>
            </a:r>
          </a:p>
        </p:txBody>
      </p:sp>
      <p:grpSp>
        <p:nvGrpSpPr>
          <p:cNvPr id="835" name="Group 834">
            <a:extLst>
              <a:ext uri="{FF2B5EF4-FFF2-40B4-BE49-F238E27FC236}">
                <a16:creationId xmlns:a16="http://schemas.microsoft.com/office/drawing/2014/main" id="{01147ACB-A549-ED07-8402-0C4D0194091F}"/>
              </a:ext>
            </a:extLst>
          </p:cNvPr>
          <p:cNvGrpSpPr/>
          <p:nvPr/>
        </p:nvGrpSpPr>
        <p:grpSpPr>
          <a:xfrm rot="1530751">
            <a:off x="1144233" y="2157593"/>
            <a:ext cx="219135" cy="137040"/>
            <a:chOff x="4366613" y="-1381539"/>
            <a:chExt cx="166571" cy="139148"/>
          </a:xfrm>
        </p:grpSpPr>
        <p:cxnSp>
          <p:nvCxnSpPr>
            <p:cNvPr id="836" name="Straight Connector 835">
              <a:extLst>
                <a:ext uri="{FF2B5EF4-FFF2-40B4-BE49-F238E27FC236}">
                  <a16:creationId xmlns:a16="http://schemas.microsoft.com/office/drawing/2014/main" id="{B0E2ED52-4C31-2033-6C86-94781DBFA6DB}"/>
                </a:ext>
              </a:extLst>
            </p:cNvPr>
            <p:cNvCxnSpPr>
              <a:cxnSpLocks/>
            </p:cNvCxnSpPr>
            <p:nvPr/>
          </p:nvCxnSpPr>
          <p:spPr bwMode="auto">
            <a:xfrm>
              <a:off x="4366613" y="-1311965"/>
              <a:ext cx="166571" cy="0"/>
            </a:xfrm>
            <a:prstGeom prst="line">
              <a:avLst/>
            </a:prstGeom>
            <a:noFill/>
            <a:ln w="19050" cap="flat" cmpd="sng" algn="ctr">
              <a:solidFill>
                <a:schemeClr val="bg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BA4C7243-E39A-EA17-2D76-D19995D12E14}"/>
                </a:ext>
              </a:extLst>
            </p:cNvPr>
            <p:cNvCxnSpPr>
              <a:cxnSpLocks/>
            </p:cNvCxnSpPr>
            <p:nvPr/>
          </p:nvCxnSpPr>
          <p:spPr bwMode="auto">
            <a:xfrm>
              <a:off x="4533184" y="-1381539"/>
              <a:ext cx="0" cy="139148"/>
            </a:xfrm>
            <a:prstGeom prst="line">
              <a:avLst/>
            </a:prstGeom>
            <a:noFill/>
            <a:ln w="19050" cap="flat" cmpd="sng" algn="ctr">
              <a:solidFill>
                <a:schemeClr val="bg1"/>
              </a:solidFill>
              <a:prstDash val="solid"/>
              <a:round/>
              <a:headEnd type="none" w="med" len="med"/>
              <a:tailEnd type="none" w="med" len="med"/>
            </a:ln>
            <a:effectLst/>
          </p:spPr>
        </p:cxnSp>
      </p:grpSp>
      <p:grpSp>
        <p:nvGrpSpPr>
          <p:cNvPr id="838" name="Group 837">
            <a:extLst>
              <a:ext uri="{FF2B5EF4-FFF2-40B4-BE49-F238E27FC236}">
                <a16:creationId xmlns:a16="http://schemas.microsoft.com/office/drawing/2014/main" id="{C4ED8137-6A8A-642D-008A-5AD916818F16}"/>
              </a:ext>
            </a:extLst>
          </p:cNvPr>
          <p:cNvGrpSpPr/>
          <p:nvPr/>
        </p:nvGrpSpPr>
        <p:grpSpPr>
          <a:xfrm rot="8771403">
            <a:off x="3449353" y="2056623"/>
            <a:ext cx="417017" cy="308477"/>
            <a:chOff x="4216198" y="-1555614"/>
            <a:chExt cx="316986" cy="313223"/>
          </a:xfrm>
        </p:grpSpPr>
        <p:cxnSp>
          <p:nvCxnSpPr>
            <p:cNvPr id="839" name="Straight Connector 838">
              <a:extLst>
                <a:ext uri="{FF2B5EF4-FFF2-40B4-BE49-F238E27FC236}">
                  <a16:creationId xmlns:a16="http://schemas.microsoft.com/office/drawing/2014/main" id="{5CC68A58-6B4C-7076-A642-B6526D646611}"/>
                </a:ext>
              </a:extLst>
            </p:cNvPr>
            <p:cNvCxnSpPr>
              <a:cxnSpLocks/>
              <a:stCxn id="834" idx="2"/>
            </p:cNvCxnSpPr>
            <p:nvPr/>
          </p:nvCxnSpPr>
          <p:spPr bwMode="auto">
            <a:xfrm rot="12828597" flipH="1">
              <a:off x="4216198" y="-1555614"/>
              <a:ext cx="153957" cy="157340"/>
            </a:xfrm>
            <a:prstGeom prst="line">
              <a:avLst/>
            </a:prstGeom>
            <a:noFill/>
            <a:ln w="19050" cap="flat" cmpd="sng" algn="ctr">
              <a:solidFill>
                <a:schemeClr val="bg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14B10676-6C62-5AFE-D1CB-722466B1677D}"/>
                </a:ext>
              </a:extLst>
            </p:cNvPr>
            <p:cNvCxnSpPr>
              <a:cxnSpLocks/>
            </p:cNvCxnSpPr>
            <p:nvPr/>
          </p:nvCxnSpPr>
          <p:spPr bwMode="auto">
            <a:xfrm>
              <a:off x="4533184" y="-1381539"/>
              <a:ext cx="0" cy="139148"/>
            </a:xfrm>
            <a:prstGeom prst="line">
              <a:avLst/>
            </a:prstGeom>
            <a:noFill/>
            <a:ln w="19050" cap="flat" cmpd="sng" algn="ctr">
              <a:solidFill>
                <a:schemeClr val="bg1"/>
              </a:solidFill>
              <a:prstDash val="solid"/>
              <a:round/>
              <a:headEnd type="none" w="med" len="med"/>
              <a:tailEnd type="none" w="med" len="med"/>
            </a:ln>
            <a:effectLst/>
          </p:spPr>
        </p:cxnSp>
      </p:grpSp>
      <p:sp>
        <p:nvSpPr>
          <p:cNvPr id="842" name="TextBox 841">
            <a:extLst>
              <a:ext uri="{FF2B5EF4-FFF2-40B4-BE49-F238E27FC236}">
                <a16:creationId xmlns:a16="http://schemas.microsoft.com/office/drawing/2014/main" id="{FB9FCFC5-1C9E-F858-99B1-58BBA44FA5E3}"/>
              </a:ext>
            </a:extLst>
          </p:cNvPr>
          <p:cNvSpPr txBox="1"/>
          <p:nvPr/>
        </p:nvSpPr>
        <p:spPr bwMode="auto">
          <a:xfrm>
            <a:off x="376707" y="3086213"/>
            <a:ext cx="10648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rPr>
              <a:t>Erlotinib</a:t>
            </a:r>
            <a:br>
              <a:rPr kumimoji="0" lang="en-US" sz="1200" i="0" u="none" strike="noStrike" kern="1200" cap="none" spc="0" normalizeH="0" baseline="0" noProof="0" dirty="0">
                <a:ln>
                  <a:noFill/>
                </a:ln>
                <a:solidFill>
                  <a:srgbClr val="000000"/>
                </a:solidFill>
                <a:effectLst/>
                <a:uLnTx/>
                <a:uFillTx/>
                <a:latin typeface="Calibri" panose="020F0502020204030204" pitchFamily="34" charset="0"/>
              </a:rPr>
            </a:br>
            <a:r>
              <a:rPr lang="en-US" sz="1200" dirty="0">
                <a:solidFill>
                  <a:srgbClr val="000000"/>
                </a:solidFill>
                <a:latin typeface="Calibri" panose="020F0502020204030204" pitchFamily="34" charset="0"/>
              </a:rPr>
              <a:t>Gefitinib</a:t>
            </a:r>
            <a:endParaRPr kumimoji="0" lang="en-US" sz="1200" i="0" u="none" strike="noStrike" kern="1200" cap="none" spc="0" normalizeH="0" baseline="0" noProof="0" dirty="0">
              <a:ln>
                <a:noFill/>
              </a:ln>
              <a:solidFill>
                <a:srgbClr val="000000"/>
              </a:solidFill>
              <a:effectLst/>
              <a:uLnTx/>
              <a:uFillTx/>
              <a:latin typeface="Calibri" panose="020F0502020204030204" pitchFamily="34" charset="0"/>
            </a:endParaRPr>
          </a:p>
        </p:txBody>
      </p:sp>
      <p:grpSp>
        <p:nvGrpSpPr>
          <p:cNvPr id="843" name="Group 842">
            <a:extLst>
              <a:ext uri="{FF2B5EF4-FFF2-40B4-BE49-F238E27FC236}">
                <a16:creationId xmlns:a16="http://schemas.microsoft.com/office/drawing/2014/main" id="{5BD52C10-6C77-0C79-AAD5-6F7E44C8691C}"/>
              </a:ext>
            </a:extLst>
          </p:cNvPr>
          <p:cNvGrpSpPr/>
          <p:nvPr/>
        </p:nvGrpSpPr>
        <p:grpSpPr>
          <a:xfrm rot="19491332">
            <a:off x="1248952" y="3040776"/>
            <a:ext cx="219135" cy="137040"/>
            <a:chOff x="4366613" y="-1381539"/>
            <a:chExt cx="166571" cy="139148"/>
          </a:xfrm>
        </p:grpSpPr>
        <p:cxnSp>
          <p:nvCxnSpPr>
            <p:cNvPr id="844" name="Straight Connector 843">
              <a:extLst>
                <a:ext uri="{FF2B5EF4-FFF2-40B4-BE49-F238E27FC236}">
                  <a16:creationId xmlns:a16="http://schemas.microsoft.com/office/drawing/2014/main" id="{2AD9BF58-AB8B-3A0F-BFF9-D75759B281C9}"/>
                </a:ext>
              </a:extLst>
            </p:cNvPr>
            <p:cNvCxnSpPr>
              <a:cxnSpLocks/>
            </p:cNvCxnSpPr>
            <p:nvPr/>
          </p:nvCxnSpPr>
          <p:spPr bwMode="auto">
            <a:xfrm>
              <a:off x="4366613" y="-1311965"/>
              <a:ext cx="166571" cy="0"/>
            </a:xfrm>
            <a:prstGeom prst="line">
              <a:avLst/>
            </a:prstGeom>
            <a:noFill/>
            <a:ln w="19050" cap="flat" cmpd="sng" algn="ctr">
              <a:solidFill>
                <a:schemeClr val="bg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9AFC0BAE-0DE5-B741-5EDE-E9A9742F548B}"/>
                </a:ext>
              </a:extLst>
            </p:cNvPr>
            <p:cNvCxnSpPr>
              <a:cxnSpLocks/>
            </p:cNvCxnSpPr>
            <p:nvPr/>
          </p:nvCxnSpPr>
          <p:spPr bwMode="auto">
            <a:xfrm>
              <a:off x="4533184" y="-1381539"/>
              <a:ext cx="0" cy="139148"/>
            </a:xfrm>
            <a:prstGeom prst="line">
              <a:avLst/>
            </a:prstGeom>
            <a:noFill/>
            <a:ln w="19050" cap="flat" cmpd="sng" algn="ctr">
              <a:solidFill>
                <a:schemeClr val="bg1"/>
              </a:solidFill>
              <a:prstDash val="solid"/>
              <a:round/>
              <a:headEnd type="none" w="med" len="med"/>
              <a:tailEnd type="none" w="med" len="med"/>
            </a:ln>
            <a:effectLst/>
          </p:spPr>
        </p:cxnSp>
      </p:grpSp>
      <p:sp>
        <p:nvSpPr>
          <p:cNvPr id="846" name="TextBox 845">
            <a:extLst>
              <a:ext uri="{FF2B5EF4-FFF2-40B4-BE49-F238E27FC236}">
                <a16:creationId xmlns:a16="http://schemas.microsoft.com/office/drawing/2014/main" id="{2E381DA1-CB45-812B-6B3D-C2C178622270}"/>
              </a:ext>
            </a:extLst>
          </p:cNvPr>
          <p:cNvSpPr txBox="1"/>
          <p:nvPr/>
        </p:nvSpPr>
        <p:spPr bwMode="auto">
          <a:xfrm>
            <a:off x="5232760" y="1206992"/>
            <a:ext cx="60665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Relationship Between </a:t>
            </a:r>
            <a:r>
              <a:rPr lang="en-US" sz="16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HER2</a:t>
            </a:r>
            <a:r>
              <a:rPr lang="en-US" sz="16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Amplification and PFS With (Top) </a:t>
            </a:r>
            <a:br>
              <a:rPr lang="en-US" sz="16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6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Without (Bottom) Anti-EGFR Therapy</a:t>
            </a:r>
            <a:endPar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7" name="Group 46">
            <a:extLst>
              <a:ext uri="{FF2B5EF4-FFF2-40B4-BE49-F238E27FC236}">
                <a16:creationId xmlns:a16="http://schemas.microsoft.com/office/drawing/2014/main" id="{9765D53F-99D3-89E2-BC20-B044F43B347B}"/>
              </a:ext>
            </a:extLst>
          </p:cNvPr>
          <p:cNvGrpSpPr/>
          <p:nvPr/>
        </p:nvGrpSpPr>
        <p:grpSpPr>
          <a:xfrm>
            <a:off x="4417723" y="1807579"/>
            <a:ext cx="3666265" cy="2272066"/>
            <a:chOff x="4136227" y="1632169"/>
            <a:chExt cx="3666265" cy="2272066"/>
          </a:xfrm>
        </p:grpSpPr>
        <p:sp>
          <p:nvSpPr>
            <p:cNvPr id="4" name="Freeform 3">
              <a:extLst>
                <a:ext uri="{FF2B5EF4-FFF2-40B4-BE49-F238E27FC236}">
                  <a16:creationId xmlns:a16="http://schemas.microsoft.com/office/drawing/2014/main" id="{DD4C6D5A-4E2D-E730-EA13-35EDB98B8159}"/>
                </a:ext>
              </a:extLst>
            </p:cNvPr>
            <p:cNvSpPr/>
            <p:nvPr/>
          </p:nvSpPr>
          <p:spPr bwMode="auto">
            <a:xfrm>
              <a:off x="4661210" y="1717288"/>
              <a:ext cx="3116766" cy="1906858"/>
            </a:xfrm>
            <a:custGeom>
              <a:avLst/>
              <a:gdLst>
                <a:gd name="connsiteX0" fmla="*/ 0 w 3116766"/>
                <a:gd name="connsiteY0" fmla="*/ 0 h 1906858"/>
                <a:gd name="connsiteX1" fmla="*/ 0 w 3116766"/>
                <a:gd name="connsiteY1" fmla="*/ 1906858 h 1906858"/>
                <a:gd name="connsiteX2" fmla="*/ 3116766 w 3116766"/>
                <a:gd name="connsiteY2" fmla="*/ 1906858 h 1906858"/>
              </a:gdLst>
              <a:ahLst/>
              <a:cxnLst>
                <a:cxn ang="0">
                  <a:pos x="connsiteX0" y="connsiteY0"/>
                </a:cxn>
                <a:cxn ang="0">
                  <a:pos x="connsiteX1" y="connsiteY1"/>
                </a:cxn>
                <a:cxn ang="0">
                  <a:pos x="connsiteX2" y="connsiteY2"/>
                </a:cxn>
              </a:cxnLst>
              <a:rect l="l" t="t" r="r" b="b"/>
              <a:pathLst>
                <a:path w="3116766" h="1906858">
                  <a:moveTo>
                    <a:pt x="0" y="0"/>
                  </a:moveTo>
                  <a:lnTo>
                    <a:pt x="0" y="1906858"/>
                  </a:lnTo>
                  <a:lnTo>
                    <a:pt x="3116766" y="1906858"/>
                  </a:lnTo>
                </a:path>
              </a:pathLst>
            </a:custGeom>
            <a:noFill/>
            <a:ln w="28575">
              <a:solidFill>
                <a:schemeClr val="bg1"/>
              </a:solidFill>
              <a:miter lim="800000"/>
              <a:headEnd/>
              <a:tailEnd/>
            </a:ln>
          </p:spPr>
          <p:txBody>
            <a:bodyPr rtlCol="0" anchor="ctr"/>
            <a:lstStyle/>
            <a:p>
              <a:pPr algn="ctr"/>
              <a:endParaRPr lang="en-US" dirty="0"/>
            </a:p>
          </p:txBody>
        </p:sp>
        <p:sp>
          <p:nvSpPr>
            <p:cNvPr id="5" name="TextBox 4">
              <a:extLst>
                <a:ext uri="{FF2B5EF4-FFF2-40B4-BE49-F238E27FC236}">
                  <a16:creationId xmlns:a16="http://schemas.microsoft.com/office/drawing/2014/main" id="{CA9EB354-A26A-9B90-7215-D59CED1348EF}"/>
                </a:ext>
              </a:extLst>
            </p:cNvPr>
            <p:cNvSpPr txBox="1"/>
            <p:nvPr/>
          </p:nvSpPr>
          <p:spPr bwMode="auto">
            <a:xfrm rot="16200000">
              <a:off x="3823641" y="2528042"/>
              <a:ext cx="8867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Patients (%)</a:t>
              </a:r>
            </a:p>
          </p:txBody>
        </p:sp>
        <p:grpSp>
          <p:nvGrpSpPr>
            <p:cNvPr id="29" name="Group 28">
              <a:extLst>
                <a:ext uri="{FF2B5EF4-FFF2-40B4-BE49-F238E27FC236}">
                  <a16:creationId xmlns:a16="http://schemas.microsoft.com/office/drawing/2014/main" id="{8D893892-0DDA-9688-D752-00ADDA8F2F15}"/>
                </a:ext>
              </a:extLst>
            </p:cNvPr>
            <p:cNvGrpSpPr/>
            <p:nvPr/>
          </p:nvGrpSpPr>
          <p:grpSpPr>
            <a:xfrm>
              <a:off x="4248448" y="1632169"/>
              <a:ext cx="420307" cy="2121259"/>
              <a:chOff x="4198264" y="1632169"/>
              <a:chExt cx="420307" cy="2121259"/>
            </a:xfrm>
          </p:grpSpPr>
          <p:sp>
            <p:nvSpPr>
              <p:cNvPr id="8" name="TextBox 7">
                <a:extLst>
                  <a:ext uri="{FF2B5EF4-FFF2-40B4-BE49-F238E27FC236}">
                    <a16:creationId xmlns:a16="http://schemas.microsoft.com/office/drawing/2014/main" id="{80415178-2090-74C1-7788-08E881D8FA92}"/>
                  </a:ext>
                </a:extLst>
              </p:cNvPr>
              <p:cNvSpPr txBox="1"/>
              <p:nvPr/>
            </p:nvSpPr>
            <p:spPr bwMode="auto">
              <a:xfrm>
                <a:off x="4198264" y="1632169"/>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9" name="TextBox 8">
                <a:extLst>
                  <a:ext uri="{FF2B5EF4-FFF2-40B4-BE49-F238E27FC236}">
                    <a16:creationId xmlns:a16="http://schemas.microsoft.com/office/drawing/2014/main" id="{CE347401-CFCC-16DC-8642-817D9F4AAA85}"/>
                  </a:ext>
                </a:extLst>
              </p:cNvPr>
              <p:cNvSpPr txBox="1"/>
              <p:nvPr/>
            </p:nvSpPr>
            <p:spPr bwMode="auto">
              <a:xfrm>
                <a:off x="4276811" y="20010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0" name="TextBox 9">
                <a:extLst>
                  <a:ext uri="{FF2B5EF4-FFF2-40B4-BE49-F238E27FC236}">
                    <a16:creationId xmlns:a16="http://schemas.microsoft.com/office/drawing/2014/main" id="{693A6230-9D61-C0DE-9732-85783A717734}"/>
                  </a:ext>
                </a:extLst>
              </p:cNvPr>
              <p:cNvSpPr txBox="1"/>
              <p:nvPr/>
            </p:nvSpPr>
            <p:spPr bwMode="auto">
              <a:xfrm>
                <a:off x="4276811" y="236987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D46B890A-F25A-8148-19FD-5CD82FD23F48}"/>
                  </a:ext>
                </a:extLst>
              </p:cNvPr>
              <p:cNvSpPr txBox="1"/>
              <p:nvPr/>
            </p:nvSpPr>
            <p:spPr bwMode="auto">
              <a:xfrm>
                <a:off x="4276811" y="273872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0C16063B-A6B3-5219-0FF6-0A68D458CD33}"/>
                  </a:ext>
                </a:extLst>
              </p:cNvPr>
              <p:cNvSpPr txBox="1"/>
              <p:nvPr/>
            </p:nvSpPr>
            <p:spPr bwMode="auto">
              <a:xfrm>
                <a:off x="4276811" y="31075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6B16CC38-36CF-F0F7-E4C2-4E206E112FB9}"/>
                  </a:ext>
                </a:extLst>
              </p:cNvPr>
              <p:cNvSpPr txBox="1"/>
              <p:nvPr/>
            </p:nvSpPr>
            <p:spPr bwMode="auto">
              <a:xfrm>
                <a:off x="4355358" y="347642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8" name="Group 17">
              <a:extLst>
                <a:ext uri="{FF2B5EF4-FFF2-40B4-BE49-F238E27FC236}">
                  <a16:creationId xmlns:a16="http://schemas.microsoft.com/office/drawing/2014/main" id="{DF3D3F79-3303-FFF1-ADEE-BF3F4CA623C0}"/>
                </a:ext>
              </a:extLst>
            </p:cNvPr>
            <p:cNvGrpSpPr/>
            <p:nvPr/>
          </p:nvGrpSpPr>
          <p:grpSpPr>
            <a:xfrm>
              <a:off x="4597265" y="1774529"/>
              <a:ext cx="67183" cy="1847088"/>
              <a:chOff x="6890206" y="1339407"/>
              <a:chExt cx="67183" cy="1082770"/>
            </a:xfrm>
          </p:grpSpPr>
          <p:cxnSp>
            <p:nvCxnSpPr>
              <p:cNvPr id="19" name="Straight Connector 18">
                <a:extLst>
                  <a:ext uri="{FF2B5EF4-FFF2-40B4-BE49-F238E27FC236}">
                    <a16:creationId xmlns:a16="http://schemas.microsoft.com/office/drawing/2014/main" id="{5FFF9CAD-36E1-CFFF-C0E8-5A8EC8109D66}"/>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ACE82F2-3832-D367-400B-A310C576ECA1}"/>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C048219-FCC5-109D-EFB5-16DF914342F4}"/>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CABBF15-2138-2E5E-96B1-839BC3943B60}"/>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04ACBD9-8981-2055-A61E-62715BCF2A8F}"/>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5E67B4C-453B-2042-887A-B160FB1807E8}"/>
                  </a:ext>
                </a:extLst>
              </p:cNvPr>
              <p:cNvCxnSpPr>
                <a:cxnSpLocks/>
              </p:cNvCxnSpPr>
              <p:nvPr/>
            </p:nvCxnSpPr>
            <p:spPr bwMode="auto">
              <a:xfrm>
                <a:off x="6890206" y="2422177"/>
                <a:ext cx="671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297FC232-5585-2D61-2CCE-17A3FE098962}"/>
                </a:ext>
              </a:extLst>
            </p:cNvPr>
            <p:cNvGrpSpPr/>
            <p:nvPr/>
          </p:nvGrpSpPr>
          <p:grpSpPr>
            <a:xfrm rot="16200000">
              <a:off x="6113298" y="2161628"/>
              <a:ext cx="67183" cy="2969971"/>
              <a:chOff x="6890206" y="1339407"/>
              <a:chExt cx="67183" cy="866216"/>
            </a:xfrm>
          </p:grpSpPr>
          <p:cxnSp>
            <p:nvCxnSpPr>
              <p:cNvPr id="31" name="Straight Connector 30">
                <a:extLst>
                  <a:ext uri="{FF2B5EF4-FFF2-40B4-BE49-F238E27FC236}">
                    <a16:creationId xmlns:a16="http://schemas.microsoft.com/office/drawing/2014/main" id="{5933B8F2-3B19-9C6F-E3EE-92CA9E5FC7C9}"/>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750C970-C91B-2539-0072-9C90CB25D6CA}"/>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7E59725-067A-0445-0AB7-66EDDDFD2C81}"/>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A256FEC-804A-D9E7-1E54-156AB3EC89ED}"/>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2083C41-A749-FDFA-7D23-76846401B737}"/>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5DF3B38B-92C0-9EEB-16A8-3EF5846F7F99}"/>
                </a:ext>
              </a:extLst>
            </p:cNvPr>
            <p:cNvSpPr txBox="1"/>
            <p:nvPr/>
          </p:nvSpPr>
          <p:spPr bwMode="auto">
            <a:xfrm>
              <a:off x="4529233" y="362723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 name="TextBox 5">
              <a:extLst>
                <a:ext uri="{FF2B5EF4-FFF2-40B4-BE49-F238E27FC236}">
                  <a16:creationId xmlns:a16="http://schemas.microsoft.com/office/drawing/2014/main" id="{FD84CE01-5B88-B95F-6312-E3D9D0A58AE1}"/>
                </a:ext>
              </a:extLst>
            </p:cNvPr>
            <p:cNvSpPr txBox="1"/>
            <p:nvPr/>
          </p:nvSpPr>
          <p:spPr bwMode="auto">
            <a:xfrm>
              <a:off x="5975848" y="362723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4" name="TextBox 13">
              <a:extLst>
                <a:ext uri="{FF2B5EF4-FFF2-40B4-BE49-F238E27FC236}">
                  <a16:creationId xmlns:a16="http://schemas.microsoft.com/office/drawing/2014/main" id="{EB9F873F-57CA-06E1-A460-B43F7431014E}"/>
                </a:ext>
              </a:extLst>
            </p:cNvPr>
            <p:cNvSpPr txBox="1"/>
            <p:nvPr/>
          </p:nvSpPr>
          <p:spPr bwMode="auto">
            <a:xfrm>
              <a:off x="5275588" y="362723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5" name="TextBox 14">
              <a:extLst>
                <a:ext uri="{FF2B5EF4-FFF2-40B4-BE49-F238E27FC236}">
                  <a16:creationId xmlns:a16="http://schemas.microsoft.com/office/drawing/2014/main" id="{172281CE-1D48-F757-B666-F348C401B8DA}"/>
                </a:ext>
              </a:extLst>
            </p:cNvPr>
            <p:cNvSpPr txBox="1"/>
            <p:nvPr/>
          </p:nvSpPr>
          <p:spPr bwMode="auto">
            <a:xfrm>
              <a:off x="7460732" y="362723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6" name="TextBox 15">
              <a:extLst>
                <a:ext uri="{FF2B5EF4-FFF2-40B4-BE49-F238E27FC236}">
                  <a16:creationId xmlns:a16="http://schemas.microsoft.com/office/drawing/2014/main" id="{3C756C5E-BE98-D5B3-520C-051BADA8A69A}"/>
                </a:ext>
              </a:extLst>
            </p:cNvPr>
            <p:cNvSpPr txBox="1"/>
            <p:nvPr/>
          </p:nvSpPr>
          <p:spPr bwMode="auto">
            <a:xfrm>
              <a:off x="6717613" y="362723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grpSp>
          <p:nvGrpSpPr>
            <p:cNvPr id="41" name="Group 40">
              <a:extLst>
                <a:ext uri="{FF2B5EF4-FFF2-40B4-BE49-F238E27FC236}">
                  <a16:creationId xmlns:a16="http://schemas.microsoft.com/office/drawing/2014/main" id="{CE43E341-4654-9798-AEA0-FD98903EEB3C}"/>
                </a:ext>
              </a:extLst>
            </p:cNvPr>
            <p:cNvGrpSpPr/>
            <p:nvPr/>
          </p:nvGrpSpPr>
          <p:grpSpPr>
            <a:xfrm>
              <a:off x="6643732" y="2455774"/>
              <a:ext cx="1046749" cy="461665"/>
              <a:chOff x="7010532" y="2750653"/>
              <a:chExt cx="1046749" cy="461665"/>
            </a:xfrm>
          </p:grpSpPr>
          <p:sp>
            <p:nvSpPr>
              <p:cNvPr id="25" name="TextBox 24">
                <a:extLst>
                  <a:ext uri="{FF2B5EF4-FFF2-40B4-BE49-F238E27FC236}">
                    <a16:creationId xmlns:a16="http://schemas.microsoft.com/office/drawing/2014/main" id="{E7828AF7-A5EB-790B-2882-8EF609B1392C}"/>
                  </a:ext>
                </a:extLst>
              </p:cNvPr>
              <p:cNvSpPr txBox="1"/>
              <p:nvPr/>
            </p:nvSpPr>
            <p:spPr bwMode="auto">
              <a:xfrm>
                <a:off x="7261870" y="2750653"/>
                <a:ext cx="79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HER2</a:t>
                </a:r>
                <a:r>
                  <a:rPr lang="en-US" sz="1200" b="0" dirty="0">
                    <a:solidFill>
                      <a:schemeClr val="bg1"/>
                    </a:solidFill>
                    <a:latin typeface="Calibri" panose="020F0502020204030204" pitchFamily="34" charset="0"/>
                  </a:rPr>
                  <a:t>amp</a:t>
                </a:r>
                <a:br>
                  <a:rPr lang="en-US" sz="1200"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HER</a:t>
                </a:r>
                <a:r>
                  <a:rPr lang="en-US" sz="1200" b="0" dirty="0">
                    <a:solidFill>
                      <a:schemeClr val="bg1"/>
                    </a:solidFill>
                    <a:latin typeface="Calibri" panose="020F0502020204030204" pitchFamily="34" charset="0"/>
                  </a:rPr>
                  <a:t>2NA</a:t>
                </a:r>
              </a:p>
            </p:txBody>
          </p:sp>
          <p:grpSp>
            <p:nvGrpSpPr>
              <p:cNvPr id="37" name="Group 36">
                <a:extLst>
                  <a:ext uri="{FF2B5EF4-FFF2-40B4-BE49-F238E27FC236}">
                    <a16:creationId xmlns:a16="http://schemas.microsoft.com/office/drawing/2014/main" id="{DA49112D-CD42-1B03-FD88-2D96C4610C05}"/>
                  </a:ext>
                </a:extLst>
              </p:cNvPr>
              <p:cNvGrpSpPr/>
              <p:nvPr/>
            </p:nvGrpSpPr>
            <p:grpSpPr>
              <a:xfrm>
                <a:off x="7010533" y="2838611"/>
                <a:ext cx="286870" cy="87958"/>
                <a:chOff x="6655398" y="2750653"/>
                <a:chExt cx="286870" cy="87958"/>
              </a:xfrm>
            </p:grpSpPr>
            <p:cxnSp>
              <p:nvCxnSpPr>
                <p:cNvPr id="27" name="Straight Connector 26">
                  <a:extLst>
                    <a:ext uri="{FF2B5EF4-FFF2-40B4-BE49-F238E27FC236}">
                      <a16:creationId xmlns:a16="http://schemas.microsoft.com/office/drawing/2014/main" id="{26DB33A0-2E63-FD7B-2175-9789F3D5A01C}"/>
                    </a:ext>
                  </a:extLst>
                </p:cNvPr>
                <p:cNvCxnSpPr>
                  <a:cxnSpLocks/>
                </p:cNvCxnSpPr>
                <p:nvPr/>
              </p:nvCxnSpPr>
              <p:spPr bwMode="auto">
                <a:xfrm>
                  <a:off x="6655398" y="2838611"/>
                  <a:ext cx="286870" cy="0"/>
                </a:xfrm>
                <a:prstGeom prst="line">
                  <a:avLst/>
                </a:prstGeom>
                <a:noFill/>
                <a:ln w="28575" cap="flat" cmpd="sng" algn="ctr">
                  <a:solidFill>
                    <a:srgbClr val="01587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DB19FC9-B5B1-026E-F29E-F5E6CE4604CE}"/>
                    </a:ext>
                  </a:extLst>
                </p:cNvPr>
                <p:cNvCxnSpPr>
                  <a:cxnSpLocks/>
                </p:cNvCxnSpPr>
                <p:nvPr/>
              </p:nvCxnSpPr>
              <p:spPr bwMode="auto">
                <a:xfrm>
                  <a:off x="6798833" y="2750653"/>
                  <a:ext cx="0" cy="76342"/>
                </a:xfrm>
                <a:prstGeom prst="line">
                  <a:avLst/>
                </a:prstGeom>
                <a:noFill/>
                <a:ln w="19050" cap="flat" cmpd="sng" algn="ctr">
                  <a:solidFill>
                    <a:srgbClr val="015873"/>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47107C17-9CB8-45A5-CE8E-8BEC1C2A98C3}"/>
                  </a:ext>
                </a:extLst>
              </p:cNvPr>
              <p:cNvGrpSpPr/>
              <p:nvPr/>
            </p:nvGrpSpPr>
            <p:grpSpPr>
              <a:xfrm>
                <a:off x="7010532" y="3018072"/>
                <a:ext cx="286870" cy="87958"/>
                <a:chOff x="6655398" y="2750653"/>
                <a:chExt cx="286870" cy="87958"/>
              </a:xfrm>
            </p:grpSpPr>
            <p:cxnSp>
              <p:nvCxnSpPr>
                <p:cNvPr id="39" name="Straight Connector 38">
                  <a:extLst>
                    <a:ext uri="{FF2B5EF4-FFF2-40B4-BE49-F238E27FC236}">
                      <a16:creationId xmlns:a16="http://schemas.microsoft.com/office/drawing/2014/main" id="{C5B81E22-0E13-D168-3DCE-586CDBB3EF13}"/>
                    </a:ext>
                  </a:extLst>
                </p:cNvPr>
                <p:cNvCxnSpPr>
                  <a:cxnSpLocks/>
                </p:cNvCxnSpPr>
                <p:nvPr/>
              </p:nvCxnSpPr>
              <p:spPr bwMode="auto">
                <a:xfrm>
                  <a:off x="6655398" y="2838611"/>
                  <a:ext cx="286870" cy="0"/>
                </a:xfrm>
                <a:prstGeom prst="line">
                  <a:avLst/>
                </a:prstGeom>
                <a:noFill/>
                <a:ln w="28575" cap="flat" cmpd="sng" algn="ctr">
                  <a:solidFill>
                    <a:srgbClr val="E1471D"/>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8A83E82-7939-42B1-7617-A6AE2771EE14}"/>
                    </a:ext>
                  </a:extLst>
                </p:cNvPr>
                <p:cNvCxnSpPr>
                  <a:cxnSpLocks/>
                </p:cNvCxnSpPr>
                <p:nvPr/>
              </p:nvCxnSpPr>
              <p:spPr bwMode="auto">
                <a:xfrm>
                  <a:off x="6798833" y="2750653"/>
                  <a:ext cx="0" cy="7634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45" name="Group 44">
              <a:extLst>
                <a:ext uri="{FF2B5EF4-FFF2-40B4-BE49-F238E27FC236}">
                  <a16:creationId xmlns:a16="http://schemas.microsoft.com/office/drawing/2014/main" id="{7327E196-F2B6-CD04-751C-6969F7FF2ECB}"/>
                </a:ext>
              </a:extLst>
            </p:cNvPr>
            <p:cNvGrpSpPr/>
            <p:nvPr/>
          </p:nvGrpSpPr>
          <p:grpSpPr>
            <a:xfrm>
              <a:off x="5767647" y="1651504"/>
              <a:ext cx="1975299" cy="707886"/>
              <a:chOff x="5316240" y="1552537"/>
              <a:chExt cx="1975299" cy="707886"/>
            </a:xfrm>
          </p:grpSpPr>
          <p:sp>
            <p:nvSpPr>
              <p:cNvPr id="17" name="TextBox 16">
                <a:extLst>
                  <a:ext uri="{FF2B5EF4-FFF2-40B4-BE49-F238E27FC236}">
                    <a16:creationId xmlns:a16="http://schemas.microsoft.com/office/drawing/2014/main" id="{F204C48F-D95F-19E8-01AE-6EF0B6B88E3A}"/>
                  </a:ext>
                </a:extLst>
              </p:cNvPr>
              <p:cNvSpPr txBox="1"/>
              <p:nvPr/>
            </p:nvSpPr>
            <p:spPr bwMode="auto">
              <a:xfrm>
                <a:off x="5316240" y="1860313"/>
                <a:ext cx="6928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HER2</a:t>
                </a:r>
                <a:r>
                  <a:rPr lang="en-US" sz="1000" b="0" dirty="0">
                    <a:solidFill>
                      <a:schemeClr val="bg1"/>
                    </a:solidFill>
                    <a:latin typeface="Calibri" panose="020F0502020204030204" pitchFamily="34" charset="0"/>
                  </a:rPr>
                  <a:t>amp</a:t>
                </a:r>
                <a:br>
                  <a:rPr lang="en-US" sz="1000" b="0" dirty="0">
                    <a:solidFill>
                      <a:schemeClr val="bg1"/>
                    </a:solidFill>
                    <a:latin typeface="Calibri" panose="020F0502020204030204" pitchFamily="34" charset="0"/>
                  </a:rPr>
                </a:br>
                <a:r>
                  <a:rPr lang="en-US" sz="1000" b="0" i="1" dirty="0">
                    <a:solidFill>
                      <a:schemeClr val="bg1"/>
                    </a:solidFill>
                    <a:latin typeface="Calibri" panose="020F0502020204030204" pitchFamily="34" charset="0"/>
                  </a:rPr>
                  <a:t>HER</a:t>
                </a:r>
                <a:r>
                  <a:rPr lang="en-US" sz="1000" b="0" dirty="0">
                    <a:solidFill>
                      <a:schemeClr val="bg1"/>
                    </a:solidFill>
                    <a:latin typeface="Calibri" panose="020F0502020204030204" pitchFamily="34" charset="0"/>
                  </a:rPr>
                  <a:t>2NA</a:t>
                </a:r>
              </a:p>
            </p:txBody>
          </p:sp>
          <p:sp>
            <p:nvSpPr>
              <p:cNvPr id="42" name="TextBox 41">
                <a:extLst>
                  <a:ext uri="{FF2B5EF4-FFF2-40B4-BE49-F238E27FC236}">
                    <a16:creationId xmlns:a16="http://schemas.microsoft.com/office/drawing/2014/main" id="{C5ECC883-52FF-345A-9C46-1DF38BE2E904}"/>
                  </a:ext>
                </a:extLst>
              </p:cNvPr>
              <p:cNvSpPr txBox="1"/>
              <p:nvPr/>
            </p:nvSpPr>
            <p:spPr bwMode="auto">
              <a:xfrm>
                <a:off x="5848545" y="1552537"/>
                <a:ext cx="5325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mPFS, </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Mo</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8.1</a:t>
                </a:r>
              </a:p>
            </p:txBody>
          </p:sp>
          <p:sp>
            <p:nvSpPr>
              <p:cNvPr id="43" name="TextBox 42">
                <a:extLst>
                  <a:ext uri="{FF2B5EF4-FFF2-40B4-BE49-F238E27FC236}">
                    <a16:creationId xmlns:a16="http://schemas.microsoft.com/office/drawing/2014/main" id="{D9B31292-5CEA-658C-BB36-3B786930DAAB}"/>
                  </a:ext>
                </a:extLst>
              </p:cNvPr>
              <p:cNvSpPr txBox="1"/>
              <p:nvPr/>
            </p:nvSpPr>
            <p:spPr bwMode="auto">
              <a:xfrm>
                <a:off x="6240891" y="1552537"/>
                <a:ext cx="69281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(95% CI)</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7.05</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(3.4-14.9)</a:t>
                </a:r>
              </a:p>
            </p:txBody>
          </p:sp>
          <p:sp>
            <p:nvSpPr>
              <p:cNvPr id="44" name="TextBox 43">
                <a:extLst>
                  <a:ext uri="{FF2B5EF4-FFF2-40B4-BE49-F238E27FC236}">
                    <a16:creationId xmlns:a16="http://schemas.microsoft.com/office/drawing/2014/main" id="{2365B217-36CD-16F0-88B4-749E4617C9E5}"/>
                  </a:ext>
                </a:extLst>
              </p:cNvPr>
              <p:cNvSpPr txBox="1"/>
              <p:nvPr/>
            </p:nvSpPr>
            <p:spPr bwMode="auto">
              <a:xfrm>
                <a:off x="6813523" y="1706337"/>
                <a:ext cx="47801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P</a:t>
                </a:r>
              </a:p>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&lt;.001</a:t>
                </a:r>
                <a:endParaRPr lang="en-US" sz="1000" b="0" dirty="0">
                  <a:solidFill>
                    <a:schemeClr val="bg1"/>
                  </a:solidFill>
                  <a:latin typeface="Calibri" panose="020F0502020204030204" pitchFamily="34" charset="0"/>
                </a:endParaRPr>
              </a:p>
            </p:txBody>
          </p:sp>
        </p:grpSp>
      </p:grpSp>
      <p:sp>
        <p:nvSpPr>
          <p:cNvPr id="49" name="Freeform 48">
            <a:extLst>
              <a:ext uri="{FF2B5EF4-FFF2-40B4-BE49-F238E27FC236}">
                <a16:creationId xmlns:a16="http://schemas.microsoft.com/office/drawing/2014/main" id="{C631E5C9-7AEE-D37F-9C14-3928B442BCEE}"/>
              </a:ext>
            </a:extLst>
          </p:cNvPr>
          <p:cNvSpPr/>
          <p:nvPr/>
        </p:nvSpPr>
        <p:spPr bwMode="auto">
          <a:xfrm>
            <a:off x="4943263" y="4149296"/>
            <a:ext cx="3116766" cy="1906858"/>
          </a:xfrm>
          <a:custGeom>
            <a:avLst/>
            <a:gdLst>
              <a:gd name="connsiteX0" fmla="*/ 0 w 3116766"/>
              <a:gd name="connsiteY0" fmla="*/ 0 h 1906858"/>
              <a:gd name="connsiteX1" fmla="*/ 0 w 3116766"/>
              <a:gd name="connsiteY1" fmla="*/ 1906858 h 1906858"/>
              <a:gd name="connsiteX2" fmla="*/ 3116766 w 3116766"/>
              <a:gd name="connsiteY2" fmla="*/ 1906858 h 1906858"/>
            </a:gdLst>
            <a:ahLst/>
            <a:cxnLst>
              <a:cxn ang="0">
                <a:pos x="connsiteX0" y="connsiteY0"/>
              </a:cxn>
              <a:cxn ang="0">
                <a:pos x="connsiteX1" y="connsiteY1"/>
              </a:cxn>
              <a:cxn ang="0">
                <a:pos x="connsiteX2" y="connsiteY2"/>
              </a:cxn>
            </a:cxnLst>
            <a:rect l="l" t="t" r="r" b="b"/>
            <a:pathLst>
              <a:path w="3116766" h="1906858">
                <a:moveTo>
                  <a:pt x="0" y="0"/>
                </a:moveTo>
                <a:lnTo>
                  <a:pt x="0" y="1906858"/>
                </a:lnTo>
                <a:lnTo>
                  <a:pt x="3116766" y="1906858"/>
                </a:lnTo>
              </a:path>
            </a:pathLst>
          </a:custGeom>
          <a:noFill/>
          <a:ln w="28575">
            <a:solidFill>
              <a:schemeClr val="bg1"/>
            </a:solidFill>
            <a:miter lim="800000"/>
            <a:headEnd/>
            <a:tailEnd/>
          </a:ln>
        </p:spPr>
        <p:txBody>
          <a:bodyPr rtlCol="0" anchor="ctr"/>
          <a:lstStyle/>
          <a:p>
            <a:pPr algn="ctr"/>
            <a:endParaRPr lang="en-US" dirty="0"/>
          </a:p>
        </p:txBody>
      </p:sp>
      <p:sp>
        <p:nvSpPr>
          <p:cNvPr id="50" name="TextBox 49">
            <a:extLst>
              <a:ext uri="{FF2B5EF4-FFF2-40B4-BE49-F238E27FC236}">
                <a16:creationId xmlns:a16="http://schemas.microsoft.com/office/drawing/2014/main" id="{BA71F445-C82B-8212-4043-AFBAD78AFA0A}"/>
              </a:ext>
            </a:extLst>
          </p:cNvPr>
          <p:cNvSpPr txBox="1"/>
          <p:nvPr/>
        </p:nvSpPr>
        <p:spPr bwMode="auto">
          <a:xfrm rot="16200000">
            <a:off x="4121170" y="4960050"/>
            <a:ext cx="88678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100" b="1" dirty="0">
                <a:solidFill>
                  <a:schemeClr val="bg1"/>
                </a:solidFill>
                <a:latin typeface="Calibri" panose="020F0502020204030204" pitchFamily="34" charset="0"/>
              </a:rPr>
              <a:t>Patients (%)</a:t>
            </a:r>
          </a:p>
        </p:txBody>
      </p:sp>
      <p:grpSp>
        <p:nvGrpSpPr>
          <p:cNvPr id="51" name="Group 50">
            <a:extLst>
              <a:ext uri="{FF2B5EF4-FFF2-40B4-BE49-F238E27FC236}">
                <a16:creationId xmlns:a16="http://schemas.microsoft.com/office/drawing/2014/main" id="{B03DBA91-CAD5-91AC-F021-EA2B9841722A}"/>
              </a:ext>
            </a:extLst>
          </p:cNvPr>
          <p:cNvGrpSpPr/>
          <p:nvPr/>
        </p:nvGrpSpPr>
        <p:grpSpPr>
          <a:xfrm>
            <a:off x="4530501" y="4064177"/>
            <a:ext cx="420307" cy="2121259"/>
            <a:chOff x="4198264" y="1632169"/>
            <a:chExt cx="420307" cy="2121259"/>
          </a:xfrm>
        </p:grpSpPr>
        <p:sp>
          <p:nvSpPr>
            <p:cNvPr id="83" name="TextBox 82">
              <a:extLst>
                <a:ext uri="{FF2B5EF4-FFF2-40B4-BE49-F238E27FC236}">
                  <a16:creationId xmlns:a16="http://schemas.microsoft.com/office/drawing/2014/main" id="{2CE83669-68E4-CBF8-F275-9E243B3A72B4}"/>
                </a:ext>
              </a:extLst>
            </p:cNvPr>
            <p:cNvSpPr txBox="1"/>
            <p:nvPr/>
          </p:nvSpPr>
          <p:spPr bwMode="auto">
            <a:xfrm>
              <a:off x="4198264" y="1632169"/>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84" name="TextBox 83">
              <a:extLst>
                <a:ext uri="{FF2B5EF4-FFF2-40B4-BE49-F238E27FC236}">
                  <a16:creationId xmlns:a16="http://schemas.microsoft.com/office/drawing/2014/main" id="{2104D7AC-BC31-8D46-C78B-D3B66967D15F}"/>
                </a:ext>
              </a:extLst>
            </p:cNvPr>
            <p:cNvSpPr txBox="1"/>
            <p:nvPr/>
          </p:nvSpPr>
          <p:spPr bwMode="auto">
            <a:xfrm>
              <a:off x="4276811" y="20010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85" name="TextBox 84">
              <a:extLst>
                <a:ext uri="{FF2B5EF4-FFF2-40B4-BE49-F238E27FC236}">
                  <a16:creationId xmlns:a16="http://schemas.microsoft.com/office/drawing/2014/main" id="{ABB75538-7E82-90AC-743A-2D4083ED3138}"/>
                </a:ext>
              </a:extLst>
            </p:cNvPr>
            <p:cNvSpPr txBox="1"/>
            <p:nvPr/>
          </p:nvSpPr>
          <p:spPr bwMode="auto">
            <a:xfrm>
              <a:off x="4276811" y="236987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6" name="TextBox 85">
              <a:extLst>
                <a:ext uri="{FF2B5EF4-FFF2-40B4-BE49-F238E27FC236}">
                  <a16:creationId xmlns:a16="http://schemas.microsoft.com/office/drawing/2014/main" id="{D98DB61F-5790-5CB6-CFA9-575F71AE2FBB}"/>
                </a:ext>
              </a:extLst>
            </p:cNvPr>
            <p:cNvSpPr txBox="1"/>
            <p:nvPr/>
          </p:nvSpPr>
          <p:spPr bwMode="auto">
            <a:xfrm>
              <a:off x="4276811" y="273872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87" name="TextBox 86">
              <a:extLst>
                <a:ext uri="{FF2B5EF4-FFF2-40B4-BE49-F238E27FC236}">
                  <a16:creationId xmlns:a16="http://schemas.microsoft.com/office/drawing/2014/main" id="{6198F73A-638D-09BA-A328-F680C9A74189}"/>
                </a:ext>
              </a:extLst>
            </p:cNvPr>
            <p:cNvSpPr txBox="1"/>
            <p:nvPr/>
          </p:nvSpPr>
          <p:spPr bwMode="auto">
            <a:xfrm>
              <a:off x="4276811" y="31075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88" name="TextBox 87">
              <a:extLst>
                <a:ext uri="{FF2B5EF4-FFF2-40B4-BE49-F238E27FC236}">
                  <a16:creationId xmlns:a16="http://schemas.microsoft.com/office/drawing/2014/main" id="{45BAF52A-E217-13CC-50FC-4168826431BC}"/>
                </a:ext>
              </a:extLst>
            </p:cNvPr>
            <p:cNvSpPr txBox="1"/>
            <p:nvPr/>
          </p:nvSpPr>
          <p:spPr bwMode="auto">
            <a:xfrm>
              <a:off x="4355358" y="347642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52" name="Group 51">
            <a:extLst>
              <a:ext uri="{FF2B5EF4-FFF2-40B4-BE49-F238E27FC236}">
                <a16:creationId xmlns:a16="http://schemas.microsoft.com/office/drawing/2014/main" id="{3B78398B-D72A-D8EA-E99A-B2833E6036BA}"/>
              </a:ext>
            </a:extLst>
          </p:cNvPr>
          <p:cNvGrpSpPr/>
          <p:nvPr/>
        </p:nvGrpSpPr>
        <p:grpSpPr>
          <a:xfrm>
            <a:off x="4879318" y="4206537"/>
            <a:ext cx="67183" cy="1847088"/>
            <a:chOff x="6890206" y="1339407"/>
            <a:chExt cx="67183" cy="1082770"/>
          </a:xfrm>
        </p:grpSpPr>
        <p:cxnSp>
          <p:nvCxnSpPr>
            <p:cNvPr id="77" name="Straight Connector 76">
              <a:extLst>
                <a:ext uri="{FF2B5EF4-FFF2-40B4-BE49-F238E27FC236}">
                  <a16:creationId xmlns:a16="http://schemas.microsoft.com/office/drawing/2014/main" id="{6BF68278-4703-A720-4297-5D9B1E8FEAAD}"/>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D2A55A9-9EDE-2857-B78F-A68BEDEE10CA}"/>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B5845BB-9B3B-E60A-0353-C3E6D0A76C95}"/>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A2027DE-EAB3-4B9D-32AD-CB4AF96AD261}"/>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716FD42-E0DB-76BD-E0F3-90E0714588EE}"/>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29D3E78-4C8C-9055-30AA-A1924F249ADA}"/>
                </a:ext>
              </a:extLst>
            </p:cNvPr>
            <p:cNvCxnSpPr>
              <a:cxnSpLocks/>
            </p:cNvCxnSpPr>
            <p:nvPr/>
          </p:nvCxnSpPr>
          <p:spPr bwMode="auto">
            <a:xfrm>
              <a:off x="6890206" y="2422177"/>
              <a:ext cx="671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09306ABE-2CAE-3DCC-CF26-5CF9D61CBA62}"/>
              </a:ext>
            </a:extLst>
          </p:cNvPr>
          <p:cNvGrpSpPr/>
          <p:nvPr/>
        </p:nvGrpSpPr>
        <p:grpSpPr>
          <a:xfrm rot="16200000">
            <a:off x="6395351" y="4593636"/>
            <a:ext cx="67183" cy="2969971"/>
            <a:chOff x="6890206" y="1339407"/>
            <a:chExt cx="67183" cy="866216"/>
          </a:xfrm>
        </p:grpSpPr>
        <p:cxnSp>
          <p:nvCxnSpPr>
            <p:cNvPr id="72" name="Straight Connector 71">
              <a:extLst>
                <a:ext uri="{FF2B5EF4-FFF2-40B4-BE49-F238E27FC236}">
                  <a16:creationId xmlns:a16="http://schemas.microsoft.com/office/drawing/2014/main" id="{B7505335-8363-536E-0DE0-0B2C8BBEA96C}"/>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A031057-066D-02F3-7B93-761F68A9015C}"/>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2226F4F-A44F-B4F7-A324-9AB3E52C2E1C}"/>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63A03B1-A79B-9C63-F8FC-EF363FC38DA5}"/>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EBEEE41-432D-14C5-3B32-5F8768656765}"/>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grpSp>
      <p:sp>
        <p:nvSpPr>
          <p:cNvPr id="54" name="TextBox 53">
            <a:extLst>
              <a:ext uri="{FF2B5EF4-FFF2-40B4-BE49-F238E27FC236}">
                <a16:creationId xmlns:a16="http://schemas.microsoft.com/office/drawing/2014/main" id="{E5D57BC1-B9A4-F364-28C1-C02AED85029D}"/>
              </a:ext>
            </a:extLst>
          </p:cNvPr>
          <p:cNvSpPr txBox="1"/>
          <p:nvPr/>
        </p:nvSpPr>
        <p:spPr bwMode="auto">
          <a:xfrm>
            <a:off x="4811286" y="605924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2D036FC8-987B-8C6A-BA49-3FF941FE0A81}"/>
              </a:ext>
            </a:extLst>
          </p:cNvPr>
          <p:cNvSpPr txBox="1"/>
          <p:nvPr/>
        </p:nvSpPr>
        <p:spPr bwMode="auto">
          <a:xfrm>
            <a:off x="6257901" y="60592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1E58F0D5-C4E6-D767-15EA-4A0DDAB6A6E9}"/>
              </a:ext>
            </a:extLst>
          </p:cNvPr>
          <p:cNvSpPr txBox="1"/>
          <p:nvPr/>
        </p:nvSpPr>
        <p:spPr bwMode="auto">
          <a:xfrm>
            <a:off x="5557641" y="605924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7" name="TextBox 56">
            <a:extLst>
              <a:ext uri="{FF2B5EF4-FFF2-40B4-BE49-F238E27FC236}">
                <a16:creationId xmlns:a16="http://schemas.microsoft.com/office/drawing/2014/main" id="{19B06F71-76EF-0E2E-3ED5-070F2C98964D}"/>
              </a:ext>
            </a:extLst>
          </p:cNvPr>
          <p:cNvSpPr txBox="1"/>
          <p:nvPr/>
        </p:nvSpPr>
        <p:spPr bwMode="auto">
          <a:xfrm>
            <a:off x="7742785" y="60592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7342AEF1-5E47-9170-3F97-FBAF5D9D1BFA}"/>
              </a:ext>
            </a:extLst>
          </p:cNvPr>
          <p:cNvSpPr txBox="1"/>
          <p:nvPr/>
        </p:nvSpPr>
        <p:spPr bwMode="auto">
          <a:xfrm>
            <a:off x="6999666" y="60592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grpSp>
        <p:nvGrpSpPr>
          <p:cNvPr id="59" name="Group 58">
            <a:extLst>
              <a:ext uri="{FF2B5EF4-FFF2-40B4-BE49-F238E27FC236}">
                <a16:creationId xmlns:a16="http://schemas.microsoft.com/office/drawing/2014/main" id="{347EF608-37CB-5E0F-E477-8D3D271FFF3A}"/>
              </a:ext>
            </a:extLst>
          </p:cNvPr>
          <p:cNvGrpSpPr/>
          <p:nvPr/>
        </p:nvGrpSpPr>
        <p:grpSpPr>
          <a:xfrm>
            <a:off x="7071672" y="4818773"/>
            <a:ext cx="1046749" cy="461665"/>
            <a:chOff x="7010532" y="2750653"/>
            <a:chExt cx="1046749" cy="461665"/>
          </a:xfrm>
        </p:grpSpPr>
        <p:sp>
          <p:nvSpPr>
            <p:cNvPr id="65" name="TextBox 64">
              <a:extLst>
                <a:ext uri="{FF2B5EF4-FFF2-40B4-BE49-F238E27FC236}">
                  <a16:creationId xmlns:a16="http://schemas.microsoft.com/office/drawing/2014/main" id="{5E5B09E2-E6BA-CAB3-D0C4-9E3B50F3B42E}"/>
                </a:ext>
              </a:extLst>
            </p:cNvPr>
            <p:cNvSpPr txBox="1"/>
            <p:nvPr/>
          </p:nvSpPr>
          <p:spPr bwMode="auto">
            <a:xfrm>
              <a:off x="7261870" y="2750653"/>
              <a:ext cx="79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HER2</a:t>
              </a:r>
              <a:r>
                <a:rPr lang="en-US" sz="1200" b="0" dirty="0">
                  <a:solidFill>
                    <a:schemeClr val="bg1"/>
                  </a:solidFill>
                  <a:latin typeface="Calibri" panose="020F0502020204030204" pitchFamily="34" charset="0"/>
                </a:rPr>
                <a:t>amp</a:t>
              </a:r>
              <a:br>
                <a:rPr lang="en-US" sz="1200"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HER</a:t>
              </a:r>
              <a:r>
                <a:rPr lang="en-US" sz="1200" b="0" dirty="0">
                  <a:solidFill>
                    <a:schemeClr val="bg1"/>
                  </a:solidFill>
                  <a:latin typeface="Calibri" panose="020F0502020204030204" pitchFamily="34" charset="0"/>
                </a:rPr>
                <a:t>2NA</a:t>
              </a:r>
            </a:p>
          </p:txBody>
        </p:sp>
        <p:grpSp>
          <p:nvGrpSpPr>
            <p:cNvPr id="66" name="Group 65">
              <a:extLst>
                <a:ext uri="{FF2B5EF4-FFF2-40B4-BE49-F238E27FC236}">
                  <a16:creationId xmlns:a16="http://schemas.microsoft.com/office/drawing/2014/main" id="{A5DC08FD-DF96-A301-A4D9-DB82DC547B70}"/>
                </a:ext>
              </a:extLst>
            </p:cNvPr>
            <p:cNvGrpSpPr/>
            <p:nvPr/>
          </p:nvGrpSpPr>
          <p:grpSpPr>
            <a:xfrm>
              <a:off x="7010533" y="2838611"/>
              <a:ext cx="286870" cy="87958"/>
              <a:chOff x="6655398" y="2750653"/>
              <a:chExt cx="286870" cy="87958"/>
            </a:xfrm>
          </p:grpSpPr>
          <p:cxnSp>
            <p:nvCxnSpPr>
              <p:cNvPr id="70" name="Straight Connector 69">
                <a:extLst>
                  <a:ext uri="{FF2B5EF4-FFF2-40B4-BE49-F238E27FC236}">
                    <a16:creationId xmlns:a16="http://schemas.microsoft.com/office/drawing/2014/main" id="{9ED4B79F-DA3D-FD83-7AFA-8B53F2A60C84}"/>
                  </a:ext>
                </a:extLst>
              </p:cNvPr>
              <p:cNvCxnSpPr>
                <a:cxnSpLocks/>
              </p:cNvCxnSpPr>
              <p:nvPr/>
            </p:nvCxnSpPr>
            <p:spPr bwMode="auto">
              <a:xfrm>
                <a:off x="6655398" y="2838611"/>
                <a:ext cx="286870" cy="0"/>
              </a:xfrm>
              <a:prstGeom prst="line">
                <a:avLst/>
              </a:prstGeom>
              <a:noFill/>
              <a:ln w="28575" cap="flat" cmpd="sng" algn="ctr">
                <a:solidFill>
                  <a:srgbClr val="01587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AC49993-E822-B127-03A6-73DCDA51E7B9}"/>
                  </a:ext>
                </a:extLst>
              </p:cNvPr>
              <p:cNvCxnSpPr>
                <a:cxnSpLocks/>
              </p:cNvCxnSpPr>
              <p:nvPr/>
            </p:nvCxnSpPr>
            <p:spPr bwMode="auto">
              <a:xfrm>
                <a:off x="6798833" y="2750653"/>
                <a:ext cx="0" cy="76342"/>
              </a:xfrm>
              <a:prstGeom prst="line">
                <a:avLst/>
              </a:prstGeom>
              <a:noFill/>
              <a:ln w="19050" cap="flat" cmpd="sng" algn="ctr">
                <a:solidFill>
                  <a:srgbClr val="015873"/>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69EB8D9E-8828-76DC-1B8E-4ADCA3484619}"/>
                </a:ext>
              </a:extLst>
            </p:cNvPr>
            <p:cNvGrpSpPr/>
            <p:nvPr/>
          </p:nvGrpSpPr>
          <p:grpSpPr>
            <a:xfrm>
              <a:off x="7010532" y="3018072"/>
              <a:ext cx="286870" cy="87958"/>
              <a:chOff x="6655398" y="2750653"/>
              <a:chExt cx="286870" cy="87958"/>
            </a:xfrm>
          </p:grpSpPr>
          <p:cxnSp>
            <p:nvCxnSpPr>
              <p:cNvPr id="68" name="Straight Connector 67">
                <a:extLst>
                  <a:ext uri="{FF2B5EF4-FFF2-40B4-BE49-F238E27FC236}">
                    <a16:creationId xmlns:a16="http://schemas.microsoft.com/office/drawing/2014/main" id="{77405F4C-2D51-2D31-C66E-68A993ACE021}"/>
                  </a:ext>
                </a:extLst>
              </p:cNvPr>
              <p:cNvCxnSpPr>
                <a:cxnSpLocks/>
              </p:cNvCxnSpPr>
              <p:nvPr/>
            </p:nvCxnSpPr>
            <p:spPr bwMode="auto">
              <a:xfrm>
                <a:off x="6655398" y="2838611"/>
                <a:ext cx="286870" cy="0"/>
              </a:xfrm>
              <a:prstGeom prst="line">
                <a:avLst/>
              </a:prstGeom>
              <a:noFill/>
              <a:ln w="28575" cap="flat" cmpd="sng" algn="ctr">
                <a:solidFill>
                  <a:srgbClr val="E1471D"/>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FB6B6EF-C478-040E-63CC-FF8DA7799D6E}"/>
                  </a:ext>
                </a:extLst>
              </p:cNvPr>
              <p:cNvCxnSpPr>
                <a:cxnSpLocks/>
              </p:cNvCxnSpPr>
              <p:nvPr/>
            </p:nvCxnSpPr>
            <p:spPr bwMode="auto">
              <a:xfrm>
                <a:off x="6798833" y="2750653"/>
                <a:ext cx="0" cy="7634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60" name="Group 59">
            <a:extLst>
              <a:ext uri="{FF2B5EF4-FFF2-40B4-BE49-F238E27FC236}">
                <a16:creationId xmlns:a16="http://schemas.microsoft.com/office/drawing/2014/main" id="{B7891940-B2D9-3D0B-BFFC-294C2C9F6D97}"/>
              </a:ext>
            </a:extLst>
          </p:cNvPr>
          <p:cNvGrpSpPr/>
          <p:nvPr/>
        </p:nvGrpSpPr>
        <p:grpSpPr>
          <a:xfrm>
            <a:off x="6195724" y="4019207"/>
            <a:ext cx="1942437" cy="707886"/>
            <a:chOff x="5316240" y="1552537"/>
            <a:chExt cx="1942437" cy="707886"/>
          </a:xfrm>
        </p:grpSpPr>
        <p:sp>
          <p:nvSpPr>
            <p:cNvPr id="61" name="TextBox 60">
              <a:extLst>
                <a:ext uri="{FF2B5EF4-FFF2-40B4-BE49-F238E27FC236}">
                  <a16:creationId xmlns:a16="http://schemas.microsoft.com/office/drawing/2014/main" id="{E5A10744-1C24-A816-1425-AF9AA8241CA1}"/>
                </a:ext>
              </a:extLst>
            </p:cNvPr>
            <p:cNvSpPr txBox="1"/>
            <p:nvPr/>
          </p:nvSpPr>
          <p:spPr bwMode="auto">
            <a:xfrm>
              <a:off x="5316240" y="1860313"/>
              <a:ext cx="6928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HER2</a:t>
              </a:r>
              <a:r>
                <a:rPr lang="en-US" sz="1000" b="0" dirty="0">
                  <a:solidFill>
                    <a:schemeClr val="bg1"/>
                  </a:solidFill>
                  <a:latin typeface="Calibri" panose="020F0502020204030204" pitchFamily="34" charset="0"/>
                </a:rPr>
                <a:t>amp</a:t>
              </a:r>
              <a:br>
                <a:rPr lang="en-US" sz="1000" b="0" dirty="0">
                  <a:solidFill>
                    <a:schemeClr val="bg1"/>
                  </a:solidFill>
                  <a:latin typeface="Calibri" panose="020F0502020204030204" pitchFamily="34" charset="0"/>
                </a:rPr>
              </a:br>
              <a:r>
                <a:rPr lang="en-US" sz="1000" b="0" i="1" dirty="0">
                  <a:solidFill>
                    <a:schemeClr val="bg1"/>
                  </a:solidFill>
                  <a:latin typeface="Calibri" panose="020F0502020204030204" pitchFamily="34" charset="0"/>
                </a:rPr>
                <a:t>HER</a:t>
              </a:r>
              <a:r>
                <a:rPr lang="en-US" sz="1000" b="0" dirty="0">
                  <a:solidFill>
                    <a:schemeClr val="bg1"/>
                  </a:solidFill>
                  <a:latin typeface="Calibri" panose="020F0502020204030204" pitchFamily="34" charset="0"/>
                </a:rPr>
                <a:t>2NA</a:t>
              </a:r>
            </a:p>
          </p:txBody>
        </p:sp>
        <p:sp>
          <p:nvSpPr>
            <p:cNvPr id="62" name="TextBox 61">
              <a:extLst>
                <a:ext uri="{FF2B5EF4-FFF2-40B4-BE49-F238E27FC236}">
                  <a16:creationId xmlns:a16="http://schemas.microsoft.com/office/drawing/2014/main" id="{63313B52-5D5B-2549-38F3-981C57601A85}"/>
                </a:ext>
              </a:extLst>
            </p:cNvPr>
            <p:cNvSpPr txBox="1"/>
            <p:nvPr/>
          </p:nvSpPr>
          <p:spPr bwMode="auto">
            <a:xfrm>
              <a:off x="5848546" y="1552537"/>
              <a:ext cx="53251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mPFS, </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Mo</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9.7</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11.1</a:t>
              </a:r>
            </a:p>
          </p:txBody>
        </p:sp>
        <p:sp>
          <p:nvSpPr>
            <p:cNvPr id="63" name="TextBox 62">
              <a:extLst>
                <a:ext uri="{FF2B5EF4-FFF2-40B4-BE49-F238E27FC236}">
                  <a16:creationId xmlns:a16="http://schemas.microsoft.com/office/drawing/2014/main" id="{D7EDC9F7-893A-A843-FDA5-FE1A42E977F2}"/>
                </a:ext>
              </a:extLst>
            </p:cNvPr>
            <p:cNvSpPr txBox="1"/>
            <p:nvPr/>
          </p:nvSpPr>
          <p:spPr bwMode="auto">
            <a:xfrm>
              <a:off x="6273752" y="1552537"/>
              <a:ext cx="6270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(95% CI)</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1.01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(0.4-2.4)</a:t>
              </a:r>
            </a:p>
          </p:txBody>
        </p:sp>
        <p:sp>
          <p:nvSpPr>
            <p:cNvPr id="64" name="TextBox 63">
              <a:extLst>
                <a:ext uri="{FF2B5EF4-FFF2-40B4-BE49-F238E27FC236}">
                  <a16:creationId xmlns:a16="http://schemas.microsoft.com/office/drawing/2014/main" id="{D11B0B4D-03B6-9EE0-9C21-E97F01E3A76F}"/>
                </a:ext>
              </a:extLst>
            </p:cNvPr>
            <p:cNvSpPr txBox="1"/>
            <p:nvPr/>
          </p:nvSpPr>
          <p:spPr bwMode="auto">
            <a:xfrm>
              <a:off x="6846385" y="1706337"/>
              <a:ext cx="41229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P</a:t>
              </a:r>
            </a:p>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&lt;.97</a:t>
              </a:r>
              <a:endParaRPr lang="en-US" sz="1000" b="0" dirty="0">
                <a:solidFill>
                  <a:schemeClr val="bg1"/>
                </a:solidFill>
                <a:latin typeface="Calibri" panose="020F0502020204030204" pitchFamily="34" charset="0"/>
              </a:endParaRPr>
            </a:p>
          </p:txBody>
        </p:sp>
      </p:grpSp>
      <p:sp>
        <p:nvSpPr>
          <p:cNvPr id="90" name="Freeform 89">
            <a:extLst>
              <a:ext uri="{FF2B5EF4-FFF2-40B4-BE49-F238E27FC236}">
                <a16:creationId xmlns:a16="http://schemas.microsoft.com/office/drawing/2014/main" id="{08CC2708-3E66-F6E6-0CAE-645C39A01B93}"/>
              </a:ext>
            </a:extLst>
          </p:cNvPr>
          <p:cNvSpPr/>
          <p:nvPr/>
        </p:nvSpPr>
        <p:spPr bwMode="auto">
          <a:xfrm>
            <a:off x="8466781" y="1892698"/>
            <a:ext cx="3116766" cy="1906858"/>
          </a:xfrm>
          <a:custGeom>
            <a:avLst/>
            <a:gdLst>
              <a:gd name="connsiteX0" fmla="*/ 0 w 3116766"/>
              <a:gd name="connsiteY0" fmla="*/ 0 h 1906858"/>
              <a:gd name="connsiteX1" fmla="*/ 0 w 3116766"/>
              <a:gd name="connsiteY1" fmla="*/ 1906858 h 1906858"/>
              <a:gd name="connsiteX2" fmla="*/ 3116766 w 3116766"/>
              <a:gd name="connsiteY2" fmla="*/ 1906858 h 1906858"/>
            </a:gdLst>
            <a:ahLst/>
            <a:cxnLst>
              <a:cxn ang="0">
                <a:pos x="connsiteX0" y="connsiteY0"/>
              </a:cxn>
              <a:cxn ang="0">
                <a:pos x="connsiteX1" y="connsiteY1"/>
              </a:cxn>
              <a:cxn ang="0">
                <a:pos x="connsiteX2" y="connsiteY2"/>
              </a:cxn>
            </a:cxnLst>
            <a:rect l="l" t="t" r="r" b="b"/>
            <a:pathLst>
              <a:path w="3116766" h="1906858">
                <a:moveTo>
                  <a:pt x="0" y="0"/>
                </a:moveTo>
                <a:lnTo>
                  <a:pt x="0" y="1906858"/>
                </a:lnTo>
                <a:lnTo>
                  <a:pt x="3116766" y="1906858"/>
                </a:lnTo>
              </a:path>
            </a:pathLst>
          </a:custGeom>
          <a:noFill/>
          <a:ln w="28575">
            <a:solidFill>
              <a:schemeClr val="bg1"/>
            </a:solidFill>
            <a:miter lim="800000"/>
            <a:headEnd/>
            <a:tailEnd/>
          </a:ln>
        </p:spPr>
        <p:txBody>
          <a:bodyPr rtlCol="0" anchor="ctr"/>
          <a:lstStyle/>
          <a:p>
            <a:pPr algn="ctr"/>
            <a:endParaRPr lang="en-US" dirty="0"/>
          </a:p>
        </p:txBody>
      </p:sp>
      <p:grpSp>
        <p:nvGrpSpPr>
          <p:cNvPr id="92" name="Group 91">
            <a:extLst>
              <a:ext uri="{FF2B5EF4-FFF2-40B4-BE49-F238E27FC236}">
                <a16:creationId xmlns:a16="http://schemas.microsoft.com/office/drawing/2014/main" id="{A87E4B64-8DAB-AC75-898F-44ED6B8F404D}"/>
              </a:ext>
            </a:extLst>
          </p:cNvPr>
          <p:cNvGrpSpPr/>
          <p:nvPr/>
        </p:nvGrpSpPr>
        <p:grpSpPr>
          <a:xfrm>
            <a:off x="8054019" y="1807579"/>
            <a:ext cx="420307" cy="2121259"/>
            <a:chOff x="4198264" y="1632169"/>
            <a:chExt cx="420307" cy="2121259"/>
          </a:xfrm>
        </p:grpSpPr>
        <p:sp>
          <p:nvSpPr>
            <p:cNvPr id="204" name="TextBox 203">
              <a:extLst>
                <a:ext uri="{FF2B5EF4-FFF2-40B4-BE49-F238E27FC236}">
                  <a16:creationId xmlns:a16="http://schemas.microsoft.com/office/drawing/2014/main" id="{FCDEA867-D9D4-CEA0-8C38-B54793C03C4A}"/>
                </a:ext>
              </a:extLst>
            </p:cNvPr>
            <p:cNvSpPr txBox="1"/>
            <p:nvPr/>
          </p:nvSpPr>
          <p:spPr bwMode="auto">
            <a:xfrm>
              <a:off x="4198264" y="1632169"/>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05" name="TextBox 204">
              <a:extLst>
                <a:ext uri="{FF2B5EF4-FFF2-40B4-BE49-F238E27FC236}">
                  <a16:creationId xmlns:a16="http://schemas.microsoft.com/office/drawing/2014/main" id="{B9CD9EFD-BC77-12B0-9425-873331D4784B}"/>
                </a:ext>
              </a:extLst>
            </p:cNvPr>
            <p:cNvSpPr txBox="1"/>
            <p:nvPr/>
          </p:nvSpPr>
          <p:spPr bwMode="auto">
            <a:xfrm>
              <a:off x="4276811" y="20010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06" name="TextBox 205">
              <a:extLst>
                <a:ext uri="{FF2B5EF4-FFF2-40B4-BE49-F238E27FC236}">
                  <a16:creationId xmlns:a16="http://schemas.microsoft.com/office/drawing/2014/main" id="{21E31DE9-2653-2DFF-7E31-590B9AB625F3}"/>
                </a:ext>
              </a:extLst>
            </p:cNvPr>
            <p:cNvSpPr txBox="1"/>
            <p:nvPr/>
          </p:nvSpPr>
          <p:spPr bwMode="auto">
            <a:xfrm>
              <a:off x="4276811" y="236987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07" name="TextBox 206">
              <a:extLst>
                <a:ext uri="{FF2B5EF4-FFF2-40B4-BE49-F238E27FC236}">
                  <a16:creationId xmlns:a16="http://schemas.microsoft.com/office/drawing/2014/main" id="{3F960163-35C4-E862-1D10-B38FBF2AFFC3}"/>
                </a:ext>
              </a:extLst>
            </p:cNvPr>
            <p:cNvSpPr txBox="1"/>
            <p:nvPr/>
          </p:nvSpPr>
          <p:spPr bwMode="auto">
            <a:xfrm>
              <a:off x="4276811" y="273872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08" name="TextBox 207">
              <a:extLst>
                <a:ext uri="{FF2B5EF4-FFF2-40B4-BE49-F238E27FC236}">
                  <a16:creationId xmlns:a16="http://schemas.microsoft.com/office/drawing/2014/main" id="{9941C959-2DFD-BE68-4231-06FBC9775550}"/>
                </a:ext>
              </a:extLst>
            </p:cNvPr>
            <p:cNvSpPr txBox="1"/>
            <p:nvPr/>
          </p:nvSpPr>
          <p:spPr bwMode="auto">
            <a:xfrm>
              <a:off x="4276811" y="31075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09" name="TextBox 208">
              <a:extLst>
                <a:ext uri="{FF2B5EF4-FFF2-40B4-BE49-F238E27FC236}">
                  <a16:creationId xmlns:a16="http://schemas.microsoft.com/office/drawing/2014/main" id="{EBC63925-5088-11B2-E01B-EECF83F25685}"/>
                </a:ext>
              </a:extLst>
            </p:cNvPr>
            <p:cNvSpPr txBox="1"/>
            <p:nvPr/>
          </p:nvSpPr>
          <p:spPr bwMode="auto">
            <a:xfrm>
              <a:off x="4355358" y="347642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93" name="Group 92">
            <a:extLst>
              <a:ext uri="{FF2B5EF4-FFF2-40B4-BE49-F238E27FC236}">
                <a16:creationId xmlns:a16="http://schemas.microsoft.com/office/drawing/2014/main" id="{2BDA6FFA-04D2-1711-5423-FD07D48C6E6C}"/>
              </a:ext>
            </a:extLst>
          </p:cNvPr>
          <p:cNvGrpSpPr/>
          <p:nvPr/>
        </p:nvGrpSpPr>
        <p:grpSpPr>
          <a:xfrm>
            <a:off x="8402836" y="1949939"/>
            <a:ext cx="67183" cy="1847088"/>
            <a:chOff x="6890206" y="1339407"/>
            <a:chExt cx="67183" cy="1082770"/>
          </a:xfrm>
        </p:grpSpPr>
        <p:cxnSp>
          <p:nvCxnSpPr>
            <p:cNvPr id="198" name="Straight Connector 197">
              <a:extLst>
                <a:ext uri="{FF2B5EF4-FFF2-40B4-BE49-F238E27FC236}">
                  <a16:creationId xmlns:a16="http://schemas.microsoft.com/office/drawing/2014/main" id="{EFE0F423-DC00-CEAC-0574-FC6BBC91CCCE}"/>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9F8979B-461E-05BA-C4B8-705E900C12DE}"/>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DA4D126-82A0-49BC-1F2D-FF77F122B5D5}"/>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DF738AF-EA8E-CA5E-9C7B-CA5BA3CD9864}"/>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E40D49D-D42E-FB46-3D58-EEECF3F59E4F}"/>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2CECBA9-1C39-A124-ED53-25485C5DD0DC}"/>
                </a:ext>
              </a:extLst>
            </p:cNvPr>
            <p:cNvCxnSpPr>
              <a:cxnSpLocks/>
            </p:cNvCxnSpPr>
            <p:nvPr/>
          </p:nvCxnSpPr>
          <p:spPr bwMode="auto">
            <a:xfrm>
              <a:off x="6890206" y="2422177"/>
              <a:ext cx="671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268E5606-B914-DCD6-69F4-42D7BCB2E077}"/>
              </a:ext>
            </a:extLst>
          </p:cNvPr>
          <p:cNvGrpSpPr/>
          <p:nvPr/>
        </p:nvGrpSpPr>
        <p:grpSpPr>
          <a:xfrm rot="16200000">
            <a:off x="9918869" y="2337038"/>
            <a:ext cx="67183" cy="2969971"/>
            <a:chOff x="6890206" y="1339407"/>
            <a:chExt cx="67183" cy="866216"/>
          </a:xfrm>
        </p:grpSpPr>
        <p:cxnSp>
          <p:nvCxnSpPr>
            <p:cNvPr id="113" name="Straight Connector 112">
              <a:extLst>
                <a:ext uri="{FF2B5EF4-FFF2-40B4-BE49-F238E27FC236}">
                  <a16:creationId xmlns:a16="http://schemas.microsoft.com/office/drawing/2014/main" id="{7945A87B-704A-B63E-1072-88374A371821}"/>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0C39658-E98C-5857-C511-187AF9DDE304}"/>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064BBE3-977A-4AE7-8CB3-B68F50FB2C06}"/>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30F7255C-EECE-A3E5-73E4-11ADA7B5A0AA}"/>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52174031-ED8C-008C-D876-6BDCDB1787F7}"/>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grpSp>
      <p:sp>
        <p:nvSpPr>
          <p:cNvPr id="95" name="TextBox 94">
            <a:extLst>
              <a:ext uri="{FF2B5EF4-FFF2-40B4-BE49-F238E27FC236}">
                <a16:creationId xmlns:a16="http://schemas.microsoft.com/office/drawing/2014/main" id="{1DC48E41-1559-D71C-0443-045A268963E4}"/>
              </a:ext>
            </a:extLst>
          </p:cNvPr>
          <p:cNvSpPr txBox="1"/>
          <p:nvPr/>
        </p:nvSpPr>
        <p:spPr bwMode="auto">
          <a:xfrm>
            <a:off x="8334804" y="380264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6" name="TextBox 95">
            <a:extLst>
              <a:ext uri="{FF2B5EF4-FFF2-40B4-BE49-F238E27FC236}">
                <a16:creationId xmlns:a16="http://schemas.microsoft.com/office/drawing/2014/main" id="{59FF041A-EA84-F847-D15C-EC91A8651FF8}"/>
              </a:ext>
            </a:extLst>
          </p:cNvPr>
          <p:cNvSpPr txBox="1"/>
          <p:nvPr/>
        </p:nvSpPr>
        <p:spPr bwMode="auto">
          <a:xfrm>
            <a:off x="9781419" y="380264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97" name="TextBox 96">
            <a:extLst>
              <a:ext uri="{FF2B5EF4-FFF2-40B4-BE49-F238E27FC236}">
                <a16:creationId xmlns:a16="http://schemas.microsoft.com/office/drawing/2014/main" id="{573E657C-46BB-4CEE-BD68-BBFB72CD8544}"/>
              </a:ext>
            </a:extLst>
          </p:cNvPr>
          <p:cNvSpPr txBox="1"/>
          <p:nvPr/>
        </p:nvSpPr>
        <p:spPr bwMode="auto">
          <a:xfrm>
            <a:off x="9081159" y="380264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98" name="TextBox 97">
            <a:extLst>
              <a:ext uri="{FF2B5EF4-FFF2-40B4-BE49-F238E27FC236}">
                <a16:creationId xmlns:a16="http://schemas.microsoft.com/office/drawing/2014/main" id="{7F597003-6403-821C-3BC7-09983993F76E}"/>
              </a:ext>
            </a:extLst>
          </p:cNvPr>
          <p:cNvSpPr txBox="1"/>
          <p:nvPr/>
        </p:nvSpPr>
        <p:spPr bwMode="auto">
          <a:xfrm>
            <a:off x="11266303" y="380264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99" name="TextBox 98">
            <a:extLst>
              <a:ext uri="{FF2B5EF4-FFF2-40B4-BE49-F238E27FC236}">
                <a16:creationId xmlns:a16="http://schemas.microsoft.com/office/drawing/2014/main" id="{12A5FC84-EDA6-01D6-9212-970E0C607692}"/>
              </a:ext>
            </a:extLst>
          </p:cNvPr>
          <p:cNvSpPr txBox="1"/>
          <p:nvPr/>
        </p:nvSpPr>
        <p:spPr bwMode="auto">
          <a:xfrm>
            <a:off x="10523184" y="380264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grpSp>
        <p:nvGrpSpPr>
          <p:cNvPr id="100" name="Group 99">
            <a:extLst>
              <a:ext uri="{FF2B5EF4-FFF2-40B4-BE49-F238E27FC236}">
                <a16:creationId xmlns:a16="http://schemas.microsoft.com/office/drawing/2014/main" id="{88E6C5AC-355B-491A-D10A-83C0E159E9B2}"/>
              </a:ext>
            </a:extLst>
          </p:cNvPr>
          <p:cNvGrpSpPr/>
          <p:nvPr/>
        </p:nvGrpSpPr>
        <p:grpSpPr>
          <a:xfrm>
            <a:off x="10565575" y="2526201"/>
            <a:ext cx="1046749" cy="461665"/>
            <a:chOff x="7010532" y="2750653"/>
            <a:chExt cx="1046749" cy="461665"/>
          </a:xfrm>
        </p:grpSpPr>
        <p:sp>
          <p:nvSpPr>
            <p:cNvPr id="106" name="TextBox 105">
              <a:extLst>
                <a:ext uri="{FF2B5EF4-FFF2-40B4-BE49-F238E27FC236}">
                  <a16:creationId xmlns:a16="http://schemas.microsoft.com/office/drawing/2014/main" id="{660F6166-F949-DC13-6D14-F8859AFD9D8B}"/>
                </a:ext>
              </a:extLst>
            </p:cNvPr>
            <p:cNvSpPr txBox="1"/>
            <p:nvPr/>
          </p:nvSpPr>
          <p:spPr bwMode="auto">
            <a:xfrm>
              <a:off x="7261870" y="2750653"/>
              <a:ext cx="79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HER2</a:t>
              </a:r>
              <a:r>
                <a:rPr lang="en-US" sz="1200" b="0" dirty="0">
                  <a:solidFill>
                    <a:schemeClr val="bg1"/>
                  </a:solidFill>
                  <a:latin typeface="Calibri" panose="020F0502020204030204" pitchFamily="34" charset="0"/>
                </a:rPr>
                <a:t>amp</a:t>
              </a:r>
              <a:br>
                <a:rPr lang="en-US" sz="1200"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HER</a:t>
              </a:r>
              <a:r>
                <a:rPr lang="en-US" sz="1200" b="0" dirty="0">
                  <a:solidFill>
                    <a:schemeClr val="bg1"/>
                  </a:solidFill>
                  <a:latin typeface="Calibri" panose="020F0502020204030204" pitchFamily="34" charset="0"/>
                </a:rPr>
                <a:t>2NA</a:t>
              </a:r>
            </a:p>
          </p:txBody>
        </p:sp>
        <p:grpSp>
          <p:nvGrpSpPr>
            <p:cNvPr id="107" name="Group 106">
              <a:extLst>
                <a:ext uri="{FF2B5EF4-FFF2-40B4-BE49-F238E27FC236}">
                  <a16:creationId xmlns:a16="http://schemas.microsoft.com/office/drawing/2014/main" id="{462F3B3C-C1E8-F1AB-CD75-7DCA7C79ACDA}"/>
                </a:ext>
              </a:extLst>
            </p:cNvPr>
            <p:cNvGrpSpPr/>
            <p:nvPr/>
          </p:nvGrpSpPr>
          <p:grpSpPr>
            <a:xfrm>
              <a:off x="7010533" y="2838611"/>
              <a:ext cx="286870" cy="87958"/>
              <a:chOff x="6655398" y="2750653"/>
              <a:chExt cx="286870" cy="87958"/>
            </a:xfrm>
          </p:grpSpPr>
          <p:cxnSp>
            <p:nvCxnSpPr>
              <p:cNvPr id="111" name="Straight Connector 110">
                <a:extLst>
                  <a:ext uri="{FF2B5EF4-FFF2-40B4-BE49-F238E27FC236}">
                    <a16:creationId xmlns:a16="http://schemas.microsoft.com/office/drawing/2014/main" id="{177DEFB1-A76E-4862-CC76-EEB44C6CB273}"/>
                  </a:ext>
                </a:extLst>
              </p:cNvPr>
              <p:cNvCxnSpPr>
                <a:cxnSpLocks/>
              </p:cNvCxnSpPr>
              <p:nvPr/>
            </p:nvCxnSpPr>
            <p:spPr bwMode="auto">
              <a:xfrm>
                <a:off x="6655398" y="2838611"/>
                <a:ext cx="286870" cy="0"/>
              </a:xfrm>
              <a:prstGeom prst="line">
                <a:avLst/>
              </a:prstGeom>
              <a:noFill/>
              <a:ln w="28575" cap="flat" cmpd="sng" algn="ctr">
                <a:solidFill>
                  <a:srgbClr val="01587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F7DBB78-6478-594B-8147-EF3E2477F357}"/>
                  </a:ext>
                </a:extLst>
              </p:cNvPr>
              <p:cNvCxnSpPr>
                <a:cxnSpLocks/>
              </p:cNvCxnSpPr>
              <p:nvPr/>
            </p:nvCxnSpPr>
            <p:spPr bwMode="auto">
              <a:xfrm>
                <a:off x="6798833" y="2750653"/>
                <a:ext cx="0" cy="76342"/>
              </a:xfrm>
              <a:prstGeom prst="line">
                <a:avLst/>
              </a:prstGeom>
              <a:noFill/>
              <a:ln w="19050" cap="flat" cmpd="sng" algn="ctr">
                <a:solidFill>
                  <a:srgbClr val="015873"/>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0E826B87-6C03-0453-7E8B-1537BCE09E39}"/>
                </a:ext>
              </a:extLst>
            </p:cNvPr>
            <p:cNvGrpSpPr/>
            <p:nvPr/>
          </p:nvGrpSpPr>
          <p:grpSpPr>
            <a:xfrm>
              <a:off x="7010532" y="3018072"/>
              <a:ext cx="286870" cy="87958"/>
              <a:chOff x="6655398" y="2750653"/>
              <a:chExt cx="286870" cy="87958"/>
            </a:xfrm>
          </p:grpSpPr>
          <p:cxnSp>
            <p:nvCxnSpPr>
              <p:cNvPr id="109" name="Straight Connector 108">
                <a:extLst>
                  <a:ext uri="{FF2B5EF4-FFF2-40B4-BE49-F238E27FC236}">
                    <a16:creationId xmlns:a16="http://schemas.microsoft.com/office/drawing/2014/main" id="{8D9EBDDE-98B4-50C0-232D-B80DD9B25BC9}"/>
                  </a:ext>
                </a:extLst>
              </p:cNvPr>
              <p:cNvCxnSpPr>
                <a:cxnSpLocks/>
              </p:cNvCxnSpPr>
              <p:nvPr/>
            </p:nvCxnSpPr>
            <p:spPr bwMode="auto">
              <a:xfrm>
                <a:off x="6655398" y="2838611"/>
                <a:ext cx="286870" cy="0"/>
              </a:xfrm>
              <a:prstGeom prst="line">
                <a:avLst/>
              </a:prstGeom>
              <a:noFill/>
              <a:ln w="28575" cap="flat" cmpd="sng" algn="ctr">
                <a:solidFill>
                  <a:srgbClr val="E1471D"/>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8AAFD60-7B54-8968-B5BF-C7E72D93360A}"/>
                  </a:ext>
                </a:extLst>
              </p:cNvPr>
              <p:cNvCxnSpPr>
                <a:cxnSpLocks/>
              </p:cNvCxnSpPr>
              <p:nvPr/>
            </p:nvCxnSpPr>
            <p:spPr bwMode="auto">
              <a:xfrm>
                <a:off x="6798833" y="2750653"/>
                <a:ext cx="0" cy="7634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01" name="Group 100">
            <a:extLst>
              <a:ext uri="{FF2B5EF4-FFF2-40B4-BE49-F238E27FC236}">
                <a16:creationId xmlns:a16="http://schemas.microsoft.com/office/drawing/2014/main" id="{DE8DCFF7-04C8-ADAE-D09E-F64F464B3B18}"/>
              </a:ext>
            </a:extLst>
          </p:cNvPr>
          <p:cNvGrpSpPr/>
          <p:nvPr/>
        </p:nvGrpSpPr>
        <p:grpSpPr>
          <a:xfrm>
            <a:off x="9961931" y="1804429"/>
            <a:ext cx="1975299" cy="707886"/>
            <a:chOff x="5316240" y="1552537"/>
            <a:chExt cx="1975299" cy="707886"/>
          </a:xfrm>
        </p:grpSpPr>
        <p:sp>
          <p:nvSpPr>
            <p:cNvPr id="102" name="TextBox 101">
              <a:extLst>
                <a:ext uri="{FF2B5EF4-FFF2-40B4-BE49-F238E27FC236}">
                  <a16:creationId xmlns:a16="http://schemas.microsoft.com/office/drawing/2014/main" id="{DE4A2E30-AB93-50A4-A7CB-7E665A2CB3BA}"/>
                </a:ext>
              </a:extLst>
            </p:cNvPr>
            <p:cNvSpPr txBox="1"/>
            <p:nvPr/>
          </p:nvSpPr>
          <p:spPr bwMode="auto">
            <a:xfrm>
              <a:off x="5316240" y="1860313"/>
              <a:ext cx="6928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HER2</a:t>
              </a:r>
              <a:r>
                <a:rPr lang="en-US" sz="1000" b="0" dirty="0">
                  <a:solidFill>
                    <a:schemeClr val="bg1"/>
                  </a:solidFill>
                  <a:latin typeface="Calibri" panose="020F0502020204030204" pitchFamily="34" charset="0"/>
                </a:rPr>
                <a:t>amp</a:t>
              </a:r>
              <a:br>
                <a:rPr lang="en-US" sz="1000" b="0" dirty="0">
                  <a:solidFill>
                    <a:schemeClr val="bg1"/>
                  </a:solidFill>
                  <a:latin typeface="Calibri" panose="020F0502020204030204" pitchFamily="34" charset="0"/>
                </a:rPr>
              </a:br>
              <a:r>
                <a:rPr lang="en-US" sz="1000" b="0" i="1" dirty="0">
                  <a:solidFill>
                    <a:schemeClr val="bg1"/>
                  </a:solidFill>
                  <a:latin typeface="Calibri" panose="020F0502020204030204" pitchFamily="34" charset="0"/>
                </a:rPr>
                <a:t>HER</a:t>
              </a:r>
              <a:r>
                <a:rPr lang="en-US" sz="1000" b="0" dirty="0">
                  <a:solidFill>
                    <a:schemeClr val="bg1"/>
                  </a:solidFill>
                  <a:latin typeface="Calibri" panose="020F0502020204030204" pitchFamily="34" charset="0"/>
                </a:rPr>
                <a:t>2NA</a:t>
              </a:r>
            </a:p>
          </p:txBody>
        </p:sp>
        <p:sp>
          <p:nvSpPr>
            <p:cNvPr id="103" name="TextBox 102">
              <a:extLst>
                <a:ext uri="{FF2B5EF4-FFF2-40B4-BE49-F238E27FC236}">
                  <a16:creationId xmlns:a16="http://schemas.microsoft.com/office/drawing/2014/main" id="{8BCE9F1E-7C4A-04EF-6BA0-90CB9F409FF6}"/>
                </a:ext>
              </a:extLst>
            </p:cNvPr>
            <p:cNvSpPr txBox="1"/>
            <p:nvPr/>
          </p:nvSpPr>
          <p:spPr bwMode="auto">
            <a:xfrm>
              <a:off x="5848546" y="1552537"/>
              <a:ext cx="53251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mPFS, </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Mo</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2.8</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9.3</a:t>
              </a:r>
            </a:p>
          </p:txBody>
        </p:sp>
        <p:sp>
          <p:nvSpPr>
            <p:cNvPr id="104" name="TextBox 103">
              <a:extLst>
                <a:ext uri="{FF2B5EF4-FFF2-40B4-BE49-F238E27FC236}">
                  <a16:creationId xmlns:a16="http://schemas.microsoft.com/office/drawing/2014/main" id="{5814E535-AB92-2081-0FEF-66B9CDE1F610}"/>
                </a:ext>
              </a:extLst>
            </p:cNvPr>
            <p:cNvSpPr txBox="1"/>
            <p:nvPr/>
          </p:nvSpPr>
          <p:spPr bwMode="auto">
            <a:xfrm>
              <a:off x="6240891" y="1552537"/>
              <a:ext cx="69281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(95% CI)</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10.66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(4.5-25.2)</a:t>
              </a:r>
            </a:p>
          </p:txBody>
        </p:sp>
        <p:sp>
          <p:nvSpPr>
            <p:cNvPr id="105" name="TextBox 104">
              <a:extLst>
                <a:ext uri="{FF2B5EF4-FFF2-40B4-BE49-F238E27FC236}">
                  <a16:creationId xmlns:a16="http://schemas.microsoft.com/office/drawing/2014/main" id="{8FF68D35-01F1-674C-3F31-F32E4685330B}"/>
                </a:ext>
              </a:extLst>
            </p:cNvPr>
            <p:cNvSpPr txBox="1"/>
            <p:nvPr/>
          </p:nvSpPr>
          <p:spPr bwMode="auto">
            <a:xfrm>
              <a:off x="6813523" y="1706337"/>
              <a:ext cx="47801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P</a:t>
              </a:r>
            </a:p>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&lt;.001</a:t>
              </a:r>
              <a:endParaRPr lang="en-US" sz="1000" b="0" dirty="0">
                <a:solidFill>
                  <a:schemeClr val="bg1"/>
                </a:solidFill>
                <a:latin typeface="Calibri" panose="020F0502020204030204" pitchFamily="34" charset="0"/>
              </a:endParaRPr>
            </a:p>
          </p:txBody>
        </p:sp>
      </p:grpSp>
      <p:sp>
        <p:nvSpPr>
          <p:cNvPr id="211" name="Freeform 210">
            <a:extLst>
              <a:ext uri="{FF2B5EF4-FFF2-40B4-BE49-F238E27FC236}">
                <a16:creationId xmlns:a16="http://schemas.microsoft.com/office/drawing/2014/main" id="{768D3823-A7AF-07DE-F16C-649435EB3EEC}"/>
              </a:ext>
            </a:extLst>
          </p:cNvPr>
          <p:cNvSpPr/>
          <p:nvPr/>
        </p:nvSpPr>
        <p:spPr bwMode="auto">
          <a:xfrm>
            <a:off x="8584280" y="4159809"/>
            <a:ext cx="3116766" cy="1906858"/>
          </a:xfrm>
          <a:custGeom>
            <a:avLst/>
            <a:gdLst>
              <a:gd name="connsiteX0" fmla="*/ 0 w 3116766"/>
              <a:gd name="connsiteY0" fmla="*/ 0 h 1906858"/>
              <a:gd name="connsiteX1" fmla="*/ 0 w 3116766"/>
              <a:gd name="connsiteY1" fmla="*/ 1906858 h 1906858"/>
              <a:gd name="connsiteX2" fmla="*/ 3116766 w 3116766"/>
              <a:gd name="connsiteY2" fmla="*/ 1906858 h 1906858"/>
            </a:gdLst>
            <a:ahLst/>
            <a:cxnLst>
              <a:cxn ang="0">
                <a:pos x="connsiteX0" y="connsiteY0"/>
              </a:cxn>
              <a:cxn ang="0">
                <a:pos x="connsiteX1" y="connsiteY1"/>
              </a:cxn>
              <a:cxn ang="0">
                <a:pos x="connsiteX2" y="connsiteY2"/>
              </a:cxn>
            </a:cxnLst>
            <a:rect l="l" t="t" r="r" b="b"/>
            <a:pathLst>
              <a:path w="3116766" h="1906858">
                <a:moveTo>
                  <a:pt x="0" y="0"/>
                </a:moveTo>
                <a:lnTo>
                  <a:pt x="0" y="1906858"/>
                </a:lnTo>
                <a:lnTo>
                  <a:pt x="3116766" y="1906858"/>
                </a:lnTo>
              </a:path>
            </a:pathLst>
          </a:custGeom>
          <a:noFill/>
          <a:ln w="28575">
            <a:solidFill>
              <a:schemeClr val="bg1"/>
            </a:solidFill>
            <a:miter lim="800000"/>
            <a:headEnd/>
            <a:tailEnd/>
          </a:ln>
        </p:spPr>
        <p:txBody>
          <a:bodyPr rtlCol="0" anchor="ctr"/>
          <a:lstStyle/>
          <a:p>
            <a:pPr algn="ctr"/>
            <a:endParaRPr lang="en-US" dirty="0"/>
          </a:p>
        </p:txBody>
      </p:sp>
      <p:grpSp>
        <p:nvGrpSpPr>
          <p:cNvPr id="213" name="Group 212">
            <a:extLst>
              <a:ext uri="{FF2B5EF4-FFF2-40B4-BE49-F238E27FC236}">
                <a16:creationId xmlns:a16="http://schemas.microsoft.com/office/drawing/2014/main" id="{B52A53DB-C5F5-2C35-9106-F9BB702F81DA}"/>
              </a:ext>
            </a:extLst>
          </p:cNvPr>
          <p:cNvGrpSpPr/>
          <p:nvPr/>
        </p:nvGrpSpPr>
        <p:grpSpPr>
          <a:xfrm>
            <a:off x="8171518" y="4074690"/>
            <a:ext cx="420307" cy="2121259"/>
            <a:chOff x="4198264" y="1632169"/>
            <a:chExt cx="420307" cy="2121259"/>
          </a:xfrm>
        </p:grpSpPr>
        <p:sp>
          <p:nvSpPr>
            <p:cNvPr id="325" name="TextBox 324">
              <a:extLst>
                <a:ext uri="{FF2B5EF4-FFF2-40B4-BE49-F238E27FC236}">
                  <a16:creationId xmlns:a16="http://schemas.microsoft.com/office/drawing/2014/main" id="{4AEE3455-2E5C-585B-33CF-E58ED502ED5A}"/>
                </a:ext>
              </a:extLst>
            </p:cNvPr>
            <p:cNvSpPr txBox="1"/>
            <p:nvPr/>
          </p:nvSpPr>
          <p:spPr bwMode="auto">
            <a:xfrm>
              <a:off x="4198264" y="1632169"/>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26" name="TextBox 325">
              <a:extLst>
                <a:ext uri="{FF2B5EF4-FFF2-40B4-BE49-F238E27FC236}">
                  <a16:creationId xmlns:a16="http://schemas.microsoft.com/office/drawing/2014/main" id="{91DF03DB-DD65-BC6B-229C-CA19AEE6B281}"/>
                </a:ext>
              </a:extLst>
            </p:cNvPr>
            <p:cNvSpPr txBox="1"/>
            <p:nvPr/>
          </p:nvSpPr>
          <p:spPr bwMode="auto">
            <a:xfrm>
              <a:off x="4276811" y="20010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27" name="TextBox 326">
              <a:extLst>
                <a:ext uri="{FF2B5EF4-FFF2-40B4-BE49-F238E27FC236}">
                  <a16:creationId xmlns:a16="http://schemas.microsoft.com/office/drawing/2014/main" id="{C97C3A23-889E-EEE8-C902-BD463ED0EAC8}"/>
                </a:ext>
              </a:extLst>
            </p:cNvPr>
            <p:cNvSpPr txBox="1"/>
            <p:nvPr/>
          </p:nvSpPr>
          <p:spPr bwMode="auto">
            <a:xfrm>
              <a:off x="4276811" y="236987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28" name="TextBox 327">
              <a:extLst>
                <a:ext uri="{FF2B5EF4-FFF2-40B4-BE49-F238E27FC236}">
                  <a16:creationId xmlns:a16="http://schemas.microsoft.com/office/drawing/2014/main" id="{A1381CE7-DAEA-4E8F-96F7-E16A679EEC1F}"/>
                </a:ext>
              </a:extLst>
            </p:cNvPr>
            <p:cNvSpPr txBox="1"/>
            <p:nvPr/>
          </p:nvSpPr>
          <p:spPr bwMode="auto">
            <a:xfrm>
              <a:off x="4276811" y="273872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29" name="TextBox 328">
              <a:extLst>
                <a:ext uri="{FF2B5EF4-FFF2-40B4-BE49-F238E27FC236}">
                  <a16:creationId xmlns:a16="http://schemas.microsoft.com/office/drawing/2014/main" id="{D7C0965D-AEB0-5C30-26BA-3C677FD35AE9}"/>
                </a:ext>
              </a:extLst>
            </p:cNvPr>
            <p:cNvSpPr txBox="1"/>
            <p:nvPr/>
          </p:nvSpPr>
          <p:spPr bwMode="auto">
            <a:xfrm>
              <a:off x="4276811" y="31075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30" name="TextBox 329">
              <a:extLst>
                <a:ext uri="{FF2B5EF4-FFF2-40B4-BE49-F238E27FC236}">
                  <a16:creationId xmlns:a16="http://schemas.microsoft.com/office/drawing/2014/main" id="{D20D6F08-2947-38AE-44B0-5905E6EF9188}"/>
                </a:ext>
              </a:extLst>
            </p:cNvPr>
            <p:cNvSpPr txBox="1"/>
            <p:nvPr/>
          </p:nvSpPr>
          <p:spPr bwMode="auto">
            <a:xfrm>
              <a:off x="4355358" y="347642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214" name="Group 213">
            <a:extLst>
              <a:ext uri="{FF2B5EF4-FFF2-40B4-BE49-F238E27FC236}">
                <a16:creationId xmlns:a16="http://schemas.microsoft.com/office/drawing/2014/main" id="{2BDFB80B-EE51-21F9-D64A-465CD1F96DFD}"/>
              </a:ext>
            </a:extLst>
          </p:cNvPr>
          <p:cNvGrpSpPr/>
          <p:nvPr/>
        </p:nvGrpSpPr>
        <p:grpSpPr>
          <a:xfrm>
            <a:off x="8520335" y="4217050"/>
            <a:ext cx="67183" cy="1847088"/>
            <a:chOff x="6890206" y="1339407"/>
            <a:chExt cx="67183" cy="1082770"/>
          </a:xfrm>
        </p:grpSpPr>
        <p:cxnSp>
          <p:nvCxnSpPr>
            <p:cNvPr id="319" name="Straight Connector 318">
              <a:extLst>
                <a:ext uri="{FF2B5EF4-FFF2-40B4-BE49-F238E27FC236}">
                  <a16:creationId xmlns:a16="http://schemas.microsoft.com/office/drawing/2014/main" id="{C7845876-6C8A-48EE-C87D-2DA6F0196F81}"/>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8AC8CE2-A000-7F48-7D37-C57CF1D0278E}"/>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4E92C9DE-B886-718E-D2E7-227D5FDB2133}"/>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6A23A7EC-DEE8-5A52-99C9-994DFF860285}"/>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1C3C650-FC50-81A5-57F6-A2C49572EA16}"/>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6215CAD5-C096-A8C0-4CAC-FF615A7A70CC}"/>
                </a:ext>
              </a:extLst>
            </p:cNvPr>
            <p:cNvCxnSpPr>
              <a:cxnSpLocks/>
            </p:cNvCxnSpPr>
            <p:nvPr/>
          </p:nvCxnSpPr>
          <p:spPr bwMode="auto">
            <a:xfrm>
              <a:off x="6890206" y="2422177"/>
              <a:ext cx="671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CEBDF894-B926-402A-C2D4-A5C36A0BE7CE}"/>
              </a:ext>
            </a:extLst>
          </p:cNvPr>
          <p:cNvGrpSpPr/>
          <p:nvPr/>
        </p:nvGrpSpPr>
        <p:grpSpPr>
          <a:xfrm rot="16200000">
            <a:off x="10036368" y="4604149"/>
            <a:ext cx="67183" cy="2969971"/>
            <a:chOff x="6890206" y="1339407"/>
            <a:chExt cx="67183" cy="866216"/>
          </a:xfrm>
        </p:grpSpPr>
        <p:cxnSp>
          <p:nvCxnSpPr>
            <p:cNvPr id="234" name="Straight Connector 233">
              <a:extLst>
                <a:ext uri="{FF2B5EF4-FFF2-40B4-BE49-F238E27FC236}">
                  <a16:creationId xmlns:a16="http://schemas.microsoft.com/office/drawing/2014/main" id="{D5EC0A43-F9B8-28B4-89EE-4683E26A9E1F}"/>
                </a:ext>
              </a:extLst>
            </p:cNvPr>
            <p:cNvCxnSpPr>
              <a:cxnSpLocks/>
            </p:cNvCxnSpPr>
            <p:nvPr/>
          </p:nvCxnSpPr>
          <p:spPr bwMode="auto">
            <a:xfrm>
              <a:off x="6890206" y="1339407"/>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2EAE5A21-AA22-21EE-F04C-87620AE5AD71}"/>
                </a:ext>
              </a:extLst>
            </p:cNvPr>
            <p:cNvCxnSpPr>
              <a:cxnSpLocks/>
            </p:cNvCxnSpPr>
            <p:nvPr/>
          </p:nvCxnSpPr>
          <p:spPr bwMode="auto">
            <a:xfrm>
              <a:off x="6890206" y="1555961"/>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F4CE2430-2280-6E4C-AD60-86E97401B9C2}"/>
                </a:ext>
              </a:extLst>
            </p:cNvPr>
            <p:cNvCxnSpPr>
              <a:cxnSpLocks/>
            </p:cNvCxnSpPr>
            <p:nvPr/>
          </p:nvCxnSpPr>
          <p:spPr bwMode="auto">
            <a:xfrm>
              <a:off x="6890206" y="1772515"/>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0C6FFE4E-A579-096C-3383-3C3E1213E4DC}"/>
                </a:ext>
              </a:extLst>
            </p:cNvPr>
            <p:cNvCxnSpPr>
              <a:cxnSpLocks/>
            </p:cNvCxnSpPr>
            <p:nvPr/>
          </p:nvCxnSpPr>
          <p:spPr bwMode="auto">
            <a:xfrm>
              <a:off x="6890206" y="1989069"/>
              <a:ext cx="67183"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9DF15039-2A99-62BE-B544-20459FF8AED3}"/>
                </a:ext>
              </a:extLst>
            </p:cNvPr>
            <p:cNvCxnSpPr>
              <a:cxnSpLocks/>
            </p:cNvCxnSpPr>
            <p:nvPr/>
          </p:nvCxnSpPr>
          <p:spPr bwMode="auto">
            <a:xfrm>
              <a:off x="6890206" y="2205623"/>
              <a:ext cx="67183" cy="0"/>
            </a:xfrm>
            <a:prstGeom prst="line">
              <a:avLst/>
            </a:prstGeom>
            <a:noFill/>
            <a:ln w="28575" cap="flat" cmpd="sng" algn="ctr">
              <a:solidFill>
                <a:schemeClr val="bg1"/>
              </a:solidFill>
              <a:prstDash val="solid"/>
              <a:round/>
              <a:headEnd type="none" w="med" len="med"/>
              <a:tailEnd type="none" w="med" len="med"/>
            </a:ln>
            <a:effectLst/>
          </p:spPr>
        </p:cxnSp>
      </p:grpSp>
      <p:sp>
        <p:nvSpPr>
          <p:cNvPr id="216" name="TextBox 215">
            <a:extLst>
              <a:ext uri="{FF2B5EF4-FFF2-40B4-BE49-F238E27FC236}">
                <a16:creationId xmlns:a16="http://schemas.microsoft.com/office/drawing/2014/main" id="{DE64C693-3CCD-1BED-8A9A-1B7CD1FAF923}"/>
              </a:ext>
            </a:extLst>
          </p:cNvPr>
          <p:cNvSpPr txBox="1"/>
          <p:nvPr/>
        </p:nvSpPr>
        <p:spPr bwMode="auto">
          <a:xfrm>
            <a:off x="8452303" y="606975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17" name="TextBox 216">
            <a:extLst>
              <a:ext uri="{FF2B5EF4-FFF2-40B4-BE49-F238E27FC236}">
                <a16:creationId xmlns:a16="http://schemas.microsoft.com/office/drawing/2014/main" id="{79EE69CB-8FA1-0403-CA9C-5F93E595699D}"/>
              </a:ext>
            </a:extLst>
          </p:cNvPr>
          <p:cNvSpPr txBox="1"/>
          <p:nvPr/>
        </p:nvSpPr>
        <p:spPr bwMode="auto">
          <a:xfrm>
            <a:off x="9898918" y="606975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8" name="TextBox 217">
            <a:extLst>
              <a:ext uri="{FF2B5EF4-FFF2-40B4-BE49-F238E27FC236}">
                <a16:creationId xmlns:a16="http://schemas.microsoft.com/office/drawing/2014/main" id="{68191ED1-CAEE-BE55-A49F-55DAC1296443}"/>
              </a:ext>
            </a:extLst>
          </p:cNvPr>
          <p:cNvSpPr txBox="1"/>
          <p:nvPr/>
        </p:nvSpPr>
        <p:spPr bwMode="auto">
          <a:xfrm>
            <a:off x="9198658" y="606975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19" name="TextBox 218">
            <a:extLst>
              <a:ext uri="{FF2B5EF4-FFF2-40B4-BE49-F238E27FC236}">
                <a16:creationId xmlns:a16="http://schemas.microsoft.com/office/drawing/2014/main" id="{01F18F8B-41BE-51CD-5FC7-C3CEF01B2EAC}"/>
              </a:ext>
            </a:extLst>
          </p:cNvPr>
          <p:cNvSpPr txBox="1"/>
          <p:nvPr/>
        </p:nvSpPr>
        <p:spPr bwMode="auto">
          <a:xfrm>
            <a:off x="11383802" y="606975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20" name="TextBox 219">
            <a:extLst>
              <a:ext uri="{FF2B5EF4-FFF2-40B4-BE49-F238E27FC236}">
                <a16:creationId xmlns:a16="http://schemas.microsoft.com/office/drawing/2014/main" id="{72844285-E2CB-6267-D1E5-BAEAEA781A28}"/>
              </a:ext>
            </a:extLst>
          </p:cNvPr>
          <p:cNvSpPr txBox="1"/>
          <p:nvPr/>
        </p:nvSpPr>
        <p:spPr bwMode="auto">
          <a:xfrm>
            <a:off x="10640683" y="606975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grpSp>
        <p:nvGrpSpPr>
          <p:cNvPr id="221" name="Group 220">
            <a:extLst>
              <a:ext uri="{FF2B5EF4-FFF2-40B4-BE49-F238E27FC236}">
                <a16:creationId xmlns:a16="http://schemas.microsoft.com/office/drawing/2014/main" id="{C628DC9F-E4E9-78E7-237F-E515A03517EC}"/>
              </a:ext>
            </a:extLst>
          </p:cNvPr>
          <p:cNvGrpSpPr/>
          <p:nvPr/>
        </p:nvGrpSpPr>
        <p:grpSpPr>
          <a:xfrm>
            <a:off x="10687844" y="4650593"/>
            <a:ext cx="1046749" cy="461665"/>
            <a:chOff x="7010532" y="2750653"/>
            <a:chExt cx="1046749" cy="461665"/>
          </a:xfrm>
        </p:grpSpPr>
        <p:sp>
          <p:nvSpPr>
            <p:cNvPr id="227" name="TextBox 226">
              <a:extLst>
                <a:ext uri="{FF2B5EF4-FFF2-40B4-BE49-F238E27FC236}">
                  <a16:creationId xmlns:a16="http://schemas.microsoft.com/office/drawing/2014/main" id="{C4A8ADD7-FE00-BA6B-9AEF-456BC1753082}"/>
                </a:ext>
              </a:extLst>
            </p:cNvPr>
            <p:cNvSpPr txBox="1"/>
            <p:nvPr/>
          </p:nvSpPr>
          <p:spPr bwMode="auto">
            <a:xfrm>
              <a:off x="7261870" y="2750653"/>
              <a:ext cx="795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HER2</a:t>
              </a:r>
              <a:r>
                <a:rPr lang="en-US" sz="1200" b="0" dirty="0">
                  <a:solidFill>
                    <a:schemeClr val="bg1"/>
                  </a:solidFill>
                  <a:latin typeface="Calibri" panose="020F0502020204030204" pitchFamily="34" charset="0"/>
                </a:rPr>
                <a:t>amp</a:t>
              </a:r>
              <a:br>
                <a:rPr lang="en-US" sz="1200"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HER</a:t>
              </a:r>
              <a:r>
                <a:rPr lang="en-US" sz="1200" b="0" dirty="0">
                  <a:solidFill>
                    <a:schemeClr val="bg1"/>
                  </a:solidFill>
                  <a:latin typeface="Calibri" panose="020F0502020204030204" pitchFamily="34" charset="0"/>
                </a:rPr>
                <a:t>2NA</a:t>
              </a:r>
            </a:p>
          </p:txBody>
        </p:sp>
        <p:grpSp>
          <p:nvGrpSpPr>
            <p:cNvPr id="228" name="Group 227">
              <a:extLst>
                <a:ext uri="{FF2B5EF4-FFF2-40B4-BE49-F238E27FC236}">
                  <a16:creationId xmlns:a16="http://schemas.microsoft.com/office/drawing/2014/main" id="{44F0E806-ED58-7D4D-AD5B-F522CE40AAD9}"/>
                </a:ext>
              </a:extLst>
            </p:cNvPr>
            <p:cNvGrpSpPr/>
            <p:nvPr/>
          </p:nvGrpSpPr>
          <p:grpSpPr>
            <a:xfrm>
              <a:off x="7010533" y="2838611"/>
              <a:ext cx="286870" cy="87958"/>
              <a:chOff x="6655398" y="2750653"/>
              <a:chExt cx="286870" cy="87958"/>
            </a:xfrm>
          </p:grpSpPr>
          <p:cxnSp>
            <p:nvCxnSpPr>
              <p:cNvPr id="232" name="Straight Connector 231">
                <a:extLst>
                  <a:ext uri="{FF2B5EF4-FFF2-40B4-BE49-F238E27FC236}">
                    <a16:creationId xmlns:a16="http://schemas.microsoft.com/office/drawing/2014/main" id="{946D62AC-F58C-B8A3-D06E-762CC6ED3D36}"/>
                  </a:ext>
                </a:extLst>
              </p:cNvPr>
              <p:cNvCxnSpPr>
                <a:cxnSpLocks/>
              </p:cNvCxnSpPr>
              <p:nvPr/>
            </p:nvCxnSpPr>
            <p:spPr bwMode="auto">
              <a:xfrm>
                <a:off x="6655398" y="2838611"/>
                <a:ext cx="286870" cy="0"/>
              </a:xfrm>
              <a:prstGeom prst="line">
                <a:avLst/>
              </a:prstGeom>
              <a:noFill/>
              <a:ln w="28575" cap="flat" cmpd="sng" algn="ctr">
                <a:solidFill>
                  <a:srgbClr val="01587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95721770-DF41-7BCF-ED64-A003D81D0202}"/>
                  </a:ext>
                </a:extLst>
              </p:cNvPr>
              <p:cNvCxnSpPr>
                <a:cxnSpLocks/>
              </p:cNvCxnSpPr>
              <p:nvPr/>
            </p:nvCxnSpPr>
            <p:spPr bwMode="auto">
              <a:xfrm>
                <a:off x="6798833" y="2750653"/>
                <a:ext cx="0" cy="76342"/>
              </a:xfrm>
              <a:prstGeom prst="line">
                <a:avLst/>
              </a:prstGeom>
              <a:noFill/>
              <a:ln w="19050" cap="flat" cmpd="sng" algn="ctr">
                <a:solidFill>
                  <a:srgbClr val="01587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10CE2C3B-DF8B-513F-2FDA-EB12E7CCF142}"/>
                </a:ext>
              </a:extLst>
            </p:cNvPr>
            <p:cNvGrpSpPr/>
            <p:nvPr/>
          </p:nvGrpSpPr>
          <p:grpSpPr>
            <a:xfrm>
              <a:off x="7010532" y="3018072"/>
              <a:ext cx="286870" cy="87958"/>
              <a:chOff x="6655398" y="2750653"/>
              <a:chExt cx="286870" cy="87958"/>
            </a:xfrm>
          </p:grpSpPr>
          <p:cxnSp>
            <p:nvCxnSpPr>
              <p:cNvPr id="230" name="Straight Connector 229">
                <a:extLst>
                  <a:ext uri="{FF2B5EF4-FFF2-40B4-BE49-F238E27FC236}">
                    <a16:creationId xmlns:a16="http://schemas.microsoft.com/office/drawing/2014/main" id="{3340612A-E02C-6F3F-B125-FEE1E368D6F9}"/>
                  </a:ext>
                </a:extLst>
              </p:cNvPr>
              <p:cNvCxnSpPr>
                <a:cxnSpLocks/>
              </p:cNvCxnSpPr>
              <p:nvPr/>
            </p:nvCxnSpPr>
            <p:spPr bwMode="auto">
              <a:xfrm>
                <a:off x="6655398" y="2838611"/>
                <a:ext cx="286870" cy="0"/>
              </a:xfrm>
              <a:prstGeom prst="line">
                <a:avLst/>
              </a:prstGeom>
              <a:noFill/>
              <a:ln w="28575" cap="flat" cmpd="sng" algn="ctr">
                <a:solidFill>
                  <a:srgbClr val="E1471D"/>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0984080A-9C90-2E4A-26FB-0299FA91126B}"/>
                  </a:ext>
                </a:extLst>
              </p:cNvPr>
              <p:cNvCxnSpPr>
                <a:cxnSpLocks/>
              </p:cNvCxnSpPr>
              <p:nvPr/>
            </p:nvCxnSpPr>
            <p:spPr bwMode="auto">
              <a:xfrm>
                <a:off x="6798833" y="2750653"/>
                <a:ext cx="0" cy="7634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22" name="Group 221">
            <a:extLst>
              <a:ext uri="{FF2B5EF4-FFF2-40B4-BE49-F238E27FC236}">
                <a16:creationId xmlns:a16="http://schemas.microsoft.com/office/drawing/2014/main" id="{CC5024C1-331B-1B39-1F43-B5E73EEABD2E}"/>
              </a:ext>
            </a:extLst>
          </p:cNvPr>
          <p:cNvGrpSpPr/>
          <p:nvPr/>
        </p:nvGrpSpPr>
        <p:grpSpPr>
          <a:xfrm>
            <a:off x="9994793" y="4001845"/>
            <a:ext cx="1942437" cy="707886"/>
            <a:chOff x="5316240" y="1552537"/>
            <a:chExt cx="1942437" cy="707886"/>
          </a:xfrm>
        </p:grpSpPr>
        <p:sp>
          <p:nvSpPr>
            <p:cNvPr id="223" name="TextBox 222">
              <a:extLst>
                <a:ext uri="{FF2B5EF4-FFF2-40B4-BE49-F238E27FC236}">
                  <a16:creationId xmlns:a16="http://schemas.microsoft.com/office/drawing/2014/main" id="{BF11E96E-5E8A-F595-A16D-0C0344864F76}"/>
                </a:ext>
              </a:extLst>
            </p:cNvPr>
            <p:cNvSpPr txBox="1"/>
            <p:nvPr/>
          </p:nvSpPr>
          <p:spPr bwMode="auto">
            <a:xfrm>
              <a:off x="5316240" y="1860313"/>
              <a:ext cx="6928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HER2</a:t>
              </a:r>
              <a:r>
                <a:rPr lang="en-US" sz="1000" b="0" dirty="0">
                  <a:solidFill>
                    <a:schemeClr val="bg1"/>
                  </a:solidFill>
                  <a:latin typeface="Calibri" panose="020F0502020204030204" pitchFamily="34" charset="0"/>
                </a:rPr>
                <a:t>amp</a:t>
              </a:r>
              <a:br>
                <a:rPr lang="en-US" sz="1000" b="0" dirty="0">
                  <a:solidFill>
                    <a:schemeClr val="bg1"/>
                  </a:solidFill>
                  <a:latin typeface="Calibri" panose="020F0502020204030204" pitchFamily="34" charset="0"/>
                </a:rPr>
              </a:br>
              <a:r>
                <a:rPr lang="en-US" sz="1000" b="0" i="1" dirty="0">
                  <a:solidFill>
                    <a:schemeClr val="bg1"/>
                  </a:solidFill>
                  <a:latin typeface="Calibri" panose="020F0502020204030204" pitchFamily="34" charset="0"/>
                </a:rPr>
                <a:t>HER</a:t>
              </a:r>
              <a:r>
                <a:rPr lang="en-US" sz="1000" b="0" dirty="0">
                  <a:solidFill>
                    <a:schemeClr val="bg1"/>
                  </a:solidFill>
                  <a:latin typeface="Calibri" panose="020F0502020204030204" pitchFamily="34" charset="0"/>
                </a:rPr>
                <a:t>2NA</a:t>
              </a:r>
            </a:p>
          </p:txBody>
        </p:sp>
        <p:sp>
          <p:nvSpPr>
            <p:cNvPr id="224" name="TextBox 223">
              <a:extLst>
                <a:ext uri="{FF2B5EF4-FFF2-40B4-BE49-F238E27FC236}">
                  <a16:creationId xmlns:a16="http://schemas.microsoft.com/office/drawing/2014/main" id="{7D099BE6-E9A2-86D7-CD5F-FBF6696174F5}"/>
                </a:ext>
              </a:extLst>
            </p:cNvPr>
            <p:cNvSpPr txBox="1"/>
            <p:nvPr/>
          </p:nvSpPr>
          <p:spPr bwMode="auto">
            <a:xfrm>
              <a:off x="5848546" y="1552537"/>
              <a:ext cx="53251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mPFS, </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Mo</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9.6</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11.3</a:t>
              </a:r>
            </a:p>
          </p:txBody>
        </p:sp>
        <p:sp>
          <p:nvSpPr>
            <p:cNvPr id="225" name="TextBox 224">
              <a:extLst>
                <a:ext uri="{FF2B5EF4-FFF2-40B4-BE49-F238E27FC236}">
                  <a16:creationId xmlns:a16="http://schemas.microsoft.com/office/drawing/2014/main" id="{47900927-8534-B2B0-6F0B-704918EEF7EC}"/>
                </a:ext>
              </a:extLst>
            </p:cNvPr>
            <p:cNvSpPr txBox="1"/>
            <p:nvPr/>
          </p:nvSpPr>
          <p:spPr bwMode="auto">
            <a:xfrm>
              <a:off x="6273752" y="1552537"/>
              <a:ext cx="62709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(95% CI)</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1.21</a:t>
              </a:r>
              <a:br>
                <a:rPr lang="en-US" sz="1000" b="0" dirty="0">
                  <a:solidFill>
                    <a:schemeClr val="bg1"/>
                  </a:solidFill>
                  <a:latin typeface="Calibri" panose="020F0502020204030204" pitchFamily="34" charset="0"/>
                </a:rPr>
              </a:br>
              <a:r>
                <a:rPr lang="en-US" sz="1000" b="0" dirty="0">
                  <a:solidFill>
                    <a:schemeClr val="bg1"/>
                  </a:solidFill>
                  <a:latin typeface="Calibri" panose="020F0502020204030204" pitchFamily="34" charset="0"/>
                </a:rPr>
                <a:t>(0.5-3.1)</a:t>
              </a:r>
            </a:p>
          </p:txBody>
        </p:sp>
        <p:sp>
          <p:nvSpPr>
            <p:cNvPr id="226" name="TextBox 225">
              <a:extLst>
                <a:ext uri="{FF2B5EF4-FFF2-40B4-BE49-F238E27FC236}">
                  <a16:creationId xmlns:a16="http://schemas.microsoft.com/office/drawing/2014/main" id="{557120D8-CAA2-479A-695E-4F190959315D}"/>
                </a:ext>
              </a:extLst>
            </p:cNvPr>
            <p:cNvSpPr txBox="1"/>
            <p:nvPr/>
          </p:nvSpPr>
          <p:spPr bwMode="auto">
            <a:xfrm>
              <a:off x="6846385" y="1706337"/>
              <a:ext cx="41229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i="1" dirty="0">
                  <a:solidFill>
                    <a:schemeClr val="bg1"/>
                  </a:solidFill>
                  <a:latin typeface="Calibri" panose="020F0502020204030204" pitchFamily="34" charset="0"/>
                </a:rPr>
                <a:t>P</a:t>
              </a:r>
            </a:p>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&lt;.66</a:t>
              </a:r>
              <a:endParaRPr lang="en-US" sz="1000" b="0" dirty="0">
                <a:solidFill>
                  <a:schemeClr val="bg1"/>
                </a:solidFill>
                <a:latin typeface="Calibri" panose="020F0502020204030204" pitchFamily="34" charset="0"/>
              </a:endParaRPr>
            </a:p>
          </p:txBody>
        </p:sp>
      </p:grpSp>
      <p:sp>
        <p:nvSpPr>
          <p:cNvPr id="333" name="Freeform 332">
            <a:extLst>
              <a:ext uri="{FF2B5EF4-FFF2-40B4-BE49-F238E27FC236}">
                <a16:creationId xmlns:a16="http://schemas.microsoft.com/office/drawing/2014/main" id="{3D6DADF0-D600-E756-6EDA-9D46E8077C30}"/>
              </a:ext>
            </a:extLst>
          </p:cNvPr>
          <p:cNvSpPr/>
          <p:nvPr/>
        </p:nvSpPr>
        <p:spPr bwMode="auto">
          <a:xfrm>
            <a:off x="4958428" y="1944428"/>
            <a:ext cx="2978150" cy="1841500"/>
          </a:xfrm>
          <a:custGeom>
            <a:avLst/>
            <a:gdLst>
              <a:gd name="connsiteX0" fmla="*/ 0 w 2978150"/>
              <a:gd name="connsiteY0" fmla="*/ 0 h 1841500"/>
              <a:gd name="connsiteX1" fmla="*/ 196850 w 2978150"/>
              <a:gd name="connsiteY1" fmla="*/ 0 h 1841500"/>
              <a:gd name="connsiteX2" fmla="*/ 196850 w 2978150"/>
              <a:gd name="connsiteY2" fmla="*/ 34925 h 1841500"/>
              <a:gd name="connsiteX3" fmla="*/ 254000 w 2978150"/>
              <a:gd name="connsiteY3" fmla="*/ 34925 h 1841500"/>
              <a:gd name="connsiteX4" fmla="*/ 254000 w 2978150"/>
              <a:gd name="connsiteY4" fmla="*/ 34925 h 1841500"/>
              <a:gd name="connsiteX5" fmla="*/ 254000 w 2978150"/>
              <a:gd name="connsiteY5" fmla="*/ 63500 h 1841500"/>
              <a:gd name="connsiteX6" fmla="*/ 288925 w 2978150"/>
              <a:gd name="connsiteY6" fmla="*/ 63500 h 1841500"/>
              <a:gd name="connsiteX7" fmla="*/ 288925 w 2978150"/>
              <a:gd name="connsiteY7" fmla="*/ 120650 h 1841500"/>
              <a:gd name="connsiteX8" fmla="*/ 320675 w 2978150"/>
              <a:gd name="connsiteY8" fmla="*/ 120650 h 1841500"/>
              <a:gd name="connsiteX9" fmla="*/ 320675 w 2978150"/>
              <a:gd name="connsiteY9" fmla="*/ 152400 h 1841500"/>
              <a:gd name="connsiteX10" fmla="*/ 355600 w 2978150"/>
              <a:gd name="connsiteY10" fmla="*/ 152400 h 1841500"/>
              <a:gd name="connsiteX11" fmla="*/ 355600 w 2978150"/>
              <a:gd name="connsiteY11" fmla="*/ 241300 h 1841500"/>
              <a:gd name="connsiteX12" fmla="*/ 403225 w 2978150"/>
              <a:gd name="connsiteY12" fmla="*/ 241300 h 1841500"/>
              <a:gd name="connsiteX13" fmla="*/ 403225 w 2978150"/>
              <a:gd name="connsiteY13" fmla="*/ 269875 h 1841500"/>
              <a:gd name="connsiteX14" fmla="*/ 425450 w 2978150"/>
              <a:gd name="connsiteY14" fmla="*/ 269875 h 1841500"/>
              <a:gd name="connsiteX15" fmla="*/ 425450 w 2978150"/>
              <a:gd name="connsiteY15" fmla="*/ 298450 h 1841500"/>
              <a:gd name="connsiteX16" fmla="*/ 425450 w 2978150"/>
              <a:gd name="connsiteY16" fmla="*/ 298450 h 1841500"/>
              <a:gd name="connsiteX17" fmla="*/ 425450 w 2978150"/>
              <a:gd name="connsiteY17" fmla="*/ 298450 h 1841500"/>
              <a:gd name="connsiteX18" fmla="*/ 450850 w 2978150"/>
              <a:gd name="connsiteY18" fmla="*/ 298450 h 1841500"/>
              <a:gd name="connsiteX19" fmla="*/ 450850 w 2978150"/>
              <a:gd name="connsiteY19" fmla="*/ 358775 h 1841500"/>
              <a:gd name="connsiteX20" fmla="*/ 485775 w 2978150"/>
              <a:gd name="connsiteY20" fmla="*/ 358775 h 1841500"/>
              <a:gd name="connsiteX21" fmla="*/ 485775 w 2978150"/>
              <a:gd name="connsiteY21" fmla="*/ 450850 h 1841500"/>
              <a:gd name="connsiteX22" fmla="*/ 485775 w 2978150"/>
              <a:gd name="connsiteY22" fmla="*/ 450850 h 1841500"/>
              <a:gd name="connsiteX23" fmla="*/ 511175 w 2978150"/>
              <a:gd name="connsiteY23" fmla="*/ 450850 h 1841500"/>
              <a:gd name="connsiteX24" fmla="*/ 511175 w 2978150"/>
              <a:gd name="connsiteY24" fmla="*/ 517525 h 1841500"/>
              <a:gd name="connsiteX25" fmla="*/ 558800 w 2978150"/>
              <a:gd name="connsiteY25" fmla="*/ 517525 h 1841500"/>
              <a:gd name="connsiteX26" fmla="*/ 558800 w 2978150"/>
              <a:gd name="connsiteY26" fmla="*/ 549275 h 1841500"/>
              <a:gd name="connsiteX27" fmla="*/ 593725 w 2978150"/>
              <a:gd name="connsiteY27" fmla="*/ 549275 h 1841500"/>
              <a:gd name="connsiteX28" fmla="*/ 593725 w 2978150"/>
              <a:gd name="connsiteY28" fmla="*/ 581025 h 1841500"/>
              <a:gd name="connsiteX29" fmla="*/ 625475 w 2978150"/>
              <a:gd name="connsiteY29" fmla="*/ 581025 h 1841500"/>
              <a:gd name="connsiteX30" fmla="*/ 625475 w 2978150"/>
              <a:gd name="connsiteY30" fmla="*/ 612775 h 1841500"/>
              <a:gd name="connsiteX31" fmla="*/ 657225 w 2978150"/>
              <a:gd name="connsiteY31" fmla="*/ 612775 h 1841500"/>
              <a:gd name="connsiteX32" fmla="*/ 657225 w 2978150"/>
              <a:gd name="connsiteY32" fmla="*/ 641350 h 1841500"/>
              <a:gd name="connsiteX33" fmla="*/ 695325 w 2978150"/>
              <a:gd name="connsiteY33" fmla="*/ 641350 h 1841500"/>
              <a:gd name="connsiteX34" fmla="*/ 695325 w 2978150"/>
              <a:gd name="connsiteY34" fmla="*/ 676275 h 1841500"/>
              <a:gd name="connsiteX35" fmla="*/ 733425 w 2978150"/>
              <a:gd name="connsiteY35" fmla="*/ 676275 h 1841500"/>
              <a:gd name="connsiteX36" fmla="*/ 733425 w 2978150"/>
              <a:gd name="connsiteY36" fmla="*/ 736600 h 1841500"/>
              <a:gd name="connsiteX37" fmla="*/ 784225 w 2978150"/>
              <a:gd name="connsiteY37" fmla="*/ 736600 h 1841500"/>
              <a:gd name="connsiteX38" fmla="*/ 784225 w 2978150"/>
              <a:gd name="connsiteY38" fmla="*/ 771525 h 1841500"/>
              <a:gd name="connsiteX39" fmla="*/ 863600 w 2978150"/>
              <a:gd name="connsiteY39" fmla="*/ 771525 h 1841500"/>
              <a:gd name="connsiteX40" fmla="*/ 863600 w 2978150"/>
              <a:gd name="connsiteY40" fmla="*/ 800100 h 1841500"/>
              <a:gd name="connsiteX41" fmla="*/ 911225 w 2978150"/>
              <a:gd name="connsiteY41" fmla="*/ 800100 h 1841500"/>
              <a:gd name="connsiteX42" fmla="*/ 911225 w 2978150"/>
              <a:gd name="connsiteY42" fmla="*/ 841375 h 1841500"/>
              <a:gd name="connsiteX43" fmla="*/ 971550 w 2978150"/>
              <a:gd name="connsiteY43" fmla="*/ 841375 h 1841500"/>
              <a:gd name="connsiteX44" fmla="*/ 971550 w 2978150"/>
              <a:gd name="connsiteY44" fmla="*/ 908050 h 1841500"/>
              <a:gd name="connsiteX45" fmla="*/ 1000125 w 2978150"/>
              <a:gd name="connsiteY45" fmla="*/ 908050 h 1841500"/>
              <a:gd name="connsiteX46" fmla="*/ 1000125 w 2978150"/>
              <a:gd name="connsiteY46" fmla="*/ 974725 h 1841500"/>
              <a:gd name="connsiteX47" fmla="*/ 1089025 w 2978150"/>
              <a:gd name="connsiteY47" fmla="*/ 974725 h 1841500"/>
              <a:gd name="connsiteX48" fmla="*/ 1089025 w 2978150"/>
              <a:gd name="connsiteY48" fmla="*/ 1006475 h 1841500"/>
              <a:gd name="connsiteX49" fmla="*/ 1139825 w 2978150"/>
              <a:gd name="connsiteY49" fmla="*/ 1006475 h 1841500"/>
              <a:gd name="connsiteX50" fmla="*/ 1139825 w 2978150"/>
              <a:gd name="connsiteY50" fmla="*/ 1038225 h 1841500"/>
              <a:gd name="connsiteX51" fmla="*/ 1174750 w 2978150"/>
              <a:gd name="connsiteY51" fmla="*/ 1038225 h 1841500"/>
              <a:gd name="connsiteX52" fmla="*/ 1174750 w 2978150"/>
              <a:gd name="connsiteY52" fmla="*/ 1069975 h 1841500"/>
              <a:gd name="connsiteX53" fmla="*/ 1174750 w 2978150"/>
              <a:gd name="connsiteY53" fmla="*/ 1069975 h 1841500"/>
              <a:gd name="connsiteX54" fmla="*/ 1206500 w 2978150"/>
              <a:gd name="connsiteY54" fmla="*/ 1069975 h 1841500"/>
              <a:gd name="connsiteX55" fmla="*/ 1206500 w 2978150"/>
              <a:gd name="connsiteY55" fmla="*/ 1104900 h 1841500"/>
              <a:gd name="connsiteX56" fmla="*/ 1241425 w 2978150"/>
              <a:gd name="connsiteY56" fmla="*/ 1104900 h 1841500"/>
              <a:gd name="connsiteX57" fmla="*/ 1241425 w 2978150"/>
              <a:gd name="connsiteY57" fmla="*/ 1139825 h 1841500"/>
              <a:gd name="connsiteX58" fmla="*/ 1289050 w 2978150"/>
              <a:gd name="connsiteY58" fmla="*/ 1139825 h 1841500"/>
              <a:gd name="connsiteX59" fmla="*/ 1289050 w 2978150"/>
              <a:gd name="connsiteY59" fmla="*/ 1168400 h 1841500"/>
              <a:gd name="connsiteX60" fmla="*/ 1374775 w 2978150"/>
              <a:gd name="connsiteY60" fmla="*/ 1168400 h 1841500"/>
              <a:gd name="connsiteX61" fmla="*/ 1374775 w 2978150"/>
              <a:gd name="connsiteY61" fmla="*/ 1273175 h 1841500"/>
              <a:gd name="connsiteX62" fmla="*/ 1406525 w 2978150"/>
              <a:gd name="connsiteY62" fmla="*/ 1273175 h 1841500"/>
              <a:gd name="connsiteX63" fmla="*/ 1406525 w 2978150"/>
              <a:gd name="connsiteY63" fmla="*/ 1308100 h 1841500"/>
              <a:gd name="connsiteX64" fmla="*/ 1447800 w 2978150"/>
              <a:gd name="connsiteY64" fmla="*/ 1308100 h 1841500"/>
              <a:gd name="connsiteX65" fmla="*/ 1447800 w 2978150"/>
              <a:gd name="connsiteY65" fmla="*/ 1339850 h 1841500"/>
              <a:gd name="connsiteX66" fmla="*/ 1492250 w 2978150"/>
              <a:gd name="connsiteY66" fmla="*/ 1339850 h 1841500"/>
              <a:gd name="connsiteX67" fmla="*/ 1492250 w 2978150"/>
              <a:gd name="connsiteY67" fmla="*/ 1419225 h 1841500"/>
              <a:gd name="connsiteX68" fmla="*/ 1543050 w 2978150"/>
              <a:gd name="connsiteY68" fmla="*/ 1419225 h 1841500"/>
              <a:gd name="connsiteX69" fmla="*/ 1543050 w 2978150"/>
              <a:gd name="connsiteY69" fmla="*/ 1450975 h 1841500"/>
              <a:gd name="connsiteX70" fmla="*/ 1603375 w 2978150"/>
              <a:gd name="connsiteY70" fmla="*/ 1450975 h 1841500"/>
              <a:gd name="connsiteX71" fmla="*/ 1603375 w 2978150"/>
              <a:gd name="connsiteY71" fmla="*/ 1482725 h 1841500"/>
              <a:gd name="connsiteX72" fmla="*/ 1746250 w 2978150"/>
              <a:gd name="connsiteY72" fmla="*/ 1482725 h 1841500"/>
              <a:gd name="connsiteX73" fmla="*/ 1746250 w 2978150"/>
              <a:gd name="connsiteY73" fmla="*/ 1517650 h 1841500"/>
              <a:gd name="connsiteX74" fmla="*/ 1841500 w 2978150"/>
              <a:gd name="connsiteY74" fmla="*/ 1517650 h 1841500"/>
              <a:gd name="connsiteX75" fmla="*/ 1841500 w 2978150"/>
              <a:gd name="connsiteY75" fmla="*/ 1562100 h 1841500"/>
              <a:gd name="connsiteX76" fmla="*/ 1885950 w 2978150"/>
              <a:gd name="connsiteY76" fmla="*/ 1562100 h 1841500"/>
              <a:gd name="connsiteX77" fmla="*/ 1885950 w 2978150"/>
              <a:gd name="connsiteY77" fmla="*/ 1593850 h 1841500"/>
              <a:gd name="connsiteX78" fmla="*/ 2000250 w 2978150"/>
              <a:gd name="connsiteY78" fmla="*/ 1593850 h 1841500"/>
              <a:gd name="connsiteX79" fmla="*/ 2000250 w 2978150"/>
              <a:gd name="connsiteY79" fmla="*/ 1628775 h 1841500"/>
              <a:gd name="connsiteX80" fmla="*/ 2149475 w 2978150"/>
              <a:gd name="connsiteY80" fmla="*/ 1628775 h 1841500"/>
              <a:gd name="connsiteX81" fmla="*/ 2149475 w 2978150"/>
              <a:gd name="connsiteY81" fmla="*/ 1657350 h 1841500"/>
              <a:gd name="connsiteX82" fmla="*/ 2209800 w 2978150"/>
              <a:gd name="connsiteY82" fmla="*/ 1657350 h 1841500"/>
              <a:gd name="connsiteX83" fmla="*/ 2209800 w 2978150"/>
              <a:gd name="connsiteY83" fmla="*/ 1698625 h 1841500"/>
              <a:gd name="connsiteX84" fmla="*/ 2368550 w 2978150"/>
              <a:gd name="connsiteY84" fmla="*/ 1698625 h 1841500"/>
              <a:gd name="connsiteX85" fmla="*/ 2368550 w 2978150"/>
              <a:gd name="connsiteY85" fmla="*/ 1733550 h 1841500"/>
              <a:gd name="connsiteX86" fmla="*/ 2432050 w 2978150"/>
              <a:gd name="connsiteY86" fmla="*/ 1733550 h 1841500"/>
              <a:gd name="connsiteX87" fmla="*/ 2432050 w 2978150"/>
              <a:gd name="connsiteY87" fmla="*/ 1771650 h 1841500"/>
              <a:gd name="connsiteX88" fmla="*/ 2473325 w 2978150"/>
              <a:gd name="connsiteY88" fmla="*/ 1771650 h 1841500"/>
              <a:gd name="connsiteX89" fmla="*/ 2473325 w 2978150"/>
              <a:gd name="connsiteY89" fmla="*/ 1806575 h 1841500"/>
              <a:gd name="connsiteX90" fmla="*/ 2978150 w 2978150"/>
              <a:gd name="connsiteY90" fmla="*/ 1806575 h 1841500"/>
              <a:gd name="connsiteX91" fmla="*/ 2978150 w 2978150"/>
              <a:gd name="connsiteY91" fmla="*/ 1841500 h 184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978150" h="1841500">
                <a:moveTo>
                  <a:pt x="0" y="0"/>
                </a:moveTo>
                <a:lnTo>
                  <a:pt x="196850" y="0"/>
                </a:lnTo>
                <a:lnTo>
                  <a:pt x="196850" y="34925"/>
                </a:lnTo>
                <a:lnTo>
                  <a:pt x="254000" y="34925"/>
                </a:lnTo>
                <a:lnTo>
                  <a:pt x="254000" y="34925"/>
                </a:lnTo>
                <a:lnTo>
                  <a:pt x="254000" y="63500"/>
                </a:lnTo>
                <a:lnTo>
                  <a:pt x="288925" y="63500"/>
                </a:lnTo>
                <a:lnTo>
                  <a:pt x="288925" y="120650"/>
                </a:lnTo>
                <a:lnTo>
                  <a:pt x="320675" y="120650"/>
                </a:lnTo>
                <a:lnTo>
                  <a:pt x="320675" y="152400"/>
                </a:lnTo>
                <a:lnTo>
                  <a:pt x="355600" y="152400"/>
                </a:lnTo>
                <a:lnTo>
                  <a:pt x="355600" y="241300"/>
                </a:lnTo>
                <a:lnTo>
                  <a:pt x="403225" y="241300"/>
                </a:lnTo>
                <a:lnTo>
                  <a:pt x="403225" y="269875"/>
                </a:lnTo>
                <a:lnTo>
                  <a:pt x="425450" y="269875"/>
                </a:lnTo>
                <a:lnTo>
                  <a:pt x="425450" y="298450"/>
                </a:lnTo>
                <a:lnTo>
                  <a:pt x="425450" y="298450"/>
                </a:lnTo>
                <a:lnTo>
                  <a:pt x="425450" y="298450"/>
                </a:lnTo>
                <a:lnTo>
                  <a:pt x="450850" y="298450"/>
                </a:lnTo>
                <a:lnTo>
                  <a:pt x="450850" y="358775"/>
                </a:lnTo>
                <a:lnTo>
                  <a:pt x="485775" y="358775"/>
                </a:lnTo>
                <a:lnTo>
                  <a:pt x="485775" y="450850"/>
                </a:lnTo>
                <a:lnTo>
                  <a:pt x="485775" y="450850"/>
                </a:lnTo>
                <a:lnTo>
                  <a:pt x="511175" y="450850"/>
                </a:lnTo>
                <a:lnTo>
                  <a:pt x="511175" y="517525"/>
                </a:lnTo>
                <a:lnTo>
                  <a:pt x="558800" y="517525"/>
                </a:lnTo>
                <a:lnTo>
                  <a:pt x="558800" y="549275"/>
                </a:lnTo>
                <a:lnTo>
                  <a:pt x="593725" y="549275"/>
                </a:lnTo>
                <a:lnTo>
                  <a:pt x="593725" y="581025"/>
                </a:lnTo>
                <a:lnTo>
                  <a:pt x="625475" y="581025"/>
                </a:lnTo>
                <a:lnTo>
                  <a:pt x="625475" y="612775"/>
                </a:lnTo>
                <a:lnTo>
                  <a:pt x="657225" y="612775"/>
                </a:lnTo>
                <a:lnTo>
                  <a:pt x="657225" y="641350"/>
                </a:lnTo>
                <a:lnTo>
                  <a:pt x="695325" y="641350"/>
                </a:lnTo>
                <a:lnTo>
                  <a:pt x="695325" y="676275"/>
                </a:lnTo>
                <a:lnTo>
                  <a:pt x="733425" y="676275"/>
                </a:lnTo>
                <a:lnTo>
                  <a:pt x="733425" y="736600"/>
                </a:lnTo>
                <a:lnTo>
                  <a:pt x="784225" y="736600"/>
                </a:lnTo>
                <a:lnTo>
                  <a:pt x="784225" y="771525"/>
                </a:lnTo>
                <a:lnTo>
                  <a:pt x="863600" y="771525"/>
                </a:lnTo>
                <a:lnTo>
                  <a:pt x="863600" y="800100"/>
                </a:lnTo>
                <a:lnTo>
                  <a:pt x="911225" y="800100"/>
                </a:lnTo>
                <a:lnTo>
                  <a:pt x="911225" y="841375"/>
                </a:lnTo>
                <a:lnTo>
                  <a:pt x="971550" y="841375"/>
                </a:lnTo>
                <a:lnTo>
                  <a:pt x="971550" y="908050"/>
                </a:lnTo>
                <a:lnTo>
                  <a:pt x="1000125" y="908050"/>
                </a:lnTo>
                <a:lnTo>
                  <a:pt x="1000125" y="974725"/>
                </a:lnTo>
                <a:lnTo>
                  <a:pt x="1089025" y="974725"/>
                </a:lnTo>
                <a:lnTo>
                  <a:pt x="1089025" y="1006475"/>
                </a:lnTo>
                <a:lnTo>
                  <a:pt x="1139825" y="1006475"/>
                </a:lnTo>
                <a:lnTo>
                  <a:pt x="1139825" y="1038225"/>
                </a:lnTo>
                <a:lnTo>
                  <a:pt x="1174750" y="1038225"/>
                </a:lnTo>
                <a:lnTo>
                  <a:pt x="1174750" y="1069975"/>
                </a:lnTo>
                <a:lnTo>
                  <a:pt x="1174750" y="1069975"/>
                </a:lnTo>
                <a:lnTo>
                  <a:pt x="1206500" y="1069975"/>
                </a:lnTo>
                <a:lnTo>
                  <a:pt x="1206500" y="1104900"/>
                </a:lnTo>
                <a:lnTo>
                  <a:pt x="1241425" y="1104900"/>
                </a:lnTo>
                <a:lnTo>
                  <a:pt x="1241425" y="1139825"/>
                </a:lnTo>
                <a:lnTo>
                  <a:pt x="1289050" y="1139825"/>
                </a:lnTo>
                <a:lnTo>
                  <a:pt x="1289050" y="1168400"/>
                </a:lnTo>
                <a:lnTo>
                  <a:pt x="1374775" y="1168400"/>
                </a:lnTo>
                <a:lnTo>
                  <a:pt x="1374775" y="1273175"/>
                </a:lnTo>
                <a:lnTo>
                  <a:pt x="1406525" y="1273175"/>
                </a:lnTo>
                <a:lnTo>
                  <a:pt x="1406525" y="1308100"/>
                </a:lnTo>
                <a:lnTo>
                  <a:pt x="1447800" y="1308100"/>
                </a:lnTo>
                <a:lnTo>
                  <a:pt x="1447800" y="1339850"/>
                </a:lnTo>
                <a:lnTo>
                  <a:pt x="1492250" y="1339850"/>
                </a:lnTo>
                <a:lnTo>
                  <a:pt x="1492250" y="1419225"/>
                </a:lnTo>
                <a:lnTo>
                  <a:pt x="1543050" y="1419225"/>
                </a:lnTo>
                <a:lnTo>
                  <a:pt x="1543050" y="1450975"/>
                </a:lnTo>
                <a:lnTo>
                  <a:pt x="1603375" y="1450975"/>
                </a:lnTo>
                <a:lnTo>
                  <a:pt x="1603375" y="1482725"/>
                </a:lnTo>
                <a:lnTo>
                  <a:pt x="1746250" y="1482725"/>
                </a:lnTo>
                <a:lnTo>
                  <a:pt x="1746250" y="1517650"/>
                </a:lnTo>
                <a:lnTo>
                  <a:pt x="1841500" y="1517650"/>
                </a:lnTo>
                <a:lnTo>
                  <a:pt x="1841500" y="1562100"/>
                </a:lnTo>
                <a:lnTo>
                  <a:pt x="1885950" y="1562100"/>
                </a:lnTo>
                <a:lnTo>
                  <a:pt x="1885950" y="1593850"/>
                </a:lnTo>
                <a:lnTo>
                  <a:pt x="2000250" y="1593850"/>
                </a:lnTo>
                <a:lnTo>
                  <a:pt x="2000250" y="1628775"/>
                </a:lnTo>
                <a:lnTo>
                  <a:pt x="2149475" y="1628775"/>
                </a:lnTo>
                <a:lnTo>
                  <a:pt x="2149475" y="1657350"/>
                </a:lnTo>
                <a:lnTo>
                  <a:pt x="2209800" y="1657350"/>
                </a:lnTo>
                <a:lnTo>
                  <a:pt x="2209800" y="1698625"/>
                </a:lnTo>
                <a:lnTo>
                  <a:pt x="2368550" y="1698625"/>
                </a:lnTo>
                <a:lnTo>
                  <a:pt x="2368550" y="1733550"/>
                </a:lnTo>
                <a:lnTo>
                  <a:pt x="2432050" y="1733550"/>
                </a:lnTo>
                <a:lnTo>
                  <a:pt x="2432050" y="1771650"/>
                </a:lnTo>
                <a:lnTo>
                  <a:pt x="2473325" y="1771650"/>
                </a:lnTo>
                <a:lnTo>
                  <a:pt x="2473325" y="1806575"/>
                </a:lnTo>
                <a:lnTo>
                  <a:pt x="2978150" y="1806575"/>
                </a:lnTo>
                <a:lnTo>
                  <a:pt x="2978150" y="1841500"/>
                </a:lnTo>
              </a:path>
            </a:pathLst>
          </a:custGeom>
          <a:noFill/>
          <a:ln w="28575">
            <a:solidFill>
              <a:srgbClr val="E1471D"/>
            </a:solidFill>
            <a:miter lim="800000"/>
            <a:headEnd/>
            <a:tailEnd/>
          </a:ln>
        </p:spPr>
        <p:txBody>
          <a:bodyPr rtlCol="0" anchor="ctr"/>
          <a:lstStyle/>
          <a:p>
            <a:pPr algn="ctr"/>
            <a:endParaRPr lang="en-US" dirty="0"/>
          </a:p>
        </p:txBody>
      </p:sp>
      <p:cxnSp>
        <p:nvCxnSpPr>
          <p:cNvPr id="335" name="Straight Connector 334">
            <a:extLst>
              <a:ext uri="{FF2B5EF4-FFF2-40B4-BE49-F238E27FC236}">
                <a16:creationId xmlns:a16="http://schemas.microsoft.com/office/drawing/2014/main" id="{0C148418-1028-1811-0374-80CDE0679BE5}"/>
              </a:ext>
            </a:extLst>
          </p:cNvPr>
          <p:cNvCxnSpPr/>
          <p:nvPr/>
        </p:nvCxnSpPr>
        <p:spPr bwMode="auto">
          <a:xfrm>
            <a:off x="5727598" y="2617503"/>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C5377359-18CD-C86E-F53C-41C12E5B72BC}"/>
              </a:ext>
            </a:extLst>
          </p:cNvPr>
          <p:cNvCxnSpPr/>
          <p:nvPr/>
        </p:nvCxnSpPr>
        <p:spPr bwMode="auto">
          <a:xfrm>
            <a:off x="5489473" y="2394272"/>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899FF950-C7BA-FBFC-D43B-24E48A612850}"/>
              </a:ext>
            </a:extLst>
          </p:cNvPr>
          <p:cNvCxnSpPr/>
          <p:nvPr/>
        </p:nvCxnSpPr>
        <p:spPr bwMode="auto">
          <a:xfrm>
            <a:off x="5002006" y="1877193"/>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063F6CC3-366B-AE6F-034F-761EFB4C4884}"/>
              </a:ext>
            </a:extLst>
          </p:cNvPr>
          <p:cNvCxnSpPr/>
          <p:nvPr/>
        </p:nvCxnSpPr>
        <p:spPr bwMode="auto">
          <a:xfrm>
            <a:off x="5271881" y="2018145"/>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AB48576E-1BC0-514F-E073-8C4346D1AD2B}"/>
              </a:ext>
            </a:extLst>
          </p:cNvPr>
          <p:cNvCxnSpPr/>
          <p:nvPr/>
        </p:nvCxnSpPr>
        <p:spPr bwMode="auto">
          <a:xfrm>
            <a:off x="5608431" y="252417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140BD252-40E9-98B3-97F6-25A6E4F0F35F}"/>
              </a:ext>
            </a:extLst>
          </p:cNvPr>
          <p:cNvCxnSpPr/>
          <p:nvPr/>
        </p:nvCxnSpPr>
        <p:spPr bwMode="auto">
          <a:xfrm>
            <a:off x="5214731" y="1932421"/>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E1340B45-FBA2-4432-D227-37B65C14DDEB}"/>
              </a:ext>
            </a:extLst>
          </p:cNvPr>
          <p:cNvCxnSpPr/>
          <p:nvPr/>
        </p:nvCxnSpPr>
        <p:spPr bwMode="auto">
          <a:xfrm>
            <a:off x="5226716" y="2488566"/>
            <a:ext cx="0" cy="72746"/>
          </a:xfrm>
          <a:prstGeom prst="line">
            <a:avLst/>
          </a:prstGeom>
          <a:noFill/>
          <a:ln w="12700" cap="flat" cmpd="sng" algn="ctr">
            <a:solidFill>
              <a:srgbClr val="015873"/>
            </a:solidFill>
            <a:prstDash val="solid"/>
            <a:round/>
            <a:headEnd type="none" w="med" len="med"/>
            <a:tailEnd type="none" w="med" len="med"/>
          </a:ln>
          <a:effectLst/>
        </p:spPr>
      </p:cxnSp>
      <p:sp>
        <p:nvSpPr>
          <p:cNvPr id="600" name="Freeform 599">
            <a:extLst>
              <a:ext uri="{FF2B5EF4-FFF2-40B4-BE49-F238E27FC236}">
                <a16:creationId xmlns:a16="http://schemas.microsoft.com/office/drawing/2014/main" id="{FF9C0D6E-1002-2296-8ABB-23AE8BE2006F}"/>
              </a:ext>
            </a:extLst>
          </p:cNvPr>
          <p:cNvSpPr/>
          <p:nvPr/>
        </p:nvSpPr>
        <p:spPr bwMode="auto">
          <a:xfrm>
            <a:off x="5005896" y="1956585"/>
            <a:ext cx="682625" cy="1835150"/>
          </a:xfrm>
          <a:custGeom>
            <a:avLst/>
            <a:gdLst>
              <a:gd name="connsiteX0" fmla="*/ 0 w 682625"/>
              <a:gd name="connsiteY0" fmla="*/ 0 h 1835150"/>
              <a:gd name="connsiteX1" fmla="*/ 0 w 682625"/>
              <a:gd name="connsiteY1" fmla="*/ 142875 h 1835150"/>
              <a:gd name="connsiteX2" fmla="*/ 133350 w 682625"/>
              <a:gd name="connsiteY2" fmla="*/ 142875 h 1835150"/>
              <a:gd name="connsiteX3" fmla="*/ 133350 w 682625"/>
              <a:gd name="connsiteY3" fmla="*/ 301625 h 1835150"/>
              <a:gd name="connsiteX4" fmla="*/ 168275 w 682625"/>
              <a:gd name="connsiteY4" fmla="*/ 301625 h 1835150"/>
              <a:gd name="connsiteX5" fmla="*/ 168275 w 682625"/>
              <a:gd name="connsiteY5" fmla="*/ 454025 h 1835150"/>
              <a:gd name="connsiteX6" fmla="*/ 196850 w 682625"/>
              <a:gd name="connsiteY6" fmla="*/ 454025 h 1835150"/>
              <a:gd name="connsiteX7" fmla="*/ 196850 w 682625"/>
              <a:gd name="connsiteY7" fmla="*/ 612775 h 1835150"/>
              <a:gd name="connsiteX8" fmla="*/ 228600 w 682625"/>
              <a:gd name="connsiteY8" fmla="*/ 612775 h 1835150"/>
              <a:gd name="connsiteX9" fmla="*/ 228600 w 682625"/>
              <a:gd name="connsiteY9" fmla="*/ 787400 h 1835150"/>
              <a:gd name="connsiteX10" fmla="*/ 279400 w 682625"/>
              <a:gd name="connsiteY10" fmla="*/ 787400 h 1835150"/>
              <a:gd name="connsiteX11" fmla="*/ 279400 w 682625"/>
              <a:gd name="connsiteY11" fmla="*/ 958850 h 1835150"/>
              <a:gd name="connsiteX12" fmla="*/ 307975 w 682625"/>
              <a:gd name="connsiteY12" fmla="*/ 958850 h 1835150"/>
              <a:gd name="connsiteX13" fmla="*/ 307975 w 682625"/>
              <a:gd name="connsiteY13" fmla="*/ 1133475 h 1835150"/>
              <a:gd name="connsiteX14" fmla="*/ 336550 w 682625"/>
              <a:gd name="connsiteY14" fmla="*/ 1133475 h 1835150"/>
              <a:gd name="connsiteX15" fmla="*/ 336550 w 682625"/>
              <a:gd name="connsiteY15" fmla="*/ 1304925 h 1835150"/>
              <a:gd name="connsiteX16" fmla="*/ 377825 w 682625"/>
              <a:gd name="connsiteY16" fmla="*/ 1304925 h 1835150"/>
              <a:gd name="connsiteX17" fmla="*/ 377825 w 682625"/>
              <a:gd name="connsiteY17" fmla="*/ 1489075 h 1835150"/>
              <a:gd name="connsiteX18" fmla="*/ 482600 w 682625"/>
              <a:gd name="connsiteY18" fmla="*/ 1489075 h 1835150"/>
              <a:gd name="connsiteX19" fmla="*/ 482600 w 682625"/>
              <a:gd name="connsiteY19" fmla="*/ 1660525 h 1835150"/>
              <a:gd name="connsiteX20" fmla="*/ 682625 w 682625"/>
              <a:gd name="connsiteY20" fmla="*/ 1660525 h 1835150"/>
              <a:gd name="connsiteX21" fmla="*/ 682625 w 682625"/>
              <a:gd name="connsiteY21" fmla="*/ 1835150 h 183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82625" h="1835150">
                <a:moveTo>
                  <a:pt x="0" y="0"/>
                </a:moveTo>
                <a:lnTo>
                  <a:pt x="0" y="142875"/>
                </a:lnTo>
                <a:lnTo>
                  <a:pt x="133350" y="142875"/>
                </a:lnTo>
                <a:lnTo>
                  <a:pt x="133350" y="301625"/>
                </a:lnTo>
                <a:lnTo>
                  <a:pt x="168275" y="301625"/>
                </a:lnTo>
                <a:lnTo>
                  <a:pt x="168275" y="454025"/>
                </a:lnTo>
                <a:lnTo>
                  <a:pt x="196850" y="454025"/>
                </a:lnTo>
                <a:lnTo>
                  <a:pt x="196850" y="612775"/>
                </a:lnTo>
                <a:lnTo>
                  <a:pt x="228600" y="612775"/>
                </a:lnTo>
                <a:lnTo>
                  <a:pt x="228600" y="787400"/>
                </a:lnTo>
                <a:lnTo>
                  <a:pt x="279400" y="787400"/>
                </a:lnTo>
                <a:lnTo>
                  <a:pt x="279400" y="958850"/>
                </a:lnTo>
                <a:lnTo>
                  <a:pt x="307975" y="958850"/>
                </a:lnTo>
                <a:lnTo>
                  <a:pt x="307975" y="1133475"/>
                </a:lnTo>
                <a:lnTo>
                  <a:pt x="336550" y="1133475"/>
                </a:lnTo>
                <a:lnTo>
                  <a:pt x="336550" y="1304925"/>
                </a:lnTo>
                <a:lnTo>
                  <a:pt x="377825" y="1304925"/>
                </a:lnTo>
                <a:lnTo>
                  <a:pt x="377825" y="1489075"/>
                </a:lnTo>
                <a:lnTo>
                  <a:pt x="482600" y="1489075"/>
                </a:lnTo>
                <a:lnTo>
                  <a:pt x="482600" y="1660525"/>
                </a:lnTo>
                <a:lnTo>
                  <a:pt x="682625" y="1660525"/>
                </a:lnTo>
                <a:lnTo>
                  <a:pt x="682625" y="1835150"/>
                </a:lnTo>
              </a:path>
            </a:pathLst>
          </a:custGeom>
          <a:noFill/>
          <a:ln w="28575">
            <a:solidFill>
              <a:srgbClr val="015873"/>
            </a:solidFill>
            <a:miter lim="800000"/>
            <a:headEnd/>
            <a:tailEnd/>
          </a:ln>
        </p:spPr>
        <p:txBody>
          <a:bodyPr rtlCol="0" anchor="ctr"/>
          <a:lstStyle/>
          <a:p>
            <a:pPr algn="ctr"/>
            <a:endParaRPr lang="en-US" dirty="0"/>
          </a:p>
        </p:txBody>
      </p:sp>
      <p:cxnSp>
        <p:nvCxnSpPr>
          <p:cNvPr id="601" name="Straight Connector 600">
            <a:extLst>
              <a:ext uri="{FF2B5EF4-FFF2-40B4-BE49-F238E27FC236}">
                <a16:creationId xmlns:a16="http://schemas.microsoft.com/office/drawing/2014/main" id="{2A1776DE-3DA3-78F8-7CF1-BFECADE48E7D}"/>
              </a:ext>
            </a:extLst>
          </p:cNvPr>
          <p:cNvCxnSpPr/>
          <p:nvPr/>
        </p:nvCxnSpPr>
        <p:spPr bwMode="auto">
          <a:xfrm>
            <a:off x="8550844" y="1883839"/>
            <a:ext cx="0" cy="72746"/>
          </a:xfrm>
          <a:prstGeom prst="line">
            <a:avLst/>
          </a:prstGeom>
          <a:noFill/>
          <a:ln w="12700" cap="flat" cmpd="sng" algn="ctr">
            <a:solidFill>
              <a:srgbClr val="E1471D"/>
            </a:solidFill>
            <a:prstDash val="solid"/>
            <a:round/>
            <a:headEnd type="none" w="med" len="med"/>
            <a:tailEnd type="none" w="med" len="med"/>
          </a:ln>
          <a:effectLst/>
        </p:spPr>
      </p:cxnSp>
      <p:sp>
        <p:nvSpPr>
          <p:cNvPr id="606" name="Freeform 605">
            <a:extLst>
              <a:ext uri="{FF2B5EF4-FFF2-40B4-BE49-F238E27FC236}">
                <a16:creationId xmlns:a16="http://schemas.microsoft.com/office/drawing/2014/main" id="{2321E957-27BE-BB62-215F-62FCA4E9A7F9}"/>
              </a:ext>
            </a:extLst>
          </p:cNvPr>
          <p:cNvSpPr/>
          <p:nvPr/>
        </p:nvSpPr>
        <p:spPr bwMode="auto">
          <a:xfrm>
            <a:off x="8649713" y="1959521"/>
            <a:ext cx="697832" cy="1839113"/>
          </a:xfrm>
          <a:custGeom>
            <a:avLst/>
            <a:gdLst>
              <a:gd name="connsiteX0" fmla="*/ 0 w 697832"/>
              <a:gd name="connsiteY0" fmla="*/ 0 h 1839113"/>
              <a:gd name="connsiteX1" fmla="*/ 0 w 697832"/>
              <a:gd name="connsiteY1" fmla="*/ 285321 h 1839113"/>
              <a:gd name="connsiteX2" fmla="*/ 27501 w 697832"/>
              <a:gd name="connsiteY2" fmla="*/ 285321 h 1839113"/>
              <a:gd name="connsiteX3" fmla="*/ 27501 w 697832"/>
              <a:gd name="connsiteY3" fmla="*/ 415949 h 1839113"/>
              <a:gd name="connsiteX4" fmla="*/ 27501 w 697832"/>
              <a:gd name="connsiteY4" fmla="*/ 415949 h 1839113"/>
              <a:gd name="connsiteX5" fmla="*/ 58440 w 697832"/>
              <a:gd name="connsiteY5" fmla="*/ 415949 h 1839113"/>
              <a:gd name="connsiteX6" fmla="*/ 58440 w 697832"/>
              <a:gd name="connsiteY6" fmla="*/ 704707 h 1839113"/>
              <a:gd name="connsiteX7" fmla="*/ 140942 w 697832"/>
              <a:gd name="connsiteY7" fmla="*/ 704707 h 1839113"/>
              <a:gd name="connsiteX8" fmla="*/ 140942 w 697832"/>
              <a:gd name="connsiteY8" fmla="*/ 835336 h 1839113"/>
              <a:gd name="connsiteX9" fmla="*/ 171880 w 697832"/>
              <a:gd name="connsiteY9" fmla="*/ 835336 h 1839113"/>
              <a:gd name="connsiteX10" fmla="*/ 171880 w 697832"/>
              <a:gd name="connsiteY10" fmla="*/ 1124094 h 1839113"/>
              <a:gd name="connsiteX11" fmla="*/ 220006 w 697832"/>
              <a:gd name="connsiteY11" fmla="*/ 1124094 h 1839113"/>
              <a:gd name="connsiteX12" fmla="*/ 220006 w 697832"/>
              <a:gd name="connsiteY12" fmla="*/ 1268472 h 1839113"/>
              <a:gd name="connsiteX13" fmla="*/ 278446 w 697832"/>
              <a:gd name="connsiteY13" fmla="*/ 1268472 h 1839113"/>
              <a:gd name="connsiteX14" fmla="*/ 278446 w 697832"/>
              <a:gd name="connsiteY14" fmla="*/ 1405976 h 1839113"/>
              <a:gd name="connsiteX15" fmla="*/ 319697 w 697832"/>
              <a:gd name="connsiteY15" fmla="*/ 1405976 h 1839113"/>
              <a:gd name="connsiteX16" fmla="*/ 319697 w 697832"/>
              <a:gd name="connsiteY16" fmla="*/ 1550355 h 1839113"/>
              <a:gd name="connsiteX17" fmla="*/ 697832 w 697832"/>
              <a:gd name="connsiteY17" fmla="*/ 1550355 h 1839113"/>
              <a:gd name="connsiteX18" fmla="*/ 697832 w 697832"/>
              <a:gd name="connsiteY18" fmla="*/ 1839113 h 18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97832" h="1839113">
                <a:moveTo>
                  <a:pt x="0" y="0"/>
                </a:moveTo>
                <a:lnTo>
                  <a:pt x="0" y="285321"/>
                </a:lnTo>
                <a:lnTo>
                  <a:pt x="27501" y="285321"/>
                </a:lnTo>
                <a:lnTo>
                  <a:pt x="27501" y="415949"/>
                </a:lnTo>
                <a:lnTo>
                  <a:pt x="27501" y="415949"/>
                </a:lnTo>
                <a:lnTo>
                  <a:pt x="58440" y="415949"/>
                </a:lnTo>
                <a:lnTo>
                  <a:pt x="58440" y="704707"/>
                </a:lnTo>
                <a:lnTo>
                  <a:pt x="140942" y="704707"/>
                </a:lnTo>
                <a:lnTo>
                  <a:pt x="140942" y="835336"/>
                </a:lnTo>
                <a:lnTo>
                  <a:pt x="171880" y="835336"/>
                </a:lnTo>
                <a:lnTo>
                  <a:pt x="171880" y="1124094"/>
                </a:lnTo>
                <a:lnTo>
                  <a:pt x="220006" y="1124094"/>
                </a:lnTo>
                <a:lnTo>
                  <a:pt x="220006" y="1268472"/>
                </a:lnTo>
                <a:lnTo>
                  <a:pt x="278446" y="1268472"/>
                </a:lnTo>
                <a:lnTo>
                  <a:pt x="278446" y="1405976"/>
                </a:lnTo>
                <a:lnTo>
                  <a:pt x="319697" y="1405976"/>
                </a:lnTo>
                <a:lnTo>
                  <a:pt x="319697" y="1550355"/>
                </a:lnTo>
                <a:lnTo>
                  <a:pt x="697832" y="1550355"/>
                </a:lnTo>
                <a:lnTo>
                  <a:pt x="697832" y="1839113"/>
                </a:lnTo>
              </a:path>
            </a:pathLst>
          </a:custGeom>
          <a:noFill/>
          <a:ln w="28575">
            <a:solidFill>
              <a:srgbClr val="015873"/>
            </a:solidFill>
            <a:miter lim="800000"/>
            <a:headEnd/>
            <a:tailEnd/>
          </a:ln>
        </p:spPr>
        <p:txBody>
          <a:bodyPr rtlCol="0" anchor="ctr"/>
          <a:lstStyle/>
          <a:p>
            <a:pPr algn="ctr"/>
            <a:endParaRPr lang="en-US" dirty="0"/>
          </a:p>
        </p:txBody>
      </p:sp>
      <p:cxnSp>
        <p:nvCxnSpPr>
          <p:cNvPr id="607" name="Straight Connector 606">
            <a:extLst>
              <a:ext uri="{FF2B5EF4-FFF2-40B4-BE49-F238E27FC236}">
                <a16:creationId xmlns:a16="http://schemas.microsoft.com/office/drawing/2014/main" id="{9ADF4278-1586-E44C-6066-F6E40ECAB694}"/>
              </a:ext>
            </a:extLst>
          </p:cNvPr>
          <p:cNvCxnSpPr/>
          <p:nvPr/>
        </p:nvCxnSpPr>
        <p:spPr bwMode="auto">
          <a:xfrm>
            <a:off x="8919483" y="1883839"/>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4F94A824-E217-18D8-32A2-72690E009A13}"/>
              </a:ext>
            </a:extLst>
          </p:cNvPr>
          <p:cNvCxnSpPr/>
          <p:nvPr/>
        </p:nvCxnSpPr>
        <p:spPr bwMode="auto">
          <a:xfrm>
            <a:off x="8641366" y="1888823"/>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8C9FD0B3-C09B-1704-52F1-0538A941A09E}"/>
              </a:ext>
            </a:extLst>
          </p:cNvPr>
          <p:cNvCxnSpPr/>
          <p:nvPr/>
        </p:nvCxnSpPr>
        <p:spPr bwMode="auto">
          <a:xfrm>
            <a:off x="8755953" y="1931787"/>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5FF160F2-5131-7A28-54FE-422C4C126EED}"/>
              </a:ext>
            </a:extLst>
          </p:cNvPr>
          <p:cNvCxnSpPr/>
          <p:nvPr/>
        </p:nvCxnSpPr>
        <p:spPr bwMode="auto">
          <a:xfrm>
            <a:off x="8839601" y="202807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9651DD7C-E3E7-1160-0EBF-3A026BA4EB07}"/>
              </a:ext>
            </a:extLst>
          </p:cNvPr>
          <p:cNvCxnSpPr/>
          <p:nvPr/>
        </p:nvCxnSpPr>
        <p:spPr bwMode="auto">
          <a:xfrm>
            <a:off x="8881998" y="202807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64037B3C-3B13-C99A-2080-656EB0CD3C19}"/>
              </a:ext>
            </a:extLst>
          </p:cNvPr>
          <p:cNvCxnSpPr/>
          <p:nvPr/>
        </p:nvCxnSpPr>
        <p:spPr bwMode="auto">
          <a:xfrm>
            <a:off x="8932168" y="202807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EC7A4F1D-C727-0B3D-8592-EEEF8E1AA8E5}"/>
              </a:ext>
            </a:extLst>
          </p:cNvPr>
          <p:cNvCxnSpPr/>
          <p:nvPr/>
        </p:nvCxnSpPr>
        <p:spPr bwMode="auto">
          <a:xfrm>
            <a:off x="8974565" y="202807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69221F82-6B2E-BBFF-CDE8-E04A5F1A6686}"/>
              </a:ext>
            </a:extLst>
          </p:cNvPr>
          <p:cNvCxnSpPr/>
          <p:nvPr/>
        </p:nvCxnSpPr>
        <p:spPr bwMode="auto">
          <a:xfrm>
            <a:off x="9088006" y="2182868"/>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DC8E6C94-8C3D-C29A-7170-52B0819B51B5}"/>
              </a:ext>
            </a:extLst>
          </p:cNvPr>
          <p:cNvCxnSpPr/>
          <p:nvPr/>
        </p:nvCxnSpPr>
        <p:spPr bwMode="auto">
          <a:xfrm>
            <a:off x="9164779" y="2275462"/>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C024AA32-F1FE-2F74-7BD0-DF6965B26FC9}"/>
              </a:ext>
            </a:extLst>
          </p:cNvPr>
          <p:cNvCxnSpPr/>
          <p:nvPr/>
        </p:nvCxnSpPr>
        <p:spPr bwMode="auto">
          <a:xfrm>
            <a:off x="9241552" y="2328361"/>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7E318DCB-3EC5-52ED-9252-43729420BFCC}"/>
              </a:ext>
            </a:extLst>
          </p:cNvPr>
          <p:cNvCxnSpPr/>
          <p:nvPr/>
        </p:nvCxnSpPr>
        <p:spPr bwMode="auto">
          <a:xfrm>
            <a:off x="9423745" y="257458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1F3F8284-E594-5D0C-3BF4-E74714AE401D}"/>
              </a:ext>
            </a:extLst>
          </p:cNvPr>
          <p:cNvCxnSpPr/>
          <p:nvPr/>
        </p:nvCxnSpPr>
        <p:spPr bwMode="auto">
          <a:xfrm>
            <a:off x="9451558" y="257458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346DEED9-9051-D528-E5BF-155D626C51FA}"/>
              </a:ext>
            </a:extLst>
          </p:cNvPr>
          <p:cNvCxnSpPr/>
          <p:nvPr/>
        </p:nvCxnSpPr>
        <p:spPr bwMode="auto">
          <a:xfrm>
            <a:off x="10099113" y="3008616"/>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78045F71-B133-9444-3816-BDE933D0AACB}"/>
              </a:ext>
            </a:extLst>
          </p:cNvPr>
          <p:cNvCxnSpPr/>
          <p:nvPr/>
        </p:nvCxnSpPr>
        <p:spPr bwMode="auto">
          <a:xfrm>
            <a:off x="10196511" y="3008616"/>
            <a:ext cx="0" cy="72746"/>
          </a:xfrm>
          <a:prstGeom prst="line">
            <a:avLst/>
          </a:prstGeom>
          <a:noFill/>
          <a:ln w="12700" cap="flat" cmpd="sng" algn="ctr">
            <a:solidFill>
              <a:srgbClr val="E1471D"/>
            </a:solidFill>
            <a:prstDash val="solid"/>
            <a:round/>
            <a:headEnd type="none" w="med" len="med"/>
            <a:tailEnd type="none" w="med" len="med"/>
          </a:ln>
          <a:effectLst/>
        </p:spPr>
      </p:cxnSp>
      <p:sp>
        <p:nvSpPr>
          <p:cNvPr id="621" name="Freeform 620">
            <a:extLst>
              <a:ext uri="{FF2B5EF4-FFF2-40B4-BE49-F238E27FC236}">
                <a16:creationId xmlns:a16="http://schemas.microsoft.com/office/drawing/2014/main" id="{500D4F66-2AF2-DF6E-B2C9-46F5B0FA794E}"/>
              </a:ext>
            </a:extLst>
          </p:cNvPr>
          <p:cNvSpPr/>
          <p:nvPr/>
        </p:nvSpPr>
        <p:spPr bwMode="auto">
          <a:xfrm>
            <a:off x="8484709" y="1949208"/>
            <a:ext cx="2433816" cy="1839113"/>
          </a:xfrm>
          <a:custGeom>
            <a:avLst/>
            <a:gdLst>
              <a:gd name="connsiteX0" fmla="*/ 0 w 2433816"/>
              <a:gd name="connsiteY0" fmla="*/ 0 h 1839113"/>
              <a:gd name="connsiteX1" fmla="*/ 226881 w 2433816"/>
              <a:gd name="connsiteY1" fmla="*/ 0 h 1839113"/>
              <a:gd name="connsiteX2" fmla="*/ 226881 w 2433816"/>
              <a:gd name="connsiteY2" fmla="*/ 41252 h 1839113"/>
              <a:gd name="connsiteX3" fmla="*/ 285320 w 2433816"/>
              <a:gd name="connsiteY3" fmla="*/ 41252 h 1839113"/>
              <a:gd name="connsiteX4" fmla="*/ 285320 w 2433816"/>
              <a:gd name="connsiteY4" fmla="*/ 151255 h 1839113"/>
              <a:gd name="connsiteX5" fmla="*/ 501889 w 2433816"/>
              <a:gd name="connsiteY5" fmla="*/ 151255 h 1839113"/>
              <a:gd name="connsiteX6" fmla="*/ 501889 w 2433816"/>
              <a:gd name="connsiteY6" fmla="*/ 195943 h 1839113"/>
              <a:gd name="connsiteX7" fmla="*/ 532827 w 2433816"/>
              <a:gd name="connsiteY7" fmla="*/ 195943 h 1839113"/>
              <a:gd name="connsiteX8" fmla="*/ 532827 w 2433816"/>
              <a:gd name="connsiteY8" fmla="*/ 247507 h 1839113"/>
              <a:gd name="connsiteX9" fmla="*/ 567203 w 2433816"/>
              <a:gd name="connsiteY9" fmla="*/ 247507 h 1839113"/>
              <a:gd name="connsiteX10" fmla="*/ 567203 w 2433816"/>
              <a:gd name="connsiteY10" fmla="*/ 292196 h 1839113"/>
              <a:gd name="connsiteX11" fmla="*/ 618767 w 2433816"/>
              <a:gd name="connsiteY11" fmla="*/ 292196 h 1839113"/>
              <a:gd name="connsiteX12" fmla="*/ 618767 w 2433816"/>
              <a:gd name="connsiteY12" fmla="*/ 340322 h 1839113"/>
              <a:gd name="connsiteX13" fmla="*/ 653143 w 2433816"/>
              <a:gd name="connsiteY13" fmla="*/ 340322 h 1839113"/>
              <a:gd name="connsiteX14" fmla="*/ 653143 w 2433816"/>
              <a:gd name="connsiteY14" fmla="*/ 395324 h 1839113"/>
              <a:gd name="connsiteX15" fmla="*/ 728770 w 2433816"/>
              <a:gd name="connsiteY15" fmla="*/ 395324 h 1839113"/>
              <a:gd name="connsiteX16" fmla="*/ 728770 w 2433816"/>
              <a:gd name="connsiteY16" fmla="*/ 450325 h 1839113"/>
              <a:gd name="connsiteX17" fmla="*/ 787209 w 2433816"/>
              <a:gd name="connsiteY17" fmla="*/ 450325 h 1839113"/>
              <a:gd name="connsiteX18" fmla="*/ 787209 w 2433816"/>
              <a:gd name="connsiteY18" fmla="*/ 512202 h 1839113"/>
              <a:gd name="connsiteX19" fmla="*/ 859398 w 2433816"/>
              <a:gd name="connsiteY19" fmla="*/ 512202 h 1839113"/>
              <a:gd name="connsiteX20" fmla="*/ 859398 w 2433816"/>
              <a:gd name="connsiteY20" fmla="*/ 577516 h 1839113"/>
              <a:gd name="connsiteX21" fmla="*/ 904087 w 2433816"/>
              <a:gd name="connsiteY21" fmla="*/ 577516 h 1839113"/>
              <a:gd name="connsiteX22" fmla="*/ 904087 w 2433816"/>
              <a:gd name="connsiteY22" fmla="*/ 704707 h 1839113"/>
              <a:gd name="connsiteX23" fmla="*/ 1055341 w 2433816"/>
              <a:gd name="connsiteY23" fmla="*/ 704707 h 1839113"/>
              <a:gd name="connsiteX24" fmla="*/ 1055341 w 2433816"/>
              <a:gd name="connsiteY24" fmla="*/ 773459 h 1839113"/>
              <a:gd name="connsiteX25" fmla="*/ 1089717 w 2433816"/>
              <a:gd name="connsiteY25" fmla="*/ 773459 h 1839113"/>
              <a:gd name="connsiteX26" fmla="*/ 1089717 w 2433816"/>
              <a:gd name="connsiteY26" fmla="*/ 845649 h 1839113"/>
              <a:gd name="connsiteX27" fmla="*/ 1089717 w 2433816"/>
              <a:gd name="connsiteY27" fmla="*/ 845649 h 1839113"/>
              <a:gd name="connsiteX28" fmla="*/ 1120656 w 2433816"/>
              <a:gd name="connsiteY28" fmla="*/ 845649 h 1839113"/>
              <a:gd name="connsiteX29" fmla="*/ 1120656 w 2433816"/>
              <a:gd name="connsiteY29" fmla="*/ 917838 h 1839113"/>
              <a:gd name="connsiteX30" fmla="*/ 1151594 w 2433816"/>
              <a:gd name="connsiteY30" fmla="*/ 917838 h 1839113"/>
              <a:gd name="connsiteX31" fmla="*/ 1151594 w 2433816"/>
              <a:gd name="connsiteY31" fmla="*/ 1058779 h 1839113"/>
              <a:gd name="connsiteX32" fmla="*/ 1488478 w 2433816"/>
              <a:gd name="connsiteY32" fmla="*/ 1058779 h 1839113"/>
              <a:gd name="connsiteX33" fmla="*/ 1488478 w 2433816"/>
              <a:gd name="connsiteY33" fmla="*/ 1130969 h 1839113"/>
              <a:gd name="connsiteX34" fmla="*/ 1739422 w 2433816"/>
              <a:gd name="connsiteY34" fmla="*/ 1130969 h 1839113"/>
              <a:gd name="connsiteX35" fmla="*/ 1739422 w 2433816"/>
              <a:gd name="connsiteY35" fmla="*/ 1216909 h 1839113"/>
              <a:gd name="connsiteX36" fmla="*/ 1842550 w 2433816"/>
              <a:gd name="connsiteY36" fmla="*/ 1216909 h 1839113"/>
              <a:gd name="connsiteX37" fmla="*/ 1842550 w 2433816"/>
              <a:gd name="connsiteY37" fmla="*/ 1313161 h 1839113"/>
              <a:gd name="connsiteX38" fmla="*/ 1876926 w 2433816"/>
              <a:gd name="connsiteY38" fmla="*/ 1313161 h 1839113"/>
              <a:gd name="connsiteX39" fmla="*/ 1876926 w 2433816"/>
              <a:gd name="connsiteY39" fmla="*/ 1399101 h 1839113"/>
              <a:gd name="connsiteX40" fmla="*/ 1986929 w 2433816"/>
              <a:gd name="connsiteY40" fmla="*/ 1399101 h 1839113"/>
              <a:gd name="connsiteX41" fmla="*/ 1986929 w 2433816"/>
              <a:gd name="connsiteY41" fmla="*/ 1488479 h 1839113"/>
              <a:gd name="connsiteX42" fmla="*/ 2048806 w 2433816"/>
              <a:gd name="connsiteY42" fmla="*/ 1488479 h 1839113"/>
              <a:gd name="connsiteX43" fmla="*/ 2048806 w 2433816"/>
              <a:gd name="connsiteY43" fmla="*/ 1574419 h 1839113"/>
              <a:gd name="connsiteX44" fmla="*/ 2138183 w 2433816"/>
              <a:gd name="connsiteY44" fmla="*/ 1574419 h 1839113"/>
              <a:gd name="connsiteX45" fmla="*/ 2138183 w 2433816"/>
              <a:gd name="connsiteY45" fmla="*/ 1670671 h 1839113"/>
              <a:gd name="connsiteX46" fmla="*/ 2241311 w 2433816"/>
              <a:gd name="connsiteY46" fmla="*/ 1670671 h 1839113"/>
              <a:gd name="connsiteX47" fmla="*/ 2241311 w 2433816"/>
              <a:gd name="connsiteY47" fmla="*/ 1753173 h 1839113"/>
              <a:gd name="connsiteX48" fmla="*/ 2433816 w 2433816"/>
              <a:gd name="connsiteY48" fmla="*/ 1753173 h 1839113"/>
              <a:gd name="connsiteX49" fmla="*/ 2433816 w 2433816"/>
              <a:gd name="connsiteY49" fmla="*/ 1839113 h 18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433816" h="1839113">
                <a:moveTo>
                  <a:pt x="0" y="0"/>
                </a:moveTo>
                <a:lnTo>
                  <a:pt x="226881" y="0"/>
                </a:lnTo>
                <a:lnTo>
                  <a:pt x="226881" y="41252"/>
                </a:lnTo>
                <a:lnTo>
                  <a:pt x="285320" y="41252"/>
                </a:lnTo>
                <a:lnTo>
                  <a:pt x="285320" y="151255"/>
                </a:lnTo>
                <a:lnTo>
                  <a:pt x="501889" y="151255"/>
                </a:lnTo>
                <a:lnTo>
                  <a:pt x="501889" y="195943"/>
                </a:lnTo>
                <a:lnTo>
                  <a:pt x="532827" y="195943"/>
                </a:lnTo>
                <a:lnTo>
                  <a:pt x="532827" y="247507"/>
                </a:lnTo>
                <a:lnTo>
                  <a:pt x="567203" y="247507"/>
                </a:lnTo>
                <a:lnTo>
                  <a:pt x="567203" y="292196"/>
                </a:lnTo>
                <a:lnTo>
                  <a:pt x="618767" y="292196"/>
                </a:lnTo>
                <a:lnTo>
                  <a:pt x="618767" y="340322"/>
                </a:lnTo>
                <a:lnTo>
                  <a:pt x="653143" y="340322"/>
                </a:lnTo>
                <a:lnTo>
                  <a:pt x="653143" y="395324"/>
                </a:lnTo>
                <a:lnTo>
                  <a:pt x="728770" y="395324"/>
                </a:lnTo>
                <a:lnTo>
                  <a:pt x="728770" y="450325"/>
                </a:lnTo>
                <a:lnTo>
                  <a:pt x="787209" y="450325"/>
                </a:lnTo>
                <a:lnTo>
                  <a:pt x="787209" y="512202"/>
                </a:lnTo>
                <a:lnTo>
                  <a:pt x="859398" y="512202"/>
                </a:lnTo>
                <a:lnTo>
                  <a:pt x="859398" y="577516"/>
                </a:lnTo>
                <a:lnTo>
                  <a:pt x="904087" y="577516"/>
                </a:lnTo>
                <a:lnTo>
                  <a:pt x="904087" y="704707"/>
                </a:lnTo>
                <a:lnTo>
                  <a:pt x="1055341" y="704707"/>
                </a:lnTo>
                <a:lnTo>
                  <a:pt x="1055341" y="773459"/>
                </a:lnTo>
                <a:lnTo>
                  <a:pt x="1089717" y="773459"/>
                </a:lnTo>
                <a:lnTo>
                  <a:pt x="1089717" y="845649"/>
                </a:lnTo>
                <a:lnTo>
                  <a:pt x="1089717" y="845649"/>
                </a:lnTo>
                <a:lnTo>
                  <a:pt x="1120656" y="845649"/>
                </a:lnTo>
                <a:lnTo>
                  <a:pt x="1120656" y="917838"/>
                </a:lnTo>
                <a:lnTo>
                  <a:pt x="1151594" y="917838"/>
                </a:lnTo>
                <a:lnTo>
                  <a:pt x="1151594" y="1058779"/>
                </a:lnTo>
                <a:lnTo>
                  <a:pt x="1488478" y="1058779"/>
                </a:lnTo>
                <a:lnTo>
                  <a:pt x="1488478" y="1130969"/>
                </a:lnTo>
                <a:lnTo>
                  <a:pt x="1739422" y="1130969"/>
                </a:lnTo>
                <a:lnTo>
                  <a:pt x="1739422" y="1216909"/>
                </a:lnTo>
                <a:lnTo>
                  <a:pt x="1842550" y="1216909"/>
                </a:lnTo>
                <a:lnTo>
                  <a:pt x="1842550" y="1313161"/>
                </a:lnTo>
                <a:lnTo>
                  <a:pt x="1876926" y="1313161"/>
                </a:lnTo>
                <a:lnTo>
                  <a:pt x="1876926" y="1399101"/>
                </a:lnTo>
                <a:lnTo>
                  <a:pt x="1986929" y="1399101"/>
                </a:lnTo>
                <a:lnTo>
                  <a:pt x="1986929" y="1488479"/>
                </a:lnTo>
                <a:lnTo>
                  <a:pt x="2048806" y="1488479"/>
                </a:lnTo>
                <a:lnTo>
                  <a:pt x="2048806" y="1574419"/>
                </a:lnTo>
                <a:lnTo>
                  <a:pt x="2138183" y="1574419"/>
                </a:lnTo>
                <a:lnTo>
                  <a:pt x="2138183" y="1670671"/>
                </a:lnTo>
                <a:lnTo>
                  <a:pt x="2241311" y="1670671"/>
                </a:lnTo>
                <a:lnTo>
                  <a:pt x="2241311" y="1753173"/>
                </a:lnTo>
                <a:lnTo>
                  <a:pt x="2433816" y="1753173"/>
                </a:lnTo>
                <a:lnTo>
                  <a:pt x="2433816" y="1839113"/>
                </a:lnTo>
              </a:path>
            </a:pathLst>
          </a:custGeom>
          <a:noFill/>
          <a:ln w="28575">
            <a:solidFill>
              <a:srgbClr val="E1471D"/>
            </a:solidFill>
            <a:miter lim="800000"/>
            <a:headEnd/>
            <a:tailEnd/>
          </a:ln>
        </p:spPr>
        <p:txBody>
          <a:bodyPr rtlCol="0" anchor="ctr"/>
          <a:lstStyle/>
          <a:p>
            <a:pPr algn="ctr"/>
            <a:endParaRPr lang="en-US" dirty="0"/>
          </a:p>
        </p:txBody>
      </p:sp>
      <p:grpSp>
        <p:nvGrpSpPr>
          <p:cNvPr id="634" name="Group 633">
            <a:extLst>
              <a:ext uri="{FF2B5EF4-FFF2-40B4-BE49-F238E27FC236}">
                <a16:creationId xmlns:a16="http://schemas.microsoft.com/office/drawing/2014/main" id="{4903FF6E-D6F3-1315-A09B-82C32C5E7FEE}"/>
              </a:ext>
            </a:extLst>
          </p:cNvPr>
          <p:cNvGrpSpPr/>
          <p:nvPr/>
        </p:nvGrpSpPr>
        <p:grpSpPr>
          <a:xfrm>
            <a:off x="5054402" y="4144439"/>
            <a:ext cx="495863" cy="75921"/>
            <a:chOff x="4772906" y="3969029"/>
            <a:chExt cx="495863" cy="75921"/>
          </a:xfrm>
        </p:grpSpPr>
        <p:cxnSp>
          <p:nvCxnSpPr>
            <p:cNvPr id="626" name="Straight Connector 625">
              <a:extLst>
                <a:ext uri="{FF2B5EF4-FFF2-40B4-BE49-F238E27FC236}">
                  <a16:creationId xmlns:a16="http://schemas.microsoft.com/office/drawing/2014/main" id="{ECF65792-C482-CEF4-5846-8E79174A68E8}"/>
                </a:ext>
              </a:extLst>
            </p:cNvPr>
            <p:cNvCxnSpPr/>
            <p:nvPr/>
          </p:nvCxnSpPr>
          <p:spPr bwMode="auto">
            <a:xfrm>
              <a:off x="4772906" y="3969029"/>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1E45FF41-7C1D-4DFE-2012-488C13587278}"/>
                </a:ext>
              </a:extLst>
            </p:cNvPr>
            <p:cNvCxnSpPr/>
            <p:nvPr/>
          </p:nvCxnSpPr>
          <p:spPr bwMode="auto">
            <a:xfrm>
              <a:off x="5039606" y="3972204"/>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108A7936-C09B-E73A-B2B6-1D2C11C8C297}"/>
                </a:ext>
              </a:extLst>
            </p:cNvPr>
            <p:cNvCxnSpPr/>
            <p:nvPr/>
          </p:nvCxnSpPr>
          <p:spPr bwMode="auto">
            <a:xfrm>
              <a:off x="5155731" y="3969029"/>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549805B7-DBFD-31C5-0F43-3F82D94A363D}"/>
                </a:ext>
              </a:extLst>
            </p:cNvPr>
            <p:cNvCxnSpPr/>
            <p:nvPr/>
          </p:nvCxnSpPr>
          <p:spPr bwMode="auto">
            <a:xfrm>
              <a:off x="5268769" y="3972204"/>
              <a:ext cx="0" cy="72746"/>
            </a:xfrm>
            <a:prstGeom prst="line">
              <a:avLst/>
            </a:prstGeom>
            <a:noFill/>
            <a:ln w="12700" cap="flat" cmpd="sng" algn="ctr">
              <a:solidFill>
                <a:srgbClr val="015873"/>
              </a:solidFill>
              <a:prstDash val="solid"/>
              <a:round/>
              <a:headEnd type="none" w="med" len="med"/>
              <a:tailEnd type="none" w="med" len="med"/>
            </a:ln>
            <a:effectLst/>
          </p:spPr>
        </p:cxnSp>
      </p:grpSp>
      <p:sp>
        <p:nvSpPr>
          <p:cNvPr id="635" name="Freeform 634">
            <a:extLst>
              <a:ext uri="{FF2B5EF4-FFF2-40B4-BE49-F238E27FC236}">
                <a16:creationId xmlns:a16="http://schemas.microsoft.com/office/drawing/2014/main" id="{68DE9266-ACE2-A0D6-6BE8-0402BBA16CAA}"/>
              </a:ext>
            </a:extLst>
          </p:cNvPr>
          <p:cNvSpPr/>
          <p:nvPr/>
        </p:nvSpPr>
        <p:spPr bwMode="auto">
          <a:xfrm>
            <a:off x="5050346" y="4214010"/>
            <a:ext cx="2997200" cy="1743075"/>
          </a:xfrm>
          <a:custGeom>
            <a:avLst/>
            <a:gdLst>
              <a:gd name="connsiteX0" fmla="*/ 0 w 2997200"/>
              <a:gd name="connsiteY0" fmla="*/ 0 h 1743075"/>
              <a:gd name="connsiteX1" fmla="*/ 0 w 2997200"/>
              <a:gd name="connsiteY1" fmla="*/ 34925 h 1743075"/>
              <a:gd name="connsiteX2" fmla="*/ 41275 w 2997200"/>
              <a:gd name="connsiteY2" fmla="*/ 34925 h 1743075"/>
              <a:gd name="connsiteX3" fmla="*/ 41275 w 2997200"/>
              <a:gd name="connsiteY3" fmla="*/ 66675 h 1743075"/>
              <a:gd name="connsiteX4" fmla="*/ 136525 w 2997200"/>
              <a:gd name="connsiteY4" fmla="*/ 66675 h 1743075"/>
              <a:gd name="connsiteX5" fmla="*/ 136525 w 2997200"/>
              <a:gd name="connsiteY5" fmla="*/ 104775 h 1743075"/>
              <a:gd name="connsiteX6" fmla="*/ 174625 w 2997200"/>
              <a:gd name="connsiteY6" fmla="*/ 104775 h 1743075"/>
              <a:gd name="connsiteX7" fmla="*/ 174625 w 2997200"/>
              <a:gd name="connsiteY7" fmla="*/ 142875 h 1743075"/>
              <a:gd name="connsiteX8" fmla="*/ 203200 w 2997200"/>
              <a:gd name="connsiteY8" fmla="*/ 142875 h 1743075"/>
              <a:gd name="connsiteX9" fmla="*/ 203200 w 2997200"/>
              <a:gd name="connsiteY9" fmla="*/ 174625 h 1743075"/>
              <a:gd name="connsiteX10" fmla="*/ 295275 w 2997200"/>
              <a:gd name="connsiteY10" fmla="*/ 174625 h 1743075"/>
              <a:gd name="connsiteX11" fmla="*/ 295275 w 2997200"/>
              <a:gd name="connsiteY11" fmla="*/ 206375 h 1743075"/>
              <a:gd name="connsiteX12" fmla="*/ 327025 w 2997200"/>
              <a:gd name="connsiteY12" fmla="*/ 206375 h 1743075"/>
              <a:gd name="connsiteX13" fmla="*/ 327025 w 2997200"/>
              <a:gd name="connsiteY13" fmla="*/ 244475 h 1743075"/>
              <a:gd name="connsiteX14" fmla="*/ 514350 w 2997200"/>
              <a:gd name="connsiteY14" fmla="*/ 244475 h 1743075"/>
              <a:gd name="connsiteX15" fmla="*/ 514350 w 2997200"/>
              <a:gd name="connsiteY15" fmla="*/ 330200 h 1743075"/>
              <a:gd name="connsiteX16" fmla="*/ 539750 w 2997200"/>
              <a:gd name="connsiteY16" fmla="*/ 330200 h 1743075"/>
              <a:gd name="connsiteX17" fmla="*/ 539750 w 2997200"/>
              <a:gd name="connsiteY17" fmla="*/ 403225 h 1743075"/>
              <a:gd name="connsiteX18" fmla="*/ 593725 w 2997200"/>
              <a:gd name="connsiteY18" fmla="*/ 403225 h 1743075"/>
              <a:gd name="connsiteX19" fmla="*/ 593725 w 2997200"/>
              <a:gd name="connsiteY19" fmla="*/ 454025 h 1743075"/>
              <a:gd name="connsiteX20" fmla="*/ 641350 w 2997200"/>
              <a:gd name="connsiteY20" fmla="*/ 454025 h 1743075"/>
              <a:gd name="connsiteX21" fmla="*/ 641350 w 2997200"/>
              <a:gd name="connsiteY21" fmla="*/ 501650 h 1743075"/>
              <a:gd name="connsiteX22" fmla="*/ 768350 w 2997200"/>
              <a:gd name="connsiteY22" fmla="*/ 501650 h 1743075"/>
              <a:gd name="connsiteX23" fmla="*/ 768350 w 2997200"/>
              <a:gd name="connsiteY23" fmla="*/ 596900 h 1743075"/>
              <a:gd name="connsiteX24" fmla="*/ 800100 w 2997200"/>
              <a:gd name="connsiteY24" fmla="*/ 596900 h 1743075"/>
              <a:gd name="connsiteX25" fmla="*/ 800100 w 2997200"/>
              <a:gd name="connsiteY25" fmla="*/ 663575 h 1743075"/>
              <a:gd name="connsiteX26" fmla="*/ 838200 w 2997200"/>
              <a:gd name="connsiteY26" fmla="*/ 663575 h 1743075"/>
              <a:gd name="connsiteX27" fmla="*/ 838200 w 2997200"/>
              <a:gd name="connsiteY27" fmla="*/ 774700 h 1743075"/>
              <a:gd name="connsiteX28" fmla="*/ 923925 w 2997200"/>
              <a:gd name="connsiteY28" fmla="*/ 774700 h 1743075"/>
              <a:gd name="connsiteX29" fmla="*/ 923925 w 2997200"/>
              <a:gd name="connsiteY29" fmla="*/ 841375 h 1743075"/>
              <a:gd name="connsiteX30" fmla="*/ 1143000 w 2997200"/>
              <a:gd name="connsiteY30" fmla="*/ 841375 h 1743075"/>
              <a:gd name="connsiteX31" fmla="*/ 1143000 w 2997200"/>
              <a:gd name="connsiteY31" fmla="*/ 914400 h 1743075"/>
              <a:gd name="connsiteX32" fmla="*/ 1273175 w 2997200"/>
              <a:gd name="connsiteY32" fmla="*/ 914400 h 1743075"/>
              <a:gd name="connsiteX33" fmla="*/ 1273175 w 2997200"/>
              <a:gd name="connsiteY33" fmla="*/ 1127125 h 1743075"/>
              <a:gd name="connsiteX34" fmla="*/ 1527175 w 2997200"/>
              <a:gd name="connsiteY34" fmla="*/ 1127125 h 1743075"/>
              <a:gd name="connsiteX35" fmla="*/ 1527175 w 2997200"/>
              <a:gd name="connsiteY35" fmla="*/ 1193800 h 1743075"/>
              <a:gd name="connsiteX36" fmla="*/ 1565275 w 2997200"/>
              <a:gd name="connsiteY36" fmla="*/ 1193800 h 1743075"/>
              <a:gd name="connsiteX37" fmla="*/ 1565275 w 2997200"/>
              <a:gd name="connsiteY37" fmla="*/ 1266825 h 1743075"/>
              <a:gd name="connsiteX38" fmla="*/ 1603375 w 2997200"/>
              <a:gd name="connsiteY38" fmla="*/ 1266825 h 1743075"/>
              <a:gd name="connsiteX39" fmla="*/ 1603375 w 2997200"/>
              <a:gd name="connsiteY39" fmla="*/ 1343025 h 1743075"/>
              <a:gd name="connsiteX40" fmla="*/ 1714500 w 2997200"/>
              <a:gd name="connsiteY40" fmla="*/ 1343025 h 1743075"/>
              <a:gd name="connsiteX41" fmla="*/ 1714500 w 2997200"/>
              <a:gd name="connsiteY41" fmla="*/ 1416050 h 1743075"/>
              <a:gd name="connsiteX42" fmla="*/ 1781175 w 2997200"/>
              <a:gd name="connsiteY42" fmla="*/ 1416050 h 1743075"/>
              <a:gd name="connsiteX43" fmla="*/ 1781175 w 2997200"/>
              <a:gd name="connsiteY43" fmla="*/ 1558925 h 1743075"/>
              <a:gd name="connsiteX44" fmla="*/ 2403475 w 2997200"/>
              <a:gd name="connsiteY44" fmla="*/ 1558925 h 1743075"/>
              <a:gd name="connsiteX45" fmla="*/ 2403475 w 2997200"/>
              <a:gd name="connsiteY45" fmla="*/ 1654175 h 1743075"/>
              <a:gd name="connsiteX46" fmla="*/ 2997200 w 2997200"/>
              <a:gd name="connsiteY46" fmla="*/ 1654175 h 1743075"/>
              <a:gd name="connsiteX47" fmla="*/ 2997200 w 2997200"/>
              <a:gd name="connsiteY47" fmla="*/ 1743075 h 174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97200" h="1743075">
                <a:moveTo>
                  <a:pt x="0" y="0"/>
                </a:moveTo>
                <a:lnTo>
                  <a:pt x="0" y="34925"/>
                </a:lnTo>
                <a:lnTo>
                  <a:pt x="41275" y="34925"/>
                </a:lnTo>
                <a:lnTo>
                  <a:pt x="41275" y="66675"/>
                </a:lnTo>
                <a:lnTo>
                  <a:pt x="136525" y="66675"/>
                </a:lnTo>
                <a:lnTo>
                  <a:pt x="136525" y="104775"/>
                </a:lnTo>
                <a:lnTo>
                  <a:pt x="174625" y="104775"/>
                </a:lnTo>
                <a:lnTo>
                  <a:pt x="174625" y="142875"/>
                </a:lnTo>
                <a:lnTo>
                  <a:pt x="203200" y="142875"/>
                </a:lnTo>
                <a:lnTo>
                  <a:pt x="203200" y="174625"/>
                </a:lnTo>
                <a:lnTo>
                  <a:pt x="295275" y="174625"/>
                </a:lnTo>
                <a:lnTo>
                  <a:pt x="295275" y="206375"/>
                </a:lnTo>
                <a:lnTo>
                  <a:pt x="327025" y="206375"/>
                </a:lnTo>
                <a:lnTo>
                  <a:pt x="327025" y="244475"/>
                </a:lnTo>
                <a:lnTo>
                  <a:pt x="514350" y="244475"/>
                </a:lnTo>
                <a:lnTo>
                  <a:pt x="514350" y="330200"/>
                </a:lnTo>
                <a:lnTo>
                  <a:pt x="539750" y="330200"/>
                </a:lnTo>
                <a:lnTo>
                  <a:pt x="539750" y="403225"/>
                </a:lnTo>
                <a:lnTo>
                  <a:pt x="593725" y="403225"/>
                </a:lnTo>
                <a:lnTo>
                  <a:pt x="593725" y="454025"/>
                </a:lnTo>
                <a:lnTo>
                  <a:pt x="641350" y="454025"/>
                </a:lnTo>
                <a:lnTo>
                  <a:pt x="641350" y="501650"/>
                </a:lnTo>
                <a:lnTo>
                  <a:pt x="768350" y="501650"/>
                </a:lnTo>
                <a:lnTo>
                  <a:pt x="768350" y="596900"/>
                </a:lnTo>
                <a:lnTo>
                  <a:pt x="800100" y="596900"/>
                </a:lnTo>
                <a:lnTo>
                  <a:pt x="800100" y="663575"/>
                </a:lnTo>
                <a:lnTo>
                  <a:pt x="838200" y="663575"/>
                </a:lnTo>
                <a:lnTo>
                  <a:pt x="838200" y="774700"/>
                </a:lnTo>
                <a:lnTo>
                  <a:pt x="923925" y="774700"/>
                </a:lnTo>
                <a:lnTo>
                  <a:pt x="923925" y="841375"/>
                </a:lnTo>
                <a:lnTo>
                  <a:pt x="1143000" y="841375"/>
                </a:lnTo>
                <a:lnTo>
                  <a:pt x="1143000" y="914400"/>
                </a:lnTo>
                <a:lnTo>
                  <a:pt x="1273175" y="914400"/>
                </a:lnTo>
                <a:lnTo>
                  <a:pt x="1273175" y="1127125"/>
                </a:lnTo>
                <a:lnTo>
                  <a:pt x="1527175" y="1127125"/>
                </a:lnTo>
                <a:lnTo>
                  <a:pt x="1527175" y="1193800"/>
                </a:lnTo>
                <a:lnTo>
                  <a:pt x="1565275" y="1193800"/>
                </a:lnTo>
                <a:lnTo>
                  <a:pt x="1565275" y="1266825"/>
                </a:lnTo>
                <a:lnTo>
                  <a:pt x="1603375" y="1266825"/>
                </a:lnTo>
                <a:lnTo>
                  <a:pt x="1603375" y="1343025"/>
                </a:lnTo>
                <a:lnTo>
                  <a:pt x="1714500" y="1343025"/>
                </a:lnTo>
                <a:lnTo>
                  <a:pt x="1714500" y="1416050"/>
                </a:lnTo>
                <a:lnTo>
                  <a:pt x="1781175" y="1416050"/>
                </a:lnTo>
                <a:lnTo>
                  <a:pt x="1781175" y="1558925"/>
                </a:lnTo>
                <a:lnTo>
                  <a:pt x="2403475" y="1558925"/>
                </a:lnTo>
                <a:lnTo>
                  <a:pt x="2403475" y="1654175"/>
                </a:lnTo>
                <a:lnTo>
                  <a:pt x="2997200" y="1654175"/>
                </a:lnTo>
                <a:lnTo>
                  <a:pt x="2997200" y="1743075"/>
                </a:lnTo>
              </a:path>
            </a:pathLst>
          </a:custGeom>
          <a:noFill/>
          <a:ln w="28575">
            <a:solidFill>
              <a:srgbClr val="E1471D"/>
            </a:solidFill>
            <a:miter lim="800000"/>
            <a:headEnd/>
            <a:tailEnd/>
          </a:ln>
        </p:spPr>
        <p:txBody>
          <a:bodyPr rtlCol="0" anchor="ctr"/>
          <a:lstStyle/>
          <a:p>
            <a:pPr algn="ctr"/>
            <a:endParaRPr lang="en-US" dirty="0"/>
          </a:p>
        </p:txBody>
      </p:sp>
      <p:sp>
        <p:nvSpPr>
          <p:cNvPr id="636" name="Freeform 635">
            <a:extLst>
              <a:ext uri="{FF2B5EF4-FFF2-40B4-BE49-F238E27FC236}">
                <a16:creationId xmlns:a16="http://schemas.microsoft.com/office/drawing/2014/main" id="{2C9BCC5A-939A-6323-CCA1-AEDEEEC72D78}"/>
              </a:ext>
            </a:extLst>
          </p:cNvPr>
          <p:cNvSpPr/>
          <p:nvPr/>
        </p:nvSpPr>
        <p:spPr bwMode="auto">
          <a:xfrm>
            <a:off x="4961446" y="4210835"/>
            <a:ext cx="1749425" cy="1831975"/>
          </a:xfrm>
          <a:custGeom>
            <a:avLst/>
            <a:gdLst>
              <a:gd name="connsiteX0" fmla="*/ 0 w 1749425"/>
              <a:gd name="connsiteY0" fmla="*/ 0 h 1831975"/>
              <a:gd name="connsiteX1" fmla="*/ 787400 w 1749425"/>
              <a:gd name="connsiteY1" fmla="*/ 0 h 1831975"/>
              <a:gd name="connsiteX2" fmla="*/ 787400 w 1749425"/>
              <a:gd name="connsiteY2" fmla="*/ 234950 h 1831975"/>
              <a:gd name="connsiteX3" fmla="*/ 1025525 w 1749425"/>
              <a:gd name="connsiteY3" fmla="*/ 234950 h 1831975"/>
              <a:gd name="connsiteX4" fmla="*/ 1025525 w 1749425"/>
              <a:gd name="connsiteY4" fmla="*/ 466725 h 1831975"/>
              <a:gd name="connsiteX5" fmla="*/ 1069975 w 1749425"/>
              <a:gd name="connsiteY5" fmla="*/ 466725 h 1831975"/>
              <a:gd name="connsiteX6" fmla="*/ 1069975 w 1749425"/>
              <a:gd name="connsiteY6" fmla="*/ 695325 h 1831975"/>
              <a:gd name="connsiteX7" fmla="*/ 1108075 w 1749425"/>
              <a:gd name="connsiteY7" fmla="*/ 695325 h 1831975"/>
              <a:gd name="connsiteX8" fmla="*/ 1108075 w 1749425"/>
              <a:gd name="connsiteY8" fmla="*/ 930275 h 1831975"/>
              <a:gd name="connsiteX9" fmla="*/ 1270000 w 1749425"/>
              <a:gd name="connsiteY9" fmla="*/ 930275 h 1831975"/>
              <a:gd name="connsiteX10" fmla="*/ 1270000 w 1749425"/>
              <a:gd name="connsiteY10" fmla="*/ 1387475 h 1831975"/>
              <a:gd name="connsiteX11" fmla="*/ 1749425 w 1749425"/>
              <a:gd name="connsiteY11" fmla="*/ 1387475 h 1831975"/>
              <a:gd name="connsiteX12" fmla="*/ 1749425 w 1749425"/>
              <a:gd name="connsiteY12" fmla="*/ 1831975 h 183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49425" h="1831975">
                <a:moveTo>
                  <a:pt x="0" y="0"/>
                </a:moveTo>
                <a:lnTo>
                  <a:pt x="787400" y="0"/>
                </a:lnTo>
                <a:lnTo>
                  <a:pt x="787400" y="234950"/>
                </a:lnTo>
                <a:lnTo>
                  <a:pt x="1025525" y="234950"/>
                </a:lnTo>
                <a:lnTo>
                  <a:pt x="1025525" y="466725"/>
                </a:lnTo>
                <a:lnTo>
                  <a:pt x="1069975" y="466725"/>
                </a:lnTo>
                <a:lnTo>
                  <a:pt x="1069975" y="695325"/>
                </a:lnTo>
                <a:lnTo>
                  <a:pt x="1108075" y="695325"/>
                </a:lnTo>
                <a:lnTo>
                  <a:pt x="1108075" y="930275"/>
                </a:lnTo>
                <a:lnTo>
                  <a:pt x="1270000" y="930275"/>
                </a:lnTo>
                <a:lnTo>
                  <a:pt x="1270000" y="1387475"/>
                </a:lnTo>
                <a:lnTo>
                  <a:pt x="1749425" y="1387475"/>
                </a:lnTo>
                <a:lnTo>
                  <a:pt x="1749425" y="1831975"/>
                </a:lnTo>
              </a:path>
            </a:pathLst>
          </a:custGeom>
          <a:noFill/>
          <a:ln w="28575">
            <a:solidFill>
              <a:srgbClr val="015873"/>
            </a:solidFill>
            <a:miter lim="800000"/>
            <a:headEnd/>
            <a:tailEnd/>
          </a:ln>
        </p:spPr>
        <p:txBody>
          <a:bodyPr rtlCol="0" anchor="ctr"/>
          <a:lstStyle/>
          <a:p>
            <a:pPr algn="ctr"/>
            <a:endParaRPr lang="en-US" dirty="0"/>
          </a:p>
        </p:txBody>
      </p:sp>
      <p:cxnSp>
        <p:nvCxnSpPr>
          <p:cNvPr id="637" name="Straight Connector 636">
            <a:extLst>
              <a:ext uri="{FF2B5EF4-FFF2-40B4-BE49-F238E27FC236}">
                <a16:creationId xmlns:a16="http://schemas.microsoft.com/office/drawing/2014/main" id="{18D1220D-141A-C983-E93E-2E27D28C4A46}"/>
              </a:ext>
            </a:extLst>
          </p:cNvPr>
          <p:cNvCxnSpPr/>
          <p:nvPr/>
        </p:nvCxnSpPr>
        <p:spPr bwMode="auto">
          <a:xfrm>
            <a:off x="8657411" y="4162383"/>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131DF81C-722C-F821-E51E-78F798EFABCE}"/>
              </a:ext>
            </a:extLst>
          </p:cNvPr>
          <p:cNvCxnSpPr/>
          <p:nvPr/>
        </p:nvCxnSpPr>
        <p:spPr bwMode="auto">
          <a:xfrm>
            <a:off x="8919468" y="4156654"/>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355228A6-D6E0-B3A0-AAF2-185AF8350970}"/>
              </a:ext>
            </a:extLst>
          </p:cNvPr>
          <p:cNvCxnSpPr/>
          <p:nvPr/>
        </p:nvCxnSpPr>
        <p:spPr bwMode="auto">
          <a:xfrm>
            <a:off x="9127311" y="4524549"/>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5FE6356B-96B6-414D-AEA8-A1A54A62F2AC}"/>
              </a:ext>
            </a:extLst>
          </p:cNvPr>
          <p:cNvCxnSpPr/>
          <p:nvPr/>
        </p:nvCxnSpPr>
        <p:spPr bwMode="auto">
          <a:xfrm>
            <a:off x="9344373" y="4765508"/>
            <a:ext cx="0" cy="72746"/>
          </a:xfrm>
          <a:prstGeom prst="line">
            <a:avLst/>
          </a:prstGeom>
          <a:noFill/>
          <a:ln w="12700" cap="flat" cmpd="sng" algn="ctr">
            <a:solidFill>
              <a:srgbClr val="015873"/>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73108D53-BA95-DA06-E1D3-BF23D225C532}"/>
              </a:ext>
            </a:extLst>
          </p:cNvPr>
          <p:cNvCxnSpPr/>
          <p:nvPr/>
        </p:nvCxnSpPr>
        <p:spPr bwMode="auto">
          <a:xfrm>
            <a:off x="8610527" y="4158135"/>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D6D29394-353C-AB35-97BD-A50F96FAE297}"/>
              </a:ext>
            </a:extLst>
          </p:cNvPr>
          <p:cNvCxnSpPr/>
          <p:nvPr/>
        </p:nvCxnSpPr>
        <p:spPr bwMode="auto">
          <a:xfrm>
            <a:off x="8798461" y="4152406"/>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2D321C87-E580-83B2-F9D3-DB152EF114BB}"/>
              </a:ext>
            </a:extLst>
          </p:cNvPr>
          <p:cNvCxnSpPr/>
          <p:nvPr/>
        </p:nvCxnSpPr>
        <p:spPr bwMode="auto">
          <a:xfrm>
            <a:off x="8640757" y="4156654"/>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BA369F84-5D19-F825-6663-F940DC9DCF6C}"/>
              </a:ext>
            </a:extLst>
          </p:cNvPr>
          <p:cNvCxnSpPr/>
          <p:nvPr/>
        </p:nvCxnSpPr>
        <p:spPr bwMode="auto">
          <a:xfrm>
            <a:off x="8766576" y="4162383"/>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93B21A72-CA85-6086-CBDE-E4913E444664}"/>
              </a:ext>
            </a:extLst>
          </p:cNvPr>
          <p:cNvCxnSpPr/>
          <p:nvPr/>
        </p:nvCxnSpPr>
        <p:spPr bwMode="auto">
          <a:xfrm>
            <a:off x="8710868" y="4162383"/>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469F36CB-98A1-2A33-B871-C4B788BF7301}"/>
              </a:ext>
            </a:extLst>
          </p:cNvPr>
          <p:cNvCxnSpPr/>
          <p:nvPr/>
        </p:nvCxnSpPr>
        <p:spPr bwMode="auto">
          <a:xfrm>
            <a:off x="8955491" y="4351689"/>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3BC7ABDB-008B-3623-99AE-3174AEDDAF77}"/>
              </a:ext>
            </a:extLst>
          </p:cNvPr>
          <p:cNvCxnSpPr/>
          <p:nvPr/>
        </p:nvCxnSpPr>
        <p:spPr bwMode="auto">
          <a:xfrm>
            <a:off x="8906789" y="4298456"/>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A937B31E-E079-48B7-A9E1-F2115440B502}"/>
              </a:ext>
            </a:extLst>
          </p:cNvPr>
          <p:cNvCxnSpPr/>
          <p:nvPr/>
        </p:nvCxnSpPr>
        <p:spPr bwMode="auto">
          <a:xfrm>
            <a:off x="8982611" y="4351689"/>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37950914-553B-58C9-D0EC-A05198349A89}"/>
              </a:ext>
            </a:extLst>
          </p:cNvPr>
          <p:cNvCxnSpPr/>
          <p:nvPr/>
        </p:nvCxnSpPr>
        <p:spPr bwMode="auto">
          <a:xfrm>
            <a:off x="9016927" y="4350155"/>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BBC2BCF7-F4A7-AC2C-6141-E93A08C16708}"/>
              </a:ext>
            </a:extLst>
          </p:cNvPr>
          <p:cNvCxnSpPr/>
          <p:nvPr/>
        </p:nvCxnSpPr>
        <p:spPr bwMode="auto">
          <a:xfrm>
            <a:off x="9512227" y="4673824"/>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A91F128A-2653-EAD9-DC38-BDBB124B64F6}"/>
              </a:ext>
            </a:extLst>
          </p:cNvPr>
          <p:cNvCxnSpPr/>
          <p:nvPr/>
        </p:nvCxnSpPr>
        <p:spPr bwMode="auto">
          <a:xfrm>
            <a:off x="9305241" y="4567272"/>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D493F988-A51C-601D-CD24-2D4A69232DD0}"/>
              </a:ext>
            </a:extLst>
          </p:cNvPr>
          <p:cNvCxnSpPr/>
          <p:nvPr/>
        </p:nvCxnSpPr>
        <p:spPr bwMode="auto">
          <a:xfrm>
            <a:off x="9590191" y="4784090"/>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3BDE1238-AD7E-87B5-AE04-971C38145675}"/>
              </a:ext>
            </a:extLst>
          </p:cNvPr>
          <p:cNvCxnSpPr/>
          <p:nvPr/>
        </p:nvCxnSpPr>
        <p:spPr bwMode="auto">
          <a:xfrm>
            <a:off x="9401102" y="4567272"/>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911A20A8-C3BB-A5CA-D9C2-9AD31B8468BE}"/>
              </a:ext>
            </a:extLst>
          </p:cNvPr>
          <p:cNvCxnSpPr/>
          <p:nvPr/>
        </p:nvCxnSpPr>
        <p:spPr bwMode="auto">
          <a:xfrm>
            <a:off x="9940697" y="4790271"/>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002BA4B8-E153-8E54-F3CC-1ED9787BC4DB}"/>
              </a:ext>
            </a:extLst>
          </p:cNvPr>
          <p:cNvCxnSpPr/>
          <p:nvPr/>
        </p:nvCxnSpPr>
        <p:spPr bwMode="auto">
          <a:xfrm>
            <a:off x="9334848" y="4566382"/>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0BFB0F82-1E5B-1FAC-79A5-518B672C8529}"/>
              </a:ext>
            </a:extLst>
          </p:cNvPr>
          <p:cNvCxnSpPr/>
          <p:nvPr/>
        </p:nvCxnSpPr>
        <p:spPr bwMode="auto">
          <a:xfrm>
            <a:off x="9101302" y="4424435"/>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993CBDEC-7A5F-293D-AA17-5AB1F19E9310}"/>
              </a:ext>
            </a:extLst>
          </p:cNvPr>
          <p:cNvCxnSpPr/>
          <p:nvPr/>
        </p:nvCxnSpPr>
        <p:spPr bwMode="auto">
          <a:xfrm>
            <a:off x="9553502" y="4719672"/>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2010EF2B-0586-E522-C28E-DEDE32BE5115}"/>
              </a:ext>
            </a:extLst>
          </p:cNvPr>
          <p:cNvCxnSpPr/>
          <p:nvPr/>
        </p:nvCxnSpPr>
        <p:spPr bwMode="auto">
          <a:xfrm>
            <a:off x="10523184" y="5510661"/>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48C096AC-E7F2-3B0D-DED8-18701344E3B2}"/>
              </a:ext>
            </a:extLst>
          </p:cNvPr>
          <p:cNvCxnSpPr/>
          <p:nvPr/>
        </p:nvCxnSpPr>
        <p:spPr bwMode="auto">
          <a:xfrm>
            <a:off x="10290102" y="5186586"/>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0FF18993-E799-0B06-D838-9D1909AF0148}"/>
              </a:ext>
            </a:extLst>
          </p:cNvPr>
          <p:cNvCxnSpPr/>
          <p:nvPr/>
        </p:nvCxnSpPr>
        <p:spPr bwMode="auto">
          <a:xfrm>
            <a:off x="8835817" y="4291668"/>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1990616D-B69B-9BF5-4EF7-E1DA9D5B8F3A}"/>
              </a:ext>
            </a:extLst>
          </p:cNvPr>
          <p:cNvCxnSpPr/>
          <p:nvPr/>
        </p:nvCxnSpPr>
        <p:spPr bwMode="auto">
          <a:xfrm>
            <a:off x="9423745" y="4567272"/>
            <a:ext cx="0" cy="72746"/>
          </a:xfrm>
          <a:prstGeom prst="line">
            <a:avLst/>
          </a:prstGeom>
          <a:noFill/>
          <a:ln w="12700" cap="flat" cmpd="sng" algn="ctr">
            <a:solidFill>
              <a:srgbClr val="E1471D"/>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C0D58642-CFAC-237D-8690-AC8DEB22FB0A}"/>
              </a:ext>
            </a:extLst>
          </p:cNvPr>
          <p:cNvCxnSpPr/>
          <p:nvPr/>
        </p:nvCxnSpPr>
        <p:spPr bwMode="auto">
          <a:xfrm>
            <a:off x="10686977" y="5754351"/>
            <a:ext cx="0" cy="72746"/>
          </a:xfrm>
          <a:prstGeom prst="line">
            <a:avLst/>
          </a:prstGeom>
          <a:noFill/>
          <a:ln w="12700" cap="flat" cmpd="sng" algn="ctr">
            <a:solidFill>
              <a:srgbClr val="E1471D"/>
            </a:solidFill>
            <a:prstDash val="solid"/>
            <a:round/>
            <a:headEnd type="none" w="med" len="med"/>
            <a:tailEnd type="none" w="med" len="med"/>
          </a:ln>
          <a:effectLst/>
        </p:spPr>
      </p:cxnSp>
      <p:sp>
        <p:nvSpPr>
          <p:cNvPr id="741" name="Freeform 740">
            <a:extLst>
              <a:ext uri="{FF2B5EF4-FFF2-40B4-BE49-F238E27FC236}">
                <a16:creationId xmlns:a16="http://schemas.microsoft.com/office/drawing/2014/main" id="{BDBC6CE9-DDC2-BBE3-3004-02FDACB66E04}"/>
              </a:ext>
            </a:extLst>
          </p:cNvPr>
          <p:cNvSpPr/>
          <p:nvPr/>
        </p:nvSpPr>
        <p:spPr bwMode="auto">
          <a:xfrm>
            <a:off x="8598436" y="4229885"/>
            <a:ext cx="2095500" cy="1603375"/>
          </a:xfrm>
          <a:custGeom>
            <a:avLst/>
            <a:gdLst>
              <a:gd name="connsiteX0" fmla="*/ 0 w 2095500"/>
              <a:gd name="connsiteY0" fmla="*/ 0 h 1603375"/>
              <a:gd name="connsiteX1" fmla="*/ 209550 w 2095500"/>
              <a:gd name="connsiteY1" fmla="*/ 0 h 1603375"/>
              <a:gd name="connsiteX2" fmla="*/ 209550 w 2095500"/>
              <a:gd name="connsiteY2" fmla="*/ 136525 h 1603375"/>
              <a:gd name="connsiteX3" fmla="*/ 330200 w 2095500"/>
              <a:gd name="connsiteY3" fmla="*/ 136525 h 1603375"/>
              <a:gd name="connsiteX4" fmla="*/ 330200 w 2095500"/>
              <a:gd name="connsiteY4" fmla="*/ 190500 h 1603375"/>
              <a:gd name="connsiteX5" fmla="*/ 469900 w 2095500"/>
              <a:gd name="connsiteY5" fmla="*/ 190500 h 1603375"/>
              <a:gd name="connsiteX6" fmla="*/ 469900 w 2095500"/>
              <a:gd name="connsiteY6" fmla="*/ 260350 h 1603375"/>
              <a:gd name="connsiteX7" fmla="*/ 523875 w 2095500"/>
              <a:gd name="connsiteY7" fmla="*/ 260350 h 1603375"/>
              <a:gd name="connsiteX8" fmla="*/ 523875 w 2095500"/>
              <a:gd name="connsiteY8" fmla="*/ 333375 h 1603375"/>
              <a:gd name="connsiteX9" fmla="*/ 615950 w 2095500"/>
              <a:gd name="connsiteY9" fmla="*/ 333375 h 1603375"/>
              <a:gd name="connsiteX10" fmla="*/ 615950 w 2095500"/>
              <a:gd name="connsiteY10" fmla="*/ 415925 h 1603375"/>
              <a:gd name="connsiteX11" fmla="*/ 876300 w 2095500"/>
              <a:gd name="connsiteY11" fmla="*/ 415925 h 1603375"/>
              <a:gd name="connsiteX12" fmla="*/ 876300 w 2095500"/>
              <a:gd name="connsiteY12" fmla="*/ 514350 h 1603375"/>
              <a:gd name="connsiteX13" fmla="*/ 968375 w 2095500"/>
              <a:gd name="connsiteY13" fmla="*/ 514350 h 1603375"/>
              <a:gd name="connsiteX14" fmla="*/ 968375 w 2095500"/>
              <a:gd name="connsiteY14" fmla="*/ 628650 h 1603375"/>
              <a:gd name="connsiteX15" fmla="*/ 1355725 w 2095500"/>
              <a:gd name="connsiteY15" fmla="*/ 628650 h 1603375"/>
              <a:gd name="connsiteX16" fmla="*/ 1355725 w 2095500"/>
              <a:gd name="connsiteY16" fmla="*/ 815975 h 1603375"/>
              <a:gd name="connsiteX17" fmla="*/ 1387475 w 2095500"/>
              <a:gd name="connsiteY17" fmla="*/ 815975 h 1603375"/>
              <a:gd name="connsiteX18" fmla="*/ 1387475 w 2095500"/>
              <a:gd name="connsiteY18" fmla="*/ 1031875 h 1603375"/>
              <a:gd name="connsiteX19" fmla="*/ 1758950 w 2095500"/>
              <a:gd name="connsiteY19" fmla="*/ 1031875 h 1603375"/>
              <a:gd name="connsiteX20" fmla="*/ 1758950 w 2095500"/>
              <a:gd name="connsiteY20" fmla="*/ 1196975 h 1603375"/>
              <a:gd name="connsiteX21" fmla="*/ 1889125 w 2095500"/>
              <a:gd name="connsiteY21" fmla="*/ 1196975 h 1603375"/>
              <a:gd name="connsiteX22" fmla="*/ 1889125 w 2095500"/>
              <a:gd name="connsiteY22" fmla="*/ 1355725 h 1603375"/>
              <a:gd name="connsiteX23" fmla="*/ 1981200 w 2095500"/>
              <a:gd name="connsiteY23" fmla="*/ 1355725 h 1603375"/>
              <a:gd name="connsiteX24" fmla="*/ 1981200 w 2095500"/>
              <a:gd name="connsiteY24" fmla="*/ 1603375 h 1603375"/>
              <a:gd name="connsiteX25" fmla="*/ 2095500 w 2095500"/>
              <a:gd name="connsiteY25" fmla="*/ 1603375 h 160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95500" h="1603375">
                <a:moveTo>
                  <a:pt x="0" y="0"/>
                </a:moveTo>
                <a:lnTo>
                  <a:pt x="209550" y="0"/>
                </a:lnTo>
                <a:lnTo>
                  <a:pt x="209550" y="136525"/>
                </a:lnTo>
                <a:lnTo>
                  <a:pt x="330200" y="136525"/>
                </a:lnTo>
                <a:lnTo>
                  <a:pt x="330200" y="190500"/>
                </a:lnTo>
                <a:lnTo>
                  <a:pt x="469900" y="190500"/>
                </a:lnTo>
                <a:lnTo>
                  <a:pt x="469900" y="260350"/>
                </a:lnTo>
                <a:lnTo>
                  <a:pt x="523875" y="260350"/>
                </a:lnTo>
                <a:lnTo>
                  <a:pt x="523875" y="333375"/>
                </a:lnTo>
                <a:lnTo>
                  <a:pt x="615950" y="333375"/>
                </a:lnTo>
                <a:lnTo>
                  <a:pt x="615950" y="415925"/>
                </a:lnTo>
                <a:lnTo>
                  <a:pt x="876300" y="415925"/>
                </a:lnTo>
                <a:lnTo>
                  <a:pt x="876300" y="514350"/>
                </a:lnTo>
                <a:lnTo>
                  <a:pt x="968375" y="514350"/>
                </a:lnTo>
                <a:lnTo>
                  <a:pt x="968375" y="628650"/>
                </a:lnTo>
                <a:lnTo>
                  <a:pt x="1355725" y="628650"/>
                </a:lnTo>
                <a:lnTo>
                  <a:pt x="1355725" y="815975"/>
                </a:lnTo>
                <a:lnTo>
                  <a:pt x="1387475" y="815975"/>
                </a:lnTo>
                <a:lnTo>
                  <a:pt x="1387475" y="1031875"/>
                </a:lnTo>
                <a:lnTo>
                  <a:pt x="1758950" y="1031875"/>
                </a:lnTo>
                <a:lnTo>
                  <a:pt x="1758950" y="1196975"/>
                </a:lnTo>
                <a:lnTo>
                  <a:pt x="1889125" y="1196975"/>
                </a:lnTo>
                <a:lnTo>
                  <a:pt x="1889125" y="1355725"/>
                </a:lnTo>
                <a:lnTo>
                  <a:pt x="1981200" y="1355725"/>
                </a:lnTo>
                <a:lnTo>
                  <a:pt x="1981200" y="1603375"/>
                </a:lnTo>
                <a:lnTo>
                  <a:pt x="2095500" y="1603375"/>
                </a:lnTo>
              </a:path>
            </a:pathLst>
          </a:custGeom>
          <a:noFill/>
          <a:ln w="28575">
            <a:solidFill>
              <a:srgbClr val="E1471D"/>
            </a:solidFill>
            <a:miter lim="800000"/>
            <a:headEnd/>
            <a:tailEnd/>
          </a:ln>
        </p:spPr>
        <p:txBody>
          <a:bodyPr rtlCol="0" anchor="ctr"/>
          <a:lstStyle/>
          <a:p>
            <a:pPr algn="ctr"/>
            <a:endParaRPr lang="en-US" dirty="0"/>
          </a:p>
        </p:txBody>
      </p:sp>
      <p:sp>
        <p:nvSpPr>
          <p:cNvPr id="742" name="Freeform 741">
            <a:extLst>
              <a:ext uri="{FF2B5EF4-FFF2-40B4-BE49-F238E27FC236}">
                <a16:creationId xmlns:a16="http://schemas.microsoft.com/office/drawing/2014/main" id="{A0406DD3-F3F2-2359-6C46-3A03FB84B634}"/>
              </a:ext>
            </a:extLst>
          </p:cNvPr>
          <p:cNvSpPr/>
          <p:nvPr/>
        </p:nvSpPr>
        <p:spPr bwMode="auto">
          <a:xfrm>
            <a:off x="8592086" y="4223535"/>
            <a:ext cx="2574925" cy="1841500"/>
          </a:xfrm>
          <a:custGeom>
            <a:avLst/>
            <a:gdLst>
              <a:gd name="connsiteX0" fmla="*/ 0 w 2574925"/>
              <a:gd name="connsiteY0" fmla="*/ 0 h 1841500"/>
              <a:gd name="connsiteX1" fmla="*/ 387350 w 2574925"/>
              <a:gd name="connsiteY1" fmla="*/ 0 h 1841500"/>
              <a:gd name="connsiteX2" fmla="*/ 387350 w 2574925"/>
              <a:gd name="connsiteY2" fmla="*/ 193675 h 1841500"/>
              <a:gd name="connsiteX3" fmla="*/ 428625 w 2574925"/>
              <a:gd name="connsiteY3" fmla="*/ 193675 h 1841500"/>
              <a:gd name="connsiteX4" fmla="*/ 428625 w 2574925"/>
              <a:gd name="connsiteY4" fmla="*/ 371475 h 1841500"/>
              <a:gd name="connsiteX5" fmla="*/ 622300 w 2574925"/>
              <a:gd name="connsiteY5" fmla="*/ 371475 h 1841500"/>
              <a:gd name="connsiteX6" fmla="*/ 622300 w 2574925"/>
              <a:gd name="connsiteY6" fmla="*/ 615950 h 1841500"/>
              <a:gd name="connsiteX7" fmla="*/ 822325 w 2574925"/>
              <a:gd name="connsiteY7" fmla="*/ 615950 h 1841500"/>
              <a:gd name="connsiteX8" fmla="*/ 822325 w 2574925"/>
              <a:gd name="connsiteY8" fmla="*/ 923925 h 1841500"/>
              <a:gd name="connsiteX9" fmla="*/ 1543050 w 2574925"/>
              <a:gd name="connsiteY9" fmla="*/ 923925 h 1841500"/>
              <a:gd name="connsiteX10" fmla="*/ 1543050 w 2574925"/>
              <a:gd name="connsiteY10" fmla="*/ 1235075 h 1841500"/>
              <a:gd name="connsiteX11" fmla="*/ 1695450 w 2574925"/>
              <a:gd name="connsiteY11" fmla="*/ 1235075 h 1841500"/>
              <a:gd name="connsiteX12" fmla="*/ 1695450 w 2574925"/>
              <a:gd name="connsiteY12" fmla="*/ 1543050 h 1841500"/>
              <a:gd name="connsiteX13" fmla="*/ 2574925 w 2574925"/>
              <a:gd name="connsiteY13" fmla="*/ 1543050 h 1841500"/>
              <a:gd name="connsiteX14" fmla="*/ 2574925 w 2574925"/>
              <a:gd name="connsiteY14" fmla="*/ 1841500 h 184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74925" h="1841500">
                <a:moveTo>
                  <a:pt x="0" y="0"/>
                </a:moveTo>
                <a:lnTo>
                  <a:pt x="387350" y="0"/>
                </a:lnTo>
                <a:lnTo>
                  <a:pt x="387350" y="193675"/>
                </a:lnTo>
                <a:lnTo>
                  <a:pt x="428625" y="193675"/>
                </a:lnTo>
                <a:lnTo>
                  <a:pt x="428625" y="371475"/>
                </a:lnTo>
                <a:lnTo>
                  <a:pt x="622300" y="371475"/>
                </a:lnTo>
                <a:lnTo>
                  <a:pt x="622300" y="615950"/>
                </a:lnTo>
                <a:lnTo>
                  <a:pt x="822325" y="615950"/>
                </a:lnTo>
                <a:lnTo>
                  <a:pt x="822325" y="923925"/>
                </a:lnTo>
                <a:lnTo>
                  <a:pt x="1543050" y="923925"/>
                </a:lnTo>
                <a:lnTo>
                  <a:pt x="1543050" y="1235075"/>
                </a:lnTo>
                <a:lnTo>
                  <a:pt x="1695450" y="1235075"/>
                </a:lnTo>
                <a:lnTo>
                  <a:pt x="1695450" y="1543050"/>
                </a:lnTo>
                <a:lnTo>
                  <a:pt x="2574925" y="1543050"/>
                </a:lnTo>
                <a:lnTo>
                  <a:pt x="2574925" y="1841500"/>
                </a:lnTo>
              </a:path>
            </a:pathLst>
          </a:custGeom>
          <a:noFill/>
          <a:ln w="28575">
            <a:solidFill>
              <a:srgbClr val="015873"/>
            </a:solidFill>
            <a:miter lim="800000"/>
            <a:headEnd/>
            <a:tailEnd/>
          </a:ln>
        </p:spPr>
        <p:txBody>
          <a:bodyPr rtlCol="0" anchor="ctr"/>
          <a:lstStyle/>
          <a:p>
            <a:pPr algn="ctr"/>
            <a:r>
              <a:rPr lang="en-US" dirty="0"/>
              <a:t>--</a:t>
            </a:r>
          </a:p>
        </p:txBody>
      </p:sp>
      <p:sp>
        <p:nvSpPr>
          <p:cNvPr id="48" name="TextBox 47">
            <a:extLst>
              <a:ext uri="{FF2B5EF4-FFF2-40B4-BE49-F238E27FC236}">
                <a16:creationId xmlns:a16="http://schemas.microsoft.com/office/drawing/2014/main" id="{416C744C-5C8A-D014-FC30-A89C6FEF8615}"/>
              </a:ext>
            </a:extLst>
          </p:cNvPr>
          <p:cNvSpPr txBox="1"/>
          <p:nvPr/>
        </p:nvSpPr>
        <p:spPr bwMode="auto">
          <a:xfrm>
            <a:off x="6422622" y="6205165"/>
            <a:ext cx="3834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Mo</a:t>
            </a:r>
          </a:p>
        </p:txBody>
      </p:sp>
      <p:sp>
        <p:nvSpPr>
          <p:cNvPr id="89" name="TextBox 88">
            <a:extLst>
              <a:ext uri="{FF2B5EF4-FFF2-40B4-BE49-F238E27FC236}">
                <a16:creationId xmlns:a16="http://schemas.microsoft.com/office/drawing/2014/main" id="{562F9061-4FCE-64ED-1E20-91F7593CEBDA}"/>
              </a:ext>
            </a:extLst>
          </p:cNvPr>
          <p:cNvSpPr txBox="1"/>
          <p:nvPr/>
        </p:nvSpPr>
        <p:spPr bwMode="auto">
          <a:xfrm>
            <a:off x="9997911" y="6205165"/>
            <a:ext cx="3834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Mo</a:t>
            </a:r>
          </a:p>
        </p:txBody>
      </p:sp>
    </p:spTree>
    <p:extLst>
      <p:ext uri="{BB962C8B-B14F-4D97-AF65-F5344CB8AC3E}">
        <p14:creationId xmlns:p14="http://schemas.microsoft.com/office/powerpoint/2010/main" val="1663009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Trials Evaluating Anti-HER2 Tx in mCRC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2386148231"/>
              </p:ext>
            </p:extLst>
          </p:nvPr>
        </p:nvGraphicFramePr>
        <p:xfrm>
          <a:off x="495301" y="1599407"/>
          <a:ext cx="11277600" cy="4206687"/>
        </p:xfrm>
        <a:graphic>
          <a:graphicData uri="http://schemas.openxmlformats.org/drawingml/2006/table">
            <a:tbl>
              <a:tblPr/>
              <a:tblGrid>
                <a:gridCol w="1474748">
                  <a:extLst>
                    <a:ext uri="{9D8B030D-6E8A-4147-A177-3AD203B41FA5}">
                      <a16:colId xmlns:a16="http://schemas.microsoft.com/office/drawing/2014/main" val="20000"/>
                    </a:ext>
                  </a:extLst>
                </a:gridCol>
                <a:gridCol w="2044390">
                  <a:extLst>
                    <a:ext uri="{9D8B030D-6E8A-4147-A177-3AD203B41FA5}">
                      <a16:colId xmlns:a16="http://schemas.microsoft.com/office/drawing/2014/main" val="20001"/>
                    </a:ext>
                  </a:extLst>
                </a:gridCol>
                <a:gridCol w="2059259">
                  <a:extLst>
                    <a:ext uri="{9D8B030D-6E8A-4147-A177-3AD203B41FA5}">
                      <a16:colId xmlns:a16="http://schemas.microsoft.com/office/drawing/2014/main" val="20002"/>
                    </a:ext>
                  </a:extLst>
                </a:gridCol>
                <a:gridCol w="1999785">
                  <a:extLst>
                    <a:ext uri="{9D8B030D-6E8A-4147-A177-3AD203B41FA5}">
                      <a16:colId xmlns:a16="http://schemas.microsoft.com/office/drawing/2014/main" val="2922282549"/>
                    </a:ext>
                  </a:extLst>
                </a:gridCol>
                <a:gridCol w="1821366">
                  <a:extLst>
                    <a:ext uri="{9D8B030D-6E8A-4147-A177-3AD203B41FA5}">
                      <a16:colId xmlns:a16="http://schemas.microsoft.com/office/drawing/2014/main" val="3711769708"/>
                    </a:ext>
                  </a:extLst>
                </a:gridCol>
                <a:gridCol w="1878052">
                  <a:extLst>
                    <a:ext uri="{9D8B030D-6E8A-4147-A177-3AD203B41FA5}">
                      <a16:colId xmlns:a16="http://schemas.microsoft.com/office/drawing/2014/main" val="1122386589"/>
                    </a:ext>
                  </a:extLst>
                </a:gridCol>
              </a:tblGrid>
              <a:tr h="26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HERACLES-A</a:t>
                      </a:r>
                      <a:r>
                        <a:rPr lang="en-US" sz="1400" b="1" baseline="30000" dirty="0">
                          <a:latin typeface="+mn-lt"/>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MyPathway</a:t>
                      </a:r>
                      <a:r>
                        <a:rPr lang="en-US" sz="1400" b="1" baseline="30000" dirty="0">
                          <a:latin typeface="+mn-lt"/>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TRIUMPH</a:t>
                      </a:r>
                      <a:r>
                        <a:rPr lang="en-US" sz="1400" b="1" baseline="30000" dirty="0">
                          <a:latin typeface="+mn-lt"/>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MOUNTAINEER</a:t>
                      </a:r>
                      <a:r>
                        <a:rPr lang="en-US" sz="1400" b="1" baseline="30000" dirty="0">
                          <a:latin typeface="+mn-lt"/>
                          <a:cs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mn-lt"/>
                          <a:cs typeface="Calibri" panose="020F0502020204030204" pitchFamily="34" charset="0"/>
                        </a:rPr>
                        <a:t>SWOG S1613</a:t>
                      </a:r>
                      <a:r>
                        <a:rPr lang="en-US" sz="1400" b="1" baseline="30000" dirty="0">
                          <a:latin typeface="+mn-lt"/>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6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227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Treatment/ 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Lapatinib + trastuzumab as </a:t>
                      </a:r>
                      <a:r>
                        <a:rPr kumimoji="0" lang="en-US" sz="1400" b="0" i="0" u="none" strike="noStrike" kern="0" cap="none" normalizeH="0" baseline="0" noProof="1">
                          <a:ln>
                            <a:noFill/>
                          </a:ln>
                          <a:solidFill>
                            <a:schemeClr val="bg1"/>
                          </a:solidFill>
                          <a:effectLst/>
                          <a:latin typeface="+mn-lt"/>
                          <a:ea typeface="+mn-ea"/>
                          <a:cs typeface="Arial" panose="020B0604020202020204" pitchFamily="34" charset="0"/>
                          <a:sym typeface="Arial"/>
                        </a:rPr>
                        <a:t>3</a:t>
                      </a:r>
                      <a:r>
                        <a:rPr lang="en-US" sz="1400" kern="0" noProof="1">
                          <a:solidFill>
                            <a:schemeClr val="bg1"/>
                          </a:solidFill>
                          <a:latin typeface="+mn-lt"/>
                          <a:ea typeface="+mn-ea"/>
                          <a:cs typeface="Arial" panose="020B0604020202020204" pitchFamily="34" charset="0"/>
                          <a:sym typeface="Arial"/>
                        </a:rPr>
                        <a:t>L+ tx for HER2+ </a:t>
                      </a:r>
                      <a:r>
                        <a:rPr lang="en-US" sz="1400" i="1" kern="0" noProof="1">
                          <a:solidFill>
                            <a:schemeClr val="bg1"/>
                          </a:solidFill>
                          <a:latin typeface="+mn-lt"/>
                          <a:ea typeface="+mn-ea"/>
                          <a:cs typeface="Arial" panose="020B0604020202020204" pitchFamily="34" charset="0"/>
                          <a:sym typeface="Arial"/>
                        </a:rPr>
                        <a:t>KRAS</a:t>
                      </a:r>
                      <a:r>
                        <a:rPr lang="en-US" sz="1400" kern="0" noProof="1">
                          <a:solidFill>
                            <a:schemeClr val="bg1"/>
                          </a:solidFill>
                          <a:latin typeface="+mn-lt"/>
                          <a:ea typeface="+mn-ea"/>
                          <a:cs typeface="Arial" panose="020B0604020202020204" pitchFamily="34" charset="0"/>
                          <a:sym typeface="Arial"/>
                        </a:rPr>
                        <a:t> wild-type mCRC</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Pertuzumab + trastuzumab as </a:t>
                      </a:r>
                      <a:r>
                        <a:rPr kumimoji="0" lang="en-US" sz="1400" b="0" i="0" u="none" strike="noStrike" kern="0" cap="none" normalizeH="0" baseline="0" noProof="1">
                          <a:ln>
                            <a:noFill/>
                          </a:ln>
                          <a:solidFill>
                            <a:schemeClr val="bg1"/>
                          </a:solidFill>
                          <a:effectLst/>
                          <a:latin typeface="+mn-lt"/>
                          <a:ea typeface="+mn-ea"/>
                          <a:cs typeface="Arial" panose="020B0604020202020204" pitchFamily="34" charset="0"/>
                          <a:sym typeface="Arial"/>
                        </a:rPr>
                        <a:t>3</a:t>
                      </a:r>
                      <a:r>
                        <a:rPr lang="en-US" sz="1400" kern="0" noProof="1">
                          <a:solidFill>
                            <a:schemeClr val="bg1"/>
                          </a:solidFill>
                          <a:latin typeface="+mn-lt"/>
                          <a:ea typeface="+mn-ea"/>
                          <a:cs typeface="Arial" panose="020B0604020202020204" pitchFamily="34" charset="0"/>
                          <a:sym typeface="Arial"/>
                        </a:rPr>
                        <a:t>L+ tx for HER2+ </a:t>
                      </a:r>
                      <a:r>
                        <a:rPr lang="en-US" sz="1400" i="1" kern="0" noProof="1">
                          <a:solidFill>
                            <a:schemeClr val="bg1"/>
                          </a:solidFill>
                          <a:latin typeface="+mn-lt"/>
                          <a:ea typeface="+mn-ea"/>
                          <a:cs typeface="Arial" panose="020B0604020202020204" pitchFamily="34" charset="0"/>
                          <a:sym typeface="Arial"/>
                        </a:rPr>
                        <a:t>KRAS</a:t>
                      </a:r>
                      <a:r>
                        <a:rPr lang="en-US" sz="1400" kern="0" noProof="1">
                          <a:solidFill>
                            <a:schemeClr val="bg1"/>
                          </a:solidFill>
                          <a:latin typeface="+mn-lt"/>
                          <a:ea typeface="+mn-ea"/>
                          <a:cs typeface="Arial" panose="020B0604020202020204" pitchFamily="34" charset="0"/>
                          <a:sym typeface="Arial"/>
                        </a:rPr>
                        <a:t> </a:t>
                      </a:r>
                      <a:br>
                        <a:rPr lang="en-US" sz="1400" kern="0" noProof="1">
                          <a:solidFill>
                            <a:schemeClr val="bg1"/>
                          </a:solidFill>
                          <a:latin typeface="+mn-lt"/>
                          <a:ea typeface="+mn-ea"/>
                          <a:cs typeface="Arial" panose="020B0604020202020204" pitchFamily="34" charset="0"/>
                          <a:sym typeface="Arial"/>
                        </a:rPr>
                      </a:br>
                      <a:r>
                        <a:rPr lang="en-US" sz="1400" kern="0" noProof="1">
                          <a:solidFill>
                            <a:schemeClr val="bg1"/>
                          </a:solidFill>
                          <a:latin typeface="+mn-lt"/>
                          <a:ea typeface="+mn-ea"/>
                          <a:cs typeface="Arial" panose="020B0604020202020204" pitchFamily="34" charset="0"/>
                          <a:sym typeface="Arial"/>
                        </a:rPr>
                        <a:t>wild-type mCRC</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Pertuzumab + trastuzumab in patients with refractory </a:t>
                      </a:r>
                      <a:r>
                        <a:rPr lang="en-US" sz="1400" i="1" kern="0" noProof="1">
                          <a:solidFill>
                            <a:schemeClr val="bg1"/>
                          </a:solidFill>
                          <a:latin typeface="+mn-lt"/>
                          <a:ea typeface="+mn-ea"/>
                          <a:cs typeface="Arial" panose="020B0604020202020204" pitchFamily="34" charset="0"/>
                          <a:sym typeface="Arial"/>
                        </a:rPr>
                        <a:t>HER2</a:t>
                      </a:r>
                      <a:r>
                        <a:rPr lang="en-US" sz="1400" kern="0" noProof="1">
                          <a:solidFill>
                            <a:schemeClr val="bg1"/>
                          </a:solidFill>
                          <a:latin typeface="+mn-lt"/>
                          <a:ea typeface="+mn-ea"/>
                          <a:cs typeface="Arial" panose="020B0604020202020204" pitchFamily="34" charset="0"/>
                          <a:sym typeface="Arial"/>
                        </a:rPr>
                        <a:t>amp* and </a:t>
                      </a:r>
                      <a:r>
                        <a:rPr lang="en-US" sz="1400" i="1" kern="0" noProof="1">
                          <a:solidFill>
                            <a:schemeClr val="bg1"/>
                          </a:solidFill>
                          <a:latin typeface="+mn-lt"/>
                          <a:ea typeface="+mn-ea"/>
                          <a:cs typeface="Arial" panose="020B0604020202020204" pitchFamily="34" charset="0"/>
                          <a:sym typeface="Arial"/>
                        </a:rPr>
                        <a:t>KRAS</a:t>
                      </a:r>
                      <a:r>
                        <a:rPr lang="en-US" sz="1400" kern="0" noProof="1">
                          <a:solidFill>
                            <a:schemeClr val="bg1"/>
                          </a:solidFill>
                          <a:latin typeface="+mn-lt"/>
                          <a:ea typeface="+mn-ea"/>
                          <a:cs typeface="Arial" panose="020B0604020202020204" pitchFamily="34" charset="0"/>
                          <a:sym typeface="Arial"/>
                        </a:rPr>
                        <a:t> wild-type mCRC</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Tucatinib + trastuzumab as 3L+ tx in HER2+ </a:t>
                      </a:r>
                      <a:r>
                        <a:rPr lang="en-US" sz="1400" i="1" kern="0" noProof="1">
                          <a:solidFill>
                            <a:schemeClr val="bg1"/>
                          </a:solidFill>
                          <a:latin typeface="+mn-lt"/>
                          <a:ea typeface="+mn-ea"/>
                          <a:cs typeface="Arial" panose="020B0604020202020204" pitchFamily="34" charset="0"/>
                          <a:sym typeface="Arial"/>
                        </a:rPr>
                        <a:t>KRAS</a:t>
                      </a:r>
                      <a:r>
                        <a:rPr lang="en-US" sz="1400" kern="0" noProof="1">
                          <a:solidFill>
                            <a:schemeClr val="bg1"/>
                          </a:solidFill>
                          <a:latin typeface="+mn-lt"/>
                          <a:ea typeface="+mn-ea"/>
                          <a:cs typeface="Arial" panose="020B0604020202020204" pitchFamily="34" charset="0"/>
                          <a:sym typeface="Arial"/>
                        </a:rPr>
                        <a:t> </a:t>
                      </a:r>
                      <a:br>
                        <a:rPr lang="en-US" sz="1400" kern="0" noProof="1">
                          <a:solidFill>
                            <a:schemeClr val="bg1"/>
                          </a:solidFill>
                          <a:latin typeface="+mn-lt"/>
                          <a:ea typeface="+mn-ea"/>
                          <a:cs typeface="Arial" panose="020B0604020202020204" pitchFamily="34" charset="0"/>
                          <a:sym typeface="Arial"/>
                        </a:rPr>
                      </a:br>
                      <a:r>
                        <a:rPr lang="en-US" sz="1400" kern="0" noProof="1">
                          <a:solidFill>
                            <a:schemeClr val="bg1"/>
                          </a:solidFill>
                          <a:latin typeface="+mn-lt"/>
                          <a:ea typeface="+mn-ea"/>
                          <a:cs typeface="Arial" panose="020B0604020202020204" pitchFamily="34" charset="0"/>
                          <a:sym typeface="Arial"/>
                        </a:rPr>
                        <a:t>wild-type mCRC</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Trastuzumab + pertuzumab vs CETIRI as 2L+ tx in HER2+ </a:t>
                      </a:r>
                      <a:r>
                        <a:rPr lang="en-US" sz="1400" i="1" kern="0" noProof="1">
                          <a:solidFill>
                            <a:schemeClr val="bg1"/>
                          </a:solidFill>
                          <a:latin typeface="+mn-lt"/>
                          <a:ea typeface="+mn-ea"/>
                          <a:cs typeface="Arial" panose="020B0604020202020204" pitchFamily="34" charset="0"/>
                          <a:sym typeface="Arial"/>
                        </a:rPr>
                        <a:t>KRAS</a:t>
                      </a:r>
                      <a:r>
                        <a:rPr lang="en-US" sz="1400" kern="0" noProof="1">
                          <a:solidFill>
                            <a:schemeClr val="bg1"/>
                          </a:solidFill>
                          <a:latin typeface="+mn-lt"/>
                          <a:ea typeface="+mn-ea"/>
                          <a:cs typeface="Arial" panose="020B0604020202020204" pitchFamily="34" charset="0"/>
                          <a:sym typeface="Arial"/>
                        </a:rPr>
                        <a:t> wild-type mCRC</a:t>
                      </a: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6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mn-lt"/>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28-30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31 vs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457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Median PFS, mo</a:t>
                      </a:r>
                      <a:endParaRPr kumimoji="0" lang="en-US" sz="14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baseline="0" dirty="0">
                          <a:solidFill>
                            <a:schemeClr val="bg1"/>
                          </a:solidFill>
                          <a:latin typeface="+mn-lt"/>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4.4 vs 3.7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6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8.8-10.1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NR vs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1211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Fatigue (15%) and bilirubin increase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Hypokalemia (5%), abdominal pain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Hypertension (7%), urinary tract infection (5%), large intestinal obstruction (3%), and small intestinal obstruction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Rash (0% vs 19%), Diarrhea (4% vs 12%), Fatigue (0% vs 8%),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412750" y="6179634"/>
            <a:ext cx="8352148"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Sartore-Bianchi. Lancet Oncol. 2016;17:738. 2. Meric-Bernstam. Lancet Oncol. 2019;20:518. 3. Nakamura. Nat Med. 2021;27:1899. 4.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Strickler.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Oncol. 2023;24:496. 5. </a:t>
            </a: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Raghav. ASCO GI 2023. Abstr 140.</a:t>
            </a: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412750" y="5824232"/>
            <a:ext cx="11338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*IHC3+/ISH+ in tissue or by ctDNA.</a:t>
            </a:r>
            <a:r>
              <a:rPr kumimoji="0" lang="en-US" sz="1200" b="0" i="0" u="none" strike="noStrike" cap="none" normalizeH="0" baseline="0" dirty="0">
                <a:ln>
                  <a:noFill/>
                </a:ln>
                <a:solidFill>
                  <a:schemeClr val="bg2">
                    <a:lumMod val="10000"/>
                  </a:schemeClr>
                </a:solidFill>
                <a:effectLst/>
                <a:latin typeface="+mn-lt"/>
              </a:rPr>
              <a:t> †Planned.</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306006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HER2 ADCs in Management of HER2+ mCRC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1104051776"/>
              </p:ext>
            </p:extLst>
          </p:nvPr>
        </p:nvGraphicFramePr>
        <p:xfrm>
          <a:off x="495301" y="1598514"/>
          <a:ext cx="11277600" cy="4080044"/>
        </p:xfrm>
        <a:graphic>
          <a:graphicData uri="http://schemas.openxmlformats.org/drawingml/2006/table">
            <a:tbl>
              <a:tblPr/>
              <a:tblGrid>
                <a:gridCol w="1634516">
                  <a:extLst>
                    <a:ext uri="{9D8B030D-6E8A-4147-A177-3AD203B41FA5}">
                      <a16:colId xmlns:a16="http://schemas.microsoft.com/office/drawing/2014/main" val="20000"/>
                    </a:ext>
                  </a:extLst>
                </a:gridCol>
                <a:gridCol w="2410771">
                  <a:extLst>
                    <a:ext uri="{9D8B030D-6E8A-4147-A177-3AD203B41FA5}">
                      <a16:colId xmlns:a16="http://schemas.microsoft.com/office/drawing/2014/main" val="20001"/>
                    </a:ext>
                  </a:extLst>
                </a:gridCol>
                <a:gridCol w="2410771">
                  <a:extLst>
                    <a:ext uri="{9D8B030D-6E8A-4147-A177-3AD203B41FA5}">
                      <a16:colId xmlns:a16="http://schemas.microsoft.com/office/drawing/2014/main" val="20002"/>
                    </a:ext>
                  </a:extLst>
                </a:gridCol>
                <a:gridCol w="2410771">
                  <a:extLst>
                    <a:ext uri="{9D8B030D-6E8A-4147-A177-3AD203B41FA5}">
                      <a16:colId xmlns:a16="http://schemas.microsoft.com/office/drawing/2014/main" val="2922282549"/>
                    </a:ext>
                  </a:extLst>
                </a:gridCol>
                <a:gridCol w="2410771">
                  <a:extLst>
                    <a:ext uri="{9D8B030D-6E8A-4147-A177-3AD203B41FA5}">
                      <a16:colId xmlns:a16="http://schemas.microsoft.com/office/drawing/2014/main" val="3711769708"/>
                    </a:ext>
                  </a:extLst>
                </a:gridCol>
              </a:tblGrid>
              <a:tr h="2157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baseline="0" dirty="0">
                          <a:solidFill>
                            <a:schemeClr val="tx1"/>
                          </a:solidFill>
                          <a:latin typeface="+mn-lt"/>
                          <a:ea typeface="+mn-ea"/>
                          <a:cs typeface="Calibri" panose="020F0502020204030204" pitchFamily="34" charset="0"/>
                        </a:rPr>
                        <a:t>HERACLES-B</a:t>
                      </a:r>
                      <a:r>
                        <a:rPr lang="en-US" sz="1400" b="1" kern="1200" baseline="30000" dirty="0">
                          <a:solidFill>
                            <a:schemeClr val="tx1"/>
                          </a:solidFill>
                          <a:latin typeface="+mn-lt"/>
                          <a:ea typeface="+mn-ea"/>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algn="ctr" defTabSz="914400" rtl="0" eaLnBrk="1" latinLnBrk="0" hangingPunct="1"/>
                      <a:r>
                        <a:rPr lang="en-US" sz="1400" b="1" kern="1200" baseline="0" dirty="0">
                          <a:solidFill>
                            <a:schemeClr val="tx1"/>
                          </a:solidFill>
                          <a:latin typeface="+mn-lt"/>
                          <a:ea typeface="+mn-ea"/>
                          <a:cs typeface="Calibri" panose="020F0502020204030204" pitchFamily="34" charset="0"/>
                        </a:rPr>
                        <a:t>DESTINY-CRC01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algn="ctr" defTabSz="914400" rtl="0" eaLnBrk="1" latinLnBrk="0" hangingPunct="1"/>
                      <a:r>
                        <a:rPr lang="en-US" sz="1400" b="1" kern="1200" baseline="0" dirty="0">
                          <a:solidFill>
                            <a:schemeClr val="tx1"/>
                          </a:solidFill>
                          <a:latin typeface="+mn-lt"/>
                          <a:ea typeface="+mn-ea"/>
                          <a:cs typeface="Calibri" panose="020F0502020204030204" pitchFamily="34" charset="0"/>
                        </a:rPr>
                        <a:t>DESTINY-CRC02</a:t>
                      </a:r>
                      <a:r>
                        <a:rPr lang="en-US" sz="1400" b="1" kern="1200" baseline="30000" dirty="0">
                          <a:solidFill>
                            <a:schemeClr val="tx1"/>
                          </a:solidFill>
                          <a:latin typeface="+mn-lt"/>
                          <a:ea typeface="+mn-ea"/>
                          <a:cs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algn="ctr" defTabSz="914400" rtl="0" eaLnBrk="1" latinLnBrk="0" hangingPunct="1"/>
                      <a:r>
                        <a:rPr lang="en-US" sz="1400" b="1" kern="1200" baseline="0" dirty="0">
                          <a:solidFill>
                            <a:schemeClr val="tx1"/>
                          </a:solidFill>
                          <a:latin typeface="+mn-lt"/>
                          <a:ea typeface="+mn-ea"/>
                          <a:cs typeface="Calibri" panose="020F0502020204030204" pitchFamily="34" charset="0"/>
                        </a:rPr>
                        <a:t>MOUNTAINEER-03</a:t>
                      </a:r>
                      <a:r>
                        <a:rPr lang="en-US" sz="1400" b="1" kern="1200" baseline="30000" dirty="0">
                          <a:solidFill>
                            <a:schemeClr val="tx1"/>
                          </a:solidFill>
                          <a:latin typeface="+mn-lt"/>
                          <a:ea typeface="+mn-ea"/>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157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GB" altLang="en-US" sz="1400" dirty="0">
                          <a:solidFill>
                            <a:srgbClr val="000000"/>
                          </a:solidFill>
                          <a:latin typeface="Calibri" panose="020F0502020204030204" pitchFamily="34" charset="0"/>
                          <a:cs typeface="Arial" panose="020B0604020202020204" pitchFamily="34" charset="0"/>
                        </a:rPr>
                        <a:t>120</a:t>
                      </a:r>
                      <a:endParaRPr kumimoji="0" lang="en-US" sz="1400" b="1"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970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Treatment/ 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Ado-trastuzumab Emtansine in refractory HER2-positive mCRC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as 3L+ tx* in patients with unresectable/metastatic HER2+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RAS/BRAF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wild-type CRC</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as 2L+ tx in patients with HER2+ (IHC 3+ or IHC 2+/ISH+)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RAS/BRAF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wild-type recurrent or metastatic CRC</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Tucatinib with trastuzumab, and mFOLFOX vs SoC as 1L tx of HER2+ </a:t>
                      </a:r>
                      <a:r>
                        <a:rPr kumimoji="0" lang="en-US" sz="1400" b="0" i="1" u="none" strike="noStrike" cap="none" normalizeH="0" baseline="0" dirty="0">
                          <a:ln>
                            <a:noFill/>
                          </a:ln>
                          <a:solidFill>
                            <a:schemeClr val="bg2">
                              <a:lumMod val="10000"/>
                            </a:schemeClr>
                          </a:solidFill>
                          <a:effectLst/>
                          <a:latin typeface="+mn-lt"/>
                        </a:rPr>
                        <a:t>RAS </a:t>
                      </a:r>
                      <a:r>
                        <a:rPr kumimoji="0" lang="en-US" sz="1400" b="0" i="0" u="none" strike="noStrike" cap="none" normalizeH="0" baseline="0" dirty="0">
                          <a:ln>
                            <a:noFill/>
                          </a:ln>
                          <a:solidFill>
                            <a:schemeClr val="bg2">
                              <a:lumMod val="10000"/>
                            </a:schemeClr>
                          </a:solidFill>
                          <a:effectLst/>
                          <a:latin typeface="+mn-lt"/>
                        </a:rPr>
                        <a:t>wild-type mCRC</a:t>
                      </a:r>
                      <a:endParaRPr kumimoji="0" lang="en-US" sz="1400" b="0"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3668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mn-lt"/>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45.3</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(in 5.4 mg/kg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3668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Median PFS, mo</a:t>
                      </a:r>
                      <a:endParaRPr kumimoji="0" lang="en-US" sz="14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baseline="0" dirty="0">
                          <a:solidFill>
                            <a:schemeClr val="bg1"/>
                          </a:solidFill>
                          <a:latin typeface="+mn-lt"/>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baseline="0" dirty="0">
                          <a:solidFill>
                            <a:schemeClr val="bg1"/>
                          </a:solidFill>
                          <a:latin typeface="+mn-lt"/>
                        </a:rPr>
                        <a:t>(6-mo PFS: 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 </a:t>
                      </a:r>
                      <a:r>
                        <a:rPr kumimoji="0" lang="en-US" sz="1400" b="0" i="0" u="none" strike="noStrike" cap="none" normalizeH="0" baseline="0" dirty="0">
                          <a:ln>
                            <a:noFill/>
                          </a:ln>
                          <a:solidFill>
                            <a:schemeClr val="bg2">
                              <a:lumMod val="10000"/>
                            </a:schemeClr>
                          </a:solidFill>
                          <a:effectLst/>
                          <a:latin typeface="+mn-lt"/>
                        </a:rPr>
                        <a:t>4.1-8.7)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5.8 (4.6-7.0)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3668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baseline="0" dirty="0">
                          <a:solidFill>
                            <a:schemeClr val="bg1"/>
                          </a:solidFill>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8.8-20.8)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b="0" baseline="0" dirty="0">
                          <a:solidFill>
                            <a:schemeClr val="bg1"/>
                          </a:solidFill>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8199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baseline="0" dirty="0">
                          <a:solidFill>
                            <a:schemeClr val="bg1"/>
                          </a:solidFill>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Neutrophil count decrease (22%), anemia (14%), platelet count decrease (9%), and nausea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ILD (8.4% in 5.4 mg/kg; 12.8% with 6.4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408947" y="6187944"/>
            <a:ext cx="787758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Sartore-Bianchi. ESMO Open. </a:t>
            </a:r>
            <a:r>
              <a:rPr lang="it-IT" altLang="en-US" sz="1200" b="0" spc="-10" dirty="0">
                <a:solidFill>
                  <a:schemeClr val="bg2"/>
                </a:solidFill>
                <a:latin typeface="Calibri" panose="020F0502020204030204" pitchFamily="34" charset="0"/>
              </a:rPr>
              <a:t>2020;5:e000911. 2. Jhaveri. Ann Oncol. 2019;30:1821. 3.Yoshino. Nat Commun. 2023;14:3332. 4. Raghav. ASCO 2023. Abstr 3501. 5. NCT05253651. </a:t>
            </a:r>
            <a:r>
              <a:rPr lang="it-IT" altLang="en-US" sz="1200" b="0" spc="-10">
                <a:solidFill>
                  <a:schemeClr val="bg2"/>
                </a:solidFill>
                <a:latin typeface="Calibri" panose="020F0502020204030204" pitchFamily="34" charset="0"/>
              </a:rPr>
              <a:t>6. Bekaii-Saab</a:t>
            </a:r>
            <a:r>
              <a:rPr lang="it-IT" altLang="en-US" sz="1200" b="0" spc="-10" dirty="0">
                <a:solidFill>
                  <a:schemeClr val="bg2"/>
                </a:solidFill>
                <a:latin typeface="Calibri" panose="020F0502020204030204" pitchFamily="34" charset="0"/>
              </a:rPr>
              <a:t>. ASCo 2023. Abstr TPS261.</a:t>
            </a:r>
            <a:endParaRPr lang="en-US" altLang="en-US" sz="1200" b="0" spc="-1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408947" y="5780317"/>
            <a:ext cx="11338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GB" sz="1200" b="0" dirty="0">
                <a:solidFill>
                  <a:srgbClr val="000000"/>
                </a:solidFill>
                <a:latin typeface="Calibri" panose="020F0502020204030204" pitchFamily="34" charset="0"/>
              </a:rPr>
              <a:t>P</a:t>
            </a: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revious anti-HER2 tx permitted.</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64404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A5402-7A3C-CA23-E474-13ED37DFA6DE}"/>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CAE92D7E-59BB-FA13-4B55-B0732B725B47}"/>
              </a:ext>
            </a:extLst>
          </p:cNvPr>
          <p:cNvSpPr>
            <a:spLocks noGrp="1"/>
          </p:cNvSpPr>
          <p:nvPr>
            <p:ph idx="1"/>
          </p:nvPr>
        </p:nvSpPr>
        <p:spPr/>
        <p:txBody>
          <a:bodyPr/>
          <a:lstStyle/>
          <a:p>
            <a:r>
              <a:rPr lang="en-US" sz="2500" dirty="0"/>
              <a:t>HER2 overexpression/amplification seen in </a:t>
            </a:r>
            <a:r>
              <a:rPr lang="en-US" sz="2500" b="1" dirty="0">
                <a:solidFill>
                  <a:schemeClr val="accent3"/>
                </a:solidFill>
              </a:rPr>
              <a:t>2%-3%</a:t>
            </a:r>
            <a:r>
              <a:rPr lang="en-US" sz="2500" b="1" dirty="0"/>
              <a:t> of CRC and enriched in </a:t>
            </a:r>
            <a:r>
              <a:rPr lang="en-US" sz="2500" b="1" i="1" dirty="0">
                <a:solidFill>
                  <a:schemeClr val="accent3"/>
                </a:solidFill>
              </a:rPr>
              <a:t>RAS/BRAF </a:t>
            </a:r>
            <a:r>
              <a:rPr lang="en-US" sz="2500" b="1" dirty="0">
                <a:solidFill>
                  <a:schemeClr val="accent3"/>
                </a:solidFill>
              </a:rPr>
              <a:t>WT</a:t>
            </a:r>
            <a:r>
              <a:rPr lang="en-US" sz="2500" b="1" dirty="0"/>
              <a:t> tumors</a:t>
            </a:r>
          </a:p>
          <a:p>
            <a:r>
              <a:rPr lang="en-US" sz="2500" dirty="0"/>
              <a:t>HER2 amplification appears to confer </a:t>
            </a:r>
            <a:r>
              <a:rPr lang="en-US" sz="2500" b="1" dirty="0"/>
              <a:t>resistance to anti-EGFR therapies</a:t>
            </a:r>
            <a:r>
              <a:rPr lang="en-US" sz="2500" dirty="0"/>
              <a:t> in mCRC </a:t>
            </a:r>
          </a:p>
          <a:p>
            <a:r>
              <a:rPr lang="en-US" sz="2500" b="1" dirty="0"/>
              <a:t>Dual HER2 inhibition </a:t>
            </a:r>
            <a:r>
              <a:rPr lang="en-US" sz="2500" dirty="0"/>
              <a:t>appears to be effective in this population (tucatinib + trastuzumab now approved)</a:t>
            </a:r>
          </a:p>
          <a:p>
            <a:r>
              <a:rPr lang="en-US" sz="2500" b="1" dirty="0"/>
              <a:t>HER2 ADCs </a:t>
            </a:r>
            <a:r>
              <a:rPr lang="en-US" sz="2500" dirty="0"/>
              <a:t>show promising activity and are area of active investigation</a:t>
            </a:r>
          </a:p>
          <a:p>
            <a:r>
              <a:rPr lang="en-US" sz="2500" b="1" dirty="0">
                <a:solidFill>
                  <a:schemeClr val="accent3"/>
                </a:solidFill>
              </a:rPr>
              <a:t>HER2 testing should be performed early in CRC and patients referred early for clinical trials </a:t>
            </a:r>
          </a:p>
          <a:p>
            <a:r>
              <a:rPr lang="en-US" sz="2500" dirty="0"/>
              <a:t>Novel strategies and biomarkers for response/resistance are needed</a:t>
            </a:r>
          </a:p>
        </p:txBody>
      </p:sp>
    </p:spTree>
    <p:extLst>
      <p:ext uri="{BB962C8B-B14F-4D97-AF65-F5344CB8AC3E}">
        <p14:creationId xmlns:p14="http://schemas.microsoft.com/office/powerpoint/2010/main" val="917612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5AED6F-0E7C-3CDF-B3EE-E6460C9CCE54}"/>
              </a:ext>
            </a:extLst>
          </p:cNvPr>
          <p:cNvSpPr>
            <a:spLocks noGrp="1"/>
          </p:cNvSpPr>
          <p:nvPr>
            <p:ph type="title"/>
          </p:nvPr>
        </p:nvSpPr>
        <p:spPr/>
        <p:txBody>
          <a:bodyPr/>
          <a:lstStyle/>
          <a:p>
            <a:r>
              <a:rPr lang="en-US" dirty="0"/>
              <a:t>Recent Data for Anti-HER2</a:t>
            </a:r>
            <a:br>
              <a:rPr lang="en-US" dirty="0"/>
            </a:br>
            <a:r>
              <a:rPr lang="en-US" dirty="0"/>
              <a:t>Therapies in Biliary Tract Cancers</a:t>
            </a:r>
          </a:p>
        </p:txBody>
      </p:sp>
    </p:spTree>
    <p:extLst>
      <p:ext uri="{BB962C8B-B14F-4D97-AF65-F5344CB8AC3E}">
        <p14:creationId xmlns:p14="http://schemas.microsoft.com/office/powerpoint/2010/main" val="3233402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br>
              <a:rPr lang="en-US" dirty="0"/>
            </a:br>
            <a:r>
              <a:rPr lang="en-US" dirty="0"/>
              <a:t>ADC Therapies in Management of HER2+ BTC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279419355"/>
              </p:ext>
            </p:extLst>
          </p:nvPr>
        </p:nvGraphicFramePr>
        <p:xfrm>
          <a:off x="717550" y="1574883"/>
          <a:ext cx="10788649" cy="4053952"/>
        </p:xfrm>
        <a:graphic>
          <a:graphicData uri="http://schemas.openxmlformats.org/drawingml/2006/table">
            <a:tbl>
              <a:tblPr/>
              <a:tblGrid>
                <a:gridCol w="2731423">
                  <a:extLst>
                    <a:ext uri="{9D8B030D-6E8A-4147-A177-3AD203B41FA5}">
                      <a16:colId xmlns:a16="http://schemas.microsoft.com/office/drawing/2014/main" val="20000"/>
                    </a:ext>
                  </a:extLst>
                </a:gridCol>
                <a:gridCol w="2685742">
                  <a:extLst>
                    <a:ext uri="{9D8B030D-6E8A-4147-A177-3AD203B41FA5}">
                      <a16:colId xmlns:a16="http://schemas.microsoft.com/office/drawing/2014/main" val="20001"/>
                    </a:ext>
                  </a:extLst>
                </a:gridCol>
                <a:gridCol w="2685742">
                  <a:extLst>
                    <a:ext uri="{9D8B030D-6E8A-4147-A177-3AD203B41FA5}">
                      <a16:colId xmlns:a16="http://schemas.microsoft.com/office/drawing/2014/main" val="2234587391"/>
                    </a:ext>
                  </a:extLst>
                </a:gridCol>
                <a:gridCol w="2685742">
                  <a:extLst>
                    <a:ext uri="{9D8B030D-6E8A-4147-A177-3AD203B41FA5}">
                      <a16:colId xmlns:a16="http://schemas.microsoft.com/office/drawing/2014/main" val="2922282549"/>
                    </a:ext>
                  </a:extLst>
                </a:gridCol>
              </a:tblGrid>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Calibri" panose="020F0502020204030204" pitchFamily="34" charset="0"/>
                        </a:rPr>
                        <a:t>MyPathway</a:t>
                      </a:r>
                      <a:r>
                        <a:rPr kumimoji="0" lang="en-US" sz="1600" b="1" i="0" u="none" strike="noStrike" kern="1200" cap="none" spc="0" normalizeH="0" baseline="30000" noProof="0" dirty="0">
                          <a:ln>
                            <a:noFill/>
                          </a:ln>
                          <a:solidFill>
                            <a:srgbClr val="FFFFFF"/>
                          </a:solidFill>
                          <a:effectLst/>
                          <a:uLnTx/>
                          <a:uFillTx/>
                          <a:latin typeface="+mn-lt"/>
                          <a:ea typeface="+mn-ea"/>
                          <a:cs typeface="Calibri" panose="020F0502020204030204" pitchFamily="34" charset="0"/>
                        </a:rPr>
                        <a:t>1</a:t>
                      </a:r>
                      <a:endParaRPr kumimoji="0" lang="en-US" sz="1600" b="1" i="0" u="none" strike="noStrike" kern="1200" cap="none" spc="0" normalizeH="0" baseline="30000" noProof="0" dirty="0">
                        <a:ln>
                          <a:noFill/>
                        </a:ln>
                        <a:solidFill>
                          <a:srgbClr val="FFFFFF"/>
                        </a:solidFill>
                        <a:effectLst/>
                        <a:uLnTx/>
                        <a:uFillTx/>
                        <a:latin typeface="Calibri"/>
                        <a:ea typeface="+mn-ea"/>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mn-lt"/>
                          <a:cs typeface="Calibri" panose="020F0502020204030204" pitchFamily="34" charset="0"/>
                        </a:rPr>
                        <a:t>HERB</a:t>
                      </a:r>
                      <a:r>
                        <a:rPr lang="en-US" sz="1600" b="1" baseline="30000" dirty="0">
                          <a:latin typeface="+mn-lt"/>
                          <a:cs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mn-lt"/>
                          <a:cs typeface="Calibri" panose="020F0502020204030204" pitchFamily="34" charset="0"/>
                        </a:rPr>
                        <a:t>DESTINY-PanTumor02</a:t>
                      </a:r>
                      <a:r>
                        <a:rPr lang="en-US" sz="1600" b="1" baseline="30000" dirty="0">
                          <a:latin typeface="+mn-lt"/>
                          <a:cs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71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Treatment/patient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Pertuzumab + trastuzumab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T-DXd for unresectable/recurrent </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HER2-expressing BTC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T-DXd in patients with HER2+ BTC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mn-lt"/>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mn-lt"/>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Median PFS, mo</a:t>
                      </a:r>
                      <a:endParaRPr kumimoji="0" lang="en-US" sz="16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baseline="0" dirty="0">
                          <a:solidFill>
                            <a:schemeClr val="bg1"/>
                          </a:solidFill>
                          <a:latin typeface="+mn-lt"/>
                        </a:rPr>
                        <a:t>5.1</a:t>
                      </a:r>
                      <a:r>
                        <a:rPr kumimoji="0" lang="en-US" sz="16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baseline="0" dirty="0">
                          <a:solidFill>
                            <a:schemeClr val="bg1"/>
                          </a:solidFill>
                          <a:latin typeface="+mn-lt"/>
                        </a:rPr>
                        <a:t>7.1</a:t>
                      </a:r>
                      <a:r>
                        <a:rPr kumimoji="0" lang="en-US" sz="16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10800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Alanine aminotransferase increase (13%), aspartate aminotransferase increase (13%), blood alkaline phosphatase increase (10%), and abdominal pain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Anemia (53.1%), neutrophil count decrease (31.3%), WBC count decrease (31.3%), and lymphocyte count decrease (21.9%)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Neutropenia (19.1%), anemia (8.6%), fatigue (6.0%), and diarrhea (3.7%)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386644" y="6188177"/>
            <a:ext cx="690625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1. Javle. Lancet Oncol 2021; 22:1290; 2. Ohba. ASCO 2022. Abstr 4006. 2. </a:t>
            </a:r>
            <a:r>
              <a:rPr lang="en-US" altLang="en-US" sz="1200" b="0" spc="-10" dirty="0">
                <a:solidFill>
                  <a:schemeClr val="bg2"/>
                </a:solidFill>
                <a:latin typeface="Calibri" panose="020F0502020204030204" pitchFamily="34" charset="0"/>
              </a:rPr>
              <a:t>Ohba. Future Oncol. 2022;18:2351. 3. </a:t>
            </a:r>
            <a:r>
              <a:rPr lang="en-US" sz="1200" b="0" dirty="0">
                <a:solidFill>
                  <a:schemeClr val="bg2"/>
                </a:solidFill>
                <a:latin typeface="Calibri" panose="020F0502020204030204" pitchFamily="34" charset="0"/>
              </a:rPr>
              <a:t>Makker. ASCO 2023; Asbtr LBA3000.</a:t>
            </a: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609759" y="5723778"/>
            <a:ext cx="11338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rPr>
              <a:t>N = 32, safety analysis set. n = 30, full analysis set; n = 2 determined to be ineligible.</a:t>
            </a:r>
            <a:r>
              <a:rPr kumimoji="0" lang="en-US" sz="1200" b="0" i="0" u="none" strike="noStrike" cap="none" normalizeH="0" baseline="30000" dirty="0">
                <a:ln>
                  <a:noFill/>
                </a:ln>
                <a:solidFill>
                  <a:schemeClr val="bg2">
                    <a:lumMod val="10000"/>
                  </a:schemeClr>
                </a:solidFill>
                <a:effectLst/>
                <a:latin typeface="+mn-lt"/>
              </a:rPr>
              <a:t> †</a:t>
            </a:r>
            <a:r>
              <a:rPr kumimoji="0" lang="en-US" sz="1200" b="0" i="0" u="none" strike="noStrike" cap="none" normalizeH="0" dirty="0">
                <a:ln>
                  <a:noFill/>
                </a:ln>
                <a:solidFill>
                  <a:schemeClr val="bg2">
                    <a:lumMod val="10000"/>
                  </a:schemeClr>
                </a:solidFill>
                <a:effectLst/>
                <a:latin typeface="+mn-lt"/>
              </a:rPr>
              <a:t>n = 22</a:t>
            </a:r>
            <a:r>
              <a:rPr lang="en-US" sz="1200" b="0" dirty="0">
                <a:solidFill>
                  <a:schemeClr val="bg1"/>
                </a:solidFill>
                <a:latin typeface="Calibri" panose="020F0502020204030204" pitchFamily="34" charset="0"/>
              </a:rPr>
              <a:t> </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93167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Non-ADC Therapies in Management of HER2+ BTC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2851133636"/>
              </p:ext>
            </p:extLst>
          </p:nvPr>
        </p:nvGraphicFramePr>
        <p:xfrm>
          <a:off x="727558" y="1596071"/>
          <a:ext cx="10778641" cy="4541632"/>
        </p:xfrm>
        <a:graphic>
          <a:graphicData uri="http://schemas.openxmlformats.org/drawingml/2006/table">
            <a:tbl>
              <a:tblPr/>
              <a:tblGrid>
                <a:gridCol w="2507707">
                  <a:extLst>
                    <a:ext uri="{9D8B030D-6E8A-4147-A177-3AD203B41FA5}">
                      <a16:colId xmlns:a16="http://schemas.microsoft.com/office/drawing/2014/main" val="20000"/>
                    </a:ext>
                  </a:extLst>
                </a:gridCol>
                <a:gridCol w="2756978">
                  <a:extLst>
                    <a:ext uri="{9D8B030D-6E8A-4147-A177-3AD203B41FA5}">
                      <a16:colId xmlns:a16="http://schemas.microsoft.com/office/drawing/2014/main" val="20001"/>
                    </a:ext>
                  </a:extLst>
                </a:gridCol>
                <a:gridCol w="2756978">
                  <a:extLst>
                    <a:ext uri="{9D8B030D-6E8A-4147-A177-3AD203B41FA5}">
                      <a16:colId xmlns:a16="http://schemas.microsoft.com/office/drawing/2014/main" val="2234587391"/>
                    </a:ext>
                  </a:extLst>
                </a:gridCol>
                <a:gridCol w="2756978">
                  <a:extLst>
                    <a:ext uri="{9D8B030D-6E8A-4147-A177-3AD203B41FA5}">
                      <a16:colId xmlns:a16="http://schemas.microsoft.com/office/drawing/2014/main" val="2922282549"/>
                    </a:ext>
                  </a:extLst>
                </a:gridCol>
              </a:tblGrid>
              <a:tr h="196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n-lt"/>
                          <a:ea typeface="+mn-ea"/>
                          <a:cs typeface="Calibri" panose="020F0502020204030204" pitchFamily="34" charset="0"/>
                        </a:rPr>
                        <a:t>SGNTUC-019</a:t>
                      </a:r>
                      <a:r>
                        <a:rPr kumimoji="0" lang="en-US" sz="1600" b="1" i="0" u="none" strike="noStrike" kern="1200" cap="none" spc="0" normalizeH="0" baseline="30000" noProof="0" dirty="0">
                          <a:ln>
                            <a:noFill/>
                          </a:ln>
                          <a:solidFill>
                            <a:srgbClr val="FFFFFF"/>
                          </a:solidFill>
                          <a:effectLst/>
                          <a:uLnTx/>
                          <a:uFillTx/>
                          <a:latin typeface="+mn-lt"/>
                          <a:ea typeface="+mn-ea"/>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mn-lt"/>
                          <a:cs typeface="Calibri" panose="020F0502020204030204" pitchFamily="34" charset="0"/>
                        </a:rPr>
                        <a:t>HERIZON-BTC-01</a:t>
                      </a:r>
                      <a:r>
                        <a:rPr lang="en-US" sz="1600" b="1" baseline="30000" dirty="0">
                          <a:latin typeface="+mn-lt"/>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mn-lt"/>
                          <a:cs typeface="Calibri" panose="020F0502020204030204" pitchFamily="34" charset="0"/>
                        </a:rPr>
                        <a:t>KCSG-HB19-14</a:t>
                      </a:r>
                      <a:r>
                        <a:rPr lang="en-US" sz="1600" b="1" baseline="30000" dirty="0">
                          <a:latin typeface="+mn-lt"/>
                          <a:cs typeface="Calibri" panose="020F0502020204030204" pitchFamily="34" charset="0"/>
                        </a:rPr>
                        <a:t>3</a:t>
                      </a:r>
                      <a:r>
                        <a:rPr lang="en-US" sz="1600" b="1" baseline="0" dirty="0">
                          <a:latin typeface="+mn-lt"/>
                          <a:cs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96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3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Treatment/patient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Tucatinib + trastuzumab for previously treated HER2-overexpressing or amplified tumors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Zanidatamab in patients with locally advanced or metastatic HER2-amplified BTC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Trastuzumab plus FOLFOX in patients with gemcitabine/cisplatin refractory HER2-positive BTC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196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mn-lt"/>
                        </a:rPr>
                        <a:t>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mn-lt"/>
                        </a:rPr>
                        <a:t>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196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Median PFS, mo</a:t>
                      </a:r>
                      <a:endParaRPr kumimoji="0" lang="en-US" sz="16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mn-lt"/>
                        </a:rPr>
                        <a:t>5.1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196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1051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Grade ≥3 TEAEs 60%; cholangitis, decreased appetite, and nausea (all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Diarrhea (7.5%), decreased LVEF (3.8%), noninfectious pulmonary toxic effects (1.3%)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Neutrophil count decreased (56%), neutrophil count decrease (14.7%), white blood cell decrease (11.8%), peripheral sensory neuropathy (11.8), and diarrhea (5.9%)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401510" y="6376496"/>
            <a:ext cx="1033762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1. Nakamura. J Clin Oncol. 2023;00:1. Pant. ASCO 2023. Abstr 4008. Lee. ASCO 2022. Abstr 4096.  </a:t>
            </a: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685801" y="6122769"/>
            <a:ext cx="105084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rPr>
              <a:t>By ICR.</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10371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D28ED-753A-3AB6-87BD-44C43E42CA1D}"/>
              </a:ext>
            </a:extLst>
          </p:cNvPr>
          <p:cNvSpPr>
            <a:spLocks noGrp="1"/>
          </p:cNvSpPr>
          <p:nvPr>
            <p:ph type="title"/>
          </p:nvPr>
        </p:nvSpPr>
        <p:spPr/>
        <p:txBody>
          <a:bodyPr/>
          <a:lstStyle/>
          <a:p>
            <a:r>
              <a:rPr lang="en-US" dirty="0"/>
              <a:t>Managing the Safety Profile of Anti-HER2 ADCs</a:t>
            </a:r>
          </a:p>
        </p:txBody>
      </p:sp>
    </p:spTree>
    <p:extLst>
      <p:ext uri="{BB962C8B-B14F-4D97-AF65-F5344CB8AC3E}">
        <p14:creationId xmlns:p14="http://schemas.microsoft.com/office/powerpoint/2010/main" val="1785261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FCB18F-ECFB-F256-4B40-1F56893537B4}"/>
              </a:ext>
            </a:extLst>
          </p:cNvPr>
          <p:cNvSpPr>
            <a:spLocks noGrp="1"/>
          </p:cNvSpPr>
          <p:nvPr>
            <p:ph type="title"/>
          </p:nvPr>
        </p:nvSpPr>
        <p:spPr/>
        <p:txBody>
          <a:bodyPr/>
          <a:lstStyle/>
          <a:p>
            <a:r>
              <a:rPr lang="en-US" dirty="0"/>
              <a:t>Management of ILD Associated With T-DXd</a:t>
            </a:r>
          </a:p>
        </p:txBody>
      </p:sp>
      <p:sp>
        <p:nvSpPr>
          <p:cNvPr id="6" name="Content Placeholder 5">
            <a:extLst>
              <a:ext uri="{FF2B5EF4-FFF2-40B4-BE49-F238E27FC236}">
                <a16:creationId xmlns:a16="http://schemas.microsoft.com/office/drawing/2014/main" id="{B5CADA3D-8461-01AB-8DA0-A2C81F06E8B3}"/>
              </a:ext>
            </a:extLst>
          </p:cNvPr>
          <p:cNvSpPr>
            <a:spLocks noGrp="1"/>
          </p:cNvSpPr>
          <p:nvPr>
            <p:ph idx="1"/>
          </p:nvPr>
        </p:nvSpPr>
        <p:spPr>
          <a:xfrm>
            <a:off x="604675" y="1513047"/>
            <a:ext cx="10877529" cy="436692"/>
          </a:xfrm>
        </p:spPr>
        <p:txBody>
          <a:bodyPr/>
          <a:lstStyle/>
          <a:p>
            <a:r>
              <a:rPr lang="en-US" dirty="0"/>
              <a:t>T-DXd has boxed warnings for ILD and embryofetal toxicity</a:t>
            </a:r>
          </a:p>
          <a:p>
            <a:endParaRPr lang="en-US" dirty="0"/>
          </a:p>
        </p:txBody>
      </p:sp>
      <p:sp>
        <p:nvSpPr>
          <p:cNvPr id="3" name="Slide Number Placeholder 2">
            <a:extLst>
              <a:ext uri="{FF2B5EF4-FFF2-40B4-BE49-F238E27FC236}">
                <a16:creationId xmlns:a16="http://schemas.microsoft.com/office/drawing/2014/main" id="{C4768865-BE56-8EB1-F4D5-A929995F11D5}"/>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Right Arrow 17">
            <a:extLst>
              <a:ext uri="{FF2B5EF4-FFF2-40B4-BE49-F238E27FC236}">
                <a16:creationId xmlns:a16="http://schemas.microsoft.com/office/drawing/2014/main" id="{2CB7CB1D-62BE-5899-3CC1-D7B336DABEC8}"/>
              </a:ext>
            </a:extLst>
          </p:cNvPr>
          <p:cNvSpPr/>
          <p:nvPr/>
        </p:nvSpPr>
        <p:spPr>
          <a:xfrm>
            <a:off x="3177177" y="3724629"/>
            <a:ext cx="540581" cy="733200"/>
          </a:xfrm>
          <a:prstGeom prst="rightArrow">
            <a:avLst/>
          </a:prstGeom>
          <a:solidFill>
            <a:schemeClr val="accent1"/>
          </a:solidFill>
          <a:ln w="9525"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0" name="TextBox 19">
            <a:extLst>
              <a:ext uri="{FF2B5EF4-FFF2-40B4-BE49-F238E27FC236}">
                <a16:creationId xmlns:a16="http://schemas.microsoft.com/office/drawing/2014/main" id="{CC98678A-BA62-36CC-914C-D2D4E3901773}"/>
              </a:ext>
            </a:extLst>
          </p:cNvPr>
          <p:cNvSpPr txBox="1"/>
          <p:nvPr/>
        </p:nvSpPr>
        <p:spPr>
          <a:xfrm>
            <a:off x="3856988" y="2476372"/>
            <a:ext cx="3600258" cy="3580467"/>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Assessments should include:</a:t>
            </a:r>
            <a:endPar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High-resolution CT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Pulmonologist consult; if indicated, ID consult</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Blood culture and CBC; other blood tests </a:t>
            </a:r>
            <a:b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as needed</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Consider bronchoscopy and BAL if indicated and feasible</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PFTs and pulse oximetry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Arterial blood gases, if indicated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As soon as ILD suspected, collect 1 blood sample for PK assessment, if feasible </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Rule out other causes of ILD (eg, progression, infection, other drugs, radiotherapy)</a:t>
            </a:r>
          </a:p>
          <a:p>
            <a:pPr marL="179388" marR="0" lvl="0" indent="-1698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All ILD events should be followed until resolution and after drug discontinuation</a:t>
            </a:r>
          </a:p>
        </p:txBody>
      </p:sp>
      <p:sp>
        <p:nvSpPr>
          <p:cNvPr id="21" name="Rectangle: Rounded Corners 20">
            <a:extLst>
              <a:ext uri="{FF2B5EF4-FFF2-40B4-BE49-F238E27FC236}">
                <a16:creationId xmlns:a16="http://schemas.microsoft.com/office/drawing/2014/main" id="{449B05D1-2438-EDB9-BDE4-E2CF2790E291}"/>
              </a:ext>
            </a:extLst>
          </p:cNvPr>
          <p:cNvSpPr/>
          <p:nvPr/>
        </p:nvSpPr>
        <p:spPr>
          <a:xfrm>
            <a:off x="466791" y="2118961"/>
            <a:ext cx="2708165" cy="3215039"/>
          </a:xfrm>
          <a:prstGeom prst="roundRect">
            <a:avLst>
              <a:gd name="adj" fmla="val 585"/>
            </a:avLst>
          </a:prstGeom>
          <a:noFill/>
          <a:ln w="1905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2" name="Rectangle: Rounded Corners 21">
            <a:extLst>
              <a:ext uri="{FF2B5EF4-FFF2-40B4-BE49-F238E27FC236}">
                <a16:creationId xmlns:a16="http://schemas.microsoft.com/office/drawing/2014/main" id="{E1F65618-2085-B63F-F12D-83163E0B40EE}"/>
              </a:ext>
            </a:extLst>
          </p:cNvPr>
          <p:cNvSpPr/>
          <p:nvPr/>
        </p:nvSpPr>
        <p:spPr>
          <a:xfrm>
            <a:off x="470381" y="2117940"/>
            <a:ext cx="2694923" cy="313812"/>
          </a:xfrm>
          <a:prstGeom prst="roundRect">
            <a:avLst>
              <a:gd name="adj" fmla="val 0"/>
            </a:avLst>
          </a:prstGeom>
          <a:solidFill>
            <a:schemeClr val="accent1"/>
          </a:solidFill>
          <a:ln w="1905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Monitor</a:t>
            </a:r>
            <a:r>
              <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 </a:t>
            </a:r>
          </a:p>
        </p:txBody>
      </p:sp>
      <p:sp>
        <p:nvSpPr>
          <p:cNvPr id="23" name="TextBox 22">
            <a:extLst>
              <a:ext uri="{FF2B5EF4-FFF2-40B4-BE49-F238E27FC236}">
                <a16:creationId xmlns:a16="http://schemas.microsoft.com/office/drawing/2014/main" id="{CA64D69C-DAE0-2B80-92C0-DCEEE3BF2601}"/>
              </a:ext>
            </a:extLst>
          </p:cNvPr>
          <p:cNvSpPr txBox="1"/>
          <p:nvPr/>
        </p:nvSpPr>
        <p:spPr>
          <a:xfrm>
            <a:off x="959548" y="2455626"/>
            <a:ext cx="1722648"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Suspected ILD</a:t>
            </a:r>
          </a:p>
        </p:txBody>
      </p:sp>
      <p:sp>
        <p:nvSpPr>
          <p:cNvPr id="24" name="TextBox 23">
            <a:extLst>
              <a:ext uri="{FF2B5EF4-FFF2-40B4-BE49-F238E27FC236}">
                <a16:creationId xmlns:a16="http://schemas.microsoft.com/office/drawing/2014/main" id="{8F1574AD-B733-A22C-FACF-18CA82ABF768}"/>
              </a:ext>
            </a:extLst>
          </p:cNvPr>
          <p:cNvSpPr txBox="1"/>
          <p:nvPr/>
        </p:nvSpPr>
        <p:spPr>
          <a:xfrm>
            <a:off x="508933" y="3177514"/>
            <a:ext cx="2623879" cy="24365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Interrupt drug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Rule out ILD if the patient exhibits: </a:t>
            </a:r>
          </a:p>
          <a:p>
            <a:pPr marL="285750" marR="0" lvl="0" indent="-2857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Radiographic changes suggesting ILD </a:t>
            </a:r>
          </a:p>
          <a:p>
            <a:pPr marL="285750" marR="0" lvl="0" indent="-2857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Acute onset of new/worsening pulmonary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related symptoms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 cough, dyspnea, fever)</a:t>
            </a:r>
          </a:p>
          <a:p>
            <a:pPr marL="242888" marR="0" lvl="0" indent="-1714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
        <p:nvSpPr>
          <p:cNvPr id="25" name="Arrow: Down 24">
            <a:extLst>
              <a:ext uri="{FF2B5EF4-FFF2-40B4-BE49-F238E27FC236}">
                <a16:creationId xmlns:a16="http://schemas.microsoft.com/office/drawing/2014/main" id="{823E3F58-18EA-3D33-F10B-0A8A80A8031C}"/>
              </a:ext>
            </a:extLst>
          </p:cNvPr>
          <p:cNvSpPr/>
          <p:nvPr/>
        </p:nvSpPr>
        <p:spPr>
          <a:xfrm>
            <a:off x="1589302" y="2796303"/>
            <a:ext cx="463141" cy="338554"/>
          </a:xfrm>
          <a:prstGeom prst="downArrow">
            <a:avLst>
              <a:gd name="adj1" fmla="val 50000"/>
              <a:gd name="adj2" fmla="val 65442"/>
            </a:avLst>
          </a:prstGeom>
          <a:solidFill>
            <a:srgbClr val="1D2E5A"/>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6" name="Rectangle: Rounded Corners 25">
            <a:extLst>
              <a:ext uri="{FF2B5EF4-FFF2-40B4-BE49-F238E27FC236}">
                <a16:creationId xmlns:a16="http://schemas.microsoft.com/office/drawing/2014/main" id="{37F5DD22-E6E1-E9C1-BD2E-D50CA449B043}"/>
              </a:ext>
            </a:extLst>
          </p:cNvPr>
          <p:cNvSpPr/>
          <p:nvPr/>
        </p:nvSpPr>
        <p:spPr>
          <a:xfrm>
            <a:off x="3726409" y="2118962"/>
            <a:ext cx="3800890" cy="4004336"/>
          </a:xfrm>
          <a:prstGeom prst="roundRect">
            <a:avLst>
              <a:gd name="adj" fmla="val 728"/>
            </a:avLst>
          </a:prstGeom>
          <a:noFill/>
          <a:ln w="19050"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7" name="Rectangle: Rounded Corners 26">
            <a:extLst>
              <a:ext uri="{FF2B5EF4-FFF2-40B4-BE49-F238E27FC236}">
                <a16:creationId xmlns:a16="http://schemas.microsoft.com/office/drawing/2014/main" id="{809DA5D0-43C5-06C3-AD57-39B821CC6C94}"/>
              </a:ext>
            </a:extLst>
          </p:cNvPr>
          <p:cNvSpPr/>
          <p:nvPr/>
        </p:nvSpPr>
        <p:spPr>
          <a:xfrm>
            <a:off x="3726694" y="2116117"/>
            <a:ext cx="3800890" cy="313812"/>
          </a:xfrm>
          <a:prstGeom prst="roundRect">
            <a:avLst>
              <a:gd name="adj" fmla="val 0"/>
            </a:avLst>
          </a:prstGeom>
          <a:solidFill>
            <a:schemeClr val="accent3"/>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Confirm</a:t>
            </a:r>
          </a:p>
        </p:txBody>
      </p:sp>
      <p:sp>
        <p:nvSpPr>
          <p:cNvPr id="28" name="Rectangle: Rounded Corners 27">
            <a:extLst>
              <a:ext uri="{FF2B5EF4-FFF2-40B4-BE49-F238E27FC236}">
                <a16:creationId xmlns:a16="http://schemas.microsoft.com/office/drawing/2014/main" id="{E10B9EE0-60FE-2A2A-20D2-E58DDC172ACB}"/>
              </a:ext>
            </a:extLst>
          </p:cNvPr>
          <p:cNvSpPr/>
          <p:nvPr/>
        </p:nvSpPr>
        <p:spPr>
          <a:xfrm>
            <a:off x="8088404" y="2118962"/>
            <a:ext cx="3678599" cy="4004336"/>
          </a:xfrm>
          <a:prstGeom prst="roundRect">
            <a:avLst>
              <a:gd name="adj" fmla="val 0"/>
            </a:avLst>
          </a:prstGeom>
          <a:noFill/>
          <a:ln w="19050" cap="flat" cmpd="sng" algn="ctr">
            <a:solidFill>
              <a:schemeClr val="accent4"/>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9" name="Rectangle: Rounded Corners 28">
            <a:extLst>
              <a:ext uri="{FF2B5EF4-FFF2-40B4-BE49-F238E27FC236}">
                <a16:creationId xmlns:a16="http://schemas.microsoft.com/office/drawing/2014/main" id="{96BABE65-A658-E258-E2CE-00EDEFECE0C1}"/>
              </a:ext>
            </a:extLst>
          </p:cNvPr>
          <p:cNvSpPr/>
          <p:nvPr/>
        </p:nvSpPr>
        <p:spPr>
          <a:xfrm>
            <a:off x="8088120" y="2118684"/>
            <a:ext cx="3678599" cy="313812"/>
          </a:xfrm>
          <a:prstGeom prst="roundRect">
            <a:avLst>
              <a:gd name="adj" fmla="val 0"/>
            </a:avLst>
          </a:prstGeom>
          <a:solidFill>
            <a:schemeClr val="accent4"/>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Manage</a:t>
            </a:r>
          </a:p>
        </p:txBody>
      </p:sp>
      <p:sp>
        <p:nvSpPr>
          <p:cNvPr id="30" name="TextBox 29">
            <a:extLst>
              <a:ext uri="{FF2B5EF4-FFF2-40B4-BE49-F238E27FC236}">
                <a16:creationId xmlns:a16="http://schemas.microsoft.com/office/drawing/2014/main" id="{1CCA0C9B-BC26-1CFE-9B0B-3071EC3C3B86}"/>
              </a:ext>
            </a:extLst>
          </p:cNvPr>
          <p:cNvSpPr txBox="1"/>
          <p:nvPr/>
        </p:nvSpPr>
        <p:spPr>
          <a:xfrm>
            <a:off x="8203875" y="2455626"/>
            <a:ext cx="3473981" cy="3667671"/>
          </a:xfrm>
          <a:prstGeom prst="rect">
            <a:avLst/>
          </a:prstGeom>
          <a:noFill/>
        </p:spPr>
        <p:txBody>
          <a:bodyPr wrap="square" rtlCol="0">
            <a:spAutoFit/>
          </a:bodyPr>
          <a:lstStyle/>
          <a:p>
            <a:pPr marL="119063" marR="0" lvl="0" indent="-1190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Grade 1: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Hold until resolved to grade 0, consider corticosteroids (0.5 mg/kg/day prednisolone), then: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If resolved ≤28 days from onset: </a:t>
            </a:r>
            <a:br>
              <a:rPr kumimoji="0" lang="en-US" sz="1400" b="0" i="1"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Maintain dose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If resolved &gt;28 days after onset: </a:t>
            </a:r>
            <a:br>
              <a:rPr kumimoji="0" lang="en-US" sz="1400" b="0" i="1"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sz="1400" b="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R</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educe dose by 1 level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grade 1 ILD occurs beyond cycle Day 22 and has not resolved within 49 days from last infusion: </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iscontinue drug</a:t>
            </a:r>
            <a:endPar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a:p>
            <a:pPr marL="119063" marR="0" lvl="0" indent="-1190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a:p>
            <a:pPr marL="119063" marR="0" lvl="0" indent="-119063"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Grades 2-4: </a:t>
            </a:r>
            <a:r>
              <a:rPr kumimoji="0" lang="en-US" sz="1400" b="1" i="0" u="none" strike="noStrike" kern="1200" cap="none" spc="0" normalizeH="0" baseline="0" noProof="0" dirty="0">
                <a:ln>
                  <a:noFill/>
                </a:ln>
                <a:solidFill>
                  <a:srgbClr val="00823B"/>
                </a:solidFill>
                <a:effectLst/>
                <a:uLnTx/>
                <a:uFillTx/>
                <a:latin typeface="Calibri" panose="020F0502020204030204"/>
                <a:ea typeface="+mn-ea"/>
                <a:cs typeface="Calibri" panose="020F0502020204030204" pitchFamily="34" charset="0"/>
              </a:rPr>
              <a:t>Permanently discontinue treatment and promptly initiate systemic corticosteroid treatment</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 eg, ≥1 mg/kg/day prednisolone or equivalent for ≥14 days, followed by taper for ≥4 wk</a:t>
            </a:r>
            <a:endParaRPr kumimoji="0" lang="en-US" sz="1400" b="0" i="0" u="none" strike="sng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
        <p:nvSpPr>
          <p:cNvPr id="31" name="Right Arrow 17">
            <a:extLst>
              <a:ext uri="{FF2B5EF4-FFF2-40B4-BE49-F238E27FC236}">
                <a16:creationId xmlns:a16="http://schemas.microsoft.com/office/drawing/2014/main" id="{8097720B-DC39-11BD-4A42-4409025B6D97}"/>
              </a:ext>
            </a:extLst>
          </p:cNvPr>
          <p:cNvSpPr/>
          <p:nvPr/>
        </p:nvSpPr>
        <p:spPr>
          <a:xfrm>
            <a:off x="7529868" y="3724629"/>
            <a:ext cx="540581" cy="733200"/>
          </a:xfrm>
          <a:prstGeom prst="rightArrow">
            <a:avLst/>
          </a:prstGeom>
          <a:solidFill>
            <a:schemeClr val="accent3"/>
          </a:solidFill>
          <a:ln w="9525"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32" name="Footer Placeholder 2">
            <a:extLst>
              <a:ext uri="{FF2B5EF4-FFF2-40B4-BE49-F238E27FC236}">
                <a16:creationId xmlns:a16="http://schemas.microsoft.com/office/drawing/2014/main" id="{F3315910-6E54-A9D8-5A48-6FF8B3B694E9}"/>
              </a:ext>
            </a:extLst>
          </p:cNvPr>
          <p:cNvSpPr txBox="1">
            <a:spLocks/>
          </p:cNvSpPr>
          <p:nvPr/>
        </p:nvSpPr>
        <p:spPr>
          <a:xfrm>
            <a:off x="466791" y="6289676"/>
            <a:ext cx="9949543" cy="166687"/>
          </a:xfrm>
          <a:prstGeom prst="rect">
            <a:avLst/>
          </a:prstGeom>
        </p:spPr>
        <p:txBody>
          <a:bodyPr vert="horz" lIns="27432" tIns="0" rIns="0" bIns="0" rtlCol="0" anchor="b" anchorCtr="0"/>
          <a:lstStyle>
            <a:defPPr>
              <a:defRPr lang="en-US"/>
            </a:defPPr>
            <a:lvl1pPr marL="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Text Box 15">
            <a:extLst>
              <a:ext uri="{FF2B5EF4-FFF2-40B4-BE49-F238E27FC236}">
                <a16:creationId xmlns:a16="http://schemas.microsoft.com/office/drawing/2014/main" id="{6BDFC493-1F7B-BEF5-79E4-90B812F93244}"/>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Trastuzumab deruxtecan PI. Modi. NEJM. 2020;382:610.</a:t>
            </a:r>
          </a:p>
        </p:txBody>
      </p:sp>
    </p:spTree>
    <p:custDataLst>
      <p:tags r:id="rId1"/>
    </p:custDataLst>
    <p:extLst>
      <p:ext uri="{BB962C8B-B14F-4D97-AF65-F5344CB8AC3E}">
        <p14:creationId xmlns:p14="http://schemas.microsoft.com/office/powerpoint/2010/main" val="1110474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Risk Factors for ILD With T-DXd: Pooled Analysis</a:t>
            </a:r>
          </a:p>
        </p:txBody>
      </p:sp>
      <p:sp>
        <p:nvSpPr>
          <p:cNvPr id="2" name="Footer Placeholder 1"/>
          <p:cNvSpPr>
            <a:spLocks noGrp="1"/>
          </p:cNvSpPr>
          <p:nvPr>
            <p:ph type="ftr" sz="quarter" idx="4294967295"/>
          </p:nvPr>
        </p:nvSpPr>
        <p:spPr>
          <a:xfrm>
            <a:off x="407946" y="6006112"/>
            <a:ext cx="8417346" cy="6258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Adjudicated drug-related ILD events across 9 clinical trials with T-DXd in breast cancer, gastric cancer, NSCLC, colorectal cancer, and other tumor types. Across all tumor types, a total 15.4% of patients had an event; the majority of events were grade 1 or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Powell. ESMO Open. 2022;7:1.</a:t>
            </a:r>
          </a:p>
        </p:txBody>
      </p:sp>
      <p:sp>
        <p:nvSpPr>
          <p:cNvPr id="4" name="Slide Number Placeholder 3"/>
          <p:cNvSpPr>
            <a:spLocks noGrp="1"/>
          </p:cNvSpPr>
          <p:nvPr>
            <p:ph type="sldNum" sz="quarter" idx="4294967295"/>
          </p:nvPr>
        </p:nvSpPr>
        <p:spPr>
          <a:xfrm>
            <a:off x="11807825" y="647541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65" name="Group 164">
            <a:extLst>
              <a:ext uri="{FF2B5EF4-FFF2-40B4-BE49-F238E27FC236}">
                <a16:creationId xmlns:a16="http://schemas.microsoft.com/office/drawing/2014/main" id="{0438867C-489D-A1F4-3AD0-F08D4747C7D8}"/>
              </a:ext>
            </a:extLst>
          </p:cNvPr>
          <p:cNvGrpSpPr/>
          <p:nvPr/>
        </p:nvGrpSpPr>
        <p:grpSpPr>
          <a:xfrm>
            <a:off x="1820289" y="1478014"/>
            <a:ext cx="8175247" cy="4529825"/>
            <a:chOff x="1599248" y="1642892"/>
            <a:chExt cx="8175247" cy="4529825"/>
          </a:xfrm>
        </p:grpSpPr>
        <p:sp>
          <p:nvSpPr>
            <p:cNvPr id="166" name="TextBox 165">
              <a:extLst>
                <a:ext uri="{FF2B5EF4-FFF2-40B4-BE49-F238E27FC236}">
                  <a16:creationId xmlns:a16="http://schemas.microsoft.com/office/drawing/2014/main" id="{785B5C1E-1B93-4A93-75A6-D2EFB67550B4}"/>
                </a:ext>
              </a:extLst>
            </p:cNvPr>
            <p:cNvSpPr txBox="1"/>
            <p:nvPr/>
          </p:nvSpPr>
          <p:spPr bwMode="auto">
            <a:xfrm>
              <a:off x="1659620" y="1858335"/>
              <a:ext cx="170533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Potential Risk Factor</a:t>
              </a:r>
            </a:p>
          </p:txBody>
        </p:sp>
        <p:cxnSp>
          <p:nvCxnSpPr>
            <p:cNvPr id="167" name="Straight Connector 166">
              <a:extLst>
                <a:ext uri="{FF2B5EF4-FFF2-40B4-BE49-F238E27FC236}">
                  <a16:creationId xmlns:a16="http://schemas.microsoft.com/office/drawing/2014/main" id="{A9F97C80-2A8B-03A8-58A7-4BCAFE6D33B2}"/>
                </a:ext>
              </a:extLst>
            </p:cNvPr>
            <p:cNvCxnSpPr>
              <a:cxnSpLocks/>
            </p:cNvCxnSpPr>
            <p:nvPr/>
          </p:nvCxnSpPr>
          <p:spPr bwMode="auto">
            <a:xfrm>
              <a:off x="1599248" y="2150954"/>
              <a:ext cx="8046720" cy="0"/>
            </a:xfrm>
            <a:prstGeom prst="line">
              <a:avLst/>
            </a:prstGeom>
            <a:noFill/>
            <a:ln w="28575" cap="flat" cmpd="sng" algn="ctr">
              <a:solidFill>
                <a:srgbClr val="000000"/>
              </a:solidFill>
              <a:prstDash val="solid"/>
              <a:round/>
              <a:headEnd type="none" w="med" len="med"/>
              <a:tailEnd type="none" w="med" len="med"/>
            </a:ln>
            <a:effectLst/>
          </p:spPr>
        </p:cxnSp>
        <p:sp>
          <p:nvSpPr>
            <p:cNvPr id="168" name="TextBox 167">
              <a:extLst>
                <a:ext uri="{FF2B5EF4-FFF2-40B4-BE49-F238E27FC236}">
                  <a16:creationId xmlns:a16="http://schemas.microsoft.com/office/drawing/2014/main" id="{DF59E0F2-9725-24C8-09CA-8575BC4B7F4A}"/>
                </a:ext>
              </a:extLst>
            </p:cNvPr>
            <p:cNvSpPr txBox="1"/>
            <p:nvPr/>
          </p:nvSpPr>
          <p:spPr bwMode="auto">
            <a:xfrm>
              <a:off x="1650049" y="2131767"/>
              <a:ext cx="2287638" cy="37462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defTabSz="173038" eaLnBrk="1" fontAlgn="auto" latinLnBrk="0" hangingPunct="1">
                <a:lnSpc>
                  <a:spcPct val="86000"/>
                </a:lnSpc>
                <a:spcBef>
                  <a:spcPct val="5000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Age group</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&lt;65 yr</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≥65 yr</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Country</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Japan</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Non-Japan</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Lung comorbidities</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Yes</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No</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Baseline real function</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Normal</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Mild decrease</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Moderate/severe decrease</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Time since disease diagnosis</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0 to ≤4 yr</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&gt;4 yr</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Dose</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5.4 mg/kg q3w</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6.4 mg/kg q3w</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&gt;6.4 mg/kg q3w</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Baseline SpO</a:t>
              </a:r>
              <a:r>
                <a:rPr kumimoji="0" lang="en-US" sz="1200" b="0" i="0" u="none" strike="noStrike" kern="0" cap="none" spc="0" normalizeH="0" baseline="-2500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≥95%</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&lt;95%</a:t>
              </a:r>
            </a:p>
          </p:txBody>
        </p:sp>
        <p:sp>
          <p:nvSpPr>
            <p:cNvPr id="169" name="TextBox 168">
              <a:extLst>
                <a:ext uri="{FF2B5EF4-FFF2-40B4-BE49-F238E27FC236}">
                  <a16:creationId xmlns:a16="http://schemas.microsoft.com/office/drawing/2014/main" id="{20EACD91-394B-D525-4D29-D9BDE48DC282}"/>
                </a:ext>
              </a:extLst>
            </p:cNvPr>
            <p:cNvSpPr txBox="1"/>
            <p:nvPr/>
          </p:nvSpPr>
          <p:spPr bwMode="auto">
            <a:xfrm>
              <a:off x="3640128" y="1642892"/>
              <a:ext cx="97289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Patients</a:t>
              </a:r>
              <a:r>
                <a:rPr kumimoji="0" lang="en-US" sz="1400" b="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n</a:t>
              </a:r>
              <a:b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(N = 1150)</a:t>
              </a:r>
            </a:p>
          </p:txBody>
        </p:sp>
        <p:sp>
          <p:nvSpPr>
            <p:cNvPr id="170" name="TextBox 169">
              <a:extLst>
                <a:ext uri="{FF2B5EF4-FFF2-40B4-BE49-F238E27FC236}">
                  <a16:creationId xmlns:a16="http://schemas.microsoft.com/office/drawing/2014/main" id="{79850170-BE3D-567A-1F69-73DB0836BA24}"/>
                </a:ext>
              </a:extLst>
            </p:cNvPr>
            <p:cNvSpPr txBox="1"/>
            <p:nvPr/>
          </p:nvSpPr>
          <p:spPr bwMode="auto">
            <a:xfrm>
              <a:off x="3703781" y="2131767"/>
              <a:ext cx="845588" cy="37462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86000"/>
                </a:lnSpc>
                <a:spcBef>
                  <a:spcPct val="50000"/>
                </a:spcBef>
                <a:spcAft>
                  <a:spcPct val="0"/>
                </a:spcAft>
                <a:buClrTx/>
                <a:buSzTx/>
                <a:buFontTx/>
                <a:buNone/>
                <a:tabLst/>
                <a:defRPr/>
              </a:pP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754</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396</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506</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644</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81</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1069</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470</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458</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196</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624</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403</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315</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808</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27</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1080</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57</a:t>
              </a:r>
            </a:p>
          </p:txBody>
        </p:sp>
        <p:sp>
          <p:nvSpPr>
            <p:cNvPr id="171" name="TextBox 170">
              <a:extLst>
                <a:ext uri="{FF2B5EF4-FFF2-40B4-BE49-F238E27FC236}">
                  <a16:creationId xmlns:a16="http://schemas.microsoft.com/office/drawing/2014/main" id="{67B86F1D-D56A-A5EC-DBBB-2A8DDD2FACA0}"/>
                </a:ext>
              </a:extLst>
            </p:cNvPr>
            <p:cNvSpPr txBox="1"/>
            <p:nvPr/>
          </p:nvSpPr>
          <p:spPr bwMode="auto">
            <a:xfrm>
              <a:off x="4905783" y="1642892"/>
              <a:ext cx="79380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HR</a:t>
              </a:r>
              <a:b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(95% CI)</a:t>
              </a:r>
            </a:p>
          </p:txBody>
        </p:sp>
        <p:sp>
          <p:nvSpPr>
            <p:cNvPr id="172" name="TextBox 171">
              <a:extLst>
                <a:ext uri="{FF2B5EF4-FFF2-40B4-BE49-F238E27FC236}">
                  <a16:creationId xmlns:a16="http://schemas.microsoft.com/office/drawing/2014/main" id="{48E81D09-D976-702B-9352-BBC9007DF76E}"/>
                </a:ext>
              </a:extLst>
            </p:cNvPr>
            <p:cNvSpPr txBox="1"/>
            <p:nvPr/>
          </p:nvSpPr>
          <p:spPr bwMode="auto">
            <a:xfrm>
              <a:off x="4611409" y="2131767"/>
              <a:ext cx="1438710" cy="37462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86000"/>
                </a:lnSpc>
                <a:spcBef>
                  <a:spcPct val="50000"/>
                </a:spcBef>
                <a:spcAft>
                  <a:spcPct val="0"/>
                </a:spcAft>
                <a:buClrTx/>
                <a:buSzTx/>
                <a:buFontTx/>
                <a:buNone/>
                <a:tabLst/>
                <a:defRPr/>
              </a:pP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1.56 (1.02-2.38)</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2.08 (1.45-2.98)</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1.75 (1.03-2.98)</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 </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1.24 (0.83-1.84)</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2.73 (1.65-4.52)</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 </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1.82 (1.20-2.75)</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 </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1.30 (0.85-1.99)</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2.92 (1.32-6.42)</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Ref </a:t>
              </a:r>
              <a:b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2.14 (1.11-4.13)</a:t>
              </a:r>
            </a:p>
          </p:txBody>
        </p:sp>
        <p:sp>
          <p:nvSpPr>
            <p:cNvPr id="173" name="TextBox 172">
              <a:extLst>
                <a:ext uri="{FF2B5EF4-FFF2-40B4-BE49-F238E27FC236}">
                  <a16:creationId xmlns:a16="http://schemas.microsoft.com/office/drawing/2014/main" id="{F1B055DE-6350-275F-A995-7634B3861605}"/>
                </a:ext>
              </a:extLst>
            </p:cNvPr>
            <p:cNvSpPr txBox="1"/>
            <p:nvPr/>
          </p:nvSpPr>
          <p:spPr bwMode="auto">
            <a:xfrm>
              <a:off x="6990703" y="1858335"/>
              <a:ext cx="104868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HR (95% CI)</a:t>
              </a:r>
            </a:p>
          </p:txBody>
        </p:sp>
        <p:cxnSp>
          <p:nvCxnSpPr>
            <p:cNvPr id="174" name="Straight Connector 173">
              <a:extLst>
                <a:ext uri="{FF2B5EF4-FFF2-40B4-BE49-F238E27FC236}">
                  <a16:creationId xmlns:a16="http://schemas.microsoft.com/office/drawing/2014/main" id="{454D0139-7546-C9E5-49B4-911F944E4C90}"/>
                </a:ext>
              </a:extLst>
            </p:cNvPr>
            <p:cNvCxnSpPr>
              <a:cxnSpLocks/>
            </p:cNvCxnSpPr>
            <p:nvPr/>
          </p:nvCxnSpPr>
          <p:spPr bwMode="auto">
            <a:xfrm flipH="1" flipV="1">
              <a:off x="7523209" y="2150954"/>
              <a:ext cx="0" cy="3657600"/>
            </a:xfrm>
            <a:prstGeom prst="line">
              <a:avLst/>
            </a:prstGeom>
            <a:noFill/>
            <a:ln w="28575" cap="flat" cmpd="sng" algn="ctr">
              <a:solidFill>
                <a:srgbClr val="000000"/>
              </a:solidFill>
              <a:prstDash val="sysDash"/>
              <a:round/>
              <a:headEnd type="none" w="med" len="med"/>
              <a:tailEnd type="none" w="med" len="med"/>
            </a:ln>
            <a:effectLst/>
          </p:spPr>
        </p:cxnSp>
        <p:grpSp>
          <p:nvGrpSpPr>
            <p:cNvPr id="175" name="Group 174">
              <a:extLst>
                <a:ext uri="{FF2B5EF4-FFF2-40B4-BE49-F238E27FC236}">
                  <a16:creationId xmlns:a16="http://schemas.microsoft.com/office/drawing/2014/main" id="{87BF6641-83AB-9218-9AA0-541EBDFB7690}"/>
                </a:ext>
              </a:extLst>
            </p:cNvPr>
            <p:cNvGrpSpPr/>
            <p:nvPr/>
          </p:nvGrpSpPr>
          <p:grpSpPr>
            <a:xfrm>
              <a:off x="7539524" y="2423389"/>
              <a:ext cx="429768" cy="76200"/>
              <a:chOff x="7019926" y="1643063"/>
              <a:chExt cx="1290641" cy="76200"/>
            </a:xfrm>
            <a:solidFill>
              <a:srgbClr val="000000"/>
            </a:solidFill>
          </p:grpSpPr>
          <p:cxnSp>
            <p:nvCxnSpPr>
              <p:cNvPr id="242" name="Straight Connector 241">
                <a:extLst>
                  <a:ext uri="{FF2B5EF4-FFF2-40B4-BE49-F238E27FC236}">
                    <a16:creationId xmlns:a16="http://schemas.microsoft.com/office/drawing/2014/main" id="{F0A5F632-B450-00C3-41C8-3F1B9121D6E6}"/>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5FAB9A4-CB6B-DCF5-9108-F09E7629A5DC}"/>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B3BF3220-6322-F5C5-3546-E0AE8C10463D}"/>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76" name="Oval 175">
              <a:extLst>
                <a:ext uri="{FF2B5EF4-FFF2-40B4-BE49-F238E27FC236}">
                  <a16:creationId xmlns:a16="http://schemas.microsoft.com/office/drawing/2014/main" id="{E31B8021-5728-ECBC-946C-3713CE231F8E}"/>
                </a:ext>
              </a:extLst>
            </p:cNvPr>
            <p:cNvSpPr/>
            <p:nvPr/>
          </p:nvSpPr>
          <p:spPr>
            <a:xfrm>
              <a:off x="7708594" y="2351316"/>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77" name="Group 176">
              <a:extLst>
                <a:ext uri="{FF2B5EF4-FFF2-40B4-BE49-F238E27FC236}">
                  <a16:creationId xmlns:a16="http://schemas.microsoft.com/office/drawing/2014/main" id="{4B3E6D39-9F29-26BC-1941-288E5D464F3F}"/>
                </a:ext>
              </a:extLst>
            </p:cNvPr>
            <p:cNvGrpSpPr/>
            <p:nvPr/>
          </p:nvGrpSpPr>
          <p:grpSpPr>
            <a:xfrm>
              <a:off x="7717324" y="2843441"/>
              <a:ext cx="356616" cy="76200"/>
              <a:chOff x="7019926" y="1643063"/>
              <a:chExt cx="1290641" cy="76200"/>
            </a:xfrm>
            <a:solidFill>
              <a:srgbClr val="000000"/>
            </a:solidFill>
          </p:grpSpPr>
          <p:cxnSp>
            <p:nvCxnSpPr>
              <p:cNvPr id="239" name="Straight Connector 238">
                <a:extLst>
                  <a:ext uri="{FF2B5EF4-FFF2-40B4-BE49-F238E27FC236}">
                    <a16:creationId xmlns:a16="http://schemas.microsoft.com/office/drawing/2014/main" id="{773B0BDB-C62E-AB2F-1EFE-95CE55268BD7}"/>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D0EDA1C-06CA-2EFE-5869-2533E20044E9}"/>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04166CC8-2819-E07E-C76C-2CEF50E38146}"/>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78" name="Oval 177">
              <a:extLst>
                <a:ext uri="{FF2B5EF4-FFF2-40B4-BE49-F238E27FC236}">
                  <a16:creationId xmlns:a16="http://schemas.microsoft.com/office/drawing/2014/main" id="{746F41CF-840D-5587-DD8F-44661C514D89}"/>
                </a:ext>
              </a:extLst>
            </p:cNvPr>
            <p:cNvSpPr/>
            <p:nvPr/>
          </p:nvSpPr>
          <p:spPr>
            <a:xfrm>
              <a:off x="7848294" y="2837091"/>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79" name="Group 178">
              <a:extLst>
                <a:ext uri="{FF2B5EF4-FFF2-40B4-BE49-F238E27FC236}">
                  <a16:creationId xmlns:a16="http://schemas.microsoft.com/office/drawing/2014/main" id="{6F9CE61E-3982-B4B3-8F88-A6FC3B710589}"/>
                </a:ext>
              </a:extLst>
            </p:cNvPr>
            <p:cNvGrpSpPr/>
            <p:nvPr/>
          </p:nvGrpSpPr>
          <p:grpSpPr>
            <a:xfrm>
              <a:off x="7536348" y="3310729"/>
              <a:ext cx="539496" cy="76200"/>
              <a:chOff x="7019926" y="1643063"/>
              <a:chExt cx="1290641" cy="76200"/>
            </a:xfrm>
            <a:solidFill>
              <a:srgbClr val="000000"/>
            </a:solidFill>
          </p:grpSpPr>
          <p:cxnSp>
            <p:nvCxnSpPr>
              <p:cNvPr id="236" name="Straight Connector 235">
                <a:extLst>
                  <a:ext uri="{FF2B5EF4-FFF2-40B4-BE49-F238E27FC236}">
                    <a16:creationId xmlns:a16="http://schemas.microsoft.com/office/drawing/2014/main" id="{B4FACEE5-F52A-A44D-503F-A6B62519CC1C}"/>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427B459-A6AC-85AD-EE4C-839353BA9BB5}"/>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E09F2D8-3A4B-C0EC-05BA-3F93D1445E9E}"/>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80" name="Oval 179">
              <a:extLst>
                <a:ext uri="{FF2B5EF4-FFF2-40B4-BE49-F238E27FC236}">
                  <a16:creationId xmlns:a16="http://schemas.microsoft.com/office/drawing/2014/main" id="{4723BD1B-2ADB-2AB5-99BB-9CE64059E258}"/>
                </a:ext>
              </a:extLst>
            </p:cNvPr>
            <p:cNvSpPr/>
            <p:nvPr/>
          </p:nvSpPr>
          <p:spPr>
            <a:xfrm>
              <a:off x="7759393" y="3304379"/>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81" name="Group 180">
              <a:extLst>
                <a:ext uri="{FF2B5EF4-FFF2-40B4-BE49-F238E27FC236}">
                  <a16:creationId xmlns:a16="http://schemas.microsoft.com/office/drawing/2014/main" id="{578B3A16-82E3-A8FA-0130-6007264938CB}"/>
                </a:ext>
              </a:extLst>
            </p:cNvPr>
            <p:cNvGrpSpPr/>
            <p:nvPr/>
          </p:nvGrpSpPr>
          <p:grpSpPr>
            <a:xfrm>
              <a:off x="7441099" y="3943578"/>
              <a:ext cx="393192" cy="76200"/>
              <a:chOff x="7019926" y="1643063"/>
              <a:chExt cx="1290641" cy="76200"/>
            </a:xfrm>
            <a:solidFill>
              <a:srgbClr val="000000"/>
            </a:solidFill>
          </p:grpSpPr>
          <p:cxnSp>
            <p:nvCxnSpPr>
              <p:cNvPr id="233" name="Straight Connector 232">
                <a:extLst>
                  <a:ext uri="{FF2B5EF4-FFF2-40B4-BE49-F238E27FC236}">
                    <a16:creationId xmlns:a16="http://schemas.microsoft.com/office/drawing/2014/main" id="{ED730039-A233-B188-7BDE-F9421EB3E516}"/>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B6FC238-720B-7A6B-9BD5-ACF326A6F8DF}"/>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8A5016E-F5AF-7B4E-41E8-DB11E741B48A}"/>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82" name="Oval 181">
              <a:extLst>
                <a:ext uri="{FF2B5EF4-FFF2-40B4-BE49-F238E27FC236}">
                  <a16:creationId xmlns:a16="http://schemas.microsoft.com/office/drawing/2014/main" id="{10DC97C3-F305-7A73-8077-C99E9BD12044}"/>
                </a:ext>
              </a:extLst>
            </p:cNvPr>
            <p:cNvSpPr/>
            <p:nvPr/>
          </p:nvSpPr>
          <p:spPr>
            <a:xfrm>
              <a:off x="7594294" y="3937228"/>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83" name="Group 182">
              <a:extLst>
                <a:ext uri="{FF2B5EF4-FFF2-40B4-BE49-F238E27FC236}">
                  <a16:creationId xmlns:a16="http://schemas.microsoft.com/office/drawing/2014/main" id="{8C976EDC-D2D9-0B3F-D40F-9B55A38EED60}"/>
                </a:ext>
              </a:extLst>
            </p:cNvPr>
            <p:cNvGrpSpPr/>
            <p:nvPr/>
          </p:nvGrpSpPr>
          <p:grpSpPr>
            <a:xfrm>
              <a:off x="7780824" y="4095978"/>
              <a:ext cx="502920" cy="76200"/>
              <a:chOff x="7019926" y="1643063"/>
              <a:chExt cx="1290641" cy="76200"/>
            </a:xfrm>
            <a:solidFill>
              <a:srgbClr val="000000"/>
            </a:solidFill>
          </p:grpSpPr>
          <p:cxnSp>
            <p:nvCxnSpPr>
              <p:cNvPr id="230" name="Straight Connector 229">
                <a:extLst>
                  <a:ext uri="{FF2B5EF4-FFF2-40B4-BE49-F238E27FC236}">
                    <a16:creationId xmlns:a16="http://schemas.microsoft.com/office/drawing/2014/main" id="{6B2A4543-8F98-350D-23AB-FF54545C36BA}"/>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960AFCC4-6285-2275-86A4-03736EB0E3F5}"/>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54516F0-D9E8-C55D-129D-3FAA05146DBF}"/>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84" name="Oval 183">
              <a:extLst>
                <a:ext uri="{FF2B5EF4-FFF2-40B4-BE49-F238E27FC236}">
                  <a16:creationId xmlns:a16="http://schemas.microsoft.com/office/drawing/2014/main" id="{EA5D322F-B47C-AF36-30D3-80C2B9F22543}"/>
                </a:ext>
              </a:extLst>
            </p:cNvPr>
            <p:cNvSpPr/>
            <p:nvPr/>
          </p:nvSpPr>
          <p:spPr>
            <a:xfrm>
              <a:off x="7981644" y="4089628"/>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85" name="Group 184">
              <a:extLst>
                <a:ext uri="{FF2B5EF4-FFF2-40B4-BE49-F238E27FC236}">
                  <a16:creationId xmlns:a16="http://schemas.microsoft.com/office/drawing/2014/main" id="{D14962B5-46C8-7B47-D787-9A1379D0CC34}"/>
                </a:ext>
              </a:extLst>
            </p:cNvPr>
            <p:cNvGrpSpPr/>
            <p:nvPr/>
          </p:nvGrpSpPr>
          <p:grpSpPr>
            <a:xfrm>
              <a:off x="7618917" y="4576427"/>
              <a:ext cx="420624" cy="76200"/>
              <a:chOff x="7019926" y="1643063"/>
              <a:chExt cx="1290641" cy="76200"/>
            </a:xfrm>
            <a:solidFill>
              <a:srgbClr val="000000"/>
            </a:solidFill>
          </p:grpSpPr>
          <p:cxnSp>
            <p:nvCxnSpPr>
              <p:cNvPr id="227" name="Straight Connector 226">
                <a:extLst>
                  <a:ext uri="{FF2B5EF4-FFF2-40B4-BE49-F238E27FC236}">
                    <a16:creationId xmlns:a16="http://schemas.microsoft.com/office/drawing/2014/main" id="{EC25EA67-5055-7CC5-0B9B-872F95856C84}"/>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FA97E818-1A49-5F07-368F-8E5DBDA8E339}"/>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30837828-2CFA-0C5A-1F1B-8E0D7ACBE578}"/>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86" name="Oval 185">
              <a:extLst>
                <a:ext uri="{FF2B5EF4-FFF2-40B4-BE49-F238E27FC236}">
                  <a16:creationId xmlns:a16="http://schemas.microsoft.com/office/drawing/2014/main" id="{5D6BC145-6A42-A67B-73B1-4B3B54CBD673}"/>
                </a:ext>
              </a:extLst>
            </p:cNvPr>
            <p:cNvSpPr/>
            <p:nvPr/>
          </p:nvSpPr>
          <p:spPr>
            <a:xfrm>
              <a:off x="7784812" y="4570077"/>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87" name="Group 186">
              <a:extLst>
                <a:ext uri="{FF2B5EF4-FFF2-40B4-BE49-F238E27FC236}">
                  <a16:creationId xmlns:a16="http://schemas.microsoft.com/office/drawing/2014/main" id="{623F1F2D-1AE9-BA14-6A62-2745F210DDCB}"/>
                </a:ext>
              </a:extLst>
            </p:cNvPr>
            <p:cNvGrpSpPr/>
            <p:nvPr/>
          </p:nvGrpSpPr>
          <p:grpSpPr>
            <a:xfrm>
              <a:off x="7450624" y="5050527"/>
              <a:ext cx="420624" cy="76200"/>
              <a:chOff x="7019926" y="1643063"/>
              <a:chExt cx="1290641" cy="76200"/>
            </a:xfrm>
            <a:solidFill>
              <a:srgbClr val="000000"/>
            </a:solidFill>
          </p:grpSpPr>
          <p:cxnSp>
            <p:nvCxnSpPr>
              <p:cNvPr id="224" name="Straight Connector 223">
                <a:extLst>
                  <a:ext uri="{FF2B5EF4-FFF2-40B4-BE49-F238E27FC236}">
                    <a16:creationId xmlns:a16="http://schemas.microsoft.com/office/drawing/2014/main" id="{92DAE3A5-EFCD-21FC-111B-B2D7476F7AF6}"/>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43BF177-8F10-A4F2-E815-39BD0350F933}"/>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0830F5D-C66F-1873-1EE5-656A85F65CC2}"/>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88" name="Oval 187">
              <a:extLst>
                <a:ext uri="{FF2B5EF4-FFF2-40B4-BE49-F238E27FC236}">
                  <a16:creationId xmlns:a16="http://schemas.microsoft.com/office/drawing/2014/main" id="{6178ED15-5079-09EB-A6F8-94488FBAFB8D}"/>
                </a:ext>
              </a:extLst>
            </p:cNvPr>
            <p:cNvSpPr/>
            <p:nvPr/>
          </p:nvSpPr>
          <p:spPr>
            <a:xfrm>
              <a:off x="7610169" y="5044177"/>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89" name="Group 188">
              <a:extLst>
                <a:ext uri="{FF2B5EF4-FFF2-40B4-BE49-F238E27FC236}">
                  <a16:creationId xmlns:a16="http://schemas.microsoft.com/office/drawing/2014/main" id="{9C09721A-3804-D4EB-705B-B19A52A72057}"/>
                </a:ext>
              </a:extLst>
            </p:cNvPr>
            <p:cNvGrpSpPr/>
            <p:nvPr/>
          </p:nvGrpSpPr>
          <p:grpSpPr>
            <a:xfrm>
              <a:off x="7670512" y="5204211"/>
              <a:ext cx="786384" cy="76200"/>
              <a:chOff x="7019926" y="1643063"/>
              <a:chExt cx="1290641" cy="76200"/>
            </a:xfrm>
            <a:solidFill>
              <a:srgbClr val="000000"/>
            </a:solidFill>
          </p:grpSpPr>
          <p:cxnSp>
            <p:nvCxnSpPr>
              <p:cNvPr id="221" name="Straight Connector 220">
                <a:extLst>
                  <a:ext uri="{FF2B5EF4-FFF2-40B4-BE49-F238E27FC236}">
                    <a16:creationId xmlns:a16="http://schemas.microsoft.com/office/drawing/2014/main" id="{97DF2B61-BC7C-5216-0261-0835A1AED779}"/>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DB841C28-7810-104D-F1E2-95FC08E22B26}"/>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8F3FAA0-F7EC-9E9B-6AC0-CEE955C485BB}"/>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90" name="Oval 189">
              <a:extLst>
                <a:ext uri="{FF2B5EF4-FFF2-40B4-BE49-F238E27FC236}">
                  <a16:creationId xmlns:a16="http://schemas.microsoft.com/office/drawing/2014/main" id="{D8675671-A29B-581B-A19C-03C18218F3F4}"/>
                </a:ext>
              </a:extLst>
            </p:cNvPr>
            <p:cNvSpPr/>
            <p:nvPr/>
          </p:nvSpPr>
          <p:spPr>
            <a:xfrm>
              <a:off x="8017382" y="5197861"/>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191" name="Group 190">
              <a:extLst>
                <a:ext uri="{FF2B5EF4-FFF2-40B4-BE49-F238E27FC236}">
                  <a16:creationId xmlns:a16="http://schemas.microsoft.com/office/drawing/2014/main" id="{F44BFE9A-D2E4-0F9A-6060-6ED1F9511564}"/>
                </a:ext>
              </a:extLst>
            </p:cNvPr>
            <p:cNvGrpSpPr/>
            <p:nvPr/>
          </p:nvGrpSpPr>
          <p:grpSpPr>
            <a:xfrm>
              <a:off x="7580798" y="5679058"/>
              <a:ext cx="649224" cy="76200"/>
              <a:chOff x="7019926" y="1643063"/>
              <a:chExt cx="1290641" cy="76200"/>
            </a:xfrm>
            <a:solidFill>
              <a:srgbClr val="000000"/>
            </a:solidFill>
          </p:grpSpPr>
          <p:cxnSp>
            <p:nvCxnSpPr>
              <p:cNvPr id="218" name="Straight Connector 217">
                <a:extLst>
                  <a:ext uri="{FF2B5EF4-FFF2-40B4-BE49-F238E27FC236}">
                    <a16:creationId xmlns:a16="http://schemas.microsoft.com/office/drawing/2014/main" id="{C01711D3-4633-6C83-F1C3-864E54300E8D}"/>
                  </a:ext>
                </a:extLst>
              </p:cNvPr>
              <p:cNvCxnSpPr>
                <a:cxnSpLocks/>
              </p:cNvCxnSpPr>
              <p:nvPr/>
            </p:nvCxnSpPr>
            <p:spPr bwMode="auto">
              <a:xfrm>
                <a:off x="7019926" y="1681163"/>
                <a:ext cx="1290641" cy="0"/>
              </a:xfrm>
              <a:prstGeom prst="line">
                <a:avLst/>
              </a:prstGeom>
              <a:grpFill/>
              <a:ln w="28575" cap="flat" cmpd="sng" algn="ctr">
                <a:solidFill>
                  <a:srgbClr val="000000"/>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2C04A88-869F-D3B0-1296-94BD3658C856}"/>
                  </a:ext>
                </a:extLst>
              </p:cNvPr>
              <p:cNvCxnSpPr/>
              <p:nvPr/>
            </p:nvCxnSpPr>
            <p:spPr bwMode="auto">
              <a:xfrm>
                <a:off x="7019927" y="1643063"/>
                <a:ext cx="0" cy="76200"/>
              </a:xfrm>
              <a:prstGeom prst="line">
                <a:avLst/>
              </a:prstGeom>
              <a:grpFill/>
              <a:ln w="28575" cap="flat" cmpd="sng" algn="ctr">
                <a:solidFill>
                  <a:srgbClr val="000000"/>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0017CAD-693E-081D-665D-E50D45666E9A}"/>
                  </a:ext>
                </a:extLst>
              </p:cNvPr>
              <p:cNvCxnSpPr/>
              <p:nvPr/>
            </p:nvCxnSpPr>
            <p:spPr bwMode="auto">
              <a:xfrm>
                <a:off x="8310567" y="1643063"/>
                <a:ext cx="0" cy="76200"/>
              </a:xfrm>
              <a:prstGeom prst="line">
                <a:avLst/>
              </a:prstGeom>
              <a:grpFill/>
              <a:ln w="28575" cap="flat" cmpd="sng" algn="ctr">
                <a:solidFill>
                  <a:srgbClr val="000000"/>
                </a:solidFill>
                <a:prstDash val="solid"/>
                <a:round/>
                <a:headEnd type="none" w="med" len="med"/>
                <a:tailEnd type="none" w="med" len="med"/>
              </a:ln>
              <a:effectLst/>
            </p:spPr>
          </p:cxnSp>
        </p:grpSp>
        <p:sp>
          <p:nvSpPr>
            <p:cNvPr id="192" name="Oval 191">
              <a:extLst>
                <a:ext uri="{FF2B5EF4-FFF2-40B4-BE49-F238E27FC236}">
                  <a16:creationId xmlns:a16="http://schemas.microsoft.com/office/drawing/2014/main" id="{E20B6B7F-8C49-CC2B-3CC8-98F3C0F875B3}"/>
                </a:ext>
              </a:extLst>
            </p:cNvPr>
            <p:cNvSpPr/>
            <p:nvPr/>
          </p:nvSpPr>
          <p:spPr>
            <a:xfrm>
              <a:off x="7864168" y="5672708"/>
              <a:ext cx="88900" cy="88900"/>
            </a:xfrm>
            <a:prstGeom prst="ellipse">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193" name="Straight Connector 192">
              <a:extLst>
                <a:ext uri="{FF2B5EF4-FFF2-40B4-BE49-F238E27FC236}">
                  <a16:creationId xmlns:a16="http://schemas.microsoft.com/office/drawing/2014/main" id="{AC7ADD6D-43CB-7D70-8247-E087D7BB0E36}"/>
                </a:ext>
              </a:extLst>
            </p:cNvPr>
            <p:cNvCxnSpPr>
              <a:cxnSpLocks/>
            </p:cNvCxnSpPr>
            <p:nvPr/>
          </p:nvCxnSpPr>
          <p:spPr bwMode="auto">
            <a:xfrm>
              <a:off x="6034018" y="5838642"/>
              <a:ext cx="3566160" cy="0"/>
            </a:xfrm>
            <a:prstGeom prst="line">
              <a:avLst/>
            </a:prstGeom>
            <a:noFill/>
            <a:ln w="28575" cap="flat" cmpd="sng" algn="ctr">
              <a:solidFill>
                <a:srgbClr val="000000"/>
              </a:solidFill>
              <a:prstDash val="solid"/>
              <a:round/>
              <a:headEnd type="none" w="med" len="med"/>
              <a:tailEnd type="none" w="med" len="med"/>
            </a:ln>
            <a:effectLst/>
          </p:spPr>
        </p:cxnSp>
        <p:grpSp>
          <p:nvGrpSpPr>
            <p:cNvPr id="194" name="Group 193">
              <a:extLst>
                <a:ext uri="{FF2B5EF4-FFF2-40B4-BE49-F238E27FC236}">
                  <a16:creationId xmlns:a16="http://schemas.microsoft.com/office/drawing/2014/main" id="{08B732ED-935B-9B67-112F-A3056A4AEBAE}"/>
                </a:ext>
              </a:extLst>
            </p:cNvPr>
            <p:cNvGrpSpPr/>
            <p:nvPr/>
          </p:nvGrpSpPr>
          <p:grpSpPr>
            <a:xfrm>
              <a:off x="5765527" y="5864940"/>
              <a:ext cx="4008968" cy="307777"/>
              <a:chOff x="5765527" y="5825494"/>
              <a:chExt cx="4008968" cy="307777"/>
            </a:xfrm>
          </p:grpSpPr>
          <p:sp>
            <p:nvSpPr>
              <p:cNvPr id="207" name="TextBox 206">
                <a:extLst>
                  <a:ext uri="{FF2B5EF4-FFF2-40B4-BE49-F238E27FC236}">
                    <a16:creationId xmlns:a16="http://schemas.microsoft.com/office/drawing/2014/main" id="{4127C2B7-63FF-564B-8FCE-0589130C4E91}"/>
                  </a:ext>
                </a:extLst>
              </p:cNvPr>
              <p:cNvSpPr txBox="1"/>
              <p:nvPr/>
            </p:nvSpPr>
            <p:spPr bwMode="auto">
              <a:xfrm>
                <a:off x="5765527" y="5825494"/>
                <a:ext cx="54851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0.05</a:t>
                </a:r>
              </a:p>
            </p:txBody>
          </p:sp>
          <p:sp>
            <p:nvSpPr>
              <p:cNvPr id="208" name="TextBox 207">
                <a:extLst>
                  <a:ext uri="{FF2B5EF4-FFF2-40B4-BE49-F238E27FC236}">
                    <a16:creationId xmlns:a16="http://schemas.microsoft.com/office/drawing/2014/main" id="{1DF6B0F2-20F8-D56B-66C3-AF3D4716BF2C}"/>
                  </a:ext>
                </a:extLst>
              </p:cNvPr>
              <p:cNvSpPr txBox="1"/>
              <p:nvPr/>
            </p:nvSpPr>
            <p:spPr bwMode="auto">
              <a:xfrm>
                <a:off x="6140948" y="5825494"/>
                <a:ext cx="47445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0.1</a:t>
                </a:r>
              </a:p>
            </p:txBody>
          </p:sp>
          <p:sp>
            <p:nvSpPr>
              <p:cNvPr id="209" name="TextBox 208">
                <a:extLst>
                  <a:ext uri="{FF2B5EF4-FFF2-40B4-BE49-F238E27FC236}">
                    <a16:creationId xmlns:a16="http://schemas.microsoft.com/office/drawing/2014/main" id="{A1C0686A-1669-B1FB-DD29-C82AF3611E7C}"/>
                  </a:ext>
                </a:extLst>
              </p:cNvPr>
              <p:cNvSpPr txBox="1"/>
              <p:nvPr/>
            </p:nvSpPr>
            <p:spPr bwMode="auto">
              <a:xfrm>
                <a:off x="6575080" y="5825494"/>
                <a:ext cx="51305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0.25</a:t>
                </a:r>
              </a:p>
            </p:txBody>
          </p:sp>
          <p:sp>
            <p:nvSpPr>
              <p:cNvPr id="210" name="TextBox 209">
                <a:extLst>
                  <a:ext uri="{FF2B5EF4-FFF2-40B4-BE49-F238E27FC236}">
                    <a16:creationId xmlns:a16="http://schemas.microsoft.com/office/drawing/2014/main" id="{1892FF1D-AC25-DFC4-3D00-1B8A56E03566}"/>
                  </a:ext>
                </a:extLst>
              </p:cNvPr>
              <p:cNvSpPr txBox="1"/>
              <p:nvPr/>
            </p:nvSpPr>
            <p:spPr bwMode="auto">
              <a:xfrm>
                <a:off x="6968322" y="5825494"/>
                <a:ext cx="42308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0.5</a:t>
                </a:r>
              </a:p>
            </p:txBody>
          </p:sp>
          <p:sp>
            <p:nvSpPr>
              <p:cNvPr id="211" name="TextBox 210">
                <a:extLst>
                  <a:ext uri="{FF2B5EF4-FFF2-40B4-BE49-F238E27FC236}">
                    <a16:creationId xmlns:a16="http://schemas.microsoft.com/office/drawing/2014/main" id="{2FB8B876-3DEA-1010-4081-C4DC10A3AE4B}"/>
                  </a:ext>
                </a:extLst>
              </p:cNvPr>
              <p:cNvSpPr txBox="1"/>
              <p:nvPr/>
            </p:nvSpPr>
            <p:spPr bwMode="auto">
              <a:xfrm>
                <a:off x="7404358" y="5825494"/>
                <a:ext cx="23722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a:t>
                </a:r>
              </a:p>
            </p:txBody>
          </p:sp>
          <p:sp>
            <p:nvSpPr>
              <p:cNvPr id="212" name="TextBox 211">
                <a:extLst>
                  <a:ext uri="{FF2B5EF4-FFF2-40B4-BE49-F238E27FC236}">
                    <a16:creationId xmlns:a16="http://schemas.microsoft.com/office/drawing/2014/main" id="{E29A321F-460D-836C-BB61-38DF2149631D}"/>
                  </a:ext>
                </a:extLst>
              </p:cNvPr>
              <p:cNvSpPr txBox="1"/>
              <p:nvPr/>
            </p:nvSpPr>
            <p:spPr bwMode="auto">
              <a:xfrm>
                <a:off x="7737127" y="5825494"/>
                <a:ext cx="26927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a:t>
                </a:r>
              </a:p>
            </p:txBody>
          </p:sp>
          <p:sp>
            <p:nvSpPr>
              <p:cNvPr id="213" name="TextBox 212">
                <a:extLst>
                  <a:ext uri="{FF2B5EF4-FFF2-40B4-BE49-F238E27FC236}">
                    <a16:creationId xmlns:a16="http://schemas.microsoft.com/office/drawing/2014/main" id="{D17E1B1E-3CB4-E9DE-7DF0-39E87A7E3AC0}"/>
                  </a:ext>
                </a:extLst>
              </p:cNvPr>
              <p:cNvSpPr txBox="1"/>
              <p:nvPr/>
            </p:nvSpPr>
            <p:spPr bwMode="auto">
              <a:xfrm>
                <a:off x="8083896" y="5825494"/>
                <a:ext cx="2566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4</a:t>
                </a:r>
              </a:p>
            </p:txBody>
          </p:sp>
          <p:sp>
            <p:nvSpPr>
              <p:cNvPr id="214" name="TextBox 213">
                <a:extLst>
                  <a:ext uri="{FF2B5EF4-FFF2-40B4-BE49-F238E27FC236}">
                    <a16:creationId xmlns:a16="http://schemas.microsoft.com/office/drawing/2014/main" id="{5DC6AC9C-AAB4-DF68-7CA0-E255952604DB}"/>
                  </a:ext>
                </a:extLst>
              </p:cNvPr>
              <p:cNvSpPr txBox="1"/>
              <p:nvPr/>
            </p:nvSpPr>
            <p:spPr bwMode="auto">
              <a:xfrm>
                <a:off x="8435463" y="5825494"/>
                <a:ext cx="23722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8</a:t>
                </a:r>
              </a:p>
            </p:txBody>
          </p:sp>
          <p:sp>
            <p:nvSpPr>
              <p:cNvPr id="215" name="TextBox 214">
                <a:extLst>
                  <a:ext uri="{FF2B5EF4-FFF2-40B4-BE49-F238E27FC236}">
                    <a16:creationId xmlns:a16="http://schemas.microsoft.com/office/drawing/2014/main" id="{B78F4EC7-34CF-7E3D-30FE-64243B333DE6}"/>
                  </a:ext>
                </a:extLst>
              </p:cNvPr>
              <p:cNvSpPr txBox="1"/>
              <p:nvPr/>
            </p:nvSpPr>
            <p:spPr bwMode="auto">
              <a:xfrm>
                <a:off x="8712243" y="5825494"/>
                <a:ext cx="37030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16</a:t>
                </a:r>
              </a:p>
            </p:txBody>
          </p:sp>
          <p:sp>
            <p:nvSpPr>
              <p:cNvPr id="216" name="TextBox 215">
                <a:extLst>
                  <a:ext uri="{FF2B5EF4-FFF2-40B4-BE49-F238E27FC236}">
                    <a16:creationId xmlns:a16="http://schemas.microsoft.com/office/drawing/2014/main" id="{35D0560C-50A8-667C-F7A4-19840F5F933C}"/>
                  </a:ext>
                </a:extLst>
              </p:cNvPr>
              <p:cNvSpPr txBox="1"/>
              <p:nvPr/>
            </p:nvSpPr>
            <p:spPr bwMode="auto">
              <a:xfrm>
                <a:off x="9066961" y="5825494"/>
                <a:ext cx="37030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32</a:t>
                </a:r>
              </a:p>
            </p:txBody>
          </p:sp>
          <p:sp>
            <p:nvSpPr>
              <p:cNvPr id="217" name="TextBox 216">
                <a:extLst>
                  <a:ext uri="{FF2B5EF4-FFF2-40B4-BE49-F238E27FC236}">
                    <a16:creationId xmlns:a16="http://schemas.microsoft.com/office/drawing/2014/main" id="{B7020CE4-D027-7150-DBE4-DD828EC80FF0}"/>
                  </a:ext>
                </a:extLst>
              </p:cNvPr>
              <p:cNvSpPr txBox="1"/>
              <p:nvPr/>
            </p:nvSpPr>
            <p:spPr bwMode="auto">
              <a:xfrm>
                <a:off x="9404185" y="5825494"/>
                <a:ext cx="37031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64</a:t>
                </a:r>
              </a:p>
            </p:txBody>
          </p:sp>
        </p:grpSp>
        <p:grpSp>
          <p:nvGrpSpPr>
            <p:cNvPr id="195" name="Group 194">
              <a:extLst>
                <a:ext uri="{FF2B5EF4-FFF2-40B4-BE49-F238E27FC236}">
                  <a16:creationId xmlns:a16="http://schemas.microsoft.com/office/drawing/2014/main" id="{ACCFA4EC-D0B1-774E-8213-C22157F57013}"/>
                </a:ext>
              </a:extLst>
            </p:cNvPr>
            <p:cNvGrpSpPr/>
            <p:nvPr/>
          </p:nvGrpSpPr>
          <p:grpSpPr>
            <a:xfrm>
              <a:off x="6041190" y="5827078"/>
              <a:ext cx="3550775" cy="64008"/>
              <a:chOff x="6041190" y="5773288"/>
              <a:chExt cx="3550775" cy="64008"/>
            </a:xfrm>
          </p:grpSpPr>
          <p:cxnSp>
            <p:nvCxnSpPr>
              <p:cNvPr id="196" name="Straight Connector 195">
                <a:extLst>
                  <a:ext uri="{FF2B5EF4-FFF2-40B4-BE49-F238E27FC236}">
                    <a16:creationId xmlns:a16="http://schemas.microsoft.com/office/drawing/2014/main" id="{7FF05B18-AD18-30A9-4E05-D2B8BAF3BCFD}"/>
                  </a:ext>
                </a:extLst>
              </p:cNvPr>
              <p:cNvCxnSpPr>
                <a:cxnSpLocks/>
              </p:cNvCxnSpPr>
              <p:nvPr/>
            </p:nvCxnSpPr>
            <p:spPr>
              <a:xfrm>
                <a:off x="6041190" y="5773288"/>
                <a:ext cx="0" cy="64008"/>
              </a:xfrm>
              <a:prstGeom prst="line">
                <a:avLst/>
              </a:prstGeom>
              <a:noFill/>
              <a:ln w="28575" cap="flat" cmpd="sng" algn="ctr">
                <a:solidFill>
                  <a:srgbClr val="000000"/>
                </a:solidFill>
                <a:prstDash val="solid"/>
                <a:miter lim="800000"/>
              </a:ln>
              <a:effectLst/>
            </p:spPr>
          </p:cxnSp>
          <p:cxnSp>
            <p:nvCxnSpPr>
              <p:cNvPr id="197" name="Straight Connector 196">
                <a:extLst>
                  <a:ext uri="{FF2B5EF4-FFF2-40B4-BE49-F238E27FC236}">
                    <a16:creationId xmlns:a16="http://schemas.microsoft.com/office/drawing/2014/main" id="{23C30258-110B-3DDA-4B40-3845E7A22851}"/>
                  </a:ext>
                </a:extLst>
              </p:cNvPr>
              <p:cNvCxnSpPr>
                <a:cxnSpLocks/>
              </p:cNvCxnSpPr>
              <p:nvPr/>
            </p:nvCxnSpPr>
            <p:spPr>
              <a:xfrm>
                <a:off x="6378338" y="5773288"/>
                <a:ext cx="0" cy="64008"/>
              </a:xfrm>
              <a:prstGeom prst="line">
                <a:avLst/>
              </a:prstGeom>
              <a:noFill/>
              <a:ln w="28575" cap="flat" cmpd="sng" algn="ctr">
                <a:solidFill>
                  <a:srgbClr val="000000"/>
                </a:solidFill>
                <a:prstDash val="solid"/>
                <a:miter lim="800000"/>
              </a:ln>
              <a:effectLst/>
            </p:spPr>
          </p:cxnSp>
          <p:cxnSp>
            <p:nvCxnSpPr>
              <p:cNvPr id="198" name="Straight Connector 197">
                <a:extLst>
                  <a:ext uri="{FF2B5EF4-FFF2-40B4-BE49-F238E27FC236}">
                    <a16:creationId xmlns:a16="http://schemas.microsoft.com/office/drawing/2014/main" id="{32F92A82-0ED3-CB51-A21B-A3DF20A15942}"/>
                  </a:ext>
                </a:extLst>
              </p:cNvPr>
              <p:cNvCxnSpPr>
                <a:cxnSpLocks/>
              </p:cNvCxnSpPr>
              <p:nvPr/>
            </p:nvCxnSpPr>
            <p:spPr>
              <a:xfrm>
                <a:off x="6833823" y="5773288"/>
                <a:ext cx="0" cy="64008"/>
              </a:xfrm>
              <a:prstGeom prst="line">
                <a:avLst/>
              </a:prstGeom>
              <a:noFill/>
              <a:ln w="28575" cap="flat" cmpd="sng" algn="ctr">
                <a:solidFill>
                  <a:srgbClr val="000000"/>
                </a:solidFill>
                <a:prstDash val="solid"/>
                <a:miter lim="800000"/>
              </a:ln>
              <a:effectLst/>
            </p:spPr>
          </p:cxnSp>
          <p:cxnSp>
            <p:nvCxnSpPr>
              <p:cNvPr id="199" name="Straight Connector 198">
                <a:extLst>
                  <a:ext uri="{FF2B5EF4-FFF2-40B4-BE49-F238E27FC236}">
                    <a16:creationId xmlns:a16="http://schemas.microsoft.com/office/drawing/2014/main" id="{B8BC23DE-723D-58CF-E2E6-D0571D150FAE}"/>
                  </a:ext>
                </a:extLst>
              </p:cNvPr>
              <p:cNvCxnSpPr>
                <a:cxnSpLocks/>
              </p:cNvCxnSpPr>
              <p:nvPr/>
            </p:nvCxnSpPr>
            <p:spPr>
              <a:xfrm>
                <a:off x="7178591" y="5773288"/>
                <a:ext cx="0" cy="64008"/>
              </a:xfrm>
              <a:prstGeom prst="line">
                <a:avLst/>
              </a:prstGeom>
              <a:noFill/>
              <a:ln w="28575" cap="flat" cmpd="sng" algn="ctr">
                <a:solidFill>
                  <a:srgbClr val="000000"/>
                </a:solidFill>
                <a:prstDash val="solid"/>
                <a:miter lim="800000"/>
              </a:ln>
              <a:effectLst/>
            </p:spPr>
          </p:cxnSp>
          <p:cxnSp>
            <p:nvCxnSpPr>
              <p:cNvPr id="200" name="Straight Connector 199">
                <a:extLst>
                  <a:ext uri="{FF2B5EF4-FFF2-40B4-BE49-F238E27FC236}">
                    <a16:creationId xmlns:a16="http://schemas.microsoft.com/office/drawing/2014/main" id="{7F5F269E-423E-4D6E-AC34-859234658561}"/>
                  </a:ext>
                </a:extLst>
              </p:cNvPr>
              <p:cNvCxnSpPr>
                <a:cxnSpLocks/>
              </p:cNvCxnSpPr>
              <p:nvPr/>
            </p:nvCxnSpPr>
            <p:spPr>
              <a:xfrm>
                <a:off x="7523359" y="5773288"/>
                <a:ext cx="0" cy="64008"/>
              </a:xfrm>
              <a:prstGeom prst="line">
                <a:avLst/>
              </a:prstGeom>
              <a:noFill/>
              <a:ln w="28575" cap="flat" cmpd="sng" algn="ctr">
                <a:solidFill>
                  <a:srgbClr val="000000"/>
                </a:solidFill>
                <a:prstDash val="solid"/>
                <a:miter lim="800000"/>
              </a:ln>
              <a:effectLst/>
            </p:spPr>
          </p:cxnSp>
          <p:cxnSp>
            <p:nvCxnSpPr>
              <p:cNvPr id="201" name="Straight Connector 200">
                <a:extLst>
                  <a:ext uri="{FF2B5EF4-FFF2-40B4-BE49-F238E27FC236}">
                    <a16:creationId xmlns:a16="http://schemas.microsoft.com/office/drawing/2014/main" id="{13B6AA5A-76C7-8198-38CB-846AB4CC6C78}"/>
                  </a:ext>
                </a:extLst>
              </p:cNvPr>
              <p:cNvCxnSpPr>
                <a:cxnSpLocks/>
              </p:cNvCxnSpPr>
              <p:nvPr/>
            </p:nvCxnSpPr>
            <p:spPr>
              <a:xfrm>
                <a:off x="7868127" y="5773288"/>
                <a:ext cx="0" cy="64008"/>
              </a:xfrm>
              <a:prstGeom prst="line">
                <a:avLst/>
              </a:prstGeom>
              <a:noFill/>
              <a:ln w="28575" cap="flat" cmpd="sng" algn="ctr">
                <a:solidFill>
                  <a:srgbClr val="000000"/>
                </a:solidFill>
                <a:prstDash val="solid"/>
                <a:miter lim="800000"/>
              </a:ln>
              <a:effectLst/>
            </p:spPr>
          </p:cxnSp>
          <p:cxnSp>
            <p:nvCxnSpPr>
              <p:cNvPr id="202" name="Straight Connector 201">
                <a:extLst>
                  <a:ext uri="{FF2B5EF4-FFF2-40B4-BE49-F238E27FC236}">
                    <a16:creationId xmlns:a16="http://schemas.microsoft.com/office/drawing/2014/main" id="{488144BB-7190-40C1-96AA-EB894CEDEF59}"/>
                  </a:ext>
                </a:extLst>
              </p:cNvPr>
              <p:cNvCxnSpPr>
                <a:cxnSpLocks/>
              </p:cNvCxnSpPr>
              <p:nvPr/>
            </p:nvCxnSpPr>
            <p:spPr>
              <a:xfrm>
                <a:off x="8212895" y="5773288"/>
                <a:ext cx="0" cy="64008"/>
              </a:xfrm>
              <a:prstGeom prst="line">
                <a:avLst/>
              </a:prstGeom>
              <a:noFill/>
              <a:ln w="28575" cap="flat" cmpd="sng" algn="ctr">
                <a:solidFill>
                  <a:srgbClr val="000000"/>
                </a:solidFill>
                <a:prstDash val="solid"/>
                <a:miter lim="800000"/>
              </a:ln>
              <a:effectLst/>
            </p:spPr>
          </p:cxnSp>
          <p:cxnSp>
            <p:nvCxnSpPr>
              <p:cNvPr id="203" name="Straight Connector 202">
                <a:extLst>
                  <a:ext uri="{FF2B5EF4-FFF2-40B4-BE49-F238E27FC236}">
                    <a16:creationId xmlns:a16="http://schemas.microsoft.com/office/drawing/2014/main" id="{336A4097-58F8-1ED8-BBFE-EA3155C31752}"/>
                  </a:ext>
                </a:extLst>
              </p:cNvPr>
              <p:cNvCxnSpPr>
                <a:cxnSpLocks/>
              </p:cNvCxnSpPr>
              <p:nvPr/>
            </p:nvCxnSpPr>
            <p:spPr>
              <a:xfrm>
                <a:off x="8557663" y="5773288"/>
                <a:ext cx="0" cy="64008"/>
              </a:xfrm>
              <a:prstGeom prst="line">
                <a:avLst/>
              </a:prstGeom>
              <a:noFill/>
              <a:ln w="28575" cap="flat" cmpd="sng" algn="ctr">
                <a:solidFill>
                  <a:srgbClr val="000000"/>
                </a:solidFill>
                <a:prstDash val="solid"/>
                <a:miter lim="800000"/>
              </a:ln>
              <a:effectLst/>
            </p:spPr>
          </p:cxnSp>
          <p:cxnSp>
            <p:nvCxnSpPr>
              <p:cNvPr id="204" name="Straight Connector 203">
                <a:extLst>
                  <a:ext uri="{FF2B5EF4-FFF2-40B4-BE49-F238E27FC236}">
                    <a16:creationId xmlns:a16="http://schemas.microsoft.com/office/drawing/2014/main" id="{53A9F8DA-1F6B-2E81-B57B-70ED9735D620}"/>
                  </a:ext>
                </a:extLst>
              </p:cNvPr>
              <p:cNvCxnSpPr>
                <a:cxnSpLocks/>
              </p:cNvCxnSpPr>
              <p:nvPr/>
            </p:nvCxnSpPr>
            <p:spPr>
              <a:xfrm>
                <a:off x="8902431" y="5773288"/>
                <a:ext cx="0" cy="64008"/>
              </a:xfrm>
              <a:prstGeom prst="line">
                <a:avLst/>
              </a:prstGeom>
              <a:noFill/>
              <a:ln w="28575" cap="flat" cmpd="sng" algn="ctr">
                <a:solidFill>
                  <a:srgbClr val="000000"/>
                </a:solidFill>
                <a:prstDash val="solid"/>
                <a:miter lim="800000"/>
              </a:ln>
              <a:effectLst/>
            </p:spPr>
          </p:cxnSp>
          <p:cxnSp>
            <p:nvCxnSpPr>
              <p:cNvPr id="205" name="Straight Connector 204">
                <a:extLst>
                  <a:ext uri="{FF2B5EF4-FFF2-40B4-BE49-F238E27FC236}">
                    <a16:creationId xmlns:a16="http://schemas.microsoft.com/office/drawing/2014/main" id="{F0D4B1B4-10FE-64A5-99E9-C3E354A5EDFE}"/>
                  </a:ext>
                </a:extLst>
              </p:cNvPr>
              <p:cNvCxnSpPr>
                <a:cxnSpLocks/>
              </p:cNvCxnSpPr>
              <p:nvPr/>
            </p:nvCxnSpPr>
            <p:spPr>
              <a:xfrm>
                <a:off x="9247199" y="5773288"/>
                <a:ext cx="0" cy="64008"/>
              </a:xfrm>
              <a:prstGeom prst="line">
                <a:avLst/>
              </a:prstGeom>
              <a:noFill/>
              <a:ln w="28575" cap="flat" cmpd="sng" algn="ctr">
                <a:solidFill>
                  <a:srgbClr val="000000"/>
                </a:solidFill>
                <a:prstDash val="solid"/>
                <a:miter lim="800000"/>
              </a:ln>
              <a:effectLst/>
            </p:spPr>
          </p:cxnSp>
          <p:cxnSp>
            <p:nvCxnSpPr>
              <p:cNvPr id="206" name="Straight Connector 205">
                <a:extLst>
                  <a:ext uri="{FF2B5EF4-FFF2-40B4-BE49-F238E27FC236}">
                    <a16:creationId xmlns:a16="http://schemas.microsoft.com/office/drawing/2014/main" id="{8028B87E-E24B-7DA6-4DD6-E94814CA8072}"/>
                  </a:ext>
                </a:extLst>
              </p:cNvPr>
              <p:cNvCxnSpPr>
                <a:cxnSpLocks/>
              </p:cNvCxnSpPr>
              <p:nvPr/>
            </p:nvCxnSpPr>
            <p:spPr>
              <a:xfrm>
                <a:off x="9591965" y="5773288"/>
                <a:ext cx="0" cy="64008"/>
              </a:xfrm>
              <a:prstGeom prst="line">
                <a:avLst/>
              </a:prstGeom>
              <a:noFill/>
              <a:ln w="28575" cap="flat" cmpd="sng" algn="ctr">
                <a:solidFill>
                  <a:srgbClr val="000000"/>
                </a:solidFill>
                <a:prstDash val="solid"/>
                <a:miter lim="800000"/>
              </a:ln>
              <a:effectLst/>
            </p:spPr>
          </p:cxnSp>
        </p:grpSp>
      </p:grpSp>
    </p:spTree>
    <p:extLst>
      <p:ext uri="{BB962C8B-B14F-4D97-AF65-F5344CB8AC3E}">
        <p14:creationId xmlns:p14="http://schemas.microsoft.com/office/powerpoint/2010/main" val="4169936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200" b="1" dirty="0">
                <a:solidFill>
                  <a:srgbClr val="E1471D"/>
                </a:solidFill>
                <a:hlinkClick r:id="rId3"/>
              </a:rPr>
              <a:t>clinicaloptions.com/oncology</a:t>
            </a:r>
            <a:endParaRPr lang="en-US" sz="2200" b="1"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Anti-HER2 ADCs in Solid Tumors!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800" kern="0" dirty="0">
                <a:solidFill>
                  <a:srgbClr val="E1471D"/>
                </a:solidFill>
              </a:rPr>
              <a:t>ClinicalThought commentary </a:t>
            </a:r>
            <a:r>
              <a:rPr lang="en-US" sz="2800" b="0" kern="0" dirty="0">
                <a:cs typeface="Calibri" panose="020F0502020204030204" pitchFamily="34" charset="0"/>
              </a:rPr>
              <a:t>including experts’ takeaways on </a:t>
            </a:r>
            <a:r>
              <a:rPr lang="en-US" sz="2800" b="0" dirty="0">
                <a:cs typeface="Calibri" panose="020F0502020204030204" pitchFamily="34" charset="0"/>
              </a:rPr>
              <a:t>the use of anti-HER2 ADCs f</a:t>
            </a:r>
            <a:r>
              <a:rPr lang="en-US" sz="2800" b="0" kern="0" dirty="0">
                <a:cs typeface="Calibri" panose="020F0502020204030204" pitchFamily="34" charset="0"/>
              </a:rPr>
              <a:t>or genitourinary, gastrointestinal, and gynecologic cancers </a:t>
            </a:r>
            <a:endParaRPr lang="en-US" sz="2800" b="0" i="1" kern="0" dirty="0">
              <a:cs typeface="Calibri" panose="020F0502020204030204" pitchFamily="34" charset="0"/>
            </a:endParaRPr>
          </a:p>
          <a:p>
            <a:pPr>
              <a:buClr>
                <a:schemeClr val="tx2">
                  <a:lumMod val="20000"/>
                  <a:lumOff val="80000"/>
                </a:schemeClr>
              </a:buClr>
              <a:defRPr/>
            </a:pPr>
            <a:r>
              <a:rPr lang="en-US" sz="2800" kern="0" dirty="0">
                <a:solidFill>
                  <a:srgbClr val="E1471D"/>
                </a:solidFill>
              </a:rPr>
              <a:t>On-demand CME-certified text modules </a:t>
            </a:r>
            <a:r>
              <a:rPr lang="en-US" sz="2800" b="0" kern="0" dirty="0"/>
              <a:t>for genitourinary and gynecologic cancers (coming soon!)</a:t>
            </a:r>
          </a:p>
          <a:p>
            <a:pPr>
              <a:buClr>
                <a:schemeClr val="tx2">
                  <a:lumMod val="20000"/>
                  <a:lumOff val="80000"/>
                </a:schemeClr>
              </a:buClr>
              <a:defRPr/>
            </a:pPr>
            <a:endParaRPr lang="en-US" sz="2200" b="0" kern="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02C5C4238BBD148B4BA329F89E923F2" ma:contentTypeVersion="11" ma:contentTypeDescription="Create a new document." ma:contentTypeScope="" ma:versionID="7f8fc5e54406d5d14fc46987596abd31">
  <xsd:schema xmlns:xsd="http://www.w3.org/2001/XMLSchema" xmlns:xs="http://www.w3.org/2001/XMLSchema" xmlns:p="http://schemas.microsoft.com/office/2006/metadata/properties" xmlns:ns2="b46b557e-94c8-45af-8d8f-6669010c4746" xmlns:ns3="22fd6914-46d4-4c7e-bbad-46e82841b69d" targetNamespace="http://schemas.microsoft.com/office/2006/metadata/properties" ma:root="true" ma:fieldsID="cc87c70f031ae8dc5847ae5aa581b03b" ns2:_="" ns3:_="">
    <xsd:import namespace="b46b557e-94c8-45af-8d8f-6669010c474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6b557e-94c8-45af-8d8f-6669010c4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46b557e-94c8-45af-8d8f-6669010c4746">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6A3C0ED6-0EFF-4130-851D-43595E54B4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6b557e-94c8-45af-8d8f-6669010c4746"/>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terms/"/>
    <ds:schemaRef ds:uri="http://schemas.microsoft.com/office/2006/metadata/properties"/>
    <ds:schemaRef ds:uri="http://schemas.openxmlformats.org/package/2006/metadata/core-properties"/>
    <ds:schemaRef ds:uri="http://schemas.microsoft.com/office/2006/documentManagement/types"/>
    <ds:schemaRef ds:uri="http://purl.org/dc/dcmitype/"/>
    <ds:schemaRef ds:uri="http://purl.org/dc/elements/1.1/"/>
    <ds:schemaRef ds:uri="http://www.w3.org/XML/1998/namespace"/>
    <ds:schemaRef ds:uri="22fd6914-46d4-4c7e-bbad-46e82841b69d"/>
    <ds:schemaRef ds:uri="http://schemas.microsoft.com/office/infopath/2007/PartnerControls"/>
    <ds:schemaRef ds:uri="b46b557e-94c8-45af-8d8f-6669010c4746"/>
  </ds:schemaRefs>
</ds:datastoreItem>
</file>

<file path=docProps/app.xml><?xml version="1.0" encoding="utf-8"?>
<Properties xmlns="http://schemas.openxmlformats.org/officeDocument/2006/extended-properties" xmlns:vt="http://schemas.openxmlformats.org/officeDocument/2006/docPropsVTypes">
  <Template/>
  <TotalTime>1622</TotalTime>
  <Words>7641</Words>
  <Application>Microsoft Office PowerPoint</Application>
  <PresentationFormat>Widescreen</PresentationFormat>
  <Paragraphs>1390</Paragraphs>
  <Slides>45</Slides>
  <Notes>43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BlinkMacSystemFont</vt:lpstr>
      <vt:lpstr>Calibri</vt:lpstr>
      <vt:lpstr>Google Sans</vt:lpstr>
      <vt:lpstr>Times</vt:lpstr>
      <vt:lpstr>Times New Roman</vt:lpstr>
      <vt:lpstr>Wingdings</vt:lpstr>
      <vt:lpstr>2022_CCO_Template</vt:lpstr>
      <vt:lpstr>CCO Think Tank on Emerging HER2-Targeted ADCs: Gastrointestinal Malignancies</vt:lpstr>
      <vt:lpstr>About These Slides</vt:lpstr>
      <vt:lpstr>Faculty and Disclosures</vt:lpstr>
      <vt:lpstr>Tumor Agnostic Prevalence of HER2 Alterations (Mutations and Amplifications) in GI Cancers</vt:lpstr>
      <vt:lpstr>Guideline Recommendations for HER2 Testing</vt:lpstr>
      <vt:lpstr> Molecular Subtypes of Gastric Cancer   </vt:lpstr>
      <vt:lpstr> Molecular Subtypes of Gastric Cancer   </vt:lpstr>
      <vt:lpstr>Incorporating Recommended  HER2 Testing Into GI Cancer Management </vt:lpstr>
      <vt:lpstr>Intratumoral Heterogeneity and  Incomplete Membrane Staining of HER2</vt:lpstr>
      <vt:lpstr>HER2 Immunohistochemistry Scoring: ToGA Study</vt:lpstr>
      <vt:lpstr>Types of HER2 Testing: NCCN Recommendations</vt:lpstr>
      <vt:lpstr>Important Considerations for HER2 Testing in GI Cancers </vt:lpstr>
      <vt:lpstr>Loss of HER2 on Disease Progression After Trastuzumab: ctDNA Profiling</vt:lpstr>
      <vt:lpstr>Loss of HER2 on Disease Progression After Trastuzumab: 2L Trial Outcomes</vt:lpstr>
      <vt:lpstr>Several Emerging Gene Alterations After Trastuzumab</vt:lpstr>
      <vt:lpstr>Summary: HER2 Testing in GI Cancers</vt:lpstr>
      <vt:lpstr>Current Management of  HER2-Altered GI Cancers</vt:lpstr>
      <vt:lpstr>ToGA: Chemotherapy ± Trastuzumab as  First-line Therapy in HER2-Positive mGC</vt:lpstr>
      <vt:lpstr>ToGA: HER2 Subgroup Analysis</vt:lpstr>
      <vt:lpstr>KEYNOTE-811: First-line Trastuzumab and Chemotherapy ± Pembrolizumab in HER2+ Gastric/GEJ </vt:lpstr>
      <vt:lpstr>KEYNOTE-811: Pembrolizumab/Trastuzumab/CT Antitumor Response at Interim Analysis 3</vt:lpstr>
      <vt:lpstr>KEYNOTE-811: PFS and OS (3rd Interim Analysis)</vt:lpstr>
      <vt:lpstr>Subsequent Negative Phase III Studies in Advanced GC</vt:lpstr>
      <vt:lpstr>Recent Data for Anti-HER2 Therapies in Gastric Cancers</vt:lpstr>
      <vt:lpstr>Studies of Anti-HER2 Therapies in GC/GEJ</vt:lpstr>
      <vt:lpstr>DESTINY-Gastric01: Response by Prior ICI in mGC</vt:lpstr>
      <vt:lpstr>DESTINY-Gastric01 Biomarker Analysis T-DXd in HER2+ Advanced Gastric/GEJ Cancer After ≥2 Prior Regimens</vt:lpstr>
      <vt:lpstr>DESTINY-Gastric02: T-DXd in HER2+ Advanced GC/GEJ in Western Patients</vt:lpstr>
      <vt:lpstr>Summary: Treatment of HER2+ Advanced/Metastatic Gastric/GEJ Cancer </vt:lpstr>
      <vt:lpstr>Current Data for Anti-HER2 Therapies in mCRC</vt:lpstr>
      <vt:lpstr>CRC: A Molecularly Diverse Entity</vt:lpstr>
      <vt:lpstr>HER2: Overexpressed/Amplified in 2% to 4% of CRC </vt:lpstr>
      <vt:lpstr>NCCN Guidelines for mCRC</vt:lpstr>
      <vt:lpstr>HER2+ mCRC: A Distinct Subset </vt:lpstr>
      <vt:lpstr>HER2 in CRC: A Negative Predictor for Anti-EGFR </vt:lpstr>
      <vt:lpstr>Trials Evaluating Anti-HER2 Tx in mCRC</vt:lpstr>
      <vt:lpstr>HER2 ADCs in Management of HER2+ mCRC</vt:lpstr>
      <vt:lpstr>Summary</vt:lpstr>
      <vt:lpstr>Recent Data for Anti-HER2 Therapies in Biliary Tract Cancers</vt:lpstr>
      <vt:lpstr> ADC Therapies in Management of HER2+ BTC</vt:lpstr>
      <vt:lpstr>Non-ADC Therapies in Management of HER2+ BTC</vt:lpstr>
      <vt:lpstr>Managing the Safety Profile of Anti-HER2 ADCs</vt:lpstr>
      <vt:lpstr>Management of ILD Associated With T-DXd</vt:lpstr>
      <vt:lpstr>Risk Factors for ILD With T-DXd: Pooled Analysis</vt:lpstr>
      <vt:lpstr>Go Online for More CCO  Coverage of Anti-HER2 ADCs in Solid Tumors!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Think Tank on Emerging HER2-Targeted ADCs: Gastrointestinal Malignancies</dc:title>
  <dc:creator>Preferred User</dc:creator>
  <cp:lastModifiedBy>Valerie Wenzel</cp:lastModifiedBy>
  <cp:revision>10</cp:revision>
  <cp:lastPrinted>2016-09-26T20:21:49Z</cp:lastPrinted>
  <dcterms:created xsi:type="dcterms:W3CDTF">2005-05-27T15:08:01Z</dcterms:created>
  <dcterms:modified xsi:type="dcterms:W3CDTF">2024-04-09T13:25:18Z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53d5ec9a-fd11-4a95-8898-23da16a9bb9f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0x010100602C5C4238BBD148B4BA329F89E923F2</vt:lpwstr>
  </property>
  <property fmtid="{D5CDD505-2E9C-101B-9397-08002B2CF9AE}" pid="9" name="MediaServiceImageTags">
    <vt:lpwstr/>
  </property>
</Properties>
</file>