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5"/>
  </p:notesMasterIdLst>
  <p:sldIdLst>
    <p:sldId id="549" r:id="rId6"/>
    <p:sldId id="308" r:id="rId7"/>
    <p:sldId id="543" r:id="rId8"/>
    <p:sldId id="544" r:id="rId9"/>
    <p:sldId id="550" r:id="rId10"/>
    <p:sldId id="545" r:id="rId11"/>
    <p:sldId id="552" r:id="rId12"/>
    <p:sldId id="551" r:id="rId13"/>
    <p:sldId id="31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kbrandt@clinicaloptions.com" initials="k" lastIdx="20" clrIdx="7">
    <p:extLst>
      <p:ext uri="{19B8F6BF-5375-455C-9EA6-DF929625EA0E}">
        <p15:presenceInfo xmlns:p15="http://schemas.microsoft.com/office/powerpoint/2012/main" userId="kbrandt@clinicaloptions.com" providerId="None"/>
      </p:ext>
    </p:extLst>
  </p:cmAuthor>
  <p:cmAuthor id="2" name=" " initials="MAC" lastIdx="11" clrIdx="1"/>
  <p:cmAuthor id="9" name="Ryan Topping" initials="RT" lastIdx="3" clrIdx="8">
    <p:extLst>
      <p:ext uri="{19B8F6BF-5375-455C-9EA6-DF929625EA0E}">
        <p15:presenceInfo xmlns:p15="http://schemas.microsoft.com/office/powerpoint/2012/main" userId="Ryan Topping" providerId="None"/>
      </p:ext>
    </p:extLst>
  </p:cmAuthor>
  <p:cmAuthor id="3" name="Andrew Bowser" initials="AB" lastIdx="1" clrIdx="2"/>
  <p:cmAuthor id="10" name="CLINICALOPTIONS\tquill" initials="C" lastIdx="1" clrIdx="9">
    <p:extLst>
      <p:ext uri="{19B8F6BF-5375-455C-9EA6-DF929625EA0E}">
        <p15:presenceInfo xmlns:p15="http://schemas.microsoft.com/office/powerpoint/2012/main" userId="CLINICALOPTIONS\tquill" providerId="None"/>
      </p:ext>
    </p:extLst>
  </p:cmAuthor>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83E8A6-2EAF-4C95-9FDC-375F1DDAC83B}" v="13" dt="2022-06-14T12:38:56.8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4" autoAdjust="0"/>
    <p:restoredTop sz="84524" autoAdjust="0"/>
  </p:normalViewPr>
  <p:slideViewPr>
    <p:cSldViewPr snapToGrid="0">
      <p:cViewPr varScale="1">
        <p:scale>
          <a:sx n="56" d="100"/>
          <a:sy n="56" d="100"/>
        </p:scale>
        <p:origin x="1008" y="52"/>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 d="1"/>
        <a:sy n="1" d="1"/>
      </p:scale>
      <p:origin x="0" y="0"/>
    </p:cViewPr>
  </p:notesTextViewPr>
  <p:sorterViewPr>
    <p:cViewPr>
      <p:scale>
        <a:sx n="1" d="1"/>
        <a:sy n="1" d="1"/>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CT, chemotherapy; dMMR, mismatch repair deficient; pCR, pathologic complete response.</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841540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cCR, clinical complete response; chemoRT, chemoradiation; dMMR, mismatch repair deficient; pCR, pathologic complete response.</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2814153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deficient; TMB, tumor mutational burden; wt, wild-type.</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4137889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cCR, clinical complete response; CR, complete response; dMMR, mismatch repair deficient; F/U, follow-up; ORR, overall response rate; Tx, treatment.</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1136147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AE, adverse event; dMMR, mismatch repair deficient.</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2132730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cCR, clinical complete response; dMMR, mismatch repair deficient.</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2589630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Study of Dostarlimab in Locally Advanced, Mismatch Repair–Deficient Rectal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10300"/>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Bristol Myers Squibb, and Daiichi Sankyo,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Dostarlimab for Locally Advanced dMMR Rectal Cancer: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Standard treatment for locally advanced rectal cancer typically involves chemotherapy, radiation, and/or surgery</a:t>
            </a:r>
            <a:r>
              <a:rPr lang="en-US" altLang="en-US" sz="2200" baseline="30000" dirty="0"/>
              <a:t>1,2</a:t>
            </a:r>
            <a:r>
              <a:rPr lang="en-US" altLang="en-US" sz="2200" dirty="0"/>
              <a:t> </a:t>
            </a:r>
          </a:p>
          <a:p>
            <a:r>
              <a:rPr lang="en-US" altLang="en-US" sz="2200" dirty="0"/>
              <a:t>Up to 25% of patients achieve pCR with standard approach</a:t>
            </a:r>
            <a:endParaRPr lang="en-US" altLang="en-US" sz="2200" baseline="30000" dirty="0"/>
          </a:p>
          <a:p>
            <a:pPr lvl="1"/>
            <a:r>
              <a:rPr lang="en-US" altLang="en-US" sz="2000" dirty="0"/>
              <a:t>Risk of complications and toxicity significant</a:t>
            </a:r>
          </a:p>
          <a:p>
            <a:pPr lvl="1"/>
            <a:r>
              <a:rPr lang="en-US" altLang="en-US" sz="2000" dirty="0"/>
              <a:t>Resection can require permanent colostomy</a:t>
            </a:r>
          </a:p>
          <a:p>
            <a:r>
              <a:rPr lang="en-US" altLang="en-US" sz="2200" dirty="0"/>
              <a:t>5% to 10% of rectal cancers are dMMR and poorly responsive to CT</a:t>
            </a:r>
            <a:endParaRPr lang="en-US" altLang="en-US" sz="2200" baseline="30000" dirty="0"/>
          </a:p>
          <a:p>
            <a:r>
              <a:rPr lang="en-US" altLang="en-US" sz="2200" dirty="0"/>
              <a:t>Immune checkpoint blockade has shown efficacy as treatment for dMMR metastatic colorectal cancer as first-line and later-line therapy</a:t>
            </a:r>
            <a:r>
              <a:rPr lang="en-US" altLang="en-US" sz="2200" baseline="30000" dirty="0"/>
              <a:t>3-5</a:t>
            </a:r>
            <a:endParaRPr lang="en-US" altLang="en-US" sz="2200" dirty="0"/>
          </a:p>
          <a:p>
            <a:r>
              <a:rPr lang="en-US" altLang="en-US" sz="2200" dirty="0"/>
              <a:t>Current study assessed efficacy and safety of PD-1</a:t>
            </a:r>
            <a:r>
              <a:rPr lang="en-US" altLang="en-US" sz="2200" baseline="30000" dirty="0"/>
              <a:t> </a:t>
            </a:r>
            <a:r>
              <a:rPr lang="en-US" altLang="en-US" sz="2200" dirty="0"/>
              <a:t>blockade with dostarlimab as </a:t>
            </a:r>
            <a:br>
              <a:rPr lang="en-US" altLang="en-US" sz="2200" dirty="0"/>
            </a:br>
            <a:r>
              <a:rPr lang="en-US" altLang="en-US" sz="2200" dirty="0"/>
              <a:t>curative-intent therapy in dMMR locally advanced rectal cancer</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204249"/>
            <a:ext cx="820873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Cercek. NEJM. 2022;[Epub]. 2. Cercek. ASCO 2022. Abstr LBA5. 3.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Diaz. Lancet.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2022;23:659. 4. Le. NEJM. 2015;372:2509. </a:t>
            </a:r>
            <a:r>
              <a:rPr lang="en-US" altLang="en-US" sz="1200" b="0" spc="-10" dirty="0">
                <a:solidFill>
                  <a:srgbClr val="455560"/>
                </a:solidFill>
                <a:latin typeface="Calibri" panose="020F0502020204030204" pitchFamily="34" charset="0"/>
                <a:ea typeface="MS PGothic" panose="020B0600070205080204" pitchFamily="34" charset="-128"/>
                <a:cs typeface="Arial" panose="020B0604020202020204" pitchFamily="34" charset="0"/>
              </a:rPr>
              <a:t>5</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 Lenz. JCO. 2022;40:161.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2444" cy="855913"/>
          </a:xfrm>
        </p:spPr>
        <p:txBody>
          <a:bodyPr/>
          <a:lstStyle/>
          <a:p>
            <a:r>
              <a:rPr lang="en-US" altLang="en-US" sz="2000" dirty="0"/>
              <a:t>Single-arm phase II study</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Dostarlimab for Locally Advanced dMMR Rectal Cancer: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Cercek. NEJM. 2022;[Epub]. Cercek. ASCO 2022. Abstr LBA5.</a:t>
            </a:r>
            <a:endParaRPr lang="en-US" altLang="en-US" sz="1200" b="0" dirty="0">
              <a:solidFill>
                <a:schemeClr val="bg2"/>
              </a:solidFill>
              <a:latin typeface="Calibri" panose="020F0502020204030204" pitchFamily="34" charset="0"/>
            </a:endParaRPr>
          </a:p>
        </p:txBody>
      </p:sp>
      <p:sp>
        <p:nvSpPr>
          <p:cNvPr id="7" name="Text Box 45">
            <a:extLst>
              <a:ext uri="{FF2B5EF4-FFF2-40B4-BE49-F238E27FC236}">
                <a16:creationId xmlns:a16="http://schemas.microsoft.com/office/drawing/2014/main" id="{FB8D827F-DE44-484D-909F-58E0B2AFC762}"/>
              </a:ext>
            </a:extLst>
          </p:cNvPr>
          <p:cNvSpPr txBox="1">
            <a:spLocks noChangeArrowheads="1"/>
          </p:cNvSpPr>
          <p:nvPr/>
        </p:nvSpPr>
        <p:spPr bwMode="auto">
          <a:xfrm>
            <a:off x="1722542" y="2616587"/>
            <a:ext cx="160659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stage II/III dMMR rectal cancer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(target N = 30)</a:t>
            </a:r>
            <a:endPar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Rectangle 49">
            <a:extLst>
              <a:ext uri="{FF2B5EF4-FFF2-40B4-BE49-F238E27FC236}">
                <a16:creationId xmlns:a16="http://schemas.microsoft.com/office/drawing/2014/main" id="{EAC1A8A1-9B7B-C44F-AB33-953E292AB66C}"/>
              </a:ext>
            </a:extLst>
          </p:cNvPr>
          <p:cNvSpPr>
            <a:spLocks noChangeArrowheads="1"/>
          </p:cNvSpPr>
          <p:nvPr/>
        </p:nvSpPr>
        <p:spPr bwMode="auto">
          <a:xfrm>
            <a:off x="3660006" y="2629576"/>
            <a:ext cx="1685335" cy="107721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Dostarlimab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500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cs typeface="Arial" panose="020B0604020202020204" pitchFamily="34" charset="0"/>
              </a:rPr>
              <a:t>x 9 cycles</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(n = 16)</a:t>
            </a:r>
          </a:p>
        </p:txBody>
      </p:sp>
      <p:sp>
        <p:nvSpPr>
          <p:cNvPr id="9" name="Line 52">
            <a:extLst>
              <a:ext uri="{FF2B5EF4-FFF2-40B4-BE49-F238E27FC236}">
                <a16:creationId xmlns:a16="http://schemas.microsoft.com/office/drawing/2014/main" id="{6C5DD384-E82A-0F43-A54B-8E1F821E054E}"/>
              </a:ext>
            </a:extLst>
          </p:cNvPr>
          <p:cNvSpPr>
            <a:spLocks noChangeShapeType="1"/>
          </p:cNvSpPr>
          <p:nvPr/>
        </p:nvSpPr>
        <p:spPr bwMode="auto">
          <a:xfrm>
            <a:off x="3378771" y="3149339"/>
            <a:ext cx="22858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FF89ACE2-AF84-514A-9557-77798A5FF7C1}"/>
              </a:ext>
            </a:extLst>
          </p:cNvPr>
          <p:cNvSpPr>
            <a:spLocks noChangeShapeType="1"/>
          </p:cNvSpPr>
          <p:nvPr/>
        </p:nvSpPr>
        <p:spPr bwMode="auto">
          <a:xfrm flipV="1">
            <a:off x="5566321" y="261547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49">
            <a:extLst>
              <a:ext uri="{FF2B5EF4-FFF2-40B4-BE49-F238E27FC236}">
                <a16:creationId xmlns:a16="http://schemas.microsoft.com/office/drawing/2014/main" id="{9FA5BD4F-1ECD-FB44-A465-C24364F2595A}"/>
              </a:ext>
            </a:extLst>
          </p:cNvPr>
          <p:cNvSpPr>
            <a:spLocks noChangeArrowheads="1"/>
          </p:cNvSpPr>
          <p:nvPr/>
        </p:nvSpPr>
        <p:spPr bwMode="auto">
          <a:xfrm>
            <a:off x="3607355" y="1907992"/>
            <a:ext cx="1938472" cy="449096"/>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Radiologic and </a:t>
            </a:r>
            <a:br>
              <a:rPr kumimoji="0" lang="en-US" altLang="en-US" sz="1400"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br>
            <a:r>
              <a:rPr kumimoji="0" lang="en-US" altLang="en-US" sz="1400"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e</a:t>
            </a:r>
            <a:r>
              <a:rPr lang="en-US" altLang="en-US" sz="1400" i="1" dirty="0">
                <a:solidFill>
                  <a:schemeClr val="bg1"/>
                </a:solidFill>
                <a:latin typeface="Calibri" panose="020F0502020204030204" pitchFamily="34" charset="0"/>
                <a:cs typeface="Arial" panose="020B0604020202020204" pitchFamily="34" charset="0"/>
              </a:rPr>
              <a:t>ndoscopic e</a:t>
            </a:r>
            <a:r>
              <a:rPr kumimoji="0" lang="en-US" altLang="en-US" sz="1400"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valuation</a:t>
            </a:r>
          </a:p>
        </p:txBody>
      </p:sp>
      <p:sp>
        <p:nvSpPr>
          <p:cNvPr id="14" name="Line 53">
            <a:extLst>
              <a:ext uri="{FF2B5EF4-FFF2-40B4-BE49-F238E27FC236}">
                <a16:creationId xmlns:a16="http://schemas.microsoft.com/office/drawing/2014/main" id="{97364CB7-03F1-C846-8486-B46FA913304E}"/>
              </a:ext>
            </a:extLst>
          </p:cNvPr>
          <p:cNvSpPr>
            <a:spLocks noChangeShapeType="1"/>
          </p:cNvSpPr>
          <p:nvPr/>
        </p:nvSpPr>
        <p:spPr bwMode="auto">
          <a:xfrm>
            <a:off x="5566321" y="332903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Rectangle 49">
            <a:extLst>
              <a:ext uri="{FF2B5EF4-FFF2-40B4-BE49-F238E27FC236}">
                <a16:creationId xmlns:a16="http://schemas.microsoft.com/office/drawing/2014/main" id="{A5664C87-55B2-B944-AE2C-7E582A618050}"/>
              </a:ext>
            </a:extLst>
          </p:cNvPr>
          <p:cNvSpPr>
            <a:spLocks noChangeArrowheads="1"/>
          </p:cNvSpPr>
          <p:nvPr/>
        </p:nvSpPr>
        <p:spPr bwMode="auto">
          <a:xfrm>
            <a:off x="5558689" y="1897250"/>
            <a:ext cx="822516" cy="830997"/>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1" i="1" dirty="0">
                <a:solidFill>
                  <a:schemeClr val="bg1"/>
                </a:solidFill>
                <a:latin typeface="Calibri" panose="020F0502020204030204" pitchFamily="34" charset="0"/>
                <a:cs typeface="Arial" panose="020B0604020202020204" pitchFamily="34" charset="0"/>
              </a:rPr>
              <a:t>If residual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disease</a:t>
            </a:r>
            <a:endPar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endParaRPr>
          </a:p>
        </p:txBody>
      </p:sp>
      <p:sp>
        <p:nvSpPr>
          <p:cNvPr id="16" name="Rectangle 49">
            <a:extLst>
              <a:ext uri="{FF2B5EF4-FFF2-40B4-BE49-F238E27FC236}">
                <a16:creationId xmlns:a16="http://schemas.microsoft.com/office/drawing/2014/main" id="{180F05BE-947C-AD49-994E-18FC96C0032E}"/>
              </a:ext>
            </a:extLst>
          </p:cNvPr>
          <p:cNvSpPr>
            <a:spLocks noChangeArrowheads="1"/>
          </p:cNvSpPr>
          <p:nvPr/>
        </p:nvSpPr>
        <p:spPr bwMode="auto">
          <a:xfrm>
            <a:off x="5516276" y="3435975"/>
            <a:ext cx="822516" cy="830997"/>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1" i="1" dirty="0">
                <a:solidFill>
                  <a:schemeClr val="bg1"/>
                </a:solidFill>
                <a:latin typeface="Calibri" panose="020F0502020204030204" pitchFamily="34" charset="0"/>
                <a:cs typeface="Arial" panose="020B0604020202020204" pitchFamily="34" charset="0"/>
              </a:rPr>
              <a:t>If cCR</a:t>
            </a:r>
            <a:endPar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endParaRPr>
          </a:p>
        </p:txBody>
      </p:sp>
      <p:sp>
        <p:nvSpPr>
          <p:cNvPr id="17" name="Rectangle 49">
            <a:extLst>
              <a:ext uri="{FF2B5EF4-FFF2-40B4-BE49-F238E27FC236}">
                <a16:creationId xmlns:a16="http://schemas.microsoft.com/office/drawing/2014/main" id="{5D6D5E97-65D9-504C-A7FB-738CF5F1D7BC}"/>
              </a:ext>
            </a:extLst>
          </p:cNvPr>
          <p:cNvSpPr>
            <a:spLocks noChangeArrowheads="1"/>
          </p:cNvSpPr>
          <p:nvPr/>
        </p:nvSpPr>
        <p:spPr bwMode="auto">
          <a:xfrm>
            <a:off x="6480159" y="2277622"/>
            <a:ext cx="1045099" cy="616260"/>
          </a:xfrm>
          <a:prstGeom prst="rect">
            <a:avLst/>
          </a:prstGeom>
          <a:solidFill>
            <a:schemeClr val="tx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ChemoRT</a:t>
            </a:r>
            <a:endPar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24" name="Rectangle 49">
            <a:extLst>
              <a:ext uri="{FF2B5EF4-FFF2-40B4-BE49-F238E27FC236}">
                <a16:creationId xmlns:a16="http://schemas.microsoft.com/office/drawing/2014/main" id="{C01725D0-7486-214A-A48D-E6E7C38CA32E}"/>
              </a:ext>
            </a:extLst>
          </p:cNvPr>
          <p:cNvSpPr>
            <a:spLocks noChangeArrowheads="1"/>
          </p:cNvSpPr>
          <p:nvPr/>
        </p:nvSpPr>
        <p:spPr bwMode="auto">
          <a:xfrm>
            <a:off x="8731812" y="2288067"/>
            <a:ext cx="1041725" cy="605815"/>
          </a:xfrm>
          <a:prstGeom prst="rect">
            <a:avLst/>
          </a:prstGeom>
          <a:solidFill>
            <a:schemeClr val="tx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Surgery</a:t>
            </a:r>
            <a:endPar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26" name="Rectangle 49">
            <a:extLst>
              <a:ext uri="{FF2B5EF4-FFF2-40B4-BE49-F238E27FC236}">
                <a16:creationId xmlns:a16="http://schemas.microsoft.com/office/drawing/2014/main" id="{30AB139F-01A0-8140-AC3E-CF5D0856AEA3}"/>
              </a:ext>
            </a:extLst>
          </p:cNvPr>
          <p:cNvSpPr>
            <a:spLocks noChangeArrowheads="1"/>
          </p:cNvSpPr>
          <p:nvPr/>
        </p:nvSpPr>
        <p:spPr bwMode="auto">
          <a:xfrm>
            <a:off x="6037109" y="3386371"/>
            <a:ext cx="1931198" cy="830997"/>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Nonoperative </a:t>
            </a:r>
            <a:br>
              <a:rPr kumimoji="0" lang="en-US" altLang="en-US" sz="1400" b="1"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br>
            <a:r>
              <a:rPr lang="en-US" altLang="en-US" sz="1400" b="1" i="1" dirty="0">
                <a:solidFill>
                  <a:schemeClr val="bg1"/>
                </a:solidFill>
                <a:latin typeface="Calibri" panose="020F0502020204030204" pitchFamily="34" charset="0"/>
                <a:cs typeface="Arial" panose="020B0604020202020204" pitchFamily="34" charset="0"/>
              </a:rPr>
              <a:t>f</a:t>
            </a:r>
            <a:r>
              <a:rPr kumimoji="0" lang="en-US" altLang="en-US" sz="1400" b="1"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ollow-</a:t>
            </a:r>
            <a:r>
              <a:rPr lang="en-US" altLang="en-US" sz="1400" b="1" i="1" dirty="0">
                <a:solidFill>
                  <a:schemeClr val="bg1"/>
                </a:solidFill>
                <a:latin typeface="Calibri" panose="020F0502020204030204" pitchFamily="34" charset="0"/>
                <a:cs typeface="Arial" panose="020B0604020202020204" pitchFamily="34" charset="0"/>
              </a:rPr>
              <a:t>up </a:t>
            </a:r>
            <a:br>
              <a:rPr lang="en-US" altLang="en-US" sz="1400" b="1" i="1" dirty="0">
                <a:solidFill>
                  <a:schemeClr val="bg1"/>
                </a:solidFill>
                <a:latin typeface="Calibri" panose="020F0502020204030204" pitchFamily="34" charset="0"/>
                <a:cs typeface="Arial" panose="020B0604020202020204" pitchFamily="34" charset="0"/>
              </a:rPr>
            </a:br>
            <a:r>
              <a:rPr lang="en-US" altLang="en-US" sz="1400" b="1" i="1" dirty="0">
                <a:solidFill>
                  <a:schemeClr val="bg1"/>
                </a:solidFill>
                <a:latin typeface="Calibri" panose="020F0502020204030204" pitchFamily="34" charset="0"/>
                <a:cs typeface="Arial" panose="020B0604020202020204" pitchFamily="34" charset="0"/>
              </a:rPr>
              <a:t>every 4 mo</a:t>
            </a:r>
            <a:endPar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endParaRPr>
          </a:p>
        </p:txBody>
      </p:sp>
      <p:cxnSp>
        <p:nvCxnSpPr>
          <p:cNvPr id="3" name="Straight Arrow Connector 2">
            <a:extLst>
              <a:ext uri="{FF2B5EF4-FFF2-40B4-BE49-F238E27FC236}">
                <a16:creationId xmlns:a16="http://schemas.microsoft.com/office/drawing/2014/main" id="{CC52331A-A7EA-84BE-6B7B-479B8FBF962B}"/>
              </a:ext>
            </a:extLst>
          </p:cNvPr>
          <p:cNvCxnSpPr/>
          <p:nvPr/>
        </p:nvCxnSpPr>
        <p:spPr bwMode="auto">
          <a:xfrm>
            <a:off x="5345341" y="2368960"/>
            <a:ext cx="0" cy="195176"/>
          </a:xfrm>
          <a:prstGeom prst="straightConnector1">
            <a:avLst/>
          </a:prstGeom>
          <a:noFill/>
          <a:ln w="28575" cap="flat" cmpd="sng" algn="ctr">
            <a:solidFill>
              <a:schemeClr val="bg1"/>
            </a:solidFill>
            <a:prstDash val="solid"/>
            <a:round/>
            <a:headEnd type="none" w="med" len="med"/>
            <a:tailEnd type="triangle"/>
          </a:ln>
          <a:effectLst/>
        </p:spPr>
      </p:cxnSp>
      <p:sp>
        <p:nvSpPr>
          <p:cNvPr id="32" name="Line 52">
            <a:extLst>
              <a:ext uri="{FF2B5EF4-FFF2-40B4-BE49-F238E27FC236}">
                <a16:creationId xmlns:a16="http://schemas.microsoft.com/office/drawing/2014/main" id="{91F5F40B-8766-E2DC-EF82-5C8B1BEDA53D}"/>
              </a:ext>
            </a:extLst>
          </p:cNvPr>
          <p:cNvSpPr>
            <a:spLocks noChangeShapeType="1"/>
          </p:cNvSpPr>
          <p:nvPr/>
        </p:nvSpPr>
        <p:spPr bwMode="auto">
          <a:xfrm>
            <a:off x="7608440" y="2594985"/>
            <a:ext cx="10431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Rectangle 49">
            <a:extLst>
              <a:ext uri="{FF2B5EF4-FFF2-40B4-BE49-F238E27FC236}">
                <a16:creationId xmlns:a16="http://schemas.microsoft.com/office/drawing/2014/main" id="{5E338BBE-A551-BE42-197C-E29DA3BF0DAE}"/>
              </a:ext>
            </a:extLst>
          </p:cNvPr>
          <p:cNvSpPr>
            <a:spLocks noChangeArrowheads="1"/>
          </p:cNvSpPr>
          <p:nvPr/>
        </p:nvSpPr>
        <p:spPr bwMode="auto">
          <a:xfrm>
            <a:off x="7627368" y="1897250"/>
            <a:ext cx="822516" cy="830997"/>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1" i="1" dirty="0">
                <a:solidFill>
                  <a:schemeClr val="bg1"/>
                </a:solidFill>
                <a:latin typeface="Calibri" panose="020F0502020204030204" pitchFamily="34" charset="0"/>
                <a:cs typeface="Arial" panose="020B0604020202020204" pitchFamily="34" charset="0"/>
              </a:rPr>
              <a:t>If residual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disease</a:t>
            </a:r>
            <a:endPar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endParaRPr>
          </a:p>
        </p:txBody>
      </p:sp>
      <p:sp>
        <p:nvSpPr>
          <p:cNvPr id="34" name="Rectangle 49">
            <a:extLst>
              <a:ext uri="{FF2B5EF4-FFF2-40B4-BE49-F238E27FC236}">
                <a16:creationId xmlns:a16="http://schemas.microsoft.com/office/drawing/2014/main" id="{42C9F690-7218-5026-C61D-920D8B8C8126}"/>
              </a:ext>
            </a:extLst>
          </p:cNvPr>
          <p:cNvSpPr>
            <a:spLocks noChangeArrowheads="1"/>
          </p:cNvSpPr>
          <p:nvPr/>
        </p:nvSpPr>
        <p:spPr bwMode="auto">
          <a:xfrm>
            <a:off x="6941178" y="2752685"/>
            <a:ext cx="822516" cy="830997"/>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1" i="1" dirty="0">
                <a:solidFill>
                  <a:schemeClr val="bg1"/>
                </a:solidFill>
                <a:latin typeface="Calibri" panose="020F0502020204030204" pitchFamily="34" charset="0"/>
                <a:cs typeface="Arial" panose="020B0604020202020204" pitchFamily="34" charset="0"/>
              </a:rPr>
              <a:t>If cCR</a:t>
            </a:r>
            <a:endPar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endParaRPr>
          </a:p>
        </p:txBody>
      </p:sp>
      <p:cxnSp>
        <p:nvCxnSpPr>
          <p:cNvPr id="6" name="Straight Arrow Connector 5">
            <a:extLst>
              <a:ext uri="{FF2B5EF4-FFF2-40B4-BE49-F238E27FC236}">
                <a16:creationId xmlns:a16="http://schemas.microsoft.com/office/drawing/2014/main" id="{D9761559-9120-E419-489F-451FFE09F40A}"/>
              </a:ext>
            </a:extLst>
          </p:cNvPr>
          <p:cNvCxnSpPr/>
          <p:nvPr/>
        </p:nvCxnSpPr>
        <p:spPr bwMode="auto">
          <a:xfrm>
            <a:off x="7002708" y="2963135"/>
            <a:ext cx="0" cy="472840"/>
          </a:xfrm>
          <a:prstGeom prst="straightConnector1">
            <a:avLst/>
          </a:prstGeom>
          <a:noFill/>
          <a:ln w="28575" cap="flat" cmpd="sng" algn="ctr">
            <a:solidFill>
              <a:schemeClr val="bg1"/>
            </a:solidFill>
            <a:prstDash val="solid"/>
            <a:round/>
            <a:headEnd type="none" w="med" len="med"/>
            <a:tailEnd type="triangle"/>
          </a:ln>
          <a:effectLst/>
        </p:spPr>
      </p:cxnSp>
      <p:sp>
        <p:nvSpPr>
          <p:cNvPr id="35" name="Rectangle 3">
            <a:extLst>
              <a:ext uri="{FF2B5EF4-FFF2-40B4-BE49-F238E27FC236}">
                <a16:creationId xmlns:a16="http://schemas.microsoft.com/office/drawing/2014/main" id="{E9D3002E-6FA4-E77F-DBD8-2B26CED036DD}"/>
              </a:ext>
            </a:extLst>
          </p:cNvPr>
          <p:cNvSpPr txBox="1">
            <a:spLocks noChangeArrowheads="1"/>
          </p:cNvSpPr>
          <p:nvPr/>
        </p:nvSpPr>
        <p:spPr bwMode="auto">
          <a:xfrm>
            <a:off x="604675" y="4170983"/>
            <a:ext cx="10872444" cy="2235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Primary objectives: </a:t>
            </a:r>
          </a:p>
          <a:p>
            <a:pPr lvl="1"/>
            <a:r>
              <a:rPr lang="en-US" altLang="en-US" sz="2000" b="1" kern="0" dirty="0"/>
              <a:t>Overall response to dostarlimab ± chemoRT (reported in this analysis) </a:t>
            </a:r>
          </a:p>
          <a:p>
            <a:pPr lvl="1"/>
            <a:r>
              <a:rPr lang="en-US" altLang="en-US" sz="2000" kern="0" dirty="0"/>
              <a:t>Sustained cCR 12 mo after completion of dostarlimab (if no surgery) </a:t>
            </a:r>
            <a:r>
              <a:rPr lang="en-US" altLang="en-US" sz="2000" i="1" kern="0" dirty="0"/>
              <a:t>or</a:t>
            </a:r>
            <a:r>
              <a:rPr lang="en-US" altLang="en-US" sz="2000" kern="0" dirty="0"/>
              <a:t> pCR (if surgery) after completion of dostarlimab ± chemoRT</a:t>
            </a:r>
          </a:p>
          <a:p>
            <a:r>
              <a:rPr lang="en-US" altLang="en-US" sz="2000" kern="0" dirty="0"/>
              <a:t>Secondary objectives: safety, tolerability</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Dostarlimab for Locally Advanced dMMR Rectal Cancer: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Cercek. ASCO 2022. Abstr LBA5.</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50A44F32-C175-1144-1397-FED0CEEBBC21}"/>
              </a:ext>
            </a:extLst>
          </p:cNvPr>
          <p:cNvGraphicFramePr>
            <a:graphicFrameLocks/>
          </p:cNvGraphicFramePr>
          <p:nvPr>
            <p:extLst>
              <p:ext uri="{D42A27DB-BD31-4B8C-83A1-F6EECF244321}">
                <p14:modId xmlns:p14="http://schemas.microsoft.com/office/powerpoint/2010/main" val="1749779059"/>
              </p:ext>
            </p:extLst>
          </p:nvPr>
        </p:nvGraphicFramePr>
        <p:xfrm>
          <a:off x="495300" y="1605618"/>
          <a:ext cx="5444067" cy="3383344"/>
        </p:xfrm>
        <a:graphic>
          <a:graphicData uri="http://schemas.openxmlformats.org/drawingml/2006/table">
            <a:tbl>
              <a:tblPr/>
              <a:tblGrid>
                <a:gridCol w="4171045">
                  <a:extLst>
                    <a:ext uri="{9D8B030D-6E8A-4147-A177-3AD203B41FA5}">
                      <a16:colId xmlns:a16="http://schemas.microsoft.com/office/drawing/2014/main" val="20000"/>
                    </a:ext>
                  </a:extLst>
                </a:gridCol>
                <a:gridCol w="127302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Sex,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(26-78)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Race/ethnicity,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White non-Hispanic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Hispanic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Asian Far East/Indian subcontinent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8" name="Group 3">
            <a:extLst>
              <a:ext uri="{FF2B5EF4-FFF2-40B4-BE49-F238E27FC236}">
                <a16:creationId xmlns:a16="http://schemas.microsoft.com/office/drawing/2014/main" id="{0B0390C8-8A23-1941-8F45-D1E6A5BFB1AA}"/>
              </a:ext>
            </a:extLst>
          </p:cNvPr>
          <p:cNvGraphicFramePr>
            <a:graphicFrameLocks/>
          </p:cNvGraphicFramePr>
          <p:nvPr>
            <p:extLst>
              <p:ext uri="{D42A27DB-BD31-4B8C-83A1-F6EECF244321}">
                <p14:modId xmlns:p14="http://schemas.microsoft.com/office/powerpoint/2010/main" val="1581296832"/>
              </p:ext>
            </p:extLst>
          </p:nvPr>
        </p:nvGraphicFramePr>
        <p:xfrm>
          <a:off x="6252634" y="1605618"/>
          <a:ext cx="5467963" cy="4114896"/>
        </p:xfrm>
        <a:graphic>
          <a:graphicData uri="http://schemas.openxmlformats.org/drawingml/2006/table">
            <a:tbl>
              <a:tblPr/>
              <a:tblGrid>
                <a:gridCol w="4058888">
                  <a:extLst>
                    <a:ext uri="{9D8B030D-6E8A-4147-A177-3AD203B41FA5}">
                      <a16:colId xmlns:a16="http://schemas.microsoft.com/office/drawing/2014/main" val="20000"/>
                    </a:ext>
                  </a:extLst>
                </a:gridCol>
                <a:gridCol w="1409075">
                  <a:extLst>
                    <a:ext uri="{9D8B030D-6E8A-4147-A177-3AD203B41FA5}">
                      <a16:colId xmlns:a16="http://schemas.microsoft.com/office/drawing/2014/main" val="20001"/>
                    </a:ext>
                  </a:extLst>
                </a:gridCol>
              </a:tblGrid>
              <a:tr h="387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533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Tumor staging,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533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Nodal staging,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Node 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Node 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97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Germline mutation status (n = 17),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MSH2, MLH1, MSH6</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or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PMS2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135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BRAF</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V600E wt,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7333692"/>
                  </a:ext>
                </a:extLst>
              </a:tr>
              <a:tr h="22135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Mean TMB, mut/Mb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(36-106)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53541879"/>
                  </a:ext>
                </a:extLst>
              </a:tr>
            </a:tbl>
          </a:graphicData>
        </a:graphic>
      </p:graphicFrame>
    </p:spTree>
    <p:extLst>
      <p:ext uri="{BB962C8B-B14F-4D97-AF65-F5344CB8AC3E}">
        <p14:creationId xmlns:p14="http://schemas.microsoft.com/office/powerpoint/2010/main" val="1500169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Dostarlimab for Locally Advanced dMMR Rectal Cancer: Response in Patients Completing Dostarlimab Tx</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Cercek. NEJM. 2022;[Epub]. Cercek. ASCO 2022. Abstr LBA5.</a:t>
            </a:r>
            <a:endParaRPr lang="en-US" altLang="en-US" sz="1200" b="0" dirty="0">
              <a:solidFill>
                <a:schemeClr val="bg2"/>
              </a:solidFill>
              <a:latin typeface="Calibri" panose="020F0502020204030204" pitchFamily="34" charset="0"/>
            </a:endParaRPr>
          </a:p>
        </p:txBody>
      </p:sp>
      <p:graphicFrame>
        <p:nvGraphicFramePr>
          <p:cNvPr id="7" name="Group 32">
            <a:extLst>
              <a:ext uri="{FF2B5EF4-FFF2-40B4-BE49-F238E27FC236}">
                <a16:creationId xmlns:a16="http://schemas.microsoft.com/office/drawing/2014/main" id="{950FDFD1-5B6A-B546-9322-D44D14CEAA71}"/>
              </a:ext>
            </a:extLst>
          </p:cNvPr>
          <p:cNvGraphicFramePr>
            <a:graphicFrameLocks noGrp="1"/>
          </p:cNvGraphicFramePr>
          <p:nvPr>
            <p:extLst>
              <p:ext uri="{D42A27DB-BD31-4B8C-83A1-F6EECF244321}">
                <p14:modId xmlns:p14="http://schemas.microsoft.com/office/powerpoint/2010/main" val="1613794540"/>
              </p:ext>
            </p:extLst>
          </p:nvPr>
        </p:nvGraphicFramePr>
        <p:xfrm>
          <a:off x="723900" y="1402042"/>
          <a:ext cx="10753229" cy="4785600"/>
        </p:xfrm>
        <a:graphic>
          <a:graphicData uri="http://schemas.openxmlformats.org/drawingml/2006/table">
            <a:tbl>
              <a:tblPr/>
              <a:tblGrid>
                <a:gridCol w="484238">
                  <a:extLst>
                    <a:ext uri="{9D8B030D-6E8A-4147-A177-3AD203B41FA5}">
                      <a16:colId xmlns:a16="http://schemas.microsoft.com/office/drawing/2014/main" val="20000"/>
                    </a:ext>
                  </a:extLst>
                </a:gridCol>
                <a:gridCol w="864086">
                  <a:extLst>
                    <a:ext uri="{9D8B030D-6E8A-4147-A177-3AD203B41FA5}">
                      <a16:colId xmlns:a16="http://schemas.microsoft.com/office/drawing/2014/main" val="20001"/>
                    </a:ext>
                  </a:extLst>
                </a:gridCol>
                <a:gridCol w="815902">
                  <a:extLst>
                    <a:ext uri="{9D8B030D-6E8A-4147-A177-3AD203B41FA5}">
                      <a16:colId xmlns:a16="http://schemas.microsoft.com/office/drawing/2014/main" val="20002"/>
                    </a:ext>
                  </a:extLst>
                </a:gridCol>
                <a:gridCol w="1032164">
                  <a:extLst>
                    <a:ext uri="{9D8B030D-6E8A-4147-A177-3AD203B41FA5}">
                      <a16:colId xmlns:a16="http://schemas.microsoft.com/office/drawing/2014/main" val="1924799036"/>
                    </a:ext>
                  </a:extLst>
                </a:gridCol>
                <a:gridCol w="1032165">
                  <a:extLst>
                    <a:ext uri="{9D8B030D-6E8A-4147-A177-3AD203B41FA5}">
                      <a16:colId xmlns:a16="http://schemas.microsoft.com/office/drawing/2014/main" val="2319579024"/>
                    </a:ext>
                  </a:extLst>
                </a:gridCol>
                <a:gridCol w="1582653">
                  <a:extLst>
                    <a:ext uri="{9D8B030D-6E8A-4147-A177-3AD203B41FA5}">
                      <a16:colId xmlns:a16="http://schemas.microsoft.com/office/drawing/2014/main" val="2525728618"/>
                    </a:ext>
                  </a:extLst>
                </a:gridCol>
                <a:gridCol w="1512491">
                  <a:extLst>
                    <a:ext uri="{9D8B030D-6E8A-4147-A177-3AD203B41FA5}">
                      <a16:colId xmlns:a16="http://schemas.microsoft.com/office/drawing/2014/main" val="168762965"/>
                    </a:ext>
                  </a:extLst>
                </a:gridCol>
                <a:gridCol w="1714765">
                  <a:extLst>
                    <a:ext uri="{9D8B030D-6E8A-4147-A177-3AD203B41FA5}">
                      <a16:colId xmlns:a16="http://schemas.microsoft.com/office/drawing/2014/main" val="2182961358"/>
                    </a:ext>
                  </a:extLst>
                </a:gridCol>
                <a:gridCol w="1714765">
                  <a:extLst>
                    <a:ext uri="{9D8B030D-6E8A-4147-A177-3AD203B41FA5}">
                      <a16:colId xmlns:a16="http://schemas.microsoft.com/office/drawing/2014/main" val="2298959174"/>
                    </a:ext>
                  </a:extLst>
                </a:gridCol>
              </a:tblGrid>
              <a:tr h="43789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 Stage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Status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F/U,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Digital Rectal Exam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Endoscopic Best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Rectal MRI Best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Overall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759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79809740"/>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09303650"/>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054202"/>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83637526"/>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9575150"/>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25144332"/>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9529859"/>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69006290"/>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1723265"/>
                  </a:ext>
                </a:extLst>
              </a:tr>
              <a:tr h="2575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cCR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98263391"/>
                  </a:ext>
                </a:extLst>
              </a:tr>
            </a:tbl>
          </a:graphicData>
        </a:graphic>
      </p:graphicFrame>
      <p:sp>
        <p:nvSpPr>
          <p:cNvPr id="2" name="Rectangle 1">
            <a:extLst>
              <a:ext uri="{FF2B5EF4-FFF2-40B4-BE49-F238E27FC236}">
                <a16:creationId xmlns:a16="http://schemas.microsoft.com/office/drawing/2014/main" id="{E30CF8E3-A2DC-F538-342F-43E357FF978F}"/>
              </a:ext>
            </a:extLst>
          </p:cNvPr>
          <p:cNvSpPr/>
          <p:nvPr/>
        </p:nvSpPr>
        <p:spPr bwMode="auto">
          <a:xfrm>
            <a:off x="9707993" y="1402042"/>
            <a:ext cx="1771673" cy="4761691"/>
          </a:xfrm>
          <a:prstGeom prst="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Dostarlimab for Locally Advanced dMMR Rectal Cancer: Adverse Events in &gt;10% of Patients</a:t>
            </a:r>
            <a:endParaRPr lang="en-US" altLang="en-US" dirty="0"/>
          </a:p>
        </p:txBody>
      </p:sp>
      <p:sp>
        <p:nvSpPr>
          <p:cNvPr id="2" name="Content Placeholder 1">
            <a:extLst>
              <a:ext uri="{FF2B5EF4-FFF2-40B4-BE49-F238E27FC236}">
                <a16:creationId xmlns:a16="http://schemas.microsoft.com/office/drawing/2014/main" id="{8FDE1AEF-D778-0DB7-9EDD-6B1C2E6A5057}"/>
              </a:ext>
            </a:extLst>
          </p:cNvPr>
          <p:cNvSpPr>
            <a:spLocks noGrp="1"/>
          </p:cNvSpPr>
          <p:nvPr>
            <p:ph idx="1"/>
          </p:nvPr>
        </p:nvSpPr>
        <p:spPr>
          <a:xfrm>
            <a:off x="604676" y="4811092"/>
            <a:ext cx="10872444" cy="276999"/>
          </a:xfrm>
        </p:spPr>
        <p:txBody>
          <a:bodyPr/>
          <a:lstStyle/>
          <a:p>
            <a:pPr marL="0" indent="0">
              <a:buNone/>
            </a:pPr>
            <a:r>
              <a:rPr lang="en-US" sz="1400" dirty="0"/>
              <a:t>*No grade 3/4 AEs were observed.</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Cercek. NEJM. 2022;[Epub].</a:t>
            </a:r>
            <a:endParaRPr lang="en-US" altLang="en-US" sz="1200" b="0" dirty="0">
              <a:solidFill>
                <a:schemeClr val="bg2"/>
              </a:solidFill>
              <a:latin typeface="Calibri" panose="020F0502020204030204" pitchFamily="34" charset="0"/>
            </a:endParaRPr>
          </a:p>
        </p:txBody>
      </p:sp>
      <p:graphicFrame>
        <p:nvGraphicFramePr>
          <p:cNvPr id="7" name="Group 32">
            <a:extLst>
              <a:ext uri="{FF2B5EF4-FFF2-40B4-BE49-F238E27FC236}">
                <a16:creationId xmlns:a16="http://schemas.microsoft.com/office/drawing/2014/main" id="{950FDFD1-5B6A-B546-9322-D44D14CEAA71}"/>
              </a:ext>
            </a:extLst>
          </p:cNvPr>
          <p:cNvGraphicFramePr>
            <a:graphicFrameLocks noGrp="1"/>
          </p:cNvGraphicFramePr>
          <p:nvPr>
            <p:extLst>
              <p:ext uri="{D42A27DB-BD31-4B8C-83A1-F6EECF244321}">
                <p14:modId xmlns:p14="http://schemas.microsoft.com/office/powerpoint/2010/main" val="189774737"/>
              </p:ext>
            </p:extLst>
          </p:nvPr>
        </p:nvGraphicFramePr>
        <p:xfrm>
          <a:off x="723899" y="1607937"/>
          <a:ext cx="10753219" cy="3170048"/>
        </p:xfrm>
        <a:graphic>
          <a:graphicData uri="http://schemas.openxmlformats.org/drawingml/2006/table">
            <a:tbl>
              <a:tblPr/>
              <a:tblGrid>
                <a:gridCol w="2405996">
                  <a:extLst>
                    <a:ext uri="{9D8B030D-6E8A-4147-A177-3AD203B41FA5}">
                      <a16:colId xmlns:a16="http://schemas.microsoft.com/office/drawing/2014/main" val="20000"/>
                    </a:ext>
                  </a:extLst>
                </a:gridCol>
                <a:gridCol w="4293315">
                  <a:extLst>
                    <a:ext uri="{9D8B030D-6E8A-4147-A177-3AD203B41FA5}">
                      <a16:colId xmlns:a16="http://schemas.microsoft.com/office/drawing/2014/main" val="20001"/>
                    </a:ext>
                  </a:extLst>
                </a:gridCol>
                <a:gridCol w="4053908">
                  <a:extLst>
                    <a:ext uri="{9D8B030D-6E8A-4147-A177-3AD203B41FA5}">
                      <a16:colId xmlns:a16="http://schemas.microsoft.com/office/drawing/2014/main" val="20002"/>
                    </a:ext>
                  </a:extLst>
                </a:gridCol>
              </a:tblGrid>
              <a:tr h="2737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Adverse Event, n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Grade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589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Rash/dermatitis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891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589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Pruritus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589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589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79809740"/>
                  </a:ext>
                </a:extLst>
              </a:tr>
              <a:tr h="2589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Dry eye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(13)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09303650"/>
                  </a:ext>
                </a:extLst>
              </a:tr>
              <a:tr h="2589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Fever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054202"/>
                  </a:ext>
                </a:extLst>
              </a:tr>
            </a:tbl>
          </a:graphicData>
        </a:graphic>
      </p:graphicFrame>
    </p:spTree>
    <p:extLst>
      <p:ext uri="{BB962C8B-B14F-4D97-AF65-F5344CB8AC3E}">
        <p14:creationId xmlns:p14="http://schemas.microsoft.com/office/powerpoint/2010/main" val="2771484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Dostarlimab for Locally Advanced dMMR Rectal Cancer: Investigator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6" y="1513047"/>
            <a:ext cx="10872444" cy="4650686"/>
          </a:xfrm>
        </p:spPr>
        <p:txBody>
          <a:bodyPr/>
          <a:lstStyle/>
          <a:p>
            <a:r>
              <a:rPr lang="en-US" altLang="en-US" dirty="0"/>
              <a:t>cCR achieved in first 14 patients with locally advanced dMMR rectal cancer completing treatment with dostarlimab </a:t>
            </a:r>
          </a:p>
          <a:p>
            <a:r>
              <a:rPr lang="en-US" altLang="en-US" dirty="0"/>
              <a:t>Grade 3/4 AEs were not reported in any patient</a:t>
            </a:r>
          </a:p>
          <a:p>
            <a:r>
              <a:rPr lang="en-US" altLang="en-US" dirty="0"/>
              <a:t>Chemotherapy, radiation, surgery not required by any patient</a:t>
            </a:r>
          </a:p>
          <a:p>
            <a:r>
              <a:rPr lang="en-US" altLang="en-US" dirty="0"/>
              <a:t>No recurrence of disease observed in any patient with follow-up ongoing</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Cercek. NEJM. 2022;[Epub]. Cercek. ASCO 2022. Abstr LBA5.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314744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8E81793E6BB74DAA1CE173DCF92B25" ma:contentTypeVersion="1" ma:contentTypeDescription="Create a new document." ma:contentTypeScope="" ma:versionID="8698b05dab15546e6ca25414888a7a35">
  <xsd:schema xmlns:xsd="http://www.w3.org/2001/XMLSchema" xmlns:xs="http://www.w3.org/2001/XMLSchema" xmlns:p="http://schemas.microsoft.com/office/2006/metadata/properties" xmlns:ns2="d54cbe69-32bd-412a-b004-9152f949605e" xmlns:ns3="c34e773e-c3ba-44f7-b059-c2debdfdb30f" targetNamespace="http://schemas.microsoft.com/office/2006/metadata/properties" ma:root="true" ma:fieldsID="25652efdceaa0fe9e7f0c0bdd45c0ff3" ns2:_="" ns3:_="">
    <xsd:import namespace="d54cbe69-32bd-412a-b004-9152f949605e"/>
    <xsd:import namespace="c34e773e-c3ba-44f7-b059-c2debdfdb30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34e773e-c3ba-44f7-b059-c2debdfdb30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c34e773e-c3ba-44f7-b059-c2debdfdb30f">Conference Capsule Slides</Document_x0020_Category>
    <_dlc_DocId xmlns="d54cbe69-32bd-412a-b004-9152f949605e">56M7VY3CDVN5-1968334113-2</_dlc_DocId>
    <_dlc_DocIdUrl xmlns="d54cbe69-32bd-412a-b004-9152f949605e">
      <Url>https://intranet.clinicaloptions.com/mews/oncology/ONC_2022_ASCO_CF_(PRP5083)/GI_LBA5_Cercek/_layouts/15/DocIdRedir.aspx?ID=56M7VY3CDVN5-1968334113-2</Url>
      <Description>56M7VY3CDVN5-1968334113-2</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D5D2A91-9F15-46C1-848B-F21F8F72E7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34e773e-c3ba-44f7-b059-c2debdfdb3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E6C0B92-BF59-4CB3-AF65-20F14351694F}">
  <ds:schemaRefs>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http://purl.org/dc/dcmitype/"/>
    <ds:schemaRef ds:uri="http://www.w3.org/XML/1998/namespace"/>
    <ds:schemaRef ds:uri="http://schemas.microsoft.com/office/2006/metadata/properties"/>
    <ds:schemaRef ds:uri="c34e773e-c3ba-44f7-b059-c2debdfdb30f"/>
    <ds:schemaRef ds:uri="d54cbe69-32bd-412a-b004-9152f949605e"/>
    <ds:schemaRef ds:uri="http://purl.org/dc/terms/"/>
  </ds:schemaRefs>
</ds:datastoreItem>
</file>

<file path=customXml/itemProps3.xml><?xml version="1.0" encoding="utf-8"?>
<ds:datastoreItem xmlns:ds="http://schemas.openxmlformats.org/officeDocument/2006/customXml" ds:itemID="{098B15BF-7073-4029-BC71-132FB1A8DCDC}">
  <ds:schemaRefs>
    <ds:schemaRef ds:uri="http://schemas.microsoft.com/sharepoint/v3/contenttype/forms"/>
  </ds:schemaRefs>
</ds:datastoreItem>
</file>

<file path=customXml/itemProps4.xml><?xml version="1.0" encoding="utf-8"?>
<ds:datastoreItem xmlns:ds="http://schemas.openxmlformats.org/officeDocument/2006/customXml" ds:itemID="{42795BB2-8EF2-43A8-A48E-CBFA35D69DC8}">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877</TotalTime>
  <Words>1223</Words>
  <Application>Microsoft Office PowerPoint</Application>
  <PresentationFormat>Widescreen</PresentationFormat>
  <Paragraphs>285</Paragraphs>
  <Slides>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Phase II Study of Dostarlimab in Locally Advanced, Mismatch Repair–Deficient Rectal Cancer</vt:lpstr>
      <vt:lpstr>About These Slides</vt:lpstr>
      <vt:lpstr>Dostarlimab for Locally Advanced dMMR Rectal Cancer: Background</vt:lpstr>
      <vt:lpstr>Dostarlimab for Locally Advanced dMMR Rectal Cancer: Study Design</vt:lpstr>
      <vt:lpstr>Dostarlimab for Locally Advanced dMMR Rectal Cancer: Baseline Characteristics</vt:lpstr>
      <vt:lpstr>Dostarlimab for Locally Advanced dMMR Rectal Cancer: Response in Patients Completing Dostarlimab Tx</vt:lpstr>
      <vt:lpstr>Dostarlimab for Locally Advanced dMMR Rectal Cancer: Adverse Events in &gt;10% of Patients</vt:lpstr>
      <vt:lpstr>Dostarlimab for Locally Advanced dMMR Rectal Cancer: Investigator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Study of Dostarlimab in Locally Advanced, Mismatch Repair–Deficient Rectal Cancer</dc:title>
  <dc:creator>Timothy Quill</dc:creator>
  <cp:lastModifiedBy>vwenzel@clinicaloptions.com</cp:lastModifiedBy>
  <cp:revision>30</cp:revision>
  <dcterms:created xsi:type="dcterms:W3CDTF">2022-06-02T23:20:10Z</dcterms:created>
  <dcterms:modified xsi:type="dcterms:W3CDTF">2022-06-14T17:18:07Z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0x0101001A8E81793E6BB74DAA1CE173DCF92B25</vt:lpwstr>
  </property>
  <property fmtid="{D5CDD505-2E9C-101B-9397-08002B2CF9AE}" pid="3" name="_dlc_DocIdItemGuid">
    <vt:lpwstr>c44e10f4-c867-43c2-af34-a627ecc3c1b4</vt:lpwstr>
  </property>
</Properties>
</file>