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9"/>
  </p:notesMasterIdLst>
  <p:handoutMasterIdLst>
    <p:handoutMasterId r:id="rId20"/>
  </p:handoutMasterIdLst>
  <p:sldIdLst>
    <p:sldId id="321" r:id="rId6"/>
    <p:sldId id="558" r:id="rId7"/>
    <p:sldId id="547" r:id="rId8"/>
    <p:sldId id="555" r:id="rId9"/>
    <p:sldId id="563" r:id="rId10"/>
    <p:sldId id="567" r:id="rId11"/>
    <p:sldId id="566" r:id="rId12"/>
    <p:sldId id="568" r:id="rId13"/>
    <p:sldId id="565" r:id="rId14"/>
    <p:sldId id="570" r:id="rId15"/>
    <p:sldId id="569" r:id="rId16"/>
    <p:sldId id="552"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E0B14A9-887C-86E4-AF91-E251D222512C}" name="Mandi Murph" initials="MM" userId="S::mmurph@cealliance.com::17b68f88-caf0-4bf5-9fa1-7c1066b02ec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ndrea Boecler" initials="AB" lastIdx="1" clrIdx="17">
    <p:extLst>
      <p:ext uri="{19B8F6BF-5375-455C-9EA6-DF929625EA0E}">
        <p15:presenceInfo xmlns:p15="http://schemas.microsoft.com/office/powerpoint/2012/main" userId="S::aboecler@clinicaloptions.com::28e82037-1239-4052-943b-ae184e0bc2af" providerId="AD"/>
      </p:ext>
    </p:extLst>
  </p:cmAuthor>
  <p:cmAuthor id="19" name="Jacky Olin" initials="JO" lastIdx="4" clrIdx="18">
    <p:extLst>
      <p:ext uri="{19B8F6BF-5375-455C-9EA6-DF929625EA0E}">
        <p15:presenceInfo xmlns:p15="http://schemas.microsoft.com/office/powerpoint/2012/main" userId="8805d6267ec4f7e5" providerId="Windows Live"/>
      </p:ext>
    </p:extLst>
  </p:cmAuthor>
  <p:cmAuthor id="20" name="Olin, Jacky L" initials="JO" lastIdx="2" clrIdx="19">
    <p:extLst>
      <p:ext uri="{19B8F6BF-5375-455C-9EA6-DF929625EA0E}">
        <p15:presenceInfo xmlns:p15="http://schemas.microsoft.com/office/powerpoint/2012/main" userId="S::jlolin@novanthealth.org::c2955990-f707-40ef-9a9d-cf726ac60c79" providerId="AD"/>
      </p:ext>
    </p:extLst>
  </p:cmAuthor>
  <p:cmAuthor id="21" name="Allison Weckerle" initials="AW" lastIdx="3" clrIdx="20">
    <p:extLst>
      <p:ext uri="{19B8F6BF-5375-455C-9EA6-DF929625EA0E}">
        <p15:presenceInfo xmlns:p15="http://schemas.microsoft.com/office/powerpoint/2012/main" userId="Allison Weckerle" providerId="None"/>
      </p:ext>
    </p:extLst>
  </p:cmAuthor>
  <p:cmAuthor id="22" name="Mandi Murph" initials="MM" lastIdx="15" clrIdx="21">
    <p:extLst>
      <p:ext uri="{19B8F6BF-5375-455C-9EA6-DF929625EA0E}">
        <p15:presenceInfo xmlns:p15="http://schemas.microsoft.com/office/powerpoint/2012/main" userId="S::MMurph@cealliance.com::17b68f88-caf0-4bf5-9fa1-7c1066b02ecf" providerId="AD"/>
      </p:ext>
    </p:extLst>
  </p:cmAuthor>
  <p:cmAuthor id="23" name="Jerfiz Constanzo" initials="JC" lastIdx="3" clrIdx="22">
    <p:extLst>
      <p:ext uri="{19B8F6BF-5375-455C-9EA6-DF929625EA0E}">
        <p15:presenceInfo xmlns:p15="http://schemas.microsoft.com/office/powerpoint/2012/main" userId="S::jconstanzo@clinicaloptions.com::7388c342-66f0-4154-bcdf-657d8197f1ae" providerId="AD"/>
      </p:ext>
    </p:extLst>
  </p:cmAuthor>
  <p:cmAuthor id="24" name="Timothy Quill" initials="TQ" lastIdx="3" clrIdx="23">
    <p:extLst>
      <p:ext uri="{19B8F6BF-5375-455C-9EA6-DF929625EA0E}">
        <p15:presenceInfo xmlns:p15="http://schemas.microsoft.com/office/powerpoint/2012/main" userId="S::tquill@clinicaloptions.com::b1dc6efb-2995-45e7-a306-57a2c67aa886" providerId="AD"/>
      </p:ext>
    </p:extLst>
  </p:cmAuthor>
  <p:cmAuthor id="25" name="Dussadee Royal" initials="DR" lastIdx="2" clrIdx="24">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C464E9-A969-46E2-8AE5-893388DBB4B9}" v="16" dt="2025-10-23T19:32:55.649"/>
    <p1510:client id="{678606F3-6107-40F3-96D0-20D9C8E3FE37}" v="474" dt="2025-10-24T14:20:28.351"/>
    <p1510:client id="{6C54DFD6-84E8-42ED-8DD7-1DC7D337F46E}" v="74" dt="2025-10-24T14:29:37.271"/>
    <p1510:client id="{D4304311-97B4-4BE2-ACE1-B73EF1BC9AD5}" v="17" dt="2025-10-23T14:56:45.067"/>
    <p1510:client id="{F6903913-0FC4-62C3-6BD1-D34A4936750D}" v="1" dt="2025-10-23T16:45:43.639"/>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71" autoAdjust="0"/>
    <p:restoredTop sz="80900" autoAdjust="0"/>
  </p:normalViewPr>
  <p:slideViewPr>
    <p:cSldViewPr snapToGrid="0">
      <p:cViewPr varScale="1">
        <p:scale>
          <a:sx n="60" d="100"/>
          <a:sy n="60" d="100"/>
        </p:scale>
        <p:origin x="620" y="40"/>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91260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1"/>
          </a:p>
          <a:p>
            <a:endParaRPr lang="en-US" b="0"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03731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5"/>
          </p:nvPr>
        </p:nvSpPr>
        <p:spPr/>
        <p:txBody>
          <a:bodyPr/>
          <a:lstStyle/>
          <a:p>
            <a:fld id="{1C788DBE-8FB8-49F7-A478-A52A085B60B0}" type="slidenum">
              <a:rPr lang="en-US" smtClean="0"/>
              <a:t>5</a:t>
            </a:fld>
            <a:endParaRPr lang="en-US"/>
          </a:p>
        </p:txBody>
      </p:sp>
    </p:spTree>
    <p:extLst>
      <p:ext uri="{BB962C8B-B14F-4D97-AF65-F5344CB8AC3E}">
        <p14:creationId xmlns:p14="http://schemas.microsoft.com/office/powerpoint/2010/main" val="4138374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3017A-821C-1731-212E-65AE5FC424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54D896-9030-0DA2-BBDA-793CA858F4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618442-5385-61AB-C68C-643D742D568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89AEE98-5201-18A6-E798-3AE0E97F113C}"/>
              </a:ext>
            </a:extLst>
          </p:cNvPr>
          <p:cNvSpPr>
            <a:spLocks noGrp="1"/>
          </p:cNvSpPr>
          <p:nvPr>
            <p:ph type="sldNum" sz="quarter" idx="5"/>
          </p:nvPr>
        </p:nvSpPr>
        <p:spPr/>
        <p:txBody>
          <a:bodyPr/>
          <a:lstStyle/>
          <a:p>
            <a:fld id="{1C788DBE-8FB8-49F7-A478-A52A085B60B0}" type="slidenum">
              <a:rPr lang="en-US" smtClean="0"/>
              <a:t>6</a:t>
            </a:fld>
            <a:endParaRPr lang="en-US"/>
          </a:p>
        </p:txBody>
      </p:sp>
    </p:spTree>
    <p:extLst>
      <p:ext uri="{BB962C8B-B14F-4D97-AF65-F5344CB8AC3E}">
        <p14:creationId xmlns:p14="http://schemas.microsoft.com/office/powerpoint/2010/main" val="1567898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788DBE-8FB8-49F7-A478-A52A085B60B0}" type="slidenum">
              <a:rPr lang="en-US" smtClean="0"/>
              <a:t>7</a:t>
            </a:fld>
            <a:endParaRPr lang="en-US"/>
          </a:p>
        </p:txBody>
      </p:sp>
    </p:spTree>
    <p:extLst>
      <p:ext uri="{BB962C8B-B14F-4D97-AF65-F5344CB8AC3E}">
        <p14:creationId xmlns:p14="http://schemas.microsoft.com/office/powerpoint/2010/main" val="13445000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37205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8AE9E-A419-8782-7D6B-A0151706F9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CE96D5-F853-A533-C4ED-E56D1A6ACB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48BDE1-B09C-4A04-A559-9689FB2C1E06}"/>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a:p>
        </p:txBody>
      </p:sp>
      <p:sp>
        <p:nvSpPr>
          <p:cNvPr id="4" name="Slide Number Placeholder 3">
            <a:extLst>
              <a:ext uri="{FF2B5EF4-FFF2-40B4-BE49-F238E27FC236}">
                <a16:creationId xmlns:a16="http://schemas.microsoft.com/office/drawing/2014/main" id="{FA590E47-6FD3-59FE-0BAD-B97F7569CD19}"/>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68613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DDAAA-5AB7-D705-CD2B-7ED0AAFFA3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1653EE-4BF1-750B-BFAD-A917F24849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A28A02-8E8E-5DEB-B1B0-2845CFD9E0A7}"/>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AESI, adverse event of special interest; CT, chemotherapy; ILD, interstitial lung disease; TRAE, treatment-related adverse event.</a:t>
            </a:r>
          </a:p>
        </p:txBody>
      </p:sp>
      <p:sp>
        <p:nvSpPr>
          <p:cNvPr id="4" name="Slide Number Placeholder 3">
            <a:extLst>
              <a:ext uri="{FF2B5EF4-FFF2-40B4-BE49-F238E27FC236}">
                <a16:creationId xmlns:a16="http://schemas.microsoft.com/office/drawing/2014/main" id="{B1437CCF-7194-3005-3523-5E9587E24673}"/>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25018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13</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a:t>TROPION-Breast02: Dato-</a:t>
            </a:r>
            <a:r>
              <a:rPr lang="en-US" altLang="en-US" sz="4000" dirty="0" err="1"/>
              <a:t>DXd</a:t>
            </a:r>
            <a:r>
              <a:rPr lang="en-US" altLang="en-US" sz="4000"/>
              <a:t> </a:t>
            </a:r>
            <a:r>
              <a:rPr lang="en-US" altLang="en-US" sz="4000" dirty="0"/>
              <a:t>vs </a:t>
            </a:r>
            <a:r>
              <a:rPr lang="en-US"/>
              <a:t>Investigator’s Choice of CT </a:t>
            </a:r>
            <a:r>
              <a:rPr lang="en-US" altLang="en-US" sz="4000"/>
              <a:t>as 1L Treatment in Patients With TNBC Who Are </a:t>
            </a:r>
            <a:r>
              <a:rPr lang="en-US" altLang="en-US" sz="4000" dirty="0"/>
              <a:t>Not</a:t>
            </a:r>
            <a:r>
              <a:rPr lang="en-US" altLang="en-US" sz="4000"/>
              <a:t> Candidates for Immunotherapy</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9806"/>
            <a:ext cx="784749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0"/>
              </a:spcBef>
              <a:spcAft>
                <a:spcPts val="0"/>
              </a:spcAft>
              <a:buNone/>
            </a:pPr>
            <a:r>
              <a:rPr lang="en-US" sz="1200" b="0">
                <a:solidFill>
                  <a:schemeClr val="bg1"/>
                </a:solidFill>
                <a:latin typeface="Calibri" panose="020F0502020204030204" pitchFamily="34" charset="0"/>
              </a:rPr>
              <a:t>Supported by educational grants from AstraZeneca; Daiichi Sankyo, Inc.; </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Gilead Sciences, Inc.; Incyte; and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a:solidFill>
                  <a:schemeClr val="bg2"/>
                </a:solidFill>
                <a:latin typeface="Calibri"/>
                <a:ea typeface="+mj-ea"/>
                <a:cs typeface="Calibri"/>
              </a:rPr>
              <a:t>CCO Independent Conference Coverage Highlights*</a:t>
            </a:r>
            <a:br>
              <a:rPr lang="en-US" sz="2200" b="1" kern="0">
                <a:latin typeface="Calibri" panose="020F0502020204030204" pitchFamily="34" charset="0"/>
                <a:ea typeface="+mj-ea"/>
                <a:cs typeface="+mj-cs"/>
              </a:rPr>
            </a:br>
            <a:r>
              <a:rPr lang="en-US" sz="1600" kern="0">
                <a:solidFill>
                  <a:schemeClr val="bg2"/>
                </a:solidFill>
                <a:latin typeface="Calibri"/>
                <a:ea typeface="+mj-ea"/>
                <a:cs typeface="Calibri"/>
              </a:rPr>
              <a:t>of the </a:t>
            </a:r>
            <a:r>
              <a:rPr lang="en-US" sz="1600" i="1" kern="0">
                <a:solidFill>
                  <a:schemeClr val="bg2"/>
                </a:solidFill>
                <a:latin typeface="Calibri"/>
                <a:ea typeface="+mj-ea"/>
                <a:cs typeface="Calibri"/>
              </a:rPr>
              <a:t>ESMO 2025 Congress, October 17-21, 2025</a:t>
            </a:r>
            <a:endParaRPr lang="en-US" altLang="en-US" sz="1600" kern="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a:t>TROPION-Breast02: Background</a:t>
            </a:r>
          </a:p>
        </p:txBody>
      </p:sp>
      <p:sp>
        <p:nvSpPr>
          <p:cNvPr id="7" name="Content Placeholder 6">
            <a:extLst>
              <a:ext uri="{FF2B5EF4-FFF2-40B4-BE49-F238E27FC236}">
                <a16:creationId xmlns:a16="http://schemas.microsoft.com/office/drawing/2014/main" id="{72D3F39A-1562-FEB0-18D6-8A7AED993FCD}"/>
              </a:ext>
            </a:extLst>
          </p:cNvPr>
          <p:cNvSpPr>
            <a:spLocks noGrp="1"/>
          </p:cNvSpPr>
          <p:nvPr>
            <p:ph idx="1"/>
          </p:nvPr>
        </p:nvSpPr>
        <p:spPr>
          <a:xfrm>
            <a:off x="615184" y="1349000"/>
            <a:ext cx="10877529" cy="4909817"/>
          </a:xfrm>
        </p:spPr>
        <p:txBody>
          <a:bodyPr/>
          <a:lstStyle/>
          <a:p>
            <a:r>
              <a:rPr lang="en-US" sz="2400" dirty="0"/>
              <a:t>Most </a:t>
            </a:r>
            <a:r>
              <a:rPr lang="en-US" sz="2400"/>
              <a:t>aggressive </a:t>
            </a:r>
            <a:r>
              <a:rPr lang="en-US" sz="2400" dirty="0"/>
              <a:t>subtype </a:t>
            </a:r>
            <a:r>
              <a:rPr lang="en-US" sz="2400"/>
              <a:t>of breast cancer is TNBC, which has fewer therapeutic options than other subtypes and poorer outcomes</a:t>
            </a:r>
          </a:p>
          <a:p>
            <a:pPr lvl="1"/>
            <a:r>
              <a:rPr lang="en-US" sz="2200"/>
              <a:t>5-yr survival rate is </a:t>
            </a:r>
            <a:r>
              <a:rPr lang="en-US" sz="2200" dirty="0"/>
              <a:t>8%-16</a:t>
            </a:r>
            <a:r>
              <a:rPr lang="en-US" sz="2200"/>
              <a:t>% with </a:t>
            </a:r>
            <a:r>
              <a:rPr lang="en-US" altLang="en-US" sz="2200"/>
              <a:t>many patients (~70%) ineligible for 1L immunotherapy and unresponsive to traditional therapies</a:t>
            </a:r>
            <a:r>
              <a:rPr lang="en-US" sz="2200" baseline="30000"/>
              <a:t>1,2</a:t>
            </a:r>
            <a:endParaRPr lang="en-US" altLang="en-US" sz="2200"/>
          </a:p>
          <a:p>
            <a:pPr lvl="1"/>
            <a:r>
              <a:rPr lang="en-US" altLang="en-US" sz="2200"/>
              <a:t>Upon progression, </a:t>
            </a:r>
            <a:r>
              <a:rPr lang="en-US" altLang="en-US" sz="2200" dirty="0"/>
              <a:t>~</a:t>
            </a:r>
            <a:r>
              <a:rPr lang="en-US" altLang="en-US" sz="2200"/>
              <a:t>50% of patients do not go on to receive 2L treatment</a:t>
            </a:r>
            <a:r>
              <a:rPr lang="en-US" altLang="en-US" sz="2200" baseline="30000"/>
              <a:t>2</a:t>
            </a:r>
          </a:p>
          <a:p>
            <a:r>
              <a:rPr lang="en-US" sz="2400"/>
              <a:t>Dato-DXd is a TROP-2–directed ADC with a topoisomerase inhibitor payload currently</a:t>
            </a:r>
            <a:r>
              <a:rPr lang="en-US" sz="2400" baseline="30000"/>
              <a:t> </a:t>
            </a:r>
            <a:r>
              <a:rPr lang="en-US" sz="2400"/>
              <a:t>approved for adults with unresectable or metastatic HR+/HER2- breast cancer who received prior ET and CT for unresectable or metastatic disease</a:t>
            </a:r>
            <a:r>
              <a:rPr lang="en-US" sz="2400" baseline="30000"/>
              <a:t>3</a:t>
            </a:r>
          </a:p>
          <a:p>
            <a:r>
              <a:rPr lang="en-US" altLang="en-US" sz="2400"/>
              <a:t>This report details primary results of phase III TROPION-Breast02 trial comparing 1L treatment with Dato-DXd vs CT in patients with locally recurrent inoperable or </a:t>
            </a:r>
            <a:r>
              <a:rPr lang="en-US" altLang="en-US" sz="2400" dirty="0"/>
              <a:t>mTNBC</a:t>
            </a:r>
            <a:r>
              <a:rPr lang="en-US" altLang="en-US" sz="2400"/>
              <a:t> who are not eligible for immunotherapy</a:t>
            </a:r>
            <a:r>
              <a:rPr lang="en-US" altLang="en-US" sz="2400" baseline="30000"/>
              <a:t>4</a:t>
            </a:r>
          </a:p>
          <a:p>
            <a:endParaRPr lang="en-US" sz="2400" baseline="30000"/>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32166" y="6203316"/>
            <a:ext cx="8339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1. Almansour. Front Mol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Biosci</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2022;9:836417. 2. Punie. Oncologist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2025;30:oyaf034.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Datopotamab</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deruxtecan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PI</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a:solidFill>
                  <a:srgbClr val="455560"/>
                </a:solidFill>
                <a:latin typeface="Calibri" panose="020F0502020204030204" pitchFamily="34" charset="0"/>
              </a:rPr>
              <a:t>4</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a:solidFill>
                  <a:srgbClr val="455560"/>
                </a:solidFill>
                <a:latin typeface="Calibri" panose="020F0502020204030204" pitchFamily="34" charset="0"/>
              </a:rPr>
              <a:t>Dent. ESMO 2025. </a:t>
            </a:r>
            <a:r>
              <a:rPr lang="en-US" altLang="en-US" sz="1200" b="0" dirty="0">
                <a:solidFill>
                  <a:srgbClr val="455560"/>
                </a:solidFill>
                <a:latin typeface="Calibri" panose="020F0502020204030204" pitchFamily="34" charset="0"/>
              </a:rPr>
              <a:t>Abstr</a:t>
            </a:r>
            <a:r>
              <a:rPr lang="en-US" altLang="en-US" sz="1200" b="0">
                <a:solidFill>
                  <a:srgbClr val="455560"/>
                </a:solidFill>
                <a:latin typeface="Calibri" panose="020F0502020204030204" pitchFamily="34" charset="0"/>
              </a:rPr>
              <a:t> LBA21</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1991886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a:t>TROPION-Breast02: Study Design</a:t>
            </a:r>
          </a:p>
        </p:txBody>
      </p:sp>
      <p:sp>
        <p:nvSpPr>
          <p:cNvPr id="7" name="Content Placeholder 6">
            <a:extLst>
              <a:ext uri="{FF2B5EF4-FFF2-40B4-BE49-F238E27FC236}">
                <a16:creationId xmlns:a16="http://schemas.microsoft.com/office/drawing/2014/main" id="{EECC82AD-3116-6F56-D17A-DE1582DF0C71}"/>
              </a:ext>
            </a:extLst>
          </p:cNvPr>
          <p:cNvSpPr>
            <a:spLocks noGrp="1"/>
          </p:cNvSpPr>
          <p:nvPr>
            <p:ph idx="1"/>
          </p:nvPr>
        </p:nvSpPr>
        <p:spPr/>
        <p:txBody>
          <a:bodyPr/>
          <a:lstStyle/>
          <a:p>
            <a:r>
              <a:rPr lang="en-US" sz="2400"/>
              <a:t>Global, randomized, open-label phase III trial</a:t>
            </a:r>
          </a:p>
          <a:p>
            <a:endParaRPr lang="en-US" sz="1400"/>
          </a:p>
          <a:p>
            <a:endParaRPr lang="en-US" sz="800"/>
          </a:p>
          <a:p>
            <a:endParaRPr lang="en-US"/>
          </a:p>
          <a:p>
            <a:endParaRPr lang="en-US"/>
          </a:p>
          <a:p>
            <a:endParaRPr lang="en-US"/>
          </a:p>
          <a:p>
            <a:endParaRPr lang="en-US" sz="1800"/>
          </a:p>
          <a:p>
            <a:r>
              <a:rPr lang="en-US" sz="2400" b="1"/>
              <a:t>Dual primary endpoints</a:t>
            </a:r>
            <a:r>
              <a:rPr lang="en-US" sz="2400" b="1" dirty="0"/>
              <a:t>:</a:t>
            </a:r>
            <a:r>
              <a:rPr lang="en-US" sz="2400"/>
              <a:t> OS, PFS (by BICR) per RECIST v1.1</a:t>
            </a:r>
          </a:p>
          <a:p>
            <a:r>
              <a:rPr lang="en-US" sz="2400" b="1"/>
              <a:t>Secondary endpoints</a:t>
            </a:r>
            <a:r>
              <a:rPr lang="en-US" sz="2400" b="1" dirty="0"/>
              <a:t>:</a:t>
            </a:r>
            <a:r>
              <a:rPr lang="en-US" sz="2400"/>
              <a:t> PFS (by investigator), ORR, </a:t>
            </a:r>
            <a:r>
              <a:rPr lang="en-US" sz="2400" dirty="0"/>
              <a:t>DoR</a:t>
            </a:r>
            <a:r>
              <a:rPr lang="en-US" sz="2400"/>
              <a:t>, safety</a:t>
            </a:r>
          </a:p>
        </p:txBody>
      </p:sp>
      <p:sp>
        <p:nvSpPr>
          <p:cNvPr id="5" name="Text Box 11">
            <a:extLst>
              <a:ext uri="{FF2B5EF4-FFF2-40B4-BE49-F238E27FC236}">
                <a16:creationId xmlns:a16="http://schemas.microsoft.com/office/drawing/2014/main" id="{515E444B-A901-4DDF-5B0B-CF85145526A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Dent. ESMO 202</a:t>
            </a:r>
            <a:r>
              <a:rPr lang="en-US" altLang="en-US" sz="1200" b="0">
                <a:solidFill>
                  <a:srgbClr val="455560"/>
                </a:solidFill>
                <a:latin typeface="Calibri" panose="020F0502020204030204" pitchFamily="34" charset="0"/>
              </a:rPr>
              <a:t>5</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LBA21.</a:t>
            </a:r>
          </a:p>
        </p:txBody>
      </p:sp>
      <p:sp>
        <p:nvSpPr>
          <p:cNvPr id="8" name="TextBox 7">
            <a:extLst>
              <a:ext uri="{FF2B5EF4-FFF2-40B4-BE49-F238E27FC236}">
                <a16:creationId xmlns:a16="http://schemas.microsoft.com/office/drawing/2014/main" id="{4A62437F-F9B2-296C-BAAA-6DB7BC9D3E98}"/>
              </a:ext>
            </a:extLst>
          </p:cNvPr>
          <p:cNvSpPr txBox="1"/>
          <p:nvPr/>
        </p:nvSpPr>
        <p:spPr bwMode="auto">
          <a:xfrm>
            <a:off x="937544" y="2585033"/>
            <a:ext cx="272054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locally recurrent inoperable or metastatic TNBC; no prior CT or targeted therapy in locally recurrent inoperable or metastatic setting; unsuitable for immunotherapy*; ECOG PS </a:t>
            </a:r>
            <a:r>
              <a:rPr lang="en-US" sz="1600" b="0" dirty="0">
                <a:solidFill>
                  <a:srgbClr val="000000"/>
                </a:solidFill>
                <a:latin typeface="Calibri" panose="020F0502020204030204" pitchFamily="34" charset="0"/>
              </a:rPr>
              <a:t>≤</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no minimum DFI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644)</a:t>
            </a:r>
          </a:p>
        </p:txBody>
      </p:sp>
      <p:sp>
        <p:nvSpPr>
          <p:cNvPr id="9" name="TextBox 8">
            <a:extLst>
              <a:ext uri="{FF2B5EF4-FFF2-40B4-BE49-F238E27FC236}">
                <a16:creationId xmlns:a16="http://schemas.microsoft.com/office/drawing/2014/main" id="{236D7AC6-F306-2E79-3E81-FF4855D29E41}"/>
              </a:ext>
            </a:extLst>
          </p:cNvPr>
          <p:cNvSpPr txBox="1"/>
          <p:nvPr/>
        </p:nvSpPr>
        <p:spPr bwMode="auto">
          <a:xfrm>
            <a:off x="2283886" y="2089442"/>
            <a:ext cx="49766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lvl="0" algn="ctr">
              <a:spcBef>
                <a:spcPct val="50000"/>
              </a:spcBef>
              <a:defRPr/>
            </a:pPr>
            <a:r>
              <a:rPr kumimoji="0" lang="en-US" sz="12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Stratified by geographic location (USA/Canada/Europe vs other regions),</a:t>
            </a:r>
            <a:r>
              <a:rPr lang="en-US" sz="1200" b="0" i="1">
                <a:solidFill>
                  <a:srgbClr val="000000"/>
                </a:solidFill>
                <a:latin typeface="Calibri" panose="020F0502020204030204" pitchFamily="34" charset="0"/>
              </a:rPr>
              <a:t> PD-L1 status (high vs low),</a:t>
            </a:r>
            <a:r>
              <a:rPr kumimoji="0" lang="en-US" sz="12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DFI history (de novo vs </a:t>
            </a:r>
            <a:r>
              <a:rPr lang="en-US" sz="1200" b="0" i="1">
                <a:solidFill>
                  <a:srgbClr val="000000"/>
                </a:solidFill>
                <a:latin typeface="Calibri" panose="020F0502020204030204" pitchFamily="34" charset="0"/>
              </a:rPr>
              <a:t>0-12 </a:t>
            </a:r>
            <a:r>
              <a:rPr lang="en-US" sz="1200" b="0" i="1" dirty="0">
                <a:solidFill>
                  <a:srgbClr val="000000"/>
                </a:solidFill>
                <a:latin typeface="Calibri" panose="020F0502020204030204" pitchFamily="34" charset="0"/>
              </a:rPr>
              <a:t>mo</a:t>
            </a:r>
            <a:r>
              <a:rPr lang="en-US" sz="1200" b="0" i="1">
                <a:solidFill>
                  <a:srgbClr val="000000"/>
                </a:solidFill>
                <a:latin typeface="Calibri" panose="020F0502020204030204" pitchFamily="34" charset="0"/>
              </a:rPr>
              <a:t> vs &gt;12 </a:t>
            </a:r>
            <a:r>
              <a:rPr lang="en-US" sz="1200" b="0" i="1" dirty="0">
                <a:solidFill>
                  <a:srgbClr val="000000"/>
                </a:solidFill>
                <a:latin typeface="Calibri" panose="020F0502020204030204" pitchFamily="34" charset="0"/>
              </a:rPr>
              <a:t>mo</a:t>
            </a:r>
            <a:r>
              <a:rPr kumimoji="0" lang="en-US" sz="12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1" name="Rectangle 49">
            <a:extLst>
              <a:ext uri="{FF2B5EF4-FFF2-40B4-BE49-F238E27FC236}">
                <a16:creationId xmlns:a16="http://schemas.microsoft.com/office/drawing/2014/main" id="{9CA3FA62-C979-3396-A992-B2C0800350EB}"/>
              </a:ext>
            </a:extLst>
          </p:cNvPr>
          <p:cNvSpPr>
            <a:spLocks noChangeArrowheads="1"/>
          </p:cNvSpPr>
          <p:nvPr/>
        </p:nvSpPr>
        <p:spPr bwMode="auto">
          <a:xfrm>
            <a:off x="4653913" y="2778870"/>
            <a:ext cx="3587117"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Dato-DXd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6 mg/kg IV Q3W (n = 323)</a:t>
            </a:r>
          </a:p>
        </p:txBody>
      </p:sp>
      <p:sp>
        <p:nvSpPr>
          <p:cNvPr id="12" name="Rectangle 50">
            <a:extLst>
              <a:ext uri="{FF2B5EF4-FFF2-40B4-BE49-F238E27FC236}">
                <a16:creationId xmlns:a16="http://schemas.microsoft.com/office/drawing/2014/main" id="{53A46C4E-B8AF-A7E8-FB90-A86216E0FB76}"/>
              </a:ext>
            </a:extLst>
          </p:cNvPr>
          <p:cNvSpPr>
            <a:spLocks noChangeArrowheads="1"/>
          </p:cNvSpPr>
          <p:nvPr/>
        </p:nvSpPr>
        <p:spPr bwMode="auto">
          <a:xfrm>
            <a:off x="4653913" y="3599448"/>
            <a:ext cx="3587117" cy="70326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Investigator’s Choice of CT</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p>
          <a:p>
            <a:pPr lvl="0" algn="ctr">
              <a:lnSpc>
                <a:spcPct val="100000"/>
              </a:lnSpc>
              <a:spcBef>
                <a:spcPct val="0"/>
              </a:spcBef>
              <a:spcAft>
                <a:spcPct val="0"/>
              </a:spcAft>
              <a:buClrTx/>
              <a:buNone/>
              <a:defRPr/>
            </a:pPr>
            <a:r>
              <a:rPr lang="en-US" altLang="en-US" sz="1800" b="0" dirty="0">
                <a:solidFill>
                  <a:srgbClr val="FFFFFF"/>
                </a:solidFill>
                <a:latin typeface="Calibri" panose="020F0502020204030204" pitchFamily="34" charset="0"/>
              </a:rPr>
              <a:t>(n = 321)</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Line 53">
            <a:extLst>
              <a:ext uri="{FF2B5EF4-FFF2-40B4-BE49-F238E27FC236}">
                <a16:creationId xmlns:a16="http://schemas.microsoft.com/office/drawing/2014/main" id="{9C595C9F-C24E-9283-1706-1E97B43A5682}"/>
              </a:ext>
            </a:extLst>
          </p:cNvPr>
          <p:cNvSpPr>
            <a:spLocks noChangeShapeType="1"/>
          </p:cNvSpPr>
          <p:nvPr/>
        </p:nvSpPr>
        <p:spPr bwMode="auto">
          <a:xfrm>
            <a:off x="3917313" y="363838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Line 54">
            <a:extLst>
              <a:ext uri="{FF2B5EF4-FFF2-40B4-BE49-F238E27FC236}">
                <a16:creationId xmlns:a16="http://schemas.microsoft.com/office/drawing/2014/main" id="{3DC69ECF-519D-C8DA-A29D-E169EDB11D20}"/>
              </a:ext>
            </a:extLst>
          </p:cNvPr>
          <p:cNvSpPr>
            <a:spLocks noChangeShapeType="1"/>
          </p:cNvSpPr>
          <p:nvPr/>
        </p:nvSpPr>
        <p:spPr bwMode="auto">
          <a:xfrm flipV="1">
            <a:off x="3917313" y="3038307"/>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6" name="Straight Arrow Connector 15">
            <a:extLst>
              <a:ext uri="{FF2B5EF4-FFF2-40B4-BE49-F238E27FC236}">
                <a16:creationId xmlns:a16="http://schemas.microsoft.com/office/drawing/2014/main" id="{3CB6AA7B-C713-6AD9-0179-2B66D86094F2}"/>
              </a:ext>
            </a:extLst>
          </p:cNvPr>
          <p:cNvCxnSpPr/>
          <p:nvPr/>
        </p:nvCxnSpPr>
        <p:spPr bwMode="auto">
          <a:xfrm>
            <a:off x="4068737" y="2717025"/>
            <a:ext cx="0" cy="397934"/>
          </a:xfrm>
          <a:prstGeom prst="straightConnector1">
            <a:avLst/>
          </a:prstGeom>
          <a:noFill/>
          <a:ln w="28575" cap="flat" cmpd="sng" algn="ctr">
            <a:solidFill>
              <a:schemeClr val="bg1"/>
            </a:solidFill>
            <a:prstDash val="sysDot"/>
            <a:round/>
            <a:headEnd type="none" w="med" len="med"/>
            <a:tailEnd type="triangle"/>
          </a:ln>
          <a:effectLst/>
        </p:spPr>
      </p:cxnSp>
      <p:cxnSp>
        <p:nvCxnSpPr>
          <p:cNvPr id="6" name="Straight Arrow Connector 5">
            <a:extLst>
              <a:ext uri="{FF2B5EF4-FFF2-40B4-BE49-F238E27FC236}">
                <a16:creationId xmlns:a16="http://schemas.microsoft.com/office/drawing/2014/main" id="{7A56AF88-28D2-47F0-87FC-888AF16CAC0E}"/>
              </a:ext>
            </a:extLst>
          </p:cNvPr>
          <p:cNvCxnSpPr/>
          <p:nvPr/>
        </p:nvCxnSpPr>
        <p:spPr bwMode="auto">
          <a:xfrm>
            <a:off x="8372675" y="3385969"/>
            <a:ext cx="846667" cy="0"/>
          </a:xfrm>
          <a:prstGeom prst="straightConnector1">
            <a:avLst/>
          </a:prstGeom>
          <a:noFill/>
          <a:ln w="28575" cap="flat" cmpd="sng" algn="ctr">
            <a:solidFill>
              <a:schemeClr val="bg1"/>
            </a:solidFill>
            <a:prstDash val="solid"/>
            <a:round/>
            <a:headEnd type="none" w="med" len="med"/>
            <a:tailEnd type="triangle"/>
          </a:ln>
          <a:effectLst/>
        </p:spPr>
      </p:cxnSp>
      <p:sp>
        <p:nvSpPr>
          <p:cNvPr id="15" name="TextBox 14">
            <a:extLst>
              <a:ext uri="{FF2B5EF4-FFF2-40B4-BE49-F238E27FC236}">
                <a16:creationId xmlns:a16="http://schemas.microsoft.com/office/drawing/2014/main" id="{10FDE5B3-A453-48B2-95BD-50E8556CB161}"/>
              </a:ext>
            </a:extLst>
          </p:cNvPr>
          <p:cNvSpPr txBox="1"/>
          <p:nvPr/>
        </p:nvSpPr>
        <p:spPr bwMode="auto">
          <a:xfrm>
            <a:off x="9215520" y="3126980"/>
            <a:ext cx="20389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Until PD or unacceptable toxicity</a:t>
            </a:r>
          </a:p>
        </p:txBody>
      </p:sp>
      <p:sp>
        <p:nvSpPr>
          <p:cNvPr id="17" name="TextBox 16">
            <a:extLst>
              <a:ext uri="{FF2B5EF4-FFF2-40B4-BE49-F238E27FC236}">
                <a16:creationId xmlns:a16="http://schemas.microsoft.com/office/drawing/2014/main" id="{61D7DA3F-7B50-8F51-4A42-8A49F4DA97DD}"/>
              </a:ext>
            </a:extLst>
          </p:cNvPr>
          <p:cNvSpPr txBox="1"/>
          <p:nvPr/>
        </p:nvSpPr>
        <p:spPr bwMode="auto">
          <a:xfrm>
            <a:off x="4477702" y="4331931"/>
            <a:ext cx="63867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lvl="0">
              <a:spcBef>
                <a:spcPct val="50000"/>
              </a:spcBef>
              <a:defRPr/>
            </a:pP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ICC options: </a:t>
            </a:r>
            <a:r>
              <a:rPr lang="en-US" sz="1200" b="0" dirty="0">
                <a:solidFill>
                  <a:schemeClr val="bg1"/>
                </a:solidFill>
                <a:latin typeface="Calibri" panose="020F0502020204030204" pitchFamily="34" charset="0"/>
              </a:rPr>
              <a:t>Paclitaxel 80 mg/m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 D1, 8, 15 Q3W or nab-paclitaxel 100 mg/m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 D1, 8, 15 Q4W</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capecitabine 1000 mg/m</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or 1250 mg/m</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PO BID D 1-14 </a:t>
            </a:r>
            <a:r>
              <a:rPr lang="en-US" sz="1200" b="0" dirty="0">
                <a:solidFill>
                  <a:schemeClr val="bg1"/>
                </a:solidFill>
                <a:latin typeface="Calibri" panose="020F0502020204030204" pitchFamily="34" charset="0"/>
              </a:rPr>
              <a:t>Q3W;</a:t>
            </a:r>
            <a:r>
              <a:rPr lang="en-US" sz="1200" b="0" dirty="0">
                <a:solidFill>
                  <a:srgbClr val="000000"/>
                </a:solidFill>
                <a:latin typeface="Calibri" panose="020F0502020204030204" pitchFamily="34" charset="0"/>
              </a:rPr>
              <a:t> or eribulin mesylate 1.4 </a:t>
            </a:r>
            <a:r>
              <a:rPr lang="en-US" sz="1200" b="0" dirty="0">
                <a:solidFill>
                  <a:schemeClr val="bg1"/>
                </a:solidFill>
                <a:latin typeface="Calibri" panose="020F0502020204030204" pitchFamily="34" charset="0"/>
              </a:rPr>
              <a:t>mg/m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 eribulin 1.23</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lang="en-US" sz="1200" b="0" dirty="0">
                <a:solidFill>
                  <a:schemeClr val="bg1"/>
                </a:solidFill>
                <a:latin typeface="Calibri" panose="020F0502020204030204" pitchFamily="34" charset="0"/>
              </a:rPr>
              <a:t>mg/m</a:t>
            </a:r>
            <a:r>
              <a:rPr lang="en-US" sz="1200" b="0" baseline="30000" dirty="0">
                <a:solidFill>
                  <a:schemeClr val="bg1"/>
                </a:solidFill>
                <a:latin typeface="Calibri" panose="020F0502020204030204" pitchFamily="34" charset="0"/>
              </a:rPr>
              <a:t>2 </a:t>
            </a:r>
            <a:r>
              <a:rPr lang="en-US" sz="1200" b="0" dirty="0">
                <a:solidFill>
                  <a:schemeClr val="bg1"/>
                </a:solidFill>
                <a:latin typeface="Calibri" panose="020F0502020204030204" pitchFamily="34" charset="0"/>
              </a:rPr>
              <a:t>IV D1, 8, 15 Q3W</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or carboplatin AUC6 IV mo. Day 1 Q3W.</a:t>
            </a:r>
          </a:p>
        </p:txBody>
      </p:sp>
      <p:sp>
        <p:nvSpPr>
          <p:cNvPr id="3" name="TextBox 2">
            <a:extLst>
              <a:ext uri="{FF2B5EF4-FFF2-40B4-BE49-F238E27FC236}">
                <a16:creationId xmlns:a16="http://schemas.microsoft.com/office/drawing/2014/main" id="{9D8BE957-8227-5854-08EF-BF7E5DD35F55}"/>
              </a:ext>
            </a:extLst>
          </p:cNvPr>
          <p:cNvSpPr txBox="1"/>
          <p:nvPr/>
        </p:nvSpPr>
        <p:spPr bwMode="auto">
          <a:xfrm>
            <a:off x="659778" y="6015860"/>
            <a:ext cx="108724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*Unsuitable for immunotherapy defined as: PD-L1 low tumor or patients with PD-L1-high tumors with (a) disease relapse after previous PD-(L)1 inhibitor therapy for early-stage breast cancer, or (b) comorbidities precluding PD-(L)1 inhibitor therapy, or no regulatory access to PD-(L)1 inhibitor therapy.</a:t>
            </a:r>
          </a:p>
        </p:txBody>
      </p:sp>
    </p:spTree>
    <p:extLst>
      <p:ext uri="{BB962C8B-B14F-4D97-AF65-F5344CB8AC3E}">
        <p14:creationId xmlns:p14="http://schemas.microsoft.com/office/powerpoint/2010/main" val="124262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TROPION-Breast02:</a:t>
            </a:r>
            <a:r>
              <a:rPr lang="en-US" altLang="en-US"/>
              <a:t> Baseline Characteristics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a:solidFill>
                  <a:srgbClr val="455560"/>
                </a:solidFill>
                <a:latin typeface="Calibri" panose="020F0502020204030204" pitchFamily="34" charset="0"/>
              </a:rPr>
              <a:t>Dent. ESMO 2025. </a:t>
            </a:r>
            <a:r>
              <a:rPr lang="en-US" altLang="en-US" sz="1200" b="0" dirty="0">
                <a:solidFill>
                  <a:srgbClr val="455560"/>
                </a:solidFill>
                <a:latin typeface="Calibri" panose="020F0502020204030204" pitchFamily="34" charset="0"/>
              </a:rPr>
              <a:t>Abstr</a:t>
            </a:r>
            <a:r>
              <a:rPr lang="en-US" altLang="en-US" sz="1200" b="0">
                <a:solidFill>
                  <a:srgbClr val="455560"/>
                </a:solidFill>
                <a:latin typeface="Calibri" panose="020F0502020204030204" pitchFamily="34" charset="0"/>
              </a:rPr>
              <a:t> LBA21.</a:t>
            </a:r>
          </a:p>
        </p:txBody>
      </p:sp>
      <p:graphicFrame>
        <p:nvGraphicFramePr>
          <p:cNvPr id="2" name="Group 3">
            <a:extLst>
              <a:ext uri="{FF2B5EF4-FFF2-40B4-BE49-F238E27FC236}">
                <a16:creationId xmlns:a16="http://schemas.microsoft.com/office/drawing/2014/main" id="{8D942D73-C55E-AA81-7E57-A826CBAF8130}"/>
              </a:ext>
            </a:extLst>
          </p:cNvPr>
          <p:cNvGraphicFramePr>
            <a:graphicFrameLocks/>
          </p:cNvGraphicFramePr>
          <p:nvPr>
            <p:extLst>
              <p:ext uri="{D42A27DB-BD31-4B8C-83A1-F6EECF244321}">
                <p14:modId xmlns:p14="http://schemas.microsoft.com/office/powerpoint/2010/main" val="2269919146"/>
              </p:ext>
            </p:extLst>
          </p:nvPr>
        </p:nvGraphicFramePr>
        <p:xfrm>
          <a:off x="727076" y="1341918"/>
          <a:ext cx="5404209" cy="4946981"/>
        </p:xfrm>
        <a:graphic>
          <a:graphicData uri="http://schemas.openxmlformats.org/drawingml/2006/table">
            <a:tbl>
              <a:tblPr/>
              <a:tblGrid>
                <a:gridCol w="962024">
                  <a:extLst>
                    <a:ext uri="{9D8B030D-6E8A-4147-A177-3AD203B41FA5}">
                      <a16:colId xmlns:a16="http://schemas.microsoft.com/office/drawing/2014/main" val="20000"/>
                    </a:ext>
                  </a:extLst>
                </a:gridCol>
                <a:gridCol w="1573723">
                  <a:extLst>
                    <a:ext uri="{9D8B030D-6E8A-4147-A177-3AD203B41FA5}">
                      <a16:colId xmlns:a16="http://schemas.microsoft.com/office/drawing/2014/main" val="2621909280"/>
                    </a:ext>
                  </a:extLst>
                </a:gridCol>
                <a:gridCol w="1434231">
                  <a:extLst>
                    <a:ext uri="{9D8B030D-6E8A-4147-A177-3AD203B41FA5}">
                      <a16:colId xmlns:a16="http://schemas.microsoft.com/office/drawing/2014/main" val="20001"/>
                    </a:ext>
                  </a:extLst>
                </a:gridCol>
                <a:gridCol w="1434231">
                  <a:extLst>
                    <a:ext uri="{9D8B030D-6E8A-4147-A177-3AD203B41FA5}">
                      <a16:colId xmlns:a16="http://schemas.microsoft.com/office/drawing/2014/main" val="20002"/>
                    </a:ext>
                  </a:extLst>
                </a:gridCol>
              </a:tblGrid>
              <a:tr h="440435">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BL Characteristic</a:t>
                      </a: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Dato-DXd</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323)</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Investigator’s Choice of CT</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321)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59085">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56 (27 - 85)</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57 (23 - 83)</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9085">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Female,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323 (100)</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319 (99)</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984485">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Other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13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151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131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28 (9)</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14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131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153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23 (7)</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21785">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Geographic region,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US/Canada/W Europe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Other regions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120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203 (63)</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120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201 (63)</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72712315"/>
                  </a:ext>
                </a:extLst>
              </a:tr>
              <a:tr h="621785">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195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128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182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139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19909606"/>
                  </a:ext>
                </a:extLst>
              </a:tr>
              <a:tr h="98448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DFI history,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7150" marR="0" lvl="0" indent="-571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1" u="none" strike="noStrike" cap="none" normalizeH="0" baseline="0">
                          <a:ln>
                            <a:noFill/>
                          </a:ln>
                          <a:solidFill>
                            <a:schemeClr val="bg2">
                              <a:lumMod val="10000"/>
                            </a:schemeClr>
                          </a:solidFill>
                          <a:effectLst/>
                          <a:latin typeface="Calibri" panose="020F0502020204030204" pitchFamily="34" charset="0"/>
                        </a:rPr>
                        <a:t> </a:t>
                      </a:r>
                      <a:r>
                        <a:rPr kumimoji="0" lang="en-US" sz="1400" b="0" i="0" u="none" strike="noStrike" cap="none" normalizeH="0" baseline="0">
                          <a:ln>
                            <a:noFill/>
                          </a:ln>
                          <a:solidFill>
                            <a:schemeClr val="bg2">
                              <a:lumMod val="10000"/>
                            </a:schemeClr>
                          </a:solidFill>
                          <a:effectLst/>
                          <a:latin typeface="Calibri" panose="020F0502020204030204" pitchFamily="34" charset="0"/>
                        </a:rPr>
                        <a:t>De novo</a:t>
                      </a:r>
                    </a:p>
                    <a:p>
                      <a:pPr marL="57150" marR="0" lvl="0" indent="-571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 Prior: 0-6 mo</a:t>
                      </a:r>
                    </a:p>
                    <a:p>
                      <a:pPr marL="57150" marR="0" lvl="0" indent="-571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 Prior: 0-12 mo</a:t>
                      </a:r>
                    </a:p>
                    <a:p>
                      <a:pPr marL="57150" marR="0" lvl="0" indent="-571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 Prior: &gt;12 mo</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109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47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67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147 (46)</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110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51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66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145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68209440"/>
                  </a:ext>
                </a:extLst>
              </a:tr>
            </a:tbl>
          </a:graphicData>
        </a:graphic>
      </p:graphicFrame>
      <p:graphicFrame>
        <p:nvGraphicFramePr>
          <p:cNvPr id="3" name="Group 3">
            <a:extLst>
              <a:ext uri="{FF2B5EF4-FFF2-40B4-BE49-F238E27FC236}">
                <a16:creationId xmlns:a16="http://schemas.microsoft.com/office/drawing/2014/main" id="{A6DB5A48-07B0-E251-34E3-3A0A17783CD5}"/>
              </a:ext>
            </a:extLst>
          </p:cNvPr>
          <p:cNvGraphicFramePr>
            <a:graphicFrameLocks/>
          </p:cNvGraphicFramePr>
          <p:nvPr>
            <p:extLst>
              <p:ext uri="{D42A27DB-BD31-4B8C-83A1-F6EECF244321}">
                <p14:modId xmlns:p14="http://schemas.microsoft.com/office/powerpoint/2010/main" val="633844310"/>
              </p:ext>
            </p:extLst>
          </p:nvPr>
        </p:nvGraphicFramePr>
        <p:xfrm>
          <a:off x="6254662" y="1341917"/>
          <a:ext cx="5210263" cy="4511120"/>
        </p:xfrm>
        <a:graphic>
          <a:graphicData uri="http://schemas.openxmlformats.org/drawingml/2006/table">
            <a:tbl>
              <a:tblPr/>
              <a:tblGrid>
                <a:gridCol w="2388297">
                  <a:extLst>
                    <a:ext uri="{9D8B030D-6E8A-4147-A177-3AD203B41FA5}">
                      <a16:colId xmlns:a16="http://schemas.microsoft.com/office/drawing/2014/main" val="20000"/>
                    </a:ext>
                  </a:extLst>
                </a:gridCol>
                <a:gridCol w="1410983">
                  <a:extLst>
                    <a:ext uri="{9D8B030D-6E8A-4147-A177-3AD203B41FA5}">
                      <a16:colId xmlns:a16="http://schemas.microsoft.com/office/drawing/2014/main" val="20001"/>
                    </a:ext>
                  </a:extLst>
                </a:gridCol>
                <a:gridCol w="141098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BL 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Dato-DXd</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323)</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Investigator’s Choice of CT</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321)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305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PD-L1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Low (CPS &lt;10)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High (CPS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287 (89)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34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291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29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01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Metastatic sites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Visceral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Liver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Brain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253 (78)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93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36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233 (73)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98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28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No of metastatic sites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&lt;3</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207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116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215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106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Preselected CT</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Nab-paclitaxel</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Paclitaxel</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Eribulin*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Carboplatin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Capecitabine</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180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82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43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172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92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35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14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11525712"/>
                  </a:ext>
                </a:extLst>
              </a:tr>
            </a:tbl>
          </a:graphicData>
        </a:graphic>
      </p:graphicFrame>
      <p:sp>
        <p:nvSpPr>
          <p:cNvPr id="4" name="TextBox 3">
            <a:extLst>
              <a:ext uri="{FF2B5EF4-FFF2-40B4-BE49-F238E27FC236}">
                <a16:creationId xmlns:a16="http://schemas.microsoft.com/office/drawing/2014/main" id="{EBF30C5B-A0E0-FDB1-5D69-258C41FAAC33}"/>
              </a:ext>
            </a:extLst>
          </p:cNvPr>
          <p:cNvSpPr txBox="1"/>
          <p:nvPr/>
        </p:nvSpPr>
        <p:spPr bwMode="auto">
          <a:xfrm>
            <a:off x="6254662" y="5796371"/>
            <a:ext cx="24587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Includes eribulin</a:t>
            </a:r>
            <a:r>
              <a:rPr lang="en-US" sz="1200" b="0">
                <a:solidFill>
                  <a:schemeClr val="bg1"/>
                </a:solidFill>
                <a:latin typeface="Calibri" panose="020F0502020204030204" pitchFamily="34" charset="0"/>
              </a:rPr>
              <a:t> mesylate/</a:t>
            </a:r>
            <a:r>
              <a:rPr lang="en-US" sz="1200" b="0" dirty="0">
                <a:solidFill>
                  <a:schemeClr val="bg1"/>
                </a:solidFill>
                <a:latin typeface="Calibri" panose="020F0502020204030204" pitchFamily="34" charset="0"/>
              </a:rPr>
              <a:t>eribulin.</a:t>
            </a:r>
            <a:endParaRPr lang="en-US" sz="1200" b="0">
              <a:solidFill>
                <a:schemeClr val="bg1"/>
              </a:solidFill>
              <a:latin typeface="Calibri" panose="020F0502020204030204" pitchFamily="34" charset="0"/>
            </a:endParaRPr>
          </a:p>
        </p:txBody>
      </p:sp>
    </p:spTree>
    <p:extLst>
      <p:ext uri="{BB962C8B-B14F-4D97-AF65-F5344CB8AC3E}">
        <p14:creationId xmlns:p14="http://schemas.microsoft.com/office/powerpoint/2010/main" val="1770550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6A14A-46EA-6B0B-2EFD-5269CD067D31}"/>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46F3F38D-0904-3D87-2137-542D20D7A03A}"/>
              </a:ext>
            </a:extLst>
          </p:cNvPr>
          <p:cNvSpPr>
            <a:spLocks noGrp="1" noChangeArrowheads="1"/>
          </p:cNvSpPr>
          <p:nvPr>
            <p:ph type="title"/>
          </p:nvPr>
        </p:nvSpPr>
        <p:spPr/>
        <p:txBody>
          <a:bodyPr/>
          <a:lstStyle/>
          <a:p>
            <a:r>
              <a:rPr lang="en-US"/>
              <a:t>TROPION-Breast02: PFS by BICR (Coprimary Endpoint)</a:t>
            </a:r>
            <a:endParaRPr lang="en-US" altLang="en-US"/>
          </a:p>
        </p:txBody>
      </p:sp>
      <p:sp>
        <p:nvSpPr>
          <p:cNvPr id="9221" name="Text Box 11">
            <a:extLst>
              <a:ext uri="{FF2B5EF4-FFF2-40B4-BE49-F238E27FC236}">
                <a16:creationId xmlns:a16="http://schemas.microsoft.com/office/drawing/2014/main" id="{B5DF1C39-89F7-F474-D8C0-468710C2E619}"/>
              </a:ext>
            </a:extLst>
          </p:cNvPr>
          <p:cNvSpPr txBox="1">
            <a:spLocks noChangeArrowheads="1"/>
          </p:cNvSpPr>
          <p:nvPr/>
        </p:nvSpPr>
        <p:spPr bwMode="auto">
          <a:xfrm>
            <a:off x="431273" y="6377273"/>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lang="en-US" altLang="en-US" sz="1200" b="0">
                <a:solidFill>
                  <a:srgbClr val="455560"/>
                </a:solidFill>
                <a:latin typeface="Calibri" panose="020F0502020204030204" pitchFamily="34" charset="0"/>
              </a:rPr>
              <a:t>Dent. ESMO 2025. </a:t>
            </a:r>
            <a:r>
              <a:rPr lang="en-US" altLang="en-US" sz="1200" b="0" dirty="0">
                <a:solidFill>
                  <a:srgbClr val="455560"/>
                </a:solidFill>
                <a:latin typeface="Calibri" panose="020F0502020204030204" pitchFamily="34" charset="0"/>
              </a:rPr>
              <a:t>Abstr</a:t>
            </a:r>
            <a:r>
              <a:rPr lang="en-US" altLang="en-US" sz="1200" b="0">
                <a:solidFill>
                  <a:srgbClr val="455560"/>
                </a:solidFill>
                <a:latin typeface="Calibri" panose="020F0502020204030204" pitchFamily="34" charset="0"/>
              </a:rPr>
              <a:t> LBA21</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a:solidFill>
                  <a:srgbClr val="455560"/>
                </a:solidFill>
                <a:latin typeface="Calibri" panose="020F0502020204030204" pitchFamily="34" charset="0"/>
              </a:rPr>
              <a:t>Reproduced with permission. </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AB46CD6F-1E47-AFF1-0731-1A855A06CAB6}"/>
              </a:ext>
            </a:extLst>
          </p:cNvPr>
          <p:cNvSpPr txBox="1"/>
          <p:nvPr/>
        </p:nvSpPr>
        <p:spPr bwMode="auto">
          <a:xfrm>
            <a:off x="609759" y="5923408"/>
            <a:ext cx="92513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a:solidFill>
                  <a:schemeClr val="bg1"/>
                </a:solidFill>
                <a:latin typeface="Calibri" panose="020F0502020204030204" pitchFamily="34" charset="0"/>
              </a:rPr>
              <a:t>PFS by investigator assessment was consistent with PFS by BICR, and across patient subgroups</a:t>
            </a:r>
          </a:p>
        </p:txBody>
      </p:sp>
      <p:graphicFrame>
        <p:nvGraphicFramePr>
          <p:cNvPr id="10" name="Group 3">
            <a:extLst>
              <a:ext uri="{FF2B5EF4-FFF2-40B4-BE49-F238E27FC236}">
                <a16:creationId xmlns:a16="http://schemas.microsoft.com/office/drawing/2014/main" id="{C1B3C36C-E212-12F0-463F-CF7B043C93C1}"/>
              </a:ext>
            </a:extLst>
          </p:cNvPr>
          <p:cNvGraphicFramePr>
            <a:graphicFrameLocks/>
          </p:cNvGraphicFramePr>
          <p:nvPr>
            <p:extLst>
              <p:ext uri="{D42A27DB-BD31-4B8C-83A1-F6EECF244321}">
                <p14:modId xmlns:p14="http://schemas.microsoft.com/office/powerpoint/2010/main" val="2664023952"/>
              </p:ext>
            </p:extLst>
          </p:nvPr>
        </p:nvGraphicFramePr>
        <p:xfrm>
          <a:off x="6605787" y="1290310"/>
          <a:ext cx="4848756" cy="1859344"/>
        </p:xfrm>
        <a:graphic>
          <a:graphicData uri="http://schemas.openxmlformats.org/drawingml/2006/table">
            <a:tbl>
              <a:tblPr/>
              <a:tblGrid>
                <a:gridCol w="2063931">
                  <a:extLst>
                    <a:ext uri="{9D8B030D-6E8A-4147-A177-3AD203B41FA5}">
                      <a16:colId xmlns:a16="http://schemas.microsoft.com/office/drawing/2014/main" val="20000"/>
                    </a:ext>
                  </a:extLst>
                </a:gridCol>
                <a:gridCol w="1471741">
                  <a:extLst>
                    <a:ext uri="{9D8B030D-6E8A-4147-A177-3AD203B41FA5}">
                      <a16:colId xmlns:a16="http://schemas.microsoft.com/office/drawing/2014/main" val="20001"/>
                    </a:ext>
                  </a:extLst>
                </a:gridCol>
                <a:gridCol w="1313084">
                  <a:extLst>
                    <a:ext uri="{9D8B030D-6E8A-4147-A177-3AD203B41FA5}">
                      <a16:colId xmlns:a16="http://schemas.microsoft.com/office/drawing/2014/main" val="20002"/>
                    </a:ext>
                  </a:extLst>
                </a:gridCol>
              </a:tblGrid>
              <a:tr h="2736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Dato-DXd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323)</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Investigator’s Choice of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52408">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PFS 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199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209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78819016"/>
                  </a:ext>
                </a:extLst>
              </a:tr>
              <a:tr h="1524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Median PFS,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10.8 (8.6-13.0)</a:t>
                      </a: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5.6 (5.0-7.0)</a:t>
                      </a: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41393784"/>
                  </a:ext>
                </a:extLst>
              </a:tr>
              <a:tr h="160973">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HR (95% CI)</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lang="en-US" altLang="en-US" sz="1400" b="0" i="1">
                          <a:solidFill>
                            <a:schemeClr val="bg1"/>
                          </a:solidFill>
                        </a:rPr>
                        <a:t>P </a:t>
                      </a:r>
                      <a:r>
                        <a:rPr lang="en-US" altLang="en-US" sz="1400" i="0">
                          <a:solidFill>
                            <a:schemeClr val="bg1"/>
                          </a:solidFill>
                        </a:rPr>
                        <a:t>value</a:t>
                      </a:r>
                      <a:endParaRPr kumimoji="0" lang="en-US" sz="14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0.57 (0.47-0.69)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80063443"/>
                  </a:ext>
                </a:extLst>
              </a:tr>
            </a:tbl>
          </a:graphicData>
        </a:graphic>
      </p:graphicFrame>
      <p:sp>
        <p:nvSpPr>
          <p:cNvPr id="9" name="TextBox 8">
            <a:extLst>
              <a:ext uri="{FF2B5EF4-FFF2-40B4-BE49-F238E27FC236}">
                <a16:creationId xmlns:a16="http://schemas.microsoft.com/office/drawing/2014/main" id="{035CD7DF-66FD-D745-DD07-1DE2D05FDA0A}"/>
              </a:ext>
            </a:extLst>
          </p:cNvPr>
          <p:cNvSpPr txBox="1"/>
          <p:nvPr/>
        </p:nvSpPr>
        <p:spPr bwMode="auto">
          <a:xfrm rot="16200000">
            <a:off x="456260" y="3149625"/>
            <a:ext cx="1616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Probability</a:t>
            </a:r>
          </a:p>
        </p:txBody>
      </p:sp>
      <p:sp>
        <p:nvSpPr>
          <p:cNvPr id="12" name="TextBox 11">
            <a:extLst>
              <a:ext uri="{FF2B5EF4-FFF2-40B4-BE49-F238E27FC236}">
                <a16:creationId xmlns:a16="http://schemas.microsoft.com/office/drawing/2014/main" id="{6B742AF7-101A-6CCD-3AD7-32B919098A7E}"/>
              </a:ext>
            </a:extLst>
          </p:cNvPr>
          <p:cNvSpPr txBox="1"/>
          <p:nvPr/>
        </p:nvSpPr>
        <p:spPr bwMode="auto">
          <a:xfrm>
            <a:off x="5235448" y="4957139"/>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19" name="Group 18">
            <a:extLst>
              <a:ext uri="{FF2B5EF4-FFF2-40B4-BE49-F238E27FC236}">
                <a16:creationId xmlns:a16="http://schemas.microsoft.com/office/drawing/2014/main" id="{BE403BA7-62A5-C3A5-C8C4-F16FB508389D}"/>
              </a:ext>
            </a:extLst>
          </p:cNvPr>
          <p:cNvGrpSpPr/>
          <p:nvPr/>
        </p:nvGrpSpPr>
        <p:grpSpPr>
          <a:xfrm>
            <a:off x="1385271" y="1825250"/>
            <a:ext cx="476413" cy="3042328"/>
            <a:chOff x="1385271" y="1825250"/>
            <a:chExt cx="476413" cy="3042328"/>
          </a:xfrm>
        </p:grpSpPr>
        <p:sp>
          <p:nvSpPr>
            <p:cNvPr id="13" name="TextBox 12">
              <a:extLst>
                <a:ext uri="{FF2B5EF4-FFF2-40B4-BE49-F238E27FC236}">
                  <a16:creationId xmlns:a16="http://schemas.microsoft.com/office/drawing/2014/main" id="{320A4BE6-6E9D-4136-3AA3-1DA7602DD0BE}"/>
                </a:ext>
              </a:extLst>
            </p:cNvPr>
            <p:cNvSpPr txBox="1"/>
            <p:nvPr/>
          </p:nvSpPr>
          <p:spPr bwMode="auto">
            <a:xfrm>
              <a:off x="1385272" y="182525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4" name="TextBox 13">
              <a:extLst>
                <a:ext uri="{FF2B5EF4-FFF2-40B4-BE49-F238E27FC236}">
                  <a16:creationId xmlns:a16="http://schemas.microsoft.com/office/drawing/2014/main" id="{654F0574-F4CF-B2DC-28B8-42E4036E2C13}"/>
                </a:ext>
              </a:extLst>
            </p:cNvPr>
            <p:cNvSpPr txBox="1"/>
            <p:nvPr/>
          </p:nvSpPr>
          <p:spPr bwMode="auto">
            <a:xfrm>
              <a:off x="1385271" y="2350742"/>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15" name="TextBox 14">
              <a:extLst>
                <a:ext uri="{FF2B5EF4-FFF2-40B4-BE49-F238E27FC236}">
                  <a16:creationId xmlns:a16="http://schemas.microsoft.com/office/drawing/2014/main" id="{F4997A21-6D05-FA80-62F7-0AE61722BEBB}"/>
                </a:ext>
              </a:extLst>
            </p:cNvPr>
            <p:cNvSpPr txBox="1"/>
            <p:nvPr/>
          </p:nvSpPr>
          <p:spPr bwMode="auto">
            <a:xfrm>
              <a:off x="1385271" y="2892766"/>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16" name="TextBox 15">
              <a:extLst>
                <a:ext uri="{FF2B5EF4-FFF2-40B4-BE49-F238E27FC236}">
                  <a16:creationId xmlns:a16="http://schemas.microsoft.com/office/drawing/2014/main" id="{542A6146-179C-1F5B-27DF-52CCAED7D264}"/>
                </a:ext>
              </a:extLst>
            </p:cNvPr>
            <p:cNvSpPr txBox="1"/>
            <p:nvPr/>
          </p:nvSpPr>
          <p:spPr bwMode="auto">
            <a:xfrm>
              <a:off x="1385271" y="3418258"/>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17" name="TextBox 16">
              <a:extLst>
                <a:ext uri="{FF2B5EF4-FFF2-40B4-BE49-F238E27FC236}">
                  <a16:creationId xmlns:a16="http://schemas.microsoft.com/office/drawing/2014/main" id="{92B5A08A-7318-798D-7BC3-1AF434293596}"/>
                </a:ext>
              </a:extLst>
            </p:cNvPr>
            <p:cNvSpPr txBox="1"/>
            <p:nvPr/>
          </p:nvSpPr>
          <p:spPr bwMode="auto">
            <a:xfrm>
              <a:off x="1385271" y="397275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18" name="TextBox 17">
              <a:extLst>
                <a:ext uri="{FF2B5EF4-FFF2-40B4-BE49-F238E27FC236}">
                  <a16:creationId xmlns:a16="http://schemas.microsoft.com/office/drawing/2014/main" id="{DC459FBE-AAC6-57C3-0431-05628A0AE1E4}"/>
                </a:ext>
              </a:extLst>
            </p:cNvPr>
            <p:cNvSpPr txBox="1"/>
            <p:nvPr/>
          </p:nvSpPr>
          <p:spPr bwMode="auto">
            <a:xfrm>
              <a:off x="1559999" y="449824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34" name="Group 33">
            <a:extLst>
              <a:ext uri="{FF2B5EF4-FFF2-40B4-BE49-F238E27FC236}">
                <a16:creationId xmlns:a16="http://schemas.microsoft.com/office/drawing/2014/main" id="{920EE39B-6AE2-88E4-DDBE-EDC17678542F}"/>
              </a:ext>
            </a:extLst>
          </p:cNvPr>
          <p:cNvGrpSpPr/>
          <p:nvPr/>
        </p:nvGrpSpPr>
        <p:grpSpPr>
          <a:xfrm>
            <a:off x="1736241" y="4720424"/>
            <a:ext cx="7556409" cy="369332"/>
            <a:chOff x="1736241" y="4720424"/>
            <a:chExt cx="7556409" cy="369332"/>
          </a:xfrm>
        </p:grpSpPr>
        <p:sp>
          <p:nvSpPr>
            <p:cNvPr id="20" name="TextBox 19">
              <a:extLst>
                <a:ext uri="{FF2B5EF4-FFF2-40B4-BE49-F238E27FC236}">
                  <a16:creationId xmlns:a16="http://schemas.microsoft.com/office/drawing/2014/main" id="{415A60BA-F753-EC19-CA6E-9B117707C997}"/>
                </a:ext>
              </a:extLst>
            </p:cNvPr>
            <p:cNvSpPr txBox="1"/>
            <p:nvPr/>
          </p:nvSpPr>
          <p:spPr bwMode="auto">
            <a:xfrm>
              <a:off x="1736241" y="472042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1" name="TextBox 20">
              <a:extLst>
                <a:ext uri="{FF2B5EF4-FFF2-40B4-BE49-F238E27FC236}">
                  <a16:creationId xmlns:a16="http://schemas.microsoft.com/office/drawing/2014/main" id="{61AEC53C-87ED-3EF0-6148-3D623ED02941}"/>
                </a:ext>
              </a:extLst>
            </p:cNvPr>
            <p:cNvSpPr txBox="1"/>
            <p:nvPr/>
          </p:nvSpPr>
          <p:spPr bwMode="auto">
            <a:xfrm>
              <a:off x="2288691" y="472042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22" name="TextBox 21">
              <a:extLst>
                <a:ext uri="{FF2B5EF4-FFF2-40B4-BE49-F238E27FC236}">
                  <a16:creationId xmlns:a16="http://schemas.microsoft.com/office/drawing/2014/main" id="{D8AC0D99-21E5-8FA6-2DB0-378B351D062B}"/>
                </a:ext>
              </a:extLst>
            </p:cNvPr>
            <p:cNvSpPr txBox="1"/>
            <p:nvPr/>
          </p:nvSpPr>
          <p:spPr bwMode="auto">
            <a:xfrm>
              <a:off x="2847491" y="472042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3" name="TextBox 22">
              <a:extLst>
                <a:ext uri="{FF2B5EF4-FFF2-40B4-BE49-F238E27FC236}">
                  <a16:creationId xmlns:a16="http://schemas.microsoft.com/office/drawing/2014/main" id="{5C79E03D-C710-5273-5201-4F7A1C5A832A}"/>
                </a:ext>
              </a:extLst>
            </p:cNvPr>
            <p:cNvSpPr txBox="1"/>
            <p:nvPr/>
          </p:nvSpPr>
          <p:spPr bwMode="auto">
            <a:xfrm>
              <a:off x="3399941" y="472042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24" name="TextBox 23">
              <a:extLst>
                <a:ext uri="{FF2B5EF4-FFF2-40B4-BE49-F238E27FC236}">
                  <a16:creationId xmlns:a16="http://schemas.microsoft.com/office/drawing/2014/main" id="{02AB16E0-9A7A-ECD3-B8E4-1BA2664DE533}"/>
                </a:ext>
              </a:extLst>
            </p:cNvPr>
            <p:cNvSpPr txBox="1"/>
            <p:nvPr/>
          </p:nvSpPr>
          <p:spPr bwMode="auto">
            <a:xfrm>
              <a:off x="3893882" y="47204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5" name="TextBox 24">
              <a:extLst>
                <a:ext uri="{FF2B5EF4-FFF2-40B4-BE49-F238E27FC236}">
                  <a16:creationId xmlns:a16="http://schemas.microsoft.com/office/drawing/2014/main" id="{8E62815B-138E-5E4B-8ACF-8757802B02A9}"/>
                </a:ext>
              </a:extLst>
            </p:cNvPr>
            <p:cNvSpPr txBox="1"/>
            <p:nvPr/>
          </p:nvSpPr>
          <p:spPr bwMode="auto">
            <a:xfrm>
              <a:off x="4446332" y="47204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6" name="TextBox 25">
              <a:extLst>
                <a:ext uri="{FF2B5EF4-FFF2-40B4-BE49-F238E27FC236}">
                  <a16:creationId xmlns:a16="http://schemas.microsoft.com/office/drawing/2014/main" id="{5ACF882B-EF11-DC15-4818-811BEB470E5F}"/>
                </a:ext>
              </a:extLst>
            </p:cNvPr>
            <p:cNvSpPr txBox="1"/>
            <p:nvPr/>
          </p:nvSpPr>
          <p:spPr bwMode="auto">
            <a:xfrm>
              <a:off x="5005132" y="47204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7" name="TextBox 26">
              <a:extLst>
                <a:ext uri="{FF2B5EF4-FFF2-40B4-BE49-F238E27FC236}">
                  <a16:creationId xmlns:a16="http://schemas.microsoft.com/office/drawing/2014/main" id="{4C133E1B-2084-4B27-6A78-0935A1451435}"/>
                </a:ext>
              </a:extLst>
            </p:cNvPr>
            <p:cNvSpPr txBox="1"/>
            <p:nvPr/>
          </p:nvSpPr>
          <p:spPr bwMode="auto">
            <a:xfrm>
              <a:off x="5557582" y="47204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28" name="TextBox 27">
              <a:extLst>
                <a:ext uri="{FF2B5EF4-FFF2-40B4-BE49-F238E27FC236}">
                  <a16:creationId xmlns:a16="http://schemas.microsoft.com/office/drawing/2014/main" id="{3436CAE4-24BA-8926-A9F0-53BB4F388A6C}"/>
                </a:ext>
              </a:extLst>
            </p:cNvPr>
            <p:cNvSpPr txBox="1"/>
            <p:nvPr/>
          </p:nvSpPr>
          <p:spPr bwMode="auto">
            <a:xfrm>
              <a:off x="6105346" y="47204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9" name="TextBox 28">
              <a:extLst>
                <a:ext uri="{FF2B5EF4-FFF2-40B4-BE49-F238E27FC236}">
                  <a16:creationId xmlns:a16="http://schemas.microsoft.com/office/drawing/2014/main" id="{745F2B0B-CFEA-3B7D-A76D-1632AF1CC2DD}"/>
                </a:ext>
              </a:extLst>
            </p:cNvPr>
            <p:cNvSpPr txBox="1"/>
            <p:nvPr/>
          </p:nvSpPr>
          <p:spPr bwMode="auto">
            <a:xfrm>
              <a:off x="6657796" y="47204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30" name="TextBox 29">
              <a:extLst>
                <a:ext uri="{FF2B5EF4-FFF2-40B4-BE49-F238E27FC236}">
                  <a16:creationId xmlns:a16="http://schemas.microsoft.com/office/drawing/2014/main" id="{9EF684CE-4660-E148-39D3-185EFDDF0F62}"/>
                </a:ext>
              </a:extLst>
            </p:cNvPr>
            <p:cNvSpPr txBox="1"/>
            <p:nvPr/>
          </p:nvSpPr>
          <p:spPr bwMode="auto">
            <a:xfrm>
              <a:off x="7210246" y="47204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1" name="TextBox 30">
              <a:extLst>
                <a:ext uri="{FF2B5EF4-FFF2-40B4-BE49-F238E27FC236}">
                  <a16:creationId xmlns:a16="http://schemas.microsoft.com/office/drawing/2014/main" id="{324213E5-E8FD-E3A6-35B9-30320A1D894B}"/>
                </a:ext>
              </a:extLst>
            </p:cNvPr>
            <p:cNvSpPr txBox="1"/>
            <p:nvPr/>
          </p:nvSpPr>
          <p:spPr bwMode="auto">
            <a:xfrm>
              <a:off x="7762696" y="47204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32" name="TextBox 31">
              <a:extLst>
                <a:ext uri="{FF2B5EF4-FFF2-40B4-BE49-F238E27FC236}">
                  <a16:creationId xmlns:a16="http://schemas.microsoft.com/office/drawing/2014/main" id="{C113BDA5-A024-525F-FF32-640F22371750}"/>
                </a:ext>
              </a:extLst>
            </p:cNvPr>
            <p:cNvSpPr txBox="1"/>
            <p:nvPr/>
          </p:nvSpPr>
          <p:spPr bwMode="auto">
            <a:xfrm>
              <a:off x="8321496" y="47204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3" name="TextBox 32">
              <a:extLst>
                <a:ext uri="{FF2B5EF4-FFF2-40B4-BE49-F238E27FC236}">
                  <a16:creationId xmlns:a16="http://schemas.microsoft.com/office/drawing/2014/main" id="{2DB1790C-D63B-6F69-F54C-C8128BDDA8E4}"/>
                </a:ext>
              </a:extLst>
            </p:cNvPr>
            <p:cNvSpPr txBox="1"/>
            <p:nvPr/>
          </p:nvSpPr>
          <p:spPr bwMode="auto">
            <a:xfrm>
              <a:off x="8873946" y="47204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grpSp>
      <p:sp>
        <p:nvSpPr>
          <p:cNvPr id="35" name="Freeform: Shape 34">
            <a:extLst>
              <a:ext uri="{FF2B5EF4-FFF2-40B4-BE49-F238E27FC236}">
                <a16:creationId xmlns:a16="http://schemas.microsoft.com/office/drawing/2014/main" id="{B19FE0F3-9099-4BFE-78B1-1957033A6B3B}"/>
              </a:ext>
            </a:extLst>
          </p:cNvPr>
          <p:cNvSpPr/>
          <p:nvPr/>
        </p:nvSpPr>
        <p:spPr bwMode="auto">
          <a:xfrm>
            <a:off x="1885950" y="2006600"/>
            <a:ext cx="7200900" cy="2686050"/>
          </a:xfrm>
          <a:custGeom>
            <a:avLst/>
            <a:gdLst>
              <a:gd name="connsiteX0" fmla="*/ 0 w 7200900"/>
              <a:gd name="connsiteY0" fmla="*/ 0 h 2686050"/>
              <a:gd name="connsiteX1" fmla="*/ 0 w 7200900"/>
              <a:gd name="connsiteY1" fmla="*/ 2686050 h 2686050"/>
              <a:gd name="connsiteX2" fmla="*/ 7200900 w 7200900"/>
              <a:gd name="connsiteY2" fmla="*/ 2686050 h 2686050"/>
            </a:gdLst>
            <a:ahLst/>
            <a:cxnLst>
              <a:cxn ang="0">
                <a:pos x="connsiteX0" y="connsiteY0"/>
              </a:cxn>
              <a:cxn ang="0">
                <a:pos x="connsiteX1" y="connsiteY1"/>
              </a:cxn>
              <a:cxn ang="0">
                <a:pos x="connsiteX2" y="connsiteY2"/>
              </a:cxn>
            </a:cxnLst>
            <a:rect l="l" t="t" r="r" b="b"/>
            <a:pathLst>
              <a:path w="7200900" h="2686050">
                <a:moveTo>
                  <a:pt x="0" y="0"/>
                </a:moveTo>
                <a:lnTo>
                  <a:pt x="0" y="2686050"/>
                </a:lnTo>
                <a:lnTo>
                  <a:pt x="7200900" y="2686050"/>
                </a:lnTo>
              </a:path>
            </a:pathLst>
          </a:custGeom>
          <a:noFill/>
          <a:ln w="28575">
            <a:solidFill>
              <a:schemeClr val="bg1"/>
            </a:solidFill>
            <a:miter lim="800000"/>
            <a:headEnd/>
            <a:tailEnd/>
          </a:ln>
        </p:spPr>
        <p:txBody>
          <a:bodyPr rtlCol="0" anchor="ctr"/>
          <a:lstStyle/>
          <a:p>
            <a:pPr algn="ctr"/>
            <a:endParaRPr lang="en-US"/>
          </a:p>
        </p:txBody>
      </p:sp>
      <p:cxnSp>
        <p:nvCxnSpPr>
          <p:cNvPr id="37" name="Straight Connector 36">
            <a:extLst>
              <a:ext uri="{FF2B5EF4-FFF2-40B4-BE49-F238E27FC236}">
                <a16:creationId xmlns:a16="http://schemas.microsoft.com/office/drawing/2014/main" id="{6958BACD-F193-0482-3FF2-73A57099CC97}"/>
              </a:ext>
            </a:extLst>
          </p:cNvPr>
          <p:cNvCxnSpPr/>
          <p:nvPr/>
        </p:nvCxnSpPr>
        <p:spPr bwMode="auto">
          <a:xfrm>
            <a:off x="4102100" y="2260600"/>
            <a:ext cx="0" cy="243205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38" name="Straight Connector 37">
            <a:extLst>
              <a:ext uri="{FF2B5EF4-FFF2-40B4-BE49-F238E27FC236}">
                <a16:creationId xmlns:a16="http://schemas.microsoft.com/office/drawing/2014/main" id="{8A19182E-1129-A274-6E41-D375247604CC}"/>
              </a:ext>
            </a:extLst>
          </p:cNvPr>
          <p:cNvCxnSpPr>
            <a:cxnSpLocks/>
          </p:cNvCxnSpPr>
          <p:nvPr/>
        </p:nvCxnSpPr>
        <p:spPr bwMode="auto">
          <a:xfrm>
            <a:off x="5207000" y="2590800"/>
            <a:ext cx="0" cy="210185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40" name="Straight Connector 39">
            <a:extLst>
              <a:ext uri="{FF2B5EF4-FFF2-40B4-BE49-F238E27FC236}">
                <a16:creationId xmlns:a16="http://schemas.microsoft.com/office/drawing/2014/main" id="{C7C95185-7750-DE63-C8DE-C2505E1AAE2D}"/>
              </a:ext>
            </a:extLst>
          </p:cNvPr>
          <p:cNvCxnSpPr>
            <a:cxnSpLocks/>
          </p:cNvCxnSpPr>
          <p:nvPr/>
        </p:nvCxnSpPr>
        <p:spPr bwMode="auto">
          <a:xfrm>
            <a:off x="1885950" y="3346450"/>
            <a:ext cx="7017119"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43" name="TextBox 42">
            <a:extLst>
              <a:ext uri="{FF2B5EF4-FFF2-40B4-BE49-F238E27FC236}">
                <a16:creationId xmlns:a16="http://schemas.microsoft.com/office/drawing/2014/main" id="{417A18AC-19AA-6C90-EBBD-3273B965A621}"/>
              </a:ext>
            </a:extLst>
          </p:cNvPr>
          <p:cNvSpPr txBox="1"/>
          <p:nvPr/>
        </p:nvSpPr>
        <p:spPr bwMode="auto">
          <a:xfrm>
            <a:off x="4053022" y="2129135"/>
            <a:ext cx="129836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dirty="0">
                <a:solidFill>
                  <a:schemeClr val="bg1"/>
                </a:solidFill>
                <a:latin typeface="Calibri" panose="020F0502020204030204" pitchFamily="34" charset="0"/>
              </a:rPr>
              <a:t>12-mo rate:</a:t>
            </a:r>
          </a:p>
          <a:p>
            <a:pPr algn="l">
              <a:lnSpc>
                <a:spcPct val="100000"/>
              </a:lnSpc>
              <a:spcBef>
                <a:spcPts val="0"/>
              </a:spcBef>
              <a:spcAft>
                <a:spcPct val="0"/>
              </a:spcAft>
              <a:buClrTx/>
              <a:buFontTx/>
              <a:buNone/>
            </a:pPr>
            <a:r>
              <a:rPr lang="en-US" dirty="0">
                <a:solidFill>
                  <a:schemeClr val="accent1"/>
                </a:solidFill>
                <a:latin typeface="Calibri" panose="020F0502020204030204" pitchFamily="34" charset="0"/>
              </a:rPr>
              <a:t>45.6%</a:t>
            </a:r>
          </a:p>
          <a:p>
            <a:pPr algn="l">
              <a:lnSpc>
                <a:spcPct val="100000"/>
              </a:lnSpc>
              <a:spcBef>
                <a:spcPts val="0"/>
              </a:spcBef>
              <a:spcAft>
                <a:spcPct val="0"/>
              </a:spcAft>
              <a:buClrTx/>
              <a:buFontTx/>
              <a:buNone/>
            </a:pPr>
            <a:r>
              <a:rPr lang="en-US" dirty="0">
                <a:solidFill>
                  <a:schemeClr val="accent3"/>
                </a:solidFill>
                <a:latin typeface="Calibri" panose="020F0502020204030204" pitchFamily="34" charset="0"/>
              </a:rPr>
              <a:t>25.6%</a:t>
            </a:r>
          </a:p>
        </p:txBody>
      </p:sp>
      <p:sp>
        <p:nvSpPr>
          <p:cNvPr id="44" name="TextBox 43">
            <a:extLst>
              <a:ext uri="{FF2B5EF4-FFF2-40B4-BE49-F238E27FC236}">
                <a16:creationId xmlns:a16="http://schemas.microsoft.com/office/drawing/2014/main" id="{D3E47738-0139-FD9C-6AC8-7471EF022A4A}"/>
              </a:ext>
            </a:extLst>
          </p:cNvPr>
          <p:cNvSpPr txBox="1"/>
          <p:nvPr/>
        </p:nvSpPr>
        <p:spPr bwMode="auto">
          <a:xfrm>
            <a:off x="5182734" y="2435820"/>
            <a:ext cx="129836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dirty="0">
                <a:solidFill>
                  <a:schemeClr val="bg1"/>
                </a:solidFill>
                <a:latin typeface="Calibri" panose="020F0502020204030204" pitchFamily="34" charset="0"/>
              </a:rPr>
              <a:t>18-mo rate:</a:t>
            </a:r>
          </a:p>
          <a:p>
            <a:pPr algn="l">
              <a:lnSpc>
                <a:spcPct val="100000"/>
              </a:lnSpc>
              <a:spcBef>
                <a:spcPts val="0"/>
              </a:spcBef>
              <a:spcAft>
                <a:spcPct val="0"/>
              </a:spcAft>
              <a:buClrTx/>
              <a:buFontTx/>
              <a:buNone/>
            </a:pPr>
            <a:r>
              <a:rPr lang="en-US" dirty="0">
                <a:solidFill>
                  <a:schemeClr val="accent1"/>
                </a:solidFill>
                <a:latin typeface="Calibri" panose="020F0502020204030204" pitchFamily="34" charset="0"/>
              </a:rPr>
              <a:t>32.7%</a:t>
            </a:r>
          </a:p>
          <a:p>
            <a:pPr algn="l">
              <a:lnSpc>
                <a:spcPct val="100000"/>
              </a:lnSpc>
              <a:spcBef>
                <a:spcPts val="0"/>
              </a:spcBef>
              <a:spcAft>
                <a:spcPct val="0"/>
              </a:spcAft>
              <a:buClrTx/>
              <a:buFontTx/>
              <a:buNone/>
            </a:pPr>
            <a:r>
              <a:rPr lang="en-US" dirty="0">
                <a:solidFill>
                  <a:schemeClr val="accent3"/>
                </a:solidFill>
                <a:latin typeface="Calibri" panose="020F0502020204030204" pitchFamily="34" charset="0"/>
              </a:rPr>
              <a:t>16.8%</a:t>
            </a:r>
          </a:p>
        </p:txBody>
      </p:sp>
      <p:sp>
        <p:nvSpPr>
          <p:cNvPr id="45" name="TextBox 44">
            <a:extLst>
              <a:ext uri="{FF2B5EF4-FFF2-40B4-BE49-F238E27FC236}">
                <a16:creationId xmlns:a16="http://schemas.microsoft.com/office/drawing/2014/main" id="{883A93EC-68C2-E3A5-ECB8-4ABDEA2ACCFF}"/>
              </a:ext>
            </a:extLst>
          </p:cNvPr>
          <p:cNvSpPr txBox="1"/>
          <p:nvPr/>
        </p:nvSpPr>
        <p:spPr bwMode="auto">
          <a:xfrm>
            <a:off x="342900" y="4993321"/>
            <a:ext cx="141231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600" dirty="0">
                <a:solidFill>
                  <a:schemeClr val="bg1"/>
                </a:solidFill>
                <a:latin typeface="Calibri" panose="020F0502020204030204" pitchFamily="34" charset="0"/>
              </a:rPr>
              <a:t>No. at Risk</a:t>
            </a:r>
          </a:p>
          <a:p>
            <a:pPr algn="r">
              <a:lnSpc>
                <a:spcPct val="100000"/>
              </a:lnSpc>
              <a:spcBef>
                <a:spcPts val="0"/>
              </a:spcBef>
              <a:spcAft>
                <a:spcPct val="0"/>
              </a:spcAft>
              <a:buClrTx/>
              <a:buFontTx/>
              <a:buNone/>
            </a:pPr>
            <a:r>
              <a:rPr lang="en-US" sz="1600" dirty="0">
                <a:solidFill>
                  <a:schemeClr val="accent1"/>
                </a:solidFill>
                <a:latin typeface="Calibri" panose="020F0502020204030204" pitchFamily="34" charset="0"/>
              </a:rPr>
              <a:t>Dato-</a:t>
            </a:r>
            <a:r>
              <a:rPr lang="en-US" sz="1600" dirty="0" err="1">
                <a:solidFill>
                  <a:schemeClr val="accent1"/>
                </a:solidFill>
                <a:latin typeface="Calibri" panose="020F0502020204030204" pitchFamily="34" charset="0"/>
              </a:rPr>
              <a:t>DXd</a:t>
            </a:r>
            <a:endParaRPr lang="en-US" sz="1600" dirty="0">
              <a:solidFill>
                <a:schemeClr val="accent1"/>
              </a:solidFill>
              <a:latin typeface="Calibri" panose="020F0502020204030204" pitchFamily="34" charset="0"/>
            </a:endParaRPr>
          </a:p>
          <a:p>
            <a:pPr algn="r">
              <a:lnSpc>
                <a:spcPct val="100000"/>
              </a:lnSpc>
              <a:spcBef>
                <a:spcPts val="0"/>
              </a:spcBef>
              <a:spcAft>
                <a:spcPct val="0"/>
              </a:spcAft>
              <a:buClrTx/>
              <a:buFontTx/>
              <a:buNone/>
            </a:pPr>
            <a:r>
              <a:rPr lang="en-US" sz="1600" dirty="0">
                <a:solidFill>
                  <a:schemeClr val="accent3"/>
                </a:solidFill>
                <a:latin typeface="Calibri" panose="020F0502020204030204" pitchFamily="34" charset="0"/>
              </a:rPr>
              <a:t>Investigator’s Choice of CT</a:t>
            </a:r>
          </a:p>
        </p:txBody>
      </p:sp>
      <p:grpSp>
        <p:nvGrpSpPr>
          <p:cNvPr id="46" name="Group 45">
            <a:extLst>
              <a:ext uri="{FF2B5EF4-FFF2-40B4-BE49-F238E27FC236}">
                <a16:creationId xmlns:a16="http://schemas.microsoft.com/office/drawing/2014/main" id="{78F1200C-B66C-C2A6-DDAE-AF2489DEA54C}"/>
              </a:ext>
            </a:extLst>
          </p:cNvPr>
          <p:cNvGrpSpPr/>
          <p:nvPr/>
        </p:nvGrpSpPr>
        <p:grpSpPr>
          <a:xfrm>
            <a:off x="1638458" y="5239542"/>
            <a:ext cx="7589271" cy="584775"/>
            <a:chOff x="1638458" y="4720424"/>
            <a:chExt cx="7589271" cy="584775"/>
          </a:xfrm>
        </p:grpSpPr>
        <p:sp>
          <p:nvSpPr>
            <p:cNvPr id="47" name="TextBox 46">
              <a:extLst>
                <a:ext uri="{FF2B5EF4-FFF2-40B4-BE49-F238E27FC236}">
                  <a16:creationId xmlns:a16="http://schemas.microsoft.com/office/drawing/2014/main" id="{040D6079-43A0-BAFA-E8A2-24D09F8870DA}"/>
                </a:ext>
              </a:extLst>
            </p:cNvPr>
            <p:cNvSpPr txBox="1"/>
            <p:nvPr/>
          </p:nvSpPr>
          <p:spPr bwMode="auto">
            <a:xfrm>
              <a:off x="1638458" y="4720424"/>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323</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321</a:t>
              </a:r>
            </a:p>
          </p:txBody>
        </p:sp>
        <p:sp>
          <p:nvSpPr>
            <p:cNvPr id="48" name="TextBox 47">
              <a:extLst>
                <a:ext uri="{FF2B5EF4-FFF2-40B4-BE49-F238E27FC236}">
                  <a16:creationId xmlns:a16="http://schemas.microsoft.com/office/drawing/2014/main" id="{C0C87082-2F49-68D4-D331-C93AB4D370F0}"/>
                </a:ext>
              </a:extLst>
            </p:cNvPr>
            <p:cNvSpPr txBox="1"/>
            <p:nvPr/>
          </p:nvSpPr>
          <p:spPr bwMode="auto">
            <a:xfrm>
              <a:off x="2190908" y="4720424"/>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265</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191</a:t>
              </a:r>
            </a:p>
          </p:txBody>
        </p:sp>
        <p:sp>
          <p:nvSpPr>
            <p:cNvPr id="49" name="TextBox 48">
              <a:extLst>
                <a:ext uri="{FF2B5EF4-FFF2-40B4-BE49-F238E27FC236}">
                  <a16:creationId xmlns:a16="http://schemas.microsoft.com/office/drawing/2014/main" id="{77631405-B983-E78A-670D-1C9DCA12DEDA}"/>
                </a:ext>
              </a:extLst>
            </p:cNvPr>
            <p:cNvSpPr txBox="1"/>
            <p:nvPr/>
          </p:nvSpPr>
          <p:spPr bwMode="auto">
            <a:xfrm>
              <a:off x="2749708" y="4720424"/>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191</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107</a:t>
              </a:r>
            </a:p>
          </p:txBody>
        </p:sp>
        <p:sp>
          <p:nvSpPr>
            <p:cNvPr id="50" name="TextBox 49">
              <a:extLst>
                <a:ext uri="{FF2B5EF4-FFF2-40B4-BE49-F238E27FC236}">
                  <a16:creationId xmlns:a16="http://schemas.microsoft.com/office/drawing/2014/main" id="{FEAED458-B297-5095-AC43-A3E3E63C2459}"/>
                </a:ext>
              </a:extLst>
            </p:cNvPr>
            <p:cNvSpPr txBox="1"/>
            <p:nvPr/>
          </p:nvSpPr>
          <p:spPr bwMode="auto">
            <a:xfrm>
              <a:off x="3302158" y="4720424"/>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150</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64</a:t>
              </a:r>
            </a:p>
          </p:txBody>
        </p:sp>
        <p:sp>
          <p:nvSpPr>
            <p:cNvPr id="51" name="TextBox 50">
              <a:extLst>
                <a:ext uri="{FF2B5EF4-FFF2-40B4-BE49-F238E27FC236}">
                  <a16:creationId xmlns:a16="http://schemas.microsoft.com/office/drawing/2014/main" id="{1559EDB6-2651-CD41-0D60-CC2A5664D3F9}"/>
                </a:ext>
              </a:extLst>
            </p:cNvPr>
            <p:cNvSpPr txBox="1"/>
            <p:nvPr/>
          </p:nvSpPr>
          <p:spPr bwMode="auto">
            <a:xfrm>
              <a:off x="3854608" y="4720424"/>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116</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46</a:t>
              </a:r>
            </a:p>
          </p:txBody>
        </p:sp>
        <p:sp>
          <p:nvSpPr>
            <p:cNvPr id="52" name="TextBox 51">
              <a:extLst>
                <a:ext uri="{FF2B5EF4-FFF2-40B4-BE49-F238E27FC236}">
                  <a16:creationId xmlns:a16="http://schemas.microsoft.com/office/drawing/2014/main" id="{650969B3-51C5-A291-FB84-B936FBB7A195}"/>
                </a:ext>
              </a:extLst>
            </p:cNvPr>
            <p:cNvSpPr txBox="1"/>
            <p:nvPr/>
          </p:nvSpPr>
          <p:spPr bwMode="auto">
            <a:xfrm>
              <a:off x="4459156" y="4720424"/>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84</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29</a:t>
              </a:r>
            </a:p>
          </p:txBody>
        </p:sp>
        <p:sp>
          <p:nvSpPr>
            <p:cNvPr id="53" name="TextBox 52">
              <a:extLst>
                <a:ext uri="{FF2B5EF4-FFF2-40B4-BE49-F238E27FC236}">
                  <a16:creationId xmlns:a16="http://schemas.microsoft.com/office/drawing/2014/main" id="{4906EC90-D17E-435D-EDCC-E8E46D86032D}"/>
                </a:ext>
              </a:extLst>
            </p:cNvPr>
            <p:cNvSpPr txBox="1"/>
            <p:nvPr/>
          </p:nvSpPr>
          <p:spPr bwMode="auto">
            <a:xfrm>
              <a:off x="5017956" y="4720424"/>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56</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19</a:t>
              </a:r>
            </a:p>
          </p:txBody>
        </p:sp>
        <p:sp>
          <p:nvSpPr>
            <p:cNvPr id="54" name="TextBox 53">
              <a:extLst>
                <a:ext uri="{FF2B5EF4-FFF2-40B4-BE49-F238E27FC236}">
                  <a16:creationId xmlns:a16="http://schemas.microsoft.com/office/drawing/2014/main" id="{502777E0-E6A3-AED0-2E3D-3ECFD69CF8E4}"/>
                </a:ext>
              </a:extLst>
            </p:cNvPr>
            <p:cNvSpPr txBox="1"/>
            <p:nvPr/>
          </p:nvSpPr>
          <p:spPr bwMode="auto">
            <a:xfrm>
              <a:off x="5570406" y="4720424"/>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41</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16</a:t>
              </a:r>
            </a:p>
          </p:txBody>
        </p:sp>
        <p:sp>
          <p:nvSpPr>
            <p:cNvPr id="55" name="TextBox 54">
              <a:extLst>
                <a:ext uri="{FF2B5EF4-FFF2-40B4-BE49-F238E27FC236}">
                  <a16:creationId xmlns:a16="http://schemas.microsoft.com/office/drawing/2014/main" id="{0C94BBC8-E658-D37F-60B3-5BAE726CDE95}"/>
                </a:ext>
              </a:extLst>
            </p:cNvPr>
            <p:cNvSpPr txBox="1"/>
            <p:nvPr/>
          </p:nvSpPr>
          <p:spPr bwMode="auto">
            <a:xfrm>
              <a:off x="6118170" y="4720424"/>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24</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8</a:t>
              </a:r>
            </a:p>
          </p:txBody>
        </p:sp>
        <p:sp>
          <p:nvSpPr>
            <p:cNvPr id="56" name="TextBox 55">
              <a:extLst>
                <a:ext uri="{FF2B5EF4-FFF2-40B4-BE49-F238E27FC236}">
                  <a16:creationId xmlns:a16="http://schemas.microsoft.com/office/drawing/2014/main" id="{53B4C850-5FBC-26BC-FCE0-66F9773F333B}"/>
                </a:ext>
              </a:extLst>
            </p:cNvPr>
            <p:cNvSpPr txBox="1"/>
            <p:nvPr/>
          </p:nvSpPr>
          <p:spPr bwMode="auto">
            <a:xfrm>
              <a:off x="6670620" y="4720424"/>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20</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a:t>
              </a:r>
            </a:p>
          </p:txBody>
        </p:sp>
        <p:sp>
          <p:nvSpPr>
            <p:cNvPr id="57" name="TextBox 56">
              <a:extLst>
                <a:ext uri="{FF2B5EF4-FFF2-40B4-BE49-F238E27FC236}">
                  <a16:creationId xmlns:a16="http://schemas.microsoft.com/office/drawing/2014/main" id="{9AB9AB07-90FE-438C-6C74-6592836C046E}"/>
                </a:ext>
              </a:extLst>
            </p:cNvPr>
            <p:cNvSpPr txBox="1"/>
            <p:nvPr/>
          </p:nvSpPr>
          <p:spPr bwMode="auto">
            <a:xfrm>
              <a:off x="7223070" y="4720424"/>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10</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a:t>
              </a:r>
            </a:p>
          </p:txBody>
        </p:sp>
        <p:sp>
          <p:nvSpPr>
            <p:cNvPr id="58" name="TextBox 57">
              <a:extLst>
                <a:ext uri="{FF2B5EF4-FFF2-40B4-BE49-F238E27FC236}">
                  <a16:creationId xmlns:a16="http://schemas.microsoft.com/office/drawing/2014/main" id="{46EFE860-8C85-D982-4A70-08EF38581A82}"/>
                </a:ext>
              </a:extLst>
            </p:cNvPr>
            <p:cNvSpPr txBox="1"/>
            <p:nvPr/>
          </p:nvSpPr>
          <p:spPr bwMode="auto">
            <a:xfrm>
              <a:off x="7827617" y="4720424"/>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p:txBody>
        </p:sp>
        <p:sp>
          <p:nvSpPr>
            <p:cNvPr id="59" name="TextBox 58">
              <a:extLst>
                <a:ext uri="{FF2B5EF4-FFF2-40B4-BE49-F238E27FC236}">
                  <a16:creationId xmlns:a16="http://schemas.microsoft.com/office/drawing/2014/main" id="{364A728B-2126-09DA-F30E-B6A957C48F24}"/>
                </a:ext>
              </a:extLst>
            </p:cNvPr>
            <p:cNvSpPr txBox="1"/>
            <p:nvPr/>
          </p:nvSpPr>
          <p:spPr bwMode="auto">
            <a:xfrm>
              <a:off x="8386417" y="4720424"/>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p:txBody>
        </p:sp>
        <p:sp>
          <p:nvSpPr>
            <p:cNvPr id="60" name="TextBox 59">
              <a:extLst>
                <a:ext uri="{FF2B5EF4-FFF2-40B4-BE49-F238E27FC236}">
                  <a16:creationId xmlns:a16="http://schemas.microsoft.com/office/drawing/2014/main" id="{D66F275A-B5E5-2B46-AB21-7E7A91E6D25C}"/>
                </a:ext>
              </a:extLst>
            </p:cNvPr>
            <p:cNvSpPr txBox="1"/>
            <p:nvPr/>
          </p:nvSpPr>
          <p:spPr bwMode="auto">
            <a:xfrm>
              <a:off x="8938867" y="4720424"/>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p:txBody>
        </p:sp>
      </p:grpSp>
      <p:sp>
        <p:nvSpPr>
          <p:cNvPr id="63" name="Freeform: Shape 62">
            <a:extLst>
              <a:ext uri="{FF2B5EF4-FFF2-40B4-BE49-F238E27FC236}">
                <a16:creationId xmlns:a16="http://schemas.microsoft.com/office/drawing/2014/main" id="{F48C26BB-08B4-2C0F-3C68-3D3AA85F554F}"/>
              </a:ext>
            </a:extLst>
          </p:cNvPr>
          <p:cNvSpPr/>
          <p:nvPr/>
        </p:nvSpPr>
        <p:spPr bwMode="auto">
          <a:xfrm>
            <a:off x="1924050" y="1995488"/>
            <a:ext cx="5791200" cy="2414587"/>
          </a:xfrm>
          <a:custGeom>
            <a:avLst/>
            <a:gdLst>
              <a:gd name="connsiteX0" fmla="*/ 5791200 w 5791200"/>
              <a:gd name="connsiteY0" fmla="*/ 2414587 h 2414587"/>
              <a:gd name="connsiteX1" fmla="*/ 4610100 w 5791200"/>
              <a:gd name="connsiteY1" fmla="*/ 2414587 h 2414587"/>
              <a:gd name="connsiteX2" fmla="*/ 4610100 w 5791200"/>
              <a:gd name="connsiteY2" fmla="*/ 2371725 h 2414587"/>
              <a:gd name="connsiteX3" fmla="*/ 4291013 w 5791200"/>
              <a:gd name="connsiteY3" fmla="*/ 2371725 h 2414587"/>
              <a:gd name="connsiteX4" fmla="*/ 4291013 w 5791200"/>
              <a:gd name="connsiteY4" fmla="*/ 2309812 h 2414587"/>
              <a:gd name="connsiteX5" fmla="*/ 3905250 w 5791200"/>
              <a:gd name="connsiteY5" fmla="*/ 2309812 h 2414587"/>
              <a:gd name="connsiteX6" fmla="*/ 3905250 w 5791200"/>
              <a:gd name="connsiteY6" fmla="*/ 2286000 h 2414587"/>
              <a:gd name="connsiteX7" fmla="*/ 3576638 w 5791200"/>
              <a:gd name="connsiteY7" fmla="*/ 2286000 h 2414587"/>
              <a:gd name="connsiteX8" fmla="*/ 3576638 w 5791200"/>
              <a:gd name="connsiteY8" fmla="*/ 2262187 h 2414587"/>
              <a:gd name="connsiteX9" fmla="*/ 3409950 w 5791200"/>
              <a:gd name="connsiteY9" fmla="*/ 2262187 h 2414587"/>
              <a:gd name="connsiteX10" fmla="*/ 3409950 w 5791200"/>
              <a:gd name="connsiteY10" fmla="*/ 2228850 h 2414587"/>
              <a:gd name="connsiteX11" fmla="*/ 3200400 w 5791200"/>
              <a:gd name="connsiteY11" fmla="*/ 2228850 h 2414587"/>
              <a:gd name="connsiteX12" fmla="*/ 3200400 w 5791200"/>
              <a:gd name="connsiteY12" fmla="*/ 2209800 h 2414587"/>
              <a:gd name="connsiteX13" fmla="*/ 2800350 w 5791200"/>
              <a:gd name="connsiteY13" fmla="*/ 2209800 h 2414587"/>
              <a:gd name="connsiteX14" fmla="*/ 2800350 w 5791200"/>
              <a:gd name="connsiteY14" fmla="*/ 2185987 h 2414587"/>
              <a:gd name="connsiteX15" fmla="*/ 2728913 w 5791200"/>
              <a:gd name="connsiteY15" fmla="*/ 2185987 h 2414587"/>
              <a:gd name="connsiteX16" fmla="*/ 2728913 w 5791200"/>
              <a:gd name="connsiteY16" fmla="*/ 2171700 h 2414587"/>
              <a:gd name="connsiteX17" fmla="*/ 2657475 w 5791200"/>
              <a:gd name="connsiteY17" fmla="*/ 2171700 h 2414587"/>
              <a:gd name="connsiteX18" fmla="*/ 2657475 w 5791200"/>
              <a:gd name="connsiteY18" fmla="*/ 2157412 h 2414587"/>
              <a:gd name="connsiteX19" fmla="*/ 2533650 w 5791200"/>
              <a:gd name="connsiteY19" fmla="*/ 2157412 h 2414587"/>
              <a:gd name="connsiteX20" fmla="*/ 2533650 w 5791200"/>
              <a:gd name="connsiteY20" fmla="*/ 2119312 h 2414587"/>
              <a:gd name="connsiteX21" fmla="*/ 2495550 w 5791200"/>
              <a:gd name="connsiteY21" fmla="*/ 2119312 h 2414587"/>
              <a:gd name="connsiteX22" fmla="*/ 2495550 w 5791200"/>
              <a:gd name="connsiteY22" fmla="*/ 2100262 h 2414587"/>
              <a:gd name="connsiteX23" fmla="*/ 2476500 w 5791200"/>
              <a:gd name="connsiteY23" fmla="*/ 2100262 h 2414587"/>
              <a:gd name="connsiteX24" fmla="*/ 2476500 w 5791200"/>
              <a:gd name="connsiteY24" fmla="*/ 2085975 h 2414587"/>
              <a:gd name="connsiteX25" fmla="*/ 2390775 w 5791200"/>
              <a:gd name="connsiteY25" fmla="*/ 2085975 h 2414587"/>
              <a:gd name="connsiteX26" fmla="*/ 2390775 w 5791200"/>
              <a:gd name="connsiteY26" fmla="*/ 2062162 h 2414587"/>
              <a:gd name="connsiteX27" fmla="*/ 2347913 w 5791200"/>
              <a:gd name="connsiteY27" fmla="*/ 2062162 h 2414587"/>
              <a:gd name="connsiteX28" fmla="*/ 2347913 w 5791200"/>
              <a:gd name="connsiteY28" fmla="*/ 2047875 h 2414587"/>
              <a:gd name="connsiteX29" fmla="*/ 2252663 w 5791200"/>
              <a:gd name="connsiteY29" fmla="*/ 2047875 h 2414587"/>
              <a:gd name="connsiteX30" fmla="*/ 2252663 w 5791200"/>
              <a:gd name="connsiteY30" fmla="*/ 2024062 h 2414587"/>
              <a:gd name="connsiteX31" fmla="*/ 2181225 w 5791200"/>
              <a:gd name="connsiteY31" fmla="*/ 2024062 h 2414587"/>
              <a:gd name="connsiteX32" fmla="*/ 2181225 w 5791200"/>
              <a:gd name="connsiteY32" fmla="*/ 2005012 h 2414587"/>
              <a:gd name="connsiteX33" fmla="*/ 2114550 w 5791200"/>
              <a:gd name="connsiteY33" fmla="*/ 2005012 h 2414587"/>
              <a:gd name="connsiteX34" fmla="*/ 2114550 w 5791200"/>
              <a:gd name="connsiteY34" fmla="*/ 1985962 h 2414587"/>
              <a:gd name="connsiteX35" fmla="*/ 2052638 w 5791200"/>
              <a:gd name="connsiteY35" fmla="*/ 1985962 h 2414587"/>
              <a:gd name="connsiteX36" fmla="*/ 2052638 w 5791200"/>
              <a:gd name="connsiteY36" fmla="*/ 1947862 h 2414587"/>
              <a:gd name="connsiteX37" fmla="*/ 1866900 w 5791200"/>
              <a:gd name="connsiteY37" fmla="*/ 1947862 h 2414587"/>
              <a:gd name="connsiteX38" fmla="*/ 1866900 w 5791200"/>
              <a:gd name="connsiteY38" fmla="*/ 1928812 h 2414587"/>
              <a:gd name="connsiteX39" fmla="*/ 1804988 w 5791200"/>
              <a:gd name="connsiteY39" fmla="*/ 1928812 h 2414587"/>
              <a:gd name="connsiteX40" fmla="*/ 1804988 w 5791200"/>
              <a:gd name="connsiteY40" fmla="*/ 1895475 h 2414587"/>
              <a:gd name="connsiteX41" fmla="*/ 1776413 w 5791200"/>
              <a:gd name="connsiteY41" fmla="*/ 1895475 h 2414587"/>
              <a:gd name="connsiteX42" fmla="*/ 1776413 w 5791200"/>
              <a:gd name="connsiteY42" fmla="*/ 1871662 h 2414587"/>
              <a:gd name="connsiteX43" fmla="*/ 1738313 w 5791200"/>
              <a:gd name="connsiteY43" fmla="*/ 1871662 h 2414587"/>
              <a:gd name="connsiteX44" fmla="*/ 1738313 w 5791200"/>
              <a:gd name="connsiteY44" fmla="*/ 1843087 h 2414587"/>
              <a:gd name="connsiteX45" fmla="*/ 1614488 w 5791200"/>
              <a:gd name="connsiteY45" fmla="*/ 1843087 h 2414587"/>
              <a:gd name="connsiteX46" fmla="*/ 1614488 w 5791200"/>
              <a:gd name="connsiteY46" fmla="*/ 1804987 h 2414587"/>
              <a:gd name="connsiteX47" fmla="*/ 1562100 w 5791200"/>
              <a:gd name="connsiteY47" fmla="*/ 1804987 h 2414587"/>
              <a:gd name="connsiteX48" fmla="*/ 1562100 w 5791200"/>
              <a:gd name="connsiteY48" fmla="*/ 1795462 h 2414587"/>
              <a:gd name="connsiteX49" fmla="*/ 1524000 w 5791200"/>
              <a:gd name="connsiteY49" fmla="*/ 1795462 h 2414587"/>
              <a:gd name="connsiteX50" fmla="*/ 1524000 w 5791200"/>
              <a:gd name="connsiteY50" fmla="*/ 1738312 h 2414587"/>
              <a:gd name="connsiteX51" fmla="*/ 1481138 w 5791200"/>
              <a:gd name="connsiteY51" fmla="*/ 1738312 h 2414587"/>
              <a:gd name="connsiteX52" fmla="*/ 1481138 w 5791200"/>
              <a:gd name="connsiteY52" fmla="*/ 1695450 h 2414587"/>
              <a:gd name="connsiteX53" fmla="*/ 1452563 w 5791200"/>
              <a:gd name="connsiteY53" fmla="*/ 1695450 h 2414587"/>
              <a:gd name="connsiteX54" fmla="*/ 1452563 w 5791200"/>
              <a:gd name="connsiteY54" fmla="*/ 1643062 h 2414587"/>
              <a:gd name="connsiteX55" fmla="*/ 1328738 w 5791200"/>
              <a:gd name="connsiteY55" fmla="*/ 1643062 h 2414587"/>
              <a:gd name="connsiteX56" fmla="*/ 1328738 w 5791200"/>
              <a:gd name="connsiteY56" fmla="*/ 1628775 h 2414587"/>
              <a:gd name="connsiteX57" fmla="*/ 1290638 w 5791200"/>
              <a:gd name="connsiteY57" fmla="*/ 1628775 h 2414587"/>
              <a:gd name="connsiteX58" fmla="*/ 1290638 w 5791200"/>
              <a:gd name="connsiteY58" fmla="*/ 1585912 h 2414587"/>
              <a:gd name="connsiteX59" fmla="*/ 1271588 w 5791200"/>
              <a:gd name="connsiteY59" fmla="*/ 1585912 h 2414587"/>
              <a:gd name="connsiteX60" fmla="*/ 1271588 w 5791200"/>
              <a:gd name="connsiteY60" fmla="*/ 1552575 h 2414587"/>
              <a:gd name="connsiteX61" fmla="*/ 1262063 w 5791200"/>
              <a:gd name="connsiteY61" fmla="*/ 1552575 h 2414587"/>
              <a:gd name="connsiteX62" fmla="*/ 1262063 w 5791200"/>
              <a:gd name="connsiteY62" fmla="*/ 1524000 h 2414587"/>
              <a:gd name="connsiteX63" fmla="*/ 1247775 w 5791200"/>
              <a:gd name="connsiteY63" fmla="*/ 1524000 h 2414587"/>
              <a:gd name="connsiteX64" fmla="*/ 1247775 w 5791200"/>
              <a:gd name="connsiteY64" fmla="*/ 1490662 h 2414587"/>
              <a:gd name="connsiteX65" fmla="*/ 1223963 w 5791200"/>
              <a:gd name="connsiteY65" fmla="*/ 1490662 h 2414587"/>
              <a:gd name="connsiteX66" fmla="*/ 1223963 w 5791200"/>
              <a:gd name="connsiteY66" fmla="*/ 1457325 h 2414587"/>
              <a:gd name="connsiteX67" fmla="*/ 1157288 w 5791200"/>
              <a:gd name="connsiteY67" fmla="*/ 1457325 h 2414587"/>
              <a:gd name="connsiteX68" fmla="*/ 1157288 w 5791200"/>
              <a:gd name="connsiteY68" fmla="*/ 1447800 h 2414587"/>
              <a:gd name="connsiteX69" fmla="*/ 1081088 w 5791200"/>
              <a:gd name="connsiteY69" fmla="*/ 1447800 h 2414587"/>
              <a:gd name="connsiteX70" fmla="*/ 1081088 w 5791200"/>
              <a:gd name="connsiteY70" fmla="*/ 1404937 h 2414587"/>
              <a:gd name="connsiteX71" fmla="*/ 1052513 w 5791200"/>
              <a:gd name="connsiteY71" fmla="*/ 1404937 h 2414587"/>
              <a:gd name="connsiteX72" fmla="*/ 1052513 w 5791200"/>
              <a:gd name="connsiteY72" fmla="*/ 1381125 h 2414587"/>
              <a:gd name="connsiteX73" fmla="*/ 1009650 w 5791200"/>
              <a:gd name="connsiteY73" fmla="*/ 1381125 h 2414587"/>
              <a:gd name="connsiteX74" fmla="*/ 995363 w 5791200"/>
              <a:gd name="connsiteY74" fmla="*/ 1381125 h 2414587"/>
              <a:gd name="connsiteX75" fmla="*/ 995363 w 5791200"/>
              <a:gd name="connsiteY75" fmla="*/ 1271587 h 2414587"/>
              <a:gd name="connsiteX76" fmla="*/ 957263 w 5791200"/>
              <a:gd name="connsiteY76" fmla="*/ 1271587 h 2414587"/>
              <a:gd name="connsiteX77" fmla="*/ 957263 w 5791200"/>
              <a:gd name="connsiteY77" fmla="*/ 1214437 h 2414587"/>
              <a:gd name="connsiteX78" fmla="*/ 933450 w 5791200"/>
              <a:gd name="connsiteY78" fmla="*/ 1214437 h 2414587"/>
              <a:gd name="connsiteX79" fmla="*/ 914400 w 5791200"/>
              <a:gd name="connsiteY79" fmla="*/ 1195387 h 2414587"/>
              <a:gd name="connsiteX80" fmla="*/ 885825 w 5791200"/>
              <a:gd name="connsiteY80" fmla="*/ 1195387 h 2414587"/>
              <a:gd name="connsiteX81" fmla="*/ 885825 w 5791200"/>
              <a:gd name="connsiteY81" fmla="*/ 1157287 h 2414587"/>
              <a:gd name="connsiteX82" fmla="*/ 781050 w 5791200"/>
              <a:gd name="connsiteY82" fmla="*/ 1157287 h 2414587"/>
              <a:gd name="connsiteX83" fmla="*/ 781050 w 5791200"/>
              <a:gd name="connsiteY83" fmla="*/ 1100137 h 2414587"/>
              <a:gd name="connsiteX84" fmla="*/ 757238 w 5791200"/>
              <a:gd name="connsiteY84" fmla="*/ 1100137 h 2414587"/>
              <a:gd name="connsiteX85" fmla="*/ 757238 w 5791200"/>
              <a:gd name="connsiteY85" fmla="*/ 1047750 h 2414587"/>
              <a:gd name="connsiteX86" fmla="*/ 733425 w 5791200"/>
              <a:gd name="connsiteY86" fmla="*/ 1047750 h 2414587"/>
              <a:gd name="connsiteX87" fmla="*/ 733425 w 5791200"/>
              <a:gd name="connsiteY87" fmla="*/ 976312 h 2414587"/>
              <a:gd name="connsiteX88" fmla="*/ 709613 w 5791200"/>
              <a:gd name="connsiteY88" fmla="*/ 976312 h 2414587"/>
              <a:gd name="connsiteX89" fmla="*/ 709613 w 5791200"/>
              <a:gd name="connsiteY89" fmla="*/ 938212 h 2414587"/>
              <a:gd name="connsiteX90" fmla="*/ 690563 w 5791200"/>
              <a:gd name="connsiteY90" fmla="*/ 938212 h 2414587"/>
              <a:gd name="connsiteX91" fmla="*/ 690563 w 5791200"/>
              <a:gd name="connsiteY91" fmla="*/ 900112 h 2414587"/>
              <a:gd name="connsiteX92" fmla="*/ 647700 w 5791200"/>
              <a:gd name="connsiteY92" fmla="*/ 900112 h 2414587"/>
              <a:gd name="connsiteX93" fmla="*/ 647700 w 5791200"/>
              <a:gd name="connsiteY93" fmla="*/ 862012 h 2414587"/>
              <a:gd name="connsiteX94" fmla="*/ 538163 w 5791200"/>
              <a:gd name="connsiteY94" fmla="*/ 862012 h 2414587"/>
              <a:gd name="connsiteX95" fmla="*/ 538163 w 5791200"/>
              <a:gd name="connsiteY95" fmla="*/ 814387 h 2414587"/>
              <a:gd name="connsiteX96" fmla="*/ 514350 w 5791200"/>
              <a:gd name="connsiteY96" fmla="*/ 814387 h 2414587"/>
              <a:gd name="connsiteX97" fmla="*/ 514350 w 5791200"/>
              <a:gd name="connsiteY97" fmla="*/ 757237 h 2414587"/>
              <a:gd name="connsiteX98" fmla="*/ 495300 w 5791200"/>
              <a:gd name="connsiteY98" fmla="*/ 757237 h 2414587"/>
              <a:gd name="connsiteX99" fmla="*/ 495300 w 5791200"/>
              <a:gd name="connsiteY99" fmla="*/ 661987 h 2414587"/>
              <a:gd name="connsiteX100" fmla="*/ 481013 w 5791200"/>
              <a:gd name="connsiteY100" fmla="*/ 661987 h 2414587"/>
              <a:gd name="connsiteX101" fmla="*/ 481013 w 5791200"/>
              <a:gd name="connsiteY101" fmla="*/ 595312 h 2414587"/>
              <a:gd name="connsiteX102" fmla="*/ 461963 w 5791200"/>
              <a:gd name="connsiteY102" fmla="*/ 595312 h 2414587"/>
              <a:gd name="connsiteX103" fmla="*/ 461963 w 5791200"/>
              <a:gd name="connsiteY103" fmla="*/ 523875 h 2414587"/>
              <a:gd name="connsiteX104" fmla="*/ 438150 w 5791200"/>
              <a:gd name="connsiteY104" fmla="*/ 523875 h 2414587"/>
              <a:gd name="connsiteX105" fmla="*/ 438150 w 5791200"/>
              <a:gd name="connsiteY105" fmla="*/ 485775 h 2414587"/>
              <a:gd name="connsiteX106" fmla="*/ 376238 w 5791200"/>
              <a:gd name="connsiteY106" fmla="*/ 485775 h 2414587"/>
              <a:gd name="connsiteX107" fmla="*/ 376238 w 5791200"/>
              <a:gd name="connsiteY107" fmla="*/ 466725 h 2414587"/>
              <a:gd name="connsiteX108" fmla="*/ 342900 w 5791200"/>
              <a:gd name="connsiteY108" fmla="*/ 466725 h 2414587"/>
              <a:gd name="connsiteX109" fmla="*/ 342900 w 5791200"/>
              <a:gd name="connsiteY109" fmla="*/ 442912 h 2414587"/>
              <a:gd name="connsiteX110" fmla="*/ 295275 w 5791200"/>
              <a:gd name="connsiteY110" fmla="*/ 442912 h 2414587"/>
              <a:gd name="connsiteX111" fmla="*/ 295275 w 5791200"/>
              <a:gd name="connsiteY111" fmla="*/ 404812 h 2414587"/>
              <a:gd name="connsiteX112" fmla="*/ 257175 w 5791200"/>
              <a:gd name="connsiteY112" fmla="*/ 404812 h 2414587"/>
              <a:gd name="connsiteX113" fmla="*/ 257175 w 5791200"/>
              <a:gd name="connsiteY113" fmla="*/ 314325 h 2414587"/>
              <a:gd name="connsiteX114" fmla="*/ 233363 w 5791200"/>
              <a:gd name="connsiteY114" fmla="*/ 314325 h 2414587"/>
              <a:gd name="connsiteX115" fmla="*/ 233363 w 5791200"/>
              <a:gd name="connsiteY115" fmla="*/ 161925 h 2414587"/>
              <a:gd name="connsiteX116" fmla="*/ 204788 w 5791200"/>
              <a:gd name="connsiteY116" fmla="*/ 161925 h 2414587"/>
              <a:gd name="connsiteX117" fmla="*/ 204788 w 5791200"/>
              <a:gd name="connsiteY117" fmla="*/ 57150 h 2414587"/>
              <a:gd name="connsiteX118" fmla="*/ 180975 w 5791200"/>
              <a:gd name="connsiteY118" fmla="*/ 57150 h 2414587"/>
              <a:gd name="connsiteX119" fmla="*/ 180975 w 5791200"/>
              <a:gd name="connsiteY119" fmla="*/ 33337 h 2414587"/>
              <a:gd name="connsiteX120" fmla="*/ 66675 w 5791200"/>
              <a:gd name="connsiteY120" fmla="*/ 33337 h 2414587"/>
              <a:gd name="connsiteX121" fmla="*/ 66675 w 5791200"/>
              <a:gd name="connsiteY121" fmla="*/ 0 h 2414587"/>
              <a:gd name="connsiteX122" fmla="*/ 0 w 5791200"/>
              <a:gd name="connsiteY122" fmla="*/ 0 h 2414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5791200" h="2414587">
                <a:moveTo>
                  <a:pt x="5791200" y="2414587"/>
                </a:moveTo>
                <a:lnTo>
                  <a:pt x="4610100" y="2414587"/>
                </a:lnTo>
                <a:lnTo>
                  <a:pt x="4610100" y="2371725"/>
                </a:lnTo>
                <a:lnTo>
                  <a:pt x="4291013" y="2371725"/>
                </a:lnTo>
                <a:lnTo>
                  <a:pt x="4291013" y="2309812"/>
                </a:lnTo>
                <a:lnTo>
                  <a:pt x="3905250" y="2309812"/>
                </a:lnTo>
                <a:lnTo>
                  <a:pt x="3905250" y="2286000"/>
                </a:lnTo>
                <a:lnTo>
                  <a:pt x="3576638" y="2286000"/>
                </a:lnTo>
                <a:lnTo>
                  <a:pt x="3576638" y="2262187"/>
                </a:lnTo>
                <a:lnTo>
                  <a:pt x="3409950" y="2262187"/>
                </a:lnTo>
                <a:lnTo>
                  <a:pt x="3409950" y="2228850"/>
                </a:lnTo>
                <a:lnTo>
                  <a:pt x="3200400" y="2228850"/>
                </a:lnTo>
                <a:lnTo>
                  <a:pt x="3200400" y="2209800"/>
                </a:lnTo>
                <a:lnTo>
                  <a:pt x="2800350" y="2209800"/>
                </a:lnTo>
                <a:lnTo>
                  <a:pt x="2800350" y="2185987"/>
                </a:lnTo>
                <a:lnTo>
                  <a:pt x="2728913" y="2185987"/>
                </a:lnTo>
                <a:lnTo>
                  <a:pt x="2728913" y="2171700"/>
                </a:lnTo>
                <a:lnTo>
                  <a:pt x="2657475" y="2171700"/>
                </a:lnTo>
                <a:lnTo>
                  <a:pt x="2657475" y="2157412"/>
                </a:lnTo>
                <a:lnTo>
                  <a:pt x="2533650" y="2157412"/>
                </a:lnTo>
                <a:lnTo>
                  <a:pt x="2533650" y="2119312"/>
                </a:lnTo>
                <a:lnTo>
                  <a:pt x="2495550" y="2119312"/>
                </a:lnTo>
                <a:lnTo>
                  <a:pt x="2495550" y="2100262"/>
                </a:lnTo>
                <a:lnTo>
                  <a:pt x="2476500" y="2100262"/>
                </a:lnTo>
                <a:lnTo>
                  <a:pt x="2476500" y="2085975"/>
                </a:lnTo>
                <a:lnTo>
                  <a:pt x="2390775" y="2085975"/>
                </a:lnTo>
                <a:lnTo>
                  <a:pt x="2390775" y="2062162"/>
                </a:lnTo>
                <a:lnTo>
                  <a:pt x="2347913" y="2062162"/>
                </a:lnTo>
                <a:lnTo>
                  <a:pt x="2347913" y="2047875"/>
                </a:lnTo>
                <a:lnTo>
                  <a:pt x="2252663" y="2047875"/>
                </a:lnTo>
                <a:lnTo>
                  <a:pt x="2252663" y="2024062"/>
                </a:lnTo>
                <a:lnTo>
                  <a:pt x="2181225" y="2024062"/>
                </a:lnTo>
                <a:lnTo>
                  <a:pt x="2181225" y="2005012"/>
                </a:lnTo>
                <a:lnTo>
                  <a:pt x="2114550" y="2005012"/>
                </a:lnTo>
                <a:lnTo>
                  <a:pt x="2114550" y="1985962"/>
                </a:lnTo>
                <a:lnTo>
                  <a:pt x="2052638" y="1985962"/>
                </a:lnTo>
                <a:lnTo>
                  <a:pt x="2052638" y="1947862"/>
                </a:lnTo>
                <a:lnTo>
                  <a:pt x="1866900" y="1947862"/>
                </a:lnTo>
                <a:lnTo>
                  <a:pt x="1866900" y="1928812"/>
                </a:lnTo>
                <a:lnTo>
                  <a:pt x="1804988" y="1928812"/>
                </a:lnTo>
                <a:lnTo>
                  <a:pt x="1804988" y="1895475"/>
                </a:lnTo>
                <a:lnTo>
                  <a:pt x="1776413" y="1895475"/>
                </a:lnTo>
                <a:lnTo>
                  <a:pt x="1776413" y="1871662"/>
                </a:lnTo>
                <a:lnTo>
                  <a:pt x="1738313" y="1871662"/>
                </a:lnTo>
                <a:lnTo>
                  <a:pt x="1738313" y="1843087"/>
                </a:lnTo>
                <a:lnTo>
                  <a:pt x="1614488" y="1843087"/>
                </a:lnTo>
                <a:lnTo>
                  <a:pt x="1614488" y="1804987"/>
                </a:lnTo>
                <a:lnTo>
                  <a:pt x="1562100" y="1804987"/>
                </a:lnTo>
                <a:lnTo>
                  <a:pt x="1562100" y="1795462"/>
                </a:lnTo>
                <a:lnTo>
                  <a:pt x="1524000" y="1795462"/>
                </a:lnTo>
                <a:lnTo>
                  <a:pt x="1524000" y="1738312"/>
                </a:lnTo>
                <a:lnTo>
                  <a:pt x="1481138" y="1738312"/>
                </a:lnTo>
                <a:lnTo>
                  <a:pt x="1481138" y="1695450"/>
                </a:lnTo>
                <a:lnTo>
                  <a:pt x="1452563" y="1695450"/>
                </a:lnTo>
                <a:lnTo>
                  <a:pt x="1452563" y="1643062"/>
                </a:lnTo>
                <a:lnTo>
                  <a:pt x="1328738" y="1643062"/>
                </a:lnTo>
                <a:lnTo>
                  <a:pt x="1328738" y="1628775"/>
                </a:lnTo>
                <a:lnTo>
                  <a:pt x="1290638" y="1628775"/>
                </a:lnTo>
                <a:lnTo>
                  <a:pt x="1290638" y="1585912"/>
                </a:lnTo>
                <a:lnTo>
                  <a:pt x="1271588" y="1585912"/>
                </a:lnTo>
                <a:lnTo>
                  <a:pt x="1271588" y="1552575"/>
                </a:lnTo>
                <a:lnTo>
                  <a:pt x="1262063" y="1552575"/>
                </a:lnTo>
                <a:lnTo>
                  <a:pt x="1262063" y="1524000"/>
                </a:lnTo>
                <a:lnTo>
                  <a:pt x="1247775" y="1524000"/>
                </a:lnTo>
                <a:lnTo>
                  <a:pt x="1247775" y="1490662"/>
                </a:lnTo>
                <a:lnTo>
                  <a:pt x="1223963" y="1490662"/>
                </a:lnTo>
                <a:lnTo>
                  <a:pt x="1223963" y="1457325"/>
                </a:lnTo>
                <a:lnTo>
                  <a:pt x="1157288" y="1457325"/>
                </a:lnTo>
                <a:lnTo>
                  <a:pt x="1157288" y="1447800"/>
                </a:lnTo>
                <a:lnTo>
                  <a:pt x="1081088" y="1447800"/>
                </a:lnTo>
                <a:lnTo>
                  <a:pt x="1081088" y="1404937"/>
                </a:lnTo>
                <a:lnTo>
                  <a:pt x="1052513" y="1404937"/>
                </a:lnTo>
                <a:lnTo>
                  <a:pt x="1052513" y="1381125"/>
                </a:lnTo>
                <a:lnTo>
                  <a:pt x="1009650" y="1381125"/>
                </a:lnTo>
                <a:lnTo>
                  <a:pt x="995363" y="1381125"/>
                </a:lnTo>
                <a:lnTo>
                  <a:pt x="995363" y="1271587"/>
                </a:lnTo>
                <a:lnTo>
                  <a:pt x="957263" y="1271587"/>
                </a:lnTo>
                <a:lnTo>
                  <a:pt x="957263" y="1214437"/>
                </a:lnTo>
                <a:lnTo>
                  <a:pt x="933450" y="1214437"/>
                </a:lnTo>
                <a:lnTo>
                  <a:pt x="914400" y="1195387"/>
                </a:lnTo>
                <a:lnTo>
                  <a:pt x="885825" y="1195387"/>
                </a:lnTo>
                <a:lnTo>
                  <a:pt x="885825" y="1157287"/>
                </a:lnTo>
                <a:lnTo>
                  <a:pt x="781050" y="1157287"/>
                </a:lnTo>
                <a:lnTo>
                  <a:pt x="781050" y="1100137"/>
                </a:lnTo>
                <a:lnTo>
                  <a:pt x="757238" y="1100137"/>
                </a:lnTo>
                <a:lnTo>
                  <a:pt x="757238" y="1047750"/>
                </a:lnTo>
                <a:lnTo>
                  <a:pt x="733425" y="1047750"/>
                </a:lnTo>
                <a:lnTo>
                  <a:pt x="733425" y="976312"/>
                </a:lnTo>
                <a:lnTo>
                  <a:pt x="709613" y="976312"/>
                </a:lnTo>
                <a:lnTo>
                  <a:pt x="709613" y="938212"/>
                </a:lnTo>
                <a:lnTo>
                  <a:pt x="690563" y="938212"/>
                </a:lnTo>
                <a:lnTo>
                  <a:pt x="690563" y="900112"/>
                </a:lnTo>
                <a:lnTo>
                  <a:pt x="647700" y="900112"/>
                </a:lnTo>
                <a:lnTo>
                  <a:pt x="647700" y="862012"/>
                </a:lnTo>
                <a:lnTo>
                  <a:pt x="538163" y="862012"/>
                </a:lnTo>
                <a:lnTo>
                  <a:pt x="538163" y="814387"/>
                </a:lnTo>
                <a:lnTo>
                  <a:pt x="514350" y="814387"/>
                </a:lnTo>
                <a:lnTo>
                  <a:pt x="514350" y="757237"/>
                </a:lnTo>
                <a:lnTo>
                  <a:pt x="495300" y="757237"/>
                </a:lnTo>
                <a:lnTo>
                  <a:pt x="495300" y="661987"/>
                </a:lnTo>
                <a:lnTo>
                  <a:pt x="481013" y="661987"/>
                </a:lnTo>
                <a:lnTo>
                  <a:pt x="481013" y="595312"/>
                </a:lnTo>
                <a:lnTo>
                  <a:pt x="461963" y="595312"/>
                </a:lnTo>
                <a:lnTo>
                  <a:pt x="461963" y="523875"/>
                </a:lnTo>
                <a:lnTo>
                  <a:pt x="438150" y="523875"/>
                </a:lnTo>
                <a:lnTo>
                  <a:pt x="438150" y="485775"/>
                </a:lnTo>
                <a:lnTo>
                  <a:pt x="376238" y="485775"/>
                </a:lnTo>
                <a:lnTo>
                  <a:pt x="376238" y="466725"/>
                </a:lnTo>
                <a:lnTo>
                  <a:pt x="342900" y="466725"/>
                </a:lnTo>
                <a:lnTo>
                  <a:pt x="342900" y="442912"/>
                </a:lnTo>
                <a:lnTo>
                  <a:pt x="295275" y="442912"/>
                </a:lnTo>
                <a:lnTo>
                  <a:pt x="295275" y="404812"/>
                </a:lnTo>
                <a:lnTo>
                  <a:pt x="257175" y="404812"/>
                </a:lnTo>
                <a:lnTo>
                  <a:pt x="257175" y="314325"/>
                </a:lnTo>
                <a:lnTo>
                  <a:pt x="233363" y="314325"/>
                </a:lnTo>
                <a:lnTo>
                  <a:pt x="233363" y="161925"/>
                </a:lnTo>
                <a:lnTo>
                  <a:pt x="204788" y="161925"/>
                </a:lnTo>
                <a:lnTo>
                  <a:pt x="204788" y="57150"/>
                </a:lnTo>
                <a:lnTo>
                  <a:pt x="180975" y="57150"/>
                </a:lnTo>
                <a:lnTo>
                  <a:pt x="180975" y="33337"/>
                </a:lnTo>
                <a:lnTo>
                  <a:pt x="66675" y="33337"/>
                </a:lnTo>
                <a:lnTo>
                  <a:pt x="66675"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61" name="Freeform: Shape 60">
            <a:extLst>
              <a:ext uri="{FF2B5EF4-FFF2-40B4-BE49-F238E27FC236}">
                <a16:creationId xmlns:a16="http://schemas.microsoft.com/office/drawing/2014/main" id="{44EEDA46-20AD-D57A-3A74-F312CB15D8AF}"/>
              </a:ext>
            </a:extLst>
          </p:cNvPr>
          <p:cNvSpPr/>
          <p:nvPr/>
        </p:nvSpPr>
        <p:spPr bwMode="auto">
          <a:xfrm>
            <a:off x="1909763" y="1995488"/>
            <a:ext cx="6943725" cy="2095500"/>
          </a:xfrm>
          <a:custGeom>
            <a:avLst/>
            <a:gdLst>
              <a:gd name="connsiteX0" fmla="*/ 6943725 w 6943725"/>
              <a:gd name="connsiteY0" fmla="*/ 2095500 h 2095500"/>
              <a:gd name="connsiteX1" fmla="*/ 5400675 w 6943725"/>
              <a:gd name="connsiteY1" fmla="*/ 2095500 h 2095500"/>
              <a:gd name="connsiteX2" fmla="*/ 5400675 w 6943725"/>
              <a:gd name="connsiteY2" fmla="*/ 2062162 h 2095500"/>
              <a:gd name="connsiteX3" fmla="*/ 4767262 w 6943725"/>
              <a:gd name="connsiteY3" fmla="*/ 2062162 h 2095500"/>
              <a:gd name="connsiteX4" fmla="*/ 4767262 w 6943725"/>
              <a:gd name="connsiteY4" fmla="*/ 2024062 h 2095500"/>
              <a:gd name="connsiteX5" fmla="*/ 4724400 w 6943725"/>
              <a:gd name="connsiteY5" fmla="*/ 2024062 h 2095500"/>
              <a:gd name="connsiteX6" fmla="*/ 4724400 w 6943725"/>
              <a:gd name="connsiteY6" fmla="*/ 1990725 h 2095500"/>
              <a:gd name="connsiteX7" fmla="*/ 4319587 w 6943725"/>
              <a:gd name="connsiteY7" fmla="*/ 1990725 h 2095500"/>
              <a:gd name="connsiteX8" fmla="*/ 4319587 w 6943725"/>
              <a:gd name="connsiteY8" fmla="*/ 1966912 h 2095500"/>
              <a:gd name="connsiteX9" fmla="*/ 3905250 w 6943725"/>
              <a:gd name="connsiteY9" fmla="*/ 1966912 h 2095500"/>
              <a:gd name="connsiteX10" fmla="*/ 3919537 w 6943725"/>
              <a:gd name="connsiteY10" fmla="*/ 1952625 h 2095500"/>
              <a:gd name="connsiteX11" fmla="*/ 3862387 w 6943725"/>
              <a:gd name="connsiteY11" fmla="*/ 1952625 h 2095500"/>
              <a:gd name="connsiteX12" fmla="*/ 3862387 w 6943725"/>
              <a:gd name="connsiteY12" fmla="*/ 1933575 h 2095500"/>
              <a:gd name="connsiteX13" fmla="*/ 3805237 w 6943725"/>
              <a:gd name="connsiteY13" fmla="*/ 1933575 h 2095500"/>
              <a:gd name="connsiteX14" fmla="*/ 3805237 w 6943725"/>
              <a:gd name="connsiteY14" fmla="*/ 1909762 h 2095500"/>
              <a:gd name="connsiteX15" fmla="*/ 3752850 w 6943725"/>
              <a:gd name="connsiteY15" fmla="*/ 1909762 h 2095500"/>
              <a:gd name="connsiteX16" fmla="*/ 3752850 w 6943725"/>
              <a:gd name="connsiteY16" fmla="*/ 1895475 h 2095500"/>
              <a:gd name="connsiteX17" fmla="*/ 3581400 w 6943725"/>
              <a:gd name="connsiteY17" fmla="*/ 1895475 h 2095500"/>
              <a:gd name="connsiteX18" fmla="*/ 3581400 w 6943725"/>
              <a:gd name="connsiteY18" fmla="*/ 1862137 h 2095500"/>
              <a:gd name="connsiteX19" fmla="*/ 3529012 w 6943725"/>
              <a:gd name="connsiteY19" fmla="*/ 1862137 h 2095500"/>
              <a:gd name="connsiteX20" fmla="*/ 3529012 w 6943725"/>
              <a:gd name="connsiteY20" fmla="*/ 1828800 h 2095500"/>
              <a:gd name="connsiteX21" fmla="*/ 3319462 w 6943725"/>
              <a:gd name="connsiteY21" fmla="*/ 1828800 h 2095500"/>
              <a:gd name="connsiteX22" fmla="*/ 3319462 w 6943725"/>
              <a:gd name="connsiteY22" fmla="*/ 1804987 h 2095500"/>
              <a:gd name="connsiteX23" fmla="*/ 3200400 w 6943725"/>
              <a:gd name="connsiteY23" fmla="*/ 1804987 h 2095500"/>
              <a:gd name="connsiteX24" fmla="*/ 3200400 w 6943725"/>
              <a:gd name="connsiteY24" fmla="*/ 1781175 h 2095500"/>
              <a:gd name="connsiteX25" fmla="*/ 3176587 w 6943725"/>
              <a:gd name="connsiteY25" fmla="*/ 1781175 h 2095500"/>
              <a:gd name="connsiteX26" fmla="*/ 3176587 w 6943725"/>
              <a:gd name="connsiteY26" fmla="*/ 1757362 h 2095500"/>
              <a:gd name="connsiteX27" fmla="*/ 3143250 w 6943725"/>
              <a:gd name="connsiteY27" fmla="*/ 1757362 h 2095500"/>
              <a:gd name="connsiteX28" fmla="*/ 3143250 w 6943725"/>
              <a:gd name="connsiteY28" fmla="*/ 1714500 h 2095500"/>
              <a:gd name="connsiteX29" fmla="*/ 3071812 w 6943725"/>
              <a:gd name="connsiteY29" fmla="*/ 1714500 h 2095500"/>
              <a:gd name="connsiteX30" fmla="*/ 3019425 w 6943725"/>
              <a:gd name="connsiteY30" fmla="*/ 1714500 h 2095500"/>
              <a:gd name="connsiteX31" fmla="*/ 3019425 w 6943725"/>
              <a:gd name="connsiteY31" fmla="*/ 1685925 h 2095500"/>
              <a:gd name="connsiteX32" fmla="*/ 2800350 w 6943725"/>
              <a:gd name="connsiteY32" fmla="*/ 1685925 h 2095500"/>
              <a:gd name="connsiteX33" fmla="*/ 2800350 w 6943725"/>
              <a:gd name="connsiteY33" fmla="*/ 1666875 h 2095500"/>
              <a:gd name="connsiteX34" fmla="*/ 2752725 w 6943725"/>
              <a:gd name="connsiteY34" fmla="*/ 1666875 h 2095500"/>
              <a:gd name="connsiteX35" fmla="*/ 2752725 w 6943725"/>
              <a:gd name="connsiteY35" fmla="*/ 1638300 h 2095500"/>
              <a:gd name="connsiteX36" fmla="*/ 2481262 w 6943725"/>
              <a:gd name="connsiteY36" fmla="*/ 1638300 h 2095500"/>
              <a:gd name="connsiteX37" fmla="*/ 2481262 w 6943725"/>
              <a:gd name="connsiteY37" fmla="*/ 1604962 h 2095500"/>
              <a:gd name="connsiteX38" fmla="*/ 2433637 w 6943725"/>
              <a:gd name="connsiteY38" fmla="*/ 1604962 h 2095500"/>
              <a:gd name="connsiteX39" fmla="*/ 2433637 w 6943725"/>
              <a:gd name="connsiteY39" fmla="*/ 1566862 h 2095500"/>
              <a:gd name="connsiteX40" fmla="*/ 2419350 w 6943725"/>
              <a:gd name="connsiteY40" fmla="*/ 1566862 h 2095500"/>
              <a:gd name="connsiteX41" fmla="*/ 2419350 w 6943725"/>
              <a:gd name="connsiteY41" fmla="*/ 1528762 h 2095500"/>
              <a:gd name="connsiteX42" fmla="*/ 2376487 w 6943725"/>
              <a:gd name="connsiteY42" fmla="*/ 1528762 h 2095500"/>
              <a:gd name="connsiteX43" fmla="*/ 2376487 w 6943725"/>
              <a:gd name="connsiteY43" fmla="*/ 1495425 h 2095500"/>
              <a:gd name="connsiteX44" fmla="*/ 2352675 w 6943725"/>
              <a:gd name="connsiteY44" fmla="*/ 1495425 h 2095500"/>
              <a:gd name="connsiteX45" fmla="*/ 2352675 w 6943725"/>
              <a:gd name="connsiteY45" fmla="*/ 1471612 h 2095500"/>
              <a:gd name="connsiteX46" fmla="*/ 2166937 w 6943725"/>
              <a:gd name="connsiteY46" fmla="*/ 1471612 h 2095500"/>
              <a:gd name="connsiteX47" fmla="*/ 2143125 w 6943725"/>
              <a:gd name="connsiteY47" fmla="*/ 1447800 h 2095500"/>
              <a:gd name="connsiteX48" fmla="*/ 2085975 w 6943725"/>
              <a:gd name="connsiteY48" fmla="*/ 1447800 h 2095500"/>
              <a:gd name="connsiteX49" fmla="*/ 2085975 w 6943725"/>
              <a:gd name="connsiteY49" fmla="*/ 1433512 h 2095500"/>
              <a:gd name="connsiteX50" fmla="*/ 2071687 w 6943725"/>
              <a:gd name="connsiteY50" fmla="*/ 1433512 h 2095500"/>
              <a:gd name="connsiteX51" fmla="*/ 2071687 w 6943725"/>
              <a:gd name="connsiteY51" fmla="*/ 1414462 h 2095500"/>
              <a:gd name="connsiteX52" fmla="*/ 2019300 w 6943725"/>
              <a:gd name="connsiteY52" fmla="*/ 1414462 h 2095500"/>
              <a:gd name="connsiteX53" fmla="*/ 2019300 w 6943725"/>
              <a:gd name="connsiteY53" fmla="*/ 1352550 h 2095500"/>
              <a:gd name="connsiteX54" fmla="*/ 1866900 w 6943725"/>
              <a:gd name="connsiteY54" fmla="*/ 1352550 h 2095500"/>
              <a:gd name="connsiteX55" fmla="*/ 1866900 w 6943725"/>
              <a:gd name="connsiteY55" fmla="*/ 1323975 h 2095500"/>
              <a:gd name="connsiteX56" fmla="*/ 1785937 w 6943725"/>
              <a:gd name="connsiteY56" fmla="*/ 1323975 h 2095500"/>
              <a:gd name="connsiteX57" fmla="*/ 1785937 w 6943725"/>
              <a:gd name="connsiteY57" fmla="*/ 1300162 h 2095500"/>
              <a:gd name="connsiteX58" fmla="*/ 1771650 w 6943725"/>
              <a:gd name="connsiteY58" fmla="*/ 1300162 h 2095500"/>
              <a:gd name="connsiteX59" fmla="*/ 1771650 w 6943725"/>
              <a:gd name="connsiteY59" fmla="*/ 1228725 h 2095500"/>
              <a:gd name="connsiteX60" fmla="*/ 1724025 w 6943725"/>
              <a:gd name="connsiteY60" fmla="*/ 1228725 h 2095500"/>
              <a:gd name="connsiteX61" fmla="*/ 1724025 w 6943725"/>
              <a:gd name="connsiteY61" fmla="*/ 1209675 h 2095500"/>
              <a:gd name="connsiteX62" fmla="*/ 1581150 w 6943725"/>
              <a:gd name="connsiteY62" fmla="*/ 1209675 h 2095500"/>
              <a:gd name="connsiteX63" fmla="*/ 1581150 w 6943725"/>
              <a:gd name="connsiteY63" fmla="*/ 1176337 h 2095500"/>
              <a:gd name="connsiteX64" fmla="*/ 1538287 w 6943725"/>
              <a:gd name="connsiteY64" fmla="*/ 1176337 h 2095500"/>
              <a:gd name="connsiteX65" fmla="*/ 1538287 w 6943725"/>
              <a:gd name="connsiteY65" fmla="*/ 1157287 h 2095500"/>
              <a:gd name="connsiteX66" fmla="*/ 1524000 w 6943725"/>
              <a:gd name="connsiteY66" fmla="*/ 1157287 h 2095500"/>
              <a:gd name="connsiteX67" fmla="*/ 1524000 w 6943725"/>
              <a:gd name="connsiteY67" fmla="*/ 1114425 h 2095500"/>
              <a:gd name="connsiteX68" fmla="*/ 1495425 w 6943725"/>
              <a:gd name="connsiteY68" fmla="*/ 1114425 h 2095500"/>
              <a:gd name="connsiteX69" fmla="*/ 1495425 w 6943725"/>
              <a:gd name="connsiteY69" fmla="*/ 1076325 h 2095500"/>
              <a:gd name="connsiteX70" fmla="*/ 1390650 w 6943725"/>
              <a:gd name="connsiteY70" fmla="*/ 1076325 h 2095500"/>
              <a:gd name="connsiteX71" fmla="*/ 1390650 w 6943725"/>
              <a:gd name="connsiteY71" fmla="*/ 1057275 h 2095500"/>
              <a:gd name="connsiteX72" fmla="*/ 1300162 w 6943725"/>
              <a:gd name="connsiteY72" fmla="*/ 1057275 h 2095500"/>
              <a:gd name="connsiteX73" fmla="*/ 1300162 w 6943725"/>
              <a:gd name="connsiteY73" fmla="*/ 1009650 h 2095500"/>
              <a:gd name="connsiteX74" fmla="*/ 1281112 w 6943725"/>
              <a:gd name="connsiteY74" fmla="*/ 1009650 h 2095500"/>
              <a:gd name="connsiteX75" fmla="*/ 1281112 w 6943725"/>
              <a:gd name="connsiteY75" fmla="*/ 981075 h 2095500"/>
              <a:gd name="connsiteX76" fmla="*/ 1252537 w 6943725"/>
              <a:gd name="connsiteY76" fmla="*/ 981075 h 2095500"/>
              <a:gd name="connsiteX77" fmla="*/ 1252537 w 6943725"/>
              <a:gd name="connsiteY77" fmla="*/ 952500 h 2095500"/>
              <a:gd name="connsiteX78" fmla="*/ 1238250 w 6943725"/>
              <a:gd name="connsiteY78" fmla="*/ 952500 h 2095500"/>
              <a:gd name="connsiteX79" fmla="*/ 1238250 w 6943725"/>
              <a:gd name="connsiteY79" fmla="*/ 938212 h 2095500"/>
              <a:gd name="connsiteX80" fmla="*/ 1223962 w 6943725"/>
              <a:gd name="connsiteY80" fmla="*/ 938212 h 2095500"/>
              <a:gd name="connsiteX81" fmla="*/ 1223962 w 6943725"/>
              <a:gd name="connsiteY81" fmla="*/ 904875 h 2095500"/>
              <a:gd name="connsiteX82" fmla="*/ 1123950 w 6943725"/>
              <a:gd name="connsiteY82" fmla="*/ 904875 h 2095500"/>
              <a:gd name="connsiteX83" fmla="*/ 1123950 w 6943725"/>
              <a:gd name="connsiteY83" fmla="*/ 881062 h 2095500"/>
              <a:gd name="connsiteX84" fmla="*/ 1095375 w 6943725"/>
              <a:gd name="connsiteY84" fmla="*/ 881062 h 2095500"/>
              <a:gd name="connsiteX85" fmla="*/ 1081087 w 6943725"/>
              <a:gd name="connsiteY85" fmla="*/ 866774 h 2095500"/>
              <a:gd name="connsiteX86" fmla="*/ 1062037 w 6943725"/>
              <a:gd name="connsiteY86" fmla="*/ 866774 h 2095500"/>
              <a:gd name="connsiteX87" fmla="*/ 1038225 w 6943725"/>
              <a:gd name="connsiteY87" fmla="*/ 866774 h 2095500"/>
              <a:gd name="connsiteX88" fmla="*/ 1038225 w 6943725"/>
              <a:gd name="connsiteY88" fmla="*/ 790575 h 2095500"/>
              <a:gd name="connsiteX89" fmla="*/ 1014412 w 6943725"/>
              <a:gd name="connsiteY89" fmla="*/ 790575 h 2095500"/>
              <a:gd name="connsiteX90" fmla="*/ 1014412 w 6943725"/>
              <a:gd name="connsiteY90" fmla="*/ 757237 h 2095500"/>
              <a:gd name="connsiteX91" fmla="*/ 990600 w 6943725"/>
              <a:gd name="connsiteY91" fmla="*/ 757237 h 2095500"/>
              <a:gd name="connsiteX92" fmla="*/ 990600 w 6943725"/>
              <a:gd name="connsiteY92" fmla="*/ 700087 h 2095500"/>
              <a:gd name="connsiteX93" fmla="*/ 947737 w 6943725"/>
              <a:gd name="connsiteY93" fmla="*/ 700087 h 2095500"/>
              <a:gd name="connsiteX94" fmla="*/ 947737 w 6943725"/>
              <a:gd name="connsiteY94" fmla="*/ 661987 h 2095500"/>
              <a:gd name="connsiteX95" fmla="*/ 852487 w 6943725"/>
              <a:gd name="connsiteY95" fmla="*/ 661987 h 2095500"/>
              <a:gd name="connsiteX96" fmla="*/ 852487 w 6943725"/>
              <a:gd name="connsiteY96" fmla="*/ 638175 h 2095500"/>
              <a:gd name="connsiteX97" fmla="*/ 790575 w 6943725"/>
              <a:gd name="connsiteY97" fmla="*/ 638175 h 2095500"/>
              <a:gd name="connsiteX98" fmla="*/ 790575 w 6943725"/>
              <a:gd name="connsiteY98" fmla="*/ 614362 h 2095500"/>
              <a:gd name="connsiteX99" fmla="*/ 766762 w 6943725"/>
              <a:gd name="connsiteY99" fmla="*/ 614362 h 2095500"/>
              <a:gd name="connsiteX100" fmla="*/ 766762 w 6943725"/>
              <a:gd name="connsiteY100" fmla="*/ 571500 h 2095500"/>
              <a:gd name="connsiteX101" fmla="*/ 747712 w 6943725"/>
              <a:gd name="connsiteY101" fmla="*/ 571500 h 2095500"/>
              <a:gd name="connsiteX102" fmla="*/ 747712 w 6943725"/>
              <a:gd name="connsiteY102" fmla="*/ 500062 h 2095500"/>
              <a:gd name="connsiteX103" fmla="*/ 733425 w 6943725"/>
              <a:gd name="connsiteY103" fmla="*/ 500062 h 2095500"/>
              <a:gd name="connsiteX104" fmla="*/ 733425 w 6943725"/>
              <a:gd name="connsiteY104" fmla="*/ 461962 h 2095500"/>
              <a:gd name="connsiteX105" fmla="*/ 719137 w 6943725"/>
              <a:gd name="connsiteY105" fmla="*/ 461962 h 2095500"/>
              <a:gd name="connsiteX106" fmla="*/ 719137 w 6943725"/>
              <a:gd name="connsiteY106" fmla="*/ 428625 h 2095500"/>
              <a:gd name="connsiteX107" fmla="*/ 709612 w 6943725"/>
              <a:gd name="connsiteY107" fmla="*/ 428625 h 2095500"/>
              <a:gd name="connsiteX108" fmla="*/ 685800 w 6943725"/>
              <a:gd name="connsiteY108" fmla="*/ 404813 h 2095500"/>
              <a:gd name="connsiteX109" fmla="*/ 595312 w 6943725"/>
              <a:gd name="connsiteY109" fmla="*/ 404813 h 2095500"/>
              <a:gd name="connsiteX110" fmla="*/ 595312 w 6943725"/>
              <a:gd name="connsiteY110" fmla="*/ 376237 h 2095500"/>
              <a:gd name="connsiteX111" fmla="*/ 557212 w 6943725"/>
              <a:gd name="connsiteY111" fmla="*/ 376237 h 2095500"/>
              <a:gd name="connsiteX112" fmla="*/ 557212 w 6943725"/>
              <a:gd name="connsiteY112" fmla="*/ 352425 h 2095500"/>
              <a:gd name="connsiteX113" fmla="*/ 490537 w 6943725"/>
              <a:gd name="connsiteY113" fmla="*/ 352425 h 2095500"/>
              <a:gd name="connsiteX114" fmla="*/ 490537 w 6943725"/>
              <a:gd name="connsiteY114" fmla="*/ 261937 h 2095500"/>
              <a:gd name="connsiteX115" fmla="*/ 442912 w 6943725"/>
              <a:gd name="connsiteY115" fmla="*/ 261937 h 2095500"/>
              <a:gd name="connsiteX116" fmla="*/ 442912 w 6943725"/>
              <a:gd name="connsiteY116" fmla="*/ 238125 h 2095500"/>
              <a:gd name="connsiteX117" fmla="*/ 276225 w 6943725"/>
              <a:gd name="connsiteY117" fmla="*/ 238125 h 2095500"/>
              <a:gd name="connsiteX118" fmla="*/ 276225 w 6943725"/>
              <a:gd name="connsiteY118" fmla="*/ 185737 h 2095500"/>
              <a:gd name="connsiteX119" fmla="*/ 247650 w 6943725"/>
              <a:gd name="connsiteY119" fmla="*/ 185737 h 2095500"/>
              <a:gd name="connsiteX120" fmla="*/ 247650 w 6943725"/>
              <a:gd name="connsiteY120" fmla="*/ 95250 h 2095500"/>
              <a:gd name="connsiteX121" fmla="*/ 214312 w 6943725"/>
              <a:gd name="connsiteY121" fmla="*/ 95250 h 2095500"/>
              <a:gd name="connsiteX122" fmla="*/ 214312 w 6943725"/>
              <a:gd name="connsiteY122" fmla="*/ 61912 h 2095500"/>
              <a:gd name="connsiteX123" fmla="*/ 204787 w 6943725"/>
              <a:gd name="connsiteY123" fmla="*/ 61912 h 2095500"/>
              <a:gd name="connsiteX124" fmla="*/ 204787 w 6943725"/>
              <a:gd name="connsiteY124" fmla="*/ 0 h 2095500"/>
              <a:gd name="connsiteX125" fmla="*/ 0 w 6943725"/>
              <a:gd name="connsiteY125" fmla="*/ 0 h 209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6943725" h="2095500">
                <a:moveTo>
                  <a:pt x="6943725" y="2095500"/>
                </a:moveTo>
                <a:lnTo>
                  <a:pt x="5400675" y="2095500"/>
                </a:lnTo>
                <a:lnTo>
                  <a:pt x="5400675" y="2062162"/>
                </a:lnTo>
                <a:lnTo>
                  <a:pt x="4767262" y="2062162"/>
                </a:lnTo>
                <a:lnTo>
                  <a:pt x="4767262" y="2024062"/>
                </a:lnTo>
                <a:lnTo>
                  <a:pt x="4724400" y="2024062"/>
                </a:lnTo>
                <a:lnTo>
                  <a:pt x="4724400" y="1990725"/>
                </a:lnTo>
                <a:lnTo>
                  <a:pt x="4319587" y="1990725"/>
                </a:lnTo>
                <a:lnTo>
                  <a:pt x="4319587" y="1966912"/>
                </a:lnTo>
                <a:lnTo>
                  <a:pt x="3905250" y="1966912"/>
                </a:lnTo>
                <a:lnTo>
                  <a:pt x="3919537" y="1952625"/>
                </a:lnTo>
                <a:lnTo>
                  <a:pt x="3862387" y="1952625"/>
                </a:lnTo>
                <a:lnTo>
                  <a:pt x="3862387" y="1933575"/>
                </a:lnTo>
                <a:lnTo>
                  <a:pt x="3805237" y="1933575"/>
                </a:lnTo>
                <a:lnTo>
                  <a:pt x="3805237" y="1909762"/>
                </a:lnTo>
                <a:lnTo>
                  <a:pt x="3752850" y="1909762"/>
                </a:lnTo>
                <a:lnTo>
                  <a:pt x="3752850" y="1895475"/>
                </a:lnTo>
                <a:lnTo>
                  <a:pt x="3581400" y="1895475"/>
                </a:lnTo>
                <a:lnTo>
                  <a:pt x="3581400" y="1862137"/>
                </a:lnTo>
                <a:lnTo>
                  <a:pt x="3529012" y="1862137"/>
                </a:lnTo>
                <a:lnTo>
                  <a:pt x="3529012" y="1828800"/>
                </a:lnTo>
                <a:lnTo>
                  <a:pt x="3319462" y="1828800"/>
                </a:lnTo>
                <a:lnTo>
                  <a:pt x="3319462" y="1804987"/>
                </a:lnTo>
                <a:lnTo>
                  <a:pt x="3200400" y="1804987"/>
                </a:lnTo>
                <a:lnTo>
                  <a:pt x="3200400" y="1781175"/>
                </a:lnTo>
                <a:lnTo>
                  <a:pt x="3176587" y="1781175"/>
                </a:lnTo>
                <a:lnTo>
                  <a:pt x="3176587" y="1757362"/>
                </a:lnTo>
                <a:lnTo>
                  <a:pt x="3143250" y="1757362"/>
                </a:lnTo>
                <a:lnTo>
                  <a:pt x="3143250" y="1714500"/>
                </a:lnTo>
                <a:lnTo>
                  <a:pt x="3071812" y="1714500"/>
                </a:lnTo>
                <a:lnTo>
                  <a:pt x="3019425" y="1714500"/>
                </a:lnTo>
                <a:lnTo>
                  <a:pt x="3019425" y="1685925"/>
                </a:lnTo>
                <a:lnTo>
                  <a:pt x="2800350" y="1685925"/>
                </a:lnTo>
                <a:lnTo>
                  <a:pt x="2800350" y="1666875"/>
                </a:lnTo>
                <a:lnTo>
                  <a:pt x="2752725" y="1666875"/>
                </a:lnTo>
                <a:lnTo>
                  <a:pt x="2752725" y="1638300"/>
                </a:lnTo>
                <a:lnTo>
                  <a:pt x="2481262" y="1638300"/>
                </a:lnTo>
                <a:lnTo>
                  <a:pt x="2481262" y="1604962"/>
                </a:lnTo>
                <a:lnTo>
                  <a:pt x="2433637" y="1604962"/>
                </a:lnTo>
                <a:lnTo>
                  <a:pt x="2433637" y="1566862"/>
                </a:lnTo>
                <a:lnTo>
                  <a:pt x="2419350" y="1566862"/>
                </a:lnTo>
                <a:lnTo>
                  <a:pt x="2419350" y="1528762"/>
                </a:lnTo>
                <a:lnTo>
                  <a:pt x="2376487" y="1528762"/>
                </a:lnTo>
                <a:lnTo>
                  <a:pt x="2376487" y="1495425"/>
                </a:lnTo>
                <a:lnTo>
                  <a:pt x="2352675" y="1495425"/>
                </a:lnTo>
                <a:lnTo>
                  <a:pt x="2352675" y="1471612"/>
                </a:lnTo>
                <a:lnTo>
                  <a:pt x="2166937" y="1471612"/>
                </a:lnTo>
                <a:lnTo>
                  <a:pt x="2143125" y="1447800"/>
                </a:lnTo>
                <a:lnTo>
                  <a:pt x="2085975" y="1447800"/>
                </a:lnTo>
                <a:lnTo>
                  <a:pt x="2085975" y="1433512"/>
                </a:lnTo>
                <a:lnTo>
                  <a:pt x="2071687" y="1433512"/>
                </a:lnTo>
                <a:lnTo>
                  <a:pt x="2071687" y="1414462"/>
                </a:lnTo>
                <a:lnTo>
                  <a:pt x="2019300" y="1414462"/>
                </a:lnTo>
                <a:lnTo>
                  <a:pt x="2019300" y="1352550"/>
                </a:lnTo>
                <a:lnTo>
                  <a:pt x="1866900" y="1352550"/>
                </a:lnTo>
                <a:lnTo>
                  <a:pt x="1866900" y="1323975"/>
                </a:lnTo>
                <a:lnTo>
                  <a:pt x="1785937" y="1323975"/>
                </a:lnTo>
                <a:lnTo>
                  <a:pt x="1785937" y="1300162"/>
                </a:lnTo>
                <a:lnTo>
                  <a:pt x="1771650" y="1300162"/>
                </a:lnTo>
                <a:lnTo>
                  <a:pt x="1771650" y="1228725"/>
                </a:lnTo>
                <a:lnTo>
                  <a:pt x="1724025" y="1228725"/>
                </a:lnTo>
                <a:lnTo>
                  <a:pt x="1724025" y="1209675"/>
                </a:lnTo>
                <a:lnTo>
                  <a:pt x="1581150" y="1209675"/>
                </a:lnTo>
                <a:lnTo>
                  <a:pt x="1581150" y="1176337"/>
                </a:lnTo>
                <a:lnTo>
                  <a:pt x="1538287" y="1176337"/>
                </a:lnTo>
                <a:lnTo>
                  <a:pt x="1538287" y="1157287"/>
                </a:lnTo>
                <a:lnTo>
                  <a:pt x="1524000" y="1157287"/>
                </a:lnTo>
                <a:lnTo>
                  <a:pt x="1524000" y="1114425"/>
                </a:lnTo>
                <a:lnTo>
                  <a:pt x="1495425" y="1114425"/>
                </a:lnTo>
                <a:lnTo>
                  <a:pt x="1495425" y="1076325"/>
                </a:lnTo>
                <a:lnTo>
                  <a:pt x="1390650" y="1076325"/>
                </a:lnTo>
                <a:lnTo>
                  <a:pt x="1390650" y="1057275"/>
                </a:lnTo>
                <a:lnTo>
                  <a:pt x="1300162" y="1057275"/>
                </a:lnTo>
                <a:lnTo>
                  <a:pt x="1300162" y="1009650"/>
                </a:lnTo>
                <a:lnTo>
                  <a:pt x="1281112" y="1009650"/>
                </a:lnTo>
                <a:lnTo>
                  <a:pt x="1281112" y="981075"/>
                </a:lnTo>
                <a:lnTo>
                  <a:pt x="1252537" y="981075"/>
                </a:lnTo>
                <a:lnTo>
                  <a:pt x="1252537" y="952500"/>
                </a:lnTo>
                <a:lnTo>
                  <a:pt x="1238250" y="952500"/>
                </a:lnTo>
                <a:lnTo>
                  <a:pt x="1238250" y="938212"/>
                </a:lnTo>
                <a:lnTo>
                  <a:pt x="1223962" y="938212"/>
                </a:lnTo>
                <a:lnTo>
                  <a:pt x="1223962" y="904875"/>
                </a:lnTo>
                <a:lnTo>
                  <a:pt x="1123950" y="904875"/>
                </a:lnTo>
                <a:lnTo>
                  <a:pt x="1123950" y="881062"/>
                </a:lnTo>
                <a:lnTo>
                  <a:pt x="1095375" y="881062"/>
                </a:lnTo>
                <a:lnTo>
                  <a:pt x="1081087" y="866774"/>
                </a:lnTo>
                <a:lnTo>
                  <a:pt x="1062037" y="866774"/>
                </a:lnTo>
                <a:lnTo>
                  <a:pt x="1038225" y="866774"/>
                </a:lnTo>
                <a:lnTo>
                  <a:pt x="1038225" y="790575"/>
                </a:lnTo>
                <a:lnTo>
                  <a:pt x="1014412" y="790575"/>
                </a:lnTo>
                <a:lnTo>
                  <a:pt x="1014412" y="757237"/>
                </a:lnTo>
                <a:lnTo>
                  <a:pt x="990600" y="757237"/>
                </a:lnTo>
                <a:lnTo>
                  <a:pt x="990600" y="700087"/>
                </a:lnTo>
                <a:lnTo>
                  <a:pt x="947737" y="700087"/>
                </a:lnTo>
                <a:lnTo>
                  <a:pt x="947737" y="661987"/>
                </a:lnTo>
                <a:lnTo>
                  <a:pt x="852487" y="661987"/>
                </a:lnTo>
                <a:lnTo>
                  <a:pt x="852487" y="638175"/>
                </a:lnTo>
                <a:lnTo>
                  <a:pt x="790575" y="638175"/>
                </a:lnTo>
                <a:lnTo>
                  <a:pt x="790575" y="614362"/>
                </a:lnTo>
                <a:lnTo>
                  <a:pt x="766762" y="614362"/>
                </a:lnTo>
                <a:lnTo>
                  <a:pt x="766762" y="571500"/>
                </a:lnTo>
                <a:lnTo>
                  <a:pt x="747712" y="571500"/>
                </a:lnTo>
                <a:lnTo>
                  <a:pt x="747712" y="500062"/>
                </a:lnTo>
                <a:lnTo>
                  <a:pt x="733425" y="500062"/>
                </a:lnTo>
                <a:lnTo>
                  <a:pt x="733425" y="461962"/>
                </a:lnTo>
                <a:lnTo>
                  <a:pt x="719137" y="461962"/>
                </a:lnTo>
                <a:lnTo>
                  <a:pt x="719137" y="428625"/>
                </a:lnTo>
                <a:lnTo>
                  <a:pt x="709612" y="428625"/>
                </a:lnTo>
                <a:lnTo>
                  <a:pt x="685800" y="404813"/>
                </a:lnTo>
                <a:lnTo>
                  <a:pt x="595312" y="404813"/>
                </a:lnTo>
                <a:lnTo>
                  <a:pt x="595312" y="376237"/>
                </a:lnTo>
                <a:lnTo>
                  <a:pt x="557212" y="376237"/>
                </a:lnTo>
                <a:lnTo>
                  <a:pt x="557212" y="352425"/>
                </a:lnTo>
                <a:lnTo>
                  <a:pt x="490537" y="352425"/>
                </a:lnTo>
                <a:lnTo>
                  <a:pt x="490537" y="261937"/>
                </a:lnTo>
                <a:lnTo>
                  <a:pt x="442912" y="261937"/>
                </a:lnTo>
                <a:lnTo>
                  <a:pt x="442912" y="238125"/>
                </a:lnTo>
                <a:lnTo>
                  <a:pt x="276225" y="238125"/>
                </a:lnTo>
                <a:lnTo>
                  <a:pt x="276225" y="185737"/>
                </a:lnTo>
                <a:lnTo>
                  <a:pt x="247650" y="185737"/>
                </a:lnTo>
                <a:lnTo>
                  <a:pt x="247650" y="95250"/>
                </a:lnTo>
                <a:lnTo>
                  <a:pt x="214312" y="95250"/>
                </a:lnTo>
                <a:lnTo>
                  <a:pt x="214312" y="61912"/>
                </a:lnTo>
                <a:lnTo>
                  <a:pt x="204787" y="61912"/>
                </a:lnTo>
                <a:lnTo>
                  <a:pt x="204787"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9279" name="Group 9278">
            <a:extLst>
              <a:ext uri="{FF2B5EF4-FFF2-40B4-BE49-F238E27FC236}">
                <a16:creationId xmlns:a16="http://schemas.microsoft.com/office/drawing/2014/main" id="{8F438925-80CA-072A-D759-018B6F8724D4}"/>
              </a:ext>
            </a:extLst>
          </p:cNvPr>
          <p:cNvGrpSpPr/>
          <p:nvPr/>
        </p:nvGrpSpPr>
        <p:grpSpPr>
          <a:xfrm>
            <a:off x="1867274" y="1968371"/>
            <a:ext cx="5899039" cy="2499645"/>
            <a:chOff x="1867274" y="1968371"/>
            <a:chExt cx="5899039" cy="2499645"/>
          </a:xfrm>
        </p:grpSpPr>
        <p:sp>
          <p:nvSpPr>
            <p:cNvPr id="9216" name="Oval 9215">
              <a:extLst>
                <a:ext uri="{FF2B5EF4-FFF2-40B4-BE49-F238E27FC236}">
                  <a16:creationId xmlns:a16="http://schemas.microsoft.com/office/drawing/2014/main" id="{5D34CAC3-62D4-FA7F-5A0A-F4618694CD29}"/>
                </a:ext>
              </a:extLst>
            </p:cNvPr>
            <p:cNvSpPr/>
            <p:nvPr/>
          </p:nvSpPr>
          <p:spPr bwMode="auto">
            <a:xfrm>
              <a:off x="1867274" y="1968371"/>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7" name="Oval 9216">
              <a:extLst>
                <a:ext uri="{FF2B5EF4-FFF2-40B4-BE49-F238E27FC236}">
                  <a16:creationId xmlns:a16="http://schemas.microsoft.com/office/drawing/2014/main" id="{7177C0FB-6C86-4C2A-2DF8-51ABB875D560}"/>
                </a:ext>
              </a:extLst>
            </p:cNvPr>
            <p:cNvSpPr/>
            <p:nvPr/>
          </p:nvSpPr>
          <p:spPr bwMode="auto">
            <a:xfrm>
              <a:off x="2071445" y="2109605"/>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9" name="Oval 9218">
              <a:extLst>
                <a:ext uri="{FF2B5EF4-FFF2-40B4-BE49-F238E27FC236}">
                  <a16:creationId xmlns:a16="http://schemas.microsoft.com/office/drawing/2014/main" id="{13F43EAB-C729-18F6-E22B-4F29442C943F}"/>
                </a:ext>
              </a:extLst>
            </p:cNvPr>
            <p:cNvSpPr/>
            <p:nvPr/>
          </p:nvSpPr>
          <p:spPr bwMode="auto">
            <a:xfrm>
              <a:off x="2095258" y="2135005"/>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0" name="Oval 9219">
              <a:extLst>
                <a:ext uri="{FF2B5EF4-FFF2-40B4-BE49-F238E27FC236}">
                  <a16:creationId xmlns:a16="http://schemas.microsoft.com/office/drawing/2014/main" id="{CDB384BD-EDA5-66EC-A932-08D232DD5963}"/>
                </a:ext>
              </a:extLst>
            </p:cNvPr>
            <p:cNvSpPr/>
            <p:nvPr/>
          </p:nvSpPr>
          <p:spPr bwMode="auto">
            <a:xfrm>
              <a:off x="2113933" y="2233804"/>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2" name="Oval 9221">
              <a:extLst>
                <a:ext uri="{FF2B5EF4-FFF2-40B4-BE49-F238E27FC236}">
                  <a16:creationId xmlns:a16="http://schemas.microsoft.com/office/drawing/2014/main" id="{7D97FD3E-EE4B-8AE1-7940-F4239027C4D1}"/>
                </a:ext>
              </a:extLst>
            </p:cNvPr>
            <p:cNvSpPr/>
            <p:nvPr/>
          </p:nvSpPr>
          <p:spPr bwMode="auto">
            <a:xfrm>
              <a:off x="2113933" y="2301879"/>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3" name="Oval 9222">
              <a:extLst>
                <a:ext uri="{FF2B5EF4-FFF2-40B4-BE49-F238E27FC236}">
                  <a16:creationId xmlns:a16="http://schemas.microsoft.com/office/drawing/2014/main" id="{8C5E38AF-A15E-75DC-5456-A38AA4BDFF2E}"/>
                </a:ext>
              </a:extLst>
            </p:cNvPr>
            <p:cNvSpPr/>
            <p:nvPr/>
          </p:nvSpPr>
          <p:spPr bwMode="auto">
            <a:xfrm>
              <a:off x="2128220" y="2348889"/>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4" name="Oval 9223">
              <a:extLst>
                <a:ext uri="{FF2B5EF4-FFF2-40B4-BE49-F238E27FC236}">
                  <a16:creationId xmlns:a16="http://schemas.microsoft.com/office/drawing/2014/main" id="{ABBE7A0D-FDBC-78F0-D9FC-E799C24DF1AB}"/>
                </a:ext>
              </a:extLst>
            </p:cNvPr>
            <p:cNvSpPr/>
            <p:nvPr/>
          </p:nvSpPr>
          <p:spPr bwMode="auto">
            <a:xfrm>
              <a:off x="2156422" y="2387166"/>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5" name="Oval 9224">
              <a:extLst>
                <a:ext uri="{FF2B5EF4-FFF2-40B4-BE49-F238E27FC236}">
                  <a16:creationId xmlns:a16="http://schemas.microsoft.com/office/drawing/2014/main" id="{EF185144-EE2F-3839-9338-844E2A5291EA}"/>
                </a:ext>
              </a:extLst>
            </p:cNvPr>
            <p:cNvSpPr/>
            <p:nvPr/>
          </p:nvSpPr>
          <p:spPr bwMode="auto">
            <a:xfrm>
              <a:off x="2208808" y="2401053"/>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6" name="Oval 9225">
              <a:extLst>
                <a:ext uri="{FF2B5EF4-FFF2-40B4-BE49-F238E27FC236}">
                  <a16:creationId xmlns:a16="http://schemas.microsoft.com/office/drawing/2014/main" id="{9FC81AF6-35C9-1717-2757-64B588915BCB}"/>
                </a:ext>
              </a:extLst>
            </p:cNvPr>
            <p:cNvSpPr/>
            <p:nvPr/>
          </p:nvSpPr>
          <p:spPr bwMode="auto">
            <a:xfrm>
              <a:off x="2255857" y="2429654"/>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7" name="Oval 9226">
              <a:extLst>
                <a:ext uri="{FF2B5EF4-FFF2-40B4-BE49-F238E27FC236}">
                  <a16:creationId xmlns:a16="http://schemas.microsoft.com/office/drawing/2014/main" id="{603C1D82-6455-ABF8-FB08-A1FE9520BBEE}"/>
                </a:ext>
              </a:extLst>
            </p:cNvPr>
            <p:cNvSpPr/>
            <p:nvPr/>
          </p:nvSpPr>
          <p:spPr bwMode="auto">
            <a:xfrm>
              <a:off x="2322158" y="2486030"/>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8" name="Oval 9227">
              <a:extLst>
                <a:ext uri="{FF2B5EF4-FFF2-40B4-BE49-F238E27FC236}">
                  <a16:creationId xmlns:a16="http://schemas.microsoft.com/office/drawing/2014/main" id="{30C521CA-100C-E3D5-2E27-9A640A392F17}"/>
                </a:ext>
              </a:extLst>
            </p:cNvPr>
            <p:cNvSpPr/>
            <p:nvPr/>
          </p:nvSpPr>
          <p:spPr bwMode="auto">
            <a:xfrm>
              <a:off x="2352805" y="2561946"/>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9" name="Oval 9228">
              <a:extLst>
                <a:ext uri="{FF2B5EF4-FFF2-40B4-BE49-F238E27FC236}">
                  <a16:creationId xmlns:a16="http://schemas.microsoft.com/office/drawing/2014/main" id="{9195D76B-E7E8-19E8-354F-A6B517122C2B}"/>
                </a:ext>
              </a:extLst>
            </p:cNvPr>
            <p:cNvSpPr/>
            <p:nvPr/>
          </p:nvSpPr>
          <p:spPr bwMode="auto">
            <a:xfrm>
              <a:off x="2364646" y="2598124"/>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0" name="Oval 9229">
              <a:extLst>
                <a:ext uri="{FF2B5EF4-FFF2-40B4-BE49-F238E27FC236}">
                  <a16:creationId xmlns:a16="http://schemas.microsoft.com/office/drawing/2014/main" id="{92E54E1B-2F53-9864-F498-4E62A5D57822}"/>
                </a:ext>
              </a:extLst>
            </p:cNvPr>
            <p:cNvSpPr/>
            <p:nvPr/>
          </p:nvSpPr>
          <p:spPr bwMode="auto">
            <a:xfrm>
              <a:off x="2364645" y="2651702"/>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1" name="Oval 9230">
              <a:extLst>
                <a:ext uri="{FF2B5EF4-FFF2-40B4-BE49-F238E27FC236}">
                  <a16:creationId xmlns:a16="http://schemas.microsoft.com/office/drawing/2014/main" id="{5E930787-F9FB-AF8E-8F02-9F2CC09CBCA4}"/>
                </a:ext>
              </a:extLst>
            </p:cNvPr>
            <p:cNvSpPr/>
            <p:nvPr/>
          </p:nvSpPr>
          <p:spPr bwMode="auto">
            <a:xfrm>
              <a:off x="2373925" y="2709572"/>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2" name="Oval 9231">
              <a:extLst>
                <a:ext uri="{FF2B5EF4-FFF2-40B4-BE49-F238E27FC236}">
                  <a16:creationId xmlns:a16="http://schemas.microsoft.com/office/drawing/2014/main" id="{EF8DA7DC-E19B-F369-26FF-B0254FD95726}"/>
                </a:ext>
              </a:extLst>
            </p:cNvPr>
            <p:cNvSpPr/>
            <p:nvPr/>
          </p:nvSpPr>
          <p:spPr bwMode="auto">
            <a:xfrm>
              <a:off x="2392601" y="2781900"/>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3" name="Oval 9232">
              <a:extLst>
                <a:ext uri="{FF2B5EF4-FFF2-40B4-BE49-F238E27FC236}">
                  <a16:creationId xmlns:a16="http://schemas.microsoft.com/office/drawing/2014/main" id="{81C1D0D0-52DF-0E84-CCA0-D0A2CBF051A5}"/>
                </a:ext>
              </a:extLst>
            </p:cNvPr>
            <p:cNvSpPr/>
            <p:nvPr/>
          </p:nvSpPr>
          <p:spPr bwMode="auto">
            <a:xfrm>
              <a:off x="2430701" y="2810126"/>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4" name="Oval 9233">
              <a:extLst>
                <a:ext uri="{FF2B5EF4-FFF2-40B4-BE49-F238E27FC236}">
                  <a16:creationId xmlns:a16="http://schemas.microsoft.com/office/drawing/2014/main" id="{B187827A-D433-9C34-0B24-CCE782170A6D}"/>
                </a:ext>
              </a:extLst>
            </p:cNvPr>
            <p:cNvSpPr/>
            <p:nvPr/>
          </p:nvSpPr>
          <p:spPr bwMode="auto">
            <a:xfrm>
              <a:off x="2511209" y="2824165"/>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5" name="Oval 9234">
              <a:extLst>
                <a:ext uri="{FF2B5EF4-FFF2-40B4-BE49-F238E27FC236}">
                  <a16:creationId xmlns:a16="http://schemas.microsoft.com/office/drawing/2014/main" id="{C2022D55-99B8-E13B-2CAD-B8F0445BFBD3}"/>
                </a:ext>
              </a:extLst>
            </p:cNvPr>
            <p:cNvSpPr/>
            <p:nvPr/>
          </p:nvSpPr>
          <p:spPr bwMode="auto">
            <a:xfrm>
              <a:off x="2553697" y="2845563"/>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6" name="Oval 9235">
              <a:extLst>
                <a:ext uri="{FF2B5EF4-FFF2-40B4-BE49-F238E27FC236}">
                  <a16:creationId xmlns:a16="http://schemas.microsoft.com/office/drawing/2014/main" id="{0F2F1419-FC28-8A89-5B64-8C011F9F9772}"/>
                </a:ext>
              </a:extLst>
            </p:cNvPr>
            <p:cNvSpPr/>
            <p:nvPr/>
          </p:nvSpPr>
          <p:spPr bwMode="auto">
            <a:xfrm>
              <a:off x="2577510" y="2901939"/>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7" name="Oval 9236">
              <a:extLst>
                <a:ext uri="{FF2B5EF4-FFF2-40B4-BE49-F238E27FC236}">
                  <a16:creationId xmlns:a16="http://schemas.microsoft.com/office/drawing/2014/main" id="{56CF8363-B453-075C-AB93-F91992D02ED5}"/>
                </a:ext>
              </a:extLst>
            </p:cNvPr>
            <p:cNvSpPr/>
            <p:nvPr/>
          </p:nvSpPr>
          <p:spPr bwMode="auto">
            <a:xfrm>
              <a:off x="2606708" y="2930318"/>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8" name="Oval 9237">
              <a:extLst>
                <a:ext uri="{FF2B5EF4-FFF2-40B4-BE49-F238E27FC236}">
                  <a16:creationId xmlns:a16="http://schemas.microsoft.com/office/drawing/2014/main" id="{2EB64459-6868-61B7-0F9C-DE5771B7CD5D}"/>
                </a:ext>
              </a:extLst>
            </p:cNvPr>
            <p:cNvSpPr/>
            <p:nvPr/>
          </p:nvSpPr>
          <p:spPr bwMode="auto">
            <a:xfrm>
              <a:off x="2616481" y="2982656"/>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9" name="Oval 9238">
              <a:extLst>
                <a:ext uri="{FF2B5EF4-FFF2-40B4-BE49-F238E27FC236}">
                  <a16:creationId xmlns:a16="http://schemas.microsoft.com/office/drawing/2014/main" id="{8AD538FB-F4AB-3316-ED9C-737D4BD5F5A3}"/>
                </a:ext>
              </a:extLst>
            </p:cNvPr>
            <p:cNvSpPr/>
            <p:nvPr/>
          </p:nvSpPr>
          <p:spPr bwMode="auto">
            <a:xfrm>
              <a:off x="2630311" y="3034772"/>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0" name="Oval 9239">
              <a:extLst>
                <a:ext uri="{FF2B5EF4-FFF2-40B4-BE49-F238E27FC236}">
                  <a16:creationId xmlns:a16="http://schemas.microsoft.com/office/drawing/2014/main" id="{E4E2FD4C-37E6-7E9C-F0CD-90D6E3D46B1F}"/>
                </a:ext>
              </a:extLst>
            </p:cNvPr>
            <p:cNvSpPr/>
            <p:nvPr/>
          </p:nvSpPr>
          <p:spPr bwMode="auto">
            <a:xfrm>
              <a:off x="2658969" y="3103153"/>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1" name="Oval 9240">
              <a:extLst>
                <a:ext uri="{FF2B5EF4-FFF2-40B4-BE49-F238E27FC236}">
                  <a16:creationId xmlns:a16="http://schemas.microsoft.com/office/drawing/2014/main" id="{AA08C138-0EC2-1D82-E8CE-E32BEE4AA8A3}"/>
                </a:ext>
              </a:extLst>
            </p:cNvPr>
            <p:cNvSpPr/>
            <p:nvPr/>
          </p:nvSpPr>
          <p:spPr bwMode="auto">
            <a:xfrm>
              <a:off x="2726248" y="3117040"/>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2" name="Oval 9241">
              <a:extLst>
                <a:ext uri="{FF2B5EF4-FFF2-40B4-BE49-F238E27FC236}">
                  <a16:creationId xmlns:a16="http://schemas.microsoft.com/office/drawing/2014/main" id="{7EC7416D-19DF-4150-CB66-719075662B48}"/>
                </a:ext>
              </a:extLst>
            </p:cNvPr>
            <p:cNvSpPr/>
            <p:nvPr/>
          </p:nvSpPr>
          <p:spPr bwMode="auto">
            <a:xfrm>
              <a:off x="2754820" y="3139785"/>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3" name="Oval 9242">
              <a:extLst>
                <a:ext uri="{FF2B5EF4-FFF2-40B4-BE49-F238E27FC236}">
                  <a16:creationId xmlns:a16="http://schemas.microsoft.com/office/drawing/2014/main" id="{6F8C3FA4-9D4C-AB17-E4CD-EDEF053B04A4}"/>
                </a:ext>
              </a:extLst>
            </p:cNvPr>
            <p:cNvSpPr/>
            <p:nvPr/>
          </p:nvSpPr>
          <p:spPr bwMode="auto">
            <a:xfrm>
              <a:off x="2788158" y="3158140"/>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4" name="Oval 9243">
              <a:extLst>
                <a:ext uri="{FF2B5EF4-FFF2-40B4-BE49-F238E27FC236}">
                  <a16:creationId xmlns:a16="http://schemas.microsoft.com/office/drawing/2014/main" id="{0D996752-7C8A-9E93-8298-5D62F4969733}"/>
                </a:ext>
              </a:extLst>
            </p:cNvPr>
            <p:cNvSpPr/>
            <p:nvPr/>
          </p:nvSpPr>
          <p:spPr bwMode="auto">
            <a:xfrm>
              <a:off x="2845909" y="3205894"/>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5" name="Oval 9244">
              <a:extLst>
                <a:ext uri="{FF2B5EF4-FFF2-40B4-BE49-F238E27FC236}">
                  <a16:creationId xmlns:a16="http://schemas.microsoft.com/office/drawing/2014/main" id="{2D40DCB2-BD93-DF49-9C99-2F6855493C7C}"/>
                </a:ext>
              </a:extLst>
            </p:cNvPr>
            <p:cNvSpPr/>
            <p:nvPr/>
          </p:nvSpPr>
          <p:spPr bwMode="auto">
            <a:xfrm>
              <a:off x="2845909" y="3249314"/>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6" name="Oval 9245">
              <a:extLst>
                <a:ext uri="{FF2B5EF4-FFF2-40B4-BE49-F238E27FC236}">
                  <a16:creationId xmlns:a16="http://schemas.microsoft.com/office/drawing/2014/main" id="{1FEDB70A-D67D-3969-85AF-700A63D5091D}"/>
                </a:ext>
              </a:extLst>
            </p:cNvPr>
            <p:cNvSpPr/>
            <p:nvPr/>
          </p:nvSpPr>
          <p:spPr bwMode="auto">
            <a:xfrm>
              <a:off x="2870699" y="3281346"/>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7" name="Oval 9246">
              <a:extLst>
                <a:ext uri="{FF2B5EF4-FFF2-40B4-BE49-F238E27FC236}">
                  <a16:creationId xmlns:a16="http://schemas.microsoft.com/office/drawing/2014/main" id="{15873F9B-0FB6-D258-1094-590FAD3038B4}"/>
                </a:ext>
              </a:extLst>
            </p:cNvPr>
            <p:cNvSpPr/>
            <p:nvPr/>
          </p:nvSpPr>
          <p:spPr bwMode="auto">
            <a:xfrm>
              <a:off x="2900405" y="3329100"/>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8" name="Oval 9247">
              <a:extLst>
                <a:ext uri="{FF2B5EF4-FFF2-40B4-BE49-F238E27FC236}">
                  <a16:creationId xmlns:a16="http://schemas.microsoft.com/office/drawing/2014/main" id="{B01448BE-31FC-D009-95AB-2CD25FDF2D68}"/>
                </a:ext>
              </a:extLst>
            </p:cNvPr>
            <p:cNvSpPr/>
            <p:nvPr/>
          </p:nvSpPr>
          <p:spPr bwMode="auto">
            <a:xfrm>
              <a:off x="3015088" y="3402030"/>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9" name="Oval 9248">
              <a:extLst>
                <a:ext uri="{FF2B5EF4-FFF2-40B4-BE49-F238E27FC236}">
                  <a16:creationId xmlns:a16="http://schemas.microsoft.com/office/drawing/2014/main" id="{DAD959E2-20CB-B903-E4B8-EF3CEF453A2E}"/>
                </a:ext>
              </a:extLst>
            </p:cNvPr>
            <p:cNvSpPr/>
            <p:nvPr/>
          </p:nvSpPr>
          <p:spPr bwMode="auto">
            <a:xfrm>
              <a:off x="3119166" y="3444518"/>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0" name="Oval 9249">
              <a:extLst>
                <a:ext uri="{FF2B5EF4-FFF2-40B4-BE49-F238E27FC236}">
                  <a16:creationId xmlns:a16="http://schemas.microsoft.com/office/drawing/2014/main" id="{368062E0-998A-C22C-E6B5-0D09B7601702}"/>
                </a:ext>
              </a:extLst>
            </p:cNvPr>
            <p:cNvSpPr/>
            <p:nvPr/>
          </p:nvSpPr>
          <p:spPr bwMode="auto">
            <a:xfrm>
              <a:off x="3132808" y="3511550"/>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1" name="Oval 9250">
              <a:extLst>
                <a:ext uri="{FF2B5EF4-FFF2-40B4-BE49-F238E27FC236}">
                  <a16:creationId xmlns:a16="http://schemas.microsoft.com/office/drawing/2014/main" id="{20228F3D-E935-DB85-03A6-2897FAD5F517}"/>
                </a:ext>
              </a:extLst>
            </p:cNvPr>
            <p:cNvSpPr/>
            <p:nvPr/>
          </p:nvSpPr>
          <p:spPr bwMode="auto">
            <a:xfrm>
              <a:off x="3175296" y="3578582"/>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2" name="Oval 9251">
              <a:extLst>
                <a:ext uri="{FF2B5EF4-FFF2-40B4-BE49-F238E27FC236}">
                  <a16:creationId xmlns:a16="http://schemas.microsoft.com/office/drawing/2014/main" id="{D418C5F2-60EF-C069-391B-CF4A08024EDD}"/>
                </a:ext>
              </a:extLst>
            </p:cNvPr>
            <p:cNvSpPr/>
            <p:nvPr/>
          </p:nvSpPr>
          <p:spPr bwMode="auto">
            <a:xfrm>
              <a:off x="3249488" y="3597947"/>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3" name="Oval 9252">
              <a:extLst>
                <a:ext uri="{FF2B5EF4-FFF2-40B4-BE49-F238E27FC236}">
                  <a16:creationId xmlns:a16="http://schemas.microsoft.com/office/drawing/2014/main" id="{1A296EF2-74E7-5119-54AB-76DF0DAABF2D}"/>
                </a:ext>
              </a:extLst>
            </p:cNvPr>
            <p:cNvSpPr/>
            <p:nvPr/>
          </p:nvSpPr>
          <p:spPr bwMode="auto">
            <a:xfrm>
              <a:off x="3302549" y="3591254"/>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4" name="Oval 9253">
              <a:extLst>
                <a:ext uri="{FF2B5EF4-FFF2-40B4-BE49-F238E27FC236}">
                  <a16:creationId xmlns:a16="http://schemas.microsoft.com/office/drawing/2014/main" id="{CD0315E7-4D7C-EA6C-689E-B4696C565D75}"/>
                </a:ext>
              </a:extLst>
            </p:cNvPr>
            <p:cNvSpPr/>
            <p:nvPr/>
          </p:nvSpPr>
          <p:spPr bwMode="auto">
            <a:xfrm>
              <a:off x="3324353" y="3625064"/>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5" name="Oval 9254">
              <a:extLst>
                <a:ext uri="{FF2B5EF4-FFF2-40B4-BE49-F238E27FC236}">
                  <a16:creationId xmlns:a16="http://schemas.microsoft.com/office/drawing/2014/main" id="{F2D346B0-4F2E-0175-A0E3-A066B7B49DC6}"/>
                </a:ext>
              </a:extLst>
            </p:cNvPr>
            <p:cNvSpPr/>
            <p:nvPr/>
          </p:nvSpPr>
          <p:spPr bwMode="auto">
            <a:xfrm>
              <a:off x="3357151" y="3682924"/>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6" name="Oval 9255">
              <a:extLst>
                <a:ext uri="{FF2B5EF4-FFF2-40B4-BE49-F238E27FC236}">
                  <a16:creationId xmlns:a16="http://schemas.microsoft.com/office/drawing/2014/main" id="{9AF2DFA5-5BE5-DE2D-7D94-2A436FB850E7}"/>
                </a:ext>
              </a:extLst>
            </p:cNvPr>
            <p:cNvSpPr/>
            <p:nvPr/>
          </p:nvSpPr>
          <p:spPr bwMode="auto">
            <a:xfrm>
              <a:off x="3596209" y="3813375"/>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7" name="Oval 9256">
              <a:extLst>
                <a:ext uri="{FF2B5EF4-FFF2-40B4-BE49-F238E27FC236}">
                  <a16:creationId xmlns:a16="http://schemas.microsoft.com/office/drawing/2014/main" id="{B8BCDE34-8B9E-9C07-B84C-3B94A9A5F40B}"/>
                </a:ext>
              </a:extLst>
            </p:cNvPr>
            <p:cNvSpPr/>
            <p:nvPr/>
          </p:nvSpPr>
          <p:spPr bwMode="auto">
            <a:xfrm>
              <a:off x="3644649" y="3840492"/>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8" name="Oval 9257">
              <a:extLst>
                <a:ext uri="{FF2B5EF4-FFF2-40B4-BE49-F238E27FC236}">
                  <a16:creationId xmlns:a16="http://schemas.microsoft.com/office/drawing/2014/main" id="{357739C7-5570-B5B2-6D8A-ACE4C4E52460}"/>
                </a:ext>
              </a:extLst>
            </p:cNvPr>
            <p:cNvSpPr/>
            <p:nvPr/>
          </p:nvSpPr>
          <p:spPr bwMode="auto">
            <a:xfrm>
              <a:off x="3767726" y="3903115"/>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9" name="Oval 9258">
              <a:extLst>
                <a:ext uri="{FF2B5EF4-FFF2-40B4-BE49-F238E27FC236}">
                  <a16:creationId xmlns:a16="http://schemas.microsoft.com/office/drawing/2014/main" id="{ED95ED10-3799-C309-93A5-738F6ED253D2}"/>
                </a:ext>
              </a:extLst>
            </p:cNvPr>
            <p:cNvSpPr/>
            <p:nvPr/>
          </p:nvSpPr>
          <p:spPr bwMode="auto">
            <a:xfrm>
              <a:off x="3835005" y="3898352"/>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0" name="Oval 9259">
              <a:extLst>
                <a:ext uri="{FF2B5EF4-FFF2-40B4-BE49-F238E27FC236}">
                  <a16:creationId xmlns:a16="http://schemas.microsoft.com/office/drawing/2014/main" id="{B2C5DEF3-8032-5F86-DD58-9C154C3FC3CA}"/>
                </a:ext>
              </a:extLst>
            </p:cNvPr>
            <p:cNvSpPr/>
            <p:nvPr/>
          </p:nvSpPr>
          <p:spPr bwMode="auto">
            <a:xfrm>
              <a:off x="4256836" y="4023361"/>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1" name="Oval 9260">
              <a:extLst>
                <a:ext uri="{FF2B5EF4-FFF2-40B4-BE49-F238E27FC236}">
                  <a16:creationId xmlns:a16="http://schemas.microsoft.com/office/drawing/2014/main" id="{F0404491-67F2-29C7-6BF2-BB2B4A689E71}"/>
                </a:ext>
              </a:extLst>
            </p:cNvPr>
            <p:cNvSpPr/>
            <p:nvPr/>
          </p:nvSpPr>
          <p:spPr bwMode="auto">
            <a:xfrm>
              <a:off x="4275512" y="4036917"/>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2" name="Oval 9261">
              <a:extLst>
                <a:ext uri="{FF2B5EF4-FFF2-40B4-BE49-F238E27FC236}">
                  <a16:creationId xmlns:a16="http://schemas.microsoft.com/office/drawing/2014/main" id="{AE32D500-09A5-A7EB-172A-92135D444A34}"/>
                </a:ext>
              </a:extLst>
            </p:cNvPr>
            <p:cNvSpPr/>
            <p:nvPr/>
          </p:nvSpPr>
          <p:spPr bwMode="auto">
            <a:xfrm>
              <a:off x="4438038" y="4108338"/>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3" name="Oval 9262">
              <a:extLst>
                <a:ext uri="{FF2B5EF4-FFF2-40B4-BE49-F238E27FC236}">
                  <a16:creationId xmlns:a16="http://schemas.microsoft.com/office/drawing/2014/main" id="{9A7FD81B-B72D-E2BC-E425-AF65AE125C03}"/>
                </a:ext>
              </a:extLst>
            </p:cNvPr>
            <p:cNvSpPr/>
            <p:nvPr/>
          </p:nvSpPr>
          <p:spPr bwMode="auto">
            <a:xfrm>
              <a:off x="4620224" y="4155206"/>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4" name="Oval 9263">
              <a:extLst>
                <a:ext uri="{FF2B5EF4-FFF2-40B4-BE49-F238E27FC236}">
                  <a16:creationId xmlns:a16="http://schemas.microsoft.com/office/drawing/2014/main" id="{434A0C9A-5FCD-023F-B054-78F9608F6F18}"/>
                </a:ext>
              </a:extLst>
            </p:cNvPr>
            <p:cNvSpPr/>
            <p:nvPr/>
          </p:nvSpPr>
          <p:spPr bwMode="auto">
            <a:xfrm>
              <a:off x="4666028" y="4155206"/>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5" name="Oval 9264">
              <a:extLst>
                <a:ext uri="{FF2B5EF4-FFF2-40B4-BE49-F238E27FC236}">
                  <a16:creationId xmlns:a16="http://schemas.microsoft.com/office/drawing/2014/main" id="{3CA774F8-F106-014D-9142-B222162D2E01}"/>
                </a:ext>
              </a:extLst>
            </p:cNvPr>
            <p:cNvSpPr/>
            <p:nvPr/>
          </p:nvSpPr>
          <p:spPr bwMode="auto">
            <a:xfrm>
              <a:off x="4796809" y="4174247"/>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6" name="Oval 9265">
              <a:extLst>
                <a:ext uri="{FF2B5EF4-FFF2-40B4-BE49-F238E27FC236}">
                  <a16:creationId xmlns:a16="http://schemas.microsoft.com/office/drawing/2014/main" id="{DE59F9DB-638E-5B4A-B5FF-D5F44F49F1E1}"/>
                </a:ext>
              </a:extLst>
            </p:cNvPr>
            <p:cNvSpPr/>
            <p:nvPr/>
          </p:nvSpPr>
          <p:spPr bwMode="auto">
            <a:xfrm>
              <a:off x="4943928" y="4182711"/>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7" name="Oval 9266">
              <a:extLst>
                <a:ext uri="{FF2B5EF4-FFF2-40B4-BE49-F238E27FC236}">
                  <a16:creationId xmlns:a16="http://schemas.microsoft.com/office/drawing/2014/main" id="{D9940373-3ACF-D71D-3D0A-54CC14CF35AB}"/>
                </a:ext>
              </a:extLst>
            </p:cNvPr>
            <p:cNvSpPr/>
            <p:nvPr/>
          </p:nvSpPr>
          <p:spPr bwMode="auto">
            <a:xfrm>
              <a:off x="5019159" y="4182711"/>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8" name="Oval 9267">
              <a:extLst>
                <a:ext uri="{FF2B5EF4-FFF2-40B4-BE49-F238E27FC236}">
                  <a16:creationId xmlns:a16="http://schemas.microsoft.com/office/drawing/2014/main" id="{AA6D2C01-B51E-137E-E159-705A8C930663}"/>
                </a:ext>
              </a:extLst>
            </p:cNvPr>
            <p:cNvSpPr/>
            <p:nvPr/>
          </p:nvSpPr>
          <p:spPr bwMode="auto">
            <a:xfrm>
              <a:off x="5067005" y="4182711"/>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9" name="Oval 9268">
              <a:extLst>
                <a:ext uri="{FF2B5EF4-FFF2-40B4-BE49-F238E27FC236}">
                  <a16:creationId xmlns:a16="http://schemas.microsoft.com/office/drawing/2014/main" id="{EE88EE34-4A12-2972-2561-B5CF68DDF1B8}"/>
                </a:ext>
              </a:extLst>
            </p:cNvPr>
            <p:cNvSpPr/>
            <p:nvPr/>
          </p:nvSpPr>
          <p:spPr bwMode="auto">
            <a:xfrm>
              <a:off x="5285729" y="4214592"/>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0" name="Oval 9269">
              <a:extLst>
                <a:ext uri="{FF2B5EF4-FFF2-40B4-BE49-F238E27FC236}">
                  <a16:creationId xmlns:a16="http://schemas.microsoft.com/office/drawing/2014/main" id="{3A4E8B87-7D5D-3AE2-4100-3883DB21BBE3}"/>
                </a:ext>
              </a:extLst>
            </p:cNvPr>
            <p:cNvSpPr/>
            <p:nvPr/>
          </p:nvSpPr>
          <p:spPr bwMode="auto">
            <a:xfrm>
              <a:off x="5814513" y="4263556"/>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1" name="Oval 9270">
              <a:extLst>
                <a:ext uri="{FF2B5EF4-FFF2-40B4-BE49-F238E27FC236}">
                  <a16:creationId xmlns:a16="http://schemas.microsoft.com/office/drawing/2014/main" id="{459A7F0A-2EBE-28CC-C742-F24BDC2176E0}"/>
                </a:ext>
              </a:extLst>
            </p:cNvPr>
            <p:cNvSpPr/>
            <p:nvPr/>
          </p:nvSpPr>
          <p:spPr bwMode="auto">
            <a:xfrm>
              <a:off x="5865670" y="4263556"/>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2" name="Oval 9271">
              <a:extLst>
                <a:ext uri="{FF2B5EF4-FFF2-40B4-BE49-F238E27FC236}">
                  <a16:creationId xmlns:a16="http://schemas.microsoft.com/office/drawing/2014/main" id="{378266C6-091D-6A92-87EC-3174E3B3F039}"/>
                </a:ext>
              </a:extLst>
            </p:cNvPr>
            <p:cNvSpPr/>
            <p:nvPr/>
          </p:nvSpPr>
          <p:spPr bwMode="auto">
            <a:xfrm>
              <a:off x="6193069" y="4340551"/>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3" name="Oval 9272">
              <a:extLst>
                <a:ext uri="{FF2B5EF4-FFF2-40B4-BE49-F238E27FC236}">
                  <a16:creationId xmlns:a16="http://schemas.microsoft.com/office/drawing/2014/main" id="{383E69DE-8597-CDAC-A5AB-3B5EC2334FE8}"/>
                </a:ext>
              </a:extLst>
            </p:cNvPr>
            <p:cNvSpPr/>
            <p:nvPr/>
          </p:nvSpPr>
          <p:spPr bwMode="auto">
            <a:xfrm>
              <a:off x="6344820" y="4333773"/>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4" name="Oval 9273">
              <a:extLst>
                <a:ext uri="{FF2B5EF4-FFF2-40B4-BE49-F238E27FC236}">
                  <a16:creationId xmlns:a16="http://schemas.microsoft.com/office/drawing/2014/main" id="{C9C6AE81-41FE-CA90-B009-F0D52DE58179}"/>
                </a:ext>
              </a:extLst>
            </p:cNvPr>
            <p:cNvSpPr/>
            <p:nvPr/>
          </p:nvSpPr>
          <p:spPr bwMode="auto">
            <a:xfrm>
              <a:off x="6823970" y="4380677"/>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5" name="Oval 9274">
              <a:extLst>
                <a:ext uri="{FF2B5EF4-FFF2-40B4-BE49-F238E27FC236}">
                  <a16:creationId xmlns:a16="http://schemas.microsoft.com/office/drawing/2014/main" id="{43BB31AA-E770-8429-49D0-BEF5A9B959DC}"/>
                </a:ext>
              </a:extLst>
            </p:cNvPr>
            <p:cNvSpPr/>
            <p:nvPr/>
          </p:nvSpPr>
          <p:spPr bwMode="auto">
            <a:xfrm>
              <a:off x="6929815" y="4370713"/>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6" name="Oval 9275">
              <a:extLst>
                <a:ext uri="{FF2B5EF4-FFF2-40B4-BE49-F238E27FC236}">
                  <a16:creationId xmlns:a16="http://schemas.microsoft.com/office/drawing/2014/main" id="{BF160D2D-8552-ECA1-EEE6-DF46D437B150}"/>
                </a:ext>
              </a:extLst>
            </p:cNvPr>
            <p:cNvSpPr/>
            <p:nvPr/>
          </p:nvSpPr>
          <p:spPr bwMode="auto">
            <a:xfrm>
              <a:off x="7303120" y="4383039"/>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7" name="Oval 9276">
              <a:extLst>
                <a:ext uri="{FF2B5EF4-FFF2-40B4-BE49-F238E27FC236}">
                  <a16:creationId xmlns:a16="http://schemas.microsoft.com/office/drawing/2014/main" id="{9F1B993C-D736-1787-D0D1-C63E238FD8C6}"/>
                </a:ext>
              </a:extLst>
            </p:cNvPr>
            <p:cNvSpPr/>
            <p:nvPr/>
          </p:nvSpPr>
          <p:spPr bwMode="auto">
            <a:xfrm>
              <a:off x="7366476" y="4369805"/>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8" name="Oval 9277">
              <a:extLst>
                <a:ext uri="{FF2B5EF4-FFF2-40B4-BE49-F238E27FC236}">
                  <a16:creationId xmlns:a16="http://schemas.microsoft.com/office/drawing/2014/main" id="{6F956EED-BEBC-49F5-DE2A-C75618461B9B}"/>
                </a:ext>
              </a:extLst>
            </p:cNvPr>
            <p:cNvSpPr/>
            <p:nvPr/>
          </p:nvSpPr>
          <p:spPr bwMode="auto">
            <a:xfrm>
              <a:off x="7681336" y="4374131"/>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2" name="Group 9361">
            <a:extLst>
              <a:ext uri="{FF2B5EF4-FFF2-40B4-BE49-F238E27FC236}">
                <a16:creationId xmlns:a16="http://schemas.microsoft.com/office/drawing/2014/main" id="{841763C3-C259-C455-54DB-AF81E328595F}"/>
              </a:ext>
            </a:extLst>
          </p:cNvPr>
          <p:cNvGrpSpPr/>
          <p:nvPr/>
        </p:nvGrpSpPr>
        <p:grpSpPr>
          <a:xfrm>
            <a:off x="2077607" y="2015483"/>
            <a:ext cx="6824959" cy="2117771"/>
            <a:chOff x="2077607" y="2015483"/>
            <a:chExt cx="6824959" cy="2117771"/>
          </a:xfrm>
        </p:grpSpPr>
        <p:sp>
          <p:nvSpPr>
            <p:cNvPr id="9280" name="Oval 9279">
              <a:extLst>
                <a:ext uri="{FF2B5EF4-FFF2-40B4-BE49-F238E27FC236}">
                  <a16:creationId xmlns:a16="http://schemas.microsoft.com/office/drawing/2014/main" id="{D1C9F876-2117-042D-3A53-43DC24214620}"/>
                </a:ext>
              </a:extLst>
            </p:cNvPr>
            <p:cNvSpPr/>
            <p:nvPr/>
          </p:nvSpPr>
          <p:spPr bwMode="auto">
            <a:xfrm>
              <a:off x="8817589" y="4048277"/>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1" name="Oval 9280">
              <a:extLst>
                <a:ext uri="{FF2B5EF4-FFF2-40B4-BE49-F238E27FC236}">
                  <a16:creationId xmlns:a16="http://schemas.microsoft.com/office/drawing/2014/main" id="{603020F1-D399-829C-0ADC-A342055970A3}"/>
                </a:ext>
              </a:extLst>
            </p:cNvPr>
            <p:cNvSpPr/>
            <p:nvPr/>
          </p:nvSpPr>
          <p:spPr bwMode="auto">
            <a:xfrm>
              <a:off x="8456087" y="4048277"/>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2" name="Oval 9281">
              <a:extLst>
                <a:ext uri="{FF2B5EF4-FFF2-40B4-BE49-F238E27FC236}">
                  <a16:creationId xmlns:a16="http://schemas.microsoft.com/office/drawing/2014/main" id="{779FB94C-F946-5E0A-A5D7-840D2BE2244A}"/>
                </a:ext>
              </a:extLst>
            </p:cNvPr>
            <p:cNvSpPr/>
            <p:nvPr/>
          </p:nvSpPr>
          <p:spPr bwMode="auto">
            <a:xfrm>
              <a:off x="8109423" y="4048277"/>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3" name="Oval 9282">
              <a:extLst>
                <a:ext uri="{FF2B5EF4-FFF2-40B4-BE49-F238E27FC236}">
                  <a16:creationId xmlns:a16="http://schemas.microsoft.com/office/drawing/2014/main" id="{76C67C39-B8F5-C116-4CCC-FEF460D35745}"/>
                </a:ext>
              </a:extLst>
            </p:cNvPr>
            <p:cNvSpPr/>
            <p:nvPr/>
          </p:nvSpPr>
          <p:spPr bwMode="auto">
            <a:xfrm>
              <a:off x="8084495" y="4048277"/>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4" name="Oval 9283">
              <a:extLst>
                <a:ext uri="{FF2B5EF4-FFF2-40B4-BE49-F238E27FC236}">
                  <a16:creationId xmlns:a16="http://schemas.microsoft.com/office/drawing/2014/main" id="{D170CA93-3C3B-9055-CC55-37456AFE4262}"/>
                </a:ext>
              </a:extLst>
            </p:cNvPr>
            <p:cNvSpPr/>
            <p:nvPr/>
          </p:nvSpPr>
          <p:spPr bwMode="auto">
            <a:xfrm>
              <a:off x="7882650" y="4048277"/>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5" name="Oval 9284">
              <a:extLst>
                <a:ext uri="{FF2B5EF4-FFF2-40B4-BE49-F238E27FC236}">
                  <a16:creationId xmlns:a16="http://schemas.microsoft.com/office/drawing/2014/main" id="{4958D613-508C-6D2E-F460-C1A1BFF35BC3}"/>
                </a:ext>
              </a:extLst>
            </p:cNvPr>
            <p:cNvSpPr/>
            <p:nvPr/>
          </p:nvSpPr>
          <p:spPr bwMode="auto">
            <a:xfrm>
              <a:off x="7707709" y="4048277"/>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6" name="Oval 9285">
              <a:extLst>
                <a:ext uri="{FF2B5EF4-FFF2-40B4-BE49-F238E27FC236}">
                  <a16:creationId xmlns:a16="http://schemas.microsoft.com/office/drawing/2014/main" id="{E666D46A-49C9-DF0C-983C-8A88062569A8}"/>
                </a:ext>
              </a:extLst>
            </p:cNvPr>
            <p:cNvSpPr/>
            <p:nvPr/>
          </p:nvSpPr>
          <p:spPr bwMode="auto">
            <a:xfrm>
              <a:off x="7665220" y="4048277"/>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7" name="Oval 9286">
              <a:extLst>
                <a:ext uri="{FF2B5EF4-FFF2-40B4-BE49-F238E27FC236}">
                  <a16:creationId xmlns:a16="http://schemas.microsoft.com/office/drawing/2014/main" id="{AA27AE17-1957-A298-7CD3-86CC4284D72A}"/>
                </a:ext>
              </a:extLst>
            </p:cNvPr>
            <p:cNvSpPr/>
            <p:nvPr/>
          </p:nvSpPr>
          <p:spPr bwMode="auto">
            <a:xfrm>
              <a:off x="7579471" y="4048277"/>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8" name="Oval 9287">
              <a:extLst>
                <a:ext uri="{FF2B5EF4-FFF2-40B4-BE49-F238E27FC236}">
                  <a16:creationId xmlns:a16="http://schemas.microsoft.com/office/drawing/2014/main" id="{6C5C4FB4-A54B-979D-82B8-277979230DC6}"/>
                </a:ext>
              </a:extLst>
            </p:cNvPr>
            <p:cNvSpPr/>
            <p:nvPr/>
          </p:nvSpPr>
          <p:spPr bwMode="auto">
            <a:xfrm>
              <a:off x="7302946" y="4048277"/>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9" name="Oval 9288">
              <a:extLst>
                <a:ext uri="{FF2B5EF4-FFF2-40B4-BE49-F238E27FC236}">
                  <a16:creationId xmlns:a16="http://schemas.microsoft.com/office/drawing/2014/main" id="{B64E311F-486B-DEF1-5100-4C17895FE896}"/>
                </a:ext>
              </a:extLst>
            </p:cNvPr>
            <p:cNvSpPr/>
            <p:nvPr/>
          </p:nvSpPr>
          <p:spPr bwMode="auto">
            <a:xfrm>
              <a:off x="7272922" y="4048277"/>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0" name="Oval 9289">
              <a:extLst>
                <a:ext uri="{FF2B5EF4-FFF2-40B4-BE49-F238E27FC236}">
                  <a16:creationId xmlns:a16="http://schemas.microsoft.com/office/drawing/2014/main" id="{A989821C-CCCC-8005-8E3D-39D13D0BE7B9}"/>
                </a:ext>
              </a:extLst>
            </p:cNvPr>
            <p:cNvSpPr/>
            <p:nvPr/>
          </p:nvSpPr>
          <p:spPr bwMode="auto">
            <a:xfrm>
              <a:off x="7251678" y="4017123"/>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1" name="Oval 9290">
              <a:extLst>
                <a:ext uri="{FF2B5EF4-FFF2-40B4-BE49-F238E27FC236}">
                  <a16:creationId xmlns:a16="http://schemas.microsoft.com/office/drawing/2014/main" id="{8DDD4DB0-8672-5B8B-7268-01EC99CEF818}"/>
                </a:ext>
              </a:extLst>
            </p:cNvPr>
            <p:cNvSpPr/>
            <p:nvPr/>
          </p:nvSpPr>
          <p:spPr bwMode="auto">
            <a:xfrm>
              <a:off x="6974413" y="4017123"/>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2" name="Oval 9291">
              <a:extLst>
                <a:ext uri="{FF2B5EF4-FFF2-40B4-BE49-F238E27FC236}">
                  <a16:creationId xmlns:a16="http://schemas.microsoft.com/office/drawing/2014/main" id="{7BDABEDE-48C5-BBA6-59DB-B0CC0D19571E}"/>
                </a:ext>
              </a:extLst>
            </p:cNvPr>
            <p:cNvSpPr/>
            <p:nvPr/>
          </p:nvSpPr>
          <p:spPr bwMode="auto">
            <a:xfrm>
              <a:off x="6916050" y="4017123"/>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3" name="Oval 9292">
              <a:extLst>
                <a:ext uri="{FF2B5EF4-FFF2-40B4-BE49-F238E27FC236}">
                  <a16:creationId xmlns:a16="http://schemas.microsoft.com/office/drawing/2014/main" id="{5A274316-18E6-6789-37EF-72C83AD4278B}"/>
                </a:ext>
              </a:extLst>
            </p:cNvPr>
            <p:cNvSpPr/>
            <p:nvPr/>
          </p:nvSpPr>
          <p:spPr bwMode="auto">
            <a:xfrm>
              <a:off x="6835009" y="4017123"/>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4" name="Oval 9293">
              <a:extLst>
                <a:ext uri="{FF2B5EF4-FFF2-40B4-BE49-F238E27FC236}">
                  <a16:creationId xmlns:a16="http://schemas.microsoft.com/office/drawing/2014/main" id="{67F3E202-9403-8DB3-4F9D-4EDD75986CED}"/>
                </a:ext>
              </a:extLst>
            </p:cNvPr>
            <p:cNvSpPr/>
            <p:nvPr/>
          </p:nvSpPr>
          <p:spPr bwMode="auto">
            <a:xfrm>
              <a:off x="6567716" y="394338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5" name="Oval 9294">
              <a:extLst>
                <a:ext uri="{FF2B5EF4-FFF2-40B4-BE49-F238E27FC236}">
                  <a16:creationId xmlns:a16="http://schemas.microsoft.com/office/drawing/2014/main" id="{DEE5EDAF-9B1A-725D-6B01-4653AA30CB3C}"/>
                </a:ext>
              </a:extLst>
            </p:cNvPr>
            <p:cNvSpPr/>
            <p:nvPr/>
          </p:nvSpPr>
          <p:spPr bwMode="auto">
            <a:xfrm>
              <a:off x="6295860" y="394338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6" name="Oval 9295">
              <a:extLst>
                <a:ext uri="{FF2B5EF4-FFF2-40B4-BE49-F238E27FC236}">
                  <a16:creationId xmlns:a16="http://schemas.microsoft.com/office/drawing/2014/main" id="{93CA0C06-E490-AE63-C5E3-14B0E40A84DD}"/>
                </a:ext>
              </a:extLst>
            </p:cNvPr>
            <p:cNvSpPr/>
            <p:nvPr/>
          </p:nvSpPr>
          <p:spPr bwMode="auto">
            <a:xfrm>
              <a:off x="6219382" y="394338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7" name="Oval 9296">
              <a:extLst>
                <a:ext uri="{FF2B5EF4-FFF2-40B4-BE49-F238E27FC236}">
                  <a16:creationId xmlns:a16="http://schemas.microsoft.com/office/drawing/2014/main" id="{3D92E815-D312-4BC5-A41C-2103122FF137}"/>
                </a:ext>
              </a:extLst>
            </p:cNvPr>
            <p:cNvSpPr/>
            <p:nvPr/>
          </p:nvSpPr>
          <p:spPr bwMode="auto">
            <a:xfrm>
              <a:off x="6169996" y="394338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8" name="Oval 9297">
              <a:extLst>
                <a:ext uri="{FF2B5EF4-FFF2-40B4-BE49-F238E27FC236}">
                  <a16:creationId xmlns:a16="http://schemas.microsoft.com/office/drawing/2014/main" id="{24892235-541C-9834-A248-47E4618C7F5F}"/>
                </a:ext>
              </a:extLst>
            </p:cNvPr>
            <p:cNvSpPr/>
            <p:nvPr/>
          </p:nvSpPr>
          <p:spPr bwMode="auto">
            <a:xfrm>
              <a:off x="6176893" y="391359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9" name="Oval 9298">
              <a:extLst>
                <a:ext uri="{FF2B5EF4-FFF2-40B4-BE49-F238E27FC236}">
                  <a16:creationId xmlns:a16="http://schemas.microsoft.com/office/drawing/2014/main" id="{80C51310-9207-ECD8-FAD1-9C4FC5250C5F}"/>
                </a:ext>
              </a:extLst>
            </p:cNvPr>
            <p:cNvSpPr/>
            <p:nvPr/>
          </p:nvSpPr>
          <p:spPr bwMode="auto">
            <a:xfrm>
              <a:off x="5909600" y="391359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0" name="Oval 9299">
              <a:extLst>
                <a:ext uri="{FF2B5EF4-FFF2-40B4-BE49-F238E27FC236}">
                  <a16:creationId xmlns:a16="http://schemas.microsoft.com/office/drawing/2014/main" id="{60BAC5FB-264F-C684-321E-7774C19BA7FB}"/>
                </a:ext>
              </a:extLst>
            </p:cNvPr>
            <p:cNvSpPr/>
            <p:nvPr/>
          </p:nvSpPr>
          <p:spPr bwMode="auto">
            <a:xfrm>
              <a:off x="5858554" y="391359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1" name="Oval 9300">
              <a:extLst>
                <a:ext uri="{FF2B5EF4-FFF2-40B4-BE49-F238E27FC236}">
                  <a16:creationId xmlns:a16="http://schemas.microsoft.com/office/drawing/2014/main" id="{922DD66D-2201-C48E-085D-2C659407696E}"/>
                </a:ext>
              </a:extLst>
            </p:cNvPr>
            <p:cNvSpPr/>
            <p:nvPr/>
          </p:nvSpPr>
          <p:spPr bwMode="auto">
            <a:xfrm>
              <a:off x="5801202" y="391359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2" name="Oval 9301">
              <a:extLst>
                <a:ext uri="{FF2B5EF4-FFF2-40B4-BE49-F238E27FC236}">
                  <a16:creationId xmlns:a16="http://schemas.microsoft.com/office/drawing/2014/main" id="{51F9BB09-7CDD-2563-8FBE-D43E64162CFC}"/>
                </a:ext>
              </a:extLst>
            </p:cNvPr>
            <p:cNvSpPr/>
            <p:nvPr/>
          </p:nvSpPr>
          <p:spPr bwMode="auto">
            <a:xfrm>
              <a:off x="5761595" y="3889551"/>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3" name="Oval 9302">
              <a:extLst>
                <a:ext uri="{FF2B5EF4-FFF2-40B4-BE49-F238E27FC236}">
                  <a16:creationId xmlns:a16="http://schemas.microsoft.com/office/drawing/2014/main" id="{F5A4508E-1B03-BB95-516B-B9C2F2D80AB2}"/>
                </a:ext>
              </a:extLst>
            </p:cNvPr>
            <p:cNvSpPr/>
            <p:nvPr/>
          </p:nvSpPr>
          <p:spPr bwMode="auto">
            <a:xfrm>
              <a:off x="5643663" y="3865142"/>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4" name="Oval 9303">
              <a:extLst>
                <a:ext uri="{FF2B5EF4-FFF2-40B4-BE49-F238E27FC236}">
                  <a16:creationId xmlns:a16="http://schemas.microsoft.com/office/drawing/2014/main" id="{1907C331-0C13-5DF9-7B04-D6693A924321}"/>
                </a:ext>
              </a:extLst>
            </p:cNvPr>
            <p:cNvSpPr/>
            <p:nvPr/>
          </p:nvSpPr>
          <p:spPr bwMode="auto">
            <a:xfrm>
              <a:off x="5601174" y="3843191"/>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5" name="Oval 9304">
              <a:extLst>
                <a:ext uri="{FF2B5EF4-FFF2-40B4-BE49-F238E27FC236}">
                  <a16:creationId xmlns:a16="http://schemas.microsoft.com/office/drawing/2014/main" id="{8BFC4A3D-C23A-F418-0621-39864F4C93D8}"/>
                </a:ext>
              </a:extLst>
            </p:cNvPr>
            <p:cNvSpPr/>
            <p:nvPr/>
          </p:nvSpPr>
          <p:spPr bwMode="auto">
            <a:xfrm>
              <a:off x="5518869" y="3844183"/>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6" name="Oval 9305">
              <a:extLst>
                <a:ext uri="{FF2B5EF4-FFF2-40B4-BE49-F238E27FC236}">
                  <a16:creationId xmlns:a16="http://schemas.microsoft.com/office/drawing/2014/main" id="{77251BBA-3CE7-4504-E85F-A70BFFEAA5FB}"/>
                </a:ext>
              </a:extLst>
            </p:cNvPr>
            <p:cNvSpPr/>
            <p:nvPr/>
          </p:nvSpPr>
          <p:spPr bwMode="auto">
            <a:xfrm>
              <a:off x="5457231" y="3840016"/>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7" name="Oval 9306">
              <a:extLst>
                <a:ext uri="{FF2B5EF4-FFF2-40B4-BE49-F238E27FC236}">
                  <a16:creationId xmlns:a16="http://schemas.microsoft.com/office/drawing/2014/main" id="{87783D10-603E-496A-2AEA-69C1FB029F52}"/>
                </a:ext>
              </a:extLst>
            </p:cNvPr>
            <p:cNvSpPr/>
            <p:nvPr/>
          </p:nvSpPr>
          <p:spPr bwMode="auto">
            <a:xfrm>
              <a:off x="5419124" y="382024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8" name="Oval 9307">
              <a:extLst>
                <a:ext uri="{FF2B5EF4-FFF2-40B4-BE49-F238E27FC236}">
                  <a16:creationId xmlns:a16="http://schemas.microsoft.com/office/drawing/2014/main" id="{3075C628-174E-BDB1-CF51-BC471018FDCD}"/>
                </a:ext>
              </a:extLst>
            </p:cNvPr>
            <p:cNvSpPr/>
            <p:nvPr/>
          </p:nvSpPr>
          <p:spPr bwMode="auto">
            <a:xfrm>
              <a:off x="5390542" y="378482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9" name="Oval 9308">
              <a:extLst>
                <a:ext uri="{FF2B5EF4-FFF2-40B4-BE49-F238E27FC236}">
                  <a16:creationId xmlns:a16="http://schemas.microsoft.com/office/drawing/2014/main" id="{CFF614E6-9B2F-71F5-861A-DC936BFF3BF0}"/>
                </a:ext>
              </a:extLst>
            </p:cNvPr>
            <p:cNvSpPr/>
            <p:nvPr/>
          </p:nvSpPr>
          <p:spPr bwMode="auto">
            <a:xfrm>
              <a:off x="5313737" y="3777759"/>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0" name="Oval 9309">
              <a:extLst>
                <a:ext uri="{FF2B5EF4-FFF2-40B4-BE49-F238E27FC236}">
                  <a16:creationId xmlns:a16="http://schemas.microsoft.com/office/drawing/2014/main" id="{F87EC982-92E6-320A-57C5-823685272436}"/>
                </a:ext>
              </a:extLst>
            </p:cNvPr>
            <p:cNvSpPr/>
            <p:nvPr/>
          </p:nvSpPr>
          <p:spPr bwMode="auto">
            <a:xfrm>
              <a:off x="5278790" y="3777759"/>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1" name="Oval 9310">
              <a:extLst>
                <a:ext uri="{FF2B5EF4-FFF2-40B4-BE49-F238E27FC236}">
                  <a16:creationId xmlns:a16="http://schemas.microsoft.com/office/drawing/2014/main" id="{9BE5CDA6-915F-4374-20D1-62E77C2AB0C6}"/>
                </a:ext>
              </a:extLst>
            </p:cNvPr>
            <p:cNvSpPr/>
            <p:nvPr/>
          </p:nvSpPr>
          <p:spPr bwMode="auto">
            <a:xfrm>
              <a:off x="5041132" y="3735270"/>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2" name="Oval 9311">
              <a:extLst>
                <a:ext uri="{FF2B5EF4-FFF2-40B4-BE49-F238E27FC236}">
                  <a16:creationId xmlns:a16="http://schemas.microsoft.com/office/drawing/2014/main" id="{9A7D4AA5-8037-EE94-0AFB-39F7EF66ACBB}"/>
                </a:ext>
              </a:extLst>
            </p:cNvPr>
            <p:cNvSpPr/>
            <p:nvPr/>
          </p:nvSpPr>
          <p:spPr bwMode="auto">
            <a:xfrm>
              <a:off x="4997111" y="3659079"/>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3" name="Oval 9312">
              <a:extLst>
                <a:ext uri="{FF2B5EF4-FFF2-40B4-BE49-F238E27FC236}">
                  <a16:creationId xmlns:a16="http://schemas.microsoft.com/office/drawing/2014/main" id="{BC6DE66B-F1D8-97CB-5548-2F4D17CE0DE2}"/>
                </a:ext>
              </a:extLst>
            </p:cNvPr>
            <p:cNvSpPr/>
            <p:nvPr/>
          </p:nvSpPr>
          <p:spPr bwMode="auto">
            <a:xfrm>
              <a:off x="4921208" y="3662421"/>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4" name="Oval 9313">
              <a:extLst>
                <a:ext uri="{FF2B5EF4-FFF2-40B4-BE49-F238E27FC236}">
                  <a16:creationId xmlns:a16="http://schemas.microsoft.com/office/drawing/2014/main" id="{A4760431-62A3-4232-CDB9-00610713873F}"/>
                </a:ext>
              </a:extLst>
            </p:cNvPr>
            <p:cNvSpPr/>
            <p:nvPr/>
          </p:nvSpPr>
          <p:spPr bwMode="auto">
            <a:xfrm>
              <a:off x="4864521" y="364409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5" name="Oval 9314">
              <a:extLst>
                <a:ext uri="{FF2B5EF4-FFF2-40B4-BE49-F238E27FC236}">
                  <a16:creationId xmlns:a16="http://schemas.microsoft.com/office/drawing/2014/main" id="{2174F6FB-8B72-7BD7-F59A-64842EF1F0E2}"/>
                </a:ext>
              </a:extLst>
            </p:cNvPr>
            <p:cNvSpPr/>
            <p:nvPr/>
          </p:nvSpPr>
          <p:spPr bwMode="auto">
            <a:xfrm>
              <a:off x="4702923" y="364409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6" name="Oval 9315">
              <a:extLst>
                <a:ext uri="{FF2B5EF4-FFF2-40B4-BE49-F238E27FC236}">
                  <a16:creationId xmlns:a16="http://schemas.microsoft.com/office/drawing/2014/main" id="{75532911-0C6A-77F6-97F8-DA8FA9F0EFB3}"/>
                </a:ext>
              </a:extLst>
            </p:cNvPr>
            <p:cNvSpPr/>
            <p:nvPr/>
          </p:nvSpPr>
          <p:spPr bwMode="auto">
            <a:xfrm>
              <a:off x="4655252" y="364409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7" name="Oval 9316">
              <a:extLst>
                <a:ext uri="{FF2B5EF4-FFF2-40B4-BE49-F238E27FC236}">
                  <a16:creationId xmlns:a16="http://schemas.microsoft.com/office/drawing/2014/main" id="{467DBD2E-53C6-F988-3893-2659085E431F}"/>
                </a:ext>
              </a:extLst>
            </p:cNvPr>
            <p:cNvSpPr/>
            <p:nvPr/>
          </p:nvSpPr>
          <p:spPr bwMode="auto">
            <a:xfrm>
              <a:off x="4626023" y="3597947"/>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8" name="Oval 9317">
              <a:extLst>
                <a:ext uri="{FF2B5EF4-FFF2-40B4-BE49-F238E27FC236}">
                  <a16:creationId xmlns:a16="http://schemas.microsoft.com/office/drawing/2014/main" id="{4745D260-FE26-A1E2-97C0-261205939ABC}"/>
                </a:ext>
              </a:extLst>
            </p:cNvPr>
            <p:cNvSpPr/>
            <p:nvPr/>
          </p:nvSpPr>
          <p:spPr bwMode="auto">
            <a:xfrm>
              <a:off x="4577500" y="3592320"/>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9" name="Oval 9318">
              <a:extLst>
                <a:ext uri="{FF2B5EF4-FFF2-40B4-BE49-F238E27FC236}">
                  <a16:creationId xmlns:a16="http://schemas.microsoft.com/office/drawing/2014/main" id="{888F3465-0A6E-92CA-A6D5-D7E12695F617}"/>
                </a:ext>
              </a:extLst>
            </p:cNvPr>
            <p:cNvSpPr/>
            <p:nvPr/>
          </p:nvSpPr>
          <p:spPr bwMode="auto">
            <a:xfrm>
              <a:off x="4542916" y="3592320"/>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0" name="Oval 9319">
              <a:extLst>
                <a:ext uri="{FF2B5EF4-FFF2-40B4-BE49-F238E27FC236}">
                  <a16:creationId xmlns:a16="http://schemas.microsoft.com/office/drawing/2014/main" id="{0FC44CA8-3140-D9D8-4529-E498F51C8AD7}"/>
                </a:ext>
              </a:extLst>
            </p:cNvPr>
            <p:cNvSpPr/>
            <p:nvPr/>
          </p:nvSpPr>
          <p:spPr bwMode="auto">
            <a:xfrm>
              <a:off x="4387525" y="3589935"/>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1" name="Oval 9320">
              <a:extLst>
                <a:ext uri="{FF2B5EF4-FFF2-40B4-BE49-F238E27FC236}">
                  <a16:creationId xmlns:a16="http://schemas.microsoft.com/office/drawing/2014/main" id="{565E58F0-AFA5-4C6B-F1F5-9B828244125D}"/>
                </a:ext>
              </a:extLst>
            </p:cNvPr>
            <p:cNvSpPr/>
            <p:nvPr/>
          </p:nvSpPr>
          <p:spPr bwMode="auto">
            <a:xfrm>
              <a:off x="4344531" y="3589935"/>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2" name="Oval 9321">
              <a:extLst>
                <a:ext uri="{FF2B5EF4-FFF2-40B4-BE49-F238E27FC236}">
                  <a16:creationId xmlns:a16="http://schemas.microsoft.com/office/drawing/2014/main" id="{19E31C2D-808B-02D9-4490-2940E7D46715}"/>
                </a:ext>
              </a:extLst>
            </p:cNvPr>
            <p:cNvSpPr/>
            <p:nvPr/>
          </p:nvSpPr>
          <p:spPr bwMode="auto">
            <a:xfrm>
              <a:off x="4306959" y="356230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3" name="Oval 9322">
              <a:extLst>
                <a:ext uri="{FF2B5EF4-FFF2-40B4-BE49-F238E27FC236}">
                  <a16:creationId xmlns:a16="http://schemas.microsoft.com/office/drawing/2014/main" id="{C0F188E1-D4CB-A3AE-7D04-6C75C76CE747}"/>
                </a:ext>
              </a:extLst>
            </p:cNvPr>
            <p:cNvSpPr/>
            <p:nvPr/>
          </p:nvSpPr>
          <p:spPr bwMode="auto">
            <a:xfrm>
              <a:off x="4298565" y="3533631"/>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4" name="Oval 9323">
              <a:extLst>
                <a:ext uri="{FF2B5EF4-FFF2-40B4-BE49-F238E27FC236}">
                  <a16:creationId xmlns:a16="http://schemas.microsoft.com/office/drawing/2014/main" id="{2B05992D-BAA1-41D6-A9A2-06942628A9EE}"/>
                </a:ext>
              </a:extLst>
            </p:cNvPr>
            <p:cNvSpPr/>
            <p:nvPr/>
          </p:nvSpPr>
          <p:spPr bwMode="auto">
            <a:xfrm>
              <a:off x="4240466" y="3462469"/>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5" name="Oval 9324">
              <a:extLst>
                <a:ext uri="{FF2B5EF4-FFF2-40B4-BE49-F238E27FC236}">
                  <a16:creationId xmlns:a16="http://schemas.microsoft.com/office/drawing/2014/main" id="{3A925CAD-C061-960E-0276-BCF0A4F89AA5}"/>
                </a:ext>
              </a:extLst>
            </p:cNvPr>
            <p:cNvSpPr/>
            <p:nvPr/>
          </p:nvSpPr>
          <p:spPr bwMode="auto">
            <a:xfrm>
              <a:off x="4097572" y="3419980"/>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6" name="Oval 9325">
              <a:extLst>
                <a:ext uri="{FF2B5EF4-FFF2-40B4-BE49-F238E27FC236}">
                  <a16:creationId xmlns:a16="http://schemas.microsoft.com/office/drawing/2014/main" id="{E78C3B47-2A12-2203-91BA-7C443F3937DB}"/>
                </a:ext>
              </a:extLst>
            </p:cNvPr>
            <p:cNvSpPr/>
            <p:nvPr/>
          </p:nvSpPr>
          <p:spPr bwMode="auto">
            <a:xfrm>
              <a:off x="4029849" y="3402761"/>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7" name="Oval 9326">
              <a:extLst>
                <a:ext uri="{FF2B5EF4-FFF2-40B4-BE49-F238E27FC236}">
                  <a16:creationId xmlns:a16="http://schemas.microsoft.com/office/drawing/2014/main" id="{3824DF33-2BCB-A675-C17D-49456C67C718}"/>
                </a:ext>
              </a:extLst>
            </p:cNvPr>
            <p:cNvSpPr/>
            <p:nvPr/>
          </p:nvSpPr>
          <p:spPr bwMode="auto">
            <a:xfrm>
              <a:off x="3886955" y="3332553"/>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8" name="Oval 9327">
              <a:extLst>
                <a:ext uri="{FF2B5EF4-FFF2-40B4-BE49-F238E27FC236}">
                  <a16:creationId xmlns:a16="http://schemas.microsoft.com/office/drawing/2014/main" id="{85F9082A-7CF3-8446-9488-31FCB7E4E5C9}"/>
                </a:ext>
              </a:extLst>
            </p:cNvPr>
            <p:cNvSpPr/>
            <p:nvPr/>
          </p:nvSpPr>
          <p:spPr bwMode="auto">
            <a:xfrm>
              <a:off x="3810783" y="3289643"/>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9" name="Oval 9328">
              <a:extLst>
                <a:ext uri="{FF2B5EF4-FFF2-40B4-BE49-F238E27FC236}">
                  <a16:creationId xmlns:a16="http://schemas.microsoft.com/office/drawing/2014/main" id="{1AF0AD15-88F5-E8CE-86D9-052FFAD30AC1}"/>
                </a:ext>
              </a:extLst>
            </p:cNvPr>
            <p:cNvSpPr/>
            <p:nvPr/>
          </p:nvSpPr>
          <p:spPr bwMode="auto">
            <a:xfrm>
              <a:off x="3744061" y="3282775"/>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0" name="Oval 9329">
              <a:extLst>
                <a:ext uri="{FF2B5EF4-FFF2-40B4-BE49-F238E27FC236}">
                  <a16:creationId xmlns:a16="http://schemas.microsoft.com/office/drawing/2014/main" id="{00C94812-4DF5-EEFD-D318-865E4012EBB4}"/>
                </a:ext>
              </a:extLst>
            </p:cNvPr>
            <p:cNvSpPr/>
            <p:nvPr/>
          </p:nvSpPr>
          <p:spPr bwMode="auto">
            <a:xfrm>
              <a:off x="3591434" y="3160292"/>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1" name="Oval 9330">
              <a:extLst>
                <a:ext uri="{FF2B5EF4-FFF2-40B4-BE49-F238E27FC236}">
                  <a16:creationId xmlns:a16="http://schemas.microsoft.com/office/drawing/2014/main" id="{2AB90168-571F-609C-CD9D-863463FE8BCB}"/>
                </a:ext>
              </a:extLst>
            </p:cNvPr>
            <p:cNvSpPr/>
            <p:nvPr/>
          </p:nvSpPr>
          <p:spPr bwMode="auto">
            <a:xfrm>
              <a:off x="3532336" y="316839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7" name="Oval 9336">
              <a:extLst>
                <a:ext uri="{FF2B5EF4-FFF2-40B4-BE49-F238E27FC236}">
                  <a16:creationId xmlns:a16="http://schemas.microsoft.com/office/drawing/2014/main" id="{A2EFD133-D74A-FC1D-73B9-BBF7947C6B84}"/>
                </a:ext>
              </a:extLst>
            </p:cNvPr>
            <p:cNvSpPr/>
            <p:nvPr/>
          </p:nvSpPr>
          <p:spPr bwMode="auto">
            <a:xfrm>
              <a:off x="3453274" y="3160291"/>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8" name="Oval 9337">
              <a:extLst>
                <a:ext uri="{FF2B5EF4-FFF2-40B4-BE49-F238E27FC236}">
                  <a16:creationId xmlns:a16="http://schemas.microsoft.com/office/drawing/2014/main" id="{5BC69DF2-6EA9-2526-E700-E9E2DF2A9B67}"/>
                </a:ext>
              </a:extLst>
            </p:cNvPr>
            <p:cNvSpPr/>
            <p:nvPr/>
          </p:nvSpPr>
          <p:spPr bwMode="auto">
            <a:xfrm>
              <a:off x="3393971" y="3089212"/>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9" name="Oval 9338">
              <a:extLst>
                <a:ext uri="{FF2B5EF4-FFF2-40B4-BE49-F238E27FC236}">
                  <a16:creationId xmlns:a16="http://schemas.microsoft.com/office/drawing/2014/main" id="{0399E414-42F1-2234-AA34-C8DCB03805AA}"/>
                </a:ext>
              </a:extLst>
            </p:cNvPr>
            <p:cNvSpPr/>
            <p:nvPr/>
          </p:nvSpPr>
          <p:spPr bwMode="auto">
            <a:xfrm>
              <a:off x="3308994" y="3025422"/>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0" name="Oval 9339">
              <a:extLst>
                <a:ext uri="{FF2B5EF4-FFF2-40B4-BE49-F238E27FC236}">
                  <a16:creationId xmlns:a16="http://schemas.microsoft.com/office/drawing/2014/main" id="{9EF15B67-1F78-E134-0842-30DD253CC749}"/>
                </a:ext>
              </a:extLst>
            </p:cNvPr>
            <p:cNvSpPr/>
            <p:nvPr/>
          </p:nvSpPr>
          <p:spPr bwMode="auto">
            <a:xfrm>
              <a:off x="3266505" y="3016401"/>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1" name="Oval 9340">
              <a:extLst>
                <a:ext uri="{FF2B5EF4-FFF2-40B4-BE49-F238E27FC236}">
                  <a16:creationId xmlns:a16="http://schemas.microsoft.com/office/drawing/2014/main" id="{845C9414-DDDA-74EA-F2E4-758ED0758CD3}"/>
                </a:ext>
              </a:extLst>
            </p:cNvPr>
            <p:cNvSpPr/>
            <p:nvPr/>
          </p:nvSpPr>
          <p:spPr bwMode="auto">
            <a:xfrm>
              <a:off x="3176737" y="2995100"/>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2" name="Oval 9341">
              <a:extLst>
                <a:ext uri="{FF2B5EF4-FFF2-40B4-BE49-F238E27FC236}">
                  <a16:creationId xmlns:a16="http://schemas.microsoft.com/office/drawing/2014/main" id="{52053261-62F4-7D3C-C7DA-9556F0871B5B}"/>
                </a:ext>
              </a:extLst>
            </p:cNvPr>
            <p:cNvSpPr/>
            <p:nvPr/>
          </p:nvSpPr>
          <p:spPr bwMode="auto">
            <a:xfrm>
              <a:off x="3141721" y="296300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3" name="Oval 9342">
              <a:extLst>
                <a:ext uri="{FF2B5EF4-FFF2-40B4-BE49-F238E27FC236}">
                  <a16:creationId xmlns:a16="http://schemas.microsoft.com/office/drawing/2014/main" id="{D13AD93C-6C31-A894-3300-1BA4DE46250A}"/>
                </a:ext>
              </a:extLst>
            </p:cNvPr>
            <p:cNvSpPr/>
            <p:nvPr/>
          </p:nvSpPr>
          <p:spPr bwMode="auto">
            <a:xfrm>
              <a:off x="2964237" y="2828597"/>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4" name="Oval 9343">
              <a:extLst>
                <a:ext uri="{FF2B5EF4-FFF2-40B4-BE49-F238E27FC236}">
                  <a16:creationId xmlns:a16="http://schemas.microsoft.com/office/drawing/2014/main" id="{F105A5BC-E687-0225-9430-E09988BFF1C9}"/>
                </a:ext>
              </a:extLst>
            </p:cNvPr>
            <p:cNvSpPr/>
            <p:nvPr/>
          </p:nvSpPr>
          <p:spPr bwMode="auto">
            <a:xfrm>
              <a:off x="2912224" y="281426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5" name="Oval 9344">
              <a:extLst>
                <a:ext uri="{FF2B5EF4-FFF2-40B4-BE49-F238E27FC236}">
                  <a16:creationId xmlns:a16="http://schemas.microsoft.com/office/drawing/2014/main" id="{93146A90-AA1E-DB70-432C-47BC01F4269E}"/>
                </a:ext>
              </a:extLst>
            </p:cNvPr>
            <p:cNvSpPr/>
            <p:nvPr/>
          </p:nvSpPr>
          <p:spPr bwMode="auto">
            <a:xfrm>
              <a:off x="2906815" y="2742359"/>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6" name="Oval 9345">
              <a:extLst>
                <a:ext uri="{FF2B5EF4-FFF2-40B4-BE49-F238E27FC236}">
                  <a16:creationId xmlns:a16="http://schemas.microsoft.com/office/drawing/2014/main" id="{2A59D76E-612D-03A0-3183-E385D802D515}"/>
                </a:ext>
              </a:extLst>
            </p:cNvPr>
            <p:cNvSpPr/>
            <p:nvPr/>
          </p:nvSpPr>
          <p:spPr bwMode="auto">
            <a:xfrm>
              <a:off x="2858918" y="2695462"/>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7" name="Oval 9346">
              <a:extLst>
                <a:ext uri="{FF2B5EF4-FFF2-40B4-BE49-F238E27FC236}">
                  <a16:creationId xmlns:a16="http://schemas.microsoft.com/office/drawing/2014/main" id="{EF205E0F-997A-6015-E5AB-C6FEF241711B}"/>
                </a:ext>
              </a:extLst>
            </p:cNvPr>
            <p:cNvSpPr/>
            <p:nvPr/>
          </p:nvSpPr>
          <p:spPr bwMode="auto">
            <a:xfrm>
              <a:off x="2830334" y="264807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8" name="Oval 9347">
              <a:extLst>
                <a:ext uri="{FF2B5EF4-FFF2-40B4-BE49-F238E27FC236}">
                  <a16:creationId xmlns:a16="http://schemas.microsoft.com/office/drawing/2014/main" id="{3C76231E-69E7-1B9C-1FA3-53A49A08614A}"/>
                </a:ext>
              </a:extLst>
            </p:cNvPr>
            <p:cNvSpPr/>
            <p:nvPr/>
          </p:nvSpPr>
          <p:spPr bwMode="auto">
            <a:xfrm>
              <a:off x="2706292" y="2601913"/>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9" name="Oval 9348">
              <a:extLst>
                <a:ext uri="{FF2B5EF4-FFF2-40B4-BE49-F238E27FC236}">
                  <a16:creationId xmlns:a16="http://schemas.microsoft.com/office/drawing/2014/main" id="{55846A53-F9FB-F87B-C641-BF7E8DED40C2}"/>
                </a:ext>
              </a:extLst>
            </p:cNvPr>
            <p:cNvSpPr/>
            <p:nvPr/>
          </p:nvSpPr>
          <p:spPr bwMode="auto">
            <a:xfrm>
              <a:off x="2663803" y="259154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0" name="Oval 9349">
              <a:extLst>
                <a:ext uri="{FF2B5EF4-FFF2-40B4-BE49-F238E27FC236}">
                  <a16:creationId xmlns:a16="http://schemas.microsoft.com/office/drawing/2014/main" id="{006E9E2F-CFC6-0027-95C3-9DD1F5C99F15}"/>
                </a:ext>
              </a:extLst>
            </p:cNvPr>
            <p:cNvSpPr/>
            <p:nvPr/>
          </p:nvSpPr>
          <p:spPr bwMode="auto">
            <a:xfrm>
              <a:off x="2631996" y="2550945"/>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1" name="Oval 9350">
              <a:extLst>
                <a:ext uri="{FF2B5EF4-FFF2-40B4-BE49-F238E27FC236}">
                  <a16:creationId xmlns:a16="http://schemas.microsoft.com/office/drawing/2014/main" id="{7B9A9992-26B9-67C5-EB18-8A6D18E3B49B}"/>
                </a:ext>
              </a:extLst>
            </p:cNvPr>
            <p:cNvSpPr/>
            <p:nvPr/>
          </p:nvSpPr>
          <p:spPr bwMode="auto">
            <a:xfrm>
              <a:off x="2613774" y="2481710"/>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2" name="Oval 9351">
              <a:extLst>
                <a:ext uri="{FF2B5EF4-FFF2-40B4-BE49-F238E27FC236}">
                  <a16:creationId xmlns:a16="http://schemas.microsoft.com/office/drawing/2014/main" id="{1A764C77-656F-3693-E7DE-C60BC121CC0F}"/>
                </a:ext>
              </a:extLst>
            </p:cNvPr>
            <p:cNvSpPr/>
            <p:nvPr/>
          </p:nvSpPr>
          <p:spPr bwMode="auto">
            <a:xfrm>
              <a:off x="2473438" y="2358405"/>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3" name="Oval 9352">
              <a:extLst>
                <a:ext uri="{FF2B5EF4-FFF2-40B4-BE49-F238E27FC236}">
                  <a16:creationId xmlns:a16="http://schemas.microsoft.com/office/drawing/2014/main" id="{097B2FD5-874D-F10E-E1E1-76B3985C2B48}"/>
                </a:ext>
              </a:extLst>
            </p:cNvPr>
            <p:cNvSpPr/>
            <p:nvPr/>
          </p:nvSpPr>
          <p:spPr bwMode="auto">
            <a:xfrm>
              <a:off x="2420132" y="2350843"/>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4" name="Oval 9353">
              <a:extLst>
                <a:ext uri="{FF2B5EF4-FFF2-40B4-BE49-F238E27FC236}">
                  <a16:creationId xmlns:a16="http://schemas.microsoft.com/office/drawing/2014/main" id="{C6302E5E-ACC0-6C42-B2C4-3EEA516D5AB0}"/>
                </a:ext>
              </a:extLst>
            </p:cNvPr>
            <p:cNvSpPr/>
            <p:nvPr/>
          </p:nvSpPr>
          <p:spPr bwMode="auto">
            <a:xfrm>
              <a:off x="2368119" y="2327030"/>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5" name="Oval 9354">
              <a:extLst>
                <a:ext uri="{FF2B5EF4-FFF2-40B4-BE49-F238E27FC236}">
                  <a16:creationId xmlns:a16="http://schemas.microsoft.com/office/drawing/2014/main" id="{80AFFEFA-E791-9320-A479-7751504827DE}"/>
                </a:ext>
              </a:extLst>
            </p:cNvPr>
            <p:cNvSpPr/>
            <p:nvPr/>
          </p:nvSpPr>
          <p:spPr bwMode="auto">
            <a:xfrm>
              <a:off x="2368119" y="2242545"/>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6" name="Oval 9355">
              <a:extLst>
                <a:ext uri="{FF2B5EF4-FFF2-40B4-BE49-F238E27FC236}">
                  <a16:creationId xmlns:a16="http://schemas.microsoft.com/office/drawing/2014/main" id="{93631B75-A71D-012B-349C-9227B671AB25}"/>
                </a:ext>
              </a:extLst>
            </p:cNvPr>
            <p:cNvSpPr/>
            <p:nvPr/>
          </p:nvSpPr>
          <p:spPr bwMode="auto">
            <a:xfrm>
              <a:off x="2353832" y="222903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7" name="Oval 9356">
              <a:extLst>
                <a:ext uri="{FF2B5EF4-FFF2-40B4-BE49-F238E27FC236}">
                  <a16:creationId xmlns:a16="http://schemas.microsoft.com/office/drawing/2014/main" id="{6D20848E-21E2-8203-2F5B-298B82ED722F}"/>
                </a:ext>
              </a:extLst>
            </p:cNvPr>
            <p:cNvSpPr/>
            <p:nvPr/>
          </p:nvSpPr>
          <p:spPr bwMode="auto">
            <a:xfrm>
              <a:off x="2334782" y="220305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8" name="Oval 9357">
              <a:extLst>
                <a:ext uri="{FF2B5EF4-FFF2-40B4-BE49-F238E27FC236}">
                  <a16:creationId xmlns:a16="http://schemas.microsoft.com/office/drawing/2014/main" id="{45F9F029-241B-B127-B513-3DEB3B3288EC}"/>
                </a:ext>
              </a:extLst>
            </p:cNvPr>
            <p:cNvSpPr/>
            <p:nvPr/>
          </p:nvSpPr>
          <p:spPr bwMode="auto">
            <a:xfrm>
              <a:off x="2158569" y="2175623"/>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9" name="Oval 9358">
              <a:extLst>
                <a:ext uri="{FF2B5EF4-FFF2-40B4-BE49-F238E27FC236}">
                  <a16:creationId xmlns:a16="http://schemas.microsoft.com/office/drawing/2014/main" id="{CCA236A7-A94E-735A-F22E-DA27A5601890}"/>
                </a:ext>
              </a:extLst>
            </p:cNvPr>
            <p:cNvSpPr/>
            <p:nvPr/>
          </p:nvSpPr>
          <p:spPr bwMode="auto">
            <a:xfrm>
              <a:off x="2125232" y="2171903"/>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0" name="Oval 9359">
              <a:extLst>
                <a:ext uri="{FF2B5EF4-FFF2-40B4-BE49-F238E27FC236}">
                  <a16:creationId xmlns:a16="http://schemas.microsoft.com/office/drawing/2014/main" id="{63D6EFF3-AD2C-BB8E-DB2C-0A96E13BBD98}"/>
                </a:ext>
              </a:extLst>
            </p:cNvPr>
            <p:cNvSpPr/>
            <p:nvPr/>
          </p:nvSpPr>
          <p:spPr bwMode="auto">
            <a:xfrm>
              <a:off x="2106182" y="2129135"/>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1" name="Oval 9360">
              <a:extLst>
                <a:ext uri="{FF2B5EF4-FFF2-40B4-BE49-F238E27FC236}">
                  <a16:creationId xmlns:a16="http://schemas.microsoft.com/office/drawing/2014/main" id="{6B049713-D6C0-5957-5EFF-EFB42FD9DC38}"/>
                </a:ext>
              </a:extLst>
            </p:cNvPr>
            <p:cNvSpPr/>
            <p:nvPr/>
          </p:nvSpPr>
          <p:spPr bwMode="auto">
            <a:xfrm>
              <a:off x="2077607" y="2015483"/>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70" name="Group 9369">
            <a:extLst>
              <a:ext uri="{FF2B5EF4-FFF2-40B4-BE49-F238E27FC236}">
                <a16:creationId xmlns:a16="http://schemas.microsoft.com/office/drawing/2014/main" id="{809B07B7-C205-C629-F531-273BB3F42BF6}"/>
              </a:ext>
            </a:extLst>
          </p:cNvPr>
          <p:cNvGrpSpPr/>
          <p:nvPr/>
        </p:nvGrpSpPr>
        <p:grpSpPr>
          <a:xfrm>
            <a:off x="1798320" y="2006600"/>
            <a:ext cx="106680" cy="2688402"/>
            <a:chOff x="1737360" y="2006600"/>
            <a:chExt cx="297180" cy="2688402"/>
          </a:xfrm>
        </p:grpSpPr>
        <p:cxnSp>
          <p:nvCxnSpPr>
            <p:cNvPr id="9364" name="Straight Connector 9363">
              <a:extLst>
                <a:ext uri="{FF2B5EF4-FFF2-40B4-BE49-F238E27FC236}">
                  <a16:creationId xmlns:a16="http://schemas.microsoft.com/office/drawing/2014/main" id="{87F9ECB6-9FE9-57B7-1E12-A7B927F4A680}"/>
                </a:ext>
              </a:extLst>
            </p:cNvPr>
            <p:cNvCxnSpPr/>
            <p:nvPr/>
          </p:nvCxnSpPr>
          <p:spPr bwMode="auto">
            <a:xfrm>
              <a:off x="1737360" y="2006600"/>
              <a:ext cx="297180" cy="0"/>
            </a:xfrm>
            <a:prstGeom prst="line">
              <a:avLst/>
            </a:prstGeom>
            <a:noFill/>
            <a:ln w="28575" cap="flat" cmpd="sng" algn="ctr">
              <a:solidFill>
                <a:schemeClr val="bg1"/>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AB33F9FE-3D98-ACE4-B186-0376629D96C4}"/>
                </a:ext>
              </a:extLst>
            </p:cNvPr>
            <p:cNvCxnSpPr/>
            <p:nvPr/>
          </p:nvCxnSpPr>
          <p:spPr bwMode="auto">
            <a:xfrm>
              <a:off x="1737360" y="2544280"/>
              <a:ext cx="297180" cy="0"/>
            </a:xfrm>
            <a:prstGeom prst="line">
              <a:avLst/>
            </a:prstGeom>
            <a:noFill/>
            <a:ln w="28575" cap="flat" cmpd="sng" algn="ctr">
              <a:solidFill>
                <a:schemeClr val="bg1"/>
              </a:solidFill>
              <a:prstDash val="solid"/>
              <a:round/>
              <a:headEnd type="none" w="med" len="med"/>
              <a:tailEnd type="none" w="med" len="med"/>
            </a:ln>
            <a:effectLst/>
          </p:spPr>
        </p:cxnSp>
        <p:cxnSp>
          <p:nvCxnSpPr>
            <p:cNvPr id="9366" name="Straight Connector 9365">
              <a:extLst>
                <a:ext uri="{FF2B5EF4-FFF2-40B4-BE49-F238E27FC236}">
                  <a16:creationId xmlns:a16="http://schemas.microsoft.com/office/drawing/2014/main" id="{E2C9E5DC-D42F-1240-7D55-3C28063069A2}"/>
                </a:ext>
              </a:extLst>
            </p:cNvPr>
            <p:cNvCxnSpPr/>
            <p:nvPr/>
          </p:nvCxnSpPr>
          <p:spPr bwMode="auto">
            <a:xfrm>
              <a:off x="1737360" y="3081960"/>
              <a:ext cx="297180" cy="0"/>
            </a:xfrm>
            <a:prstGeom prst="line">
              <a:avLst/>
            </a:prstGeom>
            <a:noFill/>
            <a:ln w="28575" cap="flat" cmpd="sng" algn="ctr">
              <a:solidFill>
                <a:schemeClr val="bg1"/>
              </a:solidFill>
              <a:prstDash val="solid"/>
              <a:round/>
              <a:headEnd type="none" w="med" len="med"/>
              <a:tailEnd type="none" w="med" len="med"/>
            </a:ln>
            <a:effectLst/>
          </p:spPr>
        </p:cxnSp>
        <p:cxnSp>
          <p:nvCxnSpPr>
            <p:cNvPr id="9367" name="Straight Connector 9366">
              <a:extLst>
                <a:ext uri="{FF2B5EF4-FFF2-40B4-BE49-F238E27FC236}">
                  <a16:creationId xmlns:a16="http://schemas.microsoft.com/office/drawing/2014/main" id="{166C480A-AE86-E6F7-3335-94C5D29B1D57}"/>
                </a:ext>
              </a:extLst>
            </p:cNvPr>
            <p:cNvCxnSpPr/>
            <p:nvPr/>
          </p:nvCxnSpPr>
          <p:spPr bwMode="auto">
            <a:xfrm>
              <a:off x="1737360" y="3619640"/>
              <a:ext cx="297180" cy="0"/>
            </a:xfrm>
            <a:prstGeom prst="line">
              <a:avLst/>
            </a:prstGeom>
            <a:noFill/>
            <a:ln w="28575" cap="flat" cmpd="sng" algn="ctr">
              <a:solidFill>
                <a:schemeClr val="bg1"/>
              </a:solidFill>
              <a:prstDash val="solid"/>
              <a:round/>
              <a:headEnd type="none" w="med" len="med"/>
              <a:tailEnd type="none" w="med" len="med"/>
            </a:ln>
            <a:effectLst/>
          </p:spPr>
        </p:cxnSp>
        <p:cxnSp>
          <p:nvCxnSpPr>
            <p:cNvPr id="9368" name="Straight Connector 9367">
              <a:extLst>
                <a:ext uri="{FF2B5EF4-FFF2-40B4-BE49-F238E27FC236}">
                  <a16:creationId xmlns:a16="http://schemas.microsoft.com/office/drawing/2014/main" id="{BBCED137-012B-0C6B-B404-10202DEBFB49}"/>
                </a:ext>
              </a:extLst>
            </p:cNvPr>
            <p:cNvCxnSpPr/>
            <p:nvPr/>
          </p:nvCxnSpPr>
          <p:spPr bwMode="auto">
            <a:xfrm>
              <a:off x="1737360" y="4157320"/>
              <a:ext cx="297180" cy="0"/>
            </a:xfrm>
            <a:prstGeom prst="line">
              <a:avLst/>
            </a:prstGeom>
            <a:noFill/>
            <a:ln w="28575" cap="flat" cmpd="sng" algn="ctr">
              <a:solidFill>
                <a:schemeClr val="bg1"/>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6AC69B0D-4545-87BD-7103-199453E31647}"/>
                </a:ext>
              </a:extLst>
            </p:cNvPr>
            <p:cNvCxnSpPr/>
            <p:nvPr/>
          </p:nvCxnSpPr>
          <p:spPr bwMode="auto">
            <a:xfrm>
              <a:off x="1737360" y="4695002"/>
              <a:ext cx="29718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87" name="Group 9386">
            <a:extLst>
              <a:ext uri="{FF2B5EF4-FFF2-40B4-BE49-F238E27FC236}">
                <a16:creationId xmlns:a16="http://schemas.microsoft.com/office/drawing/2014/main" id="{8CEB1CFE-BBD5-975D-404B-09F4CF4D17EE}"/>
              </a:ext>
            </a:extLst>
          </p:cNvPr>
          <p:cNvGrpSpPr/>
          <p:nvPr/>
        </p:nvGrpSpPr>
        <p:grpSpPr>
          <a:xfrm>
            <a:off x="1885950" y="4692652"/>
            <a:ext cx="7188201" cy="82301"/>
            <a:chOff x="1885950" y="4692652"/>
            <a:chExt cx="7188201" cy="82301"/>
          </a:xfrm>
        </p:grpSpPr>
        <p:cxnSp>
          <p:nvCxnSpPr>
            <p:cNvPr id="9372" name="Straight Connector 9371">
              <a:extLst>
                <a:ext uri="{FF2B5EF4-FFF2-40B4-BE49-F238E27FC236}">
                  <a16:creationId xmlns:a16="http://schemas.microsoft.com/office/drawing/2014/main" id="{3E7B1BF8-94EF-EA10-0939-521F86FF7D7E}"/>
                </a:ext>
              </a:extLst>
            </p:cNvPr>
            <p:cNvCxnSpPr/>
            <p:nvPr/>
          </p:nvCxnSpPr>
          <p:spPr bwMode="auto">
            <a:xfrm rot="5400000">
              <a:off x="4599432" y="4733800"/>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9373" name="Straight Connector 9372">
              <a:extLst>
                <a:ext uri="{FF2B5EF4-FFF2-40B4-BE49-F238E27FC236}">
                  <a16:creationId xmlns:a16="http://schemas.microsoft.com/office/drawing/2014/main" id="{43E8BF27-0B3F-4A77-5A6E-E605641A8F7E}"/>
                </a:ext>
              </a:extLst>
            </p:cNvPr>
            <p:cNvCxnSpPr/>
            <p:nvPr/>
          </p:nvCxnSpPr>
          <p:spPr bwMode="auto">
            <a:xfrm rot="5400000">
              <a:off x="4048506" y="4733800"/>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9374" name="Straight Connector 9373">
              <a:extLst>
                <a:ext uri="{FF2B5EF4-FFF2-40B4-BE49-F238E27FC236}">
                  <a16:creationId xmlns:a16="http://schemas.microsoft.com/office/drawing/2014/main" id="{CBA38E97-9D5C-0963-2230-FDF5974E4C98}"/>
                </a:ext>
              </a:extLst>
            </p:cNvPr>
            <p:cNvCxnSpPr/>
            <p:nvPr/>
          </p:nvCxnSpPr>
          <p:spPr bwMode="auto">
            <a:xfrm rot="5400000">
              <a:off x="3497581" y="4733800"/>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9375" name="Straight Connector 9374">
              <a:extLst>
                <a:ext uri="{FF2B5EF4-FFF2-40B4-BE49-F238E27FC236}">
                  <a16:creationId xmlns:a16="http://schemas.microsoft.com/office/drawing/2014/main" id="{2399D2DA-A9CA-7FF6-9A2A-EFAB7D2A70EE}"/>
                </a:ext>
              </a:extLst>
            </p:cNvPr>
            <p:cNvCxnSpPr/>
            <p:nvPr/>
          </p:nvCxnSpPr>
          <p:spPr bwMode="auto">
            <a:xfrm rot="5400000">
              <a:off x="2946655" y="4733800"/>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9376" name="Straight Connector 9375">
              <a:extLst>
                <a:ext uri="{FF2B5EF4-FFF2-40B4-BE49-F238E27FC236}">
                  <a16:creationId xmlns:a16="http://schemas.microsoft.com/office/drawing/2014/main" id="{5B6C36F3-6A73-E4CC-B1AB-E46D7F69197B}"/>
                </a:ext>
              </a:extLst>
            </p:cNvPr>
            <p:cNvCxnSpPr/>
            <p:nvPr/>
          </p:nvCxnSpPr>
          <p:spPr bwMode="auto">
            <a:xfrm rot="5400000">
              <a:off x="2395730" y="4733800"/>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9377" name="Straight Connector 9376">
              <a:extLst>
                <a:ext uri="{FF2B5EF4-FFF2-40B4-BE49-F238E27FC236}">
                  <a16:creationId xmlns:a16="http://schemas.microsoft.com/office/drawing/2014/main" id="{746C7C9C-F2B0-5062-04C2-38C3F2FF38DC}"/>
                </a:ext>
              </a:extLst>
            </p:cNvPr>
            <p:cNvCxnSpPr/>
            <p:nvPr/>
          </p:nvCxnSpPr>
          <p:spPr bwMode="auto">
            <a:xfrm rot="5400000">
              <a:off x="1844802" y="4733800"/>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9379" name="Straight Connector 9378">
              <a:extLst>
                <a:ext uri="{FF2B5EF4-FFF2-40B4-BE49-F238E27FC236}">
                  <a16:creationId xmlns:a16="http://schemas.microsoft.com/office/drawing/2014/main" id="{892690F3-5B7C-07F8-A7FF-48ABCF96378F}"/>
                </a:ext>
              </a:extLst>
            </p:cNvPr>
            <p:cNvCxnSpPr/>
            <p:nvPr/>
          </p:nvCxnSpPr>
          <p:spPr bwMode="auto">
            <a:xfrm rot="5400000">
              <a:off x="7920483" y="4733805"/>
              <a:ext cx="82297" cy="0"/>
            </a:xfrm>
            <a:prstGeom prst="line">
              <a:avLst/>
            </a:prstGeom>
            <a:noFill/>
            <a:ln w="28575" cap="flat" cmpd="sng" algn="ctr">
              <a:solidFill>
                <a:schemeClr val="bg1"/>
              </a:solidFill>
              <a:prstDash val="solid"/>
              <a:round/>
              <a:headEnd type="none" w="med" len="med"/>
              <a:tailEnd type="none" w="med" len="med"/>
            </a:ln>
            <a:effectLst/>
          </p:spPr>
        </p:cxnSp>
        <p:cxnSp>
          <p:nvCxnSpPr>
            <p:cNvPr id="9380" name="Straight Connector 9379">
              <a:extLst>
                <a:ext uri="{FF2B5EF4-FFF2-40B4-BE49-F238E27FC236}">
                  <a16:creationId xmlns:a16="http://schemas.microsoft.com/office/drawing/2014/main" id="{F6ED8186-F0C7-4C6C-E6B6-807CF65E203F}"/>
                </a:ext>
              </a:extLst>
            </p:cNvPr>
            <p:cNvCxnSpPr/>
            <p:nvPr/>
          </p:nvCxnSpPr>
          <p:spPr bwMode="auto">
            <a:xfrm rot="5400000">
              <a:off x="7369557" y="4733805"/>
              <a:ext cx="82297" cy="0"/>
            </a:xfrm>
            <a:prstGeom prst="line">
              <a:avLst/>
            </a:prstGeom>
            <a:noFill/>
            <a:ln w="28575" cap="flat" cmpd="sng" algn="ctr">
              <a:solidFill>
                <a:schemeClr val="bg1"/>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FFFA9C8E-984D-270B-DBB2-4C0F44C6CAC8}"/>
                </a:ext>
              </a:extLst>
            </p:cNvPr>
            <p:cNvCxnSpPr/>
            <p:nvPr/>
          </p:nvCxnSpPr>
          <p:spPr bwMode="auto">
            <a:xfrm rot="5400000">
              <a:off x="6818631" y="4733805"/>
              <a:ext cx="82297" cy="0"/>
            </a:xfrm>
            <a:prstGeom prst="line">
              <a:avLst/>
            </a:prstGeom>
            <a:noFill/>
            <a:ln w="28575" cap="flat" cmpd="sng" algn="ctr">
              <a:solidFill>
                <a:schemeClr val="bg1"/>
              </a:solidFill>
              <a:prstDash val="solid"/>
              <a:round/>
              <a:headEnd type="none" w="med" len="med"/>
              <a:tailEnd type="none" w="med" len="med"/>
            </a:ln>
            <a:effectLst/>
          </p:spPr>
        </p:cxnSp>
        <p:cxnSp>
          <p:nvCxnSpPr>
            <p:cNvPr id="9382" name="Straight Connector 9381">
              <a:extLst>
                <a:ext uri="{FF2B5EF4-FFF2-40B4-BE49-F238E27FC236}">
                  <a16:creationId xmlns:a16="http://schemas.microsoft.com/office/drawing/2014/main" id="{75ECBD59-C4A3-9111-C3B7-A3E0D12A4731}"/>
                </a:ext>
              </a:extLst>
            </p:cNvPr>
            <p:cNvCxnSpPr/>
            <p:nvPr/>
          </p:nvCxnSpPr>
          <p:spPr bwMode="auto">
            <a:xfrm rot="5400000">
              <a:off x="6267706" y="4733805"/>
              <a:ext cx="82297" cy="0"/>
            </a:xfrm>
            <a:prstGeom prst="line">
              <a:avLst/>
            </a:prstGeom>
            <a:noFill/>
            <a:ln w="28575" cap="flat" cmpd="sng" algn="ctr">
              <a:solidFill>
                <a:schemeClr val="bg1"/>
              </a:solidFill>
              <a:prstDash val="solid"/>
              <a:round/>
              <a:headEnd type="none" w="med" len="med"/>
              <a:tailEnd type="none" w="med" len="med"/>
            </a:ln>
            <a:effectLst/>
          </p:spPr>
        </p:cxnSp>
        <p:cxnSp>
          <p:nvCxnSpPr>
            <p:cNvPr id="9383" name="Straight Connector 9382">
              <a:extLst>
                <a:ext uri="{FF2B5EF4-FFF2-40B4-BE49-F238E27FC236}">
                  <a16:creationId xmlns:a16="http://schemas.microsoft.com/office/drawing/2014/main" id="{A2CF7FA1-5CB4-1DDE-95D2-89D700C8DD8A}"/>
                </a:ext>
              </a:extLst>
            </p:cNvPr>
            <p:cNvCxnSpPr/>
            <p:nvPr/>
          </p:nvCxnSpPr>
          <p:spPr bwMode="auto">
            <a:xfrm rot="5400000">
              <a:off x="5716780" y="4733805"/>
              <a:ext cx="82297" cy="0"/>
            </a:xfrm>
            <a:prstGeom prst="line">
              <a:avLst/>
            </a:prstGeom>
            <a:noFill/>
            <a:ln w="28575" cap="flat" cmpd="sng" algn="ctr">
              <a:solidFill>
                <a:schemeClr val="bg1"/>
              </a:solidFill>
              <a:prstDash val="solid"/>
              <a:round/>
              <a:headEnd type="none" w="med" len="med"/>
              <a:tailEnd type="none" w="med" len="med"/>
            </a:ln>
            <a:effectLst/>
          </p:spPr>
        </p:cxnSp>
        <p:cxnSp>
          <p:nvCxnSpPr>
            <p:cNvPr id="9384" name="Straight Connector 9383">
              <a:extLst>
                <a:ext uri="{FF2B5EF4-FFF2-40B4-BE49-F238E27FC236}">
                  <a16:creationId xmlns:a16="http://schemas.microsoft.com/office/drawing/2014/main" id="{518E2486-64BC-961E-DF70-9F6B48386515}"/>
                </a:ext>
              </a:extLst>
            </p:cNvPr>
            <p:cNvCxnSpPr/>
            <p:nvPr/>
          </p:nvCxnSpPr>
          <p:spPr bwMode="auto">
            <a:xfrm rot="5400000">
              <a:off x="5165852" y="4733805"/>
              <a:ext cx="82297" cy="0"/>
            </a:xfrm>
            <a:prstGeom prst="line">
              <a:avLst/>
            </a:prstGeom>
            <a:noFill/>
            <a:ln w="28575" cap="flat" cmpd="sng" algn="ctr">
              <a:solidFill>
                <a:schemeClr val="bg1"/>
              </a:solidFill>
              <a:prstDash val="solid"/>
              <a:round/>
              <a:headEnd type="none" w="med" len="med"/>
              <a:tailEnd type="none" w="med" len="med"/>
            </a:ln>
            <a:effectLst/>
          </p:spPr>
        </p:cxnSp>
        <p:cxnSp>
          <p:nvCxnSpPr>
            <p:cNvPr id="9385" name="Straight Connector 9384">
              <a:extLst>
                <a:ext uri="{FF2B5EF4-FFF2-40B4-BE49-F238E27FC236}">
                  <a16:creationId xmlns:a16="http://schemas.microsoft.com/office/drawing/2014/main" id="{7078B734-972B-3059-A2AD-770E9660A93D}"/>
                </a:ext>
              </a:extLst>
            </p:cNvPr>
            <p:cNvCxnSpPr/>
            <p:nvPr/>
          </p:nvCxnSpPr>
          <p:spPr bwMode="auto">
            <a:xfrm rot="5400000">
              <a:off x="9033002" y="4733805"/>
              <a:ext cx="82297" cy="0"/>
            </a:xfrm>
            <a:prstGeom prst="line">
              <a:avLst/>
            </a:prstGeom>
            <a:noFill/>
            <a:ln w="28575" cap="flat" cmpd="sng" algn="ctr">
              <a:solidFill>
                <a:schemeClr val="bg1"/>
              </a:solidFill>
              <a:prstDash val="solid"/>
              <a:round/>
              <a:headEnd type="none" w="med" len="med"/>
              <a:tailEnd type="none" w="med" len="med"/>
            </a:ln>
            <a:effectLst/>
          </p:spPr>
        </p:cxnSp>
        <p:cxnSp>
          <p:nvCxnSpPr>
            <p:cNvPr id="9386" name="Straight Connector 9385">
              <a:extLst>
                <a:ext uri="{FF2B5EF4-FFF2-40B4-BE49-F238E27FC236}">
                  <a16:creationId xmlns:a16="http://schemas.microsoft.com/office/drawing/2014/main" id="{39B2E0A9-BFF8-3980-9C83-87A1760E20C4}"/>
                </a:ext>
              </a:extLst>
            </p:cNvPr>
            <p:cNvCxnSpPr/>
            <p:nvPr/>
          </p:nvCxnSpPr>
          <p:spPr bwMode="auto">
            <a:xfrm rot="5400000">
              <a:off x="8482077" y="4733805"/>
              <a:ext cx="82297"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8276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TROPION-Breast02: OS (Coprimary Endpoint)</a:t>
            </a:r>
            <a:endParaRPr lang="en-US" altLang="en-US"/>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31273" y="6377273"/>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lang="en-US" altLang="en-US" sz="1200" b="0">
                <a:solidFill>
                  <a:srgbClr val="455560"/>
                </a:solidFill>
                <a:latin typeface="Calibri" panose="020F0502020204030204" pitchFamily="34" charset="0"/>
              </a:rPr>
              <a:t>Dent. ESMO 2025. </a:t>
            </a:r>
            <a:r>
              <a:rPr lang="en-US" altLang="en-US" sz="1200" b="0" dirty="0">
                <a:solidFill>
                  <a:srgbClr val="455560"/>
                </a:solidFill>
                <a:latin typeface="Calibri" panose="020F0502020204030204" pitchFamily="34" charset="0"/>
              </a:rPr>
              <a:t>Abstr</a:t>
            </a:r>
            <a:r>
              <a:rPr lang="en-US" altLang="en-US" sz="1200" b="0">
                <a:solidFill>
                  <a:srgbClr val="455560"/>
                </a:solidFill>
                <a:latin typeface="Calibri" panose="020F0502020204030204" pitchFamily="34" charset="0"/>
              </a:rPr>
              <a:t> LBA21</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a:solidFill>
                  <a:srgbClr val="455560"/>
                </a:solidFill>
                <a:latin typeface="Calibri" panose="020F0502020204030204" pitchFamily="34" charset="0"/>
              </a:rPr>
              <a:t>Reproduced with permission. </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6" name="Group 3">
            <a:extLst>
              <a:ext uri="{FF2B5EF4-FFF2-40B4-BE49-F238E27FC236}">
                <a16:creationId xmlns:a16="http://schemas.microsoft.com/office/drawing/2014/main" id="{2DCF0A79-3178-1129-587D-E0DD121079DA}"/>
              </a:ext>
            </a:extLst>
          </p:cNvPr>
          <p:cNvGraphicFramePr>
            <a:graphicFrameLocks/>
          </p:cNvGraphicFramePr>
          <p:nvPr>
            <p:extLst>
              <p:ext uri="{D42A27DB-BD31-4B8C-83A1-F6EECF244321}">
                <p14:modId xmlns:p14="http://schemas.microsoft.com/office/powerpoint/2010/main" val="3735449818"/>
              </p:ext>
            </p:extLst>
          </p:nvPr>
        </p:nvGraphicFramePr>
        <p:xfrm>
          <a:off x="6432024" y="1390590"/>
          <a:ext cx="5050180" cy="1859344"/>
        </p:xfrm>
        <a:graphic>
          <a:graphicData uri="http://schemas.openxmlformats.org/drawingml/2006/table">
            <a:tbl>
              <a:tblPr/>
              <a:tblGrid>
                <a:gridCol w="2071896">
                  <a:extLst>
                    <a:ext uri="{9D8B030D-6E8A-4147-A177-3AD203B41FA5}">
                      <a16:colId xmlns:a16="http://schemas.microsoft.com/office/drawing/2014/main" val="20000"/>
                    </a:ext>
                  </a:extLst>
                </a:gridCol>
                <a:gridCol w="1546860">
                  <a:extLst>
                    <a:ext uri="{9D8B030D-6E8A-4147-A177-3AD203B41FA5}">
                      <a16:colId xmlns:a16="http://schemas.microsoft.com/office/drawing/2014/main" val="20001"/>
                    </a:ext>
                  </a:extLst>
                </a:gridCol>
                <a:gridCol w="1431424">
                  <a:extLst>
                    <a:ext uri="{9D8B030D-6E8A-4147-A177-3AD203B41FA5}">
                      <a16:colId xmlns:a16="http://schemas.microsoft.com/office/drawing/2014/main" val="20002"/>
                    </a:ext>
                  </a:extLst>
                </a:gridCol>
              </a:tblGrid>
              <a:tr h="3922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Dato-DXd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Investigator’s Choice of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63436">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OS 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168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181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78819016"/>
                  </a:ext>
                </a:extLst>
              </a:tr>
              <a:tr h="1634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Median OS, mo (95% CI)</a:t>
                      </a: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23.7 (19.8-25.6)</a:t>
                      </a: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18.7 (16.0-21.8)</a:t>
                      </a: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20005811"/>
                  </a:ext>
                </a:extLst>
              </a:tr>
              <a:tr h="277835">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HR (95% CI)</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lang="en-US" altLang="en-US" sz="1400" b="0" i="1">
                          <a:solidFill>
                            <a:schemeClr val="bg1"/>
                          </a:solidFill>
                        </a:rPr>
                        <a:t>P </a:t>
                      </a:r>
                      <a:r>
                        <a:rPr lang="en-US" altLang="en-US" sz="1400" i="0">
                          <a:solidFill>
                            <a:schemeClr val="bg1"/>
                          </a:solidFill>
                        </a:rPr>
                        <a:t>value</a:t>
                      </a:r>
                      <a:endParaRPr kumimoji="0" lang="en-US" sz="14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0.79 (0.64-0.98)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80063443"/>
                  </a:ext>
                </a:extLst>
              </a:tr>
            </a:tbl>
          </a:graphicData>
        </a:graphic>
      </p:graphicFrame>
      <p:sp>
        <p:nvSpPr>
          <p:cNvPr id="3" name="TextBox 2">
            <a:extLst>
              <a:ext uri="{FF2B5EF4-FFF2-40B4-BE49-F238E27FC236}">
                <a16:creationId xmlns:a16="http://schemas.microsoft.com/office/drawing/2014/main" id="{9642EDE4-10B6-EBA5-904A-2E8587A44522}"/>
              </a:ext>
            </a:extLst>
          </p:cNvPr>
          <p:cNvSpPr txBox="1"/>
          <p:nvPr/>
        </p:nvSpPr>
        <p:spPr bwMode="auto">
          <a:xfrm>
            <a:off x="5235448" y="4957139"/>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4" name="Group 3">
            <a:extLst>
              <a:ext uri="{FF2B5EF4-FFF2-40B4-BE49-F238E27FC236}">
                <a16:creationId xmlns:a16="http://schemas.microsoft.com/office/drawing/2014/main" id="{17C9E37E-D22E-9980-27E4-844437070A08}"/>
              </a:ext>
            </a:extLst>
          </p:cNvPr>
          <p:cNvGrpSpPr/>
          <p:nvPr/>
        </p:nvGrpSpPr>
        <p:grpSpPr>
          <a:xfrm>
            <a:off x="1385271" y="1825250"/>
            <a:ext cx="476413" cy="3042328"/>
            <a:chOff x="1385271" y="1825250"/>
            <a:chExt cx="476413" cy="3042328"/>
          </a:xfrm>
        </p:grpSpPr>
        <p:sp>
          <p:nvSpPr>
            <p:cNvPr id="8" name="TextBox 7">
              <a:extLst>
                <a:ext uri="{FF2B5EF4-FFF2-40B4-BE49-F238E27FC236}">
                  <a16:creationId xmlns:a16="http://schemas.microsoft.com/office/drawing/2014/main" id="{292F4072-A0AE-089D-D3A3-3CB8831105C7}"/>
                </a:ext>
              </a:extLst>
            </p:cNvPr>
            <p:cNvSpPr txBox="1"/>
            <p:nvPr/>
          </p:nvSpPr>
          <p:spPr bwMode="auto">
            <a:xfrm>
              <a:off x="1385272" y="182525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9" name="TextBox 8">
              <a:extLst>
                <a:ext uri="{FF2B5EF4-FFF2-40B4-BE49-F238E27FC236}">
                  <a16:creationId xmlns:a16="http://schemas.microsoft.com/office/drawing/2014/main" id="{066FBAC7-D6F1-017E-D429-698C871EED71}"/>
                </a:ext>
              </a:extLst>
            </p:cNvPr>
            <p:cNvSpPr txBox="1"/>
            <p:nvPr/>
          </p:nvSpPr>
          <p:spPr bwMode="auto">
            <a:xfrm>
              <a:off x="1385271" y="2350742"/>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10" name="TextBox 9">
              <a:extLst>
                <a:ext uri="{FF2B5EF4-FFF2-40B4-BE49-F238E27FC236}">
                  <a16:creationId xmlns:a16="http://schemas.microsoft.com/office/drawing/2014/main" id="{A900ACBE-B800-B7C8-BF27-27597D34BCFB}"/>
                </a:ext>
              </a:extLst>
            </p:cNvPr>
            <p:cNvSpPr txBox="1"/>
            <p:nvPr/>
          </p:nvSpPr>
          <p:spPr bwMode="auto">
            <a:xfrm>
              <a:off x="1385271" y="2892766"/>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11" name="TextBox 10">
              <a:extLst>
                <a:ext uri="{FF2B5EF4-FFF2-40B4-BE49-F238E27FC236}">
                  <a16:creationId xmlns:a16="http://schemas.microsoft.com/office/drawing/2014/main" id="{8D1AE705-694A-0D73-909A-B78F3B610D8A}"/>
                </a:ext>
              </a:extLst>
            </p:cNvPr>
            <p:cNvSpPr txBox="1"/>
            <p:nvPr/>
          </p:nvSpPr>
          <p:spPr bwMode="auto">
            <a:xfrm>
              <a:off x="1385271" y="3418258"/>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12" name="TextBox 11">
              <a:extLst>
                <a:ext uri="{FF2B5EF4-FFF2-40B4-BE49-F238E27FC236}">
                  <a16:creationId xmlns:a16="http://schemas.microsoft.com/office/drawing/2014/main" id="{EA019E10-CE94-6614-94D0-A480A5942720}"/>
                </a:ext>
              </a:extLst>
            </p:cNvPr>
            <p:cNvSpPr txBox="1"/>
            <p:nvPr/>
          </p:nvSpPr>
          <p:spPr bwMode="auto">
            <a:xfrm>
              <a:off x="1385271" y="397275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13" name="TextBox 12">
              <a:extLst>
                <a:ext uri="{FF2B5EF4-FFF2-40B4-BE49-F238E27FC236}">
                  <a16:creationId xmlns:a16="http://schemas.microsoft.com/office/drawing/2014/main" id="{6BA229C7-ADA9-DA66-27BE-6F4D755A40A1}"/>
                </a:ext>
              </a:extLst>
            </p:cNvPr>
            <p:cNvSpPr txBox="1"/>
            <p:nvPr/>
          </p:nvSpPr>
          <p:spPr bwMode="auto">
            <a:xfrm>
              <a:off x="1559999" y="449824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14" name="Group 13">
            <a:extLst>
              <a:ext uri="{FF2B5EF4-FFF2-40B4-BE49-F238E27FC236}">
                <a16:creationId xmlns:a16="http://schemas.microsoft.com/office/drawing/2014/main" id="{76A300B3-9624-44F5-31CE-039C8DD0A104}"/>
              </a:ext>
            </a:extLst>
          </p:cNvPr>
          <p:cNvGrpSpPr/>
          <p:nvPr/>
        </p:nvGrpSpPr>
        <p:grpSpPr>
          <a:xfrm>
            <a:off x="1736241" y="4720424"/>
            <a:ext cx="7556409" cy="369332"/>
            <a:chOff x="1736241" y="4720424"/>
            <a:chExt cx="7556409" cy="369332"/>
          </a:xfrm>
        </p:grpSpPr>
        <p:sp>
          <p:nvSpPr>
            <p:cNvPr id="15" name="TextBox 14">
              <a:extLst>
                <a:ext uri="{FF2B5EF4-FFF2-40B4-BE49-F238E27FC236}">
                  <a16:creationId xmlns:a16="http://schemas.microsoft.com/office/drawing/2014/main" id="{93E8CCCE-D71E-53BC-2FF3-4D8B21C577D2}"/>
                </a:ext>
              </a:extLst>
            </p:cNvPr>
            <p:cNvSpPr txBox="1"/>
            <p:nvPr/>
          </p:nvSpPr>
          <p:spPr bwMode="auto">
            <a:xfrm>
              <a:off x="1736241" y="472042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6" name="TextBox 15">
              <a:extLst>
                <a:ext uri="{FF2B5EF4-FFF2-40B4-BE49-F238E27FC236}">
                  <a16:creationId xmlns:a16="http://schemas.microsoft.com/office/drawing/2014/main" id="{1B2E9DE6-4FDF-3CF6-310D-D93DFEB2B615}"/>
                </a:ext>
              </a:extLst>
            </p:cNvPr>
            <p:cNvSpPr txBox="1"/>
            <p:nvPr/>
          </p:nvSpPr>
          <p:spPr bwMode="auto">
            <a:xfrm>
              <a:off x="2288691" y="472042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7" name="TextBox 16">
              <a:extLst>
                <a:ext uri="{FF2B5EF4-FFF2-40B4-BE49-F238E27FC236}">
                  <a16:creationId xmlns:a16="http://schemas.microsoft.com/office/drawing/2014/main" id="{D297DFA1-EE9B-BEE8-5E66-CF435A1EB8DA}"/>
                </a:ext>
              </a:extLst>
            </p:cNvPr>
            <p:cNvSpPr txBox="1"/>
            <p:nvPr/>
          </p:nvSpPr>
          <p:spPr bwMode="auto">
            <a:xfrm>
              <a:off x="2847491" y="472042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8" name="TextBox 17">
              <a:extLst>
                <a:ext uri="{FF2B5EF4-FFF2-40B4-BE49-F238E27FC236}">
                  <a16:creationId xmlns:a16="http://schemas.microsoft.com/office/drawing/2014/main" id="{292A25FC-F6CB-2E43-FA96-CAD55B4F6044}"/>
                </a:ext>
              </a:extLst>
            </p:cNvPr>
            <p:cNvSpPr txBox="1"/>
            <p:nvPr/>
          </p:nvSpPr>
          <p:spPr bwMode="auto">
            <a:xfrm>
              <a:off x="3399941" y="472042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19" name="TextBox 18">
              <a:extLst>
                <a:ext uri="{FF2B5EF4-FFF2-40B4-BE49-F238E27FC236}">
                  <a16:creationId xmlns:a16="http://schemas.microsoft.com/office/drawing/2014/main" id="{ACBE5B8B-AEA7-2FFB-0A15-D9FDE1EE00E8}"/>
                </a:ext>
              </a:extLst>
            </p:cNvPr>
            <p:cNvSpPr txBox="1"/>
            <p:nvPr/>
          </p:nvSpPr>
          <p:spPr bwMode="auto">
            <a:xfrm>
              <a:off x="3893882" y="47204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0" name="TextBox 19">
              <a:extLst>
                <a:ext uri="{FF2B5EF4-FFF2-40B4-BE49-F238E27FC236}">
                  <a16:creationId xmlns:a16="http://schemas.microsoft.com/office/drawing/2014/main" id="{60C96EDD-C815-072D-A30F-7FFF6FE8F056}"/>
                </a:ext>
              </a:extLst>
            </p:cNvPr>
            <p:cNvSpPr txBox="1"/>
            <p:nvPr/>
          </p:nvSpPr>
          <p:spPr bwMode="auto">
            <a:xfrm>
              <a:off x="4446332" y="47204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1" name="TextBox 20">
              <a:extLst>
                <a:ext uri="{FF2B5EF4-FFF2-40B4-BE49-F238E27FC236}">
                  <a16:creationId xmlns:a16="http://schemas.microsoft.com/office/drawing/2014/main" id="{348845C2-5413-7DFD-CAE7-02110A4CA7D3}"/>
                </a:ext>
              </a:extLst>
            </p:cNvPr>
            <p:cNvSpPr txBox="1"/>
            <p:nvPr/>
          </p:nvSpPr>
          <p:spPr bwMode="auto">
            <a:xfrm>
              <a:off x="5005132" y="47204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2" name="TextBox 21">
              <a:extLst>
                <a:ext uri="{FF2B5EF4-FFF2-40B4-BE49-F238E27FC236}">
                  <a16:creationId xmlns:a16="http://schemas.microsoft.com/office/drawing/2014/main" id="{6D8CC2DC-1ABF-2981-D485-8ECEA2AAEF2D}"/>
                </a:ext>
              </a:extLst>
            </p:cNvPr>
            <p:cNvSpPr txBox="1"/>
            <p:nvPr/>
          </p:nvSpPr>
          <p:spPr bwMode="auto">
            <a:xfrm>
              <a:off x="5557582" y="47204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23" name="TextBox 22">
              <a:extLst>
                <a:ext uri="{FF2B5EF4-FFF2-40B4-BE49-F238E27FC236}">
                  <a16:creationId xmlns:a16="http://schemas.microsoft.com/office/drawing/2014/main" id="{54C0E194-C232-E9BC-7919-57F849974056}"/>
                </a:ext>
              </a:extLst>
            </p:cNvPr>
            <p:cNvSpPr txBox="1"/>
            <p:nvPr/>
          </p:nvSpPr>
          <p:spPr bwMode="auto">
            <a:xfrm>
              <a:off x="6105346" y="47204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4" name="TextBox 23">
              <a:extLst>
                <a:ext uri="{FF2B5EF4-FFF2-40B4-BE49-F238E27FC236}">
                  <a16:creationId xmlns:a16="http://schemas.microsoft.com/office/drawing/2014/main" id="{890D9363-10B3-F4C2-5E61-340D25BF75DB}"/>
                </a:ext>
              </a:extLst>
            </p:cNvPr>
            <p:cNvSpPr txBox="1"/>
            <p:nvPr/>
          </p:nvSpPr>
          <p:spPr bwMode="auto">
            <a:xfrm>
              <a:off x="6657796" y="47204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25" name="TextBox 24">
              <a:extLst>
                <a:ext uri="{FF2B5EF4-FFF2-40B4-BE49-F238E27FC236}">
                  <a16:creationId xmlns:a16="http://schemas.microsoft.com/office/drawing/2014/main" id="{1C026892-8F59-1649-AF8A-A08C8F75ED9B}"/>
                </a:ext>
              </a:extLst>
            </p:cNvPr>
            <p:cNvSpPr txBox="1"/>
            <p:nvPr/>
          </p:nvSpPr>
          <p:spPr bwMode="auto">
            <a:xfrm>
              <a:off x="7210246" y="47204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6" name="TextBox 25">
              <a:extLst>
                <a:ext uri="{FF2B5EF4-FFF2-40B4-BE49-F238E27FC236}">
                  <a16:creationId xmlns:a16="http://schemas.microsoft.com/office/drawing/2014/main" id="{0A7E52EC-1B7C-1929-0ADD-C7DFA6688342}"/>
                </a:ext>
              </a:extLst>
            </p:cNvPr>
            <p:cNvSpPr txBox="1"/>
            <p:nvPr/>
          </p:nvSpPr>
          <p:spPr bwMode="auto">
            <a:xfrm>
              <a:off x="7762696" y="47204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27" name="TextBox 26">
              <a:extLst>
                <a:ext uri="{FF2B5EF4-FFF2-40B4-BE49-F238E27FC236}">
                  <a16:creationId xmlns:a16="http://schemas.microsoft.com/office/drawing/2014/main" id="{D2A6229C-33B6-CF81-7ACE-38909247B5AD}"/>
                </a:ext>
              </a:extLst>
            </p:cNvPr>
            <p:cNvSpPr txBox="1"/>
            <p:nvPr/>
          </p:nvSpPr>
          <p:spPr bwMode="auto">
            <a:xfrm>
              <a:off x="8321496" y="47204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8" name="TextBox 27">
              <a:extLst>
                <a:ext uri="{FF2B5EF4-FFF2-40B4-BE49-F238E27FC236}">
                  <a16:creationId xmlns:a16="http://schemas.microsoft.com/office/drawing/2014/main" id="{5BBF7387-D6DF-C9C6-C2C7-D17744972A05}"/>
                </a:ext>
              </a:extLst>
            </p:cNvPr>
            <p:cNvSpPr txBox="1"/>
            <p:nvPr/>
          </p:nvSpPr>
          <p:spPr bwMode="auto">
            <a:xfrm>
              <a:off x="8873946" y="47204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grpSp>
      <p:sp>
        <p:nvSpPr>
          <p:cNvPr id="29" name="Freeform: Shape 28">
            <a:extLst>
              <a:ext uri="{FF2B5EF4-FFF2-40B4-BE49-F238E27FC236}">
                <a16:creationId xmlns:a16="http://schemas.microsoft.com/office/drawing/2014/main" id="{87C46125-D1D3-9FA8-90BB-DE18FC85C974}"/>
              </a:ext>
            </a:extLst>
          </p:cNvPr>
          <p:cNvSpPr/>
          <p:nvPr/>
        </p:nvSpPr>
        <p:spPr bwMode="auto">
          <a:xfrm>
            <a:off x="1885950" y="2006600"/>
            <a:ext cx="7200900" cy="2686050"/>
          </a:xfrm>
          <a:custGeom>
            <a:avLst/>
            <a:gdLst>
              <a:gd name="connsiteX0" fmla="*/ 0 w 7200900"/>
              <a:gd name="connsiteY0" fmla="*/ 0 h 2686050"/>
              <a:gd name="connsiteX1" fmla="*/ 0 w 7200900"/>
              <a:gd name="connsiteY1" fmla="*/ 2686050 h 2686050"/>
              <a:gd name="connsiteX2" fmla="*/ 7200900 w 7200900"/>
              <a:gd name="connsiteY2" fmla="*/ 2686050 h 2686050"/>
            </a:gdLst>
            <a:ahLst/>
            <a:cxnLst>
              <a:cxn ang="0">
                <a:pos x="connsiteX0" y="connsiteY0"/>
              </a:cxn>
              <a:cxn ang="0">
                <a:pos x="connsiteX1" y="connsiteY1"/>
              </a:cxn>
              <a:cxn ang="0">
                <a:pos x="connsiteX2" y="connsiteY2"/>
              </a:cxn>
            </a:cxnLst>
            <a:rect l="l" t="t" r="r" b="b"/>
            <a:pathLst>
              <a:path w="7200900" h="2686050">
                <a:moveTo>
                  <a:pt x="0" y="0"/>
                </a:moveTo>
                <a:lnTo>
                  <a:pt x="0" y="2686050"/>
                </a:lnTo>
                <a:lnTo>
                  <a:pt x="7200900" y="2686050"/>
                </a:lnTo>
              </a:path>
            </a:pathLst>
          </a:custGeom>
          <a:noFill/>
          <a:ln w="28575">
            <a:solidFill>
              <a:schemeClr val="bg1"/>
            </a:solidFill>
            <a:miter lim="800000"/>
            <a:headEnd/>
            <a:tailEnd/>
          </a:ln>
        </p:spPr>
        <p:txBody>
          <a:bodyPr rtlCol="0" anchor="ctr"/>
          <a:lstStyle/>
          <a:p>
            <a:pPr algn="ctr"/>
            <a:endParaRPr lang="en-US"/>
          </a:p>
        </p:txBody>
      </p:sp>
      <p:cxnSp>
        <p:nvCxnSpPr>
          <p:cNvPr id="30" name="Straight Connector 29">
            <a:extLst>
              <a:ext uri="{FF2B5EF4-FFF2-40B4-BE49-F238E27FC236}">
                <a16:creationId xmlns:a16="http://schemas.microsoft.com/office/drawing/2014/main" id="{3346231C-BD30-E1FA-91DB-BCFDB7FF6028}"/>
              </a:ext>
            </a:extLst>
          </p:cNvPr>
          <p:cNvCxnSpPr>
            <a:cxnSpLocks/>
          </p:cNvCxnSpPr>
          <p:nvPr/>
        </p:nvCxnSpPr>
        <p:spPr bwMode="auto">
          <a:xfrm>
            <a:off x="4102100" y="2006600"/>
            <a:ext cx="0" cy="268605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31" name="Straight Connector 30">
            <a:extLst>
              <a:ext uri="{FF2B5EF4-FFF2-40B4-BE49-F238E27FC236}">
                <a16:creationId xmlns:a16="http://schemas.microsoft.com/office/drawing/2014/main" id="{B216090D-58A9-CE3A-2405-66BDEF387F83}"/>
              </a:ext>
            </a:extLst>
          </p:cNvPr>
          <p:cNvCxnSpPr>
            <a:cxnSpLocks/>
          </p:cNvCxnSpPr>
          <p:nvPr/>
        </p:nvCxnSpPr>
        <p:spPr bwMode="auto">
          <a:xfrm>
            <a:off x="5207000" y="2350742"/>
            <a:ext cx="0" cy="2341908"/>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32" name="Straight Connector 31">
            <a:extLst>
              <a:ext uri="{FF2B5EF4-FFF2-40B4-BE49-F238E27FC236}">
                <a16:creationId xmlns:a16="http://schemas.microsoft.com/office/drawing/2014/main" id="{7924194F-CD52-BBCD-7D52-3F3A55CF65FD}"/>
              </a:ext>
            </a:extLst>
          </p:cNvPr>
          <p:cNvCxnSpPr>
            <a:cxnSpLocks/>
          </p:cNvCxnSpPr>
          <p:nvPr/>
        </p:nvCxnSpPr>
        <p:spPr bwMode="auto">
          <a:xfrm>
            <a:off x="1885950" y="3361690"/>
            <a:ext cx="7017119"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33" name="TextBox 32">
            <a:extLst>
              <a:ext uri="{FF2B5EF4-FFF2-40B4-BE49-F238E27FC236}">
                <a16:creationId xmlns:a16="http://schemas.microsoft.com/office/drawing/2014/main" id="{88A475E0-C82A-BA49-74F3-9C496A3600E2}"/>
              </a:ext>
            </a:extLst>
          </p:cNvPr>
          <p:cNvSpPr txBox="1"/>
          <p:nvPr/>
        </p:nvSpPr>
        <p:spPr bwMode="auto">
          <a:xfrm>
            <a:off x="4053022" y="1779699"/>
            <a:ext cx="129836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dirty="0">
                <a:solidFill>
                  <a:schemeClr val="bg1"/>
                </a:solidFill>
                <a:latin typeface="Calibri" panose="020F0502020204030204" pitchFamily="34" charset="0"/>
              </a:rPr>
              <a:t>12-mo rate:</a:t>
            </a:r>
          </a:p>
          <a:p>
            <a:pPr algn="l">
              <a:lnSpc>
                <a:spcPct val="100000"/>
              </a:lnSpc>
              <a:spcBef>
                <a:spcPts val="0"/>
              </a:spcBef>
              <a:spcAft>
                <a:spcPct val="0"/>
              </a:spcAft>
              <a:buClrTx/>
              <a:buFontTx/>
              <a:buNone/>
            </a:pPr>
            <a:r>
              <a:rPr lang="en-US" dirty="0">
                <a:solidFill>
                  <a:schemeClr val="accent1"/>
                </a:solidFill>
                <a:latin typeface="Calibri" panose="020F0502020204030204" pitchFamily="34" charset="0"/>
              </a:rPr>
              <a:t>75.2%</a:t>
            </a:r>
          </a:p>
          <a:p>
            <a:pPr algn="l">
              <a:lnSpc>
                <a:spcPct val="100000"/>
              </a:lnSpc>
              <a:spcBef>
                <a:spcPts val="0"/>
              </a:spcBef>
              <a:spcAft>
                <a:spcPct val="0"/>
              </a:spcAft>
              <a:buClrTx/>
              <a:buFontTx/>
              <a:buNone/>
            </a:pPr>
            <a:r>
              <a:rPr lang="en-US" dirty="0">
                <a:solidFill>
                  <a:schemeClr val="accent3"/>
                </a:solidFill>
                <a:latin typeface="Calibri" panose="020F0502020204030204" pitchFamily="34" charset="0"/>
              </a:rPr>
              <a:t>67.8%</a:t>
            </a:r>
          </a:p>
        </p:txBody>
      </p:sp>
      <p:sp>
        <p:nvSpPr>
          <p:cNvPr id="34" name="TextBox 33">
            <a:extLst>
              <a:ext uri="{FF2B5EF4-FFF2-40B4-BE49-F238E27FC236}">
                <a16:creationId xmlns:a16="http://schemas.microsoft.com/office/drawing/2014/main" id="{ADC6171F-E78F-ADD8-9255-BEF29E37DA60}"/>
              </a:ext>
            </a:extLst>
          </p:cNvPr>
          <p:cNvSpPr txBox="1"/>
          <p:nvPr/>
        </p:nvSpPr>
        <p:spPr bwMode="auto">
          <a:xfrm>
            <a:off x="5182734" y="2143609"/>
            <a:ext cx="129836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dirty="0">
                <a:solidFill>
                  <a:schemeClr val="bg1"/>
                </a:solidFill>
                <a:latin typeface="Calibri" panose="020F0502020204030204" pitchFamily="34" charset="0"/>
              </a:rPr>
              <a:t>18-mo rate:</a:t>
            </a:r>
          </a:p>
          <a:p>
            <a:pPr algn="l">
              <a:lnSpc>
                <a:spcPct val="100000"/>
              </a:lnSpc>
              <a:spcBef>
                <a:spcPts val="0"/>
              </a:spcBef>
              <a:spcAft>
                <a:spcPct val="0"/>
              </a:spcAft>
              <a:buClrTx/>
              <a:buFontTx/>
              <a:buNone/>
            </a:pPr>
            <a:r>
              <a:rPr lang="en-US" dirty="0">
                <a:solidFill>
                  <a:schemeClr val="accent1"/>
                </a:solidFill>
                <a:latin typeface="Calibri" panose="020F0502020204030204" pitchFamily="34" charset="0"/>
              </a:rPr>
              <a:t>61.2%</a:t>
            </a:r>
          </a:p>
          <a:p>
            <a:pPr algn="l">
              <a:lnSpc>
                <a:spcPct val="100000"/>
              </a:lnSpc>
              <a:spcBef>
                <a:spcPts val="0"/>
              </a:spcBef>
              <a:spcAft>
                <a:spcPct val="0"/>
              </a:spcAft>
              <a:buClrTx/>
              <a:buFontTx/>
              <a:buNone/>
            </a:pPr>
            <a:r>
              <a:rPr lang="en-US" dirty="0">
                <a:solidFill>
                  <a:schemeClr val="accent3"/>
                </a:solidFill>
                <a:latin typeface="Calibri" panose="020F0502020204030204" pitchFamily="34" charset="0"/>
              </a:rPr>
              <a:t>51.3%</a:t>
            </a:r>
          </a:p>
        </p:txBody>
      </p:sp>
      <p:sp>
        <p:nvSpPr>
          <p:cNvPr id="35" name="TextBox 34">
            <a:extLst>
              <a:ext uri="{FF2B5EF4-FFF2-40B4-BE49-F238E27FC236}">
                <a16:creationId xmlns:a16="http://schemas.microsoft.com/office/drawing/2014/main" id="{1E38F404-F143-4AFB-6128-748552132556}"/>
              </a:ext>
            </a:extLst>
          </p:cNvPr>
          <p:cNvSpPr txBox="1"/>
          <p:nvPr/>
        </p:nvSpPr>
        <p:spPr bwMode="auto">
          <a:xfrm>
            <a:off x="342900" y="4993321"/>
            <a:ext cx="141231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600" dirty="0">
                <a:solidFill>
                  <a:schemeClr val="bg1"/>
                </a:solidFill>
                <a:latin typeface="Calibri" panose="020F0502020204030204" pitchFamily="34" charset="0"/>
              </a:rPr>
              <a:t>No. at Risk</a:t>
            </a:r>
          </a:p>
          <a:p>
            <a:pPr algn="r">
              <a:lnSpc>
                <a:spcPct val="100000"/>
              </a:lnSpc>
              <a:spcBef>
                <a:spcPts val="0"/>
              </a:spcBef>
              <a:spcAft>
                <a:spcPct val="0"/>
              </a:spcAft>
              <a:buClrTx/>
              <a:buFontTx/>
              <a:buNone/>
            </a:pPr>
            <a:r>
              <a:rPr lang="en-US" sz="1600" dirty="0">
                <a:solidFill>
                  <a:schemeClr val="accent1"/>
                </a:solidFill>
                <a:latin typeface="Calibri" panose="020F0502020204030204" pitchFamily="34" charset="0"/>
              </a:rPr>
              <a:t>Dato-</a:t>
            </a:r>
            <a:r>
              <a:rPr lang="en-US" sz="1600" dirty="0" err="1">
                <a:solidFill>
                  <a:schemeClr val="accent1"/>
                </a:solidFill>
                <a:latin typeface="Calibri" panose="020F0502020204030204" pitchFamily="34" charset="0"/>
              </a:rPr>
              <a:t>DXd</a:t>
            </a:r>
            <a:endParaRPr lang="en-US" sz="1600" dirty="0">
              <a:solidFill>
                <a:schemeClr val="accent1"/>
              </a:solidFill>
              <a:latin typeface="Calibri" panose="020F0502020204030204" pitchFamily="34" charset="0"/>
            </a:endParaRPr>
          </a:p>
          <a:p>
            <a:pPr algn="r">
              <a:lnSpc>
                <a:spcPct val="100000"/>
              </a:lnSpc>
              <a:spcBef>
                <a:spcPts val="0"/>
              </a:spcBef>
              <a:spcAft>
                <a:spcPct val="0"/>
              </a:spcAft>
              <a:buClrTx/>
              <a:buFontTx/>
              <a:buNone/>
            </a:pPr>
            <a:r>
              <a:rPr lang="en-US" sz="1600" dirty="0">
                <a:solidFill>
                  <a:schemeClr val="accent3"/>
                </a:solidFill>
                <a:latin typeface="Calibri" panose="020F0502020204030204" pitchFamily="34" charset="0"/>
              </a:rPr>
              <a:t>Investigator’s Choice of CT</a:t>
            </a:r>
          </a:p>
        </p:txBody>
      </p:sp>
      <p:grpSp>
        <p:nvGrpSpPr>
          <p:cNvPr id="36" name="Group 35">
            <a:extLst>
              <a:ext uri="{FF2B5EF4-FFF2-40B4-BE49-F238E27FC236}">
                <a16:creationId xmlns:a16="http://schemas.microsoft.com/office/drawing/2014/main" id="{43C21B93-A2F8-4043-EB4A-4C39D035AAF5}"/>
              </a:ext>
            </a:extLst>
          </p:cNvPr>
          <p:cNvGrpSpPr/>
          <p:nvPr/>
        </p:nvGrpSpPr>
        <p:grpSpPr>
          <a:xfrm>
            <a:off x="1798320" y="2006600"/>
            <a:ext cx="106680" cy="2688402"/>
            <a:chOff x="1737360" y="2006600"/>
            <a:chExt cx="297180" cy="2688402"/>
          </a:xfrm>
        </p:grpSpPr>
        <p:cxnSp>
          <p:nvCxnSpPr>
            <p:cNvPr id="37" name="Straight Connector 36">
              <a:extLst>
                <a:ext uri="{FF2B5EF4-FFF2-40B4-BE49-F238E27FC236}">
                  <a16:creationId xmlns:a16="http://schemas.microsoft.com/office/drawing/2014/main" id="{4BBD0F9D-2A35-40C8-8522-3163E915384E}"/>
                </a:ext>
              </a:extLst>
            </p:cNvPr>
            <p:cNvCxnSpPr/>
            <p:nvPr/>
          </p:nvCxnSpPr>
          <p:spPr bwMode="auto">
            <a:xfrm>
              <a:off x="1737360" y="2006600"/>
              <a:ext cx="29718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B6C3F5F-3720-3C85-4FA5-757F3D36E0C8}"/>
                </a:ext>
              </a:extLst>
            </p:cNvPr>
            <p:cNvCxnSpPr/>
            <p:nvPr/>
          </p:nvCxnSpPr>
          <p:spPr bwMode="auto">
            <a:xfrm>
              <a:off x="1737360" y="2544280"/>
              <a:ext cx="29718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ADECD2B-1D34-C8F1-DB47-874FAE5761F8}"/>
                </a:ext>
              </a:extLst>
            </p:cNvPr>
            <p:cNvCxnSpPr/>
            <p:nvPr/>
          </p:nvCxnSpPr>
          <p:spPr bwMode="auto">
            <a:xfrm>
              <a:off x="1737360" y="3081960"/>
              <a:ext cx="29718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9AF8966-DBE5-427A-752C-B91BE6CBA54C}"/>
                </a:ext>
              </a:extLst>
            </p:cNvPr>
            <p:cNvCxnSpPr/>
            <p:nvPr/>
          </p:nvCxnSpPr>
          <p:spPr bwMode="auto">
            <a:xfrm>
              <a:off x="1737360" y="3619640"/>
              <a:ext cx="29718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6D98B191-D04E-14CC-417C-8F672FC69A93}"/>
                </a:ext>
              </a:extLst>
            </p:cNvPr>
            <p:cNvCxnSpPr/>
            <p:nvPr/>
          </p:nvCxnSpPr>
          <p:spPr bwMode="auto">
            <a:xfrm>
              <a:off x="1737360" y="4157320"/>
              <a:ext cx="29718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320628E1-13DF-C106-111E-B3262AE0E699}"/>
                </a:ext>
              </a:extLst>
            </p:cNvPr>
            <p:cNvCxnSpPr/>
            <p:nvPr/>
          </p:nvCxnSpPr>
          <p:spPr bwMode="auto">
            <a:xfrm>
              <a:off x="1737360" y="4695002"/>
              <a:ext cx="29718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2BE29E24-48FD-DA38-866E-E63857D26D83}"/>
              </a:ext>
            </a:extLst>
          </p:cNvPr>
          <p:cNvGrpSpPr/>
          <p:nvPr/>
        </p:nvGrpSpPr>
        <p:grpSpPr>
          <a:xfrm>
            <a:off x="1885950" y="4692652"/>
            <a:ext cx="7188201" cy="82301"/>
            <a:chOff x="1885950" y="4692652"/>
            <a:chExt cx="7188201" cy="82301"/>
          </a:xfrm>
        </p:grpSpPr>
        <p:cxnSp>
          <p:nvCxnSpPr>
            <p:cNvPr id="45" name="Straight Connector 44">
              <a:extLst>
                <a:ext uri="{FF2B5EF4-FFF2-40B4-BE49-F238E27FC236}">
                  <a16:creationId xmlns:a16="http://schemas.microsoft.com/office/drawing/2014/main" id="{3F149C1A-EF0E-523C-D2E9-5BCF657E10A9}"/>
                </a:ext>
              </a:extLst>
            </p:cNvPr>
            <p:cNvCxnSpPr/>
            <p:nvPr/>
          </p:nvCxnSpPr>
          <p:spPr bwMode="auto">
            <a:xfrm rot="5400000">
              <a:off x="4599432" y="4733800"/>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9BC32A4-C7A7-20EE-6917-F289EC7AFF75}"/>
                </a:ext>
              </a:extLst>
            </p:cNvPr>
            <p:cNvCxnSpPr/>
            <p:nvPr/>
          </p:nvCxnSpPr>
          <p:spPr bwMode="auto">
            <a:xfrm rot="5400000">
              <a:off x="4048506" y="4733800"/>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AF83749-75E4-0D5B-B4B8-BD71E94F3ADA}"/>
                </a:ext>
              </a:extLst>
            </p:cNvPr>
            <p:cNvCxnSpPr/>
            <p:nvPr/>
          </p:nvCxnSpPr>
          <p:spPr bwMode="auto">
            <a:xfrm rot="5400000">
              <a:off x="3497581" y="4733800"/>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A4FA50CB-EA23-1478-74B4-CEF1F27A5FF0}"/>
                </a:ext>
              </a:extLst>
            </p:cNvPr>
            <p:cNvCxnSpPr/>
            <p:nvPr/>
          </p:nvCxnSpPr>
          <p:spPr bwMode="auto">
            <a:xfrm rot="5400000">
              <a:off x="2946655" y="4733800"/>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481CD08-3821-CB89-081E-223EC4D55148}"/>
                </a:ext>
              </a:extLst>
            </p:cNvPr>
            <p:cNvCxnSpPr/>
            <p:nvPr/>
          </p:nvCxnSpPr>
          <p:spPr bwMode="auto">
            <a:xfrm rot="5400000">
              <a:off x="2395730" y="4733800"/>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7FE9B46-D491-F6D7-B6B4-1AEB37AA04F5}"/>
                </a:ext>
              </a:extLst>
            </p:cNvPr>
            <p:cNvCxnSpPr/>
            <p:nvPr/>
          </p:nvCxnSpPr>
          <p:spPr bwMode="auto">
            <a:xfrm rot="5400000">
              <a:off x="1844802" y="4733800"/>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7A8AE12-615E-3308-549A-755F5B39C414}"/>
                </a:ext>
              </a:extLst>
            </p:cNvPr>
            <p:cNvCxnSpPr/>
            <p:nvPr/>
          </p:nvCxnSpPr>
          <p:spPr bwMode="auto">
            <a:xfrm rot="5400000">
              <a:off x="7920483" y="4733805"/>
              <a:ext cx="82297"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408F6A64-4B06-3DC4-8364-3F8A87E65257}"/>
                </a:ext>
              </a:extLst>
            </p:cNvPr>
            <p:cNvCxnSpPr/>
            <p:nvPr/>
          </p:nvCxnSpPr>
          <p:spPr bwMode="auto">
            <a:xfrm rot="5400000">
              <a:off x="7369557" y="4733805"/>
              <a:ext cx="82297"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7356A7D-75D6-EA54-C007-99B52C3EC29D}"/>
                </a:ext>
              </a:extLst>
            </p:cNvPr>
            <p:cNvCxnSpPr/>
            <p:nvPr/>
          </p:nvCxnSpPr>
          <p:spPr bwMode="auto">
            <a:xfrm rot="5400000">
              <a:off x="6818631" y="4733805"/>
              <a:ext cx="82297"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39536DF6-21FC-D88E-1B15-1651BCFE6473}"/>
                </a:ext>
              </a:extLst>
            </p:cNvPr>
            <p:cNvCxnSpPr/>
            <p:nvPr/>
          </p:nvCxnSpPr>
          <p:spPr bwMode="auto">
            <a:xfrm rot="5400000">
              <a:off x="6267706" y="4733805"/>
              <a:ext cx="82297"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06AC476-81F5-17B7-B25A-95CBE738A245}"/>
                </a:ext>
              </a:extLst>
            </p:cNvPr>
            <p:cNvCxnSpPr/>
            <p:nvPr/>
          </p:nvCxnSpPr>
          <p:spPr bwMode="auto">
            <a:xfrm rot="5400000">
              <a:off x="5716780" y="4733805"/>
              <a:ext cx="82297"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AF92A1C3-73BA-7704-95B5-9C7C8F5C3177}"/>
                </a:ext>
              </a:extLst>
            </p:cNvPr>
            <p:cNvCxnSpPr/>
            <p:nvPr/>
          </p:nvCxnSpPr>
          <p:spPr bwMode="auto">
            <a:xfrm rot="5400000">
              <a:off x="5165852" y="4733805"/>
              <a:ext cx="82297"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143AA93-C99D-6EFD-4188-63418361C550}"/>
                </a:ext>
              </a:extLst>
            </p:cNvPr>
            <p:cNvCxnSpPr/>
            <p:nvPr/>
          </p:nvCxnSpPr>
          <p:spPr bwMode="auto">
            <a:xfrm rot="5400000">
              <a:off x="9033002" y="4733805"/>
              <a:ext cx="82297"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3323B279-3207-58EB-0542-5B31B7B84D6D}"/>
                </a:ext>
              </a:extLst>
            </p:cNvPr>
            <p:cNvCxnSpPr/>
            <p:nvPr/>
          </p:nvCxnSpPr>
          <p:spPr bwMode="auto">
            <a:xfrm rot="5400000">
              <a:off x="8482077" y="4733805"/>
              <a:ext cx="82297" cy="0"/>
            </a:xfrm>
            <a:prstGeom prst="line">
              <a:avLst/>
            </a:prstGeom>
            <a:noFill/>
            <a:ln w="28575" cap="flat" cmpd="sng" algn="ctr">
              <a:solidFill>
                <a:schemeClr val="bg1"/>
              </a:solidFill>
              <a:prstDash val="solid"/>
              <a:round/>
              <a:headEnd type="none" w="med" len="med"/>
              <a:tailEnd type="none" w="med" len="med"/>
            </a:ln>
            <a:effectLst/>
          </p:spPr>
        </p:cxnSp>
      </p:grpSp>
      <p:sp>
        <p:nvSpPr>
          <p:cNvPr id="59" name="TextBox 58">
            <a:extLst>
              <a:ext uri="{FF2B5EF4-FFF2-40B4-BE49-F238E27FC236}">
                <a16:creationId xmlns:a16="http://schemas.microsoft.com/office/drawing/2014/main" id="{CD90E3BF-A999-CD10-7823-F6E26F123FF0}"/>
              </a:ext>
            </a:extLst>
          </p:cNvPr>
          <p:cNvSpPr txBox="1"/>
          <p:nvPr/>
        </p:nvSpPr>
        <p:spPr bwMode="auto">
          <a:xfrm rot="16200000">
            <a:off x="-73396" y="3178847"/>
            <a:ext cx="27138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a:t>
            </a:r>
            <a:r>
              <a:rPr lang="en-US" b="1" dirty="0">
                <a:solidFill>
                  <a:schemeClr val="bg1"/>
                </a:solidFill>
                <a:latin typeface="Calibri" panose="020F0502020204030204" pitchFamily="34" charset="0"/>
              </a:rPr>
              <a:t>S Probability</a:t>
            </a:r>
          </a:p>
        </p:txBody>
      </p:sp>
      <p:grpSp>
        <p:nvGrpSpPr>
          <p:cNvPr id="60" name="Group 59">
            <a:extLst>
              <a:ext uri="{FF2B5EF4-FFF2-40B4-BE49-F238E27FC236}">
                <a16:creationId xmlns:a16="http://schemas.microsoft.com/office/drawing/2014/main" id="{ED1D1F05-F77C-5492-533A-A1F82CC1C03E}"/>
              </a:ext>
            </a:extLst>
          </p:cNvPr>
          <p:cNvGrpSpPr/>
          <p:nvPr/>
        </p:nvGrpSpPr>
        <p:grpSpPr>
          <a:xfrm>
            <a:off x="1638458" y="5236780"/>
            <a:ext cx="7589271" cy="584775"/>
            <a:chOff x="1638458" y="4720424"/>
            <a:chExt cx="7589271" cy="584775"/>
          </a:xfrm>
        </p:grpSpPr>
        <p:sp>
          <p:nvSpPr>
            <p:cNvPr id="61" name="TextBox 60">
              <a:extLst>
                <a:ext uri="{FF2B5EF4-FFF2-40B4-BE49-F238E27FC236}">
                  <a16:creationId xmlns:a16="http://schemas.microsoft.com/office/drawing/2014/main" id="{5D0438FC-0E92-AE25-463E-20395E1E9C3F}"/>
                </a:ext>
              </a:extLst>
            </p:cNvPr>
            <p:cNvSpPr txBox="1"/>
            <p:nvPr/>
          </p:nvSpPr>
          <p:spPr bwMode="auto">
            <a:xfrm>
              <a:off x="1638458" y="4720424"/>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323</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321</a:t>
              </a:r>
            </a:p>
          </p:txBody>
        </p:sp>
        <p:sp>
          <p:nvSpPr>
            <p:cNvPr id="62" name="TextBox 61">
              <a:extLst>
                <a:ext uri="{FF2B5EF4-FFF2-40B4-BE49-F238E27FC236}">
                  <a16:creationId xmlns:a16="http://schemas.microsoft.com/office/drawing/2014/main" id="{347D6041-85F8-A0E4-44A4-6D3BB4D57F66}"/>
                </a:ext>
              </a:extLst>
            </p:cNvPr>
            <p:cNvSpPr txBox="1"/>
            <p:nvPr/>
          </p:nvSpPr>
          <p:spPr bwMode="auto">
            <a:xfrm>
              <a:off x="2190907" y="4720424"/>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311</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290</a:t>
              </a:r>
            </a:p>
          </p:txBody>
        </p:sp>
        <p:sp>
          <p:nvSpPr>
            <p:cNvPr id="63" name="TextBox 62">
              <a:extLst>
                <a:ext uri="{FF2B5EF4-FFF2-40B4-BE49-F238E27FC236}">
                  <a16:creationId xmlns:a16="http://schemas.microsoft.com/office/drawing/2014/main" id="{80052B1B-C2A5-149C-7B15-65387073CED9}"/>
                </a:ext>
              </a:extLst>
            </p:cNvPr>
            <p:cNvSpPr txBox="1"/>
            <p:nvPr/>
          </p:nvSpPr>
          <p:spPr bwMode="auto">
            <a:xfrm>
              <a:off x="2749707" y="4720424"/>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291</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268</a:t>
              </a:r>
            </a:p>
          </p:txBody>
        </p:sp>
        <p:sp>
          <p:nvSpPr>
            <p:cNvPr id="9216" name="TextBox 9215">
              <a:extLst>
                <a:ext uri="{FF2B5EF4-FFF2-40B4-BE49-F238E27FC236}">
                  <a16:creationId xmlns:a16="http://schemas.microsoft.com/office/drawing/2014/main" id="{6AED9985-5733-4FBF-2632-ACD3D5035185}"/>
                </a:ext>
              </a:extLst>
            </p:cNvPr>
            <p:cNvSpPr txBox="1"/>
            <p:nvPr/>
          </p:nvSpPr>
          <p:spPr bwMode="auto">
            <a:xfrm>
              <a:off x="3302157" y="4720424"/>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272</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231</a:t>
              </a:r>
            </a:p>
          </p:txBody>
        </p:sp>
        <p:sp>
          <p:nvSpPr>
            <p:cNvPr id="9217" name="TextBox 9216">
              <a:extLst>
                <a:ext uri="{FF2B5EF4-FFF2-40B4-BE49-F238E27FC236}">
                  <a16:creationId xmlns:a16="http://schemas.microsoft.com/office/drawing/2014/main" id="{C8E2073C-A7C5-68CD-6CA9-4415A9CE89D2}"/>
                </a:ext>
              </a:extLst>
            </p:cNvPr>
            <p:cNvSpPr txBox="1"/>
            <p:nvPr/>
          </p:nvSpPr>
          <p:spPr bwMode="auto">
            <a:xfrm>
              <a:off x="3854607" y="4720424"/>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235</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199</a:t>
              </a:r>
            </a:p>
          </p:txBody>
        </p:sp>
        <p:sp>
          <p:nvSpPr>
            <p:cNvPr id="9219" name="TextBox 9218">
              <a:extLst>
                <a:ext uri="{FF2B5EF4-FFF2-40B4-BE49-F238E27FC236}">
                  <a16:creationId xmlns:a16="http://schemas.microsoft.com/office/drawing/2014/main" id="{B13EEB92-F361-D856-0A70-C8D7C56BDA42}"/>
                </a:ext>
              </a:extLst>
            </p:cNvPr>
            <p:cNvSpPr txBox="1"/>
            <p:nvPr/>
          </p:nvSpPr>
          <p:spPr bwMode="auto">
            <a:xfrm>
              <a:off x="4407058" y="4720424"/>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201</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158</a:t>
              </a:r>
            </a:p>
          </p:txBody>
        </p:sp>
        <p:sp>
          <p:nvSpPr>
            <p:cNvPr id="9220" name="TextBox 9219">
              <a:extLst>
                <a:ext uri="{FF2B5EF4-FFF2-40B4-BE49-F238E27FC236}">
                  <a16:creationId xmlns:a16="http://schemas.microsoft.com/office/drawing/2014/main" id="{9D5572B9-AD4E-FDCC-0DE8-4E680A2A897B}"/>
                </a:ext>
              </a:extLst>
            </p:cNvPr>
            <p:cNvSpPr txBox="1"/>
            <p:nvPr/>
          </p:nvSpPr>
          <p:spPr bwMode="auto">
            <a:xfrm>
              <a:off x="4965858" y="4720424"/>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157</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122</a:t>
              </a:r>
            </a:p>
          </p:txBody>
        </p:sp>
        <p:sp>
          <p:nvSpPr>
            <p:cNvPr id="9222" name="TextBox 9221">
              <a:extLst>
                <a:ext uri="{FF2B5EF4-FFF2-40B4-BE49-F238E27FC236}">
                  <a16:creationId xmlns:a16="http://schemas.microsoft.com/office/drawing/2014/main" id="{F8D1FE32-13B2-4E46-0F6E-68DD80E98F5C}"/>
                </a:ext>
              </a:extLst>
            </p:cNvPr>
            <p:cNvSpPr txBox="1"/>
            <p:nvPr/>
          </p:nvSpPr>
          <p:spPr bwMode="auto">
            <a:xfrm>
              <a:off x="5518308" y="4720424"/>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122</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93</a:t>
              </a:r>
            </a:p>
          </p:txBody>
        </p:sp>
        <p:sp>
          <p:nvSpPr>
            <p:cNvPr id="9223" name="TextBox 9222">
              <a:extLst>
                <a:ext uri="{FF2B5EF4-FFF2-40B4-BE49-F238E27FC236}">
                  <a16:creationId xmlns:a16="http://schemas.microsoft.com/office/drawing/2014/main" id="{165D829B-886E-1373-A4DD-B115FFB5EF3F}"/>
                </a:ext>
              </a:extLst>
            </p:cNvPr>
            <p:cNvSpPr txBox="1"/>
            <p:nvPr/>
          </p:nvSpPr>
          <p:spPr bwMode="auto">
            <a:xfrm>
              <a:off x="6118170" y="4720424"/>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86</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70</a:t>
              </a:r>
            </a:p>
          </p:txBody>
        </p:sp>
        <p:sp>
          <p:nvSpPr>
            <p:cNvPr id="9224" name="TextBox 9223">
              <a:extLst>
                <a:ext uri="{FF2B5EF4-FFF2-40B4-BE49-F238E27FC236}">
                  <a16:creationId xmlns:a16="http://schemas.microsoft.com/office/drawing/2014/main" id="{C692F4DB-5841-3235-6467-B3A4BB9426D8}"/>
                </a:ext>
              </a:extLst>
            </p:cNvPr>
            <p:cNvSpPr txBox="1"/>
            <p:nvPr/>
          </p:nvSpPr>
          <p:spPr bwMode="auto">
            <a:xfrm>
              <a:off x="6670620" y="4720424"/>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64</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48</a:t>
              </a:r>
            </a:p>
          </p:txBody>
        </p:sp>
        <p:sp>
          <p:nvSpPr>
            <p:cNvPr id="9225" name="TextBox 9224">
              <a:extLst>
                <a:ext uri="{FF2B5EF4-FFF2-40B4-BE49-F238E27FC236}">
                  <a16:creationId xmlns:a16="http://schemas.microsoft.com/office/drawing/2014/main" id="{7C58CFE9-9212-3546-2BC2-62CD10440F05}"/>
                </a:ext>
              </a:extLst>
            </p:cNvPr>
            <p:cNvSpPr txBox="1"/>
            <p:nvPr/>
          </p:nvSpPr>
          <p:spPr bwMode="auto">
            <a:xfrm>
              <a:off x="7223070" y="4720424"/>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37</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27</a:t>
              </a:r>
            </a:p>
          </p:txBody>
        </p:sp>
        <p:sp>
          <p:nvSpPr>
            <p:cNvPr id="9226" name="TextBox 9225">
              <a:extLst>
                <a:ext uri="{FF2B5EF4-FFF2-40B4-BE49-F238E27FC236}">
                  <a16:creationId xmlns:a16="http://schemas.microsoft.com/office/drawing/2014/main" id="{3AFC8696-DE1B-499A-7D81-17DCFB9575B3}"/>
                </a:ext>
              </a:extLst>
            </p:cNvPr>
            <p:cNvSpPr txBox="1"/>
            <p:nvPr/>
          </p:nvSpPr>
          <p:spPr bwMode="auto">
            <a:xfrm>
              <a:off x="7775520" y="4720424"/>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14</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12</a:t>
              </a:r>
            </a:p>
          </p:txBody>
        </p:sp>
        <p:sp>
          <p:nvSpPr>
            <p:cNvPr id="9227" name="TextBox 9226">
              <a:extLst>
                <a:ext uri="{FF2B5EF4-FFF2-40B4-BE49-F238E27FC236}">
                  <a16:creationId xmlns:a16="http://schemas.microsoft.com/office/drawing/2014/main" id="{11B8B977-8FDB-1085-DB0A-4440991A8A0B}"/>
                </a:ext>
              </a:extLst>
            </p:cNvPr>
            <p:cNvSpPr txBox="1"/>
            <p:nvPr/>
          </p:nvSpPr>
          <p:spPr bwMode="auto">
            <a:xfrm>
              <a:off x="8386417" y="4720424"/>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a:t>
              </a:r>
            </a:p>
          </p:txBody>
        </p:sp>
        <p:sp>
          <p:nvSpPr>
            <p:cNvPr id="9228" name="TextBox 9227">
              <a:extLst>
                <a:ext uri="{FF2B5EF4-FFF2-40B4-BE49-F238E27FC236}">
                  <a16:creationId xmlns:a16="http://schemas.microsoft.com/office/drawing/2014/main" id="{3A3BFA44-954F-C3D2-4803-B60BC668A842}"/>
                </a:ext>
              </a:extLst>
            </p:cNvPr>
            <p:cNvSpPr txBox="1"/>
            <p:nvPr/>
          </p:nvSpPr>
          <p:spPr bwMode="auto">
            <a:xfrm>
              <a:off x="8938867" y="4720424"/>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p:txBody>
        </p:sp>
      </p:grpSp>
      <p:sp>
        <p:nvSpPr>
          <p:cNvPr id="9232" name="Freeform: Shape 9231">
            <a:extLst>
              <a:ext uri="{FF2B5EF4-FFF2-40B4-BE49-F238E27FC236}">
                <a16:creationId xmlns:a16="http://schemas.microsoft.com/office/drawing/2014/main" id="{BD1D2312-5385-A4AF-9095-C0539469B634}"/>
              </a:ext>
            </a:extLst>
          </p:cNvPr>
          <p:cNvSpPr/>
          <p:nvPr/>
        </p:nvSpPr>
        <p:spPr bwMode="auto">
          <a:xfrm>
            <a:off x="1890713" y="2028825"/>
            <a:ext cx="6858000" cy="1981200"/>
          </a:xfrm>
          <a:custGeom>
            <a:avLst/>
            <a:gdLst>
              <a:gd name="connsiteX0" fmla="*/ 6858000 w 6858000"/>
              <a:gd name="connsiteY0" fmla="*/ 1981200 h 1981200"/>
              <a:gd name="connsiteX1" fmla="*/ 6253162 w 6858000"/>
              <a:gd name="connsiteY1" fmla="*/ 1981200 h 1981200"/>
              <a:gd name="connsiteX2" fmla="*/ 6253162 w 6858000"/>
              <a:gd name="connsiteY2" fmla="*/ 1866900 h 1981200"/>
              <a:gd name="connsiteX3" fmla="*/ 5600700 w 6858000"/>
              <a:gd name="connsiteY3" fmla="*/ 1866900 h 1981200"/>
              <a:gd name="connsiteX4" fmla="*/ 5600700 w 6858000"/>
              <a:gd name="connsiteY4" fmla="*/ 1828800 h 1981200"/>
              <a:gd name="connsiteX5" fmla="*/ 5386387 w 6858000"/>
              <a:gd name="connsiteY5" fmla="*/ 1828800 h 1981200"/>
              <a:gd name="connsiteX6" fmla="*/ 5386387 w 6858000"/>
              <a:gd name="connsiteY6" fmla="*/ 1795463 h 1981200"/>
              <a:gd name="connsiteX7" fmla="*/ 5157787 w 6858000"/>
              <a:gd name="connsiteY7" fmla="*/ 1795463 h 1981200"/>
              <a:gd name="connsiteX8" fmla="*/ 5157787 w 6858000"/>
              <a:gd name="connsiteY8" fmla="*/ 1752600 h 1981200"/>
              <a:gd name="connsiteX9" fmla="*/ 5019675 w 6858000"/>
              <a:gd name="connsiteY9" fmla="*/ 1752600 h 1981200"/>
              <a:gd name="connsiteX10" fmla="*/ 5033962 w 6858000"/>
              <a:gd name="connsiteY10" fmla="*/ 1738313 h 1981200"/>
              <a:gd name="connsiteX11" fmla="*/ 4957762 w 6858000"/>
              <a:gd name="connsiteY11" fmla="*/ 1738313 h 1981200"/>
              <a:gd name="connsiteX12" fmla="*/ 4957762 w 6858000"/>
              <a:gd name="connsiteY12" fmla="*/ 1709738 h 1981200"/>
              <a:gd name="connsiteX13" fmla="*/ 4643437 w 6858000"/>
              <a:gd name="connsiteY13" fmla="*/ 1709738 h 1981200"/>
              <a:gd name="connsiteX14" fmla="*/ 4643437 w 6858000"/>
              <a:gd name="connsiteY14" fmla="*/ 1685925 h 1981200"/>
              <a:gd name="connsiteX15" fmla="*/ 4591050 w 6858000"/>
              <a:gd name="connsiteY15" fmla="*/ 1685925 h 1981200"/>
              <a:gd name="connsiteX16" fmla="*/ 4591050 w 6858000"/>
              <a:gd name="connsiteY16" fmla="*/ 1662113 h 1981200"/>
              <a:gd name="connsiteX17" fmla="*/ 4524375 w 6858000"/>
              <a:gd name="connsiteY17" fmla="*/ 1662113 h 1981200"/>
              <a:gd name="connsiteX18" fmla="*/ 4524375 w 6858000"/>
              <a:gd name="connsiteY18" fmla="*/ 1619250 h 1981200"/>
              <a:gd name="connsiteX19" fmla="*/ 4405312 w 6858000"/>
              <a:gd name="connsiteY19" fmla="*/ 1619250 h 1981200"/>
              <a:gd name="connsiteX20" fmla="*/ 4405312 w 6858000"/>
              <a:gd name="connsiteY20" fmla="*/ 1585913 h 1981200"/>
              <a:gd name="connsiteX21" fmla="*/ 4367212 w 6858000"/>
              <a:gd name="connsiteY21" fmla="*/ 1585913 h 1981200"/>
              <a:gd name="connsiteX22" fmla="*/ 4367212 w 6858000"/>
              <a:gd name="connsiteY22" fmla="*/ 1552575 h 1981200"/>
              <a:gd name="connsiteX23" fmla="*/ 4157662 w 6858000"/>
              <a:gd name="connsiteY23" fmla="*/ 1552575 h 1981200"/>
              <a:gd name="connsiteX24" fmla="*/ 4157662 w 6858000"/>
              <a:gd name="connsiteY24" fmla="*/ 1509713 h 1981200"/>
              <a:gd name="connsiteX25" fmla="*/ 4057650 w 6858000"/>
              <a:gd name="connsiteY25" fmla="*/ 1509713 h 1981200"/>
              <a:gd name="connsiteX26" fmla="*/ 4057650 w 6858000"/>
              <a:gd name="connsiteY26" fmla="*/ 1485900 h 1981200"/>
              <a:gd name="connsiteX27" fmla="*/ 4005262 w 6858000"/>
              <a:gd name="connsiteY27" fmla="*/ 1485900 h 1981200"/>
              <a:gd name="connsiteX28" fmla="*/ 4005262 w 6858000"/>
              <a:gd name="connsiteY28" fmla="*/ 1462088 h 1981200"/>
              <a:gd name="connsiteX29" fmla="*/ 3862387 w 6858000"/>
              <a:gd name="connsiteY29" fmla="*/ 1462088 h 1981200"/>
              <a:gd name="connsiteX30" fmla="*/ 3862387 w 6858000"/>
              <a:gd name="connsiteY30" fmla="*/ 1433513 h 1981200"/>
              <a:gd name="connsiteX31" fmla="*/ 3738562 w 6858000"/>
              <a:gd name="connsiteY31" fmla="*/ 1433513 h 1981200"/>
              <a:gd name="connsiteX32" fmla="*/ 3738562 w 6858000"/>
              <a:gd name="connsiteY32" fmla="*/ 1423988 h 1981200"/>
              <a:gd name="connsiteX33" fmla="*/ 3686175 w 6858000"/>
              <a:gd name="connsiteY33" fmla="*/ 1423988 h 1981200"/>
              <a:gd name="connsiteX34" fmla="*/ 3686175 w 6858000"/>
              <a:gd name="connsiteY34" fmla="*/ 1400175 h 1981200"/>
              <a:gd name="connsiteX35" fmla="*/ 3614737 w 6858000"/>
              <a:gd name="connsiteY35" fmla="*/ 1400175 h 1981200"/>
              <a:gd name="connsiteX36" fmla="*/ 3614737 w 6858000"/>
              <a:gd name="connsiteY36" fmla="*/ 1381125 h 1981200"/>
              <a:gd name="connsiteX37" fmla="*/ 3552825 w 6858000"/>
              <a:gd name="connsiteY37" fmla="*/ 1381125 h 1981200"/>
              <a:gd name="connsiteX38" fmla="*/ 3552825 w 6858000"/>
              <a:gd name="connsiteY38" fmla="*/ 1347788 h 1981200"/>
              <a:gd name="connsiteX39" fmla="*/ 3481387 w 6858000"/>
              <a:gd name="connsiteY39" fmla="*/ 1347788 h 1981200"/>
              <a:gd name="connsiteX40" fmla="*/ 3481387 w 6858000"/>
              <a:gd name="connsiteY40" fmla="*/ 1323975 h 1981200"/>
              <a:gd name="connsiteX41" fmla="*/ 3367087 w 6858000"/>
              <a:gd name="connsiteY41" fmla="*/ 1323975 h 1981200"/>
              <a:gd name="connsiteX42" fmla="*/ 3367087 w 6858000"/>
              <a:gd name="connsiteY42" fmla="*/ 1300163 h 1981200"/>
              <a:gd name="connsiteX43" fmla="*/ 3300412 w 6858000"/>
              <a:gd name="connsiteY43" fmla="*/ 1300163 h 1981200"/>
              <a:gd name="connsiteX44" fmla="*/ 3300412 w 6858000"/>
              <a:gd name="connsiteY44" fmla="*/ 1281113 h 1981200"/>
              <a:gd name="connsiteX45" fmla="*/ 3243262 w 6858000"/>
              <a:gd name="connsiteY45" fmla="*/ 1281113 h 1981200"/>
              <a:gd name="connsiteX46" fmla="*/ 3243262 w 6858000"/>
              <a:gd name="connsiteY46" fmla="*/ 1252538 h 1981200"/>
              <a:gd name="connsiteX47" fmla="*/ 3200400 w 6858000"/>
              <a:gd name="connsiteY47" fmla="*/ 1252538 h 1981200"/>
              <a:gd name="connsiteX48" fmla="*/ 3200400 w 6858000"/>
              <a:gd name="connsiteY48" fmla="*/ 1219200 h 1981200"/>
              <a:gd name="connsiteX49" fmla="*/ 3157537 w 6858000"/>
              <a:gd name="connsiteY49" fmla="*/ 1219200 h 1981200"/>
              <a:gd name="connsiteX50" fmla="*/ 3157537 w 6858000"/>
              <a:gd name="connsiteY50" fmla="*/ 1204913 h 1981200"/>
              <a:gd name="connsiteX51" fmla="*/ 3076575 w 6858000"/>
              <a:gd name="connsiteY51" fmla="*/ 1204913 h 1981200"/>
              <a:gd name="connsiteX52" fmla="*/ 3076575 w 6858000"/>
              <a:gd name="connsiteY52" fmla="*/ 1176338 h 1981200"/>
              <a:gd name="connsiteX53" fmla="*/ 2914650 w 6858000"/>
              <a:gd name="connsiteY53" fmla="*/ 1176338 h 1981200"/>
              <a:gd name="connsiteX54" fmla="*/ 2914650 w 6858000"/>
              <a:gd name="connsiteY54" fmla="*/ 1162050 h 1981200"/>
              <a:gd name="connsiteX55" fmla="*/ 2833687 w 6858000"/>
              <a:gd name="connsiteY55" fmla="*/ 1162050 h 1981200"/>
              <a:gd name="connsiteX56" fmla="*/ 2833687 w 6858000"/>
              <a:gd name="connsiteY56" fmla="*/ 1138238 h 1981200"/>
              <a:gd name="connsiteX57" fmla="*/ 2728912 w 6858000"/>
              <a:gd name="connsiteY57" fmla="*/ 1138238 h 1981200"/>
              <a:gd name="connsiteX58" fmla="*/ 2728912 w 6858000"/>
              <a:gd name="connsiteY58" fmla="*/ 1123950 h 1981200"/>
              <a:gd name="connsiteX59" fmla="*/ 2686050 w 6858000"/>
              <a:gd name="connsiteY59" fmla="*/ 1123950 h 1981200"/>
              <a:gd name="connsiteX60" fmla="*/ 2686050 w 6858000"/>
              <a:gd name="connsiteY60" fmla="*/ 1100138 h 1981200"/>
              <a:gd name="connsiteX61" fmla="*/ 2657475 w 6858000"/>
              <a:gd name="connsiteY61" fmla="*/ 1100138 h 1981200"/>
              <a:gd name="connsiteX62" fmla="*/ 2657475 w 6858000"/>
              <a:gd name="connsiteY62" fmla="*/ 1042988 h 1981200"/>
              <a:gd name="connsiteX63" fmla="*/ 2557462 w 6858000"/>
              <a:gd name="connsiteY63" fmla="*/ 1042988 h 1981200"/>
              <a:gd name="connsiteX64" fmla="*/ 2557462 w 6858000"/>
              <a:gd name="connsiteY64" fmla="*/ 1023938 h 1981200"/>
              <a:gd name="connsiteX65" fmla="*/ 2533650 w 6858000"/>
              <a:gd name="connsiteY65" fmla="*/ 1023938 h 1981200"/>
              <a:gd name="connsiteX66" fmla="*/ 2533650 w 6858000"/>
              <a:gd name="connsiteY66" fmla="*/ 1000125 h 1981200"/>
              <a:gd name="connsiteX67" fmla="*/ 2457450 w 6858000"/>
              <a:gd name="connsiteY67" fmla="*/ 1000125 h 1981200"/>
              <a:gd name="connsiteX68" fmla="*/ 2457450 w 6858000"/>
              <a:gd name="connsiteY68" fmla="*/ 981075 h 1981200"/>
              <a:gd name="connsiteX69" fmla="*/ 2400300 w 6858000"/>
              <a:gd name="connsiteY69" fmla="*/ 981075 h 1981200"/>
              <a:gd name="connsiteX70" fmla="*/ 2400300 w 6858000"/>
              <a:gd name="connsiteY70" fmla="*/ 962025 h 1981200"/>
              <a:gd name="connsiteX71" fmla="*/ 2352675 w 6858000"/>
              <a:gd name="connsiteY71" fmla="*/ 962025 h 1981200"/>
              <a:gd name="connsiteX72" fmla="*/ 2352675 w 6858000"/>
              <a:gd name="connsiteY72" fmla="*/ 938213 h 1981200"/>
              <a:gd name="connsiteX73" fmla="*/ 2338387 w 6858000"/>
              <a:gd name="connsiteY73" fmla="*/ 938213 h 1981200"/>
              <a:gd name="connsiteX74" fmla="*/ 2338387 w 6858000"/>
              <a:gd name="connsiteY74" fmla="*/ 914400 h 1981200"/>
              <a:gd name="connsiteX75" fmla="*/ 2300287 w 6858000"/>
              <a:gd name="connsiteY75" fmla="*/ 914400 h 1981200"/>
              <a:gd name="connsiteX76" fmla="*/ 2300287 w 6858000"/>
              <a:gd name="connsiteY76" fmla="*/ 866775 h 1981200"/>
              <a:gd name="connsiteX77" fmla="*/ 2228850 w 6858000"/>
              <a:gd name="connsiteY77" fmla="*/ 866775 h 1981200"/>
              <a:gd name="connsiteX78" fmla="*/ 2228850 w 6858000"/>
              <a:gd name="connsiteY78" fmla="*/ 852488 h 1981200"/>
              <a:gd name="connsiteX79" fmla="*/ 2119312 w 6858000"/>
              <a:gd name="connsiteY79" fmla="*/ 852488 h 1981200"/>
              <a:gd name="connsiteX80" fmla="*/ 2119312 w 6858000"/>
              <a:gd name="connsiteY80" fmla="*/ 814388 h 1981200"/>
              <a:gd name="connsiteX81" fmla="*/ 2090737 w 6858000"/>
              <a:gd name="connsiteY81" fmla="*/ 814388 h 1981200"/>
              <a:gd name="connsiteX82" fmla="*/ 2090737 w 6858000"/>
              <a:gd name="connsiteY82" fmla="*/ 795338 h 1981200"/>
              <a:gd name="connsiteX83" fmla="*/ 2076450 w 6858000"/>
              <a:gd name="connsiteY83" fmla="*/ 795338 h 1981200"/>
              <a:gd name="connsiteX84" fmla="*/ 2066925 w 6858000"/>
              <a:gd name="connsiteY84" fmla="*/ 785813 h 1981200"/>
              <a:gd name="connsiteX85" fmla="*/ 2047875 w 6858000"/>
              <a:gd name="connsiteY85" fmla="*/ 785813 h 1981200"/>
              <a:gd name="connsiteX86" fmla="*/ 2047875 w 6858000"/>
              <a:gd name="connsiteY86" fmla="*/ 747713 h 1981200"/>
              <a:gd name="connsiteX87" fmla="*/ 1966912 w 6858000"/>
              <a:gd name="connsiteY87" fmla="*/ 747713 h 1981200"/>
              <a:gd name="connsiteX88" fmla="*/ 1966912 w 6858000"/>
              <a:gd name="connsiteY88" fmla="*/ 723900 h 1981200"/>
              <a:gd name="connsiteX89" fmla="*/ 1943100 w 6858000"/>
              <a:gd name="connsiteY89" fmla="*/ 723900 h 1981200"/>
              <a:gd name="connsiteX90" fmla="*/ 1943100 w 6858000"/>
              <a:gd name="connsiteY90" fmla="*/ 709613 h 1981200"/>
              <a:gd name="connsiteX91" fmla="*/ 1871662 w 6858000"/>
              <a:gd name="connsiteY91" fmla="*/ 709613 h 1981200"/>
              <a:gd name="connsiteX92" fmla="*/ 1881187 w 6858000"/>
              <a:gd name="connsiteY92" fmla="*/ 700088 h 1981200"/>
              <a:gd name="connsiteX93" fmla="*/ 1833562 w 6858000"/>
              <a:gd name="connsiteY93" fmla="*/ 700088 h 1981200"/>
              <a:gd name="connsiteX94" fmla="*/ 1833562 w 6858000"/>
              <a:gd name="connsiteY94" fmla="*/ 676275 h 1981200"/>
              <a:gd name="connsiteX95" fmla="*/ 1804987 w 6858000"/>
              <a:gd name="connsiteY95" fmla="*/ 676275 h 1981200"/>
              <a:gd name="connsiteX96" fmla="*/ 1804987 w 6858000"/>
              <a:gd name="connsiteY96" fmla="*/ 638175 h 1981200"/>
              <a:gd name="connsiteX97" fmla="*/ 1757362 w 6858000"/>
              <a:gd name="connsiteY97" fmla="*/ 638175 h 1981200"/>
              <a:gd name="connsiteX98" fmla="*/ 1757362 w 6858000"/>
              <a:gd name="connsiteY98" fmla="*/ 619125 h 1981200"/>
              <a:gd name="connsiteX99" fmla="*/ 1685925 w 6858000"/>
              <a:gd name="connsiteY99" fmla="*/ 619125 h 1981200"/>
              <a:gd name="connsiteX100" fmla="*/ 1685925 w 6858000"/>
              <a:gd name="connsiteY100" fmla="*/ 566738 h 1981200"/>
              <a:gd name="connsiteX101" fmla="*/ 1633537 w 6858000"/>
              <a:gd name="connsiteY101" fmla="*/ 566738 h 1981200"/>
              <a:gd name="connsiteX102" fmla="*/ 1633537 w 6858000"/>
              <a:gd name="connsiteY102" fmla="*/ 542925 h 1981200"/>
              <a:gd name="connsiteX103" fmla="*/ 1619250 w 6858000"/>
              <a:gd name="connsiteY103" fmla="*/ 542925 h 1981200"/>
              <a:gd name="connsiteX104" fmla="*/ 1628775 w 6858000"/>
              <a:gd name="connsiteY104" fmla="*/ 533400 h 1981200"/>
              <a:gd name="connsiteX105" fmla="*/ 1585912 w 6858000"/>
              <a:gd name="connsiteY105" fmla="*/ 533400 h 1981200"/>
              <a:gd name="connsiteX106" fmla="*/ 1585912 w 6858000"/>
              <a:gd name="connsiteY106" fmla="*/ 514350 h 1981200"/>
              <a:gd name="connsiteX107" fmla="*/ 1557337 w 6858000"/>
              <a:gd name="connsiteY107" fmla="*/ 514350 h 1981200"/>
              <a:gd name="connsiteX108" fmla="*/ 1557337 w 6858000"/>
              <a:gd name="connsiteY108" fmla="*/ 466725 h 1981200"/>
              <a:gd name="connsiteX109" fmla="*/ 1528762 w 6858000"/>
              <a:gd name="connsiteY109" fmla="*/ 466725 h 1981200"/>
              <a:gd name="connsiteX110" fmla="*/ 1528762 w 6858000"/>
              <a:gd name="connsiteY110" fmla="*/ 442913 h 1981200"/>
              <a:gd name="connsiteX111" fmla="*/ 1500187 w 6858000"/>
              <a:gd name="connsiteY111" fmla="*/ 442913 h 1981200"/>
              <a:gd name="connsiteX112" fmla="*/ 1447800 w 6858000"/>
              <a:gd name="connsiteY112" fmla="*/ 442913 h 1981200"/>
              <a:gd name="connsiteX113" fmla="*/ 1447800 w 6858000"/>
              <a:gd name="connsiteY113" fmla="*/ 400050 h 1981200"/>
              <a:gd name="connsiteX114" fmla="*/ 1423987 w 6858000"/>
              <a:gd name="connsiteY114" fmla="*/ 400050 h 1981200"/>
              <a:gd name="connsiteX115" fmla="*/ 1423987 w 6858000"/>
              <a:gd name="connsiteY115" fmla="*/ 385763 h 1981200"/>
              <a:gd name="connsiteX116" fmla="*/ 1395412 w 6858000"/>
              <a:gd name="connsiteY116" fmla="*/ 385763 h 1981200"/>
              <a:gd name="connsiteX117" fmla="*/ 1395412 w 6858000"/>
              <a:gd name="connsiteY117" fmla="*/ 366713 h 1981200"/>
              <a:gd name="connsiteX118" fmla="*/ 1328737 w 6858000"/>
              <a:gd name="connsiteY118" fmla="*/ 366713 h 1981200"/>
              <a:gd name="connsiteX119" fmla="*/ 1328737 w 6858000"/>
              <a:gd name="connsiteY119" fmla="*/ 347663 h 1981200"/>
              <a:gd name="connsiteX120" fmla="*/ 1304925 w 6858000"/>
              <a:gd name="connsiteY120" fmla="*/ 347663 h 1981200"/>
              <a:gd name="connsiteX121" fmla="*/ 1285875 w 6858000"/>
              <a:gd name="connsiteY121" fmla="*/ 347663 h 1981200"/>
              <a:gd name="connsiteX122" fmla="*/ 1285875 w 6858000"/>
              <a:gd name="connsiteY122" fmla="*/ 323850 h 1981200"/>
              <a:gd name="connsiteX123" fmla="*/ 1262062 w 6858000"/>
              <a:gd name="connsiteY123" fmla="*/ 323850 h 1981200"/>
              <a:gd name="connsiteX124" fmla="*/ 1262062 w 6858000"/>
              <a:gd name="connsiteY124" fmla="*/ 290513 h 1981200"/>
              <a:gd name="connsiteX125" fmla="*/ 1152525 w 6858000"/>
              <a:gd name="connsiteY125" fmla="*/ 290513 h 1981200"/>
              <a:gd name="connsiteX126" fmla="*/ 1152525 w 6858000"/>
              <a:gd name="connsiteY126" fmla="*/ 276225 h 1981200"/>
              <a:gd name="connsiteX127" fmla="*/ 1109662 w 6858000"/>
              <a:gd name="connsiteY127" fmla="*/ 276225 h 1981200"/>
              <a:gd name="connsiteX128" fmla="*/ 1109662 w 6858000"/>
              <a:gd name="connsiteY128" fmla="*/ 261938 h 1981200"/>
              <a:gd name="connsiteX129" fmla="*/ 914400 w 6858000"/>
              <a:gd name="connsiteY129" fmla="*/ 261938 h 1981200"/>
              <a:gd name="connsiteX130" fmla="*/ 914400 w 6858000"/>
              <a:gd name="connsiteY130" fmla="*/ 228600 h 1981200"/>
              <a:gd name="connsiteX131" fmla="*/ 876300 w 6858000"/>
              <a:gd name="connsiteY131" fmla="*/ 228600 h 1981200"/>
              <a:gd name="connsiteX132" fmla="*/ 876300 w 6858000"/>
              <a:gd name="connsiteY132" fmla="*/ 200025 h 1981200"/>
              <a:gd name="connsiteX133" fmla="*/ 809625 w 6858000"/>
              <a:gd name="connsiteY133" fmla="*/ 200025 h 1981200"/>
              <a:gd name="connsiteX134" fmla="*/ 809625 w 6858000"/>
              <a:gd name="connsiteY134" fmla="*/ 180975 h 1981200"/>
              <a:gd name="connsiteX135" fmla="*/ 781050 w 6858000"/>
              <a:gd name="connsiteY135" fmla="*/ 180975 h 1981200"/>
              <a:gd name="connsiteX136" fmla="*/ 781050 w 6858000"/>
              <a:gd name="connsiteY136" fmla="*/ 161925 h 1981200"/>
              <a:gd name="connsiteX137" fmla="*/ 757237 w 6858000"/>
              <a:gd name="connsiteY137" fmla="*/ 161925 h 1981200"/>
              <a:gd name="connsiteX138" fmla="*/ 719137 w 6858000"/>
              <a:gd name="connsiteY138" fmla="*/ 161925 h 1981200"/>
              <a:gd name="connsiteX139" fmla="*/ 719137 w 6858000"/>
              <a:gd name="connsiteY139" fmla="*/ 128588 h 1981200"/>
              <a:gd name="connsiteX140" fmla="*/ 652462 w 6858000"/>
              <a:gd name="connsiteY140" fmla="*/ 128588 h 1981200"/>
              <a:gd name="connsiteX141" fmla="*/ 652462 w 6858000"/>
              <a:gd name="connsiteY141" fmla="*/ 109538 h 1981200"/>
              <a:gd name="connsiteX142" fmla="*/ 571500 w 6858000"/>
              <a:gd name="connsiteY142" fmla="*/ 109538 h 1981200"/>
              <a:gd name="connsiteX143" fmla="*/ 571500 w 6858000"/>
              <a:gd name="connsiteY143" fmla="*/ 95250 h 1981200"/>
              <a:gd name="connsiteX144" fmla="*/ 509587 w 6858000"/>
              <a:gd name="connsiteY144" fmla="*/ 95250 h 1981200"/>
              <a:gd name="connsiteX145" fmla="*/ 509587 w 6858000"/>
              <a:gd name="connsiteY145" fmla="*/ 76200 h 1981200"/>
              <a:gd name="connsiteX146" fmla="*/ 423862 w 6858000"/>
              <a:gd name="connsiteY146" fmla="*/ 76200 h 1981200"/>
              <a:gd name="connsiteX147" fmla="*/ 423862 w 6858000"/>
              <a:gd name="connsiteY147" fmla="*/ 52388 h 1981200"/>
              <a:gd name="connsiteX148" fmla="*/ 352425 w 6858000"/>
              <a:gd name="connsiteY148" fmla="*/ 52388 h 1981200"/>
              <a:gd name="connsiteX149" fmla="*/ 280987 w 6858000"/>
              <a:gd name="connsiteY149" fmla="*/ 52388 h 1981200"/>
              <a:gd name="connsiteX150" fmla="*/ 280987 w 6858000"/>
              <a:gd name="connsiteY150" fmla="*/ 33338 h 1981200"/>
              <a:gd name="connsiteX151" fmla="*/ 190500 w 6858000"/>
              <a:gd name="connsiteY151" fmla="*/ 33338 h 1981200"/>
              <a:gd name="connsiteX152" fmla="*/ 190500 w 6858000"/>
              <a:gd name="connsiteY152" fmla="*/ 0 h 1981200"/>
              <a:gd name="connsiteX153" fmla="*/ 0 w 6858000"/>
              <a:gd name="connsiteY153" fmla="*/ 0 h 1981200"/>
              <a:gd name="connsiteX0" fmla="*/ 6858000 w 6858000"/>
              <a:gd name="connsiteY0" fmla="*/ 1981200 h 1981200"/>
              <a:gd name="connsiteX1" fmla="*/ 6253162 w 6858000"/>
              <a:gd name="connsiteY1" fmla="*/ 1981200 h 1981200"/>
              <a:gd name="connsiteX2" fmla="*/ 6253162 w 6858000"/>
              <a:gd name="connsiteY2" fmla="*/ 1866900 h 1981200"/>
              <a:gd name="connsiteX3" fmla="*/ 5600700 w 6858000"/>
              <a:gd name="connsiteY3" fmla="*/ 1866900 h 1981200"/>
              <a:gd name="connsiteX4" fmla="*/ 5600700 w 6858000"/>
              <a:gd name="connsiteY4" fmla="*/ 1828800 h 1981200"/>
              <a:gd name="connsiteX5" fmla="*/ 5386387 w 6858000"/>
              <a:gd name="connsiteY5" fmla="*/ 1828800 h 1981200"/>
              <a:gd name="connsiteX6" fmla="*/ 5386387 w 6858000"/>
              <a:gd name="connsiteY6" fmla="*/ 1795463 h 1981200"/>
              <a:gd name="connsiteX7" fmla="*/ 5157787 w 6858000"/>
              <a:gd name="connsiteY7" fmla="*/ 1795463 h 1981200"/>
              <a:gd name="connsiteX8" fmla="*/ 5157787 w 6858000"/>
              <a:gd name="connsiteY8" fmla="*/ 1752600 h 1981200"/>
              <a:gd name="connsiteX9" fmla="*/ 5019675 w 6858000"/>
              <a:gd name="connsiteY9" fmla="*/ 1752600 h 1981200"/>
              <a:gd name="connsiteX10" fmla="*/ 5019675 w 6858000"/>
              <a:gd name="connsiteY10" fmla="*/ 1738313 h 1981200"/>
              <a:gd name="connsiteX11" fmla="*/ 4957762 w 6858000"/>
              <a:gd name="connsiteY11" fmla="*/ 1738313 h 1981200"/>
              <a:gd name="connsiteX12" fmla="*/ 4957762 w 6858000"/>
              <a:gd name="connsiteY12" fmla="*/ 1709738 h 1981200"/>
              <a:gd name="connsiteX13" fmla="*/ 4643437 w 6858000"/>
              <a:gd name="connsiteY13" fmla="*/ 1709738 h 1981200"/>
              <a:gd name="connsiteX14" fmla="*/ 4643437 w 6858000"/>
              <a:gd name="connsiteY14" fmla="*/ 1685925 h 1981200"/>
              <a:gd name="connsiteX15" fmla="*/ 4591050 w 6858000"/>
              <a:gd name="connsiteY15" fmla="*/ 1685925 h 1981200"/>
              <a:gd name="connsiteX16" fmla="*/ 4591050 w 6858000"/>
              <a:gd name="connsiteY16" fmla="*/ 1662113 h 1981200"/>
              <a:gd name="connsiteX17" fmla="*/ 4524375 w 6858000"/>
              <a:gd name="connsiteY17" fmla="*/ 1662113 h 1981200"/>
              <a:gd name="connsiteX18" fmla="*/ 4524375 w 6858000"/>
              <a:gd name="connsiteY18" fmla="*/ 1619250 h 1981200"/>
              <a:gd name="connsiteX19" fmla="*/ 4405312 w 6858000"/>
              <a:gd name="connsiteY19" fmla="*/ 1619250 h 1981200"/>
              <a:gd name="connsiteX20" fmla="*/ 4405312 w 6858000"/>
              <a:gd name="connsiteY20" fmla="*/ 1585913 h 1981200"/>
              <a:gd name="connsiteX21" fmla="*/ 4367212 w 6858000"/>
              <a:gd name="connsiteY21" fmla="*/ 1585913 h 1981200"/>
              <a:gd name="connsiteX22" fmla="*/ 4367212 w 6858000"/>
              <a:gd name="connsiteY22" fmla="*/ 1552575 h 1981200"/>
              <a:gd name="connsiteX23" fmla="*/ 4157662 w 6858000"/>
              <a:gd name="connsiteY23" fmla="*/ 1552575 h 1981200"/>
              <a:gd name="connsiteX24" fmla="*/ 4157662 w 6858000"/>
              <a:gd name="connsiteY24" fmla="*/ 1509713 h 1981200"/>
              <a:gd name="connsiteX25" fmla="*/ 4057650 w 6858000"/>
              <a:gd name="connsiteY25" fmla="*/ 1509713 h 1981200"/>
              <a:gd name="connsiteX26" fmla="*/ 4057650 w 6858000"/>
              <a:gd name="connsiteY26" fmla="*/ 1485900 h 1981200"/>
              <a:gd name="connsiteX27" fmla="*/ 4005262 w 6858000"/>
              <a:gd name="connsiteY27" fmla="*/ 1485900 h 1981200"/>
              <a:gd name="connsiteX28" fmla="*/ 4005262 w 6858000"/>
              <a:gd name="connsiteY28" fmla="*/ 1462088 h 1981200"/>
              <a:gd name="connsiteX29" fmla="*/ 3862387 w 6858000"/>
              <a:gd name="connsiteY29" fmla="*/ 1462088 h 1981200"/>
              <a:gd name="connsiteX30" fmla="*/ 3862387 w 6858000"/>
              <a:gd name="connsiteY30" fmla="*/ 1433513 h 1981200"/>
              <a:gd name="connsiteX31" fmla="*/ 3738562 w 6858000"/>
              <a:gd name="connsiteY31" fmla="*/ 1433513 h 1981200"/>
              <a:gd name="connsiteX32" fmla="*/ 3738562 w 6858000"/>
              <a:gd name="connsiteY32" fmla="*/ 1423988 h 1981200"/>
              <a:gd name="connsiteX33" fmla="*/ 3686175 w 6858000"/>
              <a:gd name="connsiteY33" fmla="*/ 1423988 h 1981200"/>
              <a:gd name="connsiteX34" fmla="*/ 3686175 w 6858000"/>
              <a:gd name="connsiteY34" fmla="*/ 1400175 h 1981200"/>
              <a:gd name="connsiteX35" fmla="*/ 3614737 w 6858000"/>
              <a:gd name="connsiteY35" fmla="*/ 1400175 h 1981200"/>
              <a:gd name="connsiteX36" fmla="*/ 3614737 w 6858000"/>
              <a:gd name="connsiteY36" fmla="*/ 1381125 h 1981200"/>
              <a:gd name="connsiteX37" fmla="*/ 3552825 w 6858000"/>
              <a:gd name="connsiteY37" fmla="*/ 1381125 h 1981200"/>
              <a:gd name="connsiteX38" fmla="*/ 3552825 w 6858000"/>
              <a:gd name="connsiteY38" fmla="*/ 1347788 h 1981200"/>
              <a:gd name="connsiteX39" fmla="*/ 3481387 w 6858000"/>
              <a:gd name="connsiteY39" fmla="*/ 1347788 h 1981200"/>
              <a:gd name="connsiteX40" fmla="*/ 3481387 w 6858000"/>
              <a:gd name="connsiteY40" fmla="*/ 1323975 h 1981200"/>
              <a:gd name="connsiteX41" fmla="*/ 3367087 w 6858000"/>
              <a:gd name="connsiteY41" fmla="*/ 1323975 h 1981200"/>
              <a:gd name="connsiteX42" fmla="*/ 3367087 w 6858000"/>
              <a:gd name="connsiteY42" fmla="*/ 1300163 h 1981200"/>
              <a:gd name="connsiteX43" fmla="*/ 3300412 w 6858000"/>
              <a:gd name="connsiteY43" fmla="*/ 1300163 h 1981200"/>
              <a:gd name="connsiteX44" fmla="*/ 3300412 w 6858000"/>
              <a:gd name="connsiteY44" fmla="*/ 1281113 h 1981200"/>
              <a:gd name="connsiteX45" fmla="*/ 3243262 w 6858000"/>
              <a:gd name="connsiteY45" fmla="*/ 1281113 h 1981200"/>
              <a:gd name="connsiteX46" fmla="*/ 3243262 w 6858000"/>
              <a:gd name="connsiteY46" fmla="*/ 1252538 h 1981200"/>
              <a:gd name="connsiteX47" fmla="*/ 3200400 w 6858000"/>
              <a:gd name="connsiteY47" fmla="*/ 1252538 h 1981200"/>
              <a:gd name="connsiteX48" fmla="*/ 3200400 w 6858000"/>
              <a:gd name="connsiteY48" fmla="*/ 1219200 h 1981200"/>
              <a:gd name="connsiteX49" fmla="*/ 3157537 w 6858000"/>
              <a:gd name="connsiteY49" fmla="*/ 1219200 h 1981200"/>
              <a:gd name="connsiteX50" fmla="*/ 3157537 w 6858000"/>
              <a:gd name="connsiteY50" fmla="*/ 1204913 h 1981200"/>
              <a:gd name="connsiteX51" fmla="*/ 3076575 w 6858000"/>
              <a:gd name="connsiteY51" fmla="*/ 1204913 h 1981200"/>
              <a:gd name="connsiteX52" fmla="*/ 3076575 w 6858000"/>
              <a:gd name="connsiteY52" fmla="*/ 1176338 h 1981200"/>
              <a:gd name="connsiteX53" fmla="*/ 2914650 w 6858000"/>
              <a:gd name="connsiteY53" fmla="*/ 1176338 h 1981200"/>
              <a:gd name="connsiteX54" fmla="*/ 2914650 w 6858000"/>
              <a:gd name="connsiteY54" fmla="*/ 1162050 h 1981200"/>
              <a:gd name="connsiteX55" fmla="*/ 2833687 w 6858000"/>
              <a:gd name="connsiteY55" fmla="*/ 1162050 h 1981200"/>
              <a:gd name="connsiteX56" fmla="*/ 2833687 w 6858000"/>
              <a:gd name="connsiteY56" fmla="*/ 1138238 h 1981200"/>
              <a:gd name="connsiteX57" fmla="*/ 2728912 w 6858000"/>
              <a:gd name="connsiteY57" fmla="*/ 1138238 h 1981200"/>
              <a:gd name="connsiteX58" fmla="*/ 2728912 w 6858000"/>
              <a:gd name="connsiteY58" fmla="*/ 1123950 h 1981200"/>
              <a:gd name="connsiteX59" fmla="*/ 2686050 w 6858000"/>
              <a:gd name="connsiteY59" fmla="*/ 1123950 h 1981200"/>
              <a:gd name="connsiteX60" fmla="*/ 2686050 w 6858000"/>
              <a:gd name="connsiteY60" fmla="*/ 1100138 h 1981200"/>
              <a:gd name="connsiteX61" fmla="*/ 2657475 w 6858000"/>
              <a:gd name="connsiteY61" fmla="*/ 1100138 h 1981200"/>
              <a:gd name="connsiteX62" fmla="*/ 2657475 w 6858000"/>
              <a:gd name="connsiteY62" fmla="*/ 1042988 h 1981200"/>
              <a:gd name="connsiteX63" fmla="*/ 2557462 w 6858000"/>
              <a:gd name="connsiteY63" fmla="*/ 1042988 h 1981200"/>
              <a:gd name="connsiteX64" fmla="*/ 2557462 w 6858000"/>
              <a:gd name="connsiteY64" fmla="*/ 1023938 h 1981200"/>
              <a:gd name="connsiteX65" fmla="*/ 2533650 w 6858000"/>
              <a:gd name="connsiteY65" fmla="*/ 1023938 h 1981200"/>
              <a:gd name="connsiteX66" fmla="*/ 2533650 w 6858000"/>
              <a:gd name="connsiteY66" fmla="*/ 1000125 h 1981200"/>
              <a:gd name="connsiteX67" fmla="*/ 2457450 w 6858000"/>
              <a:gd name="connsiteY67" fmla="*/ 1000125 h 1981200"/>
              <a:gd name="connsiteX68" fmla="*/ 2457450 w 6858000"/>
              <a:gd name="connsiteY68" fmla="*/ 981075 h 1981200"/>
              <a:gd name="connsiteX69" fmla="*/ 2400300 w 6858000"/>
              <a:gd name="connsiteY69" fmla="*/ 981075 h 1981200"/>
              <a:gd name="connsiteX70" fmla="*/ 2400300 w 6858000"/>
              <a:gd name="connsiteY70" fmla="*/ 962025 h 1981200"/>
              <a:gd name="connsiteX71" fmla="*/ 2352675 w 6858000"/>
              <a:gd name="connsiteY71" fmla="*/ 962025 h 1981200"/>
              <a:gd name="connsiteX72" fmla="*/ 2352675 w 6858000"/>
              <a:gd name="connsiteY72" fmla="*/ 938213 h 1981200"/>
              <a:gd name="connsiteX73" fmla="*/ 2338387 w 6858000"/>
              <a:gd name="connsiteY73" fmla="*/ 938213 h 1981200"/>
              <a:gd name="connsiteX74" fmla="*/ 2338387 w 6858000"/>
              <a:gd name="connsiteY74" fmla="*/ 914400 h 1981200"/>
              <a:gd name="connsiteX75" fmla="*/ 2300287 w 6858000"/>
              <a:gd name="connsiteY75" fmla="*/ 914400 h 1981200"/>
              <a:gd name="connsiteX76" fmla="*/ 2300287 w 6858000"/>
              <a:gd name="connsiteY76" fmla="*/ 866775 h 1981200"/>
              <a:gd name="connsiteX77" fmla="*/ 2228850 w 6858000"/>
              <a:gd name="connsiteY77" fmla="*/ 866775 h 1981200"/>
              <a:gd name="connsiteX78" fmla="*/ 2228850 w 6858000"/>
              <a:gd name="connsiteY78" fmla="*/ 852488 h 1981200"/>
              <a:gd name="connsiteX79" fmla="*/ 2119312 w 6858000"/>
              <a:gd name="connsiteY79" fmla="*/ 852488 h 1981200"/>
              <a:gd name="connsiteX80" fmla="*/ 2119312 w 6858000"/>
              <a:gd name="connsiteY80" fmla="*/ 814388 h 1981200"/>
              <a:gd name="connsiteX81" fmla="*/ 2090737 w 6858000"/>
              <a:gd name="connsiteY81" fmla="*/ 814388 h 1981200"/>
              <a:gd name="connsiteX82" fmla="*/ 2090737 w 6858000"/>
              <a:gd name="connsiteY82" fmla="*/ 795338 h 1981200"/>
              <a:gd name="connsiteX83" fmla="*/ 2076450 w 6858000"/>
              <a:gd name="connsiteY83" fmla="*/ 795338 h 1981200"/>
              <a:gd name="connsiteX84" fmla="*/ 2066925 w 6858000"/>
              <a:gd name="connsiteY84" fmla="*/ 785813 h 1981200"/>
              <a:gd name="connsiteX85" fmla="*/ 2047875 w 6858000"/>
              <a:gd name="connsiteY85" fmla="*/ 785813 h 1981200"/>
              <a:gd name="connsiteX86" fmla="*/ 2047875 w 6858000"/>
              <a:gd name="connsiteY86" fmla="*/ 747713 h 1981200"/>
              <a:gd name="connsiteX87" fmla="*/ 1966912 w 6858000"/>
              <a:gd name="connsiteY87" fmla="*/ 747713 h 1981200"/>
              <a:gd name="connsiteX88" fmla="*/ 1966912 w 6858000"/>
              <a:gd name="connsiteY88" fmla="*/ 723900 h 1981200"/>
              <a:gd name="connsiteX89" fmla="*/ 1943100 w 6858000"/>
              <a:gd name="connsiteY89" fmla="*/ 723900 h 1981200"/>
              <a:gd name="connsiteX90" fmla="*/ 1943100 w 6858000"/>
              <a:gd name="connsiteY90" fmla="*/ 709613 h 1981200"/>
              <a:gd name="connsiteX91" fmla="*/ 1871662 w 6858000"/>
              <a:gd name="connsiteY91" fmla="*/ 709613 h 1981200"/>
              <a:gd name="connsiteX92" fmla="*/ 1881187 w 6858000"/>
              <a:gd name="connsiteY92" fmla="*/ 700088 h 1981200"/>
              <a:gd name="connsiteX93" fmla="*/ 1833562 w 6858000"/>
              <a:gd name="connsiteY93" fmla="*/ 700088 h 1981200"/>
              <a:gd name="connsiteX94" fmla="*/ 1833562 w 6858000"/>
              <a:gd name="connsiteY94" fmla="*/ 676275 h 1981200"/>
              <a:gd name="connsiteX95" fmla="*/ 1804987 w 6858000"/>
              <a:gd name="connsiteY95" fmla="*/ 676275 h 1981200"/>
              <a:gd name="connsiteX96" fmla="*/ 1804987 w 6858000"/>
              <a:gd name="connsiteY96" fmla="*/ 638175 h 1981200"/>
              <a:gd name="connsiteX97" fmla="*/ 1757362 w 6858000"/>
              <a:gd name="connsiteY97" fmla="*/ 638175 h 1981200"/>
              <a:gd name="connsiteX98" fmla="*/ 1757362 w 6858000"/>
              <a:gd name="connsiteY98" fmla="*/ 619125 h 1981200"/>
              <a:gd name="connsiteX99" fmla="*/ 1685925 w 6858000"/>
              <a:gd name="connsiteY99" fmla="*/ 619125 h 1981200"/>
              <a:gd name="connsiteX100" fmla="*/ 1685925 w 6858000"/>
              <a:gd name="connsiteY100" fmla="*/ 566738 h 1981200"/>
              <a:gd name="connsiteX101" fmla="*/ 1633537 w 6858000"/>
              <a:gd name="connsiteY101" fmla="*/ 566738 h 1981200"/>
              <a:gd name="connsiteX102" fmla="*/ 1633537 w 6858000"/>
              <a:gd name="connsiteY102" fmla="*/ 542925 h 1981200"/>
              <a:gd name="connsiteX103" fmla="*/ 1619250 w 6858000"/>
              <a:gd name="connsiteY103" fmla="*/ 542925 h 1981200"/>
              <a:gd name="connsiteX104" fmla="*/ 1628775 w 6858000"/>
              <a:gd name="connsiteY104" fmla="*/ 533400 h 1981200"/>
              <a:gd name="connsiteX105" fmla="*/ 1585912 w 6858000"/>
              <a:gd name="connsiteY105" fmla="*/ 533400 h 1981200"/>
              <a:gd name="connsiteX106" fmla="*/ 1585912 w 6858000"/>
              <a:gd name="connsiteY106" fmla="*/ 514350 h 1981200"/>
              <a:gd name="connsiteX107" fmla="*/ 1557337 w 6858000"/>
              <a:gd name="connsiteY107" fmla="*/ 514350 h 1981200"/>
              <a:gd name="connsiteX108" fmla="*/ 1557337 w 6858000"/>
              <a:gd name="connsiteY108" fmla="*/ 466725 h 1981200"/>
              <a:gd name="connsiteX109" fmla="*/ 1528762 w 6858000"/>
              <a:gd name="connsiteY109" fmla="*/ 466725 h 1981200"/>
              <a:gd name="connsiteX110" fmla="*/ 1528762 w 6858000"/>
              <a:gd name="connsiteY110" fmla="*/ 442913 h 1981200"/>
              <a:gd name="connsiteX111" fmla="*/ 1500187 w 6858000"/>
              <a:gd name="connsiteY111" fmla="*/ 442913 h 1981200"/>
              <a:gd name="connsiteX112" fmla="*/ 1447800 w 6858000"/>
              <a:gd name="connsiteY112" fmla="*/ 442913 h 1981200"/>
              <a:gd name="connsiteX113" fmla="*/ 1447800 w 6858000"/>
              <a:gd name="connsiteY113" fmla="*/ 400050 h 1981200"/>
              <a:gd name="connsiteX114" fmla="*/ 1423987 w 6858000"/>
              <a:gd name="connsiteY114" fmla="*/ 400050 h 1981200"/>
              <a:gd name="connsiteX115" fmla="*/ 1423987 w 6858000"/>
              <a:gd name="connsiteY115" fmla="*/ 385763 h 1981200"/>
              <a:gd name="connsiteX116" fmla="*/ 1395412 w 6858000"/>
              <a:gd name="connsiteY116" fmla="*/ 385763 h 1981200"/>
              <a:gd name="connsiteX117" fmla="*/ 1395412 w 6858000"/>
              <a:gd name="connsiteY117" fmla="*/ 366713 h 1981200"/>
              <a:gd name="connsiteX118" fmla="*/ 1328737 w 6858000"/>
              <a:gd name="connsiteY118" fmla="*/ 366713 h 1981200"/>
              <a:gd name="connsiteX119" fmla="*/ 1328737 w 6858000"/>
              <a:gd name="connsiteY119" fmla="*/ 347663 h 1981200"/>
              <a:gd name="connsiteX120" fmla="*/ 1304925 w 6858000"/>
              <a:gd name="connsiteY120" fmla="*/ 347663 h 1981200"/>
              <a:gd name="connsiteX121" fmla="*/ 1285875 w 6858000"/>
              <a:gd name="connsiteY121" fmla="*/ 347663 h 1981200"/>
              <a:gd name="connsiteX122" fmla="*/ 1285875 w 6858000"/>
              <a:gd name="connsiteY122" fmla="*/ 323850 h 1981200"/>
              <a:gd name="connsiteX123" fmla="*/ 1262062 w 6858000"/>
              <a:gd name="connsiteY123" fmla="*/ 323850 h 1981200"/>
              <a:gd name="connsiteX124" fmla="*/ 1262062 w 6858000"/>
              <a:gd name="connsiteY124" fmla="*/ 290513 h 1981200"/>
              <a:gd name="connsiteX125" fmla="*/ 1152525 w 6858000"/>
              <a:gd name="connsiteY125" fmla="*/ 290513 h 1981200"/>
              <a:gd name="connsiteX126" fmla="*/ 1152525 w 6858000"/>
              <a:gd name="connsiteY126" fmla="*/ 276225 h 1981200"/>
              <a:gd name="connsiteX127" fmla="*/ 1109662 w 6858000"/>
              <a:gd name="connsiteY127" fmla="*/ 276225 h 1981200"/>
              <a:gd name="connsiteX128" fmla="*/ 1109662 w 6858000"/>
              <a:gd name="connsiteY128" fmla="*/ 261938 h 1981200"/>
              <a:gd name="connsiteX129" fmla="*/ 914400 w 6858000"/>
              <a:gd name="connsiteY129" fmla="*/ 261938 h 1981200"/>
              <a:gd name="connsiteX130" fmla="*/ 914400 w 6858000"/>
              <a:gd name="connsiteY130" fmla="*/ 228600 h 1981200"/>
              <a:gd name="connsiteX131" fmla="*/ 876300 w 6858000"/>
              <a:gd name="connsiteY131" fmla="*/ 228600 h 1981200"/>
              <a:gd name="connsiteX132" fmla="*/ 876300 w 6858000"/>
              <a:gd name="connsiteY132" fmla="*/ 200025 h 1981200"/>
              <a:gd name="connsiteX133" fmla="*/ 809625 w 6858000"/>
              <a:gd name="connsiteY133" fmla="*/ 200025 h 1981200"/>
              <a:gd name="connsiteX134" fmla="*/ 809625 w 6858000"/>
              <a:gd name="connsiteY134" fmla="*/ 180975 h 1981200"/>
              <a:gd name="connsiteX135" fmla="*/ 781050 w 6858000"/>
              <a:gd name="connsiteY135" fmla="*/ 180975 h 1981200"/>
              <a:gd name="connsiteX136" fmla="*/ 781050 w 6858000"/>
              <a:gd name="connsiteY136" fmla="*/ 161925 h 1981200"/>
              <a:gd name="connsiteX137" fmla="*/ 757237 w 6858000"/>
              <a:gd name="connsiteY137" fmla="*/ 161925 h 1981200"/>
              <a:gd name="connsiteX138" fmla="*/ 719137 w 6858000"/>
              <a:gd name="connsiteY138" fmla="*/ 161925 h 1981200"/>
              <a:gd name="connsiteX139" fmla="*/ 719137 w 6858000"/>
              <a:gd name="connsiteY139" fmla="*/ 128588 h 1981200"/>
              <a:gd name="connsiteX140" fmla="*/ 652462 w 6858000"/>
              <a:gd name="connsiteY140" fmla="*/ 128588 h 1981200"/>
              <a:gd name="connsiteX141" fmla="*/ 652462 w 6858000"/>
              <a:gd name="connsiteY141" fmla="*/ 109538 h 1981200"/>
              <a:gd name="connsiteX142" fmla="*/ 571500 w 6858000"/>
              <a:gd name="connsiteY142" fmla="*/ 109538 h 1981200"/>
              <a:gd name="connsiteX143" fmla="*/ 571500 w 6858000"/>
              <a:gd name="connsiteY143" fmla="*/ 95250 h 1981200"/>
              <a:gd name="connsiteX144" fmla="*/ 509587 w 6858000"/>
              <a:gd name="connsiteY144" fmla="*/ 95250 h 1981200"/>
              <a:gd name="connsiteX145" fmla="*/ 509587 w 6858000"/>
              <a:gd name="connsiteY145" fmla="*/ 76200 h 1981200"/>
              <a:gd name="connsiteX146" fmla="*/ 423862 w 6858000"/>
              <a:gd name="connsiteY146" fmla="*/ 76200 h 1981200"/>
              <a:gd name="connsiteX147" fmla="*/ 423862 w 6858000"/>
              <a:gd name="connsiteY147" fmla="*/ 52388 h 1981200"/>
              <a:gd name="connsiteX148" fmla="*/ 352425 w 6858000"/>
              <a:gd name="connsiteY148" fmla="*/ 52388 h 1981200"/>
              <a:gd name="connsiteX149" fmla="*/ 280987 w 6858000"/>
              <a:gd name="connsiteY149" fmla="*/ 52388 h 1981200"/>
              <a:gd name="connsiteX150" fmla="*/ 280987 w 6858000"/>
              <a:gd name="connsiteY150" fmla="*/ 33338 h 1981200"/>
              <a:gd name="connsiteX151" fmla="*/ 190500 w 6858000"/>
              <a:gd name="connsiteY151" fmla="*/ 33338 h 1981200"/>
              <a:gd name="connsiteX152" fmla="*/ 190500 w 6858000"/>
              <a:gd name="connsiteY152" fmla="*/ 0 h 1981200"/>
              <a:gd name="connsiteX153" fmla="*/ 0 w 6858000"/>
              <a:gd name="connsiteY153" fmla="*/ 0 h 1981200"/>
              <a:gd name="connsiteX0" fmla="*/ 6858000 w 6858000"/>
              <a:gd name="connsiteY0" fmla="*/ 1981200 h 1981200"/>
              <a:gd name="connsiteX1" fmla="*/ 6253162 w 6858000"/>
              <a:gd name="connsiteY1" fmla="*/ 1981200 h 1981200"/>
              <a:gd name="connsiteX2" fmla="*/ 6253162 w 6858000"/>
              <a:gd name="connsiteY2" fmla="*/ 1866900 h 1981200"/>
              <a:gd name="connsiteX3" fmla="*/ 5600700 w 6858000"/>
              <a:gd name="connsiteY3" fmla="*/ 1866900 h 1981200"/>
              <a:gd name="connsiteX4" fmla="*/ 5600700 w 6858000"/>
              <a:gd name="connsiteY4" fmla="*/ 1828800 h 1981200"/>
              <a:gd name="connsiteX5" fmla="*/ 5386387 w 6858000"/>
              <a:gd name="connsiteY5" fmla="*/ 1828800 h 1981200"/>
              <a:gd name="connsiteX6" fmla="*/ 5386387 w 6858000"/>
              <a:gd name="connsiteY6" fmla="*/ 1795463 h 1981200"/>
              <a:gd name="connsiteX7" fmla="*/ 5157787 w 6858000"/>
              <a:gd name="connsiteY7" fmla="*/ 1795463 h 1981200"/>
              <a:gd name="connsiteX8" fmla="*/ 5157787 w 6858000"/>
              <a:gd name="connsiteY8" fmla="*/ 1752600 h 1981200"/>
              <a:gd name="connsiteX9" fmla="*/ 5019675 w 6858000"/>
              <a:gd name="connsiteY9" fmla="*/ 1752600 h 1981200"/>
              <a:gd name="connsiteX10" fmla="*/ 5019675 w 6858000"/>
              <a:gd name="connsiteY10" fmla="*/ 1738313 h 1981200"/>
              <a:gd name="connsiteX11" fmla="*/ 4957762 w 6858000"/>
              <a:gd name="connsiteY11" fmla="*/ 1738313 h 1981200"/>
              <a:gd name="connsiteX12" fmla="*/ 4957762 w 6858000"/>
              <a:gd name="connsiteY12" fmla="*/ 1709738 h 1981200"/>
              <a:gd name="connsiteX13" fmla="*/ 4643437 w 6858000"/>
              <a:gd name="connsiteY13" fmla="*/ 1709738 h 1981200"/>
              <a:gd name="connsiteX14" fmla="*/ 4643437 w 6858000"/>
              <a:gd name="connsiteY14" fmla="*/ 1685925 h 1981200"/>
              <a:gd name="connsiteX15" fmla="*/ 4591050 w 6858000"/>
              <a:gd name="connsiteY15" fmla="*/ 1685925 h 1981200"/>
              <a:gd name="connsiteX16" fmla="*/ 4591050 w 6858000"/>
              <a:gd name="connsiteY16" fmla="*/ 1662113 h 1981200"/>
              <a:gd name="connsiteX17" fmla="*/ 4524375 w 6858000"/>
              <a:gd name="connsiteY17" fmla="*/ 1662113 h 1981200"/>
              <a:gd name="connsiteX18" fmla="*/ 4524375 w 6858000"/>
              <a:gd name="connsiteY18" fmla="*/ 1619250 h 1981200"/>
              <a:gd name="connsiteX19" fmla="*/ 4405312 w 6858000"/>
              <a:gd name="connsiteY19" fmla="*/ 1619250 h 1981200"/>
              <a:gd name="connsiteX20" fmla="*/ 4405312 w 6858000"/>
              <a:gd name="connsiteY20" fmla="*/ 1585913 h 1981200"/>
              <a:gd name="connsiteX21" fmla="*/ 4367212 w 6858000"/>
              <a:gd name="connsiteY21" fmla="*/ 1585913 h 1981200"/>
              <a:gd name="connsiteX22" fmla="*/ 4367212 w 6858000"/>
              <a:gd name="connsiteY22" fmla="*/ 1552575 h 1981200"/>
              <a:gd name="connsiteX23" fmla="*/ 4157662 w 6858000"/>
              <a:gd name="connsiteY23" fmla="*/ 1552575 h 1981200"/>
              <a:gd name="connsiteX24" fmla="*/ 4157662 w 6858000"/>
              <a:gd name="connsiteY24" fmla="*/ 1509713 h 1981200"/>
              <a:gd name="connsiteX25" fmla="*/ 4057650 w 6858000"/>
              <a:gd name="connsiteY25" fmla="*/ 1509713 h 1981200"/>
              <a:gd name="connsiteX26" fmla="*/ 4057650 w 6858000"/>
              <a:gd name="connsiteY26" fmla="*/ 1485900 h 1981200"/>
              <a:gd name="connsiteX27" fmla="*/ 4005262 w 6858000"/>
              <a:gd name="connsiteY27" fmla="*/ 1485900 h 1981200"/>
              <a:gd name="connsiteX28" fmla="*/ 4005262 w 6858000"/>
              <a:gd name="connsiteY28" fmla="*/ 1462088 h 1981200"/>
              <a:gd name="connsiteX29" fmla="*/ 3862387 w 6858000"/>
              <a:gd name="connsiteY29" fmla="*/ 1462088 h 1981200"/>
              <a:gd name="connsiteX30" fmla="*/ 3862387 w 6858000"/>
              <a:gd name="connsiteY30" fmla="*/ 1433513 h 1981200"/>
              <a:gd name="connsiteX31" fmla="*/ 3738562 w 6858000"/>
              <a:gd name="connsiteY31" fmla="*/ 1433513 h 1981200"/>
              <a:gd name="connsiteX32" fmla="*/ 3738562 w 6858000"/>
              <a:gd name="connsiteY32" fmla="*/ 1423988 h 1981200"/>
              <a:gd name="connsiteX33" fmla="*/ 3686175 w 6858000"/>
              <a:gd name="connsiteY33" fmla="*/ 1423988 h 1981200"/>
              <a:gd name="connsiteX34" fmla="*/ 3686175 w 6858000"/>
              <a:gd name="connsiteY34" fmla="*/ 1400175 h 1981200"/>
              <a:gd name="connsiteX35" fmla="*/ 3614737 w 6858000"/>
              <a:gd name="connsiteY35" fmla="*/ 1400175 h 1981200"/>
              <a:gd name="connsiteX36" fmla="*/ 3614737 w 6858000"/>
              <a:gd name="connsiteY36" fmla="*/ 1381125 h 1981200"/>
              <a:gd name="connsiteX37" fmla="*/ 3552825 w 6858000"/>
              <a:gd name="connsiteY37" fmla="*/ 1381125 h 1981200"/>
              <a:gd name="connsiteX38" fmla="*/ 3552825 w 6858000"/>
              <a:gd name="connsiteY38" fmla="*/ 1347788 h 1981200"/>
              <a:gd name="connsiteX39" fmla="*/ 3481387 w 6858000"/>
              <a:gd name="connsiteY39" fmla="*/ 1347788 h 1981200"/>
              <a:gd name="connsiteX40" fmla="*/ 3481387 w 6858000"/>
              <a:gd name="connsiteY40" fmla="*/ 1323975 h 1981200"/>
              <a:gd name="connsiteX41" fmla="*/ 3367087 w 6858000"/>
              <a:gd name="connsiteY41" fmla="*/ 1323975 h 1981200"/>
              <a:gd name="connsiteX42" fmla="*/ 3367087 w 6858000"/>
              <a:gd name="connsiteY42" fmla="*/ 1300163 h 1981200"/>
              <a:gd name="connsiteX43" fmla="*/ 3300412 w 6858000"/>
              <a:gd name="connsiteY43" fmla="*/ 1300163 h 1981200"/>
              <a:gd name="connsiteX44" fmla="*/ 3300412 w 6858000"/>
              <a:gd name="connsiteY44" fmla="*/ 1281113 h 1981200"/>
              <a:gd name="connsiteX45" fmla="*/ 3243262 w 6858000"/>
              <a:gd name="connsiteY45" fmla="*/ 1281113 h 1981200"/>
              <a:gd name="connsiteX46" fmla="*/ 3243262 w 6858000"/>
              <a:gd name="connsiteY46" fmla="*/ 1252538 h 1981200"/>
              <a:gd name="connsiteX47" fmla="*/ 3200400 w 6858000"/>
              <a:gd name="connsiteY47" fmla="*/ 1252538 h 1981200"/>
              <a:gd name="connsiteX48" fmla="*/ 3200400 w 6858000"/>
              <a:gd name="connsiteY48" fmla="*/ 1219200 h 1981200"/>
              <a:gd name="connsiteX49" fmla="*/ 3157537 w 6858000"/>
              <a:gd name="connsiteY49" fmla="*/ 1219200 h 1981200"/>
              <a:gd name="connsiteX50" fmla="*/ 3157537 w 6858000"/>
              <a:gd name="connsiteY50" fmla="*/ 1204913 h 1981200"/>
              <a:gd name="connsiteX51" fmla="*/ 3076575 w 6858000"/>
              <a:gd name="connsiteY51" fmla="*/ 1204913 h 1981200"/>
              <a:gd name="connsiteX52" fmla="*/ 3076575 w 6858000"/>
              <a:gd name="connsiteY52" fmla="*/ 1176338 h 1981200"/>
              <a:gd name="connsiteX53" fmla="*/ 2914650 w 6858000"/>
              <a:gd name="connsiteY53" fmla="*/ 1176338 h 1981200"/>
              <a:gd name="connsiteX54" fmla="*/ 2914650 w 6858000"/>
              <a:gd name="connsiteY54" fmla="*/ 1162050 h 1981200"/>
              <a:gd name="connsiteX55" fmla="*/ 2833687 w 6858000"/>
              <a:gd name="connsiteY55" fmla="*/ 1162050 h 1981200"/>
              <a:gd name="connsiteX56" fmla="*/ 2833687 w 6858000"/>
              <a:gd name="connsiteY56" fmla="*/ 1138238 h 1981200"/>
              <a:gd name="connsiteX57" fmla="*/ 2728912 w 6858000"/>
              <a:gd name="connsiteY57" fmla="*/ 1138238 h 1981200"/>
              <a:gd name="connsiteX58" fmla="*/ 2728912 w 6858000"/>
              <a:gd name="connsiteY58" fmla="*/ 1123950 h 1981200"/>
              <a:gd name="connsiteX59" fmla="*/ 2686050 w 6858000"/>
              <a:gd name="connsiteY59" fmla="*/ 1123950 h 1981200"/>
              <a:gd name="connsiteX60" fmla="*/ 2686050 w 6858000"/>
              <a:gd name="connsiteY60" fmla="*/ 1100138 h 1981200"/>
              <a:gd name="connsiteX61" fmla="*/ 2657475 w 6858000"/>
              <a:gd name="connsiteY61" fmla="*/ 1100138 h 1981200"/>
              <a:gd name="connsiteX62" fmla="*/ 2657475 w 6858000"/>
              <a:gd name="connsiteY62" fmla="*/ 1042988 h 1981200"/>
              <a:gd name="connsiteX63" fmla="*/ 2557462 w 6858000"/>
              <a:gd name="connsiteY63" fmla="*/ 1042988 h 1981200"/>
              <a:gd name="connsiteX64" fmla="*/ 2557462 w 6858000"/>
              <a:gd name="connsiteY64" fmla="*/ 1023938 h 1981200"/>
              <a:gd name="connsiteX65" fmla="*/ 2533650 w 6858000"/>
              <a:gd name="connsiteY65" fmla="*/ 1023938 h 1981200"/>
              <a:gd name="connsiteX66" fmla="*/ 2533650 w 6858000"/>
              <a:gd name="connsiteY66" fmla="*/ 1000125 h 1981200"/>
              <a:gd name="connsiteX67" fmla="*/ 2457450 w 6858000"/>
              <a:gd name="connsiteY67" fmla="*/ 1000125 h 1981200"/>
              <a:gd name="connsiteX68" fmla="*/ 2457450 w 6858000"/>
              <a:gd name="connsiteY68" fmla="*/ 981075 h 1981200"/>
              <a:gd name="connsiteX69" fmla="*/ 2400300 w 6858000"/>
              <a:gd name="connsiteY69" fmla="*/ 981075 h 1981200"/>
              <a:gd name="connsiteX70" fmla="*/ 2400300 w 6858000"/>
              <a:gd name="connsiteY70" fmla="*/ 962025 h 1981200"/>
              <a:gd name="connsiteX71" fmla="*/ 2352675 w 6858000"/>
              <a:gd name="connsiteY71" fmla="*/ 962025 h 1981200"/>
              <a:gd name="connsiteX72" fmla="*/ 2352675 w 6858000"/>
              <a:gd name="connsiteY72" fmla="*/ 938213 h 1981200"/>
              <a:gd name="connsiteX73" fmla="*/ 2338387 w 6858000"/>
              <a:gd name="connsiteY73" fmla="*/ 938213 h 1981200"/>
              <a:gd name="connsiteX74" fmla="*/ 2338387 w 6858000"/>
              <a:gd name="connsiteY74" fmla="*/ 914400 h 1981200"/>
              <a:gd name="connsiteX75" fmla="*/ 2300287 w 6858000"/>
              <a:gd name="connsiteY75" fmla="*/ 914400 h 1981200"/>
              <a:gd name="connsiteX76" fmla="*/ 2300287 w 6858000"/>
              <a:gd name="connsiteY76" fmla="*/ 866775 h 1981200"/>
              <a:gd name="connsiteX77" fmla="*/ 2228850 w 6858000"/>
              <a:gd name="connsiteY77" fmla="*/ 866775 h 1981200"/>
              <a:gd name="connsiteX78" fmla="*/ 2228850 w 6858000"/>
              <a:gd name="connsiteY78" fmla="*/ 852488 h 1981200"/>
              <a:gd name="connsiteX79" fmla="*/ 2119312 w 6858000"/>
              <a:gd name="connsiteY79" fmla="*/ 852488 h 1981200"/>
              <a:gd name="connsiteX80" fmla="*/ 2119312 w 6858000"/>
              <a:gd name="connsiteY80" fmla="*/ 814388 h 1981200"/>
              <a:gd name="connsiteX81" fmla="*/ 2090737 w 6858000"/>
              <a:gd name="connsiteY81" fmla="*/ 814388 h 1981200"/>
              <a:gd name="connsiteX82" fmla="*/ 2090737 w 6858000"/>
              <a:gd name="connsiteY82" fmla="*/ 795338 h 1981200"/>
              <a:gd name="connsiteX83" fmla="*/ 2076450 w 6858000"/>
              <a:gd name="connsiteY83" fmla="*/ 795338 h 1981200"/>
              <a:gd name="connsiteX84" fmla="*/ 2066925 w 6858000"/>
              <a:gd name="connsiteY84" fmla="*/ 785813 h 1981200"/>
              <a:gd name="connsiteX85" fmla="*/ 2047875 w 6858000"/>
              <a:gd name="connsiteY85" fmla="*/ 785813 h 1981200"/>
              <a:gd name="connsiteX86" fmla="*/ 2047875 w 6858000"/>
              <a:gd name="connsiteY86" fmla="*/ 747713 h 1981200"/>
              <a:gd name="connsiteX87" fmla="*/ 1966912 w 6858000"/>
              <a:gd name="connsiteY87" fmla="*/ 747713 h 1981200"/>
              <a:gd name="connsiteX88" fmla="*/ 1966912 w 6858000"/>
              <a:gd name="connsiteY88" fmla="*/ 723900 h 1981200"/>
              <a:gd name="connsiteX89" fmla="*/ 1943100 w 6858000"/>
              <a:gd name="connsiteY89" fmla="*/ 723900 h 1981200"/>
              <a:gd name="connsiteX90" fmla="*/ 1943100 w 6858000"/>
              <a:gd name="connsiteY90" fmla="*/ 709613 h 1981200"/>
              <a:gd name="connsiteX91" fmla="*/ 1871662 w 6858000"/>
              <a:gd name="connsiteY91" fmla="*/ 709613 h 1981200"/>
              <a:gd name="connsiteX92" fmla="*/ 1869280 w 6858000"/>
              <a:gd name="connsiteY92" fmla="*/ 700088 h 1981200"/>
              <a:gd name="connsiteX93" fmla="*/ 1833562 w 6858000"/>
              <a:gd name="connsiteY93" fmla="*/ 700088 h 1981200"/>
              <a:gd name="connsiteX94" fmla="*/ 1833562 w 6858000"/>
              <a:gd name="connsiteY94" fmla="*/ 676275 h 1981200"/>
              <a:gd name="connsiteX95" fmla="*/ 1804987 w 6858000"/>
              <a:gd name="connsiteY95" fmla="*/ 676275 h 1981200"/>
              <a:gd name="connsiteX96" fmla="*/ 1804987 w 6858000"/>
              <a:gd name="connsiteY96" fmla="*/ 638175 h 1981200"/>
              <a:gd name="connsiteX97" fmla="*/ 1757362 w 6858000"/>
              <a:gd name="connsiteY97" fmla="*/ 638175 h 1981200"/>
              <a:gd name="connsiteX98" fmla="*/ 1757362 w 6858000"/>
              <a:gd name="connsiteY98" fmla="*/ 619125 h 1981200"/>
              <a:gd name="connsiteX99" fmla="*/ 1685925 w 6858000"/>
              <a:gd name="connsiteY99" fmla="*/ 619125 h 1981200"/>
              <a:gd name="connsiteX100" fmla="*/ 1685925 w 6858000"/>
              <a:gd name="connsiteY100" fmla="*/ 566738 h 1981200"/>
              <a:gd name="connsiteX101" fmla="*/ 1633537 w 6858000"/>
              <a:gd name="connsiteY101" fmla="*/ 566738 h 1981200"/>
              <a:gd name="connsiteX102" fmla="*/ 1633537 w 6858000"/>
              <a:gd name="connsiteY102" fmla="*/ 542925 h 1981200"/>
              <a:gd name="connsiteX103" fmla="*/ 1619250 w 6858000"/>
              <a:gd name="connsiteY103" fmla="*/ 542925 h 1981200"/>
              <a:gd name="connsiteX104" fmla="*/ 1628775 w 6858000"/>
              <a:gd name="connsiteY104" fmla="*/ 533400 h 1981200"/>
              <a:gd name="connsiteX105" fmla="*/ 1585912 w 6858000"/>
              <a:gd name="connsiteY105" fmla="*/ 533400 h 1981200"/>
              <a:gd name="connsiteX106" fmla="*/ 1585912 w 6858000"/>
              <a:gd name="connsiteY106" fmla="*/ 514350 h 1981200"/>
              <a:gd name="connsiteX107" fmla="*/ 1557337 w 6858000"/>
              <a:gd name="connsiteY107" fmla="*/ 514350 h 1981200"/>
              <a:gd name="connsiteX108" fmla="*/ 1557337 w 6858000"/>
              <a:gd name="connsiteY108" fmla="*/ 466725 h 1981200"/>
              <a:gd name="connsiteX109" fmla="*/ 1528762 w 6858000"/>
              <a:gd name="connsiteY109" fmla="*/ 466725 h 1981200"/>
              <a:gd name="connsiteX110" fmla="*/ 1528762 w 6858000"/>
              <a:gd name="connsiteY110" fmla="*/ 442913 h 1981200"/>
              <a:gd name="connsiteX111" fmla="*/ 1500187 w 6858000"/>
              <a:gd name="connsiteY111" fmla="*/ 442913 h 1981200"/>
              <a:gd name="connsiteX112" fmla="*/ 1447800 w 6858000"/>
              <a:gd name="connsiteY112" fmla="*/ 442913 h 1981200"/>
              <a:gd name="connsiteX113" fmla="*/ 1447800 w 6858000"/>
              <a:gd name="connsiteY113" fmla="*/ 400050 h 1981200"/>
              <a:gd name="connsiteX114" fmla="*/ 1423987 w 6858000"/>
              <a:gd name="connsiteY114" fmla="*/ 400050 h 1981200"/>
              <a:gd name="connsiteX115" fmla="*/ 1423987 w 6858000"/>
              <a:gd name="connsiteY115" fmla="*/ 385763 h 1981200"/>
              <a:gd name="connsiteX116" fmla="*/ 1395412 w 6858000"/>
              <a:gd name="connsiteY116" fmla="*/ 385763 h 1981200"/>
              <a:gd name="connsiteX117" fmla="*/ 1395412 w 6858000"/>
              <a:gd name="connsiteY117" fmla="*/ 366713 h 1981200"/>
              <a:gd name="connsiteX118" fmla="*/ 1328737 w 6858000"/>
              <a:gd name="connsiteY118" fmla="*/ 366713 h 1981200"/>
              <a:gd name="connsiteX119" fmla="*/ 1328737 w 6858000"/>
              <a:gd name="connsiteY119" fmla="*/ 347663 h 1981200"/>
              <a:gd name="connsiteX120" fmla="*/ 1304925 w 6858000"/>
              <a:gd name="connsiteY120" fmla="*/ 347663 h 1981200"/>
              <a:gd name="connsiteX121" fmla="*/ 1285875 w 6858000"/>
              <a:gd name="connsiteY121" fmla="*/ 347663 h 1981200"/>
              <a:gd name="connsiteX122" fmla="*/ 1285875 w 6858000"/>
              <a:gd name="connsiteY122" fmla="*/ 323850 h 1981200"/>
              <a:gd name="connsiteX123" fmla="*/ 1262062 w 6858000"/>
              <a:gd name="connsiteY123" fmla="*/ 323850 h 1981200"/>
              <a:gd name="connsiteX124" fmla="*/ 1262062 w 6858000"/>
              <a:gd name="connsiteY124" fmla="*/ 290513 h 1981200"/>
              <a:gd name="connsiteX125" fmla="*/ 1152525 w 6858000"/>
              <a:gd name="connsiteY125" fmla="*/ 290513 h 1981200"/>
              <a:gd name="connsiteX126" fmla="*/ 1152525 w 6858000"/>
              <a:gd name="connsiteY126" fmla="*/ 276225 h 1981200"/>
              <a:gd name="connsiteX127" fmla="*/ 1109662 w 6858000"/>
              <a:gd name="connsiteY127" fmla="*/ 276225 h 1981200"/>
              <a:gd name="connsiteX128" fmla="*/ 1109662 w 6858000"/>
              <a:gd name="connsiteY128" fmla="*/ 261938 h 1981200"/>
              <a:gd name="connsiteX129" fmla="*/ 914400 w 6858000"/>
              <a:gd name="connsiteY129" fmla="*/ 261938 h 1981200"/>
              <a:gd name="connsiteX130" fmla="*/ 914400 w 6858000"/>
              <a:gd name="connsiteY130" fmla="*/ 228600 h 1981200"/>
              <a:gd name="connsiteX131" fmla="*/ 876300 w 6858000"/>
              <a:gd name="connsiteY131" fmla="*/ 228600 h 1981200"/>
              <a:gd name="connsiteX132" fmla="*/ 876300 w 6858000"/>
              <a:gd name="connsiteY132" fmla="*/ 200025 h 1981200"/>
              <a:gd name="connsiteX133" fmla="*/ 809625 w 6858000"/>
              <a:gd name="connsiteY133" fmla="*/ 200025 h 1981200"/>
              <a:gd name="connsiteX134" fmla="*/ 809625 w 6858000"/>
              <a:gd name="connsiteY134" fmla="*/ 180975 h 1981200"/>
              <a:gd name="connsiteX135" fmla="*/ 781050 w 6858000"/>
              <a:gd name="connsiteY135" fmla="*/ 180975 h 1981200"/>
              <a:gd name="connsiteX136" fmla="*/ 781050 w 6858000"/>
              <a:gd name="connsiteY136" fmla="*/ 161925 h 1981200"/>
              <a:gd name="connsiteX137" fmla="*/ 757237 w 6858000"/>
              <a:gd name="connsiteY137" fmla="*/ 161925 h 1981200"/>
              <a:gd name="connsiteX138" fmla="*/ 719137 w 6858000"/>
              <a:gd name="connsiteY138" fmla="*/ 161925 h 1981200"/>
              <a:gd name="connsiteX139" fmla="*/ 719137 w 6858000"/>
              <a:gd name="connsiteY139" fmla="*/ 128588 h 1981200"/>
              <a:gd name="connsiteX140" fmla="*/ 652462 w 6858000"/>
              <a:gd name="connsiteY140" fmla="*/ 128588 h 1981200"/>
              <a:gd name="connsiteX141" fmla="*/ 652462 w 6858000"/>
              <a:gd name="connsiteY141" fmla="*/ 109538 h 1981200"/>
              <a:gd name="connsiteX142" fmla="*/ 571500 w 6858000"/>
              <a:gd name="connsiteY142" fmla="*/ 109538 h 1981200"/>
              <a:gd name="connsiteX143" fmla="*/ 571500 w 6858000"/>
              <a:gd name="connsiteY143" fmla="*/ 95250 h 1981200"/>
              <a:gd name="connsiteX144" fmla="*/ 509587 w 6858000"/>
              <a:gd name="connsiteY144" fmla="*/ 95250 h 1981200"/>
              <a:gd name="connsiteX145" fmla="*/ 509587 w 6858000"/>
              <a:gd name="connsiteY145" fmla="*/ 76200 h 1981200"/>
              <a:gd name="connsiteX146" fmla="*/ 423862 w 6858000"/>
              <a:gd name="connsiteY146" fmla="*/ 76200 h 1981200"/>
              <a:gd name="connsiteX147" fmla="*/ 423862 w 6858000"/>
              <a:gd name="connsiteY147" fmla="*/ 52388 h 1981200"/>
              <a:gd name="connsiteX148" fmla="*/ 352425 w 6858000"/>
              <a:gd name="connsiteY148" fmla="*/ 52388 h 1981200"/>
              <a:gd name="connsiteX149" fmla="*/ 280987 w 6858000"/>
              <a:gd name="connsiteY149" fmla="*/ 52388 h 1981200"/>
              <a:gd name="connsiteX150" fmla="*/ 280987 w 6858000"/>
              <a:gd name="connsiteY150" fmla="*/ 33338 h 1981200"/>
              <a:gd name="connsiteX151" fmla="*/ 190500 w 6858000"/>
              <a:gd name="connsiteY151" fmla="*/ 33338 h 1981200"/>
              <a:gd name="connsiteX152" fmla="*/ 190500 w 6858000"/>
              <a:gd name="connsiteY152" fmla="*/ 0 h 1981200"/>
              <a:gd name="connsiteX153" fmla="*/ 0 w 6858000"/>
              <a:gd name="connsiteY153" fmla="*/ 0 h 1981200"/>
              <a:gd name="connsiteX0" fmla="*/ 6858000 w 6858000"/>
              <a:gd name="connsiteY0" fmla="*/ 1981200 h 1981200"/>
              <a:gd name="connsiteX1" fmla="*/ 6253162 w 6858000"/>
              <a:gd name="connsiteY1" fmla="*/ 1981200 h 1981200"/>
              <a:gd name="connsiteX2" fmla="*/ 6253162 w 6858000"/>
              <a:gd name="connsiteY2" fmla="*/ 1866900 h 1981200"/>
              <a:gd name="connsiteX3" fmla="*/ 5600700 w 6858000"/>
              <a:gd name="connsiteY3" fmla="*/ 1866900 h 1981200"/>
              <a:gd name="connsiteX4" fmla="*/ 5600700 w 6858000"/>
              <a:gd name="connsiteY4" fmla="*/ 1828800 h 1981200"/>
              <a:gd name="connsiteX5" fmla="*/ 5386387 w 6858000"/>
              <a:gd name="connsiteY5" fmla="*/ 1828800 h 1981200"/>
              <a:gd name="connsiteX6" fmla="*/ 5386387 w 6858000"/>
              <a:gd name="connsiteY6" fmla="*/ 1795463 h 1981200"/>
              <a:gd name="connsiteX7" fmla="*/ 5157787 w 6858000"/>
              <a:gd name="connsiteY7" fmla="*/ 1795463 h 1981200"/>
              <a:gd name="connsiteX8" fmla="*/ 5157787 w 6858000"/>
              <a:gd name="connsiteY8" fmla="*/ 1752600 h 1981200"/>
              <a:gd name="connsiteX9" fmla="*/ 5019675 w 6858000"/>
              <a:gd name="connsiteY9" fmla="*/ 1752600 h 1981200"/>
              <a:gd name="connsiteX10" fmla="*/ 5019675 w 6858000"/>
              <a:gd name="connsiteY10" fmla="*/ 1738313 h 1981200"/>
              <a:gd name="connsiteX11" fmla="*/ 4957762 w 6858000"/>
              <a:gd name="connsiteY11" fmla="*/ 1738313 h 1981200"/>
              <a:gd name="connsiteX12" fmla="*/ 4957762 w 6858000"/>
              <a:gd name="connsiteY12" fmla="*/ 1709738 h 1981200"/>
              <a:gd name="connsiteX13" fmla="*/ 4643437 w 6858000"/>
              <a:gd name="connsiteY13" fmla="*/ 1709738 h 1981200"/>
              <a:gd name="connsiteX14" fmla="*/ 4643437 w 6858000"/>
              <a:gd name="connsiteY14" fmla="*/ 1685925 h 1981200"/>
              <a:gd name="connsiteX15" fmla="*/ 4591050 w 6858000"/>
              <a:gd name="connsiteY15" fmla="*/ 1685925 h 1981200"/>
              <a:gd name="connsiteX16" fmla="*/ 4591050 w 6858000"/>
              <a:gd name="connsiteY16" fmla="*/ 1662113 h 1981200"/>
              <a:gd name="connsiteX17" fmla="*/ 4524375 w 6858000"/>
              <a:gd name="connsiteY17" fmla="*/ 1662113 h 1981200"/>
              <a:gd name="connsiteX18" fmla="*/ 4524375 w 6858000"/>
              <a:gd name="connsiteY18" fmla="*/ 1619250 h 1981200"/>
              <a:gd name="connsiteX19" fmla="*/ 4405312 w 6858000"/>
              <a:gd name="connsiteY19" fmla="*/ 1619250 h 1981200"/>
              <a:gd name="connsiteX20" fmla="*/ 4405312 w 6858000"/>
              <a:gd name="connsiteY20" fmla="*/ 1585913 h 1981200"/>
              <a:gd name="connsiteX21" fmla="*/ 4367212 w 6858000"/>
              <a:gd name="connsiteY21" fmla="*/ 1585913 h 1981200"/>
              <a:gd name="connsiteX22" fmla="*/ 4367212 w 6858000"/>
              <a:gd name="connsiteY22" fmla="*/ 1552575 h 1981200"/>
              <a:gd name="connsiteX23" fmla="*/ 4157662 w 6858000"/>
              <a:gd name="connsiteY23" fmla="*/ 1552575 h 1981200"/>
              <a:gd name="connsiteX24" fmla="*/ 4157662 w 6858000"/>
              <a:gd name="connsiteY24" fmla="*/ 1509713 h 1981200"/>
              <a:gd name="connsiteX25" fmla="*/ 4057650 w 6858000"/>
              <a:gd name="connsiteY25" fmla="*/ 1509713 h 1981200"/>
              <a:gd name="connsiteX26" fmla="*/ 4057650 w 6858000"/>
              <a:gd name="connsiteY26" fmla="*/ 1485900 h 1981200"/>
              <a:gd name="connsiteX27" fmla="*/ 4005262 w 6858000"/>
              <a:gd name="connsiteY27" fmla="*/ 1485900 h 1981200"/>
              <a:gd name="connsiteX28" fmla="*/ 4005262 w 6858000"/>
              <a:gd name="connsiteY28" fmla="*/ 1462088 h 1981200"/>
              <a:gd name="connsiteX29" fmla="*/ 3862387 w 6858000"/>
              <a:gd name="connsiteY29" fmla="*/ 1462088 h 1981200"/>
              <a:gd name="connsiteX30" fmla="*/ 3862387 w 6858000"/>
              <a:gd name="connsiteY30" fmla="*/ 1433513 h 1981200"/>
              <a:gd name="connsiteX31" fmla="*/ 3738562 w 6858000"/>
              <a:gd name="connsiteY31" fmla="*/ 1433513 h 1981200"/>
              <a:gd name="connsiteX32" fmla="*/ 3738562 w 6858000"/>
              <a:gd name="connsiteY32" fmla="*/ 1423988 h 1981200"/>
              <a:gd name="connsiteX33" fmla="*/ 3686175 w 6858000"/>
              <a:gd name="connsiteY33" fmla="*/ 1423988 h 1981200"/>
              <a:gd name="connsiteX34" fmla="*/ 3686175 w 6858000"/>
              <a:gd name="connsiteY34" fmla="*/ 1400175 h 1981200"/>
              <a:gd name="connsiteX35" fmla="*/ 3614737 w 6858000"/>
              <a:gd name="connsiteY35" fmla="*/ 1400175 h 1981200"/>
              <a:gd name="connsiteX36" fmla="*/ 3614737 w 6858000"/>
              <a:gd name="connsiteY36" fmla="*/ 1381125 h 1981200"/>
              <a:gd name="connsiteX37" fmla="*/ 3552825 w 6858000"/>
              <a:gd name="connsiteY37" fmla="*/ 1381125 h 1981200"/>
              <a:gd name="connsiteX38" fmla="*/ 3552825 w 6858000"/>
              <a:gd name="connsiteY38" fmla="*/ 1347788 h 1981200"/>
              <a:gd name="connsiteX39" fmla="*/ 3481387 w 6858000"/>
              <a:gd name="connsiteY39" fmla="*/ 1347788 h 1981200"/>
              <a:gd name="connsiteX40" fmla="*/ 3481387 w 6858000"/>
              <a:gd name="connsiteY40" fmla="*/ 1323975 h 1981200"/>
              <a:gd name="connsiteX41" fmla="*/ 3367087 w 6858000"/>
              <a:gd name="connsiteY41" fmla="*/ 1323975 h 1981200"/>
              <a:gd name="connsiteX42" fmla="*/ 3367087 w 6858000"/>
              <a:gd name="connsiteY42" fmla="*/ 1300163 h 1981200"/>
              <a:gd name="connsiteX43" fmla="*/ 3300412 w 6858000"/>
              <a:gd name="connsiteY43" fmla="*/ 1300163 h 1981200"/>
              <a:gd name="connsiteX44" fmla="*/ 3300412 w 6858000"/>
              <a:gd name="connsiteY44" fmla="*/ 1281113 h 1981200"/>
              <a:gd name="connsiteX45" fmla="*/ 3243262 w 6858000"/>
              <a:gd name="connsiteY45" fmla="*/ 1281113 h 1981200"/>
              <a:gd name="connsiteX46" fmla="*/ 3243262 w 6858000"/>
              <a:gd name="connsiteY46" fmla="*/ 1252538 h 1981200"/>
              <a:gd name="connsiteX47" fmla="*/ 3200400 w 6858000"/>
              <a:gd name="connsiteY47" fmla="*/ 1252538 h 1981200"/>
              <a:gd name="connsiteX48" fmla="*/ 3200400 w 6858000"/>
              <a:gd name="connsiteY48" fmla="*/ 1219200 h 1981200"/>
              <a:gd name="connsiteX49" fmla="*/ 3157537 w 6858000"/>
              <a:gd name="connsiteY49" fmla="*/ 1219200 h 1981200"/>
              <a:gd name="connsiteX50" fmla="*/ 3157537 w 6858000"/>
              <a:gd name="connsiteY50" fmla="*/ 1204913 h 1981200"/>
              <a:gd name="connsiteX51" fmla="*/ 3076575 w 6858000"/>
              <a:gd name="connsiteY51" fmla="*/ 1204913 h 1981200"/>
              <a:gd name="connsiteX52" fmla="*/ 3076575 w 6858000"/>
              <a:gd name="connsiteY52" fmla="*/ 1176338 h 1981200"/>
              <a:gd name="connsiteX53" fmla="*/ 2914650 w 6858000"/>
              <a:gd name="connsiteY53" fmla="*/ 1176338 h 1981200"/>
              <a:gd name="connsiteX54" fmla="*/ 2914650 w 6858000"/>
              <a:gd name="connsiteY54" fmla="*/ 1162050 h 1981200"/>
              <a:gd name="connsiteX55" fmla="*/ 2833687 w 6858000"/>
              <a:gd name="connsiteY55" fmla="*/ 1162050 h 1981200"/>
              <a:gd name="connsiteX56" fmla="*/ 2833687 w 6858000"/>
              <a:gd name="connsiteY56" fmla="*/ 1138238 h 1981200"/>
              <a:gd name="connsiteX57" fmla="*/ 2728912 w 6858000"/>
              <a:gd name="connsiteY57" fmla="*/ 1138238 h 1981200"/>
              <a:gd name="connsiteX58" fmla="*/ 2728912 w 6858000"/>
              <a:gd name="connsiteY58" fmla="*/ 1123950 h 1981200"/>
              <a:gd name="connsiteX59" fmla="*/ 2686050 w 6858000"/>
              <a:gd name="connsiteY59" fmla="*/ 1123950 h 1981200"/>
              <a:gd name="connsiteX60" fmla="*/ 2686050 w 6858000"/>
              <a:gd name="connsiteY60" fmla="*/ 1100138 h 1981200"/>
              <a:gd name="connsiteX61" fmla="*/ 2657475 w 6858000"/>
              <a:gd name="connsiteY61" fmla="*/ 1100138 h 1981200"/>
              <a:gd name="connsiteX62" fmla="*/ 2657475 w 6858000"/>
              <a:gd name="connsiteY62" fmla="*/ 1042988 h 1981200"/>
              <a:gd name="connsiteX63" fmla="*/ 2557462 w 6858000"/>
              <a:gd name="connsiteY63" fmla="*/ 1042988 h 1981200"/>
              <a:gd name="connsiteX64" fmla="*/ 2557462 w 6858000"/>
              <a:gd name="connsiteY64" fmla="*/ 1023938 h 1981200"/>
              <a:gd name="connsiteX65" fmla="*/ 2533650 w 6858000"/>
              <a:gd name="connsiteY65" fmla="*/ 1023938 h 1981200"/>
              <a:gd name="connsiteX66" fmla="*/ 2533650 w 6858000"/>
              <a:gd name="connsiteY66" fmla="*/ 1000125 h 1981200"/>
              <a:gd name="connsiteX67" fmla="*/ 2457450 w 6858000"/>
              <a:gd name="connsiteY67" fmla="*/ 1000125 h 1981200"/>
              <a:gd name="connsiteX68" fmla="*/ 2457450 w 6858000"/>
              <a:gd name="connsiteY68" fmla="*/ 981075 h 1981200"/>
              <a:gd name="connsiteX69" fmla="*/ 2400300 w 6858000"/>
              <a:gd name="connsiteY69" fmla="*/ 981075 h 1981200"/>
              <a:gd name="connsiteX70" fmla="*/ 2400300 w 6858000"/>
              <a:gd name="connsiteY70" fmla="*/ 962025 h 1981200"/>
              <a:gd name="connsiteX71" fmla="*/ 2352675 w 6858000"/>
              <a:gd name="connsiteY71" fmla="*/ 962025 h 1981200"/>
              <a:gd name="connsiteX72" fmla="*/ 2352675 w 6858000"/>
              <a:gd name="connsiteY72" fmla="*/ 938213 h 1981200"/>
              <a:gd name="connsiteX73" fmla="*/ 2338387 w 6858000"/>
              <a:gd name="connsiteY73" fmla="*/ 938213 h 1981200"/>
              <a:gd name="connsiteX74" fmla="*/ 2338387 w 6858000"/>
              <a:gd name="connsiteY74" fmla="*/ 914400 h 1981200"/>
              <a:gd name="connsiteX75" fmla="*/ 2300287 w 6858000"/>
              <a:gd name="connsiteY75" fmla="*/ 914400 h 1981200"/>
              <a:gd name="connsiteX76" fmla="*/ 2300287 w 6858000"/>
              <a:gd name="connsiteY76" fmla="*/ 866775 h 1981200"/>
              <a:gd name="connsiteX77" fmla="*/ 2228850 w 6858000"/>
              <a:gd name="connsiteY77" fmla="*/ 866775 h 1981200"/>
              <a:gd name="connsiteX78" fmla="*/ 2228850 w 6858000"/>
              <a:gd name="connsiteY78" fmla="*/ 852488 h 1981200"/>
              <a:gd name="connsiteX79" fmla="*/ 2119312 w 6858000"/>
              <a:gd name="connsiteY79" fmla="*/ 852488 h 1981200"/>
              <a:gd name="connsiteX80" fmla="*/ 2119312 w 6858000"/>
              <a:gd name="connsiteY80" fmla="*/ 814388 h 1981200"/>
              <a:gd name="connsiteX81" fmla="*/ 2090737 w 6858000"/>
              <a:gd name="connsiteY81" fmla="*/ 814388 h 1981200"/>
              <a:gd name="connsiteX82" fmla="*/ 2090737 w 6858000"/>
              <a:gd name="connsiteY82" fmla="*/ 795338 h 1981200"/>
              <a:gd name="connsiteX83" fmla="*/ 2076450 w 6858000"/>
              <a:gd name="connsiteY83" fmla="*/ 795338 h 1981200"/>
              <a:gd name="connsiteX84" fmla="*/ 2066925 w 6858000"/>
              <a:gd name="connsiteY84" fmla="*/ 785813 h 1981200"/>
              <a:gd name="connsiteX85" fmla="*/ 2047875 w 6858000"/>
              <a:gd name="connsiteY85" fmla="*/ 785813 h 1981200"/>
              <a:gd name="connsiteX86" fmla="*/ 2047875 w 6858000"/>
              <a:gd name="connsiteY86" fmla="*/ 747713 h 1981200"/>
              <a:gd name="connsiteX87" fmla="*/ 1966912 w 6858000"/>
              <a:gd name="connsiteY87" fmla="*/ 747713 h 1981200"/>
              <a:gd name="connsiteX88" fmla="*/ 1966912 w 6858000"/>
              <a:gd name="connsiteY88" fmla="*/ 723900 h 1981200"/>
              <a:gd name="connsiteX89" fmla="*/ 1943100 w 6858000"/>
              <a:gd name="connsiteY89" fmla="*/ 723900 h 1981200"/>
              <a:gd name="connsiteX90" fmla="*/ 1943100 w 6858000"/>
              <a:gd name="connsiteY90" fmla="*/ 709613 h 1981200"/>
              <a:gd name="connsiteX91" fmla="*/ 1871662 w 6858000"/>
              <a:gd name="connsiteY91" fmla="*/ 709613 h 1981200"/>
              <a:gd name="connsiteX92" fmla="*/ 1869280 w 6858000"/>
              <a:gd name="connsiteY92" fmla="*/ 700088 h 1981200"/>
              <a:gd name="connsiteX93" fmla="*/ 1833562 w 6858000"/>
              <a:gd name="connsiteY93" fmla="*/ 700088 h 1981200"/>
              <a:gd name="connsiteX94" fmla="*/ 1833562 w 6858000"/>
              <a:gd name="connsiteY94" fmla="*/ 676275 h 1981200"/>
              <a:gd name="connsiteX95" fmla="*/ 1804987 w 6858000"/>
              <a:gd name="connsiteY95" fmla="*/ 676275 h 1981200"/>
              <a:gd name="connsiteX96" fmla="*/ 1804987 w 6858000"/>
              <a:gd name="connsiteY96" fmla="*/ 638175 h 1981200"/>
              <a:gd name="connsiteX97" fmla="*/ 1757362 w 6858000"/>
              <a:gd name="connsiteY97" fmla="*/ 638175 h 1981200"/>
              <a:gd name="connsiteX98" fmla="*/ 1757362 w 6858000"/>
              <a:gd name="connsiteY98" fmla="*/ 619125 h 1981200"/>
              <a:gd name="connsiteX99" fmla="*/ 1685925 w 6858000"/>
              <a:gd name="connsiteY99" fmla="*/ 619125 h 1981200"/>
              <a:gd name="connsiteX100" fmla="*/ 1685925 w 6858000"/>
              <a:gd name="connsiteY100" fmla="*/ 566738 h 1981200"/>
              <a:gd name="connsiteX101" fmla="*/ 1633537 w 6858000"/>
              <a:gd name="connsiteY101" fmla="*/ 566738 h 1981200"/>
              <a:gd name="connsiteX102" fmla="*/ 1633537 w 6858000"/>
              <a:gd name="connsiteY102" fmla="*/ 542925 h 1981200"/>
              <a:gd name="connsiteX103" fmla="*/ 1619250 w 6858000"/>
              <a:gd name="connsiteY103" fmla="*/ 542925 h 1981200"/>
              <a:gd name="connsiteX104" fmla="*/ 1621631 w 6858000"/>
              <a:gd name="connsiteY104" fmla="*/ 531019 h 1981200"/>
              <a:gd name="connsiteX105" fmla="*/ 1585912 w 6858000"/>
              <a:gd name="connsiteY105" fmla="*/ 533400 h 1981200"/>
              <a:gd name="connsiteX106" fmla="*/ 1585912 w 6858000"/>
              <a:gd name="connsiteY106" fmla="*/ 514350 h 1981200"/>
              <a:gd name="connsiteX107" fmla="*/ 1557337 w 6858000"/>
              <a:gd name="connsiteY107" fmla="*/ 514350 h 1981200"/>
              <a:gd name="connsiteX108" fmla="*/ 1557337 w 6858000"/>
              <a:gd name="connsiteY108" fmla="*/ 466725 h 1981200"/>
              <a:gd name="connsiteX109" fmla="*/ 1528762 w 6858000"/>
              <a:gd name="connsiteY109" fmla="*/ 466725 h 1981200"/>
              <a:gd name="connsiteX110" fmla="*/ 1528762 w 6858000"/>
              <a:gd name="connsiteY110" fmla="*/ 442913 h 1981200"/>
              <a:gd name="connsiteX111" fmla="*/ 1500187 w 6858000"/>
              <a:gd name="connsiteY111" fmla="*/ 442913 h 1981200"/>
              <a:gd name="connsiteX112" fmla="*/ 1447800 w 6858000"/>
              <a:gd name="connsiteY112" fmla="*/ 442913 h 1981200"/>
              <a:gd name="connsiteX113" fmla="*/ 1447800 w 6858000"/>
              <a:gd name="connsiteY113" fmla="*/ 400050 h 1981200"/>
              <a:gd name="connsiteX114" fmla="*/ 1423987 w 6858000"/>
              <a:gd name="connsiteY114" fmla="*/ 400050 h 1981200"/>
              <a:gd name="connsiteX115" fmla="*/ 1423987 w 6858000"/>
              <a:gd name="connsiteY115" fmla="*/ 385763 h 1981200"/>
              <a:gd name="connsiteX116" fmla="*/ 1395412 w 6858000"/>
              <a:gd name="connsiteY116" fmla="*/ 385763 h 1981200"/>
              <a:gd name="connsiteX117" fmla="*/ 1395412 w 6858000"/>
              <a:gd name="connsiteY117" fmla="*/ 366713 h 1981200"/>
              <a:gd name="connsiteX118" fmla="*/ 1328737 w 6858000"/>
              <a:gd name="connsiteY118" fmla="*/ 366713 h 1981200"/>
              <a:gd name="connsiteX119" fmla="*/ 1328737 w 6858000"/>
              <a:gd name="connsiteY119" fmla="*/ 347663 h 1981200"/>
              <a:gd name="connsiteX120" fmla="*/ 1304925 w 6858000"/>
              <a:gd name="connsiteY120" fmla="*/ 347663 h 1981200"/>
              <a:gd name="connsiteX121" fmla="*/ 1285875 w 6858000"/>
              <a:gd name="connsiteY121" fmla="*/ 347663 h 1981200"/>
              <a:gd name="connsiteX122" fmla="*/ 1285875 w 6858000"/>
              <a:gd name="connsiteY122" fmla="*/ 323850 h 1981200"/>
              <a:gd name="connsiteX123" fmla="*/ 1262062 w 6858000"/>
              <a:gd name="connsiteY123" fmla="*/ 323850 h 1981200"/>
              <a:gd name="connsiteX124" fmla="*/ 1262062 w 6858000"/>
              <a:gd name="connsiteY124" fmla="*/ 290513 h 1981200"/>
              <a:gd name="connsiteX125" fmla="*/ 1152525 w 6858000"/>
              <a:gd name="connsiteY125" fmla="*/ 290513 h 1981200"/>
              <a:gd name="connsiteX126" fmla="*/ 1152525 w 6858000"/>
              <a:gd name="connsiteY126" fmla="*/ 276225 h 1981200"/>
              <a:gd name="connsiteX127" fmla="*/ 1109662 w 6858000"/>
              <a:gd name="connsiteY127" fmla="*/ 276225 h 1981200"/>
              <a:gd name="connsiteX128" fmla="*/ 1109662 w 6858000"/>
              <a:gd name="connsiteY128" fmla="*/ 261938 h 1981200"/>
              <a:gd name="connsiteX129" fmla="*/ 914400 w 6858000"/>
              <a:gd name="connsiteY129" fmla="*/ 261938 h 1981200"/>
              <a:gd name="connsiteX130" fmla="*/ 914400 w 6858000"/>
              <a:gd name="connsiteY130" fmla="*/ 228600 h 1981200"/>
              <a:gd name="connsiteX131" fmla="*/ 876300 w 6858000"/>
              <a:gd name="connsiteY131" fmla="*/ 228600 h 1981200"/>
              <a:gd name="connsiteX132" fmla="*/ 876300 w 6858000"/>
              <a:gd name="connsiteY132" fmla="*/ 200025 h 1981200"/>
              <a:gd name="connsiteX133" fmla="*/ 809625 w 6858000"/>
              <a:gd name="connsiteY133" fmla="*/ 200025 h 1981200"/>
              <a:gd name="connsiteX134" fmla="*/ 809625 w 6858000"/>
              <a:gd name="connsiteY134" fmla="*/ 180975 h 1981200"/>
              <a:gd name="connsiteX135" fmla="*/ 781050 w 6858000"/>
              <a:gd name="connsiteY135" fmla="*/ 180975 h 1981200"/>
              <a:gd name="connsiteX136" fmla="*/ 781050 w 6858000"/>
              <a:gd name="connsiteY136" fmla="*/ 161925 h 1981200"/>
              <a:gd name="connsiteX137" fmla="*/ 757237 w 6858000"/>
              <a:gd name="connsiteY137" fmla="*/ 161925 h 1981200"/>
              <a:gd name="connsiteX138" fmla="*/ 719137 w 6858000"/>
              <a:gd name="connsiteY138" fmla="*/ 161925 h 1981200"/>
              <a:gd name="connsiteX139" fmla="*/ 719137 w 6858000"/>
              <a:gd name="connsiteY139" fmla="*/ 128588 h 1981200"/>
              <a:gd name="connsiteX140" fmla="*/ 652462 w 6858000"/>
              <a:gd name="connsiteY140" fmla="*/ 128588 h 1981200"/>
              <a:gd name="connsiteX141" fmla="*/ 652462 w 6858000"/>
              <a:gd name="connsiteY141" fmla="*/ 109538 h 1981200"/>
              <a:gd name="connsiteX142" fmla="*/ 571500 w 6858000"/>
              <a:gd name="connsiteY142" fmla="*/ 109538 h 1981200"/>
              <a:gd name="connsiteX143" fmla="*/ 571500 w 6858000"/>
              <a:gd name="connsiteY143" fmla="*/ 95250 h 1981200"/>
              <a:gd name="connsiteX144" fmla="*/ 509587 w 6858000"/>
              <a:gd name="connsiteY144" fmla="*/ 95250 h 1981200"/>
              <a:gd name="connsiteX145" fmla="*/ 509587 w 6858000"/>
              <a:gd name="connsiteY145" fmla="*/ 76200 h 1981200"/>
              <a:gd name="connsiteX146" fmla="*/ 423862 w 6858000"/>
              <a:gd name="connsiteY146" fmla="*/ 76200 h 1981200"/>
              <a:gd name="connsiteX147" fmla="*/ 423862 w 6858000"/>
              <a:gd name="connsiteY147" fmla="*/ 52388 h 1981200"/>
              <a:gd name="connsiteX148" fmla="*/ 352425 w 6858000"/>
              <a:gd name="connsiteY148" fmla="*/ 52388 h 1981200"/>
              <a:gd name="connsiteX149" fmla="*/ 280987 w 6858000"/>
              <a:gd name="connsiteY149" fmla="*/ 52388 h 1981200"/>
              <a:gd name="connsiteX150" fmla="*/ 280987 w 6858000"/>
              <a:gd name="connsiteY150" fmla="*/ 33338 h 1981200"/>
              <a:gd name="connsiteX151" fmla="*/ 190500 w 6858000"/>
              <a:gd name="connsiteY151" fmla="*/ 33338 h 1981200"/>
              <a:gd name="connsiteX152" fmla="*/ 190500 w 6858000"/>
              <a:gd name="connsiteY152" fmla="*/ 0 h 1981200"/>
              <a:gd name="connsiteX153" fmla="*/ 0 w 6858000"/>
              <a:gd name="connsiteY153" fmla="*/ 0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6858000" h="1981200">
                <a:moveTo>
                  <a:pt x="6858000" y="1981200"/>
                </a:moveTo>
                <a:lnTo>
                  <a:pt x="6253162" y="1981200"/>
                </a:lnTo>
                <a:lnTo>
                  <a:pt x="6253162" y="1866900"/>
                </a:lnTo>
                <a:lnTo>
                  <a:pt x="5600700" y="1866900"/>
                </a:lnTo>
                <a:lnTo>
                  <a:pt x="5600700" y="1828800"/>
                </a:lnTo>
                <a:lnTo>
                  <a:pt x="5386387" y="1828800"/>
                </a:lnTo>
                <a:lnTo>
                  <a:pt x="5386387" y="1795463"/>
                </a:lnTo>
                <a:lnTo>
                  <a:pt x="5157787" y="1795463"/>
                </a:lnTo>
                <a:lnTo>
                  <a:pt x="5157787" y="1752600"/>
                </a:lnTo>
                <a:lnTo>
                  <a:pt x="5019675" y="1752600"/>
                </a:lnTo>
                <a:lnTo>
                  <a:pt x="5019675" y="1738313"/>
                </a:lnTo>
                <a:lnTo>
                  <a:pt x="4957762" y="1738313"/>
                </a:lnTo>
                <a:lnTo>
                  <a:pt x="4957762" y="1709738"/>
                </a:lnTo>
                <a:lnTo>
                  <a:pt x="4643437" y="1709738"/>
                </a:lnTo>
                <a:lnTo>
                  <a:pt x="4643437" y="1685925"/>
                </a:lnTo>
                <a:lnTo>
                  <a:pt x="4591050" y="1685925"/>
                </a:lnTo>
                <a:lnTo>
                  <a:pt x="4591050" y="1662113"/>
                </a:lnTo>
                <a:lnTo>
                  <a:pt x="4524375" y="1662113"/>
                </a:lnTo>
                <a:lnTo>
                  <a:pt x="4524375" y="1619250"/>
                </a:lnTo>
                <a:lnTo>
                  <a:pt x="4405312" y="1619250"/>
                </a:lnTo>
                <a:lnTo>
                  <a:pt x="4405312" y="1585913"/>
                </a:lnTo>
                <a:lnTo>
                  <a:pt x="4367212" y="1585913"/>
                </a:lnTo>
                <a:lnTo>
                  <a:pt x="4367212" y="1552575"/>
                </a:lnTo>
                <a:lnTo>
                  <a:pt x="4157662" y="1552575"/>
                </a:lnTo>
                <a:lnTo>
                  <a:pt x="4157662" y="1509713"/>
                </a:lnTo>
                <a:lnTo>
                  <a:pt x="4057650" y="1509713"/>
                </a:lnTo>
                <a:lnTo>
                  <a:pt x="4057650" y="1485900"/>
                </a:lnTo>
                <a:lnTo>
                  <a:pt x="4005262" y="1485900"/>
                </a:lnTo>
                <a:lnTo>
                  <a:pt x="4005262" y="1462088"/>
                </a:lnTo>
                <a:lnTo>
                  <a:pt x="3862387" y="1462088"/>
                </a:lnTo>
                <a:lnTo>
                  <a:pt x="3862387" y="1433513"/>
                </a:lnTo>
                <a:lnTo>
                  <a:pt x="3738562" y="1433513"/>
                </a:lnTo>
                <a:lnTo>
                  <a:pt x="3738562" y="1423988"/>
                </a:lnTo>
                <a:lnTo>
                  <a:pt x="3686175" y="1423988"/>
                </a:lnTo>
                <a:lnTo>
                  <a:pt x="3686175" y="1400175"/>
                </a:lnTo>
                <a:lnTo>
                  <a:pt x="3614737" y="1400175"/>
                </a:lnTo>
                <a:lnTo>
                  <a:pt x="3614737" y="1381125"/>
                </a:lnTo>
                <a:lnTo>
                  <a:pt x="3552825" y="1381125"/>
                </a:lnTo>
                <a:lnTo>
                  <a:pt x="3552825" y="1347788"/>
                </a:lnTo>
                <a:lnTo>
                  <a:pt x="3481387" y="1347788"/>
                </a:lnTo>
                <a:lnTo>
                  <a:pt x="3481387" y="1323975"/>
                </a:lnTo>
                <a:lnTo>
                  <a:pt x="3367087" y="1323975"/>
                </a:lnTo>
                <a:lnTo>
                  <a:pt x="3367087" y="1300163"/>
                </a:lnTo>
                <a:lnTo>
                  <a:pt x="3300412" y="1300163"/>
                </a:lnTo>
                <a:lnTo>
                  <a:pt x="3300412" y="1281113"/>
                </a:lnTo>
                <a:lnTo>
                  <a:pt x="3243262" y="1281113"/>
                </a:lnTo>
                <a:lnTo>
                  <a:pt x="3243262" y="1252538"/>
                </a:lnTo>
                <a:lnTo>
                  <a:pt x="3200400" y="1252538"/>
                </a:lnTo>
                <a:lnTo>
                  <a:pt x="3200400" y="1219200"/>
                </a:lnTo>
                <a:lnTo>
                  <a:pt x="3157537" y="1219200"/>
                </a:lnTo>
                <a:lnTo>
                  <a:pt x="3157537" y="1204913"/>
                </a:lnTo>
                <a:lnTo>
                  <a:pt x="3076575" y="1204913"/>
                </a:lnTo>
                <a:lnTo>
                  <a:pt x="3076575" y="1176338"/>
                </a:lnTo>
                <a:lnTo>
                  <a:pt x="2914650" y="1176338"/>
                </a:lnTo>
                <a:lnTo>
                  <a:pt x="2914650" y="1162050"/>
                </a:lnTo>
                <a:lnTo>
                  <a:pt x="2833687" y="1162050"/>
                </a:lnTo>
                <a:lnTo>
                  <a:pt x="2833687" y="1138238"/>
                </a:lnTo>
                <a:lnTo>
                  <a:pt x="2728912" y="1138238"/>
                </a:lnTo>
                <a:lnTo>
                  <a:pt x="2728912" y="1123950"/>
                </a:lnTo>
                <a:lnTo>
                  <a:pt x="2686050" y="1123950"/>
                </a:lnTo>
                <a:lnTo>
                  <a:pt x="2686050" y="1100138"/>
                </a:lnTo>
                <a:lnTo>
                  <a:pt x="2657475" y="1100138"/>
                </a:lnTo>
                <a:lnTo>
                  <a:pt x="2657475" y="1042988"/>
                </a:lnTo>
                <a:lnTo>
                  <a:pt x="2557462" y="1042988"/>
                </a:lnTo>
                <a:lnTo>
                  <a:pt x="2557462" y="1023938"/>
                </a:lnTo>
                <a:lnTo>
                  <a:pt x="2533650" y="1023938"/>
                </a:lnTo>
                <a:lnTo>
                  <a:pt x="2533650" y="1000125"/>
                </a:lnTo>
                <a:lnTo>
                  <a:pt x="2457450" y="1000125"/>
                </a:lnTo>
                <a:lnTo>
                  <a:pt x="2457450" y="981075"/>
                </a:lnTo>
                <a:lnTo>
                  <a:pt x="2400300" y="981075"/>
                </a:lnTo>
                <a:lnTo>
                  <a:pt x="2400300" y="962025"/>
                </a:lnTo>
                <a:lnTo>
                  <a:pt x="2352675" y="962025"/>
                </a:lnTo>
                <a:lnTo>
                  <a:pt x="2352675" y="938213"/>
                </a:lnTo>
                <a:lnTo>
                  <a:pt x="2338387" y="938213"/>
                </a:lnTo>
                <a:lnTo>
                  <a:pt x="2338387" y="914400"/>
                </a:lnTo>
                <a:lnTo>
                  <a:pt x="2300287" y="914400"/>
                </a:lnTo>
                <a:lnTo>
                  <a:pt x="2300287" y="866775"/>
                </a:lnTo>
                <a:lnTo>
                  <a:pt x="2228850" y="866775"/>
                </a:lnTo>
                <a:lnTo>
                  <a:pt x="2228850" y="852488"/>
                </a:lnTo>
                <a:lnTo>
                  <a:pt x="2119312" y="852488"/>
                </a:lnTo>
                <a:lnTo>
                  <a:pt x="2119312" y="814388"/>
                </a:lnTo>
                <a:lnTo>
                  <a:pt x="2090737" y="814388"/>
                </a:lnTo>
                <a:lnTo>
                  <a:pt x="2090737" y="795338"/>
                </a:lnTo>
                <a:lnTo>
                  <a:pt x="2076450" y="795338"/>
                </a:lnTo>
                <a:lnTo>
                  <a:pt x="2066925" y="785813"/>
                </a:lnTo>
                <a:lnTo>
                  <a:pt x="2047875" y="785813"/>
                </a:lnTo>
                <a:lnTo>
                  <a:pt x="2047875" y="747713"/>
                </a:lnTo>
                <a:lnTo>
                  <a:pt x="1966912" y="747713"/>
                </a:lnTo>
                <a:lnTo>
                  <a:pt x="1966912" y="723900"/>
                </a:lnTo>
                <a:lnTo>
                  <a:pt x="1943100" y="723900"/>
                </a:lnTo>
                <a:lnTo>
                  <a:pt x="1943100" y="709613"/>
                </a:lnTo>
                <a:lnTo>
                  <a:pt x="1871662" y="709613"/>
                </a:lnTo>
                <a:lnTo>
                  <a:pt x="1869280" y="700088"/>
                </a:lnTo>
                <a:lnTo>
                  <a:pt x="1833562" y="700088"/>
                </a:lnTo>
                <a:lnTo>
                  <a:pt x="1833562" y="676275"/>
                </a:lnTo>
                <a:lnTo>
                  <a:pt x="1804987" y="676275"/>
                </a:lnTo>
                <a:lnTo>
                  <a:pt x="1804987" y="638175"/>
                </a:lnTo>
                <a:lnTo>
                  <a:pt x="1757362" y="638175"/>
                </a:lnTo>
                <a:lnTo>
                  <a:pt x="1757362" y="619125"/>
                </a:lnTo>
                <a:lnTo>
                  <a:pt x="1685925" y="619125"/>
                </a:lnTo>
                <a:lnTo>
                  <a:pt x="1685925" y="566738"/>
                </a:lnTo>
                <a:lnTo>
                  <a:pt x="1633537" y="566738"/>
                </a:lnTo>
                <a:lnTo>
                  <a:pt x="1633537" y="542925"/>
                </a:lnTo>
                <a:lnTo>
                  <a:pt x="1619250" y="542925"/>
                </a:lnTo>
                <a:lnTo>
                  <a:pt x="1621631" y="531019"/>
                </a:lnTo>
                <a:lnTo>
                  <a:pt x="1585912" y="533400"/>
                </a:lnTo>
                <a:lnTo>
                  <a:pt x="1585912" y="514350"/>
                </a:lnTo>
                <a:lnTo>
                  <a:pt x="1557337" y="514350"/>
                </a:lnTo>
                <a:lnTo>
                  <a:pt x="1557337" y="466725"/>
                </a:lnTo>
                <a:lnTo>
                  <a:pt x="1528762" y="466725"/>
                </a:lnTo>
                <a:lnTo>
                  <a:pt x="1528762" y="442913"/>
                </a:lnTo>
                <a:lnTo>
                  <a:pt x="1500187" y="442913"/>
                </a:lnTo>
                <a:lnTo>
                  <a:pt x="1447800" y="442913"/>
                </a:lnTo>
                <a:lnTo>
                  <a:pt x="1447800" y="400050"/>
                </a:lnTo>
                <a:lnTo>
                  <a:pt x="1423987" y="400050"/>
                </a:lnTo>
                <a:lnTo>
                  <a:pt x="1423987" y="385763"/>
                </a:lnTo>
                <a:lnTo>
                  <a:pt x="1395412" y="385763"/>
                </a:lnTo>
                <a:lnTo>
                  <a:pt x="1395412" y="366713"/>
                </a:lnTo>
                <a:lnTo>
                  <a:pt x="1328737" y="366713"/>
                </a:lnTo>
                <a:lnTo>
                  <a:pt x="1328737" y="347663"/>
                </a:lnTo>
                <a:lnTo>
                  <a:pt x="1304925" y="347663"/>
                </a:lnTo>
                <a:lnTo>
                  <a:pt x="1285875" y="347663"/>
                </a:lnTo>
                <a:lnTo>
                  <a:pt x="1285875" y="323850"/>
                </a:lnTo>
                <a:lnTo>
                  <a:pt x="1262062" y="323850"/>
                </a:lnTo>
                <a:lnTo>
                  <a:pt x="1262062" y="290513"/>
                </a:lnTo>
                <a:lnTo>
                  <a:pt x="1152525" y="290513"/>
                </a:lnTo>
                <a:lnTo>
                  <a:pt x="1152525" y="276225"/>
                </a:lnTo>
                <a:lnTo>
                  <a:pt x="1109662" y="276225"/>
                </a:lnTo>
                <a:lnTo>
                  <a:pt x="1109662" y="261938"/>
                </a:lnTo>
                <a:lnTo>
                  <a:pt x="914400" y="261938"/>
                </a:lnTo>
                <a:lnTo>
                  <a:pt x="914400" y="228600"/>
                </a:lnTo>
                <a:lnTo>
                  <a:pt x="876300" y="228600"/>
                </a:lnTo>
                <a:lnTo>
                  <a:pt x="876300" y="200025"/>
                </a:lnTo>
                <a:lnTo>
                  <a:pt x="809625" y="200025"/>
                </a:lnTo>
                <a:lnTo>
                  <a:pt x="809625" y="180975"/>
                </a:lnTo>
                <a:lnTo>
                  <a:pt x="781050" y="180975"/>
                </a:lnTo>
                <a:lnTo>
                  <a:pt x="781050" y="161925"/>
                </a:lnTo>
                <a:lnTo>
                  <a:pt x="757237" y="161925"/>
                </a:lnTo>
                <a:lnTo>
                  <a:pt x="719137" y="161925"/>
                </a:lnTo>
                <a:lnTo>
                  <a:pt x="719137" y="128588"/>
                </a:lnTo>
                <a:lnTo>
                  <a:pt x="652462" y="128588"/>
                </a:lnTo>
                <a:lnTo>
                  <a:pt x="652462" y="109538"/>
                </a:lnTo>
                <a:lnTo>
                  <a:pt x="571500" y="109538"/>
                </a:lnTo>
                <a:lnTo>
                  <a:pt x="571500" y="95250"/>
                </a:lnTo>
                <a:lnTo>
                  <a:pt x="509587" y="95250"/>
                </a:lnTo>
                <a:lnTo>
                  <a:pt x="509587" y="76200"/>
                </a:lnTo>
                <a:lnTo>
                  <a:pt x="423862" y="76200"/>
                </a:lnTo>
                <a:lnTo>
                  <a:pt x="423862" y="52388"/>
                </a:lnTo>
                <a:lnTo>
                  <a:pt x="352425" y="52388"/>
                </a:lnTo>
                <a:lnTo>
                  <a:pt x="280987" y="52388"/>
                </a:lnTo>
                <a:lnTo>
                  <a:pt x="280987" y="33338"/>
                </a:lnTo>
                <a:lnTo>
                  <a:pt x="190500" y="33338"/>
                </a:lnTo>
                <a:lnTo>
                  <a:pt x="190500"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9318" name="Group 9317">
            <a:extLst>
              <a:ext uri="{FF2B5EF4-FFF2-40B4-BE49-F238E27FC236}">
                <a16:creationId xmlns:a16="http://schemas.microsoft.com/office/drawing/2014/main" id="{DD97443A-C76F-F8FD-20E3-DD34A979647C}"/>
              </a:ext>
            </a:extLst>
          </p:cNvPr>
          <p:cNvGrpSpPr/>
          <p:nvPr/>
        </p:nvGrpSpPr>
        <p:grpSpPr>
          <a:xfrm>
            <a:off x="1869397" y="1964430"/>
            <a:ext cx="6934249" cy="2092848"/>
            <a:chOff x="1869397" y="1964430"/>
            <a:chExt cx="6934249" cy="2092848"/>
          </a:xfrm>
        </p:grpSpPr>
        <p:sp>
          <p:nvSpPr>
            <p:cNvPr id="9233" name="Oval 9232">
              <a:extLst>
                <a:ext uri="{FF2B5EF4-FFF2-40B4-BE49-F238E27FC236}">
                  <a16:creationId xmlns:a16="http://schemas.microsoft.com/office/drawing/2014/main" id="{3DD4357F-AB04-A313-7432-7C2F5679BE7D}"/>
                </a:ext>
              </a:extLst>
            </p:cNvPr>
            <p:cNvSpPr/>
            <p:nvPr/>
          </p:nvSpPr>
          <p:spPr bwMode="auto">
            <a:xfrm>
              <a:off x="8718669" y="3972300"/>
              <a:ext cx="84977" cy="84977"/>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4" name="Oval 9233">
              <a:extLst>
                <a:ext uri="{FF2B5EF4-FFF2-40B4-BE49-F238E27FC236}">
                  <a16:creationId xmlns:a16="http://schemas.microsoft.com/office/drawing/2014/main" id="{BBBD6BCC-D2BD-80EB-9126-63017279F6D3}"/>
                </a:ext>
              </a:extLst>
            </p:cNvPr>
            <p:cNvSpPr/>
            <p:nvPr/>
          </p:nvSpPr>
          <p:spPr bwMode="auto">
            <a:xfrm flipH="1">
              <a:off x="8584232" y="3972300"/>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5" name="Oval 9234">
              <a:extLst>
                <a:ext uri="{FF2B5EF4-FFF2-40B4-BE49-F238E27FC236}">
                  <a16:creationId xmlns:a16="http://schemas.microsoft.com/office/drawing/2014/main" id="{81A51CA9-C9C7-D93E-F700-F51355DE3552}"/>
                </a:ext>
              </a:extLst>
            </p:cNvPr>
            <p:cNvSpPr/>
            <p:nvPr/>
          </p:nvSpPr>
          <p:spPr bwMode="auto">
            <a:xfrm flipH="1">
              <a:off x="8499253" y="3972300"/>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6" name="Oval 9235">
              <a:extLst>
                <a:ext uri="{FF2B5EF4-FFF2-40B4-BE49-F238E27FC236}">
                  <a16:creationId xmlns:a16="http://schemas.microsoft.com/office/drawing/2014/main" id="{136C34CD-54E8-5A57-FABE-55A7A7C3F442}"/>
                </a:ext>
              </a:extLst>
            </p:cNvPr>
            <p:cNvSpPr/>
            <p:nvPr/>
          </p:nvSpPr>
          <p:spPr bwMode="auto">
            <a:xfrm flipH="1">
              <a:off x="8398297" y="3972300"/>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7" name="Oval 9236">
              <a:extLst>
                <a:ext uri="{FF2B5EF4-FFF2-40B4-BE49-F238E27FC236}">
                  <a16:creationId xmlns:a16="http://schemas.microsoft.com/office/drawing/2014/main" id="{0FE3C8E3-3D54-F424-D0AF-BB2949540D89}"/>
                </a:ext>
              </a:extLst>
            </p:cNvPr>
            <p:cNvSpPr/>
            <p:nvPr/>
          </p:nvSpPr>
          <p:spPr bwMode="auto">
            <a:xfrm flipH="1">
              <a:off x="8369874" y="3972300"/>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8" name="Oval 9237">
              <a:extLst>
                <a:ext uri="{FF2B5EF4-FFF2-40B4-BE49-F238E27FC236}">
                  <a16:creationId xmlns:a16="http://schemas.microsoft.com/office/drawing/2014/main" id="{EF85170D-9268-A475-0653-B4C39FD09636}"/>
                </a:ext>
              </a:extLst>
            </p:cNvPr>
            <p:cNvSpPr/>
            <p:nvPr/>
          </p:nvSpPr>
          <p:spPr bwMode="auto">
            <a:xfrm flipH="1">
              <a:off x="8083598" y="3852039"/>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9" name="Oval 9238">
              <a:extLst>
                <a:ext uri="{FF2B5EF4-FFF2-40B4-BE49-F238E27FC236}">
                  <a16:creationId xmlns:a16="http://schemas.microsoft.com/office/drawing/2014/main" id="{21A3BD0C-ABA5-B1C2-7768-116F83030305}"/>
                </a:ext>
              </a:extLst>
            </p:cNvPr>
            <p:cNvSpPr/>
            <p:nvPr/>
          </p:nvSpPr>
          <p:spPr bwMode="auto">
            <a:xfrm flipH="1">
              <a:off x="8038728" y="3852039"/>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0" name="Oval 9239">
              <a:extLst>
                <a:ext uri="{FF2B5EF4-FFF2-40B4-BE49-F238E27FC236}">
                  <a16:creationId xmlns:a16="http://schemas.microsoft.com/office/drawing/2014/main" id="{EE0F5D25-085E-183C-E77D-7F0D55145C5E}"/>
                </a:ext>
              </a:extLst>
            </p:cNvPr>
            <p:cNvSpPr/>
            <p:nvPr/>
          </p:nvSpPr>
          <p:spPr bwMode="auto">
            <a:xfrm flipH="1">
              <a:off x="7993858" y="3852039"/>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1" name="Oval 9240">
              <a:extLst>
                <a:ext uri="{FF2B5EF4-FFF2-40B4-BE49-F238E27FC236}">
                  <a16:creationId xmlns:a16="http://schemas.microsoft.com/office/drawing/2014/main" id="{E044BE8C-B578-FC82-482A-B198F3CD9441}"/>
                </a:ext>
              </a:extLst>
            </p:cNvPr>
            <p:cNvSpPr/>
            <p:nvPr/>
          </p:nvSpPr>
          <p:spPr bwMode="auto">
            <a:xfrm flipH="1">
              <a:off x="7951369" y="3852039"/>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2" name="Oval 9241">
              <a:extLst>
                <a:ext uri="{FF2B5EF4-FFF2-40B4-BE49-F238E27FC236}">
                  <a16:creationId xmlns:a16="http://schemas.microsoft.com/office/drawing/2014/main" id="{0DB55AE3-5E99-BD00-2D18-AC32CF365EAF}"/>
                </a:ext>
              </a:extLst>
            </p:cNvPr>
            <p:cNvSpPr/>
            <p:nvPr/>
          </p:nvSpPr>
          <p:spPr bwMode="auto">
            <a:xfrm flipH="1">
              <a:off x="7894968" y="3852039"/>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3" name="Oval 9242">
              <a:extLst>
                <a:ext uri="{FF2B5EF4-FFF2-40B4-BE49-F238E27FC236}">
                  <a16:creationId xmlns:a16="http://schemas.microsoft.com/office/drawing/2014/main" id="{19156989-8407-28C2-792C-FD18F65094ED}"/>
                </a:ext>
              </a:extLst>
            </p:cNvPr>
            <p:cNvSpPr/>
            <p:nvPr/>
          </p:nvSpPr>
          <p:spPr bwMode="auto">
            <a:xfrm flipH="1">
              <a:off x="7765120" y="3852039"/>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4" name="Oval 9243">
              <a:extLst>
                <a:ext uri="{FF2B5EF4-FFF2-40B4-BE49-F238E27FC236}">
                  <a16:creationId xmlns:a16="http://schemas.microsoft.com/office/drawing/2014/main" id="{8CC72A38-6A40-A946-E55E-47DC83EC107D}"/>
                </a:ext>
              </a:extLst>
            </p:cNvPr>
            <p:cNvSpPr/>
            <p:nvPr/>
          </p:nvSpPr>
          <p:spPr bwMode="auto">
            <a:xfrm flipH="1">
              <a:off x="7635272" y="3852039"/>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5" name="Oval 9244">
              <a:extLst>
                <a:ext uri="{FF2B5EF4-FFF2-40B4-BE49-F238E27FC236}">
                  <a16:creationId xmlns:a16="http://schemas.microsoft.com/office/drawing/2014/main" id="{05E863B0-A79A-94DE-01DF-18717AD08F69}"/>
                </a:ext>
              </a:extLst>
            </p:cNvPr>
            <p:cNvSpPr/>
            <p:nvPr/>
          </p:nvSpPr>
          <p:spPr bwMode="auto">
            <a:xfrm flipH="1">
              <a:off x="7605301" y="3852039"/>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6" name="Oval 9245">
              <a:extLst>
                <a:ext uri="{FF2B5EF4-FFF2-40B4-BE49-F238E27FC236}">
                  <a16:creationId xmlns:a16="http://schemas.microsoft.com/office/drawing/2014/main" id="{B84AF456-C5A5-9E38-A754-54E2B5D86867}"/>
                </a:ext>
              </a:extLst>
            </p:cNvPr>
            <p:cNvSpPr/>
            <p:nvPr/>
          </p:nvSpPr>
          <p:spPr bwMode="auto">
            <a:xfrm flipH="1">
              <a:off x="7542366" y="3852039"/>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7" name="Oval 9246">
              <a:extLst>
                <a:ext uri="{FF2B5EF4-FFF2-40B4-BE49-F238E27FC236}">
                  <a16:creationId xmlns:a16="http://schemas.microsoft.com/office/drawing/2014/main" id="{E5AC4571-7BA0-8619-5ACB-E77B7C2BA55B}"/>
                </a:ext>
              </a:extLst>
            </p:cNvPr>
            <p:cNvSpPr/>
            <p:nvPr/>
          </p:nvSpPr>
          <p:spPr bwMode="auto">
            <a:xfrm flipH="1">
              <a:off x="7441668" y="3816867"/>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8" name="Oval 9247">
              <a:extLst>
                <a:ext uri="{FF2B5EF4-FFF2-40B4-BE49-F238E27FC236}">
                  <a16:creationId xmlns:a16="http://schemas.microsoft.com/office/drawing/2014/main" id="{9CB6E453-B351-9C1D-DBB2-795E221AEC8E}"/>
                </a:ext>
              </a:extLst>
            </p:cNvPr>
            <p:cNvSpPr/>
            <p:nvPr/>
          </p:nvSpPr>
          <p:spPr bwMode="auto">
            <a:xfrm flipH="1">
              <a:off x="7411697" y="3816867"/>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9" name="Oval 9248">
              <a:extLst>
                <a:ext uri="{FF2B5EF4-FFF2-40B4-BE49-F238E27FC236}">
                  <a16:creationId xmlns:a16="http://schemas.microsoft.com/office/drawing/2014/main" id="{F22DFBC9-C783-EB6D-3D20-5397C74AC7BD}"/>
                </a:ext>
              </a:extLst>
            </p:cNvPr>
            <p:cNvSpPr/>
            <p:nvPr/>
          </p:nvSpPr>
          <p:spPr bwMode="auto">
            <a:xfrm flipH="1">
              <a:off x="7376334" y="3816867"/>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0" name="Oval 9249">
              <a:extLst>
                <a:ext uri="{FF2B5EF4-FFF2-40B4-BE49-F238E27FC236}">
                  <a16:creationId xmlns:a16="http://schemas.microsoft.com/office/drawing/2014/main" id="{ED457712-52D8-A915-DCEA-04922FB76C54}"/>
                </a:ext>
              </a:extLst>
            </p:cNvPr>
            <p:cNvSpPr/>
            <p:nvPr/>
          </p:nvSpPr>
          <p:spPr bwMode="auto">
            <a:xfrm flipH="1">
              <a:off x="7325223" y="3816867"/>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1" name="Oval 9250">
              <a:extLst>
                <a:ext uri="{FF2B5EF4-FFF2-40B4-BE49-F238E27FC236}">
                  <a16:creationId xmlns:a16="http://schemas.microsoft.com/office/drawing/2014/main" id="{DBAF1038-E263-A6D8-750E-ADE1459C5F66}"/>
                </a:ext>
              </a:extLst>
            </p:cNvPr>
            <p:cNvSpPr/>
            <p:nvPr/>
          </p:nvSpPr>
          <p:spPr bwMode="auto">
            <a:xfrm flipH="1">
              <a:off x="7286192" y="3816867"/>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2" name="Oval 9251">
              <a:extLst>
                <a:ext uri="{FF2B5EF4-FFF2-40B4-BE49-F238E27FC236}">
                  <a16:creationId xmlns:a16="http://schemas.microsoft.com/office/drawing/2014/main" id="{EA3E6472-1105-8E71-E974-1B976EB6768E}"/>
                </a:ext>
              </a:extLst>
            </p:cNvPr>
            <p:cNvSpPr/>
            <p:nvPr/>
          </p:nvSpPr>
          <p:spPr bwMode="auto">
            <a:xfrm flipH="1">
              <a:off x="7242207" y="3787946"/>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3" name="Oval 9252">
              <a:extLst>
                <a:ext uri="{FF2B5EF4-FFF2-40B4-BE49-F238E27FC236}">
                  <a16:creationId xmlns:a16="http://schemas.microsoft.com/office/drawing/2014/main" id="{2E33EA4F-3A76-4704-F4EA-BBC6210E94DB}"/>
                </a:ext>
              </a:extLst>
            </p:cNvPr>
            <p:cNvSpPr/>
            <p:nvPr/>
          </p:nvSpPr>
          <p:spPr bwMode="auto">
            <a:xfrm flipH="1">
              <a:off x="7182638" y="3784278"/>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4" name="Oval 9253">
              <a:extLst>
                <a:ext uri="{FF2B5EF4-FFF2-40B4-BE49-F238E27FC236}">
                  <a16:creationId xmlns:a16="http://schemas.microsoft.com/office/drawing/2014/main" id="{CA070561-5CFB-52C7-C780-C702EA0EDD81}"/>
                </a:ext>
              </a:extLst>
            </p:cNvPr>
            <p:cNvSpPr/>
            <p:nvPr/>
          </p:nvSpPr>
          <p:spPr bwMode="auto">
            <a:xfrm flipH="1">
              <a:off x="7092305" y="3784278"/>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5" name="Oval 9254">
              <a:extLst>
                <a:ext uri="{FF2B5EF4-FFF2-40B4-BE49-F238E27FC236}">
                  <a16:creationId xmlns:a16="http://schemas.microsoft.com/office/drawing/2014/main" id="{64B60943-CEA8-2A8E-BED4-A499FE754B05}"/>
                </a:ext>
              </a:extLst>
            </p:cNvPr>
            <p:cNvSpPr/>
            <p:nvPr/>
          </p:nvSpPr>
          <p:spPr bwMode="auto">
            <a:xfrm flipH="1">
              <a:off x="7003733" y="3781897"/>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6" name="Oval 9255">
              <a:extLst>
                <a:ext uri="{FF2B5EF4-FFF2-40B4-BE49-F238E27FC236}">
                  <a16:creationId xmlns:a16="http://schemas.microsoft.com/office/drawing/2014/main" id="{51F8B738-F211-E07A-2A00-4BD011A73287}"/>
                </a:ext>
              </a:extLst>
            </p:cNvPr>
            <p:cNvSpPr/>
            <p:nvPr/>
          </p:nvSpPr>
          <p:spPr bwMode="auto">
            <a:xfrm flipH="1">
              <a:off x="6992209" y="3745457"/>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7" name="Oval 9256">
              <a:extLst>
                <a:ext uri="{FF2B5EF4-FFF2-40B4-BE49-F238E27FC236}">
                  <a16:creationId xmlns:a16="http://schemas.microsoft.com/office/drawing/2014/main" id="{CF3B5D15-11D2-1572-F71E-7306962CF3D8}"/>
                </a:ext>
              </a:extLst>
            </p:cNvPr>
            <p:cNvSpPr/>
            <p:nvPr/>
          </p:nvSpPr>
          <p:spPr bwMode="auto">
            <a:xfrm flipH="1">
              <a:off x="6949358" y="3743076"/>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8" name="Oval 9257">
              <a:extLst>
                <a:ext uri="{FF2B5EF4-FFF2-40B4-BE49-F238E27FC236}">
                  <a16:creationId xmlns:a16="http://schemas.microsoft.com/office/drawing/2014/main" id="{BE4D1C05-D93F-A94B-3440-84A7EF322BDC}"/>
                </a:ext>
              </a:extLst>
            </p:cNvPr>
            <p:cNvSpPr/>
            <p:nvPr/>
          </p:nvSpPr>
          <p:spPr bwMode="auto">
            <a:xfrm flipH="1">
              <a:off x="6921855" y="3740695"/>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9" name="Oval 9258">
              <a:extLst>
                <a:ext uri="{FF2B5EF4-FFF2-40B4-BE49-F238E27FC236}">
                  <a16:creationId xmlns:a16="http://schemas.microsoft.com/office/drawing/2014/main" id="{C86B7D3A-F8BB-EE16-EE40-846C7F31B394}"/>
                </a:ext>
              </a:extLst>
            </p:cNvPr>
            <p:cNvSpPr/>
            <p:nvPr/>
          </p:nvSpPr>
          <p:spPr bwMode="auto">
            <a:xfrm flipH="1">
              <a:off x="6893320" y="3741505"/>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0" name="Oval 9259">
              <a:extLst>
                <a:ext uri="{FF2B5EF4-FFF2-40B4-BE49-F238E27FC236}">
                  <a16:creationId xmlns:a16="http://schemas.microsoft.com/office/drawing/2014/main" id="{031EF729-4F45-5992-7AA1-E89DFAF06E85}"/>
                </a:ext>
              </a:extLst>
            </p:cNvPr>
            <p:cNvSpPr/>
            <p:nvPr/>
          </p:nvSpPr>
          <p:spPr bwMode="auto">
            <a:xfrm flipH="1">
              <a:off x="6797214" y="3708688"/>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1" name="Oval 9260">
              <a:extLst>
                <a:ext uri="{FF2B5EF4-FFF2-40B4-BE49-F238E27FC236}">
                  <a16:creationId xmlns:a16="http://schemas.microsoft.com/office/drawing/2014/main" id="{E6EC4AF4-42D7-70A8-218A-57A84CB6E0C7}"/>
                </a:ext>
              </a:extLst>
            </p:cNvPr>
            <p:cNvSpPr/>
            <p:nvPr/>
          </p:nvSpPr>
          <p:spPr bwMode="auto">
            <a:xfrm flipH="1">
              <a:off x="6773165" y="3700534"/>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2" name="Oval 9261">
              <a:extLst>
                <a:ext uri="{FF2B5EF4-FFF2-40B4-BE49-F238E27FC236}">
                  <a16:creationId xmlns:a16="http://schemas.microsoft.com/office/drawing/2014/main" id="{DC52EE86-F6A6-7E30-A403-6A3422C77C87}"/>
                </a:ext>
              </a:extLst>
            </p:cNvPr>
            <p:cNvSpPr/>
            <p:nvPr/>
          </p:nvSpPr>
          <p:spPr bwMode="auto">
            <a:xfrm flipH="1">
              <a:off x="6631431" y="3708688"/>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3" name="Oval 9262">
              <a:extLst>
                <a:ext uri="{FF2B5EF4-FFF2-40B4-BE49-F238E27FC236}">
                  <a16:creationId xmlns:a16="http://schemas.microsoft.com/office/drawing/2014/main" id="{30B7DB18-3E2E-FD10-6E92-3515E0ABA564}"/>
                </a:ext>
              </a:extLst>
            </p:cNvPr>
            <p:cNvSpPr/>
            <p:nvPr/>
          </p:nvSpPr>
          <p:spPr bwMode="auto">
            <a:xfrm flipH="1">
              <a:off x="6592275" y="3708688"/>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4" name="Oval 9263">
              <a:extLst>
                <a:ext uri="{FF2B5EF4-FFF2-40B4-BE49-F238E27FC236}">
                  <a16:creationId xmlns:a16="http://schemas.microsoft.com/office/drawing/2014/main" id="{3570BC87-089A-4EAB-F391-B30F1CC097BC}"/>
                </a:ext>
              </a:extLst>
            </p:cNvPr>
            <p:cNvSpPr/>
            <p:nvPr/>
          </p:nvSpPr>
          <p:spPr bwMode="auto">
            <a:xfrm flipH="1">
              <a:off x="6540748" y="3708688"/>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5" name="Oval 9264">
              <a:extLst>
                <a:ext uri="{FF2B5EF4-FFF2-40B4-BE49-F238E27FC236}">
                  <a16:creationId xmlns:a16="http://schemas.microsoft.com/office/drawing/2014/main" id="{393990CA-6398-74B9-14D9-5229185496E1}"/>
                </a:ext>
              </a:extLst>
            </p:cNvPr>
            <p:cNvSpPr/>
            <p:nvPr/>
          </p:nvSpPr>
          <p:spPr bwMode="auto">
            <a:xfrm flipH="1">
              <a:off x="6500342" y="3708688"/>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6" name="Oval 9265">
              <a:extLst>
                <a:ext uri="{FF2B5EF4-FFF2-40B4-BE49-F238E27FC236}">
                  <a16:creationId xmlns:a16="http://schemas.microsoft.com/office/drawing/2014/main" id="{4FCF104B-573E-AF37-36AF-511DF5CAB714}"/>
                </a:ext>
              </a:extLst>
            </p:cNvPr>
            <p:cNvSpPr/>
            <p:nvPr/>
          </p:nvSpPr>
          <p:spPr bwMode="auto">
            <a:xfrm flipH="1">
              <a:off x="6485872" y="3693514"/>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7" name="Oval 9266">
              <a:extLst>
                <a:ext uri="{FF2B5EF4-FFF2-40B4-BE49-F238E27FC236}">
                  <a16:creationId xmlns:a16="http://schemas.microsoft.com/office/drawing/2014/main" id="{7D093A2A-AE6E-7703-27A9-BB3D7E6FE407}"/>
                </a:ext>
              </a:extLst>
            </p:cNvPr>
            <p:cNvSpPr/>
            <p:nvPr/>
          </p:nvSpPr>
          <p:spPr bwMode="auto">
            <a:xfrm flipH="1">
              <a:off x="6423568" y="3674651"/>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8" name="Oval 9267">
              <a:extLst>
                <a:ext uri="{FF2B5EF4-FFF2-40B4-BE49-F238E27FC236}">
                  <a16:creationId xmlns:a16="http://schemas.microsoft.com/office/drawing/2014/main" id="{368E2E2E-90E5-A818-8934-EE0A0D96B136}"/>
                </a:ext>
              </a:extLst>
            </p:cNvPr>
            <p:cNvSpPr/>
            <p:nvPr/>
          </p:nvSpPr>
          <p:spPr bwMode="auto">
            <a:xfrm flipH="1">
              <a:off x="6395830" y="3647440"/>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9" name="Oval 9268">
              <a:extLst>
                <a:ext uri="{FF2B5EF4-FFF2-40B4-BE49-F238E27FC236}">
                  <a16:creationId xmlns:a16="http://schemas.microsoft.com/office/drawing/2014/main" id="{89F27929-EB66-5B9E-5C8A-EF827BDD215C}"/>
                </a:ext>
              </a:extLst>
            </p:cNvPr>
            <p:cNvSpPr/>
            <p:nvPr/>
          </p:nvSpPr>
          <p:spPr bwMode="auto">
            <a:xfrm flipH="1">
              <a:off x="6333526" y="3612100"/>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0" name="Oval 9269">
              <a:extLst>
                <a:ext uri="{FF2B5EF4-FFF2-40B4-BE49-F238E27FC236}">
                  <a16:creationId xmlns:a16="http://schemas.microsoft.com/office/drawing/2014/main" id="{2D2F8A7F-D63C-7E88-62B4-546BD326A96B}"/>
                </a:ext>
              </a:extLst>
            </p:cNvPr>
            <p:cNvSpPr/>
            <p:nvPr/>
          </p:nvSpPr>
          <p:spPr bwMode="auto">
            <a:xfrm flipH="1">
              <a:off x="6254494" y="3600880"/>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1" name="Oval 9270">
              <a:extLst>
                <a:ext uri="{FF2B5EF4-FFF2-40B4-BE49-F238E27FC236}">
                  <a16:creationId xmlns:a16="http://schemas.microsoft.com/office/drawing/2014/main" id="{3917369D-35F0-C59F-87FA-7E83DEF9A62E}"/>
                </a:ext>
              </a:extLst>
            </p:cNvPr>
            <p:cNvSpPr/>
            <p:nvPr/>
          </p:nvSpPr>
          <p:spPr bwMode="auto">
            <a:xfrm flipH="1">
              <a:off x="6224869" y="3569611"/>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2" name="Oval 9271">
              <a:extLst>
                <a:ext uri="{FF2B5EF4-FFF2-40B4-BE49-F238E27FC236}">
                  <a16:creationId xmlns:a16="http://schemas.microsoft.com/office/drawing/2014/main" id="{7F7F2C1A-D6CE-FE59-BAF6-B125797959DE}"/>
                </a:ext>
              </a:extLst>
            </p:cNvPr>
            <p:cNvSpPr/>
            <p:nvPr/>
          </p:nvSpPr>
          <p:spPr bwMode="auto">
            <a:xfrm flipH="1">
              <a:off x="6196575" y="3546790"/>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3" name="Oval 9272">
              <a:extLst>
                <a:ext uri="{FF2B5EF4-FFF2-40B4-BE49-F238E27FC236}">
                  <a16:creationId xmlns:a16="http://schemas.microsoft.com/office/drawing/2014/main" id="{EA3C87A4-0127-48E4-934F-B741009697BD}"/>
                </a:ext>
              </a:extLst>
            </p:cNvPr>
            <p:cNvSpPr/>
            <p:nvPr/>
          </p:nvSpPr>
          <p:spPr bwMode="auto">
            <a:xfrm flipH="1">
              <a:off x="6162565" y="3544160"/>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4" name="Oval 9273">
              <a:extLst>
                <a:ext uri="{FF2B5EF4-FFF2-40B4-BE49-F238E27FC236}">
                  <a16:creationId xmlns:a16="http://schemas.microsoft.com/office/drawing/2014/main" id="{DE58D412-DFE0-8C45-D68C-5C986A40D8DC}"/>
                </a:ext>
              </a:extLst>
            </p:cNvPr>
            <p:cNvSpPr/>
            <p:nvPr/>
          </p:nvSpPr>
          <p:spPr bwMode="auto">
            <a:xfrm flipH="1">
              <a:off x="6119895" y="3541660"/>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5" name="Oval 9274">
              <a:extLst>
                <a:ext uri="{FF2B5EF4-FFF2-40B4-BE49-F238E27FC236}">
                  <a16:creationId xmlns:a16="http://schemas.microsoft.com/office/drawing/2014/main" id="{4DF3A4E2-DE99-60F6-A304-1D3DF63035F0}"/>
                </a:ext>
              </a:extLst>
            </p:cNvPr>
            <p:cNvSpPr/>
            <p:nvPr/>
          </p:nvSpPr>
          <p:spPr bwMode="auto">
            <a:xfrm flipH="1">
              <a:off x="6086519" y="3541660"/>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6" name="Oval 9275">
              <a:extLst>
                <a:ext uri="{FF2B5EF4-FFF2-40B4-BE49-F238E27FC236}">
                  <a16:creationId xmlns:a16="http://schemas.microsoft.com/office/drawing/2014/main" id="{ED39EA49-1894-99EF-497A-FCF1AD03797F}"/>
                </a:ext>
              </a:extLst>
            </p:cNvPr>
            <p:cNvSpPr/>
            <p:nvPr/>
          </p:nvSpPr>
          <p:spPr bwMode="auto">
            <a:xfrm flipH="1">
              <a:off x="6029256" y="3541660"/>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7" name="Oval 9276">
              <a:extLst>
                <a:ext uri="{FF2B5EF4-FFF2-40B4-BE49-F238E27FC236}">
                  <a16:creationId xmlns:a16="http://schemas.microsoft.com/office/drawing/2014/main" id="{986068DA-866F-0CA0-A988-C5F5D1FFF6B7}"/>
                </a:ext>
              </a:extLst>
            </p:cNvPr>
            <p:cNvSpPr/>
            <p:nvPr/>
          </p:nvSpPr>
          <p:spPr bwMode="auto">
            <a:xfrm flipH="1">
              <a:off x="5986767" y="3507404"/>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8" name="Oval 9277">
              <a:extLst>
                <a:ext uri="{FF2B5EF4-FFF2-40B4-BE49-F238E27FC236}">
                  <a16:creationId xmlns:a16="http://schemas.microsoft.com/office/drawing/2014/main" id="{F3ECB389-1ABE-ED6D-FDBD-AD42EF6ACFBE}"/>
                </a:ext>
              </a:extLst>
            </p:cNvPr>
            <p:cNvSpPr/>
            <p:nvPr/>
          </p:nvSpPr>
          <p:spPr bwMode="auto">
            <a:xfrm flipH="1">
              <a:off x="5867598" y="3456682"/>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9" name="Oval 9278">
              <a:extLst>
                <a:ext uri="{FF2B5EF4-FFF2-40B4-BE49-F238E27FC236}">
                  <a16:creationId xmlns:a16="http://schemas.microsoft.com/office/drawing/2014/main" id="{734E359C-0752-36FB-0845-FC31C990022D}"/>
                </a:ext>
              </a:extLst>
            </p:cNvPr>
            <p:cNvSpPr/>
            <p:nvPr/>
          </p:nvSpPr>
          <p:spPr bwMode="auto">
            <a:xfrm flipH="1">
              <a:off x="5790918" y="3456682"/>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0" name="Oval 9279">
              <a:extLst>
                <a:ext uri="{FF2B5EF4-FFF2-40B4-BE49-F238E27FC236}">
                  <a16:creationId xmlns:a16="http://schemas.microsoft.com/office/drawing/2014/main" id="{CD7D7438-8DAA-E248-60ED-45171973BC7F}"/>
                </a:ext>
              </a:extLst>
            </p:cNvPr>
            <p:cNvSpPr/>
            <p:nvPr/>
          </p:nvSpPr>
          <p:spPr bwMode="auto">
            <a:xfrm flipH="1">
              <a:off x="5616226" y="3419587"/>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1" name="Oval 9280">
              <a:extLst>
                <a:ext uri="{FF2B5EF4-FFF2-40B4-BE49-F238E27FC236}">
                  <a16:creationId xmlns:a16="http://schemas.microsoft.com/office/drawing/2014/main" id="{E49A4A8C-AB07-0ED2-909A-2D477CC898B7}"/>
                </a:ext>
              </a:extLst>
            </p:cNvPr>
            <p:cNvSpPr/>
            <p:nvPr/>
          </p:nvSpPr>
          <p:spPr bwMode="auto">
            <a:xfrm flipH="1">
              <a:off x="5570282" y="3409670"/>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2" name="Oval 9281">
              <a:extLst>
                <a:ext uri="{FF2B5EF4-FFF2-40B4-BE49-F238E27FC236}">
                  <a16:creationId xmlns:a16="http://schemas.microsoft.com/office/drawing/2014/main" id="{E7AFC46A-F042-4AEA-777D-8D9DB0B97636}"/>
                </a:ext>
              </a:extLst>
            </p:cNvPr>
            <p:cNvSpPr/>
            <p:nvPr/>
          </p:nvSpPr>
          <p:spPr bwMode="auto">
            <a:xfrm flipH="1">
              <a:off x="5500456" y="3382228"/>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3" name="Oval 9282">
              <a:extLst>
                <a:ext uri="{FF2B5EF4-FFF2-40B4-BE49-F238E27FC236}">
                  <a16:creationId xmlns:a16="http://schemas.microsoft.com/office/drawing/2014/main" id="{DB6AB243-3636-B605-96F2-07E196527B99}"/>
                </a:ext>
              </a:extLst>
            </p:cNvPr>
            <p:cNvSpPr/>
            <p:nvPr/>
          </p:nvSpPr>
          <p:spPr bwMode="auto">
            <a:xfrm flipH="1">
              <a:off x="5442571" y="3377098"/>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4" name="Oval 9283">
              <a:extLst>
                <a:ext uri="{FF2B5EF4-FFF2-40B4-BE49-F238E27FC236}">
                  <a16:creationId xmlns:a16="http://schemas.microsoft.com/office/drawing/2014/main" id="{3CCCD3CC-CDC6-B160-A389-0A8A119ECCC9}"/>
                </a:ext>
              </a:extLst>
            </p:cNvPr>
            <p:cNvSpPr/>
            <p:nvPr/>
          </p:nvSpPr>
          <p:spPr bwMode="auto">
            <a:xfrm flipH="1">
              <a:off x="5380565" y="3339739"/>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5" name="Oval 9284">
              <a:extLst>
                <a:ext uri="{FF2B5EF4-FFF2-40B4-BE49-F238E27FC236}">
                  <a16:creationId xmlns:a16="http://schemas.microsoft.com/office/drawing/2014/main" id="{4E9A1924-CE20-895F-DB21-6B6B4AC9B968}"/>
                </a:ext>
              </a:extLst>
            </p:cNvPr>
            <p:cNvSpPr/>
            <p:nvPr/>
          </p:nvSpPr>
          <p:spPr bwMode="auto">
            <a:xfrm flipH="1">
              <a:off x="5340182" y="3315930"/>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6" name="Oval 9285">
              <a:extLst>
                <a:ext uri="{FF2B5EF4-FFF2-40B4-BE49-F238E27FC236}">
                  <a16:creationId xmlns:a16="http://schemas.microsoft.com/office/drawing/2014/main" id="{2AD3185C-C8D7-0E75-E2F7-BB89DBB90A16}"/>
                </a:ext>
              </a:extLst>
            </p:cNvPr>
            <p:cNvSpPr/>
            <p:nvPr/>
          </p:nvSpPr>
          <p:spPr bwMode="auto">
            <a:xfrm flipH="1">
              <a:off x="5264584" y="3297067"/>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7" name="Oval 9286">
              <a:extLst>
                <a:ext uri="{FF2B5EF4-FFF2-40B4-BE49-F238E27FC236}">
                  <a16:creationId xmlns:a16="http://schemas.microsoft.com/office/drawing/2014/main" id="{41925EA0-1A76-6510-7BDF-B8048BC59862}"/>
                </a:ext>
              </a:extLst>
            </p:cNvPr>
            <p:cNvSpPr/>
            <p:nvPr/>
          </p:nvSpPr>
          <p:spPr bwMode="auto">
            <a:xfrm flipH="1">
              <a:off x="5188253" y="3284053"/>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8" name="Oval 9287">
              <a:extLst>
                <a:ext uri="{FF2B5EF4-FFF2-40B4-BE49-F238E27FC236}">
                  <a16:creationId xmlns:a16="http://schemas.microsoft.com/office/drawing/2014/main" id="{50C7D0CF-536C-961F-4364-69F3F5A15099}"/>
                </a:ext>
              </a:extLst>
            </p:cNvPr>
            <p:cNvSpPr/>
            <p:nvPr/>
          </p:nvSpPr>
          <p:spPr bwMode="auto">
            <a:xfrm flipH="1">
              <a:off x="5112649" y="3258334"/>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9" name="Oval 9288">
              <a:extLst>
                <a:ext uri="{FF2B5EF4-FFF2-40B4-BE49-F238E27FC236}">
                  <a16:creationId xmlns:a16="http://schemas.microsoft.com/office/drawing/2014/main" id="{7057A05D-E5E8-4E49-4C44-9D25F134FFAC}"/>
                </a:ext>
              </a:extLst>
            </p:cNvPr>
            <p:cNvSpPr/>
            <p:nvPr/>
          </p:nvSpPr>
          <p:spPr bwMode="auto">
            <a:xfrm flipH="1">
              <a:off x="5074484" y="3234061"/>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0" name="Oval 9289">
              <a:extLst>
                <a:ext uri="{FF2B5EF4-FFF2-40B4-BE49-F238E27FC236}">
                  <a16:creationId xmlns:a16="http://schemas.microsoft.com/office/drawing/2014/main" id="{A39231EA-2B03-041C-FB36-28089A825261}"/>
                </a:ext>
              </a:extLst>
            </p:cNvPr>
            <p:cNvSpPr/>
            <p:nvPr/>
          </p:nvSpPr>
          <p:spPr bwMode="auto">
            <a:xfrm flipH="1">
              <a:off x="5037047" y="3199075"/>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1" name="Oval 9290">
              <a:extLst>
                <a:ext uri="{FF2B5EF4-FFF2-40B4-BE49-F238E27FC236}">
                  <a16:creationId xmlns:a16="http://schemas.microsoft.com/office/drawing/2014/main" id="{AA03F8AD-D16B-360D-D1F5-F1E67ACAD370}"/>
                </a:ext>
              </a:extLst>
            </p:cNvPr>
            <p:cNvSpPr/>
            <p:nvPr/>
          </p:nvSpPr>
          <p:spPr bwMode="auto">
            <a:xfrm flipH="1">
              <a:off x="4966100" y="3196256"/>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2" name="Oval 9291">
              <a:extLst>
                <a:ext uri="{FF2B5EF4-FFF2-40B4-BE49-F238E27FC236}">
                  <a16:creationId xmlns:a16="http://schemas.microsoft.com/office/drawing/2014/main" id="{EEA73983-3338-1381-AC64-E3F0E6BC6F8C}"/>
                </a:ext>
              </a:extLst>
            </p:cNvPr>
            <p:cNvSpPr/>
            <p:nvPr/>
          </p:nvSpPr>
          <p:spPr bwMode="auto">
            <a:xfrm flipH="1">
              <a:off x="4909582" y="3175719"/>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3" name="Oval 9292">
              <a:extLst>
                <a:ext uri="{FF2B5EF4-FFF2-40B4-BE49-F238E27FC236}">
                  <a16:creationId xmlns:a16="http://schemas.microsoft.com/office/drawing/2014/main" id="{D6E2ABC3-1308-29BB-C337-A6EEE1532C42}"/>
                </a:ext>
              </a:extLst>
            </p:cNvPr>
            <p:cNvSpPr/>
            <p:nvPr/>
          </p:nvSpPr>
          <p:spPr bwMode="auto">
            <a:xfrm flipH="1">
              <a:off x="4838914" y="3165204"/>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4" name="Oval 9293">
              <a:extLst>
                <a:ext uri="{FF2B5EF4-FFF2-40B4-BE49-F238E27FC236}">
                  <a16:creationId xmlns:a16="http://schemas.microsoft.com/office/drawing/2014/main" id="{5556C2EC-83C3-8D9C-2B9B-43AE9BAA7696}"/>
                </a:ext>
              </a:extLst>
            </p:cNvPr>
            <p:cNvSpPr/>
            <p:nvPr/>
          </p:nvSpPr>
          <p:spPr bwMode="auto">
            <a:xfrm flipH="1">
              <a:off x="4774902" y="3163262"/>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5" name="Oval 9294">
              <a:extLst>
                <a:ext uri="{FF2B5EF4-FFF2-40B4-BE49-F238E27FC236}">
                  <a16:creationId xmlns:a16="http://schemas.microsoft.com/office/drawing/2014/main" id="{C4F18466-12C8-1ADC-2A47-1649A3C2ADBD}"/>
                </a:ext>
              </a:extLst>
            </p:cNvPr>
            <p:cNvSpPr/>
            <p:nvPr/>
          </p:nvSpPr>
          <p:spPr bwMode="auto">
            <a:xfrm flipH="1">
              <a:off x="4736662" y="3155922"/>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6" name="Oval 9295">
              <a:extLst>
                <a:ext uri="{FF2B5EF4-FFF2-40B4-BE49-F238E27FC236}">
                  <a16:creationId xmlns:a16="http://schemas.microsoft.com/office/drawing/2014/main" id="{D91EE7FC-F52E-9BE4-5F96-C51397950B6F}"/>
                </a:ext>
              </a:extLst>
            </p:cNvPr>
            <p:cNvSpPr/>
            <p:nvPr/>
          </p:nvSpPr>
          <p:spPr bwMode="auto">
            <a:xfrm flipH="1">
              <a:off x="4691107" y="3131902"/>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7" name="Oval 9296">
              <a:extLst>
                <a:ext uri="{FF2B5EF4-FFF2-40B4-BE49-F238E27FC236}">
                  <a16:creationId xmlns:a16="http://schemas.microsoft.com/office/drawing/2014/main" id="{81288423-47F1-D5B9-5EBF-9E9AA6D2E006}"/>
                </a:ext>
              </a:extLst>
            </p:cNvPr>
            <p:cNvSpPr/>
            <p:nvPr/>
          </p:nvSpPr>
          <p:spPr bwMode="auto">
            <a:xfrm flipH="1">
              <a:off x="4651684" y="3129337"/>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8" name="Oval 9297">
              <a:extLst>
                <a:ext uri="{FF2B5EF4-FFF2-40B4-BE49-F238E27FC236}">
                  <a16:creationId xmlns:a16="http://schemas.microsoft.com/office/drawing/2014/main" id="{F9F292D0-BB36-67D6-87BD-86AB778BBC64}"/>
                </a:ext>
              </a:extLst>
            </p:cNvPr>
            <p:cNvSpPr/>
            <p:nvPr/>
          </p:nvSpPr>
          <p:spPr bwMode="auto">
            <a:xfrm flipH="1">
              <a:off x="4618980" y="3129337"/>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9" name="Oval 9298">
              <a:extLst>
                <a:ext uri="{FF2B5EF4-FFF2-40B4-BE49-F238E27FC236}">
                  <a16:creationId xmlns:a16="http://schemas.microsoft.com/office/drawing/2014/main" id="{6D9AE519-743F-B94D-55F1-56DEDFF39A15}"/>
                </a:ext>
              </a:extLst>
            </p:cNvPr>
            <p:cNvSpPr/>
            <p:nvPr/>
          </p:nvSpPr>
          <p:spPr bwMode="auto">
            <a:xfrm flipH="1">
              <a:off x="4580740" y="3127075"/>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0" name="Oval 9299">
              <a:extLst>
                <a:ext uri="{FF2B5EF4-FFF2-40B4-BE49-F238E27FC236}">
                  <a16:creationId xmlns:a16="http://schemas.microsoft.com/office/drawing/2014/main" id="{F1ABF453-B064-4EB7-61A1-59598D21D9BB}"/>
                </a:ext>
              </a:extLst>
            </p:cNvPr>
            <p:cNvSpPr/>
            <p:nvPr/>
          </p:nvSpPr>
          <p:spPr bwMode="auto">
            <a:xfrm flipH="1">
              <a:off x="4523530" y="3098799"/>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1" name="Oval 9300">
              <a:extLst>
                <a:ext uri="{FF2B5EF4-FFF2-40B4-BE49-F238E27FC236}">
                  <a16:creationId xmlns:a16="http://schemas.microsoft.com/office/drawing/2014/main" id="{3B4EA4E7-C405-BD1D-CEB3-37165FCD079B}"/>
                </a:ext>
              </a:extLst>
            </p:cNvPr>
            <p:cNvSpPr/>
            <p:nvPr/>
          </p:nvSpPr>
          <p:spPr bwMode="auto">
            <a:xfrm flipH="1">
              <a:off x="4456882" y="3024450"/>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2" name="Oval 9301">
              <a:extLst>
                <a:ext uri="{FF2B5EF4-FFF2-40B4-BE49-F238E27FC236}">
                  <a16:creationId xmlns:a16="http://schemas.microsoft.com/office/drawing/2014/main" id="{81C931D9-E622-D326-561E-F2A9EE85D7F1}"/>
                </a:ext>
              </a:extLst>
            </p:cNvPr>
            <p:cNvSpPr/>
            <p:nvPr/>
          </p:nvSpPr>
          <p:spPr bwMode="auto">
            <a:xfrm flipH="1">
              <a:off x="3850728" y="2744122"/>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3" name="Oval 9302">
              <a:extLst>
                <a:ext uri="{FF2B5EF4-FFF2-40B4-BE49-F238E27FC236}">
                  <a16:creationId xmlns:a16="http://schemas.microsoft.com/office/drawing/2014/main" id="{7F961AE4-40D6-AED6-B1A9-116370B9F1DD}"/>
                </a:ext>
              </a:extLst>
            </p:cNvPr>
            <p:cNvSpPr/>
            <p:nvPr/>
          </p:nvSpPr>
          <p:spPr bwMode="auto">
            <a:xfrm flipH="1">
              <a:off x="3604763" y="2618051"/>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4" name="Oval 9303">
              <a:extLst>
                <a:ext uri="{FF2B5EF4-FFF2-40B4-BE49-F238E27FC236}">
                  <a16:creationId xmlns:a16="http://schemas.microsoft.com/office/drawing/2014/main" id="{07AA2CE9-8FC0-E73D-8E68-E45EE613D85C}"/>
                </a:ext>
              </a:extLst>
            </p:cNvPr>
            <p:cNvSpPr/>
            <p:nvPr/>
          </p:nvSpPr>
          <p:spPr bwMode="auto">
            <a:xfrm flipH="1">
              <a:off x="3222582" y="2350742"/>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5" name="Oval 9304">
              <a:extLst>
                <a:ext uri="{FF2B5EF4-FFF2-40B4-BE49-F238E27FC236}">
                  <a16:creationId xmlns:a16="http://schemas.microsoft.com/office/drawing/2014/main" id="{8FF07C79-9132-121D-9F63-F1261CE0B313}"/>
                </a:ext>
              </a:extLst>
            </p:cNvPr>
            <p:cNvSpPr/>
            <p:nvPr/>
          </p:nvSpPr>
          <p:spPr bwMode="auto">
            <a:xfrm flipH="1">
              <a:off x="3013401" y="2265764"/>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6" name="Oval 9305">
              <a:extLst>
                <a:ext uri="{FF2B5EF4-FFF2-40B4-BE49-F238E27FC236}">
                  <a16:creationId xmlns:a16="http://schemas.microsoft.com/office/drawing/2014/main" id="{186A6F6C-0463-D474-0452-5854E79A118C}"/>
                </a:ext>
              </a:extLst>
            </p:cNvPr>
            <p:cNvSpPr/>
            <p:nvPr/>
          </p:nvSpPr>
          <p:spPr bwMode="auto">
            <a:xfrm flipH="1">
              <a:off x="2973459" y="2265764"/>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7" name="Oval 9306">
              <a:extLst>
                <a:ext uri="{FF2B5EF4-FFF2-40B4-BE49-F238E27FC236}">
                  <a16:creationId xmlns:a16="http://schemas.microsoft.com/office/drawing/2014/main" id="{B36831F5-C3B6-BACB-8172-74DAFAC84BBE}"/>
                </a:ext>
              </a:extLst>
            </p:cNvPr>
            <p:cNvSpPr/>
            <p:nvPr/>
          </p:nvSpPr>
          <p:spPr bwMode="auto">
            <a:xfrm flipH="1">
              <a:off x="2633136" y="2156386"/>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8" name="Oval 9307">
              <a:extLst>
                <a:ext uri="{FF2B5EF4-FFF2-40B4-BE49-F238E27FC236}">
                  <a16:creationId xmlns:a16="http://schemas.microsoft.com/office/drawing/2014/main" id="{C36189C7-902E-895C-C256-E69C754A6613}"/>
                </a:ext>
              </a:extLst>
            </p:cNvPr>
            <p:cNvSpPr/>
            <p:nvPr/>
          </p:nvSpPr>
          <p:spPr bwMode="auto">
            <a:xfrm flipH="1">
              <a:off x="2538394" y="2121738"/>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9" name="Oval 9308">
              <a:extLst>
                <a:ext uri="{FF2B5EF4-FFF2-40B4-BE49-F238E27FC236}">
                  <a16:creationId xmlns:a16="http://schemas.microsoft.com/office/drawing/2014/main" id="{360F4DE6-FB8A-67D3-78BB-76B743B82FAC}"/>
                </a:ext>
              </a:extLst>
            </p:cNvPr>
            <p:cNvSpPr/>
            <p:nvPr/>
          </p:nvSpPr>
          <p:spPr bwMode="auto">
            <a:xfrm flipH="1">
              <a:off x="2383613" y="2093088"/>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0" name="Oval 9309">
              <a:extLst>
                <a:ext uri="{FF2B5EF4-FFF2-40B4-BE49-F238E27FC236}">
                  <a16:creationId xmlns:a16="http://schemas.microsoft.com/office/drawing/2014/main" id="{3A2F220D-872F-174B-7091-B0012EB96D68}"/>
                </a:ext>
              </a:extLst>
            </p:cNvPr>
            <p:cNvSpPr/>
            <p:nvPr/>
          </p:nvSpPr>
          <p:spPr bwMode="auto">
            <a:xfrm flipH="1">
              <a:off x="2350275" y="2093088"/>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1" name="Oval 9310">
              <a:extLst>
                <a:ext uri="{FF2B5EF4-FFF2-40B4-BE49-F238E27FC236}">
                  <a16:creationId xmlns:a16="http://schemas.microsoft.com/office/drawing/2014/main" id="{69919247-DB14-5D02-12A4-E8C3858EE02C}"/>
                </a:ext>
              </a:extLst>
            </p:cNvPr>
            <p:cNvSpPr/>
            <p:nvPr/>
          </p:nvSpPr>
          <p:spPr bwMode="auto">
            <a:xfrm flipH="1">
              <a:off x="2297888" y="2093088"/>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2" name="Oval 9311">
              <a:extLst>
                <a:ext uri="{FF2B5EF4-FFF2-40B4-BE49-F238E27FC236}">
                  <a16:creationId xmlns:a16="http://schemas.microsoft.com/office/drawing/2014/main" id="{3F4C6B27-009F-1EEC-64FE-2C65FC6A06A5}"/>
                </a:ext>
              </a:extLst>
            </p:cNvPr>
            <p:cNvSpPr/>
            <p:nvPr/>
          </p:nvSpPr>
          <p:spPr bwMode="auto">
            <a:xfrm flipH="1">
              <a:off x="2190732" y="2058631"/>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3" name="Oval 9312">
              <a:extLst>
                <a:ext uri="{FF2B5EF4-FFF2-40B4-BE49-F238E27FC236}">
                  <a16:creationId xmlns:a16="http://schemas.microsoft.com/office/drawing/2014/main" id="{634F1A63-4E2B-715F-3860-E9A32AA504D7}"/>
                </a:ext>
              </a:extLst>
            </p:cNvPr>
            <p:cNvSpPr/>
            <p:nvPr/>
          </p:nvSpPr>
          <p:spPr bwMode="auto">
            <a:xfrm flipH="1">
              <a:off x="2162157" y="2050599"/>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4" name="Oval 9313">
              <a:extLst>
                <a:ext uri="{FF2B5EF4-FFF2-40B4-BE49-F238E27FC236}">
                  <a16:creationId xmlns:a16="http://schemas.microsoft.com/office/drawing/2014/main" id="{CBE814DC-A2A7-E5A9-2AE7-3BE7C3A27E26}"/>
                </a:ext>
              </a:extLst>
            </p:cNvPr>
            <p:cNvSpPr/>
            <p:nvPr/>
          </p:nvSpPr>
          <p:spPr bwMode="auto">
            <a:xfrm flipH="1">
              <a:off x="2107388" y="2028825"/>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5" name="Oval 9314">
              <a:extLst>
                <a:ext uri="{FF2B5EF4-FFF2-40B4-BE49-F238E27FC236}">
                  <a16:creationId xmlns:a16="http://schemas.microsoft.com/office/drawing/2014/main" id="{FA468784-A4A3-8A86-74BF-8CCF2D2226DB}"/>
                </a:ext>
              </a:extLst>
            </p:cNvPr>
            <p:cNvSpPr/>
            <p:nvPr/>
          </p:nvSpPr>
          <p:spPr bwMode="auto">
            <a:xfrm flipH="1">
              <a:off x="1978144" y="2006600"/>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6" name="Oval 9315">
              <a:extLst>
                <a:ext uri="{FF2B5EF4-FFF2-40B4-BE49-F238E27FC236}">
                  <a16:creationId xmlns:a16="http://schemas.microsoft.com/office/drawing/2014/main" id="{734DE799-A204-E272-D556-778D1CAC28A7}"/>
                </a:ext>
              </a:extLst>
            </p:cNvPr>
            <p:cNvSpPr/>
            <p:nvPr/>
          </p:nvSpPr>
          <p:spPr bwMode="auto">
            <a:xfrm flipH="1">
              <a:off x="1893166" y="1986336"/>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7" name="Oval 9316">
              <a:extLst>
                <a:ext uri="{FF2B5EF4-FFF2-40B4-BE49-F238E27FC236}">
                  <a16:creationId xmlns:a16="http://schemas.microsoft.com/office/drawing/2014/main" id="{7BA4F56B-7737-74A6-D9D8-79FE1BA4CD81}"/>
                </a:ext>
              </a:extLst>
            </p:cNvPr>
            <p:cNvSpPr/>
            <p:nvPr/>
          </p:nvSpPr>
          <p:spPr bwMode="auto">
            <a:xfrm flipH="1">
              <a:off x="1869397" y="1964430"/>
              <a:ext cx="84978" cy="8497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319" name="Freeform: Shape 9318">
            <a:extLst>
              <a:ext uri="{FF2B5EF4-FFF2-40B4-BE49-F238E27FC236}">
                <a16:creationId xmlns:a16="http://schemas.microsoft.com/office/drawing/2014/main" id="{0ABEDC8D-CA56-5678-E5A4-46956E34EDEA}"/>
              </a:ext>
            </a:extLst>
          </p:cNvPr>
          <p:cNvSpPr/>
          <p:nvPr/>
        </p:nvSpPr>
        <p:spPr bwMode="auto">
          <a:xfrm>
            <a:off x="1885950" y="2000250"/>
            <a:ext cx="6938963" cy="1795463"/>
          </a:xfrm>
          <a:custGeom>
            <a:avLst/>
            <a:gdLst>
              <a:gd name="connsiteX0" fmla="*/ 6938963 w 6938963"/>
              <a:gd name="connsiteY0" fmla="*/ 1795463 h 1795463"/>
              <a:gd name="connsiteX1" fmla="*/ 5919788 w 6938963"/>
              <a:gd name="connsiteY1" fmla="*/ 1795463 h 1795463"/>
              <a:gd name="connsiteX2" fmla="*/ 5919788 w 6938963"/>
              <a:gd name="connsiteY2" fmla="*/ 1747838 h 1795463"/>
              <a:gd name="connsiteX3" fmla="*/ 5681663 w 6938963"/>
              <a:gd name="connsiteY3" fmla="*/ 1747838 h 1795463"/>
              <a:gd name="connsiteX4" fmla="*/ 5681663 w 6938963"/>
              <a:gd name="connsiteY4" fmla="*/ 1719263 h 1795463"/>
              <a:gd name="connsiteX5" fmla="*/ 5519738 w 6938963"/>
              <a:gd name="connsiteY5" fmla="*/ 1719263 h 1795463"/>
              <a:gd name="connsiteX6" fmla="*/ 5519738 w 6938963"/>
              <a:gd name="connsiteY6" fmla="*/ 1695450 h 1795463"/>
              <a:gd name="connsiteX7" fmla="*/ 5453063 w 6938963"/>
              <a:gd name="connsiteY7" fmla="*/ 1695450 h 1795463"/>
              <a:gd name="connsiteX8" fmla="*/ 5453063 w 6938963"/>
              <a:gd name="connsiteY8" fmla="*/ 1671638 h 1795463"/>
              <a:gd name="connsiteX9" fmla="*/ 5338763 w 6938963"/>
              <a:gd name="connsiteY9" fmla="*/ 1671638 h 1795463"/>
              <a:gd name="connsiteX10" fmla="*/ 5338763 w 6938963"/>
              <a:gd name="connsiteY10" fmla="*/ 1652588 h 1795463"/>
              <a:gd name="connsiteX11" fmla="*/ 5172075 w 6938963"/>
              <a:gd name="connsiteY11" fmla="*/ 1652588 h 1795463"/>
              <a:gd name="connsiteX12" fmla="*/ 5172075 w 6938963"/>
              <a:gd name="connsiteY12" fmla="*/ 1628775 h 1795463"/>
              <a:gd name="connsiteX13" fmla="*/ 5124450 w 6938963"/>
              <a:gd name="connsiteY13" fmla="*/ 1628775 h 1795463"/>
              <a:gd name="connsiteX14" fmla="*/ 5124450 w 6938963"/>
              <a:gd name="connsiteY14" fmla="*/ 1609725 h 1795463"/>
              <a:gd name="connsiteX15" fmla="*/ 5029200 w 6938963"/>
              <a:gd name="connsiteY15" fmla="*/ 1609725 h 1795463"/>
              <a:gd name="connsiteX16" fmla="*/ 5029200 w 6938963"/>
              <a:gd name="connsiteY16" fmla="*/ 1581150 h 1795463"/>
              <a:gd name="connsiteX17" fmla="*/ 5000625 w 6938963"/>
              <a:gd name="connsiteY17" fmla="*/ 1581150 h 1795463"/>
              <a:gd name="connsiteX18" fmla="*/ 5000625 w 6938963"/>
              <a:gd name="connsiteY18" fmla="*/ 1552575 h 1795463"/>
              <a:gd name="connsiteX19" fmla="*/ 4933950 w 6938963"/>
              <a:gd name="connsiteY19" fmla="*/ 1552575 h 1795463"/>
              <a:gd name="connsiteX20" fmla="*/ 4933950 w 6938963"/>
              <a:gd name="connsiteY20" fmla="*/ 1543050 h 1795463"/>
              <a:gd name="connsiteX21" fmla="*/ 4805363 w 6938963"/>
              <a:gd name="connsiteY21" fmla="*/ 1543050 h 1795463"/>
              <a:gd name="connsiteX22" fmla="*/ 4805363 w 6938963"/>
              <a:gd name="connsiteY22" fmla="*/ 1514475 h 1795463"/>
              <a:gd name="connsiteX23" fmla="*/ 4714875 w 6938963"/>
              <a:gd name="connsiteY23" fmla="*/ 1514475 h 1795463"/>
              <a:gd name="connsiteX24" fmla="*/ 4714875 w 6938963"/>
              <a:gd name="connsiteY24" fmla="*/ 1481138 h 1795463"/>
              <a:gd name="connsiteX25" fmla="*/ 4519613 w 6938963"/>
              <a:gd name="connsiteY25" fmla="*/ 1481138 h 1795463"/>
              <a:gd name="connsiteX26" fmla="*/ 4519613 w 6938963"/>
              <a:gd name="connsiteY26" fmla="*/ 1462088 h 1795463"/>
              <a:gd name="connsiteX27" fmla="*/ 4443413 w 6938963"/>
              <a:gd name="connsiteY27" fmla="*/ 1462088 h 1795463"/>
              <a:gd name="connsiteX28" fmla="*/ 4443413 w 6938963"/>
              <a:gd name="connsiteY28" fmla="*/ 1438275 h 1795463"/>
              <a:gd name="connsiteX29" fmla="*/ 4414838 w 6938963"/>
              <a:gd name="connsiteY29" fmla="*/ 1438275 h 1795463"/>
              <a:gd name="connsiteX30" fmla="*/ 4414838 w 6938963"/>
              <a:gd name="connsiteY30" fmla="*/ 1409700 h 1795463"/>
              <a:gd name="connsiteX31" fmla="*/ 4386263 w 6938963"/>
              <a:gd name="connsiteY31" fmla="*/ 1409700 h 1795463"/>
              <a:gd name="connsiteX32" fmla="*/ 4386263 w 6938963"/>
              <a:gd name="connsiteY32" fmla="*/ 1352550 h 1795463"/>
              <a:gd name="connsiteX33" fmla="*/ 4324350 w 6938963"/>
              <a:gd name="connsiteY33" fmla="*/ 1352550 h 1795463"/>
              <a:gd name="connsiteX34" fmla="*/ 4324350 w 6938963"/>
              <a:gd name="connsiteY34" fmla="*/ 1333500 h 1795463"/>
              <a:gd name="connsiteX35" fmla="*/ 4157663 w 6938963"/>
              <a:gd name="connsiteY35" fmla="*/ 1333500 h 1795463"/>
              <a:gd name="connsiteX36" fmla="*/ 4157663 w 6938963"/>
              <a:gd name="connsiteY36" fmla="*/ 1309688 h 1795463"/>
              <a:gd name="connsiteX37" fmla="*/ 3952875 w 6938963"/>
              <a:gd name="connsiteY37" fmla="*/ 1309688 h 1795463"/>
              <a:gd name="connsiteX38" fmla="*/ 3952875 w 6938963"/>
              <a:gd name="connsiteY38" fmla="*/ 1281113 h 1795463"/>
              <a:gd name="connsiteX39" fmla="*/ 3890963 w 6938963"/>
              <a:gd name="connsiteY39" fmla="*/ 1281113 h 1795463"/>
              <a:gd name="connsiteX40" fmla="*/ 3890963 w 6938963"/>
              <a:gd name="connsiteY40" fmla="*/ 1257300 h 1795463"/>
              <a:gd name="connsiteX41" fmla="*/ 3762375 w 6938963"/>
              <a:gd name="connsiteY41" fmla="*/ 1257300 h 1795463"/>
              <a:gd name="connsiteX42" fmla="*/ 3762375 w 6938963"/>
              <a:gd name="connsiteY42" fmla="*/ 1233488 h 1795463"/>
              <a:gd name="connsiteX43" fmla="*/ 3709988 w 6938963"/>
              <a:gd name="connsiteY43" fmla="*/ 1233488 h 1795463"/>
              <a:gd name="connsiteX44" fmla="*/ 3709988 w 6938963"/>
              <a:gd name="connsiteY44" fmla="*/ 1209675 h 1795463"/>
              <a:gd name="connsiteX45" fmla="*/ 3662363 w 6938963"/>
              <a:gd name="connsiteY45" fmla="*/ 1209675 h 1795463"/>
              <a:gd name="connsiteX46" fmla="*/ 3662363 w 6938963"/>
              <a:gd name="connsiteY46" fmla="*/ 1185863 h 1795463"/>
              <a:gd name="connsiteX47" fmla="*/ 3633788 w 6938963"/>
              <a:gd name="connsiteY47" fmla="*/ 1185863 h 1795463"/>
              <a:gd name="connsiteX48" fmla="*/ 3633788 w 6938963"/>
              <a:gd name="connsiteY48" fmla="*/ 1162050 h 1795463"/>
              <a:gd name="connsiteX49" fmla="*/ 3590925 w 6938963"/>
              <a:gd name="connsiteY49" fmla="*/ 1162050 h 1795463"/>
              <a:gd name="connsiteX50" fmla="*/ 3590925 w 6938963"/>
              <a:gd name="connsiteY50" fmla="*/ 1133475 h 1795463"/>
              <a:gd name="connsiteX51" fmla="*/ 3548063 w 6938963"/>
              <a:gd name="connsiteY51" fmla="*/ 1133475 h 1795463"/>
              <a:gd name="connsiteX52" fmla="*/ 3548063 w 6938963"/>
              <a:gd name="connsiteY52" fmla="*/ 1104900 h 1795463"/>
              <a:gd name="connsiteX53" fmla="*/ 3495675 w 6938963"/>
              <a:gd name="connsiteY53" fmla="*/ 1104900 h 1795463"/>
              <a:gd name="connsiteX54" fmla="*/ 3495675 w 6938963"/>
              <a:gd name="connsiteY54" fmla="*/ 1090613 h 1795463"/>
              <a:gd name="connsiteX55" fmla="*/ 3414713 w 6938963"/>
              <a:gd name="connsiteY55" fmla="*/ 1090613 h 1795463"/>
              <a:gd name="connsiteX56" fmla="*/ 3414713 w 6938963"/>
              <a:gd name="connsiteY56" fmla="*/ 1071563 h 1795463"/>
              <a:gd name="connsiteX57" fmla="*/ 3352800 w 6938963"/>
              <a:gd name="connsiteY57" fmla="*/ 1071563 h 1795463"/>
              <a:gd name="connsiteX58" fmla="*/ 3352800 w 6938963"/>
              <a:gd name="connsiteY58" fmla="*/ 1052513 h 1795463"/>
              <a:gd name="connsiteX59" fmla="*/ 3281363 w 6938963"/>
              <a:gd name="connsiteY59" fmla="*/ 1052513 h 1795463"/>
              <a:gd name="connsiteX60" fmla="*/ 3281363 w 6938963"/>
              <a:gd name="connsiteY60" fmla="*/ 1033463 h 1795463"/>
              <a:gd name="connsiteX61" fmla="*/ 3233738 w 6938963"/>
              <a:gd name="connsiteY61" fmla="*/ 1033463 h 1795463"/>
              <a:gd name="connsiteX62" fmla="*/ 3233738 w 6938963"/>
              <a:gd name="connsiteY62" fmla="*/ 1014413 h 1795463"/>
              <a:gd name="connsiteX63" fmla="*/ 3133725 w 6938963"/>
              <a:gd name="connsiteY63" fmla="*/ 1014413 h 1795463"/>
              <a:gd name="connsiteX64" fmla="*/ 3133725 w 6938963"/>
              <a:gd name="connsiteY64" fmla="*/ 990600 h 1795463"/>
              <a:gd name="connsiteX65" fmla="*/ 3095625 w 6938963"/>
              <a:gd name="connsiteY65" fmla="*/ 990600 h 1795463"/>
              <a:gd name="connsiteX66" fmla="*/ 3095625 w 6938963"/>
              <a:gd name="connsiteY66" fmla="*/ 971550 h 1795463"/>
              <a:gd name="connsiteX67" fmla="*/ 3067050 w 6938963"/>
              <a:gd name="connsiteY67" fmla="*/ 971550 h 1795463"/>
              <a:gd name="connsiteX68" fmla="*/ 3067050 w 6938963"/>
              <a:gd name="connsiteY68" fmla="*/ 942975 h 1795463"/>
              <a:gd name="connsiteX69" fmla="*/ 2938463 w 6938963"/>
              <a:gd name="connsiteY69" fmla="*/ 942975 h 1795463"/>
              <a:gd name="connsiteX70" fmla="*/ 2938463 w 6938963"/>
              <a:gd name="connsiteY70" fmla="*/ 923925 h 1795463"/>
              <a:gd name="connsiteX71" fmla="*/ 2890838 w 6938963"/>
              <a:gd name="connsiteY71" fmla="*/ 923925 h 1795463"/>
              <a:gd name="connsiteX72" fmla="*/ 2890838 w 6938963"/>
              <a:gd name="connsiteY72" fmla="*/ 900113 h 1795463"/>
              <a:gd name="connsiteX73" fmla="*/ 2847975 w 6938963"/>
              <a:gd name="connsiteY73" fmla="*/ 900113 h 1795463"/>
              <a:gd name="connsiteX74" fmla="*/ 2847975 w 6938963"/>
              <a:gd name="connsiteY74" fmla="*/ 876300 h 1795463"/>
              <a:gd name="connsiteX75" fmla="*/ 2690813 w 6938963"/>
              <a:gd name="connsiteY75" fmla="*/ 876300 h 1795463"/>
              <a:gd name="connsiteX76" fmla="*/ 2690813 w 6938963"/>
              <a:gd name="connsiteY76" fmla="*/ 847725 h 1795463"/>
              <a:gd name="connsiteX77" fmla="*/ 2609850 w 6938963"/>
              <a:gd name="connsiteY77" fmla="*/ 847725 h 1795463"/>
              <a:gd name="connsiteX78" fmla="*/ 2609850 w 6938963"/>
              <a:gd name="connsiteY78" fmla="*/ 828675 h 1795463"/>
              <a:gd name="connsiteX79" fmla="*/ 2486025 w 6938963"/>
              <a:gd name="connsiteY79" fmla="*/ 828675 h 1795463"/>
              <a:gd name="connsiteX80" fmla="*/ 2486025 w 6938963"/>
              <a:gd name="connsiteY80" fmla="*/ 804863 h 1795463"/>
              <a:gd name="connsiteX81" fmla="*/ 2452688 w 6938963"/>
              <a:gd name="connsiteY81" fmla="*/ 804863 h 1795463"/>
              <a:gd name="connsiteX82" fmla="*/ 2466975 w 6938963"/>
              <a:gd name="connsiteY82" fmla="*/ 790576 h 1795463"/>
              <a:gd name="connsiteX83" fmla="*/ 2390775 w 6938963"/>
              <a:gd name="connsiteY83" fmla="*/ 790576 h 1795463"/>
              <a:gd name="connsiteX84" fmla="*/ 2390775 w 6938963"/>
              <a:gd name="connsiteY84" fmla="*/ 757238 h 1795463"/>
              <a:gd name="connsiteX85" fmla="*/ 2381250 w 6938963"/>
              <a:gd name="connsiteY85" fmla="*/ 757238 h 1795463"/>
              <a:gd name="connsiteX86" fmla="*/ 2381250 w 6938963"/>
              <a:gd name="connsiteY86" fmla="*/ 719138 h 1795463"/>
              <a:gd name="connsiteX87" fmla="*/ 2266950 w 6938963"/>
              <a:gd name="connsiteY87" fmla="*/ 719138 h 1795463"/>
              <a:gd name="connsiteX88" fmla="*/ 2266950 w 6938963"/>
              <a:gd name="connsiteY88" fmla="*/ 681038 h 1795463"/>
              <a:gd name="connsiteX89" fmla="*/ 2195513 w 6938963"/>
              <a:gd name="connsiteY89" fmla="*/ 681038 h 1795463"/>
              <a:gd name="connsiteX90" fmla="*/ 2181225 w 6938963"/>
              <a:gd name="connsiteY90" fmla="*/ 647700 h 1795463"/>
              <a:gd name="connsiteX91" fmla="*/ 2114550 w 6938963"/>
              <a:gd name="connsiteY91" fmla="*/ 647700 h 1795463"/>
              <a:gd name="connsiteX92" fmla="*/ 2114550 w 6938963"/>
              <a:gd name="connsiteY92" fmla="*/ 619125 h 1795463"/>
              <a:gd name="connsiteX93" fmla="*/ 2066925 w 6938963"/>
              <a:gd name="connsiteY93" fmla="*/ 619125 h 1795463"/>
              <a:gd name="connsiteX94" fmla="*/ 1981200 w 6938963"/>
              <a:gd name="connsiteY94" fmla="*/ 566738 h 1795463"/>
              <a:gd name="connsiteX95" fmla="*/ 1966913 w 6938963"/>
              <a:gd name="connsiteY95" fmla="*/ 566738 h 1795463"/>
              <a:gd name="connsiteX96" fmla="*/ 1890713 w 6938963"/>
              <a:gd name="connsiteY96" fmla="*/ 523875 h 1795463"/>
              <a:gd name="connsiteX97" fmla="*/ 1890713 w 6938963"/>
              <a:gd name="connsiteY97" fmla="*/ 500063 h 1795463"/>
              <a:gd name="connsiteX98" fmla="*/ 1809750 w 6938963"/>
              <a:gd name="connsiteY98" fmla="*/ 500063 h 1795463"/>
              <a:gd name="connsiteX99" fmla="*/ 1809750 w 6938963"/>
              <a:gd name="connsiteY99" fmla="*/ 485775 h 1795463"/>
              <a:gd name="connsiteX100" fmla="*/ 1776413 w 6938963"/>
              <a:gd name="connsiteY100" fmla="*/ 485775 h 1795463"/>
              <a:gd name="connsiteX101" fmla="*/ 1762125 w 6938963"/>
              <a:gd name="connsiteY101" fmla="*/ 471487 h 1795463"/>
              <a:gd name="connsiteX102" fmla="*/ 1752601 w 6938963"/>
              <a:gd name="connsiteY102" fmla="*/ 461963 h 1795463"/>
              <a:gd name="connsiteX103" fmla="*/ 1752601 w 6938963"/>
              <a:gd name="connsiteY103" fmla="*/ 447675 h 1795463"/>
              <a:gd name="connsiteX104" fmla="*/ 1733550 w 6938963"/>
              <a:gd name="connsiteY104" fmla="*/ 447675 h 1795463"/>
              <a:gd name="connsiteX105" fmla="*/ 1733550 w 6938963"/>
              <a:gd name="connsiteY105" fmla="*/ 428625 h 1795463"/>
              <a:gd name="connsiteX106" fmla="*/ 1695450 w 6938963"/>
              <a:gd name="connsiteY106" fmla="*/ 428625 h 1795463"/>
              <a:gd name="connsiteX107" fmla="*/ 1695450 w 6938963"/>
              <a:gd name="connsiteY107" fmla="*/ 395288 h 1795463"/>
              <a:gd name="connsiteX108" fmla="*/ 1676400 w 6938963"/>
              <a:gd name="connsiteY108" fmla="*/ 395288 h 1795463"/>
              <a:gd name="connsiteX109" fmla="*/ 1676400 w 6938963"/>
              <a:gd name="connsiteY109" fmla="*/ 376238 h 1795463"/>
              <a:gd name="connsiteX110" fmla="*/ 1624013 w 6938963"/>
              <a:gd name="connsiteY110" fmla="*/ 376238 h 1795463"/>
              <a:gd name="connsiteX111" fmla="*/ 1624013 w 6938963"/>
              <a:gd name="connsiteY111" fmla="*/ 366713 h 1795463"/>
              <a:gd name="connsiteX112" fmla="*/ 1585913 w 6938963"/>
              <a:gd name="connsiteY112" fmla="*/ 366713 h 1795463"/>
              <a:gd name="connsiteX113" fmla="*/ 1585913 w 6938963"/>
              <a:gd name="connsiteY113" fmla="*/ 352425 h 1795463"/>
              <a:gd name="connsiteX114" fmla="*/ 1462088 w 6938963"/>
              <a:gd name="connsiteY114" fmla="*/ 352425 h 1795463"/>
              <a:gd name="connsiteX115" fmla="*/ 1462088 w 6938963"/>
              <a:gd name="connsiteY115" fmla="*/ 328613 h 1795463"/>
              <a:gd name="connsiteX116" fmla="*/ 1433513 w 6938963"/>
              <a:gd name="connsiteY116" fmla="*/ 328613 h 1795463"/>
              <a:gd name="connsiteX117" fmla="*/ 1433513 w 6938963"/>
              <a:gd name="connsiteY117" fmla="*/ 304800 h 1795463"/>
              <a:gd name="connsiteX118" fmla="*/ 1419225 w 6938963"/>
              <a:gd name="connsiteY118" fmla="*/ 304800 h 1795463"/>
              <a:gd name="connsiteX119" fmla="*/ 1419225 w 6938963"/>
              <a:gd name="connsiteY119" fmla="*/ 285750 h 1795463"/>
              <a:gd name="connsiteX120" fmla="*/ 1319213 w 6938963"/>
              <a:gd name="connsiteY120" fmla="*/ 285750 h 1795463"/>
              <a:gd name="connsiteX121" fmla="*/ 1319213 w 6938963"/>
              <a:gd name="connsiteY121" fmla="*/ 261938 h 1795463"/>
              <a:gd name="connsiteX122" fmla="*/ 1295400 w 6938963"/>
              <a:gd name="connsiteY122" fmla="*/ 261938 h 1795463"/>
              <a:gd name="connsiteX123" fmla="*/ 1295400 w 6938963"/>
              <a:gd name="connsiteY123" fmla="*/ 238125 h 1795463"/>
              <a:gd name="connsiteX124" fmla="*/ 1119188 w 6938963"/>
              <a:gd name="connsiteY124" fmla="*/ 238125 h 1795463"/>
              <a:gd name="connsiteX125" fmla="*/ 1119188 w 6938963"/>
              <a:gd name="connsiteY125" fmla="*/ 223838 h 1795463"/>
              <a:gd name="connsiteX126" fmla="*/ 1104900 w 6938963"/>
              <a:gd name="connsiteY126" fmla="*/ 200025 h 1795463"/>
              <a:gd name="connsiteX127" fmla="*/ 1057275 w 6938963"/>
              <a:gd name="connsiteY127" fmla="*/ 200025 h 1795463"/>
              <a:gd name="connsiteX128" fmla="*/ 1057275 w 6938963"/>
              <a:gd name="connsiteY128" fmla="*/ 180975 h 1795463"/>
              <a:gd name="connsiteX129" fmla="*/ 1000125 w 6938963"/>
              <a:gd name="connsiteY129" fmla="*/ 180975 h 1795463"/>
              <a:gd name="connsiteX130" fmla="*/ 1009650 w 6938963"/>
              <a:gd name="connsiteY130" fmla="*/ 171450 h 1795463"/>
              <a:gd name="connsiteX131" fmla="*/ 971550 w 6938963"/>
              <a:gd name="connsiteY131" fmla="*/ 171450 h 1795463"/>
              <a:gd name="connsiteX132" fmla="*/ 971550 w 6938963"/>
              <a:gd name="connsiteY132" fmla="*/ 152400 h 1795463"/>
              <a:gd name="connsiteX133" fmla="*/ 904875 w 6938963"/>
              <a:gd name="connsiteY133" fmla="*/ 152400 h 1795463"/>
              <a:gd name="connsiteX134" fmla="*/ 904875 w 6938963"/>
              <a:gd name="connsiteY134" fmla="*/ 142875 h 1795463"/>
              <a:gd name="connsiteX135" fmla="*/ 866775 w 6938963"/>
              <a:gd name="connsiteY135" fmla="*/ 142875 h 1795463"/>
              <a:gd name="connsiteX136" fmla="*/ 866775 w 6938963"/>
              <a:gd name="connsiteY136" fmla="*/ 123825 h 1795463"/>
              <a:gd name="connsiteX137" fmla="*/ 800100 w 6938963"/>
              <a:gd name="connsiteY137" fmla="*/ 123825 h 1795463"/>
              <a:gd name="connsiteX138" fmla="*/ 800100 w 6938963"/>
              <a:gd name="connsiteY138" fmla="*/ 100013 h 1795463"/>
              <a:gd name="connsiteX139" fmla="*/ 723900 w 6938963"/>
              <a:gd name="connsiteY139" fmla="*/ 100013 h 1795463"/>
              <a:gd name="connsiteX140" fmla="*/ 723900 w 6938963"/>
              <a:gd name="connsiteY140" fmla="*/ 85725 h 1795463"/>
              <a:gd name="connsiteX141" fmla="*/ 638175 w 6938963"/>
              <a:gd name="connsiteY141" fmla="*/ 85725 h 1795463"/>
              <a:gd name="connsiteX142" fmla="*/ 523875 w 6938963"/>
              <a:gd name="connsiteY142" fmla="*/ 85725 h 1795463"/>
              <a:gd name="connsiteX143" fmla="*/ 523875 w 6938963"/>
              <a:gd name="connsiteY143" fmla="*/ 71438 h 1795463"/>
              <a:gd name="connsiteX144" fmla="*/ 390525 w 6938963"/>
              <a:gd name="connsiteY144" fmla="*/ 71438 h 1795463"/>
              <a:gd name="connsiteX145" fmla="*/ 390525 w 6938963"/>
              <a:gd name="connsiteY145" fmla="*/ 47625 h 1795463"/>
              <a:gd name="connsiteX146" fmla="*/ 247650 w 6938963"/>
              <a:gd name="connsiteY146" fmla="*/ 47625 h 1795463"/>
              <a:gd name="connsiteX147" fmla="*/ 247650 w 6938963"/>
              <a:gd name="connsiteY147" fmla="*/ 19050 h 1795463"/>
              <a:gd name="connsiteX148" fmla="*/ 104775 w 6938963"/>
              <a:gd name="connsiteY148" fmla="*/ 19050 h 1795463"/>
              <a:gd name="connsiteX149" fmla="*/ 109538 w 6938963"/>
              <a:gd name="connsiteY149" fmla="*/ 14287 h 1795463"/>
              <a:gd name="connsiteX150" fmla="*/ 109538 w 6938963"/>
              <a:gd name="connsiteY150" fmla="*/ 0 h 1795463"/>
              <a:gd name="connsiteX151" fmla="*/ 0 w 6938963"/>
              <a:gd name="connsiteY151" fmla="*/ 0 h 1795463"/>
              <a:gd name="connsiteX0" fmla="*/ 6938963 w 6938963"/>
              <a:gd name="connsiteY0" fmla="*/ 1795463 h 1795463"/>
              <a:gd name="connsiteX1" fmla="*/ 5919788 w 6938963"/>
              <a:gd name="connsiteY1" fmla="*/ 1795463 h 1795463"/>
              <a:gd name="connsiteX2" fmla="*/ 5919788 w 6938963"/>
              <a:gd name="connsiteY2" fmla="*/ 1747838 h 1795463"/>
              <a:gd name="connsiteX3" fmla="*/ 5681663 w 6938963"/>
              <a:gd name="connsiteY3" fmla="*/ 1747838 h 1795463"/>
              <a:gd name="connsiteX4" fmla="*/ 5681663 w 6938963"/>
              <a:gd name="connsiteY4" fmla="*/ 1719263 h 1795463"/>
              <a:gd name="connsiteX5" fmla="*/ 5519738 w 6938963"/>
              <a:gd name="connsiteY5" fmla="*/ 1719263 h 1795463"/>
              <a:gd name="connsiteX6" fmla="*/ 5519738 w 6938963"/>
              <a:gd name="connsiteY6" fmla="*/ 1695450 h 1795463"/>
              <a:gd name="connsiteX7" fmla="*/ 5453063 w 6938963"/>
              <a:gd name="connsiteY7" fmla="*/ 1695450 h 1795463"/>
              <a:gd name="connsiteX8" fmla="*/ 5453063 w 6938963"/>
              <a:gd name="connsiteY8" fmla="*/ 1671638 h 1795463"/>
              <a:gd name="connsiteX9" fmla="*/ 5338763 w 6938963"/>
              <a:gd name="connsiteY9" fmla="*/ 1671638 h 1795463"/>
              <a:gd name="connsiteX10" fmla="*/ 5338763 w 6938963"/>
              <a:gd name="connsiteY10" fmla="*/ 1652588 h 1795463"/>
              <a:gd name="connsiteX11" fmla="*/ 5172075 w 6938963"/>
              <a:gd name="connsiteY11" fmla="*/ 1652588 h 1795463"/>
              <a:gd name="connsiteX12" fmla="*/ 5172075 w 6938963"/>
              <a:gd name="connsiteY12" fmla="*/ 1628775 h 1795463"/>
              <a:gd name="connsiteX13" fmla="*/ 5124450 w 6938963"/>
              <a:gd name="connsiteY13" fmla="*/ 1628775 h 1795463"/>
              <a:gd name="connsiteX14" fmla="*/ 5124450 w 6938963"/>
              <a:gd name="connsiteY14" fmla="*/ 1609725 h 1795463"/>
              <a:gd name="connsiteX15" fmla="*/ 5029200 w 6938963"/>
              <a:gd name="connsiteY15" fmla="*/ 1609725 h 1795463"/>
              <a:gd name="connsiteX16" fmla="*/ 5029200 w 6938963"/>
              <a:gd name="connsiteY16" fmla="*/ 1581150 h 1795463"/>
              <a:gd name="connsiteX17" fmla="*/ 5000625 w 6938963"/>
              <a:gd name="connsiteY17" fmla="*/ 1581150 h 1795463"/>
              <a:gd name="connsiteX18" fmla="*/ 5000625 w 6938963"/>
              <a:gd name="connsiteY18" fmla="*/ 1552575 h 1795463"/>
              <a:gd name="connsiteX19" fmla="*/ 4933950 w 6938963"/>
              <a:gd name="connsiteY19" fmla="*/ 1552575 h 1795463"/>
              <a:gd name="connsiteX20" fmla="*/ 4933950 w 6938963"/>
              <a:gd name="connsiteY20" fmla="*/ 1543050 h 1795463"/>
              <a:gd name="connsiteX21" fmla="*/ 4805363 w 6938963"/>
              <a:gd name="connsiteY21" fmla="*/ 1543050 h 1795463"/>
              <a:gd name="connsiteX22" fmla="*/ 4805363 w 6938963"/>
              <a:gd name="connsiteY22" fmla="*/ 1514475 h 1795463"/>
              <a:gd name="connsiteX23" fmla="*/ 4714875 w 6938963"/>
              <a:gd name="connsiteY23" fmla="*/ 1514475 h 1795463"/>
              <a:gd name="connsiteX24" fmla="*/ 4714875 w 6938963"/>
              <a:gd name="connsiteY24" fmla="*/ 1481138 h 1795463"/>
              <a:gd name="connsiteX25" fmla="*/ 4519613 w 6938963"/>
              <a:gd name="connsiteY25" fmla="*/ 1481138 h 1795463"/>
              <a:gd name="connsiteX26" fmla="*/ 4519613 w 6938963"/>
              <a:gd name="connsiteY26" fmla="*/ 1462088 h 1795463"/>
              <a:gd name="connsiteX27" fmla="*/ 4443413 w 6938963"/>
              <a:gd name="connsiteY27" fmla="*/ 1462088 h 1795463"/>
              <a:gd name="connsiteX28" fmla="*/ 4443413 w 6938963"/>
              <a:gd name="connsiteY28" fmla="*/ 1438275 h 1795463"/>
              <a:gd name="connsiteX29" fmla="*/ 4414838 w 6938963"/>
              <a:gd name="connsiteY29" fmla="*/ 1438275 h 1795463"/>
              <a:gd name="connsiteX30" fmla="*/ 4414838 w 6938963"/>
              <a:gd name="connsiteY30" fmla="*/ 1409700 h 1795463"/>
              <a:gd name="connsiteX31" fmla="*/ 4386263 w 6938963"/>
              <a:gd name="connsiteY31" fmla="*/ 1409700 h 1795463"/>
              <a:gd name="connsiteX32" fmla="*/ 4386263 w 6938963"/>
              <a:gd name="connsiteY32" fmla="*/ 1352550 h 1795463"/>
              <a:gd name="connsiteX33" fmla="*/ 4324350 w 6938963"/>
              <a:gd name="connsiteY33" fmla="*/ 1352550 h 1795463"/>
              <a:gd name="connsiteX34" fmla="*/ 4324350 w 6938963"/>
              <a:gd name="connsiteY34" fmla="*/ 1333500 h 1795463"/>
              <a:gd name="connsiteX35" fmla="*/ 4157663 w 6938963"/>
              <a:gd name="connsiteY35" fmla="*/ 1333500 h 1795463"/>
              <a:gd name="connsiteX36" fmla="*/ 4157663 w 6938963"/>
              <a:gd name="connsiteY36" fmla="*/ 1309688 h 1795463"/>
              <a:gd name="connsiteX37" fmla="*/ 3952875 w 6938963"/>
              <a:gd name="connsiteY37" fmla="*/ 1309688 h 1795463"/>
              <a:gd name="connsiteX38" fmla="*/ 3952875 w 6938963"/>
              <a:gd name="connsiteY38" fmla="*/ 1281113 h 1795463"/>
              <a:gd name="connsiteX39" fmla="*/ 3890963 w 6938963"/>
              <a:gd name="connsiteY39" fmla="*/ 1281113 h 1795463"/>
              <a:gd name="connsiteX40" fmla="*/ 3890963 w 6938963"/>
              <a:gd name="connsiteY40" fmla="*/ 1257300 h 1795463"/>
              <a:gd name="connsiteX41" fmla="*/ 3762375 w 6938963"/>
              <a:gd name="connsiteY41" fmla="*/ 1257300 h 1795463"/>
              <a:gd name="connsiteX42" fmla="*/ 3762375 w 6938963"/>
              <a:gd name="connsiteY42" fmla="*/ 1233488 h 1795463"/>
              <a:gd name="connsiteX43" fmla="*/ 3709988 w 6938963"/>
              <a:gd name="connsiteY43" fmla="*/ 1233488 h 1795463"/>
              <a:gd name="connsiteX44" fmla="*/ 3709988 w 6938963"/>
              <a:gd name="connsiteY44" fmla="*/ 1209675 h 1795463"/>
              <a:gd name="connsiteX45" fmla="*/ 3662363 w 6938963"/>
              <a:gd name="connsiteY45" fmla="*/ 1209675 h 1795463"/>
              <a:gd name="connsiteX46" fmla="*/ 3662363 w 6938963"/>
              <a:gd name="connsiteY46" fmla="*/ 1185863 h 1795463"/>
              <a:gd name="connsiteX47" fmla="*/ 3633788 w 6938963"/>
              <a:gd name="connsiteY47" fmla="*/ 1185863 h 1795463"/>
              <a:gd name="connsiteX48" fmla="*/ 3633788 w 6938963"/>
              <a:gd name="connsiteY48" fmla="*/ 1162050 h 1795463"/>
              <a:gd name="connsiteX49" fmla="*/ 3590925 w 6938963"/>
              <a:gd name="connsiteY49" fmla="*/ 1162050 h 1795463"/>
              <a:gd name="connsiteX50" fmla="*/ 3590925 w 6938963"/>
              <a:gd name="connsiteY50" fmla="*/ 1133475 h 1795463"/>
              <a:gd name="connsiteX51" fmla="*/ 3548063 w 6938963"/>
              <a:gd name="connsiteY51" fmla="*/ 1133475 h 1795463"/>
              <a:gd name="connsiteX52" fmla="*/ 3548063 w 6938963"/>
              <a:gd name="connsiteY52" fmla="*/ 1104900 h 1795463"/>
              <a:gd name="connsiteX53" fmla="*/ 3495675 w 6938963"/>
              <a:gd name="connsiteY53" fmla="*/ 1104900 h 1795463"/>
              <a:gd name="connsiteX54" fmla="*/ 3495675 w 6938963"/>
              <a:gd name="connsiteY54" fmla="*/ 1090613 h 1795463"/>
              <a:gd name="connsiteX55" fmla="*/ 3414713 w 6938963"/>
              <a:gd name="connsiteY55" fmla="*/ 1090613 h 1795463"/>
              <a:gd name="connsiteX56" fmla="*/ 3414713 w 6938963"/>
              <a:gd name="connsiteY56" fmla="*/ 1071563 h 1795463"/>
              <a:gd name="connsiteX57" fmla="*/ 3352800 w 6938963"/>
              <a:gd name="connsiteY57" fmla="*/ 1071563 h 1795463"/>
              <a:gd name="connsiteX58" fmla="*/ 3352800 w 6938963"/>
              <a:gd name="connsiteY58" fmla="*/ 1052513 h 1795463"/>
              <a:gd name="connsiteX59" fmla="*/ 3281363 w 6938963"/>
              <a:gd name="connsiteY59" fmla="*/ 1052513 h 1795463"/>
              <a:gd name="connsiteX60" fmla="*/ 3281363 w 6938963"/>
              <a:gd name="connsiteY60" fmla="*/ 1033463 h 1795463"/>
              <a:gd name="connsiteX61" fmla="*/ 3233738 w 6938963"/>
              <a:gd name="connsiteY61" fmla="*/ 1033463 h 1795463"/>
              <a:gd name="connsiteX62" fmla="*/ 3233738 w 6938963"/>
              <a:gd name="connsiteY62" fmla="*/ 1014413 h 1795463"/>
              <a:gd name="connsiteX63" fmla="*/ 3133725 w 6938963"/>
              <a:gd name="connsiteY63" fmla="*/ 1014413 h 1795463"/>
              <a:gd name="connsiteX64" fmla="*/ 3133725 w 6938963"/>
              <a:gd name="connsiteY64" fmla="*/ 990600 h 1795463"/>
              <a:gd name="connsiteX65" fmla="*/ 3095625 w 6938963"/>
              <a:gd name="connsiteY65" fmla="*/ 990600 h 1795463"/>
              <a:gd name="connsiteX66" fmla="*/ 3095625 w 6938963"/>
              <a:gd name="connsiteY66" fmla="*/ 971550 h 1795463"/>
              <a:gd name="connsiteX67" fmla="*/ 3067050 w 6938963"/>
              <a:gd name="connsiteY67" fmla="*/ 971550 h 1795463"/>
              <a:gd name="connsiteX68" fmla="*/ 3067050 w 6938963"/>
              <a:gd name="connsiteY68" fmla="*/ 942975 h 1795463"/>
              <a:gd name="connsiteX69" fmla="*/ 2938463 w 6938963"/>
              <a:gd name="connsiteY69" fmla="*/ 942975 h 1795463"/>
              <a:gd name="connsiteX70" fmla="*/ 2938463 w 6938963"/>
              <a:gd name="connsiteY70" fmla="*/ 923925 h 1795463"/>
              <a:gd name="connsiteX71" fmla="*/ 2890838 w 6938963"/>
              <a:gd name="connsiteY71" fmla="*/ 923925 h 1795463"/>
              <a:gd name="connsiteX72" fmla="*/ 2890838 w 6938963"/>
              <a:gd name="connsiteY72" fmla="*/ 900113 h 1795463"/>
              <a:gd name="connsiteX73" fmla="*/ 2847975 w 6938963"/>
              <a:gd name="connsiteY73" fmla="*/ 900113 h 1795463"/>
              <a:gd name="connsiteX74" fmla="*/ 2847975 w 6938963"/>
              <a:gd name="connsiteY74" fmla="*/ 876300 h 1795463"/>
              <a:gd name="connsiteX75" fmla="*/ 2690813 w 6938963"/>
              <a:gd name="connsiteY75" fmla="*/ 876300 h 1795463"/>
              <a:gd name="connsiteX76" fmla="*/ 2690813 w 6938963"/>
              <a:gd name="connsiteY76" fmla="*/ 847725 h 1795463"/>
              <a:gd name="connsiteX77" fmla="*/ 2609850 w 6938963"/>
              <a:gd name="connsiteY77" fmla="*/ 847725 h 1795463"/>
              <a:gd name="connsiteX78" fmla="*/ 2609850 w 6938963"/>
              <a:gd name="connsiteY78" fmla="*/ 828675 h 1795463"/>
              <a:gd name="connsiteX79" fmla="*/ 2486025 w 6938963"/>
              <a:gd name="connsiteY79" fmla="*/ 828675 h 1795463"/>
              <a:gd name="connsiteX80" fmla="*/ 2486025 w 6938963"/>
              <a:gd name="connsiteY80" fmla="*/ 804863 h 1795463"/>
              <a:gd name="connsiteX81" fmla="*/ 2452688 w 6938963"/>
              <a:gd name="connsiteY81" fmla="*/ 804863 h 1795463"/>
              <a:gd name="connsiteX82" fmla="*/ 2457450 w 6938963"/>
              <a:gd name="connsiteY82" fmla="*/ 790576 h 1795463"/>
              <a:gd name="connsiteX83" fmla="*/ 2390775 w 6938963"/>
              <a:gd name="connsiteY83" fmla="*/ 790576 h 1795463"/>
              <a:gd name="connsiteX84" fmla="*/ 2390775 w 6938963"/>
              <a:gd name="connsiteY84" fmla="*/ 757238 h 1795463"/>
              <a:gd name="connsiteX85" fmla="*/ 2381250 w 6938963"/>
              <a:gd name="connsiteY85" fmla="*/ 757238 h 1795463"/>
              <a:gd name="connsiteX86" fmla="*/ 2381250 w 6938963"/>
              <a:gd name="connsiteY86" fmla="*/ 719138 h 1795463"/>
              <a:gd name="connsiteX87" fmla="*/ 2266950 w 6938963"/>
              <a:gd name="connsiteY87" fmla="*/ 719138 h 1795463"/>
              <a:gd name="connsiteX88" fmla="*/ 2266950 w 6938963"/>
              <a:gd name="connsiteY88" fmla="*/ 681038 h 1795463"/>
              <a:gd name="connsiteX89" fmla="*/ 2195513 w 6938963"/>
              <a:gd name="connsiteY89" fmla="*/ 681038 h 1795463"/>
              <a:gd name="connsiteX90" fmla="*/ 2181225 w 6938963"/>
              <a:gd name="connsiteY90" fmla="*/ 647700 h 1795463"/>
              <a:gd name="connsiteX91" fmla="*/ 2114550 w 6938963"/>
              <a:gd name="connsiteY91" fmla="*/ 647700 h 1795463"/>
              <a:gd name="connsiteX92" fmla="*/ 2114550 w 6938963"/>
              <a:gd name="connsiteY92" fmla="*/ 619125 h 1795463"/>
              <a:gd name="connsiteX93" fmla="*/ 2066925 w 6938963"/>
              <a:gd name="connsiteY93" fmla="*/ 619125 h 1795463"/>
              <a:gd name="connsiteX94" fmla="*/ 1981200 w 6938963"/>
              <a:gd name="connsiteY94" fmla="*/ 566738 h 1795463"/>
              <a:gd name="connsiteX95" fmla="*/ 1966913 w 6938963"/>
              <a:gd name="connsiteY95" fmla="*/ 566738 h 1795463"/>
              <a:gd name="connsiteX96" fmla="*/ 1890713 w 6938963"/>
              <a:gd name="connsiteY96" fmla="*/ 523875 h 1795463"/>
              <a:gd name="connsiteX97" fmla="*/ 1890713 w 6938963"/>
              <a:gd name="connsiteY97" fmla="*/ 500063 h 1795463"/>
              <a:gd name="connsiteX98" fmla="*/ 1809750 w 6938963"/>
              <a:gd name="connsiteY98" fmla="*/ 500063 h 1795463"/>
              <a:gd name="connsiteX99" fmla="*/ 1809750 w 6938963"/>
              <a:gd name="connsiteY99" fmla="*/ 485775 h 1795463"/>
              <a:gd name="connsiteX100" fmla="*/ 1776413 w 6938963"/>
              <a:gd name="connsiteY100" fmla="*/ 485775 h 1795463"/>
              <a:gd name="connsiteX101" fmla="*/ 1762125 w 6938963"/>
              <a:gd name="connsiteY101" fmla="*/ 471487 h 1795463"/>
              <a:gd name="connsiteX102" fmla="*/ 1752601 w 6938963"/>
              <a:gd name="connsiteY102" fmla="*/ 461963 h 1795463"/>
              <a:gd name="connsiteX103" fmla="*/ 1752601 w 6938963"/>
              <a:gd name="connsiteY103" fmla="*/ 447675 h 1795463"/>
              <a:gd name="connsiteX104" fmla="*/ 1733550 w 6938963"/>
              <a:gd name="connsiteY104" fmla="*/ 447675 h 1795463"/>
              <a:gd name="connsiteX105" fmla="*/ 1733550 w 6938963"/>
              <a:gd name="connsiteY105" fmla="*/ 428625 h 1795463"/>
              <a:gd name="connsiteX106" fmla="*/ 1695450 w 6938963"/>
              <a:gd name="connsiteY106" fmla="*/ 428625 h 1795463"/>
              <a:gd name="connsiteX107" fmla="*/ 1695450 w 6938963"/>
              <a:gd name="connsiteY107" fmla="*/ 395288 h 1795463"/>
              <a:gd name="connsiteX108" fmla="*/ 1676400 w 6938963"/>
              <a:gd name="connsiteY108" fmla="*/ 395288 h 1795463"/>
              <a:gd name="connsiteX109" fmla="*/ 1676400 w 6938963"/>
              <a:gd name="connsiteY109" fmla="*/ 376238 h 1795463"/>
              <a:gd name="connsiteX110" fmla="*/ 1624013 w 6938963"/>
              <a:gd name="connsiteY110" fmla="*/ 376238 h 1795463"/>
              <a:gd name="connsiteX111" fmla="*/ 1624013 w 6938963"/>
              <a:gd name="connsiteY111" fmla="*/ 366713 h 1795463"/>
              <a:gd name="connsiteX112" fmla="*/ 1585913 w 6938963"/>
              <a:gd name="connsiteY112" fmla="*/ 366713 h 1795463"/>
              <a:gd name="connsiteX113" fmla="*/ 1585913 w 6938963"/>
              <a:gd name="connsiteY113" fmla="*/ 352425 h 1795463"/>
              <a:gd name="connsiteX114" fmla="*/ 1462088 w 6938963"/>
              <a:gd name="connsiteY114" fmla="*/ 352425 h 1795463"/>
              <a:gd name="connsiteX115" fmla="*/ 1462088 w 6938963"/>
              <a:gd name="connsiteY115" fmla="*/ 328613 h 1795463"/>
              <a:gd name="connsiteX116" fmla="*/ 1433513 w 6938963"/>
              <a:gd name="connsiteY116" fmla="*/ 328613 h 1795463"/>
              <a:gd name="connsiteX117" fmla="*/ 1433513 w 6938963"/>
              <a:gd name="connsiteY117" fmla="*/ 304800 h 1795463"/>
              <a:gd name="connsiteX118" fmla="*/ 1419225 w 6938963"/>
              <a:gd name="connsiteY118" fmla="*/ 304800 h 1795463"/>
              <a:gd name="connsiteX119" fmla="*/ 1419225 w 6938963"/>
              <a:gd name="connsiteY119" fmla="*/ 285750 h 1795463"/>
              <a:gd name="connsiteX120" fmla="*/ 1319213 w 6938963"/>
              <a:gd name="connsiteY120" fmla="*/ 285750 h 1795463"/>
              <a:gd name="connsiteX121" fmla="*/ 1319213 w 6938963"/>
              <a:gd name="connsiteY121" fmla="*/ 261938 h 1795463"/>
              <a:gd name="connsiteX122" fmla="*/ 1295400 w 6938963"/>
              <a:gd name="connsiteY122" fmla="*/ 261938 h 1795463"/>
              <a:gd name="connsiteX123" fmla="*/ 1295400 w 6938963"/>
              <a:gd name="connsiteY123" fmla="*/ 238125 h 1795463"/>
              <a:gd name="connsiteX124" fmla="*/ 1119188 w 6938963"/>
              <a:gd name="connsiteY124" fmla="*/ 238125 h 1795463"/>
              <a:gd name="connsiteX125" fmla="*/ 1119188 w 6938963"/>
              <a:gd name="connsiteY125" fmla="*/ 223838 h 1795463"/>
              <a:gd name="connsiteX126" fmla="*/ 1104900 w 6938963"/>
              <a:gd name="connsiteY126" fmla="*/ 200025 h 1795463"/>
              <a:gd name="connsiteX127" fmla="*/ 1057275 w 6938963"/>
              <a:gd name="connsiteY127" fmla="*/ 200025 h 1795463"/>
              <a:gd name="connsiteX128" fmla="*/ 1057275 w 6938963"/>
              <a:gd name="connsiteY128" fmla="*/ 180975 h 1795463"/>
              <a:gd name="connsiteX129" fmla="*/ 1000125 w 6938963"/>
              <a:gd name="connsiteY129" fmla="*/ 180975 h 1795463"/>
              <a:gd name="connsiteX130" fmla="*/ 1009650 w 6938963"/>
              <a:gd name="connsiteY130" fmla="*/ 171450 h 1795463"/>
              <a:gd name="connsiteX131" fmla="*/ 971550 w 6938963"/>
              <a:gd name="connsiteY131" fmla="*/ 171450 h 1795463"/>
              <a:gd name="connsiteX132" fmla="*/ 971550 w 6938963"/>
              <a:gd name="connsiteY132" fmla="*/ 152400 h 1795463"/>
              <a:gd name="connsiteX133" fmla="*/ 904875 w 6938963"/>
              <a:gd name="connsiteY133" fmla="*/ 152400 h 1795463"/>
              <a:gd name="connsiteX134" fmla="*/ 904875 w 6938963"/>
              <a:gd name="connsiteY134" fmla="*/ 142875 h 1795463"/>
              <a:gd name="connsiteX135" fmla="*/ 866775 w 6938963"/>
              <a:gd name="connsiteY135" fmla="*/ 142875 h 1795463"/>
              <a:gd name="connsiteX136" fmla="*/ 866775 w 6938963"/>
              <a:gd name="connsiteY136" fmla="*/ 123825 h 1795463"/>
              <a:gd name="connsiteX137" fmla="*/ 800100 w 6938963"/>
              <a:gd name="connsiteY137" fmla="*/ 123825 h 1795463"/>
              <a:gd name="connsiteX138" fmla="*/ 800100 w 6938963"/>
              <a:gd name="connsiteY138" fmla="*/ 100013 h 1795463"/>
              <a:gd name="connsiteX139" fmla="*/ 723900 w 6938963"/>
              <a:gd name="connsiteY139" fmla="*/ 100013 h 1795463"/>
              <a:gd name="connsiteX140" fmla="*/ 723900 w 6938963"/>
              <a:gd name="connsiteY140" fmla="*/ 85725 h 1795463"/>
              <a:gd name="connsiteX141" fmla="*/ 638175 w 6938963"/>
              <a:gd name="connsiteY141" fmla="*/ 85725 h 1795463"/>
              <a:gd name="connsiteX142" fmla="*/ 523875 w 6938963"/>
              <a:gd name="connsiteY142" fmla="*/ 85725 h 1795463"/>
              <a:gd name="connsiteX143" fmla="*/ 523875 w 6938963"/>
              <a:gd name="connsiteY143" fmla="*/ 71438 h 1795463"/>
              <a:gd name="connsiteX144" fmla="*/ 390525 w 6938963"/>
              <a:gd name="connsiteY144" fmla="*/ 71438 h 1795463"/>
              <a:gd name="connsiteX145" fmla="*/ 390525 w 6938963"/>
              <a:gd name="connsiteY145" fmla="*/ 47625 h 1795463"/>
              <a:gd name="connsiteX146" fmla="*/ 247650 w 6938963"/>
              <a:gd name="connsiteY146" fmla="*/ 47625 h 1795463"/>
              <a:gd name="connsiteX147" fmla="*/ 247650 w 6938963"/>
              <a:gd name="connsiteY147" fmla="*/ 19050 h 1795463"/>
              <a:gd name="connsiteX148" fmla="*/ 104775 w 6938963"/>
              <a:gd name="connsiteY148" fmla="*/ 19050 h 1795463"/>
              <a:gd name="connsiteX149" fmla="*/ 109538 w 6938963"/>
              <a:gd name="connsiteY149" fmla="*/ 14287 h 1795463"/>
              <a:gd name="connsiteX150" fmla="*/ 109538 w 6938963"/>
              <a:gd name="connsiteY150" fmla="*/ 0 h 1795463"/>
              <a:gd name="connsiteX151" fmla="*/ 0 w 6938963"/>
              <a:gd name="connsiteY151" fmla="*/ 0 h 1795463"/>
              <a:gd name="connsiteX0" fmla="*/ 6938963 w 6938963"/>
              <a:gd name="connsiteY0" fmla="*/ 1795463 h 1795463"/>
              <a:gd name="connsiteX1" fmla="*/ 5919788 w 6938963"/>
              <a:gd name="connsiteY1" fmla="*/ 1795463 h 1795463"/>
              <a:gd name="connsiteX2" fmla="*/ 5919788 w 6938963"/>
              <a:gd name="connsiteY2" fmla="*/ 1747838 h 1795463"/>
              <a:gd name="connsiteX3" fmla="*/ 5681663 w 6938963"/>
              <a:gd name="connsiteY3" fmla="*/ 1747838 h 1795463"/>
              <a:gd name="connsiteX4" fmla="*/ 5681663 w 6938963"/>
              <a:gd name="connsiteY4" fmla="*/ 1719263 h 1795463"/>
              <a:gd name="connsiteX5" fmla="*/ 5519738 w 6938963"/>
              <a:gd name="connsiteY5" fmla="*/ 1719263 h 1795463"/>
              <a:gd name="connsiteX6" fmla="*/ 5519738 w 6938963"/>
              <a:gd name="connsiteY6" fmla="*/ 1695450 h 1795463"/>
              <a:gd name="connsiteX7" fmla="*/ 5453063 w 6938963"/>
              <a:gd name="connsiteY7" fmla="*/ 1695450 h 1795463"/>
              <a:gd name="connsiteX8" fmla="*/ 5453063 w 6938963"/>
              <a:gd name="connsiteY8" fmla="*/ 1671638 h 1795463"/>
              <a:gd name="connsiteX9" fmla="*/ 5338763 w 6938963"/>
              <a:gd name="connsiteY9" fmla="*/ 1671638 h 1795463"/>
              <a:gd name="connsiteX10" fmla="*/ 5338763 w 6938963"/>
              <a:gd name="connsiteY10" fmla="*/ 1652588 h 1795463"/>
              <a:gd name="connsiteX11" fmla="*/ 5172075 w 6938963"/>
              <a:gd name="connsiteY11" fmla="*/ 1652588 h 1795463"/>
              <a:gd name="connsiteX12" fmla="*/ 5172075 w 6938963"/>
              <a:gd name="connsiteY12" fmla="*/ 1628775 h 1795463"/>
              <a:gd name="connsiteX13" fmla="*/ 5124450 w 6938963"/>
              <a:gd name="connsiteY13" fmla="*/ 1628775 h 1795463"/>
              <a:gd name="connsiteX14" fmla="*/ 5124450 w 6938963"/>
              <a:gd name="connsiteY14" fmla="*/ 1609725 h 1795463"/>
              <a:gd name="connsiteX15" fmla="*/ 5029200 w 6938963"/>
              <a:gd name="connsiteY15" fmla="*/ 1609725 h 1795463"/>
              <a:gd name="connsiteX16" fmla="*/ 5029200 w 6938963"/>
              <a:gd name="connsiteY16" fmla="*/ 1581150 h 1795463"/>
              <a:gd name="connsiteX17" fmla="*/ 5000625 w 6938963"/>
              <a:gd name="connsiteY17" fmla="*/ 1581150 h 1795463"/>
              <a:gd name="connsiteX18" fmla="*/ 5000625 w 6938963"/>
              <a:gd name="connsiteY18" fmla="*/ 1552575 h 1795463"/>
              <a:gd name="connsiteX19" fmla="*/ 4933950 w 6938963"/>
              <a:gd name="connsiteY19" fmla="*/ 1552575 h 1795463"/>
              <a:gd name="connsiteX20" fmla="*/ 4933950 w 6938963"/>
              <a:gd name="connsiteY20" fmla="*/ 1543050 h 1795463"/>
              <a:gd name="connsiteX21" fmla="*/ 4805363 w 6938963"/>
              <a:gd name="connsiteY21" fmla="*/ 1543050 h 1795463"/>
              <a:gd name="connsiteX22" fmla="*/ 4805363 w 6938963"/>
              <a:gd name="connsiteY22" fmla="*/ 1514475 h 1795463"/>
              <a:gd name="connsiteX23" fmla="*/ 4714875 w 6938963"/>
              <a:gd name="connsiteY23" fmla="*/ 1514475 h 1795463"/>
              <a:gd name="connsiteX24" fmla="*/ 4714875 w 6938963"/>
              <a:gd name="connsiteY24" fmla="*/ 1481138 h 1795463"/>
              <a:gd name="connsiteX25" fmla="*/ 4519613 w 6938963"/>
              <a:gd name="connsiteY25" fmla="*/ 1481138 h 1795463"/>
              <a:gd name="connsiteX26" fmla="*/ 4519613 w 6938963"/>
              <a:gd name="connsiteY26" fmla="*/ 1462088 h 1795463"/>
              <a:gd name="connsiteX27" fmla="*/ 4443413 w 6938963"/>
              <a:gd name="connsiteY27" fmla="*/ 1462088 h 1795463"/>
              <a:gd name="connsiteX28" fmla="*/ 4443413 w 6938963"/>
              <a:gd name="connsiteY28" fmla="*/ 1438275 h 1795463"/>
              <a:gd name="connsiteX29" fmla="*/ 4414838 w 6938963"/>
              <a:gd name="connsiteY29" fmla="*/ 1438275 h 1795463"/>
              <a:gd name="connsiteX30" fmla="*/ 4414838 w 6938963"/>
              <a:gd name="connsiteY30" fmla="*/ 1409700 h 1795463"/>
              <a:gd name="connsiteX31" fmla="*/ 4386263 w 6938963"/>
              <a:gd name="connsiteY31" fmla="*/ 1409700 h 1795463"/>
              <a:gd name="connsiteX32" fmla="*/ 4386263 w 6938963"/>
              <a:gd name="connsiteY32" fmla="*/ 1352550 h 1795463"/>
              <a:gd name="connsiteX33" fmla="*/ 4324350 w 6938963"/>
              <a:gd name="connsiteY33" fmla="*/ 1352550 h 1795463"/>
              <a:gd name="connsiteX34" fmla="*/ 4324350 w 6938963"/>
              <a:gd name="connsiteY34" fmla="*/ 1333500 h 1795463"/>
              <a:gd name="connsiteX35" fmla="*/ 4157663 w 6938963"/>
              <a:gd name="connsiteY35" fmla="*/ 1333500 h 1795463"/>
              <a:gd name="connsiteX36" fmla="*/ 4157663 w 6938963"/>
              <a:gd name="connsiteY36" fmla="*/ 1309688 h 1795463"/>
              <a:gd name="connsiteX37" fmla="*/ 3952875 w 6938963"/>
              <a:gd name="connsiteY37" fmla="*/ 1309688 h 1795463"/>
              <a:gd name="connsiteX38" fmla="*/ 3952875 w 6938963"/>
              <a:gd name="connsiteY38" fmla="*/ 1281113 h 1795463"/>
              <a:gd name="connsiteX39" fmla="*/ 3890963 w 6938963"/>
              <a:gd name="connsiteY39" fmla="*/ 1281113 h 1795463"/>
              <a:gd name="connsiteX40" fmla="*/ 3890963 w 6938963"/>
              <a:gd name="connsiteY40" fmla="*/ 1257300 h 1795463"/>
              <a:gd name="connsiteX41" fmla="*/ 3762375 w 6938963"/>
              <a:gd name="connsiteY41" fmla="*/ 1257300 h 1795463"/>
              <a:gd name="connsiteX42" fmla="*/ 3762375 w 6938963"/>
              <a:gd name="connsiteY42" fmla="*/ 1233488 h 1795463"/>
              <a:gd name="connsiteX43" fmla="*/ 3709988 w 6938963"/>
              <a:gd name="connsiteY43" fmla="*/ 1233488 h 1795463"/>
              <a:gd name="connsiteX44" fmla="*/ 3709988 w 6938963"/>
              <a:gd name="connsiteY44" fmla="*/ 1209675 h 1795463"/>
              <a:gd name="connsiteX45" fmla="*/ 3662363 w 6938963"/>
              <a:gd name="connsiteY45" fmla="*/ 1209675 h 1795463"/>
              <a:gd name="connsiteX46" fmla="*/ 3662363 w 6938963"/>
              <a:gd name="connsiteY46" fmla="*/ 1185863 h 1795463"/>
              <a:gd name="connsiteX47" fmla="*/ 3633788 w 6938963"/>
              <a:gd name="connsiteY47" fmla="*/ 1185863 h 1795463"/>
              <a:gd name="connsiteX48" fmla="*/ 3633788 w 6938963"/>
              <a:gd name="connsiteY48" fmla="*/ 1162050 h 1795463"/>
              <a:gd name="connsiteX49" fmla="*/ 3590925 w 6938963"/>
              <a:gd name="connsiteY49" fmla="*/ 1162050 h 1795463"/>
              <a:gd name="connsiteX50" fmla="*/ 3590925 w 6938963"/>
              <a:gd name="connsiteY50" fmla="*/ 1133475 h 1795463"/>
              <a:gd name="connsiteX51" fmla="*/ 3548063 w 6938963"/>
              <a:gd name="connsiteY51" fmla="*/ 1133475 h 1795463"/>
              <a:gd name="connsiteX52" fmla="*/ 3548063 w 6938963"/>
              <a:gd name="connsiteY52" fmla="*/ 1104900 h 1795463"/>
              <a:gd name="connsiteX53" fmla="*/ 3495675 w 6938963"/>
              <a:gd name="connsiteY53" fmla="*/ 1104900 h 1795463"/>
              <a:gd name="connsiteX54" fmla="*/ 3495675 w 6938963"/>
              <a:gd name="connsiteY54" fmla="*/ 1090613 h 1795463"/>
              <a:gd name="connsiteX55" fmla="*/ 3414713 w 6938963"/>
              <a:gd name="connsiteY55" fmla="*/ 1090613 h 1795463"/>
              <a:gd name="connsiteX56" fmla="*/ 3414713 w 6938963"/>
              <a:gd name="connsiteY56" fmla="*/ 1071563 h 1795463"/>
              <a:gd name="connsiteX57" fmla="*/ 3352800 w 6938963"/>
              <a:gd name="connsiteY57" fmla="*/ 1071563 h 1795463"/>
              <a:gd name="connsiteX58" fmla="*/ 3352800 w 6938963"/>
              <a:gd name="connsiteY58" fmla="*/ 1052513 h 1795463"/>
              <a:gd name="connsiteX59" fmla="*/ 3281363 w 6938963"/>
              <a:gd name="connsiteY59" fmla="*/ 1052513 h 1795463"/>
              <a:gd name="connsiteX60" fmla="*/ 3281363 w 6938963"/>
              <a:gd name="connsiteY60" fmla="*/ 1033463 h 1795463"/>
              <a:gd name="connsiteX61" fmla="*/ 3233738 w 6938963"/>
              <a:gd name="connsiteY61" fmla="*/ 1033463 h 1795463"/>
              <a:gd name="connsiteX62" fmla="*/ 3233738 w 6938963"/>
              <a:gd name="connsiteY62" fmla="*/ 1014413 h 1795463"/>
              <a:gd name="connsiteX63" fmla="*/ 3133725 w 6938963"/>
              <a:gd name="connsiteY63" fmla="*/ 1014413 h 1795463"/>
              <a:gd name="connsiteX64" fmla="*/ 3133725 w 6938963"/>
              <a:gd name="connsiteY64" fmla="*/ 990600 h 1795463"/>
              <a:gd name="connsiteX65" fmla="*/ 3095625 w 6938963"/>
              <a:gd name="connsiteY65" fmla="*/ 990600 h 1795463"/>
              <a:gd name="connsiteX66" fmla="*/ 3095625 w 6938963"/>
              <a:gd name="connsiteY66" fmla="*/ 971550 h 1795463"/>
              <a:gd name="connsiteX67" fmla="*/ 3067050 w 6938963"/>
              <a:gd name="connsiteY67" fmla="*/ 971550 h 1795463"/>
              <a:gd name="connsiteX68" fmla="*/ 3067050 w 6938963"/>
              <a:gd name="connsiteY68" fmla="*/ 942975 h 1795463"/>
              <a:gd name="connsiteX69" fmla="*/ 2938463 w 6938963"/>
              <a:gd name="connsiteY69" fmla="*/ 942975 h 1795463"/>
              <a:gd name="connsiteX70" fmla="*/ 2938463 w 6938963"/>
              <a:gd name="connsiteY70" fmla="*/ 923925 h 1795463"/>
              <a:gd name="connsiteX71" fmla="*/ 2890838 w 6938963"/>
              <a:gd name="connsiteY71" fmla="*/ 923925 h 1795463"/>
              <a:gd name="connsiteX72" fmla="*/ 2890838 w 6938963"/>
              <a:gd name="connsiteY72" fmla="*/ 900113 h 1795463"/>
              <a:gd name="connsiteX73" fmla="*/ 2847975 w 6938963"/>
              <a:gd name="connsiteY73" fmla="*/ 900113 h 1795463"/>
              <a:gd name="connsiteX74" fmla="*/ 2847975 w 6938963"/>
              <a:gd name="connsiteY74" fmla="*/ 876300 h 1795463"/>
              <a:gd name="connsiteX75" fmla="*/ 2690813 w 6938963"/>
              <a:gd name="connsiteY75" fmla="*/ 876300 h 1795463"/>
              <a:gd name="connsiteX76" fmla="*/ 2690813 w 6938963"/>
              <a:gd name="connsiteY76" fmla="*/ 847725 h 1795463"/>
              <a:gd name="connsiteX77" fmla="*/ 2609850 w 6938963"/>
              <a:gd name="connsiteY77" fmla="*/ 847725 h 1795463"/>
              <a:gd name="connsiteX78" fmla="*/ 2609850 w 6938963"/>
              <a:gd name="connsiteY78" fmla="*/ 828675 h 1795463"/>
              <a:gd name="connsiteX79" fmla="*/ 2486025 w 6938963"/>
              <a:gd name="connsiteY79" fmla="*/ 828675 h 1795463"/>
              <a:gd name="connsiteX80" fmla="*/ 2486025 w 6938963"/>
              <a:gd name="connsiteY80" fmla="*/ 804863 h 1795463"/>
              <a:gd name="connsiteX81" fmla="*/ 2452688 w 6938963"/>
              <a:gd name="connsiteY81" fmla="*/ 804863 h 1795463"/>
              <a:gd name="connsiteX82" fmla="*/ 2444750 w 6938963"/>
              <a:gd name="connsiteY82" fmla="*/ 790576 h 1795463"/>
              <a:gd name="connsiteX83" fmla="*/ 2390775 w 6938963"/>
              <a:gd name="connsiteY83" fmla="*/ 790576 h 1795463"/>
              <a:gd name="connsiteX84" fmla="*/ 2390775 w 6938963"/>
              <a:gd name="connsiteY84" fmla="*/ 757238 h 1795463"/>
              <a:gd name="connsiteX85" fmla="*/ 2381250 w 6938963"/>
              <a:gd name="connsiteY85" fmla="*/ 757238 h 1795463"/>
              <a:gd name="connsiteX86" fmla="*/ 2381250 w 6938963"/>
              <a:gd name="connsiteY86" fmla="*/ 719138 h 1795463"/>
              <a:gd name="connsiteX87" fmla="*/ 2266950 w 6938963"/>
              <a:gd name="connsiteY87" fmla="*/ 719138 h 1795463"/>
              <a:gd name="connsiteX88" fmla="*/ 2266950 w 6938963"/>
              <a:gd name="connsiteY88" fmla="*/ 681038 h 1795463"/>
              <a:gd name="connsiteX89" fmla="*/ 2195513 w 6938963"/>
              <a:gd name="connsiteY89" fmla="*/ 681038 h 1795463"/>
              <a:gd name="connsiteX90" fmla="*/ 2181225 w 6938963"/>
              <a:gd name="connsiteY90" fmla="*/ 647700 h 1795463"/>
              <a:gd name="connsiteX91" fmla="*/ 2114550 w 6938963"/>
              <a:gd name="connsiteY91" fmla="*/ 647700 h 1795463"/>
              <a:gd name="connsiteX92" fmla="*/ 2114550 w 6938963"/>
              <a:gd name="connsiteY92" fmla="*/ 619125 h 1795463"/>
              <a:gd name="connsiteX93" fmla="*/ 2066925 w 6938963"/>
              <a:gd name="connsiteY93" fmla="*/ 619125 h 1795463"/>
              <a:gd name="connsiteX94" fmla="*/ 1981200 w 6938963"/>
              <a:gd name="connsiteY94" fmla="*/ 566738 h 1795463"/>
              <a:gd name="connsiteX95" fmla="*/ 1966913 w 6938963"/>
              <a:gd name="connsiteY95" fmla="*/ 566738 h 1795463"/>
              <a:gd name="connsiteX96" fmla="*/ 1890713 w 6938963"/>
              <a:gd name="connsiteY96" fmla="*/ 523875 h 1795463"/>
              <a:gd name="connsiteX97" fmla="*/ 1890713 w 6938963"/>
              <a:gd name="connsiteY97" fmla="*/ 500063 h 1795463"/>
              <a:gd name="connsiteX98" fmla="*/ 1809750 w 6938963"/>
              <a:gd name="connsiteY98" fmla="*/ 500063 h 1795463"/>
              <a:gd name="connsiteX99" fmla="*/ 1809750 w 6938963"/>
              <a:gd name="connsiteY99" fmla="*/ 485775 h 1795463"/>
              <a:gd name="connsiteX100" fmla="*/ 1776413 w 6938963"/>
              <a:gd name="connsiteY100" fmla="*/ 485775 h 1795463"/>
              <a:gd name="connsiteX101" fmla="*/ 1762125 w 6938963"/>
              <a:gd name="connsiteY101" fmla="*/ 471487 h 1795463"/>
              <a:gd name="connsiteX102" fmla="*/ 1752601 w 6938963"/>
              <a:gd name="connsiteY102" fmla="*/ 461963 h 1795463"/>
              <a:gd name="connsiteX103" fmla="*/ 1752601 w 6938963"/>
              <a:gd name="connsiteY103" fmla="*/ 447675 h 1795463"/>
              <a:gd name="connsiteX104" fmla="*/ 1733550 w 6938963"/>
              <a:gd name="connsiteY104" fmla="*/ 447675 h 1795463"/>
              <a:gd name="connsiteX105" fmla="*/ 1733550 w 6938963"/>
              <a:gd name="connsiteY105" fmla="*/ 428625 h 1795463"/>
              <a:gd name="connsiteX106" fmla="*/ 1695450 w 6938963"/>
              <a:gd name="connsiteY106" fmla="*/ 428625 h 1795463"/>
              <a:gd name="connsiteX107" fmla="*/ 1695450 w 6938963"/>
              <a:gd name="connsiteY107" fmla="*/ 395288 h 1795463"/>
              <a:gd name="connsiteX108" fmla="*/ 1676400 w 6938963"/>
              <a:gd name="connsiteY108" fmla="*/ 395288 h 1795463"/>
              <a:gd name="connsiteX109" fmla="*/ 1676400 w 6938963"/>
              <a:gd name="connsiteY109" fmla="*/ 376238 h 1795463"/>
              <a:gd name="connsiteX110" fmla="*/ 1624013 w 6938963"/>
              <a:gd name="connsiteY110" fmla="*/ 376238 h 1795463"/>
              <a:gd name="connsiteX111" fmla="*/ 1624013 w 6938963"/>
              <a:gd name="connsiteY111" fmla="*/ 366713 h 1795463"/>
              <a:gd name="connsiteX112" fmla="*/ 1585913 w 6938963"/>
              <a:gd name="connsiteY112" fmla="*/ 366713 h 1795463"/>
              <a:gd name="connsiteX113" fmla="*/ 1585913 w 6938963"/>
              <a:gd name="connsiteY113" fmla="*/ 352425 h 1795463"/>
              <a:gd name="connsiteX114" fmla="*/ 1462088 w 6938963"/>
              <a:gd name="connsiteY114" fmla="*/ 352425 h 1795463"/>
              <a:gd name="connsiteX115" fmla="*/ 1462088 w 6938963"/>
              <a:gd name="connsiteY115" fmla="*/ 328613 h 1795463"/>
              <a:gd name="connsiteX116" fmla="*/ 1433513 w 6938963"/>
              <a:gd name="connsiteY116" fmla="*/ 328613 h 1795463"/>
              <a:gd name="connsiteX117" fmla="*/ 1433513 w 6938963"/>
              <a:gd name="connsiteY117" fmla="*/ 304800 h 1795463"/>
              <a:gd name="connsiteX118" fmla="*/ 1419225 w 6938963"/>
              <a:gd name="connsiteY118" fmla="*/ 304800 h 1795463"/>
              <a:gd name="connsiteX119" fmla="*/ 1419225 w 6938963"/>
              <a:gd name="connsiteY119" fmla="*/ 285750 h 1795463"/>
              <a:gd name="connsiteX120" fmla="*/ 1319213 w 6938963"/>
              <a:gd name="connsiteY120" fmla="*/ 285750 h 1795463"/>
              <a:gd name="connsiteX121" fmla="*/ 1319213 w 6938963"/>
              <a:gd name="connsiteY121" fmla="*/ 261938 h 1795463"/>
              <a:gd name="connsiteX122" fmla="*/ 1295400 w 6938963"/>
              <a:gd name="connsiteY122" fmla="*/ 261938 h 1795463"/>
              <a:gd name="connsiteX123" fmla="*/ 1295400 w 6938963"/>
              <a:gd name="connsiteY123" fmla="*/ 238125 h 1795463"/>
              <a:gd name="connsiteX124" fmla="*/ 1119188 w 6938963"/>
              <a:gd name="connsiteY124" fmla="*/ 238125 h 1795463"/>
              <a:gd name="connsiteX125" fmla="*/ 1119188 w 6938963"/>
              <a:gd name="connsiteY125" fmla="*/ 223838 h 1795463"/>
              <a:gd name="connsiteX126" fmla="*/ 1104900 w 6938963"/>
              <a:gd name="connsiteY126" fmla="*/ 200025 h 1795463"/>
              <a:gd name="connsiteX127" fmla="*/ 1057275 w 6938963"/>
              <a:gd name="connsiteY127" fmla="*/ 200025 h 1795463"/>
              <a:gd name="connsiteX128" fmla="*/ 1057275 w 6938963"/>
              <a:gd name="connsiteY128" fmla="*/ 180975 h 1795463"/>
              <a:gd name="connsiteX129" fmla="*/ 1000125 w 6938963"/>
              <a:gd name="connsiteY129" fmla="*/ 180975 h 1795463"/>
              <a:gd name="connsiteX130" fmla="*/ 1009650 w 6938963"/>
              <a:gd name="connsiteY130" fmla="*/ 171450 h 1795463"/>
              <a:gd name="connsiteX131" fmla="*/ 971550 w 6938963"/>
              <a:gd name="connsiteY131" fmla="*/ 171450 h 1795463"/>
              <a:gd name="connsiteX132" fmla="*/ 971550 w 6938963"/>
              <a:gd name="connsiteY132" fmla="*/ 152400 h 1795463"/>
              <a:gd name="connsiteX133" fmla="*/ 904875 w 6938963"/>
              <a:gd name="connsiteY133" fmla="*/ 152400 h 1795463"/>
              <a:gd name="connsiteX134" fmla="*/ 904875 w 6938963"/>
              <a:gd name="connsiteY134" fmla="*/ 142875 h 1795463"/>
              <a:gd name="connsiteX135" fmla="*/ 866775 w 6938963"/>
              <a:gd name="connsiteY135" fmla="*/ 142875 h 1795463"/>
              <a:gd name="connsiteX136" fmla="*/ 866775 w 6938963"/>
              <a:gd name="connsiteY136" fmla="*/ 123825 h 1795463"/>
              <a:gd name="connsiteX137" fmla="*/ 800100 w 6938963"/>
              <a:gd name="connsiteY137" fmla="*/ 123825 h 1795463"/>
              <a:gd name="connsiteX138" fmla="*/ 800100 w 6938963"/>
              <a:gd name="connsiteY138" fmla="*/ 100013 h 1795463"/>
              <a:gd name="connsiteX139" fmla="*/ 723900 w 6938963"/>
              <a:gd name="connsiteY139" fmla="*/ 100013 h 1795463"/>
              <a:gd name="connsiteX140" fmla="*/ 723900 w 6938963"/>
              <a:gd name="connsiteY140" fmla="*/ 85725 h 1795463"/>
              <a:gd name="connsiteX141" fmla="*/ 638175 w 6938963"/>
              <a:gd name="connsiteY141" fmla="*/ 85725 h 1795463"/>
              <a:gd name="connsiteX142" fmla="*/ 523875 w 6938963"/>
              <a:gd name="connsiteY142" fmla="*/ 85725 h 1795463"/>
              <a:gd name="connsiteX143" fmla="*/ 523875 w 6938963"/>
              <a:gd name="connsiteY143" fmla="*/ 71438 h 1795463"/>
              <a:gd name="connsiteX144" fmla="*/ 390525 w 6938963"/>
              <a:gd name="connsiteY144" fmla="*/ 71438 h 1795463"/>
              <a:gd name="connsiteX145" fmla="*/ 390525 w 6938963"/>
              <a:gd name="connsiteY145" fmla="*/ 47625 h 1795463"/>
              <a:gd name="connsiteX146" fmla="*/ 247650 w 6938963"/>
              <a:gd name="connsiteY146" fmla="*/ 47625 h 1795463"/>
              <a:gd name="connsiteX147" fmla="*/ 247650 w 6938963"/>
              <a:gd name="connsiteY147" fmla="*/ 19050 h 1795463"/>
              <a:gd name="connsiteX148" fmla="*/ 104775 w 6938963"/>
              <a:gd name="connsiteY148" fmla="*/ 19050 h 1795463"/>
              <a:gd name="connsiteX149" fmla="*/ 109538 w 6938963"/>
              <a:gd name="connsiteY149" fmla="*/ 14287 h 1795463"/>
              <a:gd name="connsiteX150" fmla="*/ 109538 w 6938963"/>
              <a:gd name="connsiteY150" fmla="*/ 0 h 1795463"/>
              <a:gd name="connsiteX151" fmla="*/ 0 w 6938963"/>
              <a:gd name="connsiteY151" fmla="*/ 0 h 1795463"/>
              <a:gd name="connsiteX0" fmla="*/ 6938963 w 6938963"/>
              <a:gd name="connsiteY0" fmla="*/ 1795463 h 1795463"/>
              <a:gd name="connsiteX1" fmla="*/ 5919788 w 6938963"/>
              <a:gd name="connsiteY1" fmla="*/ 1795463 h 1795463"/>
              <a:gd name="connsiteX2" fmla="*/ 5919788 w 6938963"/>
              <a:gd name="connsiteY2" fmla="*/ 1747838 h 1795463"/>
              <a:gd name="connsiteX3" fmla="*/ 5681663 w 6938963"/>
              <a:gd name="connsiteY3" fmla="*/ 1747838 h 1795463"/>
              <a:gd name="connsiteX4" fmla="*/ 5681663 w 6938963"/>
              <a:gd name="connsiteY4" fmla="*/ 1719263 h 1795463"/>
              <a:gd name="connsiteX5" fmla="*/ 5519738 w 6938963"/>
              <a:gd name="connsiteY5" fmla="*/ 1719263 h 1795463"/>
              <a:gd name="connsiteX6" fmla="*/ 5519738 w 6938963"/>
              <a:gd name="connsiteY6" fmla="*/ 1695450 h 1795463"/>
              <a:gd name="connsiteX7" fmla="*/ 5453063 w 6938963"/>
              <a:gd name="connsiteY7" fmla="*/ 1695450 h 1795463"/>
              <a:gd name="connsiteX8" fmla="*/ 5453063 w 6938963"/>
              <a:gd name="connsiteY8" fmla="*/ 1671638 h 1795463"/>
              <a:gd name="connsiteX9" fmla="*/ 5338763 w 6938963"/>
              <a:gd name="connsiteY9" fmla="*/ 1671638 h 1795463"/>
              <a:gd name="connsiteX10" fmla="*/ 5338763 w 6938963"/>
              <a:gd name="connsiteY10" fmla="*/ 1652588 h 1795463"/>
              <a:gd name="connsiteX11" fmla="*/ 5172075 w 6938963"/>
              <a:gd name="connsiteY11" fmla="*/ 1652588 h 1795463"/>
              <a:gd name="connsiteX12" fmla="*/ 5172075 w 6938963"/>
              <a:gd name="connsiteY12" fmla="*/ 1628775 h 1795463"/>
              <a:gd name="connsiteX13" fmla="*/ 5124450 w 6938963"/>
              <a:gd name="connsiteY13" fmla="*/ 1628775 h 1795463"/>
              <a:gd name="connsiteX14" fmla="*/ 5124450 w 6938963"/>
              <a:gd name="connsiteY14" fmla="*/ 1609725 h 1795463"/>
              <a:gd name="connsiteX15" fmla="*/ 5029200 w 6938963"/>
              <a:gd name="connsiteY15" fmla="*/ 1609725 h 1795463"/>
              <a:gd name="connsiteX16" fmla="*/ 5029200 w 6938963"/>
              <a:gd name="connsiteY16" fmla="*/ 1581150 h 1795463"/>
              <a:gd name="connsiteX17" fmla="*/ 5000625 w 6938963"/>
              <a:gd name="connsiteY17" fmla="*/ 1581150 h 1795463"/>
              <a:gd name="connsiteX18" fmla="*/ 5000625 w 6938963"/>
              <a:gd name="connsiteY18" fmla="*/ 1552575 h 1795463"/>
              <a:gd name="connsiteX19" fmla="*/ 4933950 w 6938963"/>
              <a:gd name="connsiteY19" fmla="*/ 1552575 h 1795463"/>
              <a:gd name="connsiteX20" fmla="*/ 4933950 w 6938963"/>
              <a:gd name="connsiteY20" fmla="*/ 1543050 h 1795463"/>
              <a:gd name="connsiteX21" fmla="*/ 4805363 w 6938963"/>
              <a:gd name="connsiteY21" fmla="*/ 1543050 h 1795463"/>
              <a:gd name="connsiteX22" fmla="*/ 4805363 w 6938963"/>
              <a:gd name="connsiteY22" fmla="*/ 1514475 h 1795463"/>
              <a:gd name="connsiteX23" fmla="*/ 4714875 w 6938963"/>
              <a:gd name="connsiteY23" fmla="*/ 1514475 h 1795463"/>
              <a:gd name="connsiteX24" fmla="*/ 4714875 w 6938963"/>
              <a:gd name="connsiteY24" fmla="*/ 1481138 h 1795463"/>
              <a:gd name="connsiteX25" fmla="*/ 4519613 w 6938963"/>
              <a:gd name="connsiteY25" fmla="*/ 1481138 h 1795463"/>
              <a:gd name="connsiteX26" fmla="*/ 4519613 w 6938963"/>
              <a:gd name="connsiteY26" fmla="*/ 1462088 h 1795463"/>
              <a:gd name="connsiteX27" fmla="*/ 4443413 w 6938963"/>
              <a:gd name="connsiteY27" fmla="*/ 1462088 h 1795463"/>
              <a:gd name="connsiteX28" fmla="*/ 4443413 w 6938963"/>
              <a:gd name="connsiteY28" fmla="*/ 1438275 h 1795463"/>
              <a:gd name="connsiteX29" fmla="*/ 4414838 w 6938963"/>
              <a:gd name="connsiteY29" fmla="*/ 1438275 h 1795463"/>
              <a:gd name="connsiteX30" fmla="*/ 4414838 w 6938963"/>
              <a:gd name="connsiteY30" fmla="*/ 1409700 h 1795463"/>
              <a:gd name="connsiteX31" fmla="*/ 4386263 w 6938963"/>
              <a:gd name="connsiteY31" fmla="*/ 1409700 h 1795463"/>
              <a:gd name="connsiteX32" fmla="*/ 4386263 w 6938963"/>
              <a:gd name="connsiteY32" fmla="*/ 1352550 h 1795463"/>
              <a:gd name="connsiteX33" fmla="*/ 4324350 w 6938963"/>
              <a:gd name="connsiteY33" fmla="*/ 1352550 h 1795463"/>
              <a:gd name="connsiteX34" fmla="*/ 4324350 w 6938963"/>
              <a:gd name="connsiteY34" fmla="*/ 1333500 h 1795463"/>
              <a:gd name="connsiteX35" fmla="*/ 4157663 w 6938963"/>
              <a:gd name="connsiteY35" fmla="*/ 1333500 h 1795463"/>
              <a:gd name="connsiteX36" fmla="*/ 4157663 w 6938963"/>
              <a:gd name="connsiteY36" fmla="*/ 1309688 h 1795463"/>
              <a:gd name="connsiteX37" fmla="*/ 3952875 w 6938963"/>
              <a:gd name="connsiteY37" fmla="*/ 1309688 h 1795463"/>
              <a:gd name="connsiteX38" fmla="*/ 3952875 w 6938963"/>
              <a:gd name="connsiteY38" fmla="*/ 1281113 h 1795463"/>
              <a:gd name="connsiteX39" fmla="*/ 3890963 w 6938963"/>
              <a:gd name="connsiteY39" fmla="*/ 1281113 h 1795463"/>
              <a:gd name="connsiteX40" fmla="*/ 3890963 w 6938963"/>
              <a:gd name="connsiteY40" fmla="*/ 1257300 h 1795463"/>
              <a:gd name="connsiteX41" fmla="*/ 3762375 w 6938963"/>
              <a:gd name="connsiteY41" fmla="*/ 1257300 h 1795463"/>
              <a:gd name="connsiteX42" fmla="*/ 3762375 w 6938963"/>
              <a:gd name="connsiteY42" fmla="*/ 1233488 h 1795463"/>
              <a:gd name="connsiteX43" fmla="*/ 3709988 w 6938963"/>
              <a:gd name="connsiteY43" fmla="*/ 1233488 h 1795463"/>
              <a:gd name="connsiteX44" fmla="*/ 3709988 w 6938963"/>
              <a:gd name="connsiteY44" fmla="*/ 1209675 h 1795463"/>
              <a:gd name="connsiteX45" fmla="*/ 3662363 w 6938963"/>
              <a:gd name="connsiteY45" fmla="*/ 1209675 h 1795463"/>
              <a:gd name="connsiteX46" fmla="*/ 3662363 w 6938963"/>
              <a:gd name="connsiteY46" fmla="*/ 1185863 h 1795463"/>
              <a:gd name="connsiteX47" fmla="*/ 3633788 w 6938963"/>
              <a:gd name="connsiteY47" fmla="*/ 1185863 h 1795463"/>
              <a:gd name="connsiteX48" fmla="*/ 3633788 w 6938963"/>
              <a:gd name="connsiteY48" fmla="*/ 1162050 h 1795463"/>
              <a:gd name="connsiteX49" fmla="*/ 3590925 w 6938963"/>
              <a:gd name="connsiteY49" fmla="*/ 1162050 h 1795463"/>
              <a:gd name="connsiteX50" fmla="*/ 3590925 w 6938963"/>
              <a:gd name="connsiteY50" fmla="*/ 1133475 h 1795463"/>
              <a:gd name="connsiteX51" fmla="*/ 3548063 w 6938963"/>
              <a:gd name="connsiteY51" fmla="*/ 1133475 h 1795463"/>
              <a:gd name="connsiteX52" fmla="*/ 3548063 w 6938963"/>
              <a:gd name="connsiteY52" fmla="*/ 1104900 h 1795463"/>
              <a:gd name="connsiteX53" fmla="*/ 3495675 w 6938963"/>
              <a:gd name="connsiteY53" fmla="*/ 1104900 h 1795463"/>
              <a:gd name="connsiteX54" fmla="*/ 3495675 w 6938963"/>
              <a:gd name="connsiteY54" fmla="*/ 1090613 h 1795463"/>
              <a:gd name="connsiteX55" fmla="*/ 3414713 w 6938963"/>
              <a:gd name="connsiteY55" fmla="*/ 1090613 h 1795463"/>
              <a:gd name="connsiteX56" fmla="*/ 3414713 w 6938963"/>
              <a:gd name="connsiteY56" fmla="*/ 1071563 h 1795463"/>
              <a:gd name="connsiteX57" fmla="*/ 3352800 w 6938963"/>
              <a:gd name="connsiteY57" fmla="*/ 1071563 h 1795463"/>
              <a:gd name="connsiteX58" fmla="*/ 3352800 w 6938963"/>
              <a:gd name="connsiteY58" fmla="*/ 1052513 h 1795463"/>
              <a:gd name="connsiteX59" fmla="*/ 3281363 w 6938963"/>
              <a:gd name="connsiteY59" fmla="*/ 1052513 h 1795463"/>
              <a:gd name="connsiteX60" fmla="*/ 3281363 w 6938963"/>
              <a:gd name="connsiteY60" fmla="*/ 1033463 h 1795463"/>
              <a:gd name="connsiteX61" fmla="*/ 3233738 w 6938963"/>
              <a:gd name="connsiteY61" fmla="*/ 1033463 h 1795463"/>
              <a:gd name="connsiteX62" fmla="*/ 3233738 w 6938963"/>
              <a:gd name="connsiteY62" fmla="*/ 1014413 h 1795463"/>
              <a:gd name="connsiteX63" fmla="*/ 3133725 w 6938963"/>
              <a:gd name="connsiteY63" fmla="*/ 1014413 h 1795463"/>
              <a:gd name="connsiteX64" fmla="*/ 3133725 w 6938963"/>
              <a:gd name="connsiteY64" fmla="*/ 990600 h 1795463"/>
              <a:gd name="connsiteX65" fmla="*/ 3095625 w 6938963"/>
              <a:gd name="connsiteY65" fmla="*/ 990600 h 1795463"/>
              <a:gd name="connsiteX66" fmla="*/ 3095625 w 6938963"/>
              <a:gd name="connsiteY66" fmla="*/ 971550 h 1795463"/>
              <a:gd name="connsiteX67" fmla="*/ 3067050 w 6938963"/>
              <a:gd name="connsiteY67" fmla="*/ 971550 h 1795463"/>
              <a:gd name="connsiteX68" fmla="*/ 3067050 w 6938963"/>
              <a:gd name="connsiteY68" fmla="*/ 942975 h 1795463"/>
              <a:gd name="connsiteX69" fmla="*/ 2938463 w 6938963"/>
              <a:gd name="connsiteY69" fmla="*/ 942975 h 1795463"/>
              <a:gd name="connsiteX70" fmla="*/ 2938463 w 6938963"/>
              <a:gd name="connsiteY70" fmla="*/ 923925 h 1795463"/>
              <a:gd name="connsiteX71" fmla="*/ 2890838 w 6938963"/>
              <a:gd name="connsiteY71" fmla="*/ 923925 h 1795463"/>
              <a:gd name="connsiteX72" fmla="*/ 2890838 w 6938963"/>
              <a:gd name="connsiteY72" fmla="*/ 900113 h 1795463"/>
              <a:gd name="connsiteX73" fmla="*/ 2847975 w 6938963"/>
              <a:gd name="connsiteY73" fmla="*/ 900113 h 1795463"/>
              <a:gd name="connsiteX74" fmla="*/ 2847975 w 6938963"/>
              <a:gd name="connsiteY74" fmla="*/ 876300 h 1795463"/>
              <a:gd name="connsiteX75" fmla="*/ 2690813 w 6938963"/>
              <a:gd name="connsiteY75" fmla="*/ 876300 h 1795463"/>
              <a:gd name="connsiteX76" fmla="*/ 2690813 w 6938963"/>
              <a:gd name="connsiteY76" fmla="*/ 847725 h 1795463"/>
              <a:gd name="connsiteX77" fmla="*/ 2609850 w 6938963"/>
              <a:gd name="connsiteY77" fmla="*/ 847725 h 1795463"/>
              <a:gd name="connsiteX78" fmla="*/ 2609850 w 6938963"/>
              <a:gd name="connsiteY78" fmla="*/ 828675 h 1795463"/>
              <a:gd name="connsiteX79" fmla="*/ 2486025 w 6938963"/>
              <a:gd name="connsiteY79" fmla="*/ 828675 h 1795463"/>
              <a:gd name="connsiteX80" fmla="*/ 2486025 w 6938963"/>
              <a:gd name="connsiteY80" fmla="*/ 804863 h 1795463"/>
              <a:gd name="connsiteX81" fmla="*/ 2452688 w 6938963"/>
              <a:gd name="connsiteY81" fmla="*/ 804863 h 1795463"/>
              <a:gd name="connsiteX82" fmla="*/ 2460625 w 6938963"/>
              <a:gd name="connsiteY82" fmla="*/ 790576 h 1795463"/>
              <a:gd name="connsiteX83" fmla="*/ 2390775 w 6938963"/>
              <a:gd name="connsiteY83" fmla="*/ 790576 h 1795463"/>
              <a:gd name="connsiteX84" fmla="*/ 2390775 w 6938963"/>
              <a:gd name="connsiteY84" fmla="*/ 757238 h 1795463"/>
              <a:gd name="connsiteX85" fmla="*/ 2381250 w 6938963"/>
              <a:gd name="connsiteY85" fmla="*/ 757238 h 1795463"/>
              <a:gd name="connsiteX86" fmla="*/ 2381250 w 6938963"/>
              <a:gd name="connsiteY86" fmla="*/ 719138 h 1795463"/>
              <a:gd name="connsiteX87" fmla="*/ 2266950 w 6938963"/>
              <a:gd name="connsiteY87" fmla="*/ 719138 h 1795463"/>
              <a:gd name="connsiteX88" fmla="*/ 2266950 w 6938963"/>
              <a:gd name="connsiteY88" fmla="*/ 681038 h 1795463"/>
              <a:gd name="connsiteX89" fmla="*/ 2195513 w 6938963"/>
              <a:gd name="connsiteY89" fmla="*/ 681038 h 1795463"/>
              <a:gd name="connsiteX90" fmla="*/ 2181225 w 6938963"/>
              <a:gd name="connsiteY90" fmla="*/ 647700 h 1795463"/>
              <a:gd name="connsiteX91" fmla="*/ 2114550 w 6938963"/>
              <a:gd name="connsiteY91" fmla="*/ 647700 h 1795463"/>
              <a:gd name="connsiteX92" fmla="*/ 2114550 w 6938963"/>
              <a:gd name="connsiteY92" fmla="*/ 619125 h 1795463"/>
              <a:gd name="connsiteX93" fmla="*/ 2066925 w 6938963"/>
              <a:gd name="connsiteY93" fmla="*/ 619125 h 1795463"/>
              <a:gd name="connsiteX94" fmla="*/ 1981200 w 6938963"/>
              <a:gd name="connsiteY94" fmla="*/ 566738 h 1795463"/>
              <a:gd name="connsiteX95" fmla="*/ 1966913 w 6938963"/>
              <a:gd name="connsiteY95" fmla="*/ 566738 h 1795463"/>
              <a:gd name="connsiteX96" fmla="*/ 1890713 w 6938963"/>
              <a:gd name="connsiteY96" fmla="*/ 523875 h 1795463"/>
              <a:gd name="connsiteX97" fmla="*/ 1890713 w 6938963"/>
              <a:gd name="connsiteY97" fmla="*/ 500063 h 1795463"/>
              <a:gd name="connsiteX98" fmla="*/ 1809750 w 6938963"/>
              <a:gd name="connsiteY98" fmla="*/ 500063 h 1795463"/>
              <a:gd name="connsiteX99" fmla="*/ 1809750 w 6938963"/>
              <a:gd name="connsiteY99" fmla="*/ 485775 h 1795463"/>
              <a:gd name="connsiteX100" fmla="*/ 1776413 w 6938963"/>
              <a:gd name="connsiteY100" fmla="*/ 485775 h 1795463"/>
              <a:gd name="connsiteX101" fmla="*/ 1762125 w 6938963"/>
              <a:gd name="connsiteY101" fmla="*/ 471487 h 1795463"/>
              <a:gd name="connsiteX102" fmla="*/ 1752601 w 6938963"/>
              <a:gd name="connsiteY102" fmla="*/ 461963 h 1795463"/>
              <a:gd name="connsiteX103" fmla="*/ 1752601 w 6938963"/>
              <a:gd name="connsiteY103" fmla="*/ 447675 h 1795463"/>
              <a:gd name="connsiteX104" fmla="*/ 1733550 w 6938963"/>
              <a:gd name="connsiteY104" fmla="*/ 447675 h 1795463"/>
              <a:gd name="connsiteX105" fmla="*/ 1733550 w 6938963"/>
              <a:gd name="connsiteY105" fmla="*/ 428625 h 1795463"/>
              <a:gd name="connsiteX106" fmla="*/ 1695450 w 6938963"/>
              <a:gd name="connsiteY106" fmla="*/ 428625 h 1795463"/>
              <a:gd name="connsiteX107" fmla="*/ 1695450 w 6938963"/>
              <a:gd name="connsiteY107" fmla="*/ 395288 h 1795463"/>
              <a:gd name="connsiteX108" fmla="*/ 1676400 w 6938963"/>
              <a:gd name="connsiteY108" fmla="*/ 395288 h 1795463"/>
              <a:gd name="connsiteX109" fmla="*/ 1676400 w 6938963"/>
              <a:gd name="connsiteY109" fmla="*/ 376238 h 1795463"/>
              <a:gd name="connsiteX110" fmla="*/ 1624013 w 6938963"/>
              <a:gd name="connsiteY110" fmla="*/ 376238 h 1795463"/>
              <a:gd name="connsiteX111" fmla="*/ 1624013 w 6938963"/>
              <a:gd name="connsiteY111" fmla="*/ 366713 h 1795463"/>
              <a:gd name="connsiteX112" fmla="*/ 1585913 w 6938963"/>
              <a:gd name="connsiteY112" fmla="*/ 366713 h 1795463"/>
              <a:gd name="connsiteX113" fmla="*/ 1585913 w 6938963"/>
              <a:gd name="connsiteY113" fmla="*/ 352425 h 1795463"/>
              <a:gd name="connsiteX114" fmla="*/ 1462088 w 6938963"/>
              <a:gd name="connsiteY114" fmla="*/ 352425 h 1795463"/>
              <a:gd name="connsiteX115" fmla="*/ 1462088 w 6938963"/>
              <a:gd name="connsiteY115" fmla="*/ 328613 h 1795463"/>
              <a:gd name="connsiteX116" fmla="*/ 1433513 w 6938963"/>
              <a:gd name="connsiteY116" fmla="*/ 328613 h 1795463"/>
              <a:gd name="connsiteX117" fmla="*/ 1433513 w 6938963"/>
              <a:gd name="connsiteY117" fmla="*/ 304800 h 1795463"/>
              <a:gd name="connsiteX118" fmla="*/ 1419225 w 6938963"/>
              <a:gd name="connsiteY118" fmla="*/ 304800 h 1795463"/>
              <a:gd name="connsiteX119" fmla="*/ 1419225 w 6938963"/>
              <a:gd name="connsiteY119" fmla="*/ 285750 h 1795463"/>
              <a:gd name="connsiteX120" fmla="*/ 1319213 w 6938963"/>
              <a:gd name="connsiteY120" fmla="*/ 285750 h 1795463"/>
              <a:gd name="connsiteX121" fmla="*/ 1319213 w 6938963"/>
              <a:gd name="connsiteY121" fmla="*/ 261938 h 1795463"/>
              <a:gd name="connsiteX122" fmla="*/ 1295400 w 6938963"/>
              <a:gd name="connsiteY122" fmla="*/ 261938 h 1795463"/>
              <a:gd name="connsiteX123" fmla="*/ 1295400 w 6938963"/>
              <a:gd name="connsiteY123" fmla="*/ 238125 h 1795463"/>
              <a:gd name="connsiteX124" fmla="*/ 1119188 w 6938963"/>
              <a:gd name="connsiteY124" fmla="*/ 238125 h 1795463"/>
              <a:gd name="connsiteX125" fmla="*/ 1119188 w 6938963"/>
              <a:gd name="connsiteY125" fmla="*/ 223838 h 1795463"/>
              <a:gd name="connsiteX126" fmla="*/ 1104900 w 6938963"/>
              <a:gd name="connsiteY126" fmla="*/ 200025 h 1795463"/>
              <a:gd name="connsiteX127" fmla="*/ 1057275 w 6938963"/>
              <a:gd name="connsiteY127" fmla="*/ 200025 h 1795463"/>
              <a:gd name="connsiteX128" fmla="*/ 1057275 w 6938963"/>
              <a:gd name="connsiteY128" fmla="*/ 180975 h 1795463"/>
              <a:gd name="connsiteX129" fmla="*/ 1000125 w 6938963"/>
              <a:gd name="connsiteY129" fmla="*/ 180975 h 1795463"/>
              <a:gd name="connsiteX130" fmla="*/ 1009650 w 6938963"/>
              <a:gd name="connsiteY130" fmla="*/ 171450 h 1795463"/>
              <a:gd name="connsiteX131" fmla="*/ 971550 w 6938963"/>
              <a:gd name="connsiteY131" fmla="*/ 171450 h 1795463"/>
              <a:gd name="connsiteX132" fmla="*/ 971550 w 6938963"/>
              <a:gd name="connsiteY132" fmla="*/ 152400 h 1795463"/>
              <a:gd name="connsiteX133" fmla="*/ 904875 w 6938963"/>
              <a:gd name="connsiteY133" fmla="*/ 152400 h 1795463"/>
              <a:gd name="connsiteX134" fmla="*/ 904875 w 6938963"/>
              <a:gd name="connsiteY134" fmla="*/ 142875 h 1795463"/>
              <a:gd name="connsiteX135" fmla="*/ 866775 w 6938963"/>
              <a:gd name="connsiteY135" fmla="*/ 142875 h 1795463"/>
              <a:gd name="connsiteX136" fmla="*/ 866775 w 6938963"/>
              <a:gd name="connsiteY136" fmla="*/ 123825 h 1795463"/>
              <a:gd name="connsiteX137" fmla="*/ 800100 w 6938963"/>
              <a:gd name="connsiteY137" fmla="*/ 123825 h 1795463"/>
              <a:gd name="connsiteX138" fmla="*/ 800100 w 6938963"/>
              <a:gd name="connsiteY138" fmla="*/ 100013 h 1795463"/>
              <a:gd name="connsiteX139" fmla="*/ 723900 w 6938963"/>
              <a:gd name="connsiteY139" fmla="*/ 100013 h 1795463"/>
              <a:gd name="connsiteX140" fmla="*/ 723900 w 6938963"/>
              <a:gd name="connsiteY140" fmla="*/ 85725 h 1795463"/>
              <a:gd name="connsiteX141" fmla="*/ 638175 w 6938963"/>
              <a:gd name="connsiteY141" fmla="*/ 85725 h 1795463"/>
              <a:gd name="connsiteX142" fmla="*/ 523875 w 6938963"/>
              <a:gd name="connsiteY142" fmla="*/ 85725 h 1795463"/>
              <a:gd name="connsiteX143" fmla="*/ 523875 w 6938963"/>
              <a:gd name="connsiteY143" fmla="*/ 71438 h 1795463"/>
              <a:gd name="connsiteX144" fmla="*/ 390525 w 6938963"/>
              <a:gd name="connsiteY144" fmla="*/ 71438 h 1795463"/>
              <a:gd name="connsiteX145" fmla="*/ 390525 w 6938963"/>
              <a:gd name="connsiteY145" fmla="*/ 47625 h 1795463"/>
              <a:gd name="connsiteX146" fmla="*/ 247650 w 6938963"/>
              <a:gd name="connsiteY146" fmla="*/ 47625 h 1795463"/>
              <a:gd name="connsiteX147" fmla="*/ 247650 w 6938963"/>
              <a:gd name="connsiteY147" fmla="*/ 19050 h 1795463"/>
              <a:gd name="connsiteX148" fmla="*/ 104775 w 6938963"/>
              <a:gd name="connsiteY148" fmla="*/ 19050 h 1795463"/>
              <a:gd name="connsiteX149" fmla="*/ 109538 w 6938963"/>
              <a:gd name="connsiteY149" fmla="*/ 14287 h 1795463"/>
              <a:gd name="connsiteX150" fmla="*/ 109538 w 6938963"/>
              <a:gd name="connsiteY150" fmla="*/ 0 h 1795463"/>
              <a:gd name="connsiteX151" fmla="*/ 0 w 6938963"/>
              <a:gd name="connsiteY151" fmla="*/ 0 h 1795463"/>
              <a:gd name="connsiteX0" fmla="*/ 6938963 w 6938963"/>
              <a:gd name="connsiteY0" fmla="*/ 1795463 h 1795463"/>
              <a:gd name="connsiteX1" fmla="*/ 5919788 w 6938963"/>
              <a:gd name="connsiteY1" fmla="*/ 1795463 h 1795463"/>
              <a:gd name="connsiteX2" fmla="*/ 5919788 w 6938963"/>
              <a:gd name="connsiteY2" fmla="*/ 1747838 h 1795463"/>
              <a:gd name="connsiteX3" fmla="*/ 5681663 w 6938963"/>
              <a:gd name="connsiteY3" fmla="*/ 1747838 h 1795463"/>
              <a:gd name="connsiteX4" fmla="*/ 5681663 w 6938963"/>
              <a:gd name="connsiteY4" fmla="*/ 1719263 h 1795463"/>
              <a:gd name="connsiteX5" fmla="*/ 5519738 w 6938963"/>
              <a:gd name="connsiteY5" fmla="*/ 1719263 h 1795463"/>
              <a:gd name="connsiteX6" fmla="*/ 5519738 w 6938963"/>
              <a:gd name="connsiteY6" fmla="*/ 1695450 h 1795463"/>
              <a:gd name="connsiteX7" fmla="*/ 5453063 w 6938963"/>
              <a:gd name="connsiteY7" fmla="*/ 1695450 h 1795463"/>
              <a:gd name="connsiteX8" fmla="*/ 5453063 w 6938963"/>
              <a:gd name="connsiteY8" fmla="*/ 1671638 h 1795463"/>
              <a:gd name="connsiteX9" fmla="*/ 5338763 w 6938963"/>
              <a:gd name="connsiteY9" fmla="*/ 1671638 h 1795463"/>
              <a:gd name="connsiteX10" fmla="*/ 5338763 w 6938963"/>
              <a:gd name="connsiteY10" fmla="*/ 1652588 h 1795463"/>
              <a:gd name="connsiteX11" fmla="*/ 5172075 w 6938963"/>
              <a:gd name="connsiteY11" fmla="*/ 1652588 h 1795463"/>
              <a:gd name="connsiteX12" fmla="*/ 5172075 w 6938963"/>
              <a:gd name="connsiteY12" fmla="*/ 1628775 h 1795463"/>
              <a:gd name="connsiteX13" fmla="*/ 5124450 w 6938963"/>
              <a:gd name="connsiteY13" fmla="*/ 1628775 h 1795463"/>
              <a:gd name="connsiteX14" fmla="*/ 5124450 w 6938963"/>
              <a:gd name="connsiteY14" fmla="*/ 1609725 h 1795463"/>
              <a:gd name="connsiteX15" fmla="*/ 5029200 w 6938963"/>
              <a:gd name="connsiteY15" fmla="*/ 1609725 h 1795463"/>
              <a:gd name="connsiteX16" fmla="*/ 5029200 w 6938963"/>
              <a:gd name="connsiteY16" fmla="*/ 1581150 h 1795463"/>
              <a:gd name="connsiteX17" fmla="*/ 5000625 w 6938963"/>
              <a:gd name="connsiteY17" fmla="*/ 1581150 h 1795463"/>
              <a:gd name="connsiteX18" fmla="*/ 5000625 w 6938963"/>
              <a:gd name="connsiteY18" fmla="*/ 1552575 h 1795463"/>
              <a:gd name="connsiteX19" fmla="*/ 4933950 w 6938963"/>
              <a:gd name="connsiteY19" fmla="*/ 1552575 h 1795463"/>
              <a:gd name="connsiteX20" fmla="*/ 4933950 w 6938963"/>
              <a:gd name="connsiteY20" fmla="*/ 1543050 h 1795463"/>
              <a:gd name="connsiteX21" fmla="*/ 4805363 w 6938963"/>
              <a:gd name="connsiteY21" fmla="*/ 1543050 h 1795463"/>
              <a:gd name="connsiteX22" fmla="*/ 4805363 w 6938963"/>
              <a:gd name="connsiteY22" fmla="*/ 1514475 h 1795463"/>
              <a:gd name="connsiteX23" fmla="*/ 4714875 w 6938963"/>
              <a:gd name="connsiteY23" fmla="*/ 1514475 h 1795463"/>
              <a:gd name="connsiteX24" fmla="*/ 4714875 w 6938963"/>
              <a:gd name="connsiteY24" fmla="*/ 1481138 h 1795463"/>
              <a:gd name="connsiteX25" fmla="*/ 4519613 w 6938963"/>
              <a:gd name="connsiteY25" fmla="*/ 1481138 h 1795463"/>
              <a:gd name="connsiteX26" fmla="*/ 4519613 w 6938963"/>
              <a:gd name="connsiteY26" fmla="*/ 1462088 h 1795463"/>
              <a:gd name="connsiteX27" fmla="*/ 4443413 w 6938963"/>
              <a:gd name="connsiteY27" fmla="*/ 1462088 h 1795463"/>
              <a:gd name="connsiteX28" fmla="*/ 4443413 w 6938963"/>
              <a:gd name="connsiteY28" fmla="*/ 1438275 h 1795463"/>
              <a:gd name="connsiteX29" fmla="*/ 4414838 w 6938963"/>
              <a:gd name="connsiteY29" fmla="*/ 1438275 h 1795463"/>
              <a:gd name="connsiteX30" fmla="*/ 4414838 w 6938963"/>
              <a:gd name="connsiteY30" fmla="*/ 1409700 h 1795463"/>
              <a:gd name="connsiteX31" fmla="*/ 4386263 w 6938963"/>
              <a:gd name="connsiteY31" fmla="*/ 1409700 h 1795463"/>
              <a:gd name="connsiteX32" fmla="*/ 4386263 w 6938963"/>
              <a:gd name="connsiteY32" fmla="*/ 1352550 h 1795463"/>
              <a:gd name="connsiteX33" fmla="*/ 4324350 w 6938963"/>
              <a:gd name="connsiteY33" fmla="*/ 1352550 h 1795463"/>
              <a:gd name="connsiteX34" fmla="*/ 4324350 w 6938963"/>
              <a:gd name="connsiteY34" fmla="*/ 1333500 h 1795463"/>
              <a:gd name="connsiteX35" fmla="*/ 4157663 w 6938963"/>
              <a:gd name="connsiteY35" fmla="*/ 1333500 h 1795463"/>
              <a:gd name="connsiteX36" fmla="*/ 4157663 w 6938963"/>
              <a:gd name="connsiteY36" fmla="*/ 1309688 h 1795463"/>
              <a:gd name="connsiteX37" fmla="*/ 3952875 w 6938963"/>
              <a:gd name="connsiteY37" fmla="*/ 1309688 h 1795463"/>
              <a:gd name="connsiteX38" fmla="*/ 3952875 w 6938963"/>
              <a:gd name="connsiteY38" fmla="*/ 1281113 h 1795463"/>
              <a:gd name="connsiteX39" fmla="*/ 3890963 w 6938963"/>
              <a:gd name="connsiteY39" fmla="*/ 1281113 h 1795463"/>
              <a:gd name="connsiteX40" fmla="*/ 3890963 w 6938963"/>
              <a:gd name="connsiteY40" fmla="*/ 1257300 h 1795463"/>
              <a:gd name="connsiteX41" fmla="*/ 3762375 w 6938963"/>
              <a:gd name="connsiteY41" fmla="*/ 1257300 h 1795463"/>
              <a:gd name="connsiteX42" fmla="*/ 3762375 w 6938963"/>
              <a:gd name="connsiteY42" fmla="*/ 1233488 h 1795463"/>
              <a:gd name="connsiteX43" fmla="*/ 3709988 w 6938963"/>
              <a:gd name="connsiteY43" fmla="*/ 1233488 h 1795463"/>
              <a:gd name="connsiteX44" fmla="*/ 3709988 w 6938963"/>
              <a:gd name="connsiteY44" fmla="*/ 1209675 h 1795463"/>
              <a:gd name="connsiteX45" fmla="*/ 3662363 w 6938963"/>
              <a:gd name="connsiteY45" fmla="*/ 1209675 h 1795463"/>
              <a:gd name="connsiteX46" fmla="*/ 3662363 w 6938963"/>
              <a:gd name="connsiteY46" fmla="*/ 1185863 h 1795463"/>
              <a:gd name="connsiteX47" fmla="*/ 3633788 w 6938963"/>
              <a:gd name="connsiteY47" fmla="*/ 1185863 h 1795463"/>
              <a:gd name="connsiteX48" fmla="*/ 3633788 w 6938963"/>
              <a:gd name="connsiteY48" fmla="*/ 1162050 h 1795463"/>
              <a:gd name="connsiteX49" fmla="*/ 3590925 w 6938963"/>
              <a:gd name="connsiteY49" fmla="*/ 1162050 h 1795463"/>
              <a:gd name="connsiteX50" fmla="*/ 3590925 w 6938963"/>
              <a:gd name="connsiteY50" fmla="*/ 1133475 h 1795463"/>
              <a:gd name="connsiteX51" fmla="*/ 3548063 w 6938963"/>
              <a:gd name="connsiteY51" fmla="*/ 1133475 h 1795463"/>
              <a:gd name="connsiteX52" fmla="*/ 3548063 w 6938963"/>
              <a:gd name="connsiteY52" fmla="*/ 1104900 h 1795463"/>
              <a:gd name="connsiteX53" fmla="*/ 3495675 w 6938963"/>
              <a:gd name="connsiteY53" fmla="*/ 1104900 h 1795463"/>
              <a:gd name="connsiteX54" fmla="*/ 3495675 w 6938963"/>
              <a:gd name="connsiteY54" fmla="*/ 1090613 h 1795463"/>
              <a:gd name="connsiteX55" fmla="*/ 3414713 w 6938963"/>
              <a:gd name="connsiteY55" fmla="*/ 1090613 h 1795463"/>
              <a:gd name="connsiteX56" fmla="*/ 3414713 w 6938963"/>
              <a:gd name="connsiteY56" fmla="*/ 1071563 h 1795463"/>
              <a:gd name="connsiteX57" fmla="*/ 3352800 w 6938963"/>
              <a:gd name="connsiteY57" fmla="*/ 1071563 h 1795463"/>
              <a:gd name="connsiteX58" fmla="*/ 3352800 w 6938963"/>
              <a:gd name="connsiteY58" fmla="*/ 1052513 h 1795463"/>
              <a:gd name="connsiteX59" fmla="*/ 3281363 w 6938963"/>
              <a:gd name="connsiteY59" fmla="*/ 1052513 h 1795463"/>
              <a:gd name="connsiteX60" fmla="*/ 3281363 w 6938963"/>
              <a:gd name="connsiteY60" fmla="*/ 1033463 h 1795463"/>
              <a:gd name="connsiteX61" fmla="*/ 3233738 w 6938963"/>
              <a:gd name="connsiteY61" fmla="*/ 1033463 h 1795463"/>
              <a:gd name="connsiteX62" fmla="*/ 3233738 w 6938963"/>
              <a:gd name="connsiteY62" fmla="*/ 1014413 h 1795463"/>
              <a:gd name="connsiteX63" fmla="*/ 3133725 w 6938963"/>
              <a:gd name="connsiteY63" fmla="*/ 1014413 h 1795463"/>
              <a:gd name="connsiteX64" fmla="*/ 3133725 w 6938963"/>
              <a:gd name="connsiteY64" fmla="*/ 990600 h 1795463"/>
              <a:gd name="connsiteX65" fmla="*/ 3095625 w 6938963"/>
              <a:gd name="connsiteY65" fmla="*/ 990600 h 1795463"/>
              <a:gd name="connsiteX66" fmla="*/ 3095625 w 6938963"/>
              <a:gd name="connsiteY66" fmla="*/ 971550 h 1795463"/>
              <a:gd name="connsiteX67" fmla="*/ 3067050 w 6938963"/>
              <a:gd name="connsiteY67" fmla="*/ 971550 h 1795463"/>
              <a:gd name="connsiteX68" fmla="*/ 3067050 w 6938963"/>
              <a:gd name="connsiteY68" fmla="*/ 942975 h 1795463"/>
              <a:gd name="connsiteX69" fmla="*/ 2938463 w 6938963"/>
              <a:gd name="connsiteY69" fmla="*/ 942975 h 1795463"/>
              <a:gd name="connsiteX70" fmla="*/ 2938463 w 6938963"/>
              <a:gd name="connsiteY70" fmla="*/ 923925 h 1795463"/>
              <a:gd name="connsiteX71" fmla="*/ 2890838 w 6938963"/>
              <a:gd name="connsiteY71" fmla="*/ 923925 h 1795463"/>
              <a:gd name="connsiteX72" fmla="*/ 2890838 w 6938963"/>
              <a:gd name="connsiteY72" fmla="*/ 900113 h 1795463"/>
              <a:gd name="connsiteX73" fmla="*/ 2847975 w 6938963"/>
              <a:gd name="connsiteY73" fmla="*/ 900113 h 1795463"/>
              <a:gd name="connsiteX74" fmla="*/ 2847975 w 6938963"/>
              <a:gd name="connsiteY74" fmla="*/ 876300 h 1795463"/>
              <a:gd name="connsiteX75" fmla="*/ 2690813 w 6938963"/>
              <a:gd name="connsiteY75" fmla="*/ 876300 h 1795463"/>
              <a:gd name="connsiteX76" fmla="*/ 2690813 w 6938963"/>
              <a:gd name="connsiteY76" fmla="*/ 847725 h 1795463"/>
              <a:gd name="connsiteX77" fmla="*/ 2609850 w 6938963"/>
              <a:gd name="connsiteY77" fmla="*/ 847725 h 1795463"/>
              <a:gd name="connsiteX78" fmla="*/ 2609850 w 6938963"/>
              <a:gd name="connsiteY78" fmla="*/ 828675 h 1795463"/>
              <a:gd name="connsiteX79" fmla="*/ 2486025 w 6938963"/>
              <a:gd name="connsiteY79" fmla="*/ 828675 h 1795463"/>
              <a:gd name="connsiteX80" fmla="*/ 2486025 w 6938963"/>
              <a:gd name="connsiteY80" fmla="*/ 804863 h 1795463"/>
              <a:gd name="connsiteX81" fmla="*/ 2452688 w 6938963"/>
              <a:gd name="connsiteY81" fmla="*/ 804863 h 1795463"/>
              <a:gd name="connsiteX82" fmla="*/ 2451100 w 6938963"/>
              <a:gd name="connsiteY82" fmla="*/ 790576 h 1795463"/>
              <a:gd name="connsiteX83" fmla="*/ 2390775 w 6938963"/>
              <a:gd name="connsiteY83" fmla="*/ 790576 h 1795463"/>
              <a:gd name="connsiteX84" fmla="*/ 2390775 w 6938963"/>
              <a:gd name="connsiteY84" fmla="*/ 757238 h 1795463"/>
              <a:gd name="connsiteX85" fmla="*/ 2381250 w 6938963"/>
              <a:gd name="connsiteY85" fmla="*/ 757238 h 1795463"/>
              <a:gd name="connsiteX86" fmla="*/ 2381250 w 6938963"/>
              <a:gd name="connsiteY86" fmla="*/ 719138 h 1795463"/>
              <a:gd name="connsiteX87" fmla="*/ 2266950 w 6938963"/>
              <a:gd name="connsiteY87" fmla="*/ 719138 h 1795463"/>
              <a:gd name="connsiteX88" fmla="*/ 2266950 w 6938963"/>
              <a:gd name="connsiteY88" fmla="*/ 681038 h 1795463"/>
              <a:gd name="connsiteX89" fmla="*/ 2195513 w 6938963"/>
              <a:gd name="connsiteY89" fmla="*/ 681038 h 1795463"/>
              <a:gd name="connsiteX90" fmla="*/ 2181225 w 6938963"/>
              <a:gd name="connsiteY90" fmla="*/ 647700 h 1795463"/>
              <a:gd name="connsiteX91" fmla="*/ 2114550 w 6938963"/>
              <a:gd name="connsiteY91" fmla="*/ 647700 h 1795463"/>
              <a:gd name="connsiteX92" fmla="*/ 2114550 w 6938963"/>
              <a:gd name="connsiteY92" fmla="*/ 619125 h 1795463"/>
              <a:gd name="connsiteX93" fmla="*/ 2066925 w 6938963"/>
              <a:gd name="connsiteY93" fmla="*/ 619125 h 1795463"/>
              <a:gd name="connsiteX94" fmla="*/ 1981200 w 6938963"/>
              <a:gd name="connsiteY94" fmla="*/ 566738 h 1795463"/>
              <a:gd name="connsiteX95" fmla="*/ 1966913 w 6938963"/>
              <a:gd name="connsiteY95" fmla="*/ 566738 h 1795463"/>
              <a:gd name="connsiteX96" fmla="*/ 1890713 w 6938963"/>
              <a:gd name="connsiteY96" fmla="*/ 523875 h 1795463"/>
              <a:gd name="connsiteX97" fmla="*/ 1890713 w 6938963"/>
              <a:gd name="connsiteY97" fmla="*/ 500063 h 1795463"/>
              <a:gd name="connsiteX98" fmla="*/ 1809750 w 6938963"/>
              <a:gd name="connsiteY98" fmla="*/ 500063 h 1795463"/>
              <a:gd name="connsiteX99" fmla="*/ 1809750 w 6938963"/>
              <a:gd name="connsiteY99" fmla="*/ 485775 h 1795463"/>
              <a:gd name="connsiteX100" fmla="*/ 1776413 w 6938963"/>
              <a:gd name="connsiteY100" fmla="*/ 485775 h 1795463"/>
              <a:gd name="connsiteX101" fmla="*/ 1762125 w 6938963"/>
              <a:gd name="connsiteY101" fmla="*/ 471487 h 1795463"/>
              <a:gd name="connsiteX102" fmla="*/ 1752601 w 6938963"/>
              <a:gd name="connsiteY102" fmla="*/ 461963 h 1795463"/>
              <a:gd name="connsiteX103" fmla="*/ 1752601 w 6938963"/>
              <a:gd name="connsiteY103" fmla="*/ 447675 h 1795463"/>
              <a:gd name="connsiteX104" fmla="*/ 1733550 w 6938963"/>
              <a:gd name="connsiteY104" fmla="*/ 447675 h 1795463"/>
              <a:gd name="connsiteX105" fmla="*/ 1733550 w 6938963"/>
              <a:gd name="connsiteY105" fmla="*/ 428625 h 1795463"/>
              <a:gd name="connsiteX106" fmla="*/ 1695450 w 6938963"/>
              <a:gd name="connsiteY106" fmla="*/ 428625 h 1795463"/>
              <a:gd name="connsiteX107" fmla="*/ 1695450 w 6938963"/>
              <a:gd name="connsiteY107" fmla="*/ 395288 h 1795463"/>
              <a:gd name="connsiteX108" fmla="*/ 1676400 w 6938963"/>
              <a:gd name="connsiteY108" fmla="*/ 395288 h 1795463"/>
              <a:gd name="connsiteX109" fmla="*/ 1676400 w 6938963"/>
              <a:gd name="connsiteY109" fmla="*/ 376238 h 1795463"/>
              <a:gd name="connsiteX110" fmla="*/ 1624013 w 6938963"/>
              <a:gd name="connsiteY110" fmla="*/ 376238 h 1795463"/>
              <a:gd name="connsiteX111" fmla="*/ 1624013 w 6938963"/>
              <a:gd name="connsiteY111" fmla="*/ 366713 h 1795463"/>
              <a:gd name="connsiteX112" fmla="*/ 1585913 w 6938963"/>
              <a:gd name="connsiteY112" fmla="*/ 366713 h 1795463"/>
              <a:gd name="connsiteX113" fmla="*/ 1585913 w 6938963"/>
              <a:gd name="connsiteY113" fmla="*/ 352425 h 1795463"/>
              <a:gd name="connsiteX114" fmla="*/ 1462088 w 6938963"/>
              <a:gd name="connsiteY114" fmla="*/ 352425 h 1795463"/>
              <a:gd name="connsiteX115" fmla="*/ 1462088 w 6938963"/>
              <a:gd name="connsiteY115" fmla="*/ 328613 h 1795463"/>
              <a:gd name="connsiteX116" fmla="*/ 1433513 w 6938963"/>
              <a:gd name="connsiteY116" fmla="*/ 328613 h 1795463"/>
              <a:gd name="connsiteX117" fmla="*/ 1433513 w 6938963"/>
              <a:gd name="connsiteY117" fmla="*/ 304800 h 1795463"/>
              <a:gd name="connsiteX118" fmla="*/ 1419225 w 6938963"/>
              <a:gd name="connsiteY118" fmla="*/ 304800 h 1795463"/>
              <a:gd name="connsiteX119" fmla="*/ 1419225 w 6938963"/>
              <a:gd name="connsiteY119" fmla="*/ 285750 h 1795463"/>
              <a:gd name="connsiteX120" fmla="*/ 1319213 w 6938963"/>
              <a:gd name="connsiteY120" fmla="*/ 285750 h 1795463"/>
              <a:gd name="connsiteX121" fmla="*/ 1319213 w 6938963"/>
              <a:gd name="connsiteY121" fmla="*/ 261938 h 1795463"/>
              <a:gd name="connsiteX122" fmla="*/ 1295400 w 6938963"/>
              <a:gd name="connsiteY122" fmla="*/ 261938 h 1795463"/>
              <a:gd name="connsiteX123" fmla="*/ 1295400 w 6938963"/>
              <a:gd name="connsiteY123" fmla="*/ 238125 h 1795463"/>
              <a:gd name="connsiteX124" fmla="*/ 1119188 w 6938963"/>
              <a:gd name="connsiteY124" fmla="*/ 238125 h 1795463"/>
              <a:gd name="connsiteX125" fmla="*/ 1119188 w 6938963"/>
              <a:gd name="connsiteY125" fmla="*/ 223838 h 1795463"/>
              <a:gd name="connsiteX126" fmla="*/ 1104900 w 6938963"/>
              <a:gd name="connsiteY126" fmla="*/ 200025 h 1795463"/>
              <a:gd name="connsiteX127" fmla="*/ 1057275 w 6938963"/>
              <a:gd name="connsiteY127" fmla="*/ 200025 h 1795463"/>
              <a:gd name="connsiteX128" fmla="*/ 1057275 w 6938963"/>
              <a:gd name="connsiteY128" fmla="*/ 180975 h 1795463"/>
              <a:gd name="connsiteX129" fmla="*/ 1000125 w 6938963"/>
              <a:gd name="connsiteY129" fmla="*/ 180975 h 1795463"/>
              <a:gd name="connsiteX130" fmla="*/ 1009650 w 6938963"/>
              <a:gd name="connsiteY130" fmla="*/ 171450 h 1795463"/>
              <a:gd name="connsiteX131" fmla="*/ 971550 w 6938963"/>
              <a:gd name="connsiteY131" fmla="*/ 171450 h 1795463"/>
              <a:gd name="connsiteX132" fmla="*/ 971550 w 6938963"/>
              <a:gd name="connsiteY132" fmla="*/ 152400 h 1795463"/>
              <a:gd name="connsiteX133" fmla="*/ 904875 w 6938963"/>
              <a:gd name="connsiteY133" fmla="*/ 152400 h 1795463"/>
              <a:gd name="connsiteX134" fmla="*/ 904875 w 6938963"/>
              <a:gd name="connsiteY134" fmla="*/ 142875 h 1795463"/>
              <a:gd name="connsiteX135" fmla="*/ 866775 w 6938963"/>
              <a:gd name="connsiteY135" fmla="*/ 142875 h 1795463"/>
              <a:gd name="connsiteX136" fmla="*/ 866775 w 6938963"/>
              <a:gd name="connsiteY136" fmla="*/ 123825 h 1795463"/>
              <a:gd name="connsiteX137" fmla="*/ 800100 w 6938963"/>
              <a:gd name="connsiteY137" fmla="*/ 123825 h 1795463"/>
              <a:gd name="connsiteX138" fmla="*/ 800100 w 6938963"/>
              <a:gd name="connsiteY138" fmla="*/ 100013 h 1795463"/>
              <a:gd name="connsiteX139" fmla="*/ 723900 w 6938963"/>
              <a:gd name="connsiteY139" fmla="*/ 100013 h 1795463"/>
              <a:gd name="connsiteX140" fmla="*/ 723900 w 6938963"/>
              <a:gd name="connsiteY140" fmla="*/ 85725 h 1795463"/>
              <a:gd name="connsiteX141" fmla="*/ 638175 w 6938963"/>
              <a:gd name="connsiteY141" fmla="*/ 85725 h 1795463"/>
              <a:gd name="connsiteX142" fmla="*/ 523875 w 6938963"/>
              <a:gd name="connsiteY142" fmla="*/ 85725 h 1795463"/>
              <a:gd name="connsiteX143" fmla="*/ 523875 w 6938963"/>
              <a:gd name="connsiteY143" fmla="*/ 71438 h 1795463"/>
              <a:gd name="connsiteX144" fmla="*/ 390525 w 6938963"/>
              <a:gd name="connsiteY144" fmla="*/ 71438 h 1795463"/>
              <a:gd name="connsiteX145" fmla="*/ 390525 w 6938963"/>
              <a:gd name="connsiteY145" fmla="*/ 47625 h 1795463"/>
              <a:gd name="connsiteX146" fmla="*/ 247650 w 6938963"/>
              <a:gd name="connsiteY146" fmla="*/ 47625 h 1795463"/>
              <a:gd name="connsiteX147" fmla="*/ 247650 w 6938963"/>
              <a:gd name="connsiteY147" fmla="*/ 19050 h 1795463"/>
              <a:gd name="connsiteX148" fmla="*/ 104775 w 6938963"/>
              <a:gd name="connsiteY148" fmla="*/ 19050 h 1795463"/>
              <a:gd name="connsiteX149" fmla="*/ 109538 w 6938963"/>
              <a:gd name="connsiteY149" fmla="*/ 14287 h 1795463"/>
              <a:gd name="connsiteX150" fmla="*/ 109538 w 6938963"/>
              <a:gd name="connsiteY150" fmla="*/ 0 h 1795463"/>
              <a:gd name="connsiteX151" fmla="*/ 0 w 6938963"/>
              <a:gd name="connsiteY151" fmla="*/ 0 h 1795463"/>
              <a:gd name="connsiteX0" fmla="*/ 6938963 w 6938963"/>
              <a:gd name="connsiteY0" fmla="*/ 1795463 h 1795463"/>
              <a:gd name="connsiteX1" fmla="*/ 5919788 w 6938963"/>
              <a:gd name="connsiteY1" fmla="*/ 1795463 h 1795463"/>
              <a:gd name="connsiteX2" fmla="*/ 5919788 w 6938963"/>
              <a:gd name="connsiteY2" fmla="*/ 1747838 h 1795463"/>
              <a:gd name="connsiteX3" fmla="*/ 5681663 w 6938963"/>
              <a:gd name="connsiteY3" fmla="*/ 1747838 h 1795463"/>
              <a:gd name="connsiteX4" fmla="*/ 5681663 w 6938963"/>
              <a:gd name="connsiteY4" fmla="*/ 1719263 h 1795463"/>
              <a:gd name="connsiteX5" fmla="*/ 5519738 w 6938963"/>
              <a:gd name="connsiteY5" fmla="*/ 1719263 h 1795463"/>
              <a:gd name="connsiteX6" fmla="*/ 5519738 w 6938963"/>
              <a:gd name="connsiteY6" fmla="*/ 1695450 h 1795463"/>
              <a:gd name="connsiteX7" fmla="*/ 5453063 w 6938963"/>
              <a:gd name="connsiteY7" fmla="*/ 1695450 h 1795463"/>
              <a:gd name="connsiteX8" fmla="*/ 5453063 w 6938963"/>
              <a:gd name="connsiteY8" fmla="*/ 1671638 h 1795463"/>
              <a:gd name="connsiteX9" fmla="*/ 5338763 w 6938963"/>
              <a:gd name="connsiteY9" fmla="*/ 1671638 h 1795463"/>
              <a:gd name="connsiteX10" fmla="*/ 5338763 w 6938963"/>
              <a:gd name="connsiteY10" fmla="*/ 1652588 h 1795463"/>
              <a:gd name="connsiteX11" fmla="*/ 5172075 w 6938963"/>
              <a:gd name="connsiteY11" fmla="*/ 1652588 h 1795463"/>
              <a:gd name="connsiteX12" fmla="*/ 5172075 w 6938963"/>
              <a:gd name="connsiteY12" fmla="*/ 1628775 h 1795463"/>
              <a:gd name="connsiteX13" fmla="*/ 5124450 w 6938963"/>
              <a:gd name="connsiteY13" fmla="*/ 1628775 h 1795463"/>
              <a:gd name="connsiteX14" fmla="*/ 5124450 w 6938963"/>
              <a:gd name="connsiteY14" fmla="*/ 1609725 h 1795463"/>
              <a:gd name="connsiteX15" fmla="*/ 5029200 w 6938963"/>
              <a:gd name="connsiteY15" fmla="*/ 1609725 h 1795463"/>
              <a:gd name="connsiteX16" fmla="*/ 5029200 w 6938963"/>
              <a:gd name="connsiteY16" fmla="*/ 1581150 h 1795463"/>
              <a:gd name="connsiteX17" fmla="*/ 5000625 w 6938963"/>
              <a:gd name="connsiteY17" fmla="*/ 1581150 h 1795463"/>
              <a:gd name="connsiteX18" fmla="*/ 5000625 w 6938963"/>
              <a:gd name="connsiteY18" fmla="*/ 1552575 h 1795463"/>
              <a:gd name="connsiteX19" fmla="*/ 4933950 w 6938963"/>
              <a:gd name="connsiteY19" fmla="*/ 1552575 h 1795463"/>
              <a:gd name="connsiteX20" fmla="*/ 4933950 w 6938963"/>
              <a:gd name="connsiteY20" fmla="*/ 1543050 h 1795463"/>
              <a:gd name="connsiteX21" fmla="*/ 4805363 w 6938963"/>
              <a:gd name="connsiteY21" fmla="*/ 1543050 h 1795463"/>
              <a:gd name="connsiteX22" fmla="*/ 4805363 w 6938963"/>
              <a:gd name="connsiteY22" fmla="*/ 1514475 h 1795463"/>
              <a:gd name="connsiteX23" fmla="*/ 4714875 w 6938963"/>
              <a:gd name="connsiteY23" fmla="*/ 1514475 h 1795463"/>
              <a:gd name="connsiteX24" fmla="*/ 4714875 w 6938963"/>
              <a:gd name="connsiteY24" fmla="*/ 1481138 h 1795463"/>
              <a:gd name="connsiteX25" fmla="*/ 4519613 w 6938963"/>
              <a:gd name="connsiteY25" fmla="*/ 1481138 h 1795463"/>
              <a:gd name="connsiteX26" fmla="*/ 4519613 w 6938963"/>
              <a:gd name="connsiteY26" fmla="*/ 1462088 h 1795463"/>
              <a:gd name="connsiteX27" fmla="*/ 4443413 w 6938963"/>
              <a:gd name="connsiteY27" fmla="*/ 1462088 h 1795463"/>
              <a:gd name="connsiteX28" fmla="*/ 4443413 w 6938963"/>
              <a:gd name="connsiteY28" fmla="*/ 1438275 h 1795463"/>
              <a:gd name="connsiteX29" fmla="*/ 4414838 w 6938963"/>
              <a:gd name="connsiteY29" fmla="*/ 1438275 h 1795463"/>
              <a:gd name="connsiteX30" fmla="*/ 4414838 w 6938963"/>
              <a:gd name="connsiteY30" fmla="*/ 1409700 h 1795463"/>
              <a:gd name="connsiteX31" fmla="*/ 4386263 w 6938963"/>
              <a:gd name="connsiteY31" fmla="*/ 1409700 h 1795463"/>
              <a:gd name="connsiteX32" fmla="*/ 4386263 w 6938963"/>
              <a:gd name="connsiteY32" fmla="*/ 1352550 h 1795463"/>
              <a:gd name="connsiteX33" fmla="*/ 4324350 w 6938963"/>
              <a:gd name="connsiteY33" fmla="*/ 1352550 h 1795463"/>
              <a:gd name="connsiteX34" fmla="*/ 4324350 w 6938963"/>
              <a:gd name="connsiteY34" fmla="*/ 1333500 h 1795463"/>
              <a:gd name="connsiteX35" fmla="*/ 4157663 w 6938963"/>
              <a:gd name="connsiteY35" fmla="*/ 1333500 h 1795463"/>
              <a:gd name="connsiteX36" fmla="*/ 4157663 w 6938963"/>
              <a:gd name="connsiteY36" fmla="*/ 1309688 h 1795463"/>
              <a:gd name="connsiteX37" fmla="*/ 3952875 w 6938963"/>
              <a:gd name="connsiteY37" fmla="*/ 1309688 h 1795463"/>
              <a:gd name="connsiteX38" fmla="*/ 3952875 w 6938963"/>
              <a:gd name="connsiteY38" fmla="*/ 1281113 h 1795463"/>
              <a:gd name="connsiteX39" fmla="*/ 3890963 w 6938963"/>
              <a:gd name="connsiteY39" fmla="*/ 1281113 h 1795463"/>
              <a:gd name="connsiteX40" fmla="*/ 3890963 w 6938963"/>
              <a:gd name="connsiteY40" fmla="*/ 1257300 h 1795463"/>
              <a:gd name="connsiteX41" fmla="*/ 3762375 w 6938963"/>
              <a:gd name="connsiteY41" fmla="*/ 1257300 h 1795463"/>
              <a:gd name="connsiteX42" fmla="*/ 3762375 w 6938963"/>
              <a:gd name="connsiteY42" fmla="*/ 1233488 h 1795463"/>
              <a:gd name="connsiteX43" fmla="*/ 3709988 w 6938963"/>
              <a:gd name="connsiteY43" fmla="*/ 1233488 h 1795463"/>
              <a:gd name="connsiteX44" fmla="*/ 3709988 w 6938963"/>
              <a:gd name="connsiteY44" fmla="*/ 1209675 h 1795463"/>
              <a:gd name="connsiteX45" fmla="*/ 3662363 w 6938963"/>
              <a:gd name="connsiteY45" fmla="*/ 1209675 h 1795463"/>
              <a:gd name="connsiteX46" fmla="*/ 3662363 w 6938963"/>
              <a:gd name="connsiteY46" fmla="*/ 1185863 h 1795463"/>
              <a:gd name="connsiteX47" fmla="*/ 3633788 w 6938963"/>
              <a:gd name="connsiteY47" fmla="*/ 1185863 h 1795463"/>
              <a:gd name="connsiteX48" fmla="*/ 3633788 w 6938963"/>
              <a:gd name="connsiteY48" fmla="*/ 1162050 h 1795463"/>
              <a:gd name="connsiteX49" fmla="*/ 3590925 w 6938963"/>
              <a:gd name="connsiteY49" fmla="*/ 1162050 h 1795463"/>
              <a:gd name="connsiteX50" fmla="*/ 3590925 w 6938963"/>
              <a:gd name="connsiteY50" fmla="*/ 1133475 h 1795463"/>
              <a:gd name="connsiteX51" fmla="*/ 3548063 w 6938963"/>
              <a:gd name="connsiteY51" fmla="*/ 1133475 h 1795463"/>
              <a:gd name="connsiteX52" fmla="*/ 3548063 w 6938963"/>
              <a:gd name="connsiteY52" fmla="*/ 1104900 h 1795463"/>
              <a:gd name="connsiteX53" fmla="*/ 3495675 w 6938963"/>
              <a:gd name="connsiteY53" fmla="*/ 1104900 h 1795463"/>
              <a:gd name="connsiteX54" fmla="*/ 3495675 w 6938963"/>
              <a:gd name="connsiteY54" fmla="*/ 1090613 h 1795463"/>
              <a:gd name="connsiteX55" fmla="*/ 3414713 w 6938963"/>
              <a:gd name="connsiteY55" fmla="*/ 1090613 h 1795463"/>
              <a:gd name="connsiteX56" fmla="*/ 3414713 w 6938963"/>
              <a:gd name="connsiteY56" fmla="*/ 1071563 h 1795463"/>
              <a:gd name="connsiteX57" fmla="*/ 3352800 w 6938963"/>
              <a:gd name="connsiteY57" fmla="*/ 1071563 h 1795463"/>
              <a:gd name="connsiteX58" fmla="*/ 3352800 w 6938963"/>
              <a:gd name="connsiteY58" fmla="*/ 1052513 h 1795463"/>
              <a:gd name="connsiteX59" fmla="*/ 3281363 w 6938963"/>
              <a:gd name="connsiteY59" fmla="*/ 1052513 h 1795463"/>
              <a:gd name="connsiteX60" fmla="*/ 3281363 w 6938963"/>
              <a:gd name="connsiteY60" fmla="*/ 1033463 h 1795463"/>
              <a:gd name="connsiteX61" fmla="*/ 3233738 w 6938963"/>
              <a:gd name="connsiteY61" fmla="*/ 1033463 h 1795463"/>
              <a:gd name="connsiteX62" fmla="*/ 3233738 w 6938963"/>
              <a:gd name="connsiteY62" fmla="*/ 1014413 h 1795463"/>
              <a:gd name="connsiteX63" fmla="*/ 3133725 w 6938963"/>
              <a:gd name="connsiteY63" fmla="*/ 1014413 h 1795463"/>
              <a:gd name="connsiteX64" fmla="*/ 3133725 w 6938963"/>
              <a:gd name="connsiteY64" fmla="*/ 990600 h 1795463"/>
              <a:gd name="connsiteX65" fmla="*/ 3095625 w 6938963"/>
              <a:gd name="connsiteY65" fmla="*/ 990600 h 1795463"/>
              <a:gd name="connsiteX66" fmla="*/ 3095625 w 6938963"/>
              <a:gd name="connsiteY66" fmla="*/ 971550 h 1795463"/>
              <a:gd name="connsiteX67" fmla="*/ 3067050 w 6938963"/>
              <a:gd name="connsiteY67" fmla="*/ 971550 h 1795463"/>
              <a:gd name="connsiteX68" fmla="*/ 3067050 w 6938963"/>
              <a:gd name="connsiteY68" fmla="*/ 942975 h 1795463"/>
              <a:gd name="connsiteX69" fmla="*/ 2938463 w 6938963"/>
              <a:gd name="connsiteY69" fmla="*/ 942975 h 1795463"/>
              <a:gd name="connsiteX70" fmla="*/ 2938463 w 6938963"/>
              <a:gd name="connsiteY70" fmla="*/ 923925 h 1795463"/>
              <a:gd name="connsiteX71" fmla="*/ 2890838 w 6938963"/>
              <a:gd name="connsiteY71" fmla="*/ 923925 h 1795463"/>
              <a:gd name="connsiteX72" fmla="*/ 2890838 w 6938963"/>
              <a:gd name="connsiteY72" fmla="*/ 900113 h 1795463"/>
              <a:gd name="connsiteX73" fmla="*/ 2847975 w 6938963"/>
              <a:gd name="connsiteY73" fmla="*/ 900113 h 1795463"/>
              <a:gd name="connsiteX74" fmla="*/ 2847975 w 6938963"/>
              <a:gd name="connsiteY74" fmla="*/ 876300 h 1795463"/>
              <a:gd name="connsiteX75" fmla="*/ 2690813 w 6938963"/>
              <a:gd name="connsiteY75" fmla="*/ 876300 h 1795463"/>
              <a:gd name="connsiteX76" fmla="*/ 2690813 w 6938963"/>
              <a:gd name="connsiteY76" fmla="*/ 847725 h 1795463"/>
              <a:gd name="connsiteX77" fmla="*/ 2609850 w 6938963"/>
              <a:gd name="connsiteY77" fmla="*/ 847725 h 1795463"/>
              <a:gd name="connsiteX78" fmla="*/ 2609850 w 6938963"/>
              <a:gd name="connsiteY78" fmla="*/ 828675 h 1795463"/>
              <a:gd name="connsiteX79" fmla="*/ 2486025 w 6938963"/>
              <a:gd name="connsiteY79" fmla="*/ 828675 h 1795463"/>
              <a:gd name="connsiteX80" fmla="*/ 2486025 w 6938963"/>
              <a:gd name="connsiteY80" fmla="*/ 804863 h 1795463"/>
              <a:gd name="connsiteX81" fmla="*/ 2452688 w 6938963"/>
              <a:gd name="connsiteY81" fmla="*/ 804863 h 1795463"/>
              <a:gd name="connsiteX82" fmla="*/ 2451100 w 6938963"/>
              <a:gd name="connsiteY82" fmla="*/ 790576 h 1795463"/>
              <a:gd name="connsiteX83" fmla="*/ 2390775 w 6938963"/>
              <a:gd name="connsiteY83" fmla="*/ 790576 h 1795463"/>
              <a:gd name="connsiteX84" fmla="*/ 2390775 w 6938963"/>
              <a:gd name="connsiteY84" fmla="*/ 757238 h 1795463"/>
              <a:gd name="connsiteX85" fmla="*/ 2381250 w 6938963"/>
              <a:gd name="connsiteY85" fmla="*/ 757238 h 1795463"/>
              <a:gd name="connsiteX86" fmla="*/ 2381250 w 6938963"/>
              <a:gd name="connsiteY86" fmla="*/ 719138 h 1795463"/>
              <a:gd name="connsiteX87" fmla="*/ 2266950 w 6938963"/>
              <a:gd name="connsiteY87" fmla="*/ 719138 h 1795463"/>
              <a:gd name="connsiteX88" fmla="*/ 2266950 w 6938963"/>
              <a:gd name="connsiteY88" fmla="*/ 681038 h 1795463"/>
              <a:gd name="connsiteX89" fmla="*/ 2195513 w 6938963"/>
              <a:gd name="connsiteY89" fmla="*/ 681038 h 1795463"/>
              <a:gd name="connsiteX90" fmla="*/ 2181225 w 6938963"/>
              <a:gd name="connsiteY90" fmla="*/ 647700 h 1795463"/>
              <a:gd name="connsiteX91" fmla="*/ 2114550 w 6938963"/>
              <a:gd name="connsiteY91" fmla="*/ 647700 h 1795463"/>
              <a:gd name="connsiteX92" fmla="*/ 2114550 w 6938963"/>
              <a:gd name="connsiteY92" fmla="*/ 619125 h 1795463"/>
              <a:gd name="connsiteX93" fmla="*/ 2066925 w 6938963"/>
              <a:gd name="connsiteY93" fmla="*/ 619125 h 1795463"/>
              <a:gd name="connsiteX94" fmla="*/ 1981200 w 6938963"/>
              <a:gd name="connsiteY94" fmla="*/ 566738 h 1795463"/>
              <a:gd name="connsiteX95" fmla="*/ 1966913 w 6938963"/>
              <a:gd name="connsiteY95" fmla="*/ 566738 h 1795463"/>
              <a:gd name="connsiteX96" fmla="*/ 1890713 w 6938963"/>
              <a:gd name="connsiteY96" fmla="*/ 523875 h 1795463"/>
              <a:gd name="connsiteX97" fmla="*/ 1890713 w 6938963"/>
              <a:gd name="connsiteY97" fmla="*/ 500063 h 1795463"/>
              <a:gd name="connsiteX98" fmla="*/ 1809750 w 6938963"/>
              <a:gd name="connsiteY98" fmla="*/ 500063 h 1795463"/>
              <a:gd name="connsiteX99" fmla="*/ 1809750 w 6938963"/>
              <a:gd name="connsiteY99" fmla="*/ 485775 h 1795463"/>
              <a:gd name="connsiteX100" fmla="*/ 1776413 w 6938963"/>
              <a:gd name="connsiteY100" fmla="*/ 485775 h 1795463"/>
              <a:gd name="connsiteX101" fmla="*/ 1762125 w 6938963"/>
              <a:gd name="connsiteY101" fmla="*/ 471487 h 1795463"/>
              <a:gd name="connsiteX102" fmla="*/ 1752601 w 6938963"/>
              <a:gd name="connsiteY102" fmla="*/ 461963 h 1795463"/>
              <a:gd name="connsiteX103" fmla="*/ 1752601 w 6938963"/>
              <a:gd name="connsiteY103" fmla="*/ 447675 h 1795463"/>
              <a:gd name="connsiteX104" fmla="*/ 1733550 w 6938963"/>
              <a:gd name="connsiteY104" fmla="*/ 447675 h 1795463"/>
              <a:gd name="connsiteX105" fmla="*/ 1733550 w 6938963"/>
              <a:gd name="connsiteY105" fmla="*/ 428625 h 1795463"/>
              <a:gd name="connsiteX106" fmla="*/ 1695450 w 6938963"/>
              <a:gd name="connsiteY106" fmla="*/ 428625 h 1795463"/>
              <a:gd name="connsiteX107" fmla="*/ 1695450 w 6938963"/>
              <a:gd name="connsiteY107" fmla="*/ 395288 h 1795463"/>
              <a:gd name="connsiteX108" fmla="*/ 1676400 w 6938963"/>
              <a:gd name="connsiteY108" fmla="*/ 395288 h 1795463"/>
              <a:gd name="connsiteX109" fmla="*/ 1676400 w 6938963"/>
              <a:gd name="connsiteY109" fmla="*/ 376238 h 1795463"/>
              <a:gd name="connsiteX110" fmla="*/ 1624013 w 6938963"/>
              <a:gd name="connsiteY110" fmla="*/ 376238 h 1795463"/>
              <a:gd name="connsiteX111" fmla="*/ 1624013 w 6938963"/>
              <a:gd name="connsiteY111" fmla="*/ 366713 h 1795463"/>
              <a:gd name="connsiteX112" fmla="*/ 1585913 w 6938963"/>
              <a:gd name="connsiteY112" fmla="*/ 366713 h 1795463"/>
              <a:gd name="connsiteX113" fmla="*/ 1585913 w 6938963"/>
              <a:gd name="connsiteY113" fmla="*/ 352425 h 1795463"/>
              <a:gd name="connsiteX114" fmla="*/ 1462088 w 6938963"/>
              <a:gd name="connsiteY114" fmla="*/ 352425 h 1795463"/>
              <a:gd name="connsiteX115" fmla="*/ 1462088 w 6938963"/>
              <a:gd name="connsiteY115" fmla="*/ 328613 h 1795463"/>
              <a:gd name="connsiteX116" fmla="*/ 1433513 w 6938963"/>
              <a:gd name="connsiteY116" fmla="*/ 328613 h 1795463"/>
              <a:gd name="connsiteX117" fmla="*/ 1433513 w 6938963"/>
              <a:gd name="connsiteY117" fmla="*/ 304800 h 1795463"/>
              <a:gd name="connsiteX118" fmla="*/ 1419225 w 6938963"/>
              <a:gd name="connsiteY118" fmla="*/ 304800 h 1795463"/>
              <a:gd name="connsiteX119" fmla="*/ 1419225 w 6938963"/>
              <a:gd name="connsiteY119" fmla="*/ 285750 h 1795463"/>
              <a:gd name="connsiteX120" fmla="*/ 1319213 w 6938963"/>
              <a:gd name="connsiteY120" fmla="*/ 285750 h 1795463"/>
              <a:gd name="connsiteX121" fmla="*/ 1319213 w 6938963"/>
              <a:gd name="connsiteY121" fmla="*/ 261938 h 1795463"/>
              <a:gd name="connsiteX122" fmla="*/ 1295400 w 6938963"/>
              <a:gd name="connsiteY122" fmla="*/ 261938 h 1795463"/>
              <a:gd name="connsiteX123" fmla="*/ 1295400 w 6938963"/>
              <a:gd name="connsiteY123" fmla="*/ 238125 h 1795463"/>
              <a:gd name="connsiteX124" fmla="*/ 1119188 w 6938963"/>
              <a:gd name="connsiteY124" fmla="*/ 238125 h 1795463"/>
              <a:gd name="connsiteX125" fmla="*/ 1119188 w 6938963"/>
              <a:gd name="connsiteY125" fmla="*/ 223838 h 1795463"/>
              <a:gd name="connsiteX126" fmla="*/ 1104900 w 6938963"/>
              <a:gd name="connsiteY126" fmla="*/ 200025 h 1795463"/>
              <a:gd name="connsiteX127" fmla="*/ 1057275 w 6938963"/>
              <a:gd name="connsiteY127" fmla="*/ 200025 h 1795463"/>
              <a:gd name="connsiteX128" fmla="*/ 1057275 w 6938963"/>
              <a:gd name="connsiteY128" fmla="*/ 180975 h 1795463"/>
              <a:gd name="connsiteX129" fmla="*/ 1000125 w 6938963"/>
              <a:gd name="connsiteY129" fmla="*/ 180975 h 1795463"/>
              <a:gd name="connsiteX130" fmla="*/ 993775 w 6938963"/>
              <a:gd name="connsiteY130" fmla="*/ 171450 h 1795463"/>
              <a:gd name="connsiteX131" fmla="*/ 971550 w 6938963"/>
              <a:gd name="connsiteY131" fmla="*/ 171450 h 1795463"/>
              <a:gd name="connsiteX132" fmla="*/ 971550 w 6938963"/>
              <a:gd name="connsiteY132" fmla="*/ 152400 h 1795463"/>
              <a:gd name="connsiteX133" fmla="*/ 904875 w 6938963"/>
              <a:gd name="connsiteY133" fmla="*/ 152400 h 1795463"/>
              <a:gd name="connsiteX134" fmla="*/ 904875 w 6938963"/>
              <a:gd name="connsiteY134" fmla="*/ 142875 h 1795463"/>
              <a:gd name="connsiteX135" fmla="*/ 866775 w 6938963"/>
              <a:gd name="connsiteY135" fmla="*/ 142875 h 1795463"/>
              <a:gd name="connsiteX136" fmla="*/ 866775 w 6938963"/>
              <a:gd name="connsiteY136" fmla="*/ 123825 h 1795463"/>
              <a:gd name="connsiteX137" fmla="*/ 800100 w 6938963"/>
              <a:gd name="connsiteY137" fmla="*/ 123825 h 1795463"/>
              <a:gd name="connsiteX138" fmla="*/ 800100 w 6938963"/>
              <a:gd name="connsiteY138" fmla="*/ 100013 h 1795463"/>
              <a:gd name="connsiteX139" fmla="*/ 723900 w 6938963"/>
              <a:gd name="connsiteY139" fmla="*/ 100013 h 1795463"/>
              <a:gd name="connsiteX140" fmla="*/ 723900 w 6938963"/>
              <a:gd name="connsiteY140" fmla="*/ 85725 h 1795463"/>
              <a:gd name="connsiteX141" fmla="*/ 638175 w 6938963"/>
              <a:gd name="connsiteY141" fmla="*/ 85725 h 1795463"/>
              <a:gd name="connsiteX142" fmla="*/ 523875 w 6938963"/>
              <a:gd name="connsiteY142" fmla="*/ 85725 h 1795463"/>
              <a:gd name="connsiteX143" fmla="*/ 523875 w 6938963"/>
              <a:gd name="connsiteY143" fmla="*/ 71438 h 1795463"/>
              <a:gd name="connsiteX144" fmla="*/ 390525 w 6938963"/>
              <a:gd name="connsiteY144" fmla="*/ 71438 h 1795463"/>
              <a:gd name="connsiteX145" fmla="*/ 390525 w 6938963"/>
              <a:gd name="connsiteY145" fmla="*/ 47625 h 1795463"/>
              <a:gd name="connsiteX146" fmla="*/ 247650 w 6938963"/>
              <a:gd name="connsiteY146" fmla="*/ 47625 h 1795463"/>
              <a:gd name="connsiteX147" fmla="*/ 247650 w 6938963"/>
              <a:gd name="connsiteY147" fmla="*/ 19050 h 1795463"/>
              <a:gd name="connsiteX148" fmla="*/ 104775 w 6938963"/>
              <a:gd name="connsiteY148" fmla="*/ 19050 h 1795463"/>
              <a:gd name="connsiteX149" fmla="*/ 109538 w 6938963"/>
              <a:gd name="connsiteY149" fmla="*/ 14287 h 1795463"/>
              <a:gd name="connsiteX150" fmla="*/ 109538 w 6938963"/>
              <a:gd name="connsiteY150" fmla="*/ 0 h 1795463"/>
              <a:gd name="connsiteX151" fmla="*/ 0 w 6938963"/>
              <a:gd name="connsiteY151" fmla="*/ 0 h 1795463"/>
              <a:gd name="connsiteX0" fmla="*/ 6938963 w 6938963"/>
              <a:gd name="connsiteY0" fmla="*/ 1795463 h 1795463"/>
              <a:gd name="connsiteX1" fmla="*/ 5919788 w 6938963"/>
              <a:gd name="connsiteY1" fmla="*/ 1795463 h 1795463"/>
              <a:gd name="connsiteX2" fmla="*/ 5919788 w 6938963"/>
              <a:gd name="connsiteY2" fmla="*/ 1747838 h 1795463"/>
              <a:gd name="connsiteX3" fmla="*/ 5681663 w 6938963"/>
              <a:gd name="connsiteY3" fmla="*/ 1747838 h 1795463"/>
              <a:gd name="connsiteX4" fmla="*/ 5681663 w 6938963"/>
              <a:gd name="connsiteY4" fmla="*/ 1719263 h 1795463"/>
              <a:gd name="connsiteX5" fmla="*/ 5519738 w 6938963"/>
              <a:gd name="connsiteY5" fmla="*/ 1719263 h 1795463"/>
              <a:gd name="connsiteX6" fmla="*/ 5519738 w 6938963"/>
              <a:gd name="connsiteY6" fmla="*/ 1695450 h 1795463"/>
              <a:gd name="connsiteX7" fmla="*/ 5453063 w 6938963"/>
              <a:gd name="connsiteY7" fmla="*/ 1695450 h 1795463"/>
              <a:gd name="connsiteX8" fmla="*/ 5453063 w 6938963"/>
              <a:gd name="connsiteY8" fmla="*/ 1671638 h 1795463"/>
              <a:gd name="connsiteX9" fmla="*/ 5338763 w 6938963"/>
              <a:gd name="connsiteY9" fmla="*/ 1671638 h 1795463"/>
              <a:gd name="connsiteX10" fmla="*/ 5338763 w 6938963"/>
              <a:gd name="connsiteY10" fmla="*/ 1652588 h 1795463"/>
              <a:gd name="connsiteX11" fmla="*/ 5172075 w 6938963"/>
              <a:gd name="connsiteY11" fmla="*/ 1652588 h 1795463"/>
              <a:gd name="connsiteX12" fmla="*/ 5172075 w 6938963"/>
              <a:gd name="connsiteY12" fmla="*/ 1628775 h 1795463"/>
              <a:gd name="connsiteX13" fmla="*/ 5124450 w 6938963"/>
              <a:gd name="connsiteY13" fmla="*/ 1628775 h 1795463"/>
              <a:gd name="connsiteX14" fmla="*/ 5124450 w 6938963"/>
              <a:gd name="connsiteY14" fmla="*/ 1609725 h 1795463"/>
              <a:gd name="connsiteX15" fmla="*/ 5029200 w 6938963"/>
              <a:gd name="connsiteY15" fmla="*/ 1609725 h 1795463"/>
              <a:gd name="connsiteX16" fmla="*/ 5029200 w 6938963"/>
              <a:gd name="connsiteY16" fmla="*/ 1581150 h 1795463"/>
              <a:gd name="connsiteX17" fmla="*/ 5000625 w 6938963"/>
              <a:gd name="connsiteY17" fmla="*/ 1581150 h 1795463"/>
              <a:gd name="connsiteX18" fmla="*/ 5000625 w 6938963"/>
              <a:gd name="connsiteY18" fmla="*/ 1552575 h 1795463"/>
              <a:gd name="connsiteX19" fmla="*/ 4933950 w 6938963"/>
              <a:gd name="connsiteY19" fmla="*/ 1552575 h 1795463"/>
              <a:gd name="connsiteX20" fmla="*/ 4933950 w 6938963"/>
              <a:gd name="connsiteY20" fmla="*/ 1543050 h 1795463"/>
              <a:gd name="connsiteX21" fmla="*/ 4805363 w 6938963"/>
              <a:gd name="connsiteY21" fmla="*/ 1543050 h 1795463"/>
              <a:gd name="connsiteX22" fmla="*/ 4805363 w 6938963"/>
              <a:gd name="connsiteY22" fmla="*/ 1514475 h 1795463"/>
              <a:gd name="connsiteX23" fmla="*/ 4714875 w 6938963"/>
              <a:gd name="connsiteY23" fmla="*/ 1514475 h 1795463"/>
              <a:gd name="connsiteX24" fmla="*/ 4714875 w 6938963"/>
              <a:gd name="connsiteY24" fmla="*/ 1481138 h 1795463"/>
              <a:gd name="connsiteX25" fmla="*/ 4519613 w 6938963"/>
              <a:gd name="connsiteY25" fmla="*/ 1481138 h 1795463"/>
              <a:gd name="connsiteX26" fmla="*/ 4519613 w 6938963"/>
              <a:gd name="connsiteY26" fmla="*/ 1462088 h 1795463"/>
              <a:gd name="connsiteX27" fmla="*/ 4443413 w 6938963"/>
              <a:gd name="connsiteY27" fmla="*/ 1462088 h 1795463"/>
              <a:gd name="connsiteX28" fmla="*/ 4443413 w 6938963"/>
              <a:gd name="connsiteY28" fmla="*/ 1438275 h 1795463"/>
              <a:gd name="connsiteX29" fmla="*/ 4414838 w 6938963"/>
              <a:gd name="connsiteY29" fmla="*/ 1438275 h 1795463"/>
              <a:gd name="connsiteX30" fmla="*/ 4414838 w 6938963"/>
              <a:gd name="connsiteY30" fmla="*/ 1409700 h 1795463"/>
              <a:gd name="connsiteX31" fmla="*/ 4386263 w 6938963"/>
              <a:gd name="connsiteY31" fmla="*/ 1409700 h 1795463"/>
              <a:gd name="connsiteX32" fmla="*/ 4386263 w 6938963"/>
              <a:gd name="connsiteY32" fmla="*/ 1352550 h 1795463"/>
              <a:gd name="connsiteX33" fmla="*/ 4324350 w 6938963"/>
              <a:gd name="connsiteY33" fmla="*/ 1352550 h 1795463"/>
              <a:gd name="connsiteX34" fmla="*/ 4324350 w 6938963"/>
              <a:gd name="connsiteY34" fmla="*/ 1333500 h 1795463"/>
              <a:gd name="connsiteX35" fmla="*/ 4157663 w 6938963"/>
              <a:gd name="connsiteY35" fmla="*/ 1333500 h 1795463"/>
              <a:gd name="connsiteX36" fmla="*/ 4157663 w 6938963"/>
              <a:gd name="connsiteY36" fmla="*/ 1309688 h 1795463"/>
              <a:gd name="connsiteX37" fmla="*/ 3952875 w 6938963"/>
              <a:gd name="connsiteY37" fmla="*/ 1309688 h 1795463"/>
              <a:gd name="connsiteX38" fmla="*/ 3952875 w 6938963"/>
              <a:gd name="connsiteY38" fmla="*/ 1281113 h 1795463"/>
              <a:gd name="connsiteX39" fmla="*/ 3890963 w 6938963"/>
              <a:gd name="connsiteY39" fmla="*/ 1281113 h 1795463"/>
              <a:gd name="connsiteX40" fmla="*/ 3890963 w 6938963"/>
              <a:gd name="connsiteY40" fmla="*/ 1257300 h 1795463"/>
              <a:gd name="connsiteX41" fmla="*/ 3762375 w 6938963"/>
              <a:gd name="connsiteY41" fmla="*/ 1257300 h 1795463"/>
              <a:gd name="connsiteX42" fmla="*/ 3762375 w 6938963"/>
              <a:gd name="connsiteY42" fmla="*/ 1233488 h 1795463"/>
              <a:gd name="connsiteX43" fmla="*/ 3709988 w 6938963"/>
              <a:gd name="connsiteY43" fmla="*/ 1233488 h 1795463"/>
              <a:gd name="connsiteX44" fmla="*/ 3709988 w 6938963"/>
              <a:gd name="connsiteY44" fmla="*/ 1209675 h 1795463"/>
              <a:gd name="connsiteX45" fmla="*/ 3662363 w 6938963"/>
              <a:gd name="connsiteY45" fmla="*/ 1209675 h 1795463"/>
              <a:gd name="connsiteX46" fmla="*/ 3662363 w 6938963"/>
              <a:gd name="connsiteY46" fmla="*/ 1185863 h 1795463"/>
              <a:gd name="connsiteX47" fmla="*/ 3633788 w 6938963"/>
              <a:gd name="connsiteY47" fmla="*/ 1185863 h 1795463"/>
              <a:gd name="connsiteX48" fmla="*/ 3633788 w 6938963"/>
              <a:gd name="connsiteY48" fmla="*/ 1162050 h 1795463"/>
              <a:gd name="connsiteX49" fmla="*/ 3590925 w 6938963"/>
              <a:gd name="connsiteY49" fmla="*/ 1162050 h 1795463"/>
              <a:gd name="connsiteX50" fmla="*/ 3590925 w 6938963"/>
              <a:gd name="connsiteY50" fmla="*/ 1133475 h 1795463"/>
              <a:gd name="connsiteX51" fmla="*/ 3548063 w 6938963"/>
              <a:gd name="connsiteY51" fmla="*/ 1133475 h 1795463"/>
              <a:gd name="connsiteX52" fmla="*/ 3548063 w 6938963"/>
              <a:gd name="connsiteY52" fmla="*/ 1104900 h 1795463"/>
              <a:gd name="connsiteX53" fmla="*/ 3495675 w 6938963"/>
              <a:gd name="connsiteY53" fmla="*/ 1104900 h 1795463"/>
              <a:gd name="connsiteX54" fmla="*/ 3495675 w 6938963"/>
              <a:gd name="connsiteY54" fmla="*/ 1090613 h 1795463"/>
              <a:gd name="connsiteX55" fmla="*/ 3414713 w 6938963"/>
              <a:gd name="connsiteY55" fmla="*/ 1090613 h 1795463"/>
              <a:gd name="connsiteX56" fmla="*/ 3414713 w 6938963"/>
              <a:gd name="connsiteY56" fmla="*/ 1071563 h 1795463"/>
              <a:gd name="connsiteX57" fmla="*/ 3352800 w 6938963"/>
              <a:gd name="connsiteY57" fmla="*/ 1071563 h 1795463"/>
              <a:gd name="connsiteX58" fmla="*/ 3352800 w 6938963"/>
              <a:gd name="connsiteY58" fmla="*/ 1052513 h 1795463"/>
              <a:gd name="connsiteX59" fmla="*/ 3281363 w 6938963"/>
              <a:gd name="connsiteY59" fmla="*/ 1052513 h 1795463"/>
              <a:gd name="connsiteX60" fmla="*/ 3281363 w 6938963"/>
              <a:gd name="connsiteY60" fmla="*/ 1033463 h 1795463"/>
              <a:gd name="connsiteX61" fmla="*/ 3233738 w 6938963"/>
              <a:gd name="connsiteY61" fmla="*/ 1033463 h 1795463"/>
              <a:gd name="connsiteX62" fmla="*/ 3233738 w 6938963"/>
              <a:gd name="connsiteY62" fmla="*/ 1014413 h 1795463"/>
              <a:gd name="connsiteX63" fmla="*/ 3133725 w 6938963"/>
              <a:gd name="connsiteY63" fmla="*/ 1014413 h 1795463"/>
              <a:gd name="connsiteX64" fmla="*/ 3133725 w 6938963"/>
              <a:gd name="connsiteY64" fmla="*/ 990600 h 1795463"/>
              <a:gd name="connsiteX65" fmla="*/ 3095625 w 6938963"/>
              <a:gd name="connsiteY65" fmla="*/ 990600 h 1795463"/>
              <a:gd name="connsiteX66" fmla="*/ 3095625 w 6938963"/>
              <a:gd name="connsiteY66" fmla="*/ 971550 h 1795463"/>
              <a:gd name="connsiteX67" fmla="*/ 3067050 w 6938963"/>
              <a:gd name="connsiteY67" fmla="*/ 971550 h 1795463"/>
              <a:gd name="connsiteX68" fmla="*/ 3067050 w 6938963"/>
              <a:gd name="connsiteY68" fmla="*/ 942975 h 1795463"/>
              <a:gd name="connsiteX69" fmla="*/ 2938463 w 6938963"/>
              <a:gd name="connsiteY69" fmla="*/ 942975 h 1795463"/>
              <a:gd name="connsiteX70" fmla="*/ 2938463 w 6938963"/>
              <a:gd name="connsiteY70" fmla="*/ 923925 h 1795463"/>
              <a:gd name="connsiteX71" fmla="*/ 2890838 w 6938963"/>
              <a:gd name="connsiteY71" fmla="*/ 923925 h 1795463"/>
              <a:gd name="connsiteX72" fmla="*/ 2890838 w 6938963"/>
              <a:gd name="connsiteY72" fmla="*/ 900113 h 1795463"/>
              <a:gd name="connsiteX73" fmla="*/ 2847975 w 6938963"/>
              <a:gd name="connsiteY73" fmla="*/ 900113 h 1795463"/>
              <a:gd name="connsiteX74" fmla="*/ 2847975 w 6938963"/>
              <a:gd name="connsiteY74" fmla="*/ 876300 h 1795463"/>
              <a:gd name="connsiteX75" fmla="*/ 2690813 w 6938963"/>
              <a:gd name="connsiteY75" fmla="*/ 876300 h 1795463"/>
              <a:gd name="connsiteX76" fmla="*/ 2690813 w 6938963"/>
              <a:gd name="connsiteY76" fmla="*/ 847725 h 1795463"/>
              <a:gd name="connsiteX77" fmla="*/ 2609850 w 6938963"/>
              <a:gd name="connsiteY77" fmla="*/ 847725 h 1795463"/>
              <a:gd name="connsiteX78" fmla="*/ 2609850 w 6938963"/>
              <a:gd name="connsiteY78" fmla="*/ 828675 h 1795463"/>
              <a:gd name="connsiteX79" fmla="*/ 2486025 w 6938963"/>
              <a:gd name="connsiteY79" fmla="*/ 828675 h 1795463"/>
              <a:gd name="connsiteX80" fmla="*/ 2486025 w 6938963"/>
              <a:gd name="connsiteY80" fmla="*/ 804863 h 1795463"/>
              <a:gd name="connsiteX81" fmla="*/ 2452688 w 6938963"/>
              <a:gd name="connsiteY81" fmla="*/ 804863 h 1795463"/>
              <a:gd name="connsiteX82" fmla="*/ 2451100 w 6938963"/>
              <a:gd name="connsiteY82" fmla="*/ 790576 h 1795463"/>
              <a:gd name="connsiteX83" fmla="*/ 2390775 w 6938963"/>
              <a:gd name="connsiteY83" fmla="*/ 790576 h 1795463"/>
              <a:gd name="connsiteX84" fmla="*/ 2390775 w 6938963"/>
              <a:gd name="connsiteY84" fmla="*/ 757238 h 1795463"/>
              <a:gd name="connsiteX85" fmla="*/ 2381250 w 6938963"/>
              <a:gd name="connsiteY85" fmla="*/ 757238 h 1795463"/>
              <a:gd name="connsiteX86" fmla="*/ 2381250 w 6938963"/>
              <a:gd name="connsiteY86" fmla="*/ 719138 h 1795463"/>
              <a:gd name="connsiteX87" fmla="*/ 2266950 w 6938963"/>
              <a:gd name="connsiteY87" fmla="*/ 719138 h 1795463"/>
              <a:gd name="connsiteX88" fmla="*/ 2266950 w 6938963"/>
              <a:gd name="connsiteY88" fmla="*/ 681038 h 1795463"/>
              <a:gd name="connsiteX89" fmla="*/ 2195513 w 6938963"/>
              <a:gd name="connsiteY89" fmla="*/ 681038 h 1795463"/>
              <a:gd name="connsiteX90" fmla="*/ 2181225 w 6938963"/>
              <a:gd name="connsiteY90" fmla="*/ 647700 h 1795463"/>
              <a:gd name="connsiteX91" fmla="*/ 2114550 w 6938963"/>
              <a:gd name="connsiteY91" fmla="*/ 647700 h 1795463"/>
              <a:gd name="connsiteX92" fmla="*/ 2114550 w 6938963"/>
              <a:gd name="connsiteY92" fmla="*/ 619125 h 1795463"/>
              <a:gd name="connsiteX93" fmla="*/ 2066925 w 6938963"/>
              <a:gd name="connsiteY93" fmla="*/ 619125 h 1795463"/>
              <a:gd name="connsiteX94" fmla="*/ 1981200 w 6938963"/>
              <a:gd name="connsiteY94" fmla="*/ 566738 h 1795463"/>
              <a:gd name="connsiteX95" fmla="*/ 1966913 w 6938963"/>
              <a:gd name="connsiteY95" fmla="*/ 566738 h 1795463"/>
              <a:gd name="connsiteX96" fmla="*/ 1890713 w 6938963"/>
              <a:gd name="connsiteY96" fmla="*/ 523875 h 1795463"/>
              <a:gd name="connsiteX97" fmla="*/ 1890713 w 6938963"/>
              <a:gd name="connsiteY97" fmla="*/ 500063 h 1795463"/>
              <a:gd name="connsiteX98" fmla="*/ 1809750 w 6938963"/>
              <a:gd name="connsiteY98" fmla="*/ 500063 h 1795463"/>
              <a:gd name="connsiteX99" fmla="*/ 1809750 w 6938963"/>
              <a:gd name="connsiteY99" fmla="*/ 485775 h 1795463"/>
              <a:gd name="connsiteX100" fmla="*/ 1776413 w 6938963"/>
              <a:gd name="connsiteY100" fmla="*/ 485775 h 1795463"/>
              <a:gd name="connsiteX101" fmla="*/ 1762125 w 6938963"/>
              <a:gd name="connsiteY101" fmla="*/ 471487 h 1795463"/>
              <a:gd name="connsiteX102" fmla="*/ 1752601 w 6938963"/>
              <a:gd name="connsiteY102" fmla="*/ 461963 h 1795463"/>
              <a:gd name="connsiteX103" fmla="*/ 1752601 w 6938963"/>
              <a:gd name="connsiteY103" fmla="*/ 447675 h 1795463"/>
              <a:gd name="connsiteX104" fmla="*/ 1733550 w 6938963"/>
              <a:gd name="connsiteY104" fmla="*/ 447675 h 1795463"/>
              <a:gd name="connsiteX105" fmla="*/ 1733550 w 6938963"/>
              <a:gd name="connsiteY105" fmla="*/ 428625 h 1795463"/>
              <a:gd name="connsiteX106" fmla="*/ 1695450 w 6938963"/>
              <a:gd name="connsiteY106" fmla="*/ 428625 h 1795463"/>
              <a:gd name="connsiteX107" fmla="*/ 1695450 w 6938963"/>
              <a:gd name="connsiteY107" fmla="*/ 395288 h 1795463"/>
              <a:gd name="connsiteX108" fmla="*/ 1676400 w 6938963"/>
              <a:gd name="connsiteY108" fmla="*/ 395288 h 1795463"/>
              <a:gd name="connsiteX109" fmla="*/ 1676400 w 6938963"/>
              <a:gd name="connsiteY109" fmla="*/ 376238 h 1795463"/>
              <a:gd name="connsiteX110" fmla="*/ 1624013 w 6938963"/>
              <a:gd name="connsiteY110" fmla="*/ 376238 h 1795463"/>
              <a:gd name="connsiteX111" fmla="*/ 1624013 w 6938963"/>
              <a:gd name="connsiteY111" fmla="*/ 366713 h 1795463"/>
              <a:gd name="connsiteX112" fmla="*/ 1585913 w 6938963"/>
              <a:gd name="connsiteY112" fmla="*/ 366713 h 1795463"/>
              <a:gd name="connsiteX113" fmla="*/ 1585913 w 6938963"/>
              <a:gd name="connsiteY113" fmla="*/ 352425 h 1795463"/>
              <a:gd name="connsiteX114" fmla="*/ 1462088 w 6938963"/>
              <a:gd name="connsiteY114" fmla="*/ 352425 h 1795463"/>
              <a:gd name="connsiteX115" fmla="*/ 1462088 w 6938963"/>
              <a:gd name="connsiteY115" fmla="*/ 328613 h 1795463"/>
              <a:gd name="connsiteX116" fmla="*/ 1433513 w 6938963"/>
              <a:gd name="connsiteY116" fmla="*/ 328613 h 1795463"/>
              <a:gd name="connsiteX117" fmla="*/ 1433513 w 6938963"/>
              <a:gd name="connsiteY117" fmla="*/ 304800 h 1795463"/>
              <a:gd name="connsiteX118" fmla="*/ 1419225 w 6938963"/>
              <a:gd name="connsiteY118" fmla="*/ 304800 h 1795463"/>
              <a:gd name="connsiteX119" fmla="*/ 1419225 w 6938963"/>
              <a:gd name="connsiteY119" fmla="*/ 285750 h 1795463"/>
              <a:gd name="connsiteX120" fmla="*/ 1319213 w 6938963"/>
              <a:gd name="connsiteY120" fmla="*/ 285750 h 1795463"/>
              <a:gd name="connsiteX121" fmla="*/ 1319213 w 6938963"/>
              <a:gd name="connsiteY121" fmla="*/ 261938 h 1795463"/>
              <a:gd name="connsiteX122" fmla="*/ 1295400 w 6938963"/>
              <a:gd name="connsiteY122" fmla="*/ 261938 h 1795463"/>
              <a:gd name="connsiteX123" fmla="*/ 1295400 w 6938963"/>
              <a:gd name="connsiteY123" fmla="*/ 238125 h 1795463"/>
              <a:gd name="connsiteX124" fmla="*/ 1119188 w 6938963"/>
              <a:gd name="connsiteY124" fmla="*/ 238125 h 1795463"/>
              <a:gd name="connsiteX125" fmla="*/ 1119188 w 6938963"/>
              <a:gd name="connsiteY125" fmla="*/ 223838 h 1795463"/>
              <a:gd name="connsiteX126" fmla="*/ 1104900 w 6938963"/>
              <a:gd name="connsiteY126" fmla="*/ 200025 h 1795463"/>
              <a:gd name="connsiteX127" fmla="*/ 1057275 w 6938963"/>
              <a:gd name="connsiteY127" fmla="*/ 200025 h 1795463"/>
              <a:gd name="connsiteX128" fmla="*/ 1057275 w 6938963"/>
              <a:gd name="connsiteY128" fmla="*/ 180975 h 1795463"/>
              <a:gd name="connsiteX129" fmla="*/ 1000125 w 6938963"/>
              <a:gd name="connsiteY129" fmla="*/ 180975 h 1795463"/>
              <a:gd name="connsiteX130" fmla="*/ 1009650 w 6938963"/>
              <a:gd name="connsiteY130" fmla="*/ 168275 h 1795463"/>
              <a:gd name="connsiteX131" fmla="*/ 971550 w 6938963"/>
              <a:gd name="connsiteY131" fmla="*/ 171450 h 1795463"/>
              <a:gd name="connsiteX132" fmla="*/ 971550 w 6938963"/>
              <a:gd name="connsiteY132" fmla="*/ 152400 h 1795463"/>
              <a:gd name="connsiteX133" fmla="*/ 904875 w 6938963"/>
              <a:gd name="connsiteY133" fmla="*/ 152400 h 1795463"/>
              <a:gd name="connsiteX134" fmla="*/ 904875 w 6938963"/>
              <a:gd name="connsiteY134" fmla="*/ 142875 h 1795463"/>
              <a:gd name="connsiteX135" fmla="*/ 866775 w 6938963"/>
              <a:gd name="connsiteY135" fmla="*/ 142875 h 1795463"/>
              <a:gd name="connsiteX136" fmla="*/ 866775 w 6938963"/>
              <a:gd name="connsiteY136" fmla="*/ 123825 h 1795463"/>
              <a:gd name="connsiteX137" fmla="*/ 800100 w 6938963"/>
              <a:gd name="connsiteY137" fmla="*/ 123825 h 1795463"/>
              <a:gd name="connsiteX138" fmla="*/ 800100 w 6938963"/>
              <a:gd name="connsiteY138" fmla="*/ 100013 h 1795463"/>
              <a:gd name="connsiteX139" fmla="*/ 723900 w 6938963"/>
              <a:gd name="connsiteY139" fmla="*/ 100013 h 1795463"/>
              <a:gd name="connsiteX140" fmla="*/ 723900 w 6938963"/>
              <a:gd name="connsiteY140" fmla="*/ 85725 h 1795463"/>
              <a:gd name="connsiteX141" fmla="*/ 638175 w 6938963"/>
              <a:gd name="connsiteY141" fmla="*/ 85725 h 1795463"/>
              <a:gd name="connsiteX142" fmla="*/ 523875 w 6938963"/>
              <a:gd name="connsiteY142" fmla="*/ 85725 h 1795463"/>
              <a:gd name="connsiteX143" fmla="*/ 523875 w 6938963"/>
              <a:gd name="connsiteY143" fmla="*/ 71438 h 1795463"/>
              <a:gd name="connsiteX144" fmla="*/ 390525 w 6938963"/>
              <a:gd name="connsiteY144" fmla="*/ 71438 h 1795463"/>
              <a:gd name="connsiteX145" fmla="*/ 390525 w 6938963"/>
              <a:gd name="connsiteY145" fmla="*/ 47625 h 1795463"/>
              <a:gd name="connsiteX146" fmla="*/ 247650 w 6938963"/>
              <a:gd name="connsiteY146" fmla="*/ 47625 h 1795463"/>
              <a:gd name="connsiteX147" fmla="*/ 247650 w 6938963"/>
              <a:gd name="connsiteY147" fmla="*/ 19050 h 1795463"/>
              <a:gd name="connsiteX148" fmla="*/ 104775 w 6938963"/>
              <a:gd name="connsiteY148" fmla="*/ 19050 h 1795463"/>
              <a:gd name="connsiteX149" fmla="*/ 109538 w 6938963"/>
              <a:gd name="connsiteY149" fmla="*/ 14287 h 1795463"/>
              <a:gd name="connsiteX150" fmla="*/ 109538 w 6938963"/>
              <a:gd name="connsiteY150" fmla="*/ 0 h 1795463"/>
              <a:gd name="connsiteX151" fmla="*/ 0 w 6938963"/>
              <a:gd name="connsiteY151" fmla="*/ 0 h 1795463"/>
              <a:gd name="connsiteX0" fmla="*/ 6938963 w 6938963"/>
              <a:gd name="connsiteY0" fmla="*/ 1795463 h 1795463"/>
              <a:gd name="connsiteX1" fmla="*/ 5919788 w 6938963"/>
              <a:gd name="connsiteY1" fmla="*/ 1795463 h 1795463"/>
              <a:gd name="connsiteX2" fmla="*/ 5919788 w 6938963"/>
              <a:gd name="connsiteY2" fmla="*/ 1747838 h 1795463"/>
              <a:gd name="connsiteX3" fmla="*/ 5681663 w 6938963"/>
              <a:gd name="connsiteY3" fmla="*/ 1747838 h 1795463"/>
              <a:gd name="connsiteX4" fmla="*/ 5681663 w 6938963"/>
              <a:gd name="connsiteY4" fmla="*/ 1719263 h 1795463"/>
              <a:gd name="connsiteX5" fmla="*/ 5519738 w 6938963"/>
              <a:gd name="connsiteY5" fmla="*/ 1719263 h 1795463"/>
              <a:gd name="connsiteX6" fmla="*/ 5519738 w 6938963"/>
              <a:gd name="connsiteY6" fmla="*/ 1695450 h 1795463"/>
              <a:gd name="connsiteX7" fmla="*/ 5453063 w 6938963"/>
              <a:gd name="connsiteY7" fmla="*/ 1695450 h 1795463"/>
              <a:gd name="connsiteX8" fmla="*/ 5453063 w 6938963"/>
              <a:gd name="connsiteY8" fmla="*/ 1671638 h 1795463"/>
              <a:gd name="connsiteX9" fmla="*/ 5338763 w 6938963"/>
              <a:gd name="connsiteY9" fmla="*/ 1671638 h 1795463"/>
              <a:gd name="connsiteX10" fmla="*/ 5338763 w 6938963"/>
              <a:gd name="connsiteY10" fmla="*/ 1652588 h 1795463"/>
              <a:gd name="connsiteX11" fmla="*/ 5172075 w 6938963"/>
              <a:gd name="connsiteY11" fmla="*/ 1652588 h 1795463"/>
              <a:gd name="connsiteX12" fmla="*/ 5172075 w 6938963"/>
              <a:gd name="connsiteY12" fmla="*/ 1628775 h 1795463"/>
              <a:gd name="connsiteX13" fmla="*/ 5124450 w 6938963"/>
              <a:gd name="connsiteY13" fmla="*/ 1628775 h 1795463"/>
              <a:gd name="connsiteX14" fmla="*/ 5124450 w 6938963"/>
              <a:gd name="connsiteY14" fmla="*/ 1609725 h 1795463"/>
              <a:gd name="connsiteX15" fmla="*/ 5029200 w 6938963"/>
              <a:gd name="connsiteY15" fmla="*/ 1609725 h 1795463"/>
              <a:gd name="connsiteX16" fmla="*/ 5029200 w 6938963"/>
              <a:gd name="connsiteY16" fmla="*/ 1581150 h 1795463"/>
              <a:gd name="connsiteX17" fmla="*/ 5000625 w 6938963"/>
              <a:gd name="connsiteY17" fmla="*/ 1581150 h 1795463"/>
              <a:gd name="connsiteX18" fmla="*/ 5000625 w 6938963"/>
              <a:gd name="connsiteY18" fmla="*/ 1552575 h 1795463"/>
              <a:gd name="connsiteX19" fmla="*/ 4933950 w 6938963"/>
              <a:gd name="connsiteY19" fmla="*/ 1552575 h 1795463"/>
              <a:gd name="connsiteX20" fmla="*/ 4933950 w 6938963"/>
              <a:gd name="connsiteY20" fmla="*/ 1543050 h 1795463"/>
              <a:gd name="connsiteX21" fmla="*/ 4805363 w 6938963"/>
              <a:gd name="connsiteY21" fmla="*/ 1543050 h 1795463"/>
              <a:gd name="connsiteX22" fmla="*/ 4805363 w 6938963"/>
              <a:gd name="connsiteY22" fmla="*/ 1514475 h 1795463"/>
              <a:gd name="connsiteX23" fmla="*/ 4714875 w 6938963"/>
              <a:gd name="connsiteY23" fmla="*/ 1514475 h 1795463"/>
              <a:gd name="connsiteX24" fmla="*/ 4714875 w 6938963"/>
              <a:gd name="connsiteY24" fmla="*/ 1481138 h 1795463"/>
              <a:gd name="connsiteX25" fmla="*/ 4519613 w 6938963"/>
              <a:gd name="connsiteY25" fmla="*/ 1481138 h 1795463"/>
              <a:gd name="connsiteX26" fmla="*/ 4519613 w 6938963"/>
              <a:gd name="connsiteY26" fmla="*/ 1462088 h 1795463"/>
              <a:gd name="connsiteX27" fmla="*/ 4443413 w 6938963"/>
              <a:gd name="connsiteY27" fmla="*/ 1462088 h 1795463"/>
              <a:gd name="connsiteX28" fmla="*/ 4443413 w 6938963"/>
              <a:gd name="connsiteY28" fmla="*/ 1438275 h 1795463"/>
              <a:gd name="connsiteX29" fmla="*/ 4414838 w 6938963"/>
              <a:gd name="connsiteY29" fmla="*/ 1438275 h 1795463"/>
              <a:gd name="connsiteX30" fmla="*/ 4414838 w 6938963"/>
              <a:gd name="connsiteY30" fmla="*/ 1409700 h 1795463"/>
              <a:gd name="connsiteX31" fmla="*/ 4386263 w 6938963"/>
              <a:gd name="connsiteY31" fmla="*/ 1409700 h 1795463"/>
              <a:gd name="connsiteX32" fmla="*/ 4386263 w 6938963"/>
              <a:gd name="connsiteY32" fmla="*/ 1352550 h 1795463"/>
              <a:gd name="connsiteX33" fmla="*/ 4324350 w 6938963"/>
              <a:gd name="connsiteY33" fmla="*/ 1352550 h 1795463"/>
              <a:gd name="connsiteX34" fmla="*/ 4324350 w 6938963"/>
              <a:gd name="connsiteY34" fmla="*/ 1333500 h 1795463"/>
              <a:gd name="connsiteX35" fmla="*/ 4157663 w 6938963"/>
              <a:gd name="connsiteY35" fmla="*/ 1333500 h 1795463"/>
              <a:gd name="connsiteX36" fmla="*/ 4157663 w 6938963"/>
              <a:gd name="connsiteY36" fmla="*/ 1309688 h 1795463"/>
              <a:gd name="connsiteX37" fmla="*/ 3952875 w 6938963"/>
              <a:gd name="connsiteY37" fmla="*/ 1309688 h 1795463"/>
              <a:gd name="connsiteX38" fmla="*/ 3952875 w 6938963"/>
              <a:gd name="connsiteY38" fmla="*/ 1281113 h 1795463"/>
              <a:gd name="connsiteX39" fmla="*/ 3890963 w 6938963"/>
              <a:gd name="connsiteY39" fmla="*/ 1281113 h 1795463"/>
              <a:gd name="connsiteX40" fmla="*/ 3890963 w 6938963"/>
              <a:gd name="connsiteY40" fmla="*/ 1257300 h 1795463"/>
              <a:gd name="connsiteX41" fmla="*/ 3762375 w 6938963"/>
              <a:gd name="connsiteY41" fmla="*/ 1257300 h 1795463"/>
              <a:gd name="connsiteX42" fmla="*/ 3762375 w 6938963"/>
              <a:gd name="connsiteY42" fmla="*/ 1233488 h 1795463"/>
              <a:gd name="connsiteX43" fmla="*/ 3709988 w 6938963"/>
              <a:gd name="connsiteY43" fmla="*/ 1233488 h 1795463"/>
              <a:gd name="connsiteX44" fmla="*/ 3709988 w 6938963"/>
              <a:gd name="connsiteY44" fmla="*/ 1209675 h 1795463"/>
              <a:gd name="connsiteX45" fmla="*/ 3662363 w 6938963"/>
              <a:gd name="connsiteY45" fmla="*/ 1209675 h 1795463"/>
              <a:gd name="connsiteX46" fmla="*/ 3662363 w 6938963"/>
              <a:gd name="connsiteY46" fmla="*/ 1185863 h 1795463"/>
              <a:gd name="connsiteX47" fmla="*/ 3633788 w 6938963"/>
              <a:gd name="connsiteY47" fmla="*/ 1185863 h 1795463"/>
              <a:gd name="connsiteX48" fmla="*/ 3633788 w 6938963"/>
              <a:gd name="connsiteY48" fmla="*/ 1162050 h 1795463"/>
              <a:gd name="connsiteX49" fmla="*/ 3590925 w 6938963"/>
              <a:gd name="connsiteY49" fmla="*/ 1162050 h 1795463"/>
              <a:gd name="connsiteX50" fmla="*/ 3590925 w 6938963"/>
              <a:gd name="connsiteY50" fmla="*/ 1133475 h 1795463"/>
              <a:gd name="connsiteX51" fmla="*/ 3548063 w 6938963"/>
              <a:gd name="connsiteY51" fmla="*/ 1133475 h 1795463"/>
              <a:gd name="connsiteX52" fmla="*/ 3548063 w 6938963"/>
              <a:gd name="connsiteY52" fmla="*/ 1104900 h 1795463"/>
              <a:gd name="connsiteX53" fmla="*/ 3495675 w 6938963"/>
              <a:gd name="connsiteY53" fmla="*/ 1104900 h 1795463"/>
              <a:gd name="connsiteX54" fmla="*/ 3495675 w 6938963"/>
              <a:gd name="connsiteY54" fmla="*/ 1090613 h 1795463"/>
              <a:gd name="connsiteX55" fmla="*/ 3414713 w 6938963"/>
              <a:gd name="connsiteY55" fmla="*/ 1090613 h 1795463"/>
              <a:gd name="connsiteX56" fmla="*/ 3414713 w 6938963"/>
              <a:gd name="connsiteY56" fmla="*/ 1071563 h 1795463"/>
              <a:gd name="connsiteX57" fmla="*/ 3352800 w 6938963"/>
              <a:gd name="connsiteY57" fmla="*/ 1071563 h 1795463"/>
              <a:gd name="connsiteX58" fmla="*/ 3352800 w 6938963"/>
              <a:gd name="connsiteY58" fmla="*/ 1052513 h 1795463"/>
              <a:gd name="connsiteX59" fmla="*/ 3281363 w 6938963"/>
              <a:gd name="connsiteY59" fmla="*/ 1052513 h 1795463"/>
              <a:gd name="connsiteX60" fmla="*/ 3281363 w 6938963"/>
              <a:gd name="connsiteY60" fmla="*/ 1033463 h 1795463"/>
              <a:gd name="connsiteX61" fmla="*/ 3233738 w 6938963"/>
              <a:gd name="connsiteY61" fmla="*/ 1033463 h 1795463"/>
              <a:gd name="connsiteX62" fmla="*/ 3233738 w 6938963"/>
              <a:gd name="connsiteY62" fmla="*/ 1014413 h 1795463"/>
              <a:gd name="connsiteX63" fmla="*/ 3133725 w 6938963"/>
              <a:gd name="connsiteY63" fmla="*/ 1014413 h 1795463"/>
              <a:gd name="connsiteX64" fmla="*/ 3133725 w 6938963"/>
              <a:gd name="connsiteY64" fmla="*/ 990600 h 1795463"/>
              <a:gd name="connsiteX65" fmla="*/ 3095625 w 6938963"/>
              <a:gd name="connsiteY65" fmla="*/ 990600 h 1795463"/>
              <a:gd name="connsiteX66" fmla="*/ 3095625 w 6938963"/>
              <a:gd name="connsiteY66" fmla="*/ 971550 h 1795463"/>
              <a:gd name="connsiteX67" fmla="*/ 3067050 w 6938963"/>
              <a:gd name="connsiteY67" fmla="*/ 971550 h 1795463"/>
              <a:gd name="connsiteX68" fmla="*/ 3067050 w 6938963"/>
              <a:gd name="connsiteY68" fmla="*/ 942975 h 1795463"/>
              <a:gd name="connsiteX69" fmla="*/ 2938463 w 6938963"/>
              <a:gd name="connsiteY69" fmla="*/ 942975 h 1795463"/>
              <a:gd name="connsiteX70" fmla="*/ 2938463 w 6938963"/>
              <a:gd name="connsiteY70" fmla="*/ 923925 h 1795463"/>
              <a:gd name="connsiteX71" fmla="*/ 2890838 w 6938963"/>
              <a:gd name="connsiteY71" fmla="*/ 923925 h 1795463"/>
              <a:gd name="connsiteX72" fmla="*/ 2890838 w 6938963"/>
              <a:gd name="connsiteY72" fmla="*/ 900113 h 1795463"/>
              <a:gd name="connsiteX73" fmla="*/ 2847975 w 6938963"/>
              <a:gd name="connsiteY73" fmla="*/ 900113 h 1795463"/>
              <a:gd name="connsiteX74" fmla="*/ 2847975 w 6938963"/>
              <a:gd name="connsiteY74" fmla="*/ 876300 h 1795463"/>
              <a:gd name="connsiteX75" fmla="*/ 2690813 w 6938963"/>
              <a:gd name="connsiteY75" fmla="*/ 876300 h 1795463"/>
              <a:gd name="connsiteX76" fmla="*/ 2690813 w 6938963"/>
              <a:gd name="connsiteY76" fmla="*/ 847725 h 1795463"/>
              <a:gd name="connsiteX77" fmla="*/ 2609850 w 6938963"/>
              <a:gd name="connsiteY77" fmla="*/ 847725 h 1795463"/>
              <a:gd name="connsiteX78" fmla="*/ 2609850 w 6938963"/>
              <a:gd name="connsiteY78" fmla="*/ 828675 h 1795463"/>
              <a:gd name="connsiteX79" fmla="*/ 2486025 w 6938963"/>
              <a:gd name="connsiteY79" fmla="*/ 828675 h 1795463"/>
              <a:gd name="connsiteX80" fmla="*/ 2486025 w 6938963"/>
              <a:gd name="connsiteY80" fmla="*/ 804863 h 1795463"/>
              <a:gd name="connsiteX81" fmla="*/ 2452688 w 6938963"/>
              <a:gd name="connsiteY81" fmla="*/ 804863 h 1795463"/>
              <a:gd name="connsiteX82" fmla="*/ 2451100 w 6938963"/>
              <a:gd name="connsiteY82" fmla="*/ 790576 h 1795463"/>
              <a:gd name="connsiteX83" fmla="*/ 2390775 w 6938963"/>
              <a:gd name="connsiteY83" fmla="*/ 790576 h 1795463"/>
              <a:gd name="connsiteX84" fmla="*/ 2390775 w 6938963"/>
              <a:gd name="connsiteY84" fmla="*/ 757238 h 1795463"/>
              <a:gd name="connsiteX85" fmla="*/ 2381250 w 6938963"/>
              <a:gd name="connsiteY85" fmla="*/ 757238 h 1795463"/>
              <a:gd name="connsiteX86" fmla="*/ 2381250 w 6938963"/>
              <a:gd name="connsiteY86" fmla="*/ 719138 h 1795463"/>
              <a:gd name="connsiteX87" fmla="*/ 2266950 w 6938963"/>
              <a:gd name="connsiteY87" fmla="*/ 719138 h 1795463"/>
              <a:gd name="connsiteX88" fmla="*/ 2266950 w 6938963"/>
              <a:gd name="connsiteY88" fmla="*/ 681038 h 1795463"/>
              <a:gd name="connsiteX89" fmla="*/ 2195513 w 6938963"/>
              <a:gd name="connsiteY89" fmla="*/ 681038 h 1795463"/>
              <a:gd name="connsiteX90" fmla="*/ 2181225 w 6938963"/>
              <a:gd name="connsiteY90" fmla="*/ 647700 h 1795463"/>
              <a:gd name="connsiteX91" fmla="*/ 2114550 w 6938963"/>
              <a:gd name="connsiteY91" fmla="*/ 647700 h 1795463"/>
              <a:gd name="connsiteX92" fmla="*/ 2114550 w 6938963"/>
              <a:gd name="connsiteY92" fmla="*/ 619125 h 1795463"/>
              <a:gd name="connsiteX93" fmla="*/ 2066925 w 6938963"/>
              <a:gd name="connsiteY93" fmla="*/ 619125 h 1795463"/>
              <a:gd name="connsiteX94" fmla="*/ 1981200 w 6938963"/>
              <a:gd name="connsiteY94" fmla="*/ 566738 h 1795463"/>
              <a:gd name="connsiteX95" fmla="*/ 1966913 w 6938963"/>
              <a:gd name="connsiteY95" fmla="*/ 566738 h 1795463"/>
              <a:gd name="connsiteX96" fmla="*/ 1890713 w 6938963"/>
              <a:gd name="connsiteY96" fmla="*/ 523875 h 1795463"/>
              <a:gd name="connsiteX97" fmla="*/ 1890713 w 6938963"/>
              <a:gd name="connsiteY97" fmla="*/ 500063 h 1795463"/>
              <a:gd name="connsiteX98" fmla="*/ 1809750 w 6938963"/>
              <a:gd name="connsiteY98" fmla="*/ 500063 h 1795463"/>
              <a:gd name="connsiteX99" fmla="*/ 1809750 w 6938963"/>
              <a:gd name="connsiteY99" fmla="*/ 485775 h 1795463"/>
              <a:gd name="connsiteX100" fmla="*/ 1776413 w 6938963"/>
              <a:gd name="connsiteY100" fmla="*/ 485775 h 1795463"/>
              <a:gd name="connsiteX101" fmla="*/ 1762125 w 6938963"/>
              <a:gd name="connsiteY101" fmla="*/ 471487 h 1795463"/>
              <a:gd name="connsiteX102" fmla="*/ 1752601 w 6938963"/>
              <a:gd name="connsiteY102" fmla="*/ 461963 h 1795463"/>
              <a:gd name="connsiteX103" fmla="*/ 1752601 w 6938963"/>
              <a:gd name="connsiteY103" fmla="*/ 447675 h 1795463"/>
              <a:gd name="connsiteX104" fmla="*/ 1733550 w 6938963"/>
              <a:gd name="connsiteY104" fmla="*/ 447675 h 1795463"/>
              <a:gd name="connsiteX105" fmla="*/ 1733550 w 6938963"/>
              <a:gd name="connsiteY105" fmla="*/ 428625 h 1795463"/>
              <a:gd name="connsiteX106" fmla="*/ 1695450 w 6938963"/>
              <a:gd name="connsiteY106" fmla="*/ 428625 h 1795463"/>
              <a:gd name="connsiteX107" fmla="*/ 1695450 w 6938963"/>
              <a:gd name="connsiteY107" fmla="*/ 395288 h 1795463"/>
              <a:gd name="connsiteX108" fmla="*/ 1676400 w 6938963"/>
              <a:gd name="connsiteY108" fmla="*/ 395288 h 1795463"/>
              <a:gd name="connsiteX109" fmla="*/ 1676400 w 6938963"/>
              <a:gd name="connsiteY109" fmla="*/ 376238 h 1795463"/>
              <a:gd name="connsiteX110" fmla="*/ 1624013 w 6938963"/>
              <a:gd name="connsiteY110" fmla="*/ 376238 h 1795463"/>
              <a:gd name="connsiteX111" fmla="*/ 1624013 w 6938963"/>
              <a:gd name="connsiteY111" fmla="*/ 366713 h 1795463"/>
              <a:gd name="connsiteX112" fmla="*/ 1585913 w 6938963"/>
              <a:gd name="connsiteY112" fmla="*/ 366713 h 1795463"/>
              <a:gd name="connsiteX113" fmla="*/ 1585913 w 6938963"/>
              <a:gd name="connsiteY113" fmla="*/ 352425 h 1795463"/>
              <a:gd name="connsiteX114" fmla="*/ 1462088 w 6938963"/>
              <a:gd name="connsiteY114" fmla="*/ 352425 h 1795463"/>
              <a:gd name="connsiteX115" fmla="*/ 1462088 w 6938963"/>
              <a:gd name="connsiteY115" fmla="*/ 328613 h 1795463"/>
              <a:gd name="connsiteX116" fmla="*/ 1433513 w 6938963"/>
              <a:gd name="connsiteY116" fmla="*/ 328613 h 1795463"/>
              <a:gd name="connsiteX117" fmla="*/ 1433513 w 6938963"/>
              <a:gd name="connsiteY117" fmla="*/ 304800 h 1795463"/>
              <a:gd name="connsiteX118" fmla="*/ 1419225 w 6938963"/>
              <a:gd name="connsiteY118" fmla="*/ 304800 h 1795463"/>
              <a:gd name="connsiteX119" fmla="*/ 1419225 w 6938963"/>
              <a:gd name="connsiteY119" fmla="*/ 285750 h 1795463"/>
              <a:gd name="connsiteX120" fmla="*/ 1319213 w 6938963"/>
              <a:gd name="connsiteY120" fmla="*/ 285750 h 1795463"/>
              <a:gd name="connsiteX121" fmla="*/ 1319213 w 6938963"/>
              <a:gd name="connsiteY121" fmla="*/ 261938 h 1795463"/>
              <a:gd name="connsiteX122" fmla="*/ 1295400 w 6938963"/>
              <a:gd name="connsiteY122" fmla="*/ 261938 h 1795463"/>
              <a:gd name="connsiteX123" fmla="*/ 1295400 w 6938963"/>
              <a:gd name="connsiteY123" fmla="*/ 238125 h 1795463"/>
              <a:gd name="connsiteX124" fmla="*/ 1119188 w 6938963"/>
              <a:gd name="connsiteY124" fmla="*/ 238125 h 1795463"/>
              <a:gd name="connsiteX125" fmla="*/ 1119188 w 6938963"/>
              <a:gd name="connsiteY125" fmla="*/ 223838 h 1795463"/>
              <a:gd name="connsiteX126" fmla="*/ 1104900 w 6938963"/>
              <a:gd name="connsiteY126" fmla="*/ 200025 h 1795463"/>
              <a:gd name="connsiteX127" fmla="*/ 1057275 w 6938963"/>
              <a:gd name="connsiteY127" fmla="*/ 200025 h 1795463"/>
              <a:gd name="connsiteX128" fmla="*/ 1057275 w 6938963"/>
              <a:gd name="connsiteY128" fmla="*/ 180975 h 1795463"/>
              <a:gd name="connsiteX129" fmla="*/ 1000125 w 6938963"/>
              <a:gd name="connsiteY129" fmla="*/ 180975 h 1795463"/>
              <a:gd name="connsiteX130" fmla="*/ 996950 w 6938963"/>
              <a:gd name="connsiteY130" fmla="*/ 168275 h 1795463"/>
              <a:gd name="connsiteX131" fmla="*/ 971550 w 6938963"/>
              <a:gd name="connsiteY131" fmla="*/ 171450 h 1795463"/>
              <a:gd name="connsiteX132" fmla="*/ 971550 w 6938963"/>
              <a:gd name="connsiteY132" fmla="*/ 152400 h 1795463"/>
              <a:gd name="connsiteX133" fmla="*/ 904875 w 6938963"/>
              <a:gd name="connsiteY133" fmla="*/ 152400 h 1795463"/>
              <a:gd name="connsiteX134" fmla="*/ 904875 w 6938963"/>
              <a:gd name="connsiteY134" fmla="*/ 142875 h 1795463"/>
              <a:gd name="connsiteX135" fmla="*/ 866775 w 6938963"/>
              <a:gd name="connsiteY135" fmla="*/ 142875 h 1795463"/>
              <a:gd name="connsiteX136" fmla="*/ 866775 w 6938963"/>
              <a:gd name="connsiteY136" fmla="*/ 123825 h 1795463"/>
              <a:gd name="connsiteX137" fmla="*/ 800100 w 6938963"/>
              <a:gd name="connsiteY137" fmla="*/ 123825 h 1795463"/>
              <a:gd name="connsiteX138" fmla="*/ 800100 w 6938963"/>
              <a:gd name="connsiteY138" fmla="*/ 100013 h 1795463"/>
              <a:gd name="connsiteX139" fmla="*/ 723900 w 6938963"/>
              <a:gd name="connsiteY139" fmla="*/ 100013 h 1795463"/>
              <a:gd name="connsiteX140" fmla="*/ 723900 w 6938963"/>
              <a:gd name="connsiteY140" fmla="*/ 85725 h 1795463"/>
              <a:gd name="connsiteX141" fmla="*/ 638175 w 6938963"/>
              <a:gd name="connsiteY141" fmla="*/ 85725 h 1795463"/>
              <a:gd name="connsiteX142" fmla="*/ 523875 w 6938963"/>
              <a:gd name="connsiteY142" fmla="*/ 85725 h 1795463"/>
              <a:gd name="connsiteX143" fmla="*/ 523875 w 6938963"/>
              <a:gd name="connsiteY143" fmla="*/ 71438 h 1795463"/>
              <a:gd name="connsiteX144" fmla="*/ 390525 w 6938963"/>
              <a:gd name="connsiteY144" fmla="*/ 71438 h 1795463"/>
              <a:gd name="connsiteX145" fmla="*/ 390525 w 6938963"/>
              <a:gd name="connsiteY145" fmla="*/ 47625 h 1795463"/>
              <a:gd name="connsiteX146" fmla="*/ 247650 w 6938963"/>
              <a:gd name="connsiteY146" fmla="*/ 47625 h 1795463"/>
              <a:gd name="connsiteX147" fmla="*/ 247650 w 6938963"/>
              <a:gd name="connsiteY147" fmla="*/ 19050 h 1795463"/>
              <a:gd name="connsiteX148" fmla="*/ 104775 w 6938963"/>
              <a:gd name="connsiteY148" fmla="*/ 19050 h 1795463"/>
              <a:gd name="connsiteX149" fmla="*/ 109538 w 6938963"/>
              <a:gd name="connsiteY149" fmla="*/ 14287 h 1795463"/>
              <a:gd name="connsiteX150" fmla="*/ 109538 w 6938963"/>
              <a:gd name="connsiteY150" fmla="*/ 0 h 1795463"/>
              <a:gd name="connsiteX151" fmla="*/ 0 w 6938963"/>
              <a:gd name="connsiteY151" fmla="*/ 0 h 1795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6938963" h="1795463">
                <a:moveTo>
                  <a:pt x="6938963" y="1795463"/>
                </a:moveTo>
                <a:lnTo>
                  <a:pt x="5919788" y="1795463"/>
                </a:lnTo>
                <a:lnTo>
                  <a:pt x="5919788" y="1747838"/>
                </a:lnTo>
                <a:lnTo>
                  <a:pt x="5681663" y="1747838"/>
                </a:lnTo>
                <a:lnTo>
                  <a:pt x="5681663" y="1719263"/>
                </a:lnTo>
                <a:lnTo>
                  <a:pt x="5519738" y="1719263"/>
                </a:lnTo>
                <a:lnTo>
                  <a:pt x="5519738" y="1695450"/>
                </a:lnTo>
                <a:lnTo>
                  <a:pt x="5453063" y="1695450"/>
                </a:lnTo>
                <a:lnTo>
                  <a:pt x="5453063" y="1671638"/>
                </a:lnTo>
                <a:lnTo>
                  <a:pt x="5338763" y="1671638"/>
                </a:lnTo>
                <a:lnTo>
                  <a:pt x="5338763" y="1652588"/>
                </a:lnTo>
                <a:lnTo>
                  <a:pt x="5172075" y="1652588"/>
                </a:lnTo>
                <a:lnTo>
                  <a:pt x="5172075" y="1628775"/>
                </a:lnTo>
                <a:lnTo>
                  <a:pt x="5124450" y="1628775"/>
                </a:lnTo>
                <a:lnTo>
                  <a:pt x="5124450" y="1609725"/>
                </a:lnTo>
                <a:lnTo>
                  <a:pt x="5029200" y="1609725"/>
                </a:lnTo>
                <a:lnTo>
                  <a:pt x="5029200" y="1581150"/>
                </a:lnTo>
                <a:lnTo>
                  <a:pt x="5000625" y="1581150"/>
                </a:lnTo>
                <a:lnTo>
                  <a:pt x="5000625" y="1552575"/>
                </a:lnTo>
                <a:lnTo>
                  <a:pt x="4933950" y="1552575"/>
                </a:lnTo>
                <a:lnTo>
                  <a:pt x="4933950" y="1543050"/>
                </a:lnTo>
                <a:lnTo>
                  <a:pt x="4805363" y="1543050"/>
                </a:lnTo>
                <a:lnTo>
                  <a:pt x="4805363" y="1514475"/>
                </a:lnTo>
                <a:lnTo>
                  <a:pt x="4714875" y="1514475"/>
                </a:lnTo>
                <a:lnTo>
                  <a:pt x="4714875" y="1481138"/>
                </a:lnTo>
                <a:lnTo>
                  <a:pt x="4519613" y="1481138"/>
                </a:lnTo>
                <a:lnTo>
                  <a:pt x="4519613" y="1462088"/>
                </a:lnTo>
                <a:lnTo>
                  <a:pt x="4443413" y="1462088"/>
                </a:lnTo>
                <a:lnTo>
                  <a:pt x="4443413" y="1438275"/>
                </a:lnTo>
                <a:lnTo>
                  <a:pt x="4414838" y="1438275"/>
                </a:lnTo>
                <a:lnTo>
                  <a:pt x="4414838" y="1409700"/>
                </a:lnTo>
                <a:lnTo>
                  <a:pt x="4386263" y="1409700"/>
                </a:lnTo>
                <a:lnTo>
                  <a:pt x="4386263" y="1352550"/>
                </a:lnTo>
                <a:lnTo>
                  <a:pt x="4324350" y="1352550"/>
                </a:lnTo>
                <a:lnTo>
                  <a:pt x="4324350" y="1333500"/>
                </a:lnTo>
                <a:lnTo>
                  <a:pt x="4157663" y="1333500"/>
                </a:lnTo>
                <a:lnTo>
                  <a:pt x="4157663" y="1309688"/>
                </a:lnTo>
                <a:lnTo>
                  <a:pt x="3952875" y="1309688"/>
                </a:lnTo>
                <a:lnTo>
                  <a:pt x="3952875" y="1281113"/>
                </a:lnTo>
                <a:lnTo>
                  <a:pt x="3890963" y="1281113"/>
                </a:lnTo>
                <a:lnTo>
                  <a:pt x="3890963" y="1257300"/>
                </a:lnTo>
                <a:lnTo>
                  <a:pt x="3762375" y="1257300"/>
                </a:lnTo>
                <a:lnTo>
                  <a:pt x="3762375" y="1233488"/>
                </a:lnTo>
                <a:lnTo>
                  <a:pt x="3709988" y="1233488"/>
                </a:lnTo>
                <a:lnTo>
                  <a:pt x="3709988" y="1209675"/>
                </a:lnTo>
                <a:lnTo>
                  <a:pt x="3662363" y="1209675"/>
                </a:lnTo>
                <a:lnTo>
                  <a:pt x="3662363" y="1185863"/>
                </a:lnTo>
                <a:lnTo>
                  <a:pt x="3633788" y="1185863"/>
                </a:lnTo>
                <a:lnTo>
                  <a:pt x="3633788" y="1162050"/>
                </a:lnTo>
                <a:lnTo>
                  <a:pt x="3590925" y="1162050"/>
                </a:lnTo>
                <a:lnTo>
                  <a:pt x="3590925" y="1133475"/>
                </a:lnTo>
                <a:lnTo>
                  <a:pt x="3548063" y="1133475"/>
                </a:lnTo>
                <a:lnTo>
                  <a:pt x="3548063" y="1104900"/>
                </a:lnTo>
                <a:lnTo>
                  <a:pt x="3495675" y="1104900"/>
                </a:lnTo>
                <a:lnTo>
                  <a:pt x="3495675" y="1090613"/>
                </a:lnTo>
                <a:lnTo>
                  <a:pt x="3414713" y="1090613"/>
                </a:lnTo>
                <a:lnTo>
                  <a:pt x="3414713" y="1071563"/>
                </a:lnTo>
                <a:lnTo>
                  <a:pt x="3352800" y="1071563"/>
                </a:lnTo>
                <a:lnTo>
                  <a:pt x="3352800" y="1052513"/>
                </a:lnTo>
                <a:lnTo>
                  <a:pt x="3281363" y="1052513"/>
                </a:lnTo>
                <a:lnTo>
                  <a:pt x="3281363" y="1033463"/>
                </a:lnTo>
                <a:lnTo>
                  <a:pt x="3233738" y="1033463"/>
                </a:lnTo>
                <a:lnTo>
                  <a:pt x="3233738" y="1014413"/>
                </a:lnTo>
                <a:lnTo>
                  <a:pt x="3133725" y="1014413"/>
                </a:lnTo>
                <a:lnTo>
                  <a:pt x="3133725" y="990600"/>
                </a:lnTo>
                <a:lnTo>
                  <a:pt x="3095625" y="990600"/>
                </a:lnTo>
                <a:lnTo>
                  <a:pt x="3095625" y="971550"/>
                </a:lnTo>
                <a:lnTo>
                  <a:pt x="3067050" y="971550"/>
                </a:lnTo>
                <a:lnTo>
                  <a:pt x="3067050" y="942975"/>
                </a:lnTo>
                <a:lnTo>
                  <a:pt x="2938463" y="942975"/>
                </a:lnTo>
                <a:lnTo>
                  <a:pt x="2938463" y="923925"/>
                </a:lnTo>
                <a:lnTo>
                  <a:pt x="2890838" y="923925"/>
                </a:lnTo>
                <a:lnTo>
                  <a:pt x="2890838" y="900113"/>
                </a:lnTo>
                <a:lnTo>
                  <a:pt x="2847975" y="900113"/>
                </a:lnTo>
                <a:lnTo>
                  <a:pt x="2847975" y="876300"/>
                </a:lnTo>
                <a:lnTo>
                  <a:pt x="2690813" y="876300"/>
                </a:lnTo>
                <a:lnTo>
                  <a:pt x="2690813" y="847725"/>
                </a:lnTo>
                <a:lnTo>
                  <a:pt x="2609850" y="847725"/>
                </a:lnTo>
                <a:lnTo>
                  <a:pt x="2609850" y="828675"/>
                </a:lnTo>
                <a:lnTo>
                  <a:pt x="2486025" y="828675"/>
                </a:lnTo>
                <a:lnTo>
                  <a:pt x="2486025" y="804863"/>
                </a:lnTo>
                <a:lnTo>
                  <a:pt x="2452688" y="804863"/>
                </a:lnTo>
                <a:lnTo>
                  <a:pt x="2451100" y="790576"/>
                </a:lnTo>
                <a:lnTo>
                  <a:pt x="2390775" y="790576"/>
                </a:lnTo>
                <a:lnTo>
                  <a:pt x="2390775" y="757238"/>
                </a:lnTo>
                <a:lnTo>
                  <a:pt x="2381250" y="757238"/>
                </a:lnTo>
                <a:lnTo>
                  <a:pt x="2381250" y="719138"/>
                </a:lnTo>
                <a:lnTo>
                  <a:pt x="2266950" y="719138"/>
                </a:lnTo>
                <a:lnTo>
                  <a:pt x="2266950" y="681038"/>
                </a:lnTo>
                <a:lnTo>
                  <a:pt x="2195513" y="681038"/>
                </a:lnTo>
                <a:lnTo>
                  <a:pt x="2181225" y="647700"/>
                </a:lnTo>
                <a:lnTo>
                  <a:pt x="2114550" y="647700"/>
                </a:lnTo>
                <a:lnTo>
                  <a:pt x="2114550" y="619125"/>
                </a:lnTo>
                <a:lnTo>
                  <a:pt x="2066925" y="619125"/>
                </a:lnTo>
                <a:lnTo>
                  <a:pt x="1981200" y="566738"/>
                </a:lnTo>
                <a:lnTo>
                  <a:pt x="1966913" y="566738"/>
                </a:lnTo>
                <a:lnTo>
                  <a:pt x="1890713" y="523875"/>
                </a:lnTo>
                <a:lnTo>
                  <a:pt x="1890713" y="500063"/>
                </a:lnTo>
                <a:lnTo>
                  <a:pt x="1809750" y="500063"/>
                </a:lnTo>
                <a:lnTo>
                  <a:pt x="1809750" y="485775"/>
                </a:lnTo>
                <a:lnTo>
                  <a:pt x="1776413" y="485775"/>
                </a:lnTo>
                <a:lnTo>
                  <a:pt x="1762125" y="471487"/>
                </a:lnTo>
                <a:lnTo>
                  <a:pt x="1752601" y="461963"/>
                </a:lnTo>
                <a:lnTo>
                  <a:pt x="1752601" y="447675"/>
                </a:lnTo>
                <a:lnTo>
                  <a:pt x="1733550" y="447675"/>
                </a:lnTo>
                <a:lnTo>
                  <a:pt x="1733550" y="428625"/>
                </a:lnTo>
                <a:lnTo>
                  <a:pt x="1695450" y="428625"/>
                </a:lnTo>
                <a:lnTo>
                  <a:pt x="1695450" y="395288"/>
                </a:lnTo>
                <a:lnTo>
                  <a:pt x="1676400" y="395288"/>
                </a:lnTo>
                <a:lnTo>
                  <a:pt x="1676400" y="376238"/>
                </a:lnTo>
                <a:lnTo>
                  <a:pt x="1624013" y="376238"/>
                </a:lnTo>
                <a:lnTo>
                  <a:pt x="1624013" y="366713"/>
                </a:lnTo>
                <a:lnTo>
                  <a:pt x="1585913" y="366713"/>
                </a:lnTo>
                <a:lnTo>
                  <a:pt x="1585913" y="352425"/>
                </a:lnTo>
                <a:lnTo>
                  <a:pt x="1462088" y="352425"/>
                </a:lnTo>
                <a:lnTo>
                  <a:pt x="1462088" y="328613"/>
                </a:lnTo>
                <a:lnTo>
                  <a:pt x="1433513" y="328613"/>
                </a:lnTo>
                <a:lnTo>
                  <a:pt x="1433513" y="304800"/>
                </a:lnTo>
                <a:lnTo>
                  <a:pt x="1419225" y="304800"/>
                </a:lnTo>
                <a:lnTo>
                  <a:pt x="1419225" y="285750"/>
                </a:lnTo>
                <a:lnTo>
                  <a:pt x="1319213" y="285750"/>
                </a:lnTo>
                <a:lnTo>
                  <a:pt x="1319213" y="261938"/>
                </a:lnTo>
                <a:lnTo>
                  <a:pt x="1295400" y="261938"/>
                </a:lnTo>
                <a:lnTo>
                  <a:pt x="1295400" y="238125"/>
                </a:lnTo>
                <a:lnTo>
                  <a:pt x="1119188" y="238125"/>
                </a:lnTo>
                <a:lnTo>
                  <a:pt x="1119188" y="223838"/>
                </a:lnTo>
                <a:lnTo>
                  <a:pt x="1104900" y="200025"/>
                </a:lnTo>
                <a:lnTo>
                  <a:pt x="1057275" y="200025"/>
                </a:lnTo>
                <a:lnTo>
                  <a:pt x="1057275" y="180975"/>
                </a:lnTo>
                <a:lnTo>
                  <a:pt x="1000125" y="180975"/>
                </a:lnTo>
                <a:lnTo>
                  <a:pt x="996950" y="168275"/>
                </a:lnTo>
                <a:lnTo>
                  <a:pt x="971550" y="171450"/>
                </a:lnTo>
                <a:lnTo>
                  <a:pt x="971550" y="152400"/>
                </a:lnTo>
                <a:lnTo>
                  <a:pt x="904875" y="152400"/>
                </a:lnTo>
                <a:lnTo>
                  <a:pt x="904875" y="142875"/>
                </a:lnTo>
                <a:lnTo>
                  <a:pt x="866775" y="142875"/>
                </a:lnTo>
                <a:lnTo>
                  <a:pt x="866775" y="123825"/>
                </a:lnTo>
                <a:lnTo>
                  <a:pt x="800100" y="123825"/>
                </a:lnTo>
                <a:lnTo>
                  <a:pt x="800100" y="100013"/>
                </a:lnTo>
                <a:lnTo>
                  <a:pt x="723900" y="100013"/>
                </a:lnTo>
                <a:lnTo>
                  <a:pt x="723900" y="85725"/>
                </a:lnTo>
                <a:lnTo>
                  <a:pt x="638175" y="85725"/>
                </a:lnTo>
                <a:lnTo>
                  <a:pt x="523875" y="85725"/>
                </a:lnTo>
                <a:lnTo>
                  <a:pt x="523875" y="71438"/>
                </a:lnTo>
                <a:lnTo>
                  <a:pt x="390525" y="71438"/>
                </a:lnTo>
                <a:lnTo>
                  <a:pt x="390525" y="47625"/>
                </a:lnTo>
                <a:lnTo>
                  <a:pt x="247650" y="47625"/>
                </a:lnTo>
                <a:lnTo>
                  <a:pt x="247650" y="19050"/>
                </a:lnTo>
                <a:lnTo>
                  <a:pt x="104775" y="19050"/>
                </a:lnTo>
                <a:lnTo>
                  <a:pt x="109538" y="14287"/>
                </a:lnTo>
                <a:lnTo>
                  <a:pt x="109538"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9410" name="Group 9409">
            <a:extLst>
              <a:ext uri="{FF2B5EF4-FFF2-40B4-BE49-F238E27FC236}">
                <a16:creationId xmlns:a16="http://schemas.microsoft.com/office/drawing/2014/main" id="{1B99EEBF-7CB9-0CFA-A2FB-D6F140BF8A17}"/>
              </a:ext>
            </a:extLst>
          </p:cNvPr>
          <p:cNvGrpSpPr/>
          <p:nvPr/>
        </p:nvGrpSpPr>
        <p:grpSpPr>
          <a:xfrm>
            <a:off x="1919857" y="1975224"/>
            <a:ext cx="6909445" cy="1862977"/>
            <a:chOff x="1919857" y="1975224"/>
            <a:chExt cx="6909445" cy="1862977"/>
          </a:xfrm>
        </p:grpSpPr>
        <p:sp>
          <p:nvSpPr>
            <p:cNvPr id="9320" name="Oval 9319">
              <a:extLst>
                <a:ext uri="{FF2B5EF4-FFF2-40B4-BE49-F238E27FC236}">
                  <a16:creationId xmlns:a16="http://schemas.microsoft.com/office/drawing/2014/main" id="{B44CC2CF-AC60-1C4D-055B-04BE075C5869}"/>
                </a:ext>
              </a:extLst>
            </p:cNvPr>
            <p:cNvSpPr/>
            <p:nvPr/>
          </p:nvSpPr>
          <p:spPr bwMode="auto">
            <a:xfrm>
              <a:off x="8744325" y="375322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1" name="Oval 9320">
              <a:extLst>
                <a:ext uri="{FF2B5EF4-FFF2-40B4-BE49-F238E27FC236}">
                  <a16:creationId xmlns:a16="http://schemas.microsoft.com/office/drawing/2014/main" id="{3B84BED6-F819-1598-B319-391EB02D3902}"/>
                </a:ext>
              </a:extLst>
            </p:cNvPr>
            <p:cNvSpPr/>
            <p:nvPr/>
          </p:nvSpPr>
          <p:spPr bwMode="auto">
            <a:xfrm>
              <a:off x="8708419" y="375322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2" name="Oval 9321">
              <a:extLst>
                <a:ext uri="{FF2B5EF4-FFF2-40B4-BE49-F238E27FC236}">
                  <a16:creationId xmlns:a16="http://schemas.microsoft.com/office/drawing/2014/main" id="{F35BECD2-1223-8E35-866D-91FD3B1792E7}"/>
                </a:ext>
              </a:extLst>
            </p:cNvPr>
            <p:cNvSpPr/>
            <p:nvPr/>
          </p:nvSpPr>
          <p:spPr bwMode="auto">
            <a:xfrm>
              <a:off x="8356821" y="375322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3" name="Oval 9322">
              <a:extLst>
                <a:ext uri="{FF2B5EF4-FFF2-40B4-BE49-F238E27FC236}">
                  <a16:creationId xmlns:a16="http://schemas.microsoft.com/office/drawing/2014/main" id="{D1F2003E-9837-CD8B-85CE-1FFE7056EE95}"/>
                </a:ext>
              </a:extLst>
            </p:cNvPr>
            <p:cNvSpPr/>
            <p:nvPr/>
          </p:nvSpPr>
          <p:spPr bwMode="auto">
            <a:xfrm>
              <a:off x="8296380" y="375322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4" name="Oval 9323">
              <a:extLst>
                <a:ext uri="{FF2B5EF4-FFF2-40B4-BE49-F238E27FC236}">
                  <a16:creationId xmlns:a16="http://schemas.microsoft.com/office/drawing/2014/main" id="{88226A43-614B-C427-3AF4-96EBFAE3A7AA}"/>
                </a:ext>
              </a:extLst>
            </p:cNvPr>
            <p:cNvSpPr/>
            <p:nvPr/>
          </p:nvSpPr>
          <p:spPr bwMode="auto">
            <a:xfrm>
              <a:off x="8209021" y="375322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5" name="Oval 9324">
              <a:extLst>
                <a:ext uri="{FF2B5EF4-FFF2-40B4-BE49-F238E27FC236}">
                  <a16:creationId xmlns:a16="http://schemas.microsoft.com/office/drawing/2014/main" id="{0464FB1B-6D25-AFA6-8F75-082AF4839D9D}"/>
                </a:ext>
              </a:extLst>
            </p:cNvPr>
            <p:cNvSpPr/>
            <p:nvPr/>
          </p:nvSpPr>
          <p:spPr bwMode="auto">
            <a:xfrm>
              <a:off x="8150962" y="375322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6" name="Oval 9325">
              <a:extLst>
                <a:ext uri="{FF2B5EF4-FFF2-40B4-BE49-F238E27FC236}">
                  <a16:creationId xmlns:a16="http://schemas.microsoft.com/office/drawing/2014/main" id="{4BAD215E-CC47-204C-C6D9-666D78CB6888}"/>
                </a:ext>
              </a:extLst>
            </p:cNvPr>
            <p:cNvSpPr/>
            <p:nvPr/>
          </p:nvSpPr>
          <p:spPr bwMode="auto">
            <a:xfrm>
              <a:off x="8128749" y="375322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7" name="Oval 9326">
              <a:extLst>
                <a:ext uri="{FF2B5EF4-FFF2-40B4-BE49-F238E27FC236}">
                  <a16:creationId xmlns:a16="http://schemas.microsoft.com/office/drawing/2014/main" id="{FC9E0DED-A085-E406-FB5A-1C9D8507F940}"/>
                </a:ext>
              </a:extLst>
            </p:cNvPr>
            <p:cNvSpPr/>
            <p:nvPr/>
          </p:nvSpPr>
          <p:spPr bwMode="auto">
            <a:xfrm>
              <a:off x="8047695" y="375322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8" name="Oval 9327">
              <a:extLst>
                <a:ext uri="{FF2B5EF4-FFF2-40B4-BE49-F238E27FC236}">
                  <a16:creationId xmlns:a16="http://schemas.microsoft.com/office/drawing/2014/main" id="{D33195F6-1332-17D2-DE63-E32C84FD73CF}"/>
                </a:ext>
              </a:extLst>
            </p:cNvPr>
            <p:cNvSpPr/>
            <p:nvPr/>
          </p:nvSpPr>
          <p:spPr bwMode="auto">
            <a:xfrm>
              <a:off x="7995624" y="375322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9" name="Oval 9328">
              <a:extLst>
                <a:ext uri="{FF2B5EF4-FFF2-40B4-BE49-F238E27FC236}">
                  <a16:creationId xmlns:a16="http://schemas.microsoft.com/office/drawing/2014/main" id="{A92C032F-B2D6-88C0-F56C-96D6FD9847E5}"/>
                </a:ext>
              </a:extLst>
            </p:cNvPr>
            <p:cNvSpPr/>
            <p:nvPr/>
          </p:nvSpPr>
          <p:spPr bwMode="auto">
            <a:xfrm>
              <a:off x="7936682" y="375322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0" name="Oval 9329">
              <a:extLst>
                <a:ext uri="{FF2B5EF4-FFF2-40B4-BE49-F238E27FC236}">
                  <a16:creationId xmlns:a16="http://schemas.microsoft.com/office/drawing/2014/main" id="{7958179C-4E54-88DD-0C0B-D76B92174952}"/>
                </a:ext>
              </a:extLst>
            </p:cNvPr>
            <p:cNvSpPr/>
            <p:nvPr/>
          </p:nvSpPr>
          <p:spPr bwMode="auto">
            <a:xfrm>
              <a:off x="7906336" y="375322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1" name="Oval 9330">
              <a:extLst>
                <a:ext uri="{FF2B5EF4-FFF2-40B4-BE49-F238E27FC236}">
                  <a16:creationId xmlns:a16="http://schemas.microsoft.com/office/drawing/2014/main" id="{EE3CA5FC-100B-9CCE-D512-C03327C8AB8A}"/>
                </a:ext>
              </a:extLst>
            </p:cNvPr>
            <p:cNvSpPr/>
            <p:nvPr/>
          </p:nvSpPr>
          <p:spPr bwMode="auto">
            <a:xfrm>
              <a:off x="7877378" y="375322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2" name="Oval 9331">
              <a:extLst>
                <a:ext uri="{FF2B5EF4-FFF2-40B4-BE49-F238E27FC236}">
                  <a16:creationId xmlns:a16="http://schemas.microsoft.com/office/drawing/2014/main" id="{510D9C21-A3EA-3C0D-4D44-EB0FD944CCBD}"/>
                </a:ext>
              </a:extLst>
            </p:cNvPr>
            <p:cNvSpPr/>
            <p:nvPr/>
          </p:nvSpPr>
          <p:spPr bwMode="auto">
            <a:xfrm>
              <a:off x="7799146" y="375322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3" name="Oval 9332">
              <a:extLst>
                <a:ext uri="{FF2B5EF4-FFF2-40B4-BE49-F238E27FC236}">
                  <a16:creationId xmlns:a16="http://schemas.microsoft.com/office/drawing/2014/main" id="{2A2993CB-EBE4-049E-C109-31D5D7F006E1}"/>
                </a:ext>
              </a:extLst>
            </p:cNvPr>
            <p:cNvSpPr/>
            <p:nvPr/>
          </p:nvSpPr>
          <p:spPr bwMode="auto">
            <a:xfrm>
              <a:off x="7690371" y="370868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4" name="Oval 9333">
              <a:extLst>
                <a:ext uri="{FF2B5EF4-FFF2-40B4-BE49-F238E27FC236}">
                  <a16:creationId xmlns:a16="http://schemas.microsoft.com/office/drawing/2014/main" id="{336463E7-E2DD-5598-1B15-E093B1E080BF}"/>
                </a:ext>
              </a:extLst>
            </p:cNvPr>
            <p:cNvSpPr/>
            <p:nvPr/>
          </p:nvSpPr>
          <p:spPr bwMode="auto">
            <a:xfrm>
              <a:off x="7661413" y="370868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5" name="Oval 9334">
              <a:extLst>
                <a:ext uri="{FF2B5EF4-FFF2-40B4-BE49-F238E27FC236}">
                  <a16:creationId xmlns:a16="http://schemas.microsoft.com/office/drawing/2014/main" id="{D8C86CF8-4CB4-AD20-C7A4-F601AB0B42CD}"/>
                </a:ext>
              </a:extLst>
            </p:cNvPr>
            <p:cNvSpPr/>
            <p:nvPr/>
          </p:nvSpPr>
          <p:spPr bwMode="auto">
            <a:xfrm>
              <a:off x="7603354" y="370868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6" name="Oval 9335">
              <a:extLst>
                <a:ext uri="{FF2B5EF4-FFF2-40B4-BE49-F238E27FC236}">
                  <a16:creationId xmlns:a16="http://schemas.microsoft.com/office/drawing/2014/main" id="{83FBE2FB-2E78-AB4D-3AB7-AF9200BA6D36}"/>
                </a:ext>
              </a:extLst>
            </p:cNvPr>
            <p:cNvSpPr/>
            <p:nvPr/>
          </p:nvSpPr>
          <p:spPr bwMode="auto">
            <a:xfrm>
              <a:off x="7559422" y="370868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7" name="Oval 9336">
              <a:extLst>
                <a:ext uri="{FF2B5EF4-FFF2-40B4-BE49-F238E27FC236}">
                  <a16:creationId xmlns:a16="http://schemas.microsoft.com/office/drawing/2014/main" id="{EB303706-B1B2-A094-9757-7F0BBA38C1E4}"/>
                </a:ext>
              </a:extLst>
            </p:cNvPr>
            <p:cNvSpPr/>
            <p:nvPr/>
          </p:nvSpPr>
          <p:spPr bwMode="auto">
            <a:xfrm>
              <a:off x="7507498" y="3666199"/>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8" name="Oval 9337">
              <a:extLst>
                <a:ext uri="{FF2B5EF4-FFF2-40B4-BE49-F238E27FC236}">
                  <a16:creationId xmlns:a16="http://schemas.microsoft.com/office/drawing/2014/main" id="{5951149E-D7DA-8C3D-C3DA-2D10AB1782FA}"/>
                </a:ext>
              </a:extLst>
            </p:cNvPr>
            <p:cNvSpPr/>
            <p:nvPr/>
          </p:nvSpPr>
          <p:spPr bwMode="auto">
            <a:xfrm>
              <a:off x="7472063" y="3666199"/>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9" name="Oval 9338">
              <a:extLst>
                <a:ext uri="{FF2B5EF4-FFF2-40B4-BE49-F238E27FC236}">
                  <a16:creationId xmlns:a16="http://schemas.microsoft.com/office/drawing/2014/main" id="{8757D735-C80A-C7AB-3FE9-3E4FF5A41491}"/>
                </a:ext>
              </a:extLst>
            </p:cNvPr>
            <p:cNvSpPr/>
            <p:nvPr/>
          </p:nvSpPr>
          <p:spPr bwMode="auto">
            <a:xfrm>
              <a:off x="7425185" y="3666199"/>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0" name="Oval 9339">
              <a:extLst>
                <a:ext uri="{FF2B5EF4-FFF2-40B4-BE49-F238E27FC236}">
                  <a16:creationId xmlns:a16="http://schemas.microsoft.com/office/drawing/2014/main" id="{AC8A8B5A-175C-0895-9273-A850A4AF690F}"/>
                </a:ext>
              </a:extLst>
            </p:cNvPr>
            <p:cNvSpPr/>
            <p:nvPr/>
          </p:nvSpPr>
          <p:spPr bwMode="auto">
            <a:xfrm>
              <a:off x="7391004" y="3666199"/>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1" name="Oval 9340">
              <a:extLst>
                <a:ext uri="{FF2B5EF4-FFF2-40B4-BE49-F238E27FC236}">
                  <a16:creationId xmlns:a16="http://schemas.microsoft.com/office/drawing/2014/main" id="{3DB1C74F-EC78-5CCD-5D91-D46BD6D24FD9}"/>
                </a:ext>
              </a:extLst>
            </p:cNvPr>
            <p:cNvSpPr/>
            <p:nvPr/>
          </p:nvSpPr>
          <p:spPr bwMode="auto">
            <a:xfrm>
              <a:off x="7347782" y="3644955"/>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2" name="Oval 9341">
              <a:extLst>
                <a:ext uri="{FF2B5EF4-FFF2-40B4-BE49-F238E27FC236}">
                  <a16:creationId xmlns:a16="http://schemas.microsoft.com/office/drawing/2014/main" id="{BFEDBC0F-015C-F4CE-B931-C90F483B80AA}"/>
                </a:ext>
              </a:extLst>
            </p:cNvPr>
            <p:cNvSpPr/>
            <p:nvPr/>
          </p:nvSpPr>
          <p:spPr bwMode="auto">
            <a:xfrm>
              <a:off x="7322066" y="3644955"/>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5" name="Oval 9344">
              <a:extLst>
                <a:ext uri="{FF2B5EF4-FFF2-40B4-BE49-F238E27FC236}">
                  <a16:creationId xmlns:a16="http://schemas.microsoft.com/office/drawing/2014/main" id="{8C5761F9-6C21-5649-55D9-B2200859C855}"/>
                </a:ext>
              </a:extLst>
            </p:cNvPr>
            <p:cNvSpPr/>
            <p:nvPr/>
          </p:nvSpPr>
          <p:spPr bwMode="auto">
            <a:xfrm>
              <a:off x="7267926" y="3630481"/>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6" name="Oval 9345">
              <a:extLst>
                <a:ext uri="{FF2B5EF4-FFF2-40B4-BE49-F238E27FC236}">
                  <a16:creationId xmlns:a16="http://schemas.microsoft.com/office/drawing/2014/main" id="{369BC662-F581-E1D1-5888-BCD6C3CE2825}"/>
                </a:ext>
              </a:extLst>
            </p:cNvPr>
            <p:cNvSpPr/>
            <p:nvPr/>
          </p:nvSpPr>
          <p:spPr bwMode="auto">
            <a:xfrm>
              <a:off x="7236469" y="3630481"/>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7" name="Oval 9346">
              <a:extLst>
                <a:ext uri="{FF2B5EF4-FFF2-40B4-BE49-F238E27FC236}">
                  <a16:creationId xmlns:a16="http://schemas.microsoft.com/office/drawing/2014/main" id="{BD235404-37C4-0F87-4BAA-810A6BBDC312}"/>
                </a:ext>
              </a:extLst>
            </p:cNvPr>
            <p:cNvSpPr/>
            <p:nvPr/>
          </p:nvSpPr>
          <p:spPr bwMode="auto">
            <a:xfrm>
              <a:off x="7178203" y="3609237"/>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8" name="Oval 9347">
              <a:extLst>
                <a:ext uri="{FF2B5EF4-FFF2-40B4-BE49-F238E27FC236}">
                  <a16:creationId xmlns:a16="http://schemas.microsoft.com/office/drawing/2014/main" id="{EB43AFAA-A629-7711-9131-E3AEBC5206AB}"/>
                </a:ext>
              </a:extLst>
            </p:cNvPr>
            <p:cNvSpPr/>
            <p:nvPr/>
          </p:nvSpPr>
          <p:spPr bwMode="auto">
            <a:xfrm>
              <a:off x="7157233" y="3609237"/>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9" name="Oval 9348">
              <a:extLst>
                <a:ext uri="{FF2B5EF4-FFF2-40B4-BE49-F238E27FC236}">
                  <a16:creationId xmlns:a16="http://schemas.microsoft.com/office/drawing/2014/main" id="{7B00FAAE-17D8-0DA9-3E8C-D4644EA786FB}"/>
                </a:ext>
              </a:extLst>
            </p:cNvPr>
            <p:cNvSpPr/>
            <p:nvPr/>
          </p:nvSpPr>
          <p:spPr bwMode="auto">
            <a:xfrm>
              <a:off x="7106676" y="3609237"/>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0" name="Oval 9349">
              <a:extLst>
                <a:ext uri="{FF2B5EF4-FFF2-40B4-BE49-F238E27FC236}">
                  <a16:creationId xmlns:a16="http://schemas.microsoft.com/office/drawing/2014/main" id="{17AE402E-33F7-DB09-205D-68B280E70791}"/>
                </a:ext>
              </a:extLst>
            </p:cNvPr>
            <p:cNvSpPr/>
            <p:nvPr/>
          </p:nvSpPr>
          <p:spPr bwMode="auto">
            <a:xfrm>
              <a:off x="7075440" y="3609237"/>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1" name="Oval 9350">
              <a:extLst>
                <a:ext uri="{FF2B5EF4-FFF2-40B4-BE49-F238E27FC236}">
                  <a16:creationId xmlns:a16="http://schemas.microsoft.com/office/drawing/2014/main" id="{1647D167-9D1C-5C47-6782-0ABC3F9D0666}"/>
                </a:ext>
              </a:extLst>
            </p:cNvPr>
            <p:cNvSpPr/>
            <p:nvPr/>
          </p:nvSpPr>
          <p:spPr bwMode="auto">
            <a:xfrm>
              <a:off x="7013573" y="3605181"/>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2" name="Oval 9351">
              <a:extLst>
                <a:ext uri="{FF2B5EF4-FFF2-40B4-BE49-F238E27FC236}">
                  <a16:creationId xmlns:a16="http://schemas.microsoft.com/office/drawing/2014/main" id="{9F697CFC-9A64-AE8D-015E-29F78DB0C78B}"/>
                </a:ext>
              </a:extLst>
            </p:cNvPr>
            <p:cNvSpPr/>
            <p:nvPr/>
          </p:nvSpPr>
          <p:spPr bwMode="auto">
            <a:xfrm>
              <a:off x="6970464" y="3587992"/>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3" name="Oval 9352">
              <a:extLst>
                <a:ext uri="{FF2B5EF4-FFF2-40B4-BE49-F238E27FC236}">
                  <a16:creationId xmlns:a16="http://schemas.microsoft.com/office/drawing/2014/main" id="{090BF5E2-004D-A385-CB38-66464B5509D2}"/>
                </a:ext>
              </a:extLst>
            </p:cNvPr>
            <p:cNvSpPr/>
            <p:nvPr/>
          </p:nvSpPr>
          <p:spPr bwMode="auto">
            <a:xfrm>
              <a:off x="6931160" y="3570937"/>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4" name="Oval 9353">
              <a:extLst>
                <a:ext uri="{FF2B5EF4-FFF2-40B4-BE49-F238E27FC236}">
                  <a16:creationId xmlns:a16="http://schemas.microsoft.com/office/drawing/2014/main" id="{4E5FB84B-529E-9A4A-4D0E-6E44BEB5A7A5}"/>
                </a:ext>
              </a:extLst>
            </p:cNvPr>
            <p:cNvSpPr/>
            <p:nvPr/>
          </p:nvSpPr>
          <p:spPr bwMode="auto">
            <a:xfrm>
              <a:off x="6843980" y="3511393"/>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5" name="Oval 9354">
              <a:extLst>
                <a:ext uri="{FF2B5EF4-FFF2-40B4-BE49-F238E27FC236}">
                  <a16:creationId xmlns:a16="http://schemas.microsoft.com/office/drawing/2014/main" id="{FE3C80E9-9D94-CF7E-E7C9-8C30337D78EC}"/>
                </a:ext>
              </a:extLst>
            </p:cNvPr>
            <p:cNvSpPr/>
            <p:nvPr/>
          </p:nvSpPr>
          <p:spPr bwMode="auto">
            <a:xfrm>
              <a:off x="6808291" y="3502196"/>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6" name="Oval 9355">
              <a:extLst>
                <a:ext uri="{FF2B5EF4-FFF2-40B4-BE49-F238E27FC236}">
                  <a16:creationId xmlns:a16="http://schemas.microsoft.com/office/drawing/2014/main" id="{AB75DD5E-DDDC-56FA-7BE5-78CCD5EA3FCF}"/>
                </a:ext>
              </a:extLst>
            </p:cNvPr>
            <p:cNvSpPr/>
            <p:nvPr/>
          </p:nvSpPr>
          <p:spPr bwMode="auto">
            <a:xfrm>
              <a:off x="6759360" y="350091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7" name="Oval 9356">
              <a:extLst>
                <a:ext uri="{FF2B5EF4-FFF2-40B4-BE49-F238E27FC236}">
                  <a16:creationId xmlns:a16="http://schemas.microsoft.com/office/drawing/2014/main" id="{B4E063E3-2085-826B-E573-4B31115C5830}"/>
                </a:ext>
              </a:extLst>
            </p:cNvPr>
            <p:cNvSpPr/>
            <p:nvPr/>
          </p:nvSpPr>
          <p:spPr bwMode="auto">
            <a:xfrm>
              <a:off x="6687625" y="3500913"/>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8" name="Oval 9357">
              <a:extLst>
                <a:ext uri="{FF2B5EF4-FFF2-40B4-BE49-F238E27FC236}">
                  <a16:creationId xmlns:a16="http://schemas.microsoft.com/office/drawing/2014/main" id="{0DEFAFE8-C1B9-BD4A-927F-4F6CE62CA0B4}"/>
                </a:ext>
              </a:extLst>
            </p:cNvPr>
            <p:cNvSpPr/>
            <p:nvPr/>
          </p:nvSpPr>
          <p:spPr bwMode="auto">
            <a:xfrm>
              <a:off x="6630793" y="3479669"/>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9" name="Oval 9358">
              <a:extLst>
                <a:ext uri="{FF2B5EF4-FFF2-40B4-BE49-F238E27FC236}">
                  <a16:creationId xmlns:a16="http://schemas.microsoft.com/office/drawing/2014/main" id="{2CBC7E30-1888-94E0-FD96-02DDE7771E54}"/>
                </a:ext>
              </a:extLst>
            </p:cNvPr>
            <p:cNvSpPr/>
            <p:nvPr/>
          </p:nvSpPr>
          <p:spPr bwMode="auto">
            <a:xfrm>
              <a:off x="6588304" y="3472740"/>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0" name="Oval 9359">
              <a:extLst>
                <a:ext uri="{FF2B5EF4-FFF2-40B4-BE49-F238E27FC236}">
                  <a16:creationId xmlns:a16="http://schemas.microsoft.com/office/drawing/2014/main" id="{19EA3860-0DBA-AE8C-EBB7-749D25304C93}"/>
                </a:ext>
              </a:extLst>
            </p:cNvPr>
            <p:cNvSpPr/>
            <p:nvPr/>
          </p:nvSpPr>
          <p:spPr bwMode="auto">
            <a:xfrm>
              <a:off x="6513069" y="3447742"/>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1" name="Oval 9360">
              <a:extLst>
                <a:ext uri="{FF2B5EF4-FFF2-40B4-BE49-F238E27FC236}">
                  <a16:creationId xmlns:a16="http://schemas.microsoft.com/office/drawing/2014/main" id="{A407BED4-E8FF-4174-DDBB-35436A6A180B}"/>
                </a:ext>
              </a:extLst>
            </p:cNvPr>
            <p:cNvSpPr/>
            <p:nvPr/>
          </p:nvSpPr>
          <p:spPr bwMode="auto">
            <a:xfrm>
              <a:off x="6467596" y="3447741"/>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2" name="Oval 9361">
              <a:extLst>
                <a:ext uri="{FF2B5EF4-FFF2-40B4-BE49-F238E27FC236}">
                  <a16:creationId xmlns:a16="http://schemas.microsoft.com/office/drawing/2014/main" id="{F265F08F-F8ED-C8F2-CE02-D87E7AFA0FF0}"/>
                </a:ext>
              </a:extLst>
            </p:cNvPr>
            <p:cNvSpPr/>
            <p:nvPr/>
          </p:nvSpPr>
          <p:spPr bwMode="auto">
            <a:xfrm>
              <a:off x="6346888" y="3423825"/>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3" name="Oval 9362">
              <a:extLst>
                <a:ext uri="{FF2B5EF4-FFF2-40B4-BE49-F238E27FC236}">
                  <a16:creationId xmlns:a16="http://schemas.microsoft.com/office/drawing/2014/main" id="{EA2CE21F-1C67-7454-E8B2-36CC7C805158}"/>
                </a:ext>
              </a:extLst>
            </p:cNvPr>
            <p:cNvSpPr/>
            <p:nvPr/>
          </p:nvSpPr>
          <p:spPr bwMode="auto">
            <a:xfrm>
              <a:off x="6311157" y="3411333"/>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4" name="Oval 9363">
              <a:extLst>
                <a:ext uri="{FF2B5EF4-FFF2-40B4-BE49-F238E27FC236}">
                  <a16:creationId xmlns:a16="http://schemas.microsoft.com/office/drawing/2014/main" id="{0A5B2B52-0188-954C-0EDE-9C84E27FC8B3}"/>
                </a:ext>
              </a:extLst>
            </p:cNvPr>
            <p:cNvSpPr/>
            <p:nvPr/>
          </p:nvSpPr>
          <p:spPr bwMode="auto">
            <a:xfrm>
              <a:off x="6268479" y="3411333"/>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5" name="Oval 9364">
              <a:extLst>
                <a:ext uri="{FF2B5EF4-FFF2-40B4-BE49-F238E27FC236}">
                  <a16:creationId xmlns:a16="http://schemas.microsoft.com/office/drawing/2014/main" id="{88332F68-6E06-A7F3-E627-2501B531DB84}"/>
                </a:ext>
              </a:extLst>
            </p:cNvPr>
            <p:cNvSpPr/>
            <p:nvPr/>
          </p:nvSpPr>
          <p:spPr bwMode="auto">
            <a:xfrm>
              <a:off x="6239846" y="337906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6" name="Oval 9365">
              <a:extLst>
                <a:ext uri="{FF2B5EF4-FFF2-40B4-BE49-F238E27FC236}">
                  <a16:creationId xmlns:a16="http://schemas.microsoft.com/office/drawing/2014/main" id="{851E8DE4-87CB-43E7-2A09-085F9C49019A}"/>
                </a:ext>
              </a:extLst>
            </p:cNvPr>
            <p:cNvSpPr/>
            <p:nvPr/>
          </p:nvSpPr>
          <p:spPr bwMode="auto">
            <a:xfrm>
              <a:off x="6171537" y="330431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7" name="Oval 9366">
              <a:extLst>
                <a:ext uri="{FF2B5EF4-FFF2-40B4-BE49-F238E27FC236}">
                  <a16:creationId xmlns:a16="http://schemas.microsoft.com/office/drawing/2014/main" id="{7A1A0CC8-637C-6729-E282-4B6AFECA37CD}"/>
                </a:ext>
              </a:extLst>
            </p:cNvPr>
            <p:cNvSpPr/>
            <p:nvPr/>
          </p:nvSpPr>
          <p:spPr bwMode="auto">
            <a:xfrm>
              <a:off x="6126236" y="330021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8" name="Oval 9367">
              <a:extLst>
                <a:ext uri="{FF2B5EF4-FFF2-40B4-BE49-F238E27FC236}">
                  <a16:creationId xmlns:a16="http://schemas.microsoft.com/office/drawing/2014/main" id="{616785F7-5923-2B5D-1943-C94A82BA7919}"/>
                </a:ext>
              </a:extLst>
            </p:cNvPr>
            <p:cNvSpPr/>
            <p:nvPr/>
          </p:nvSpPr>
          <p:spPr bwMode="auto">
            <a:xfrm>
              <a:off x="6074280" y="3296777"/>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9" name="Oval 9368">
              <a:extLst>
                <a:ext uri="{FF2B5EF4-FFF2-40B4-BE49-F238E27FC236}">
                  <a16:creationId xmlns:a16="http://schemas.microsoft.com/office/drawing/2014/main" id="{FBA341F4-80FB-D704-B435-1F57E72D2A1E}"/>
                </a:ext>
              </a:extLst>
            </p:cNvPr>
            <p:cNvSpPr/>
            <p:nvPr/>
          </p:nvSpPr>
          <p:spPr bwMode="auto">
            <a:xfrm>
              <a:off x="6022607" y="329915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0" name="Oval 9369">
              <a:extLst>
                <a:ext uri="{FF2B5EF4-FFF2-40B4-BE49-F238E27FC236}">
                  <a16:creationId xmlns:a16="http://schemas.microsoft.com/office/drawing/2014/main" id="{57A4329F-DA0C-878A-0154-3EEE15AE0804}"/>
                </a:ext>
              </a:extLst>
            </p:cNvPr>
            <p:cNvSpPr/>
            <p:nvPr/>
          </p:nvSpPr>
          <p:spPr bwMode="auto">
            <a:xfrm>
              <a:off x="5970651" y="3269559"/>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1" name="Oval 9370">
              <a:extLst>
                <a:ext uri="{FF2B5EF4-FFF2-40B4-BE49-F238E27FC236}">
                  <a16:creationId xmlns:a16="http://schemas.microsoft.com/office/drawing/2014/main" id="{736B9BED-A8E5-04A6-764A-373638CC5710}"/>
                </a:ext>
              </a:extLst>
            </p:cNvPr>
            <p:cNvSpPr/>
            <p:nvPr/>
          </p:nvSpPr>
          <p:spPr bwMode="auto">
            <a:xfrm>
              <a:off x="5944002" y="3256670"/>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2" name="Oval 9371">
              <a:extLst>
                <a:ext uri="{FF2B5EF4-FFF2-40B4-BE49-F238E27FC236}">
                  <a16:creationId xmlns:a16="http://schemas.microsoft.com/office/drawing/2014/main" id="{CCA41C81-65A7-5D9D-DF5F-52DFB2D1B324}"/>
                </a:ext>
              </a:extLst>
            </p:cNvPr>
            <p:cNvSpPr/>
            <p:nvPr/>
          </p:nvSpPr>
          <p:spPr bwMode="auto">
            <a:xfrm>
              <a:off x="5895374" y="3256670"/>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3" name="Oval 9372">
              <a:extLst>
                <a:ext uri="{FF2B5EF4-FFF2-40B4-BE49-F238E27FC236}">
                  <a16:creationId xmlns:a16="http://schemas.microsoft.com/office/drawing/2014/main" id="{8BD2EC90-8FC9-FE16-DBDB-8FAE21D769B8}"/>
                </a:ext>
              </a:extLst>
            </p:cNvPr>
            <p:cNvSpPr/>
            <p:nvPr/>
          </p:nvSpPr>
          <p:spPr bwMode="auto">
            <a:xfrm>
              <a:off x="5852885" y="325428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4" name="Oval 9373">
              <a:extLst>
                <a:ext uri="{FF2B5EF4-FFF2-40B4-BE49-F238E27FC236}">
                  <a16:creationId xmlns:a16="http://schemas.microsoft.com/office/drawing/2014/main" id="{53E70539-D8DD-E653-9F71-8BE45E725E1F}"/>
                </a:ext>
              </a:extLst>
            </p:cNvPr>
            <p:cNvSpPr/>
            <p:nvPr/>
          </p:nvSpPr>
          <p:spPr bwMode="auto">
            <a:xfrm>
              <a:off x="5778436" y="3242867"/>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5" name="Oval 9374">
              <a:extLst>
                <a:ext uri="{FF2B5EF4-FFF2-40B4-BE49-F238E27FC236}">
                  <a16:creationId xmlns:a16="http://schemas.microsoft.com/office/drawing/2014/main" id="{976D1CAE-E16A-F7F5-3E12-FDB882349207}"/>
                </a:ext>
              </a:extLst>
            </p:cNvPr>
            <p:cNvSpPr/>
            <p:nvPr/>
          </p:nvSpPr>
          <p:spPr bwMode="auto">
            <a:xfrm>
              <a:off x="5596859" y="3207165"/>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6" name="Oval 9375">
              <a:extLst>
                <a:ext uri="{FF2B5EF4-FFF2-40B4-BE49-F238E27FC236}">
                  <a16:creationId xmlns:a16="http://schemas.microsoft.com/office/drawing/2014/main" id="{8A234215-01AB-6CC0-930B-94690722F883}"/>
                </a:ext>
              </a:extLst>
            </p:cNvPr>
            <p:cNvSpPr/>
            <p:nvPr/>
          </p:nvSpPr>
          <p:spPr bwMode="auto">
            <a:xfrm>
              <a:off x="5574765" y="3197865"/>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7" name="Oval 9376">
              <a:extLst>
                <a:ext uri="{FF2B5EF4-FFF2-40B4-BE49-F238E27FC236}">
                  <a16:creationId xmlns:a16="http://schemas.microsoft.com/office/drawing/2014/main" id="{17E32271-7A0E-6906-A701-ADCB23748776}"/>
                </a:ext>
              </a:extLst>
            </p:cNvPr>
            <p:cNvSpPr/>
            <p:nvPr/>
          </p:nvSpPr>
          <p:spPr bwMode="auto">
            <a:xfrm>
              <a:off x="5539153" y="317008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8" name="Oval 9377">
              <a:extLst>
                <a:ext uri="{FF2B5EF4-FFF2-40B4-BE49-F238E27FC236}">
                  <a16:creationId xmlns:a16="http://schemas.microsoft.com/office/drawing/2014/main" id="{BCAA24F9-93AD-8F61-0E14-2DD341F8563B}"/>
                </a:ext>
              </a:extLst>
            </p:cNvPr>
            <p:cNvSpPr/>
            <p:nvPr/>
          </p:nvSpPr>
          <p:spPr bwMode="auto">
            <a:xfrm>
              <a:off x="5516883" y="3156060"/>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9" name="Oval 9378">
              <a:extLst>
                <a:ext uri="{FF2B5EF4-FFF2-40B4-BE49-F238E27FC236}">
                  <a16:creationId xmlns:a16="http://schemas.microsoft.com/office/drawing/2014/main" id="{9F48993C-63BF-2A20-A2EF-5473164172F2}"/>
                </a:ext>
              </a:extLst>
            </p:cNvPr>
            <p:cNvSpPr/>
            <p:nvPr/>
          </p:nvSpPr>
          <p:spPr bwMode="auto">
            <a:xfrm>
              <a:off x="5486400" y="313923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0" name="Oval 9379">
              <a:extLst>
                <a:ext uri="{FF2B5EF4-FFF2-40B4-BE49-F238E27FC236}">
                  <a16:creationId xmlns:a16="http://schemas.microsoft.com/office/drawing/2014/main" id="{413B5ADF-FF79-EB6B-74BB-68DCA19C270B}"/>
                </a:ext>
              </a:extLst>
            </p:cNvPr>
            <p:cNvSpPr/>
            <p:nvPr/>
          </p:nvSpPr>
          <p:spPr bwMode="auto">
            <a:xfrm>
              <a:off x="5465234" y="312479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1" name="Oval 9380">
              <a:extLst>
                <a:ext uri="{FF2B5EF4-FFF2-40B4-BE49-F238E27FC236}">
                  <a16:creationId xmlns:a16="http://schemas.microsoft.com/office/drawing/2014/main" id="{AB763566-3374-DB09-0A86-CFD474074219}"/>
                </a:ext>
              </a:extLst>
            </p:cNvPr>
            <p:cNvSpPr/>
            <p:nvPr/>
          </p:nvSpPr>
          <p:spPr bwMode="auto">
            <a:xfrm>
              <a:off x="5412163" y="3087260"/>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2" name="Oval 9381">
              <a:extLst>
                <a:ext uri="{FF2B5EF4-FFF2-40B4-BE49-F238E27FC236}">
                  <a16:creationId xmlns:a16="http://schemas.microsoft.com/office/drawing/2014/main" id="{1659AC33-53F5-DD0C-646A-563965E77AB6}"/>
                </a:ext>
              </a:extLst>
            </p:cNvPr>
            <p:cNvSpPr/>
            <p:nvPr/>
          </p:nvSpPr>
          <p:spPr bwMode="auto">
            <a:xfrm>
              <a:off x="5367293" y="3073289"/>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3" name="Oval 9382">
              <a:extLst>
                <a:ext uri="{FF2B5EF4-FFF2-40B4-BE49-F238E27FC236}">
                  <a16:creationId xmlns:a16="http://schemas.microsoft.com/office/drawing/2014/main" id="{B09E9DDE-9803-48CB-A2A9-4F3D40984844}"/>
                </a:ext>
              </a:extLst>
            </p:cNvPr>
            <p:cNvSpPr/>
            <p:nvPr/>
          </p:nvSpPr>
          <p:spPr bwMode="auto">
            <a:xfrm>
              <a:off x="5342156" y="3058296"/>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4" name="Oval 9383">
              <a:extLst>
                <a:ext uri="{FF2B5EF4-FFF2-40B4-BE49-F238E27FC236}">
                  <a16:creationId xmlns:a16="http://schemas.microsoft.com/office/drawing/2014/main" id="{2030ADBD-8279-1263-F873-E3125E6C52C0}"/>
                </a:ext>
              </a:extLst>
            </p:cNvPr>
            <p:cNvSpPr/>
            <p:nvPr/>
          </p:nvSpPr>
          <p:spPr bwMode="auto">
            <a:xfrm>
              <a:off x="5206076" y="3009763"/>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5" name="Oval 9384">
              <a:extLst>
                <a:ext uri="{FF2B5EF4-FFF2-40B4-BE49-F238E27FC236}">
                  <a16:creationId xmlns:a16="http://schemas.microsoft.com/office/drawing/2014/main" id="{42F842EF-C46C-08D9-661F-7F78FE93B8E4}"/>
                </a:ext>
              </a:extLst>
            </p:cNvPr>
            <p:cNvSpPr/>
            <p:nvPr/>
          </p:nvSpPr>
          <p:spPr bwMode="auto">
            <a:xfrm>
              <a:off x="5177033" y="3003206"/>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6" name="Oval 9385">
              <a:extLst>
                <a:ext uri="{FF2B5EF4-FFF2-40B4-BE49-F238E27FC236}">
                  <a16:creationId xmlns:a16="http://schemas.microsoft.com/office/drawing/2014/main" id="{AD577FFD-6759-C7EB-9900-DD2F50EDE386}"/>
                </a:ext>
              </a:extLst>
            </p:cNvPr>
            <p:cNvSpPr/>
            <p:nvPr/>
          </p:nvSpPr>
          <p:spPr bwMode="auto">
            <a:xfrm>
              <a:off x="5143243" y="2996106"/>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7" name="Oval 9386">
              <a:extLst>
                <a:ext uri="{FF2B5EF4-FFF2-40B4-BE49-F238E27FC236}">
                  <a16:creationId xmlns:a16="http://schemas.microsoft.com/office/drawing/2014/main" id="{356B04BF-A2D0-10BE-0301-EC4F09A1382B}"/>
                </a:ext>
              </a:extLst>
            </p:cNvPr>
            <p:cNvSpPr/>
            <p:nvPr/>
          </p:nvSpPr>
          <p:spPr bwMode="auto">
            <a:xfrm>
              <a:off x="5108440" y="2989116"/>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8" name="Oval 9387">
              <a:extLst>
                <a:ext uri="{FF2B5EF4-FFF2-40B4-BE49-F238E27FC236}">
                  <a16:creationId xmlns:a16="http://schemas.microsoft.com/office/drawing/2014/main" id="{030DDE84-333B-3B63-F030-A87A2139E7FD}"/>
                </a:ext>
              </a:extLst>
            </p:cNvPr>
            <p:cNvSpPr/>
            <p:nvPr/>
          </p:nvSpPr>
          <p:spPr bwMode="auto">
            <a:xfrm>
              <a:off x="5076229" y="2981962"/>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9" name="Oval 9388">
              <a:extLst>
                <a:ext uri="{FF2B5EF4-FFF2-40B4-BE49-F238E27FC236}">
                  <a16:creationId xmlns:a16="http://schemas.microsoft.com/office/drawing/2014/main" id="{278EC8C5-775C-D455-D2DD-F65EF4A676B0}"/>
                </a:ext>
              </a:extLst>
            </p:cNvPr>
            <p:cNvSpPr/>
            <p:nvPr/>
          </p:nvSpPr>
          <p:spPr bwMode="auto">
            <a:xfrm>
              <a:off x="5037730" y="296727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90" name="Oval 9389">
              <a:extLst>
                <a:ext uri="{FF2B5EF4-FFF2-40B4-BE49-F238E27FC236}">
                  <a16:creationId xmlns:a16="http://schemas.microsoft.com/office/drawing/2014/main" id="{023FA0EF-A9B7-5D66-BF3D-C723E0813E1E}"/>
                </a:ext>
              </a:extLst>
            </p:cNvPr>
            <p:cNvSpPr/>
            <p:nvPr/>
          </p:nvSpPr>
          <p:spPr bwMode="auto">
            <a:xfrm>
              <a:off x="4995242" y="296727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91" name="Oval 9390">
              <a:extLst>
                <a:ext uri="{FF2B5EF4-FFF2-40B4-BE49-F238E27FC236}">
                  <a16:creationId xmlns:a16="http://schemas.microsoft.com/office/drawing/2014/main" id="{41BEF198-B7FC-B349-6FA1-1C483726491D}"/>
                </a:ext>
              </a:extLst>
            </p:cNvPr>
            <p:cNvSpPr/>
            <p:nvPr/>
          </p:nvSpPr>
          <p:spPr bwMode="auto">
            <a:xfrm>
              <a:off x="4960236" y="296727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92" name="Oval 9391">
              <a:extLst>
                <a:ext uri="{FF2B5EF4-FFF2-40B4-BE49-F238E27FC236}">
                  <a16:creationId xmlns:a16="http://schemas.microsoft.com/office/drawing/2014/main" id="{3CC22A6A-AE0B-43A4-2F51-A841DBEF3B7F}"/>
                </a:ext>
              </a:extLst>
            </p:cNvPr>
            <p:cNvSpPr/>
            <p:nvPr/>
          </p:nvSpPr>
          <p:spPr bwMode="auto">
            <a:xfrm>
              <a:off x="4913140" y="2904820"/>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93" name="Oval 9392">
              <a:extLst>
                <a:ext uri="{FF2B5EF4-FFF2-40B4-BE49-F238E27FC236}">
                  <a16:creationId xmlns:a16="http://schemas.microsoft.com/office/drawing/2014/main" id="{07DE4B11-E299-4D68-968B-A9439877BE3F}"/>
                </a:ext>
              </a:extLst>
            </p:cNvPr>
            <p:cNvSpPr/>
            <p:nvPr/>
          </p:nvSpPr>
          <p:spPr bwMode="auto">
            <a:xfrm>
              <a:off x="4825018" y="2892482"/>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94" name="Oval 9393">
              <a:extLst>
                <a:ext uri="{FF2B5EF4-FFF2-40B4-BE49-F238E27FC236}">
                  <a16:creationId xmlns:a16="http://schemas.microsoft.com/office/drawing/2014/main" id="{029F9C70-5AB1-983F-ECE3-2BD193DC0B76}"/>
                </a:ext>
              </a:extLst>
            </p:cNvPr>
            <p:cNvSpPr/>
            <p:nvPr/>
          </p:nvSpPr>
          <p:spPr bwMode="auto">
            <a:xfrm>
              <a:off x="4746929" y="285494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95" name="Oval 9394">
              <a:extLst>
                <a:ext uri="{FF2B5EF4-FFF2-40B4-BE49-F238E27FC236}">
                  <a16:creationId xmlns:a16="http://schemas.microsoft.com/office/drawing/2014/main" id="{B1DB0D75-4B87-F45F-3EE0-007D699D759A}"/>
                </a:ext>
              </a:extLst>
            </p:cNvPr>
            <p:cNvSpPr/>
            <p:nvPr/>
          </p:nvSpPr>
          <p:spPr bwMode="auto">
            <a:xfrm>
              <a:off x="4684257" y="2854948"/>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96" name="Oval 9395">
              <a:extLst>
                <a:ext uri="{FF2B5EF4-FFF2-40B4-BE49-F238E27FC236}">
                  <a16:creationId xmlns:a16="http://schemas.microsoft.com/office/drawing/2014/main" id="{D66D2381-3609-F4A8-1DBD-D3E3A0AEBEAE}"/>
                </a:ext>
              </a:extLst>
            </p:cNvPr>
            <p:cNvSpPr/>
            <p:nvPr/>
          </p:nvSpPr>
          <p:spPr bwMode="auto">
            <a:xfrm>
              <a:off x="4654581" y="2843052"/>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97" name="Oval 9396">
              <a:extLst>
                <a:ext uri="{FF2B5EF4-FFF2-40B4-BE49-F238E27FC236}">
                  <a16:creationId xmlns:a16="http://schemas.microsoft.com/office/drawing/2014/main" id="{8DC60520-1D02-9164-A360-4ADB17633D04}"/>
                </a:ext>
              </a:extLst>
            </p:cNvPr>
            <p:cNvSpPr/>
            <p:nvPr/>
          </p:nvSpPr>
          <p:spPr bwMode="auto">
            <a:xfrm>
              <a:off x="4612093" y="2834039"/>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98" name="Oval 9397">
              <a:extLst>
                <a:ext uri="{FF2B5EF4-FFF2-40B4-BE49-F238E27FC236}">
                  <a16:creationId xmlns:a16="http://schemas.microsoft.com/office/drawing/2014/main" id="{24060652-3E49-A011-0DAF-52C168BAD9B8}"/>
                </a:ext>
              </a:extLst>
            </p:cNvPr>
            <p:cNvSpPr/>
            <p:nvPr/>
          </p:nvSpPr>
          <p:spPr bwMode="auto">
            <a:xfrm>
              <a:off x="4577089" y="2826220"/>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99" name="Oval 9398">
              <a:extLst>
                <a:ext uri="{FF2B5EF4-FFF2-40B4-BE49-F238E27FC236}">
                  <a16:creationId xmlns:a16="http://schemas.microsoft.com/office/drawing/2014/main" id="{B14E15B9-F472-3E28-064C-F5729B78EF08}"/>
                </a:ext>
              </a:extLst>
            </p:cNvPr>
            <p:cNvSpPr/>
            <p:nvPr/>
          </p:nvSpPr>
          <p:spPr bwMode="auto">
            <a:xfrm>
              <a:off x="4484783" y="2821476"/>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0" name="Oval 9399">
              <a:extLst>
                <a:ext uri="{FF2B5EF4-FFF2-40B4-BE49-F238E27FC236}">
                  <a16:creationId xmlns:a16="http://schemas.microsoft.com/office/drawing/2014/main" id="{DAB40449-5CAE-34A9-A530-270CFCD6C837}"/>
                </a:ext>
              </a:extLst>
            </p:cNvPr>
            <p:cNvSpPr/>
            <p:nvPr/>
          </p:nvSpPr>
          <p:spPr bwMode="auto">
            <a:xfrm>
              <a:off x="4443350" y="2781877"/>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1" name="Oval 9400">
              <a:extLst>
                <a:ext uri="{FF2B5EF4-FFF2-40B4-BE49-F238E27FC236}">
                  <a16:creationId xmlns:a16="http://schemas.microsoft.com/office/drawing/2014/main" id="{2FADA1C3-C2E0-4617-47FB-83D7057EEA48}"/>
                </a:ext>
              </a:extLst>
            </p:cNvPr>
            <p:cNvSpPr/>
            <p:nvPr/>
          </p:nvSpPr>
          <p:spPr bwMode="auto">
            <a:xfrm>
              <a:off x="4348905" y="2781193"/>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2" name="Oval 9401">
              <a:extLst>
                <a:ext uri="{FF2B5EF4-FFF2-40B4-BE49-F238E27FC236}">
                  <a16:creationId xmlns:a16="http://schemas.microsoft.com/office/drawing/2014/main" id="{A3CB4478-D1BC-C455-4911-59019900D04B}"/>
                </a:ext>
              </a:extLst>
            </p:cNvPr>
            <p:cNvSpPr/>
            <p:nvPr/>
          </p:nvSpPr>
          <p:spPr bwMode="auto">
            <a:xfrm>
              <a:off x="4318822" y="2769971"/>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3" name="Oval 9402">
              <a:extLst>
                <a:ext uri="{FF2B5EF4-FFF2-40B4-BE49-F238E27FC236}">
                  <a16:creationId xmlns:a16="http://schemas.microsoft.com/office/drawing/2014/main" id="{7F549DB2-FFB3-63D5-6240-1CE9E5FF647F}"/>
                </a:ext>
              </a:extLst>
            </p:cNvPr>
            <p:cNvSpPr/>
            <p:nvPr/>
          </p:nvSpPr>
          <p:spPr bwMode="auto">
            <a:xfrm>
              <a:off x="4214553" y="2716065"/>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4" name="Oval 9403">
              <a:extLst>
                <a:ext uri="{FF2B5EF4-FFF2-40B4-BE49-F238E27FC236}">
                  <a16:creationId xmlns:a16="http://schemas.microsoft.com/office/drawing/2014/main" id="{0315CEC5-8CBC-1DEE-58FD-05E68112D6E0}"/>
                </a:ext>
              </a:extLst>
            </p:cNvPr>
            <p:cNvSpPr/>
            <p:nvPr/>
          </p:nvSpPr>
          <p:spPr bwMode="auto">
            <a:xfrm>
              <a:off x="3981977" y="2606631"/>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5" name="Oval 9404">
              <a:extLst>
                <a:ext uri="{FF2B5EF4-FFF2-40B4-BE49-F238E27FC236}">
                  <a16:creationId xmlns:a16="http://schemas.microsoft.com/office/drawing/2014/main" id="{6E46B257-B591-5B8E-3770-D71E06762F86}"/>
                </a:ext>
              </a:extLst>
            </p:cNvPr>
            <p:cNvSpPr/>
            <p:nvPr/>
          </p:nvSpPr>
          <p:spPr bwMode="auto">
            <a:xfrm>
              <a:off x="3338450" y="2307265"/>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6" name="Oval 9405">
              <a:extLst>
                <a:ext uri="{FF2B5EF4-FFF2-40B4-BE49-F238E27FC236}">
                  <a16:creationId xmlns:a16="http://schemas.microsoft.com/office/drawing/2014/main" id="{CBA77107-898D-8F1F-D89E-7A8BF3983101}"/>
                </a:ext>
              </a:extLst>
            </p:cNvPr>
            <p:cNvSpPr/>
            <p:nvPr/>
          </p:nvSpPr>
          <p:spPr bwMode="auto">
            <a:xfrm>
              <a:off x="2884509" y="2156387"/>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7" name="Oval 9406">
              <a:extLst>
                <a:ext uri="{FF2B5EF4-FFF2-40B4-BE49-F238E27FC236}">
                  <a16:creationId xmlns:a16="http://schemas.microsoft.com/office/drawing/2014/main" id="{0A41FE17-C841-FCAD-B541-0296D3023FA1}"/>
                </a:ext>
              </a:extLst>
            </p:cNvPr>
            <p:cNvSpPr/>
            <p:nvPr/>
          </p:nvSpPr>
          <p:spPr bwMode="auto">
            <a:xfrm>
              <a:off x="2669364" y="2093089"/>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8" name="Oval 9407">
              <a:extLst>
                <a:ext uri="{FF2B5EF4-FFF2-40B4-BE49-F238E27FC236}">
                  <a16:creationId xmlns:a16="http://schemas.microsoft.com/office/drawing/2014/main" id="{59E57C11-CE1D-C3DF-C938-082DF731D6D2}"/>
                </a:ext>
              </a:extLst>
            </p:cNvPr>
            <p:cNvSpPr/>
            <p:nvPr/>
          </p:nvSpPr>
          <p:spPr bwMode="auto">
            <a:xfrm>
              <a:off x="1994306" y="1983162"/>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9" name="Oval 9408">
              <a:extLst>
                <a:ext uri="{FF2B5EF4-FFF2-40B4-BE49-F238E27FC236}">
                  <a16:creationId xmlns:a16="http://schemas.microsoft.com/office/drawing/2014/main" id="{50BF8AF5-FA94-35E1-5A32-465B254B15F5}"/>
                </a:ext>
              </a:extLst>
            </p:cNvPr>
            <p:cNvSpPr/>
            <p:nvPr/>
          </p:nvSpPr>
          <p:spPr bwMode="auto">
            <a:xfrm>
              <a:off x="1919857" y="1975224"/>
              <a:ext cx="84977" cy="84977"/>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3837407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TROPION-Breast02: Response by BICR</a:t>
            </a:r>
            <a:endParaRPr lang="en-US" altLang="en-US"/>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ct val="0"/>
              </a:spcBef>
              <a:spcAft>
                <a:spcPct val="0"/>
              </a:spcAft>
              <a:buClrTx/>
              <a:buNone/>
              <a:defRPr/>
            </a:pPr>
            <a:r>
              <a:rPr lang="en-US" altLang="en-US" sz="1200" b="0">
                <a:solidFill>
                  <a:srgbClr val="455560"/>
                </a:solidFill>
                <a:latin typeface="Calibri" panose="020F0502020204030204" pitchFamily="34" charset="0"/>
              </a:rPr>
              <a:t>Dent. ESMO 2025. </a:t>
            </a:r>
            <a:r>
              <a:rPr lang="en-US" altLang="en-US" sz="1200" b="0" dirty="0">
                <a:solidFill>
                  <a:srgbClr val="455560"/>
                </a:solidFill>
                <a:latin typeface="Calibri" panose="020F0502020204030204" pitchFamily="34" charset="0"/>
              </a:rPr>
              <a:t>Abstr</a:t>
            </a:r>
            <a:r>
              <a:rPr lang="en-US" altLang="en-US" sz="1200" b="0">
                <a:solidFill>
                  <a:srgbClr val="455560"/>
                </a:solidFill>
                <a:latin typeface="Calibri" panose="020F0502020204030204" pitchFamily="34" charset="0"/>
              </a:rPr>
              <a:t> LBA21.</a:t>
            </a:r>
            <a:endParaRPr lang="en-US" altLang="en-US" sz="1200" b="0">
              <a:solidFill>
                <a:srgbClr val="455560"/>
              </a:solidFill>
              <a:latin typeface="Calibri" panose="020F0502020204030204" pitchFamily="34" charset="0"/>
              <a:cs typeface="Arial" panose="020B0604020202020204" pitchFamily="34" charset="0"/>
            </a:endParaRPr>
          </a:p>
        </p:txBody>
      </p:sp>
      <p:graphicFrame>
        <p:nvGraphicFramePr>
          <p:cNvPr id="2" name="Group 3">
            <a:extLst>
              <a:ext uri="{FF2B5EF4-FFF2-40B4-BE49-F238E27FC236}">
                <a16:creationId xmlns:a16="http://schemas.microsoft.com/office/drawing/2014/main" id="{F62235F4-00E7-CCC4-06BD-7E0E79E553EE}"/>
              </a:ext>
            </a:extLst>
          </p:cNvPr>
          <p:cNvGraphicFramePr>
            <a:graphicFrameLocks/>
          </p:cNvGraphicFramePr>
          <p:nvPr>
            <p:extLst>
              <p:ext uri="{D42A27DB-BD31-4B8C-83A1-F6EECF244321}">
                <p14:modId xmlns:p14="http://schemas.microsoft.com/office/powerpoint/2010/main" val="142012246"/>
              </p:ext>
            </p:extLst>
          </p:nvPr>
        </p:nvGraphicFramePr>
        <p:xfrm>
          <a:off x="709797" y="1245835"/>
          <a:ext cx="10755127" cy="4358720"/>
        </p:xfrm>
        <a:graphic>
          <a:graphicData uri="http://schemas.openxmlformats.org/drawingml/2006/table">
            <a:tbl>
              <a:tblPr/>
              <a:tblGrid>
                <a:gridCol w="4833991">
                  <a:extLst>
                    <a:ext uri="{9D8B030D-6E8A-4147-A177-3AD203B41FA5}">
                      <a16:colId xmlns:a16="http://schemas.microsoft.com/office/drawing/2014/main" val="20000"/>
                    </a:ext>
                  </a:extLst>
                </a:gridCol>
                <a:gridCol w="2960568">
                  <a:extLst>
                    <a:ext uri="{9D8B030D-6E8A-4147-A177-3AD203B41FA5}">
                      <a16:colId xmlns:a16="http://schemas.microsoft.com/office/drawing/2014/main" val="20001"/>
                    </a:ext>
                  </a:extLst>
                </a:gridCol>
                <a:gridCol w="2960568">
                  <a:extLst>
                    <a:ext uri="{9D8B030D-6E8A-4147-A177-3AD203B41FA5}">
                      <a16:colId xmlns:a16="http://schemas.microsoft.com/office/drawing/2014/main" val="20002"/>
                    </a:ext>
                  </a:extLst>
                </a:gridCol>
              </a:tblGrid>
              <a:tr h="2602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Dato-DXd</a:t>
                      </a:r>
                      <a:br>
                        <a:rPr kumimoji="0" lang="en-US" sz="1800" b="1" i="0" u="none" strike="noStrike" cap="none" normalizeH="0" baseline="0">
                          <a:ln>
                            <a:noFill/>
                          </a:ln>
                          <a:solidFill>
                            <a:schemeClr val="tx1"/>
                          </a:solidFill>
                          <a:effectLst/>
                          <a:latin typeface="Calibri" panose="020F0502020204030204" pitchFamily="34" charset="0"/>
                        </a:rPr>
                      </a:br>
                      <a:r>
                        <a:rPr kumimoji="0" lang="en-US" sz="1800" b="1" i="0" u="none" strike="noStrike" cap="none" normalizeH="0" baseline="0">
                          <a:ln>
                            <a:noFill/>
                          </a:ln>
                          <a:solidFill>
                            <a:schemeClr val="tx1"/>
                          </a:solidFill>
                          <a:effectLst/>
                          <a:latin typeface="Calibri" panose="020F0502020204030204" pitchFamily="34" charset="0"/>
                        </a:rPr>
                        <a:t>(n = 323)</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Investigator’s Choice of CT</a:t>
                      </a:r>
                      <a:br>
                        <a:rPr kumimoji="0" lang="en-US" sz="1800" b="1" i="0" u="none" strike="noStrike" cap="none" normalizeH="0" baseline="0">
                          <a:ln>
                            <a:noFill/>
                          </a:ln>
                          <a:solidFill>
                            <a:schemeClr val="tx1"/>
                          </a:solidFill>
                          <a:effectLst/>
                          <a:latin typeface="Calibri" panose="020F0502020204030204" pitchFamily="34" charset="0"/>
                        </a:rPr>
                      </a:br>
                      <a:r>
                        <a:rPr kumimoji="0" lang="en-US" sz="1800" b="1" i="0" u="none" strike="noStrike" cap="none" normalizeH="0" baseline="0">
                          <a:ln>
                            <a:noFill/>
                          </a:ln>
                          <a:solidFill>
                            <a:schemeClr val="tx1"/>
                          </a:solidFill>
                          <a:effectLst/>
                          <a:latin typeface="Calibri" panose="020F0502020204030204" pitchFamily="34" charset="0"/>
                        </a:rPr>
                        <a:t>(n = 321)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02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Confirmed objective 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202 (62.5)</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94 (29.3)</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0291">
                <a:tc>
                  <a:txBody>
                    <a:bodyPr/>
                    <a:lstStyle/>
                    <a:p>
                      <a:pPr marL="455613"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Odds ratio (95% CI)</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4.24 (3.03-5.95)</a:t>
                      </a:r>
                      <a:endPar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95361574"/>
                  </a:ext>
                </a:extLst>
              </a:tr>
              <a:tr h="14315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Best confirmed objective response, n (%)</a:t>
                      </a:r>
                    </a:p>
                    <a:p>
                      <a:pPr marL="455613"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CR</a:t>
                      </a:r>
                    </a:p>
                    <a:p>
                      <a:pPr marL="455613"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PR</a:t>
                      </a:r>
                    </a:p>
                    <a:p>
                      <a:pPr marL="455613"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SD</a:t>
                      </a:r>
                    </a:p>
                    <a:p>
                      <a:pPr marL="455613"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PD</a:t>
                      </a:r>
                    </a:p>
                    <a:p>
                      <a:pPr marL="455613"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Not evaluable</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29 (9.0)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173 (53.6)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87 (26.9)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27 (8.4)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7 (2.2)</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8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86 (26.8)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151 (47.0)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52 (16.2)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24 (7.5)</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02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Median DoR, mo (95% CI)</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Number of responders, n</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Progression events, n (%)</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12.3 (9.1-15.9)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202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112 (55)</a:t>
                      </a:r>
                      <a:endPar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7.1 (5.6-8.9)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59 (63)</a:t>
                      </a:r>
                      <a:endPar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4" name="TextBox 3">
            <a:extLst>
              <a:ext uri="{FF2B5EF4-FFF2-40B4-BE49-F238E27FC236}">
                <a16:creationId xmlns:a16="http://schemas.microsoft.com/office/drawing/2014/main" id="{A2CDE4C5-8EEA-4206-E1B9-F9D9F77F4E8D}"/>
              </a:ext>
            </a:extLst>
          </p:cNvPr>
          <p:cNvSpPr txBox="1"/>
          <p:nvPr/>
        </p:nvSpPr>
        <p:spPr bwMode="auto">
          <a:xfrm>
            <a:off x="609759" y="5635822"/>
            <a:ext cx="10943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ORR by BICR showed consistent benefit in favor of Dato-DXd vs investigator’s choice of chemotherapy across most patient subgroups</a:t>
            </a:r>
          </a:p>
        </p:txBody>
      </p:sp>
    </p:spTree>
    <p:extLst>
      <p:ext uri="{BB962C8B-B14F-4D97-AF65-F5344CB8AC3E}">
        <p14:creationId xmlns:p14="http://schemas.microsoft.com/office/powerpoint/2010/main" val="2107435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a:xfrm>
            <a:off x="609759" y="238128"/>
            <a:ext cx="10872445" cy="743136"/>
          </a:xfrm>
        </p:spPr>
        <p:txBody>
          <a:bodyPr/>
          <a:lstStyle/>
          <a:p>
            <a:r>
              <a:rPr lang="en-US"/>
              <a:t>TROPION-Breast02: Safety Summary</a:t>
            </a:r>
          </a:p>
        </p:txBody>
      </p:sp>
      <p:sp>
        <p:nvSpPr>
          <p:cNvPr id="7" name="Text Box 11">
            <a:extLst>
              <a:ext uri="{FF2B5EF4-FFF2-40B4-BE49-F238E27FC236}">
                <a16:creationId xmlns:a16="http://schemas.microsoft.com/office/drawing/2014/main" id="{AB698AFF-524E-720E-69DE-5196AE3D529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ct val="0"/>
              </a:spcBef>
              <a:spcAft>
                <a:spcPct val="0"/>
              </a:spcAft>
              <a:buClrTx/>
              <a:buNone/>
              <a:defRPr/>
            </a:pPr>
            <a:r>
              <a:rPr lang="en-US" altLang="en-US" sz="1200" b="0">
                <a:solidFill>
                  <a:srgbClr val="455560"/>
                </a:solidFill>
                <a:latin typeface="Calibri" panose="020F0502020204030204" pitchFamily="34" charset="0"/>
              </a:rPr>
              <a:t>Dent. ESMO 2025. </a:t>
            </a:r>
            <a:r>
              <a:rPr lang="en-US" altLang="en-US" sz="1200" b="0" dirty="0">
                <a:solidFill>
                  <a:srgbClr val="455560"/>
                </a:solidFill>
                <a:latin typeface="Calibri" panose="020F0502020204030204" pitchFamily="34" charset="0"/>
              </a:rPr>
              <a:t>Abstr</a:t>
            </a:r>
            <a:r>
              <a:rPr lang="en-US" altLang="en-US" sz="1200" b="0">
                <a:solidFill>
                  <a:srgbClr val="455560"/>
                </a:solidFill>
                <a:latin typeface="Calibri" panose="020F0502020204030204" pitchFamily="34" charset="0"/>
              </a:rPr>
              <a:t> LBA21.</a:t>
            </a:r>
          </a:p>
        </p:txBody>
      </p:sp>
      <p:graphicFrame>
        <p:nvGraphicFramePr>
          <p:cNvPr id="10" name="object 4">
            <a:extLst>
              <a:ext uri="{FF2B5EF4-FFF2-40B4-BE49-F238E27FC236}">
                <a16:creationId xmlns:a16="http://schemas.microsoft.com/office/drawing/2014/main" id="{B1AB38C8-5A40-09EE-1872-2CAEC098FC9D}"/>
              </a:ext>
            </a:extLst>
          </p:cNvPr>
          <p:cNvGraphicFramePr>
            <a:graphicFrameLocks noGrp="1"/>
          </p:cNvGraphicFramePr>
          <p:nvPr>
            <p:extLst>
              <p:ext uri="{D42A27DB-BD31-4B8C-83A1-F6EECF244321}">
                <p14:modId xmlns:p14="http://schemas.microsoft.com/office/powerpoint/2010/main" val="93677781"/>
              </p:ext>
            </p:extLst>
          </p:nvPr>
        </p:nvGraphicFramePr>
        <p:xfrm>
          <a:off x="737219" y="1603374"/>
          <a:ext cx="4874911" cy="3856711"/>
        </p:xfrm>
        <a:graphic>
          <a:graphicData uri="http://schemas.openxmlformats.org/drawingml/2006/table">
            <a:tbl>
              <a:tblPr firstRow="1" bandRow="1">
                <a:tableStyleId>{2D5ABB26-0587-4C30-8999-92F81FD0307C}</a:tableStyleId>
              </a:tblPr>
              <a:tblGrid>
                <a:gridCol w="1738853">
                  <a:extLst>
                    <a:ext uri="{9D8B030D-6E8A-4147-A177-3AD203B41FA5}">
                      <a16:colId xmlns:a16="http://schemas.microsoft.com/office/drawing/2014/main" val="20000"/>
                    </a:ext>
                  </a:extLst>
                </a:gridCol>
                <a:gridCol w="1500027">
                  <a:extLst>
                    <a:ext uri="{9D8B030D-6E8A-4147-A177-3AD203B41FA5}">
                      <a16:colId xmlns:a16="http://schemas.microsoft.com/office/drawing/2014/main" val="20002"/>
                    </a:ext>
                  </a:extLst>
                </a:gridCol>
                <a:gridCol w="1636031">
                  <a:extLst>
                    <a:ext uri="{9D8B030D-6E8A-4147-A177-3AD203B41FA5}">
                      <a16:colId xmlns:a16="http://schemas.microsoft.com/office/drawing/2014/main" val="20003"/>
                    </a:ext>
                  </a:extLst>
                </a:gridCol>
              </a:tblGrid>
              <a:tr h="758571">
                <a:tc>
                  <a:txBody>
                    <a:bodyPr/>
                    <a:lstStyle/>
                    <a:p>
                      <a:pPr marL="81915" algn="l">
                        <a:lnSpc>
                          <a:spcPct val="90000"/>
                        </a:lnSpc>
                        <a:spcBef>
                          <a:spcPts val="0"/>
                        </a:spcBef>
                      </a:pPr>
                      <a:r>
                        <a:rPr lang="en-US" sz="1600" b="1">
                          <a:solidFill>
                            <a:schemeClr val="tx1"/>
                          </a:solidFill>
                          <a:latin typeface="Calibri" panose="020F0502020204030204" pitchFamily="34" charset="0"/>
                          <a:cs typeface="Calibri" panose="020F0502020204030204" pitchFamily="34" charset="0"/>
                        </a:rPr>
                        <a:t>TRAE, n (%)</a:t>
                      </a:r>
                      <a:endParaRPr lang="en-US" sz="1600" b="1"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tc>
                  <a:txBody>
                    <a:bodyPr/>
                    <a:lstStyle/>
                    <a:p>
                      <a:pPr marL="236854" marR="140970" indent="-90170" algn="ctr">
                        <a:lnSpc>
                          <a:spcPct val="90000"/>
                        </a:lnSpc>
                        <a:spcBef>
                          <a:spcPts val="0"/>
                        </a:spcBef>
                      </a:pPr>
                      <a:r>
                        <a:rPr lang="en-US" sz="1600" b="1" spc="-10">
                          <a:solidFill>
                            <a:schemeClr val="tx1"/>
                          </a:solidFill>
                          <a:latin typeface="Calibri" panose="020F0502020204030204" pitchFamily="34" charset="0"/>
                          <a:cs typeface="Calibri" panose="020F0502020204030204" pitchFamily="34" charset="0"/>
                        </a:rPr>
                        <a:t>Dato-</a:t>
                      </a:r>
                      <a:r>
                        <a:rPr lang="en-US" sz="1600" b="1" spc="-25">
                          <a:solidFill>
                            <a:schemeClr val="tx1"/>
                          </a:solidFill>
                          <a:latin typeface="Calibri" panose="020F0502020204030204" pitchFamily="34" charset="0"/>
                          <a:cs typeface="Calibri" panose="020F0502020204030204" pitchFamily="34" charset="0"/>
                        </a:rPr>
                        <a:t>DXd</a:t>
                      </a:r>
                    </a:p>
                    <a:p>
                      <a:pPr marL="236854" marR="140970" indent="-90170" algn="ctr">
                        <a:lnSpc>
                          <a:spcPct val="90000"/>
                        </a:lnSpc>
                        <a:spcBef>
                          <a:spcPts val="0"/>
                        </a:spcBef>
                      </a:pPr>
                      <a:r>
                        <a:rPr lang="en-US" sz="1600" b="1" spc="-25">
                          <a:solidFill>
                            <a:schemeClr val="tx1"/>
                          </a:solidFill>
                          <a:latin typeface="Calibri" panose="020F0502020204030204" pitchFamily="34" charset="0"/>
                          <a:cs typeface="Calibri" panose="020F0502020204030204" pitchFamily="34" charset="0"/>
                        </a:rPr>
                        <a:t>(</a:t>
                      </a:r>
                      <a:r>
                        <a:rPr lang="en-US" sz="1600" b="1" spc="-10">
                          <a:solidFill>
                            <a:schemeClr val="tx1"/>
                          </a:solidFill>
                          <a:latin typeface="Calibri" panose="020F0502020204030204" pitchFamily="34" charset="0"/>
                          <a:cs typeface="Calibri" panose="020F0502020204030204" pitchFamily="34" charset="0"/>
                        </a:rPr>
                        <a:t>n = 319)</a:t>
                      </a:r>
                      <a:endParaRPr lang="en-US" sz="1600"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tc>
                  <a:txBody>
                    <a:bodyPr/>
                    <a:lstStyle/>
                    <a:p>
                      <a:pPr marL="238125" marR="153035" indent="-100965" algn="ctr">
                        <a:lnSpc>
                          <a:spcPct val="90000"/>
                        </a:lnSpc>
                        <a:spcBef>
                          <a:spcPts val="0"/>
                        </a:spcBef>
                      </a:pPr>
                      <a:r>
                        <a:rPr kumimoji="0" lang="en-US" sz="1600" b="1" i="0" u="none" strike="noStrike" cap="none" normalizeH="0" baseline="0">
                          <a:ln>
                            <a:noFill/>
                          </a:ln>
                          <a:solidFill>
                            <a:schemeClr val="tx1"/>
                          </a:solidFill>
                          <a:effectLst/>
                          <a:latin typeface="Calibri" panose="020F0502020204030204" pitchFamily="34" charset="0"/>
                        </a:rPr>
                        <a:t>Investigator’s Choice of CT</a:t>
                      </a:r>
                    </a:p>
                    <a:p>
                      <a:pPr marL="238125" marR="153035" indent="-100965" algn="ctr">
                        <a:lnSpc>
                          <a:spcPct val="90000"/>
                        </a:lnSpc>
                        <a:spcBef>
                          <a:spcPts val="0"/>
                        </a:spcBef>
                      </a:pPr>
                      <a:r>
                        <a:rPr lang="en-US" sz="1600" b="1" spc="-10">
                          <a:solidFill>
                            <a:schemeClr val="tx1"/>
                          </a:solidFill>
                          <a:latin typeface="Calibri" panose="020F0502020204030204" pitchFamily="34" charset="0"/>
                          <a:cs typeface="Calibri" panose="020F0502020204030204" pitchFamily="34" charset="0"/>
                        </a:rPr>
                        <a:t>(n = 309)</a:t>
                      </a:r>
                      <a:endParaRPr lang="en-US" sz="1600"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extLst>
                  <a:ext uri="{0D108BD9-81ED-4DB2-BD59-A6C34878D82A}">
                    <a16:rowId xmlns:a16="http://schemas.microsoft.com/office/drawing/2014/main" val="10000"/>
                  </a:ext>
                </a:extLst>
              </a:tr>
              <a:tr h="540352">
                <a:tc>
                  <a:txBody>
                    <a:bodyPr/>
                    <a:lstStyle/>
                    <a:p>
                      <a:pPr marL="81280">
                        <a:lnSpc>
                          <a:spcPct val="90000"/>
                        </a:lnSpc>
                        <a:spcBef>
                          <a:spcPts val="0"/>
                        </a:spcBef>
                      </a:pPr>
                      <a:r>
                        <a:rPr lang="en-US" sz="1600" b="0">
                          <a:solidFill>
                            <a:schemeClr val="bg1"/>
                          </a:solidFill>
                          <a:latin typeface="Calibri" panose="020F0502020204030204" pitchFamily="34" charset="0"/>
                          <a:cs typeface="Calibri" panose="020F0502020204030204" pitchFamily="34" charset="0"/>
                        </a:rPr>
                        <a:t>All grades</a:t>
                      </a:r>
                      <a:endParaRPr lang="en-US" sz="1600" b="0" spc="-25">
                        <a:solidFill>
                          <a:schemeClr val="bg1"/>
                        </a:solidFill>
                        <a:latin typeface="Calibri" panose="020F0502020204030204" pitchFamily="34" charset="0"/>
                        <a:cs typeface="Calibri" panose="020F0502020204030204" pitchFamily="34" charset="0"/>
                      </a:endParaRPr>
                    </a:p>
                    <a:p>
                      <a:pPr marL="367030" indent="-285750">
                        <a:lnSpc>
                          <a:spcPct val="90000"/>
                        </a:lnSpc>
                        <a:spcBef>
                          <a:spcPts val="0"/>
                        </a:spcBef>
                        <a:buFont typeface="Wingdings" pitchFamily="2" charset="2"/>
                        <a:buChar char="§"/>
                      </a:pPr>
                      <a:r>
                        <a:rPr lang="en-US" sz="1600" b="0" spc="-25">
                          <a:solidFill>
                            <a:schemeClr val="bg1"/>
                          </a:solidFill>
                          <a:latin typeface="Calibri" panose="020F0502020204030204" pitchFamily="34" charset="0"/>
                          <a:cs typeface="Calibri" panose="020F0502020204030204" pitchFamily="34" charset="0"/>
                        </a:rPr>
                        <a:t>Grade ≥3</a:t>
                      </a:r>
                      <a:endParaRPr lang="en-US" sz="1600" b="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296 (93)</a:t>
                      </a:r>
                    </a:p>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105 (33)</a:t>
                      </a:r>
                      <a:endParaRPr lang="en-US" sz="16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397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257 (83)</a:t>
                      </a:r>
                    </a:p>
                    <a:p>
                      <a:pPr marR="1397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89 (29)</a:t>
                      </a:r>
                      <a:endParaRPr lang="en-US" sz="16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10001"/>
                  </a:ext>
                </a:extLst>
              </a:tr>
              <a:tr h="406380">
                <a:tc>
                  <a:txBody>
                    <a:bodyPr/>
                    <a:lstStyle/>
                    <a:p>
                      <a:pPr marL="81915">
                        <a:lnSpc>
                          <a:spcPct val="90000"/>
                        </a:lnSpc>
                        <a:spcBef>
                          <a:spcPts val="0"/>
                        </a:spcBef>
                      </a:pPr>
                      <a:r>
                        <a:rPr lang="en-US" sz="1600" b="0">
                          <a:solidFill>
                            <a:schemeClr val="bg1"/>
                          </a:solidFill>
                          <a:latin typeface="Calibri" panose="020F0502020204030204" pitchFamily="34" charset="0"/>
                          <a:cs typeface="Calibri" panose="020F0502020204030204" pitchFamily="34" charset="0"/>
                        </a:rPr>
                        <a:t>Serious TRAEs</a:t>
                      </a:r>
                      <a:endParaRPr lang="en-US" sz="1600" b="0" spc="-25"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29 (9)</a:t>
                      </a:r>
                      <a:endParaRPr lang="en-US" sz="16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marR="1270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26 (8)</a:t>
                      </a:r>
                      <a:endParaRPr lang="en-US" sz="16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extLst>
                  <a:ext uri="{0D108BD9-81ED-4DB2-BD59-A6C34878D82A}">
                    <a16:rowId xmlns:a16="http://schemas.microsoft.com/office/drawing/2014/main" val="10002"/>
                  </a:ext>
                </a:extLst>
              </a:tr>
              <a:tr h="540352">
                <a:tc>
                  <a:txBody>
                    <a:bodyPr/>
                    <a:lstStyle/>
                    <a:p>
                      <a:pPr marL="81915">
                        <a:lnSpc>
                          <a:spcPct val="90000"/>
                        </a:lnSpc>
                        <a:spcBef>
                          <a:spcPts val="0"/>
                        </a:spcBef>
                      </a:pPr>
                      <a:r>
                        <a:rPr lang="en-US" sz="1600" b="0">
                          <a:solidFill>
                            <a:schemeClr val="bg1"/>
                          </a:solidFill>
                          <a:latin typeface="Calibri" panose="020F0502020204030204" pitchFamily="34" charset="0"/>
                          <a:cs typeface="Calibri" panose="020F0502020204030204" pitchFamily="34" charset="0"/>
                        </a:rPr>
                        <a:t>Associated with </a:t>
                      </a:r>
                      <a:br>
                        <a:rPr lang="en-US" sz="1600" b="0">
                          <a:solidFill>
                            <a:schemeClr val="bg1"/>
                          </a:solidFill>
                          <a:latin typeface="Calibri" panose="020F0502020204030204" pitchFamily="34" charset="0"/>
                          <a:cs typeface="Calibri" panose="020F0502020204030204" pitchFamily="34" charset="0"/>
                        </a:rPr>
                      </a:br>
                      <a:r>
                        <a:rPr lang="en-US" sz="1600" b="0">
                          <a:solidFill>
                            <a:schemeClr val="bg1"/>
                          </a:solidFill>
                          <a:latin typeface="Calibri" panose="020F0502020204030204" pitchFamily="34" charset="0"/>
                          <a:cs typeface="Calibri" panose="020F0502020204030204" pitchFamily="34" charset="0"/>
                        </a:rPr>
                        <a:t>dose interruption</a:t>
                      </a:r>
                      <a:endParaRPr lang="en-US" sz="1600" b="0" spc="-25"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76 (24)</a:t>
                      </a:r>
                      <a:endParaRPr lang="en-US" sz="16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524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60 (19)</a:t>
                      </a:r>
                      <a:endParaRPr lang="en-US" sz="16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10004"/>
                  </a:ext>
                </a:extLst>
              </a:tr>
              <a:tr h="540352">
                <a:tc>
                  <a:txBody>
                    <a:bodyPr/>
                    <a:lstStyle/>
                    <a:p>
                      <a:pPr marL="81280">
                        <a:lnSpc>
                          <a:spcPct val="90000"/>
                        </a:lnSpc>
                        <a:spcBef>
                          <a:spcPts val="0"/>
                        </a:spcBef>
                      </a:pPr>
                      <a:r>
                        <a:rPr lang="en-US" sz="1600" b="0">
                          <a:solidFill>
                            <a:schemeClr val="bg1"/>
                          </a:solidFill>
                          <a:latin typeface="Calibri" panose="020F0502020204030204" pitchFamily="34" charset="0"/>
                          <a:cs typeface="Calibri" panose="020F0502020204030204" pitchFamily="34" charset="0"/>
                        </a:rPr>
                        <a:t>Associated with </a:t>
                      </a:r>
                      <a:br>
                        <a:rPr lang="en-US" sz="1600" b="0">
                          <a:solidFill>
                            <a:schemeClr val="bg1"/>
                          </a:solidFill>
                          <a:latin typeface="Calibri" panose="020F0502020204030204" pitchFamily="34" charset="0"/>
                          <a:cs typeface="Calibri" panose="020F0502020204030204" pitchFamily="34" charset="0"/>
                        </a:rPr>
                      </a:br>
                      <a:r>
                        <a:rPr lang="en-US" sz="1600" b="0">
                          <a:solidFill>
                            <a:schemeClr val="bg1"/>
                          </a:solidFill>
                          <a:latin typeface="Calibri" panose="020F0502020204030204" pitchFamily="34" charset="0"/>
                          <a:cs typeface="Calibri" panose="020F0502020204030204" pitchFamily="34" charset="0"/>
                        </a:rPr>
                        <a:t>dose reduction</a:t>
                      </a:r>
                      <a:endParaRPr lang="en-US" sz="1600" b="0" spc="-25"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85 (27)</a:t>
                      </a:r>
                      <a:endParaRPr lang="en-US" sz="16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56 (18)</a:t>
                      </a:r>
                      <a:endParaRPr lang="en-US" sz="16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extLst>
                  <a:ext uri="{0D108BD9-81ED-4DB2-BD59-A6C34878D82A}">
                    <a16:rowId xmlns:a16="http://schemas.microsoft.com/office/drawing/2014/main" val="10010"/>
                  </a:ext>
                </a:extLst>
              </a:tr>
              <a:tr h="540352">
                <a:tc>
                  <a:txBody>
                    <a:bodyPr/>
                    <a:lstStyle/>
                    <a:p>
                      <a:pPr marL="81280">
                        <a:lnSpc>
                          <a:spcPct val="90000"/>
                        </a:lnSpc>
                        <a:spcBef>
                          <a:spcPts val="0"/>
                        </a:spcBef>
                      </a:pPr>
                      <a:r>
                        <a:rPr lang="en-US" sz="1600" b="0">
                          <a:solidFill>
                            <a:schemeClr val="bg1"/>
                          </a:solidFill>
                          <a:latin typeface="Calibri" panose="020F0502020204030204" pitchFamily="34" charset="0"/>
                          <a:cs typeface="Calibri" panose="020F0502020204030204" pitchFamily="34" charset="0"/>
                        </a:rPr>
                        <a:t>Associated with discontinuation</a:t>
                      </a:r>
                      <a:endParaRPr lang="en-US" sz="1600" b="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14 (4)</a:t>
                      </a:r>
                      <a:endParaRPr lang="en-US" sz="16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524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23 (7)</a:t>
                      </a:r>
                      <a:endParaRPr lang="en-US" sz="16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10014"/>
                  </a:ext>
                </a:extLst>
              </a:tr>
              <a:tr h="406380">
                <a:tc>
                  <a:txBody>
                    <a:bodyPr/>
                    <a:lstStyle/>
                    <a:p>
                      <a:pPr marL="81280">
                        <a:lnSpc>
                          <a:spcPct val="90000"/>
                        </a:lnSpc>
                        <a:spcBef>
                          <a:spcPts val="0"/>
                        </a:spcBef>
                      </a:pPr>
                      <a:r>
                        <a:rPr lang="en-US" sz="1600" b="0">
                          <a:solidFill>
                            <a:schemeClr val="bg1"/>
                          </a:solidFill>
                          <a:latin typeface="Calibri" panose="020F0502020204030204" pitchFamily="34" charset="0"/>
                          <a:cs typeface="Calibri" panose="020F0502020204030204" pitchFamily="34" charset="0"/>
                        </a:rPr>
                        <a:t>Associated with death</a:t>
                      </a:r>
                      <a:endParaRPr lang="en-US" sz="1600" b="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0</a:t>
                      </a:r>
                      <a:endParaRPr lang="en-US" sz="16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marR="1524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0</a:t>
                      </a:r>
                      <a:endParaRPr lang="en-US" sz="16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extLst>
                  <a:ext uri="{0D108BD9-81ED-4DB2-BD59-A6C34878D82A}">
                    <a16:rowId xmlns:a16="http://schemas.microsoft.com/office/drawing/2014/main" val="1970842418"/>
                  </a:ext>
                </a:extLst>
              </a:tr>
            </a:tbl>
          </a:graphicData>
        </a:graphic>
      </p:graphicFrame>
      <p:graphicFrame>
        <p:nvGraphicFramePr>
          <p:cNvPr id="9" name="Table 8">
            <a:extLst>
              <a:ext uri="{FF2B5EF4-FFF2-40B4-BE49-F238E27FC236}">
                <a16:creationId xmlns:a16="http://schemas.microsoft.com/office/drawing/2014/main" id="{C9ED35CD-0D11-C0A7-AE94-160E07B08DB1}"/>
              </a:ext>
            </a:extLst>
          </p:cNvPr>
          <p:cNvGraphicFramePr>
            <a:graphicFrameLocks noGrp="1"/>
          </p:cNvGraphicFramePr>
          <p:nvPr>
            <p:extLst>
              <p:ext uri="{D42A27DB-BD31-4B8C-83A1-F6EECF244321}">
                <p14:modId xmlns:p14="http://schemas.microsoft.com/office/powerpoint/2010/main" val="2813790211"/>
              </p:ext>
            </p:extLst>
          </p:nvPr>
        </p:nvGraphicFramePr>
        <p:xfrm>
          <a:off x="6131236" y="1603375"/>
          <a:ext cx="5104454" cy="1810512"/>
        </p:xfrm>
        <a:graphic>
          <a:graphicData uri="http://schemas.openxmlformats.org/drawingml/2006/table">
            <a:tbl>
              <a:tblPr firstRow="1" bandRow="1">
                <a:tableStyleId>{2D5ABB26-0587-4C30-8999-92F81FD0307C}</a:tableStyleId>
              </a:tblPr>
              <a:tblGrid>
                <a:gridCol w="2081027">
                  <a:extLst>
                    <a:ext uri="{9D8B030D-6E8A-4147-A177-3AD203B41FA5}">
                      <a16:colId xmlns:a16="http://schemas.microsoft.com/office/drawing/2014/main" val="183816366"/>
                    </a:ext>
                  </a:extLst>
                </a:gridCol>
                <a:gridCol w="1313777">
                  <a:extLst>
                    <a:ext uri="{9D8B030D-6E8A-4147-A177-3AD203B41FA5}">
                      <a16:colId xmlns:a16="http://schemas.microsoft.com/office/drawing/2014/main" val="2045015194"/>
                    </a:ext>
                  </a:extLst>
                </a:gridCol>
                <a:gridCol w="1709650">
                  <a:extLst>
                    <a:ext uri="{9D8B030D-6E8A-4147-A177-3AD203B41FA5}">
                      <a16:colId xmlns:a16="http://schemas.microsoft.com/office/drawing/2014/main" val="1350340260"/>
                    </a:ext>
                  </a:extLst>
                </a:gridCol>
              </a:tblGrid>
              <a:tr h="357598">
                <a:tc>
                  <a:txBody>
                    <a:bodyPr/>
                    <a:lstStyle/>
                    <a:p>
                      <a:pPr marL="81915" algn="l">
                        <a:lnSpc>
                          <a:spcPct val="90000"/>
                        </a:lnSpc>
                        <a:spcBef>
                          <a:spcPts val="0"/>
                        </a:spcBef>
                      </a:pPr>
                      <a:r>
                        <a:rPr lang="en-US" sz="1600" b="1">
                          <a:solidFill>
                            <a:schemeClr val="tx1"/>
                          </a:solidFill>
                          <a:latin typeface="Calibri" panose="020F0502020204030204" pitchFamily="34" charset="0"/>
                          <a:cs typeface="Calibri" panose="020F0502020204030204" pitchFamily="34" charset="0"/>
                        </a:rPr>
                        <a:t>TRAE</a:t>
                      </a:r>
                      <a:endParaRPr sz="1600" b="1">
                        <a:solidFill>
                          <a:schemeClr val="tx1"/>
                        </a:solidFill>
                        <a:latin typeface="Calibri" panose="020F0502020204030204" pitchFamily="34" charset="0"/>
                        <a:cs typeface="Calibri" panose="020F0502020204030204" pitchFamily="34" charset="0"/>
                      </a:endParaRPr>
                    </a:p>
                  </a:txBody>
                  <a:tcPr anchor="ctr">
                    <a:solidFill>
                      <a:schemeClr val="accent3"/>
                    </a:solidFill>
                  </a:tcPr>
                </a:tc>
                <a:tc>
                  <a:txBody>
                    <a:bodyPr/>
                    <a:lstStyle/>
                    <a:p>
                      <a:pPr marL="236854" marR="140970" indent="-90170" algn="ctr">
                        <a:lnSpc>
                          <a:spcPct val="90000"/>
                        </a:lnSpc>
                        <a:spcBef>
                          <a:spcPts val="0"/>
                        </a:spcBef>
                      </a:pPr>
                      <a:r>
                        <a:rPr sz="1600" b="1" spc="-10">
                          <a:solidFill>
                            <a:schemeClr val="tx1"/>
                          </a:solidFill>
                          <a:latin typeface="Calibri" panose="020F0502020204030204" pitchFamily="34" charset="0"/>
                          <a:cs typeface="Calibri" panose="020F0502020204030204" pitchFamily="34" charset="0"/>
                        </a:rPr>
                        <a:t>Dato</a:t>
                      </a:r>
                      <a:r>
                        <a:rPr lang="en-US" sz="1600" b="1" spc="-10">
                          <a:solidFill>
                            <a:schemeClr val="tx1"/>
                          </a:solidFill>
                          <a:latin typeface="Calibri" panose="020F0502020204030204" pitchFamily="34" charset="0"/>
                          <a:cs typeface="Calibri" panose="020F0502020204030204" pitchFamily="34" charset="0"/>
                        </a:rPr>
                        <a:t>-</a:t>
                      </a:r>
                      <a:r>
                        <a:rPr sz="1600" b="1" spc="-25">
                          <a:solidFill>
                            <a:schemeClr val="tx1"/>
                          </a:solidFill>
                          <a:latin typeface="Calibri" panose="020F0502020204030204" pitchFamily="34" charset="0"/>
                          <a:cs typeface="Calibri" panose="020F0502020204030204" pitchFamily="34" charset="0"/>
                        </a:rPr>
                        <a:t>DXd</a:t>
                      </a:r>
                      <a:endParaRPr lang="en-US" sz="1600" b="1" spc="-25">
                        <a:solidFill>
                          <a:schemeClr val="tx1"/>
                        </a:solidFill>
                        <a:latin typeface="Calibri" panose="020F0502020204030204" pitchFamily="34" charset="0"/>
                        <a:cs typeface="Calibri" panose="020F0502020204030204" pitchFamily="34" charset="0"/>
                      </a:endParaRPr>
                    </a:p>
                    <a:p>
                      <a:pPr marL="236854" marR="140970" indent="-90170" algn="ctr">
                        <a:lnSpc>
                          <a:spcPct val="90000"/>
                        </a:lnSpc>
                        <a:spcBef>
                          <a:spcPts val="0"/>
                        </a:spcBef>
                      </a:pPr>
                      <a:r>
                        <a:rPr lang="en-US" sz="1600" b="1" spc="-25">
                          <a:solidFill>
                            <a:schemeClr val="tx1"/>
                          </a:solidFill>
                          <a:latin typeface="Calibri" panose="020F0502020204030204" pitchFamily="34" charset="0"/>
                          <a:cs typeface="Calibri" panose="020F0502020204030204" pitchFamily="34" charset="0"/>
                        </a:rPr>
                        <a:t>(</a:t>
                      </a:r>
                      <a:r>
                        <a:rPr lang="en-US" sz="1600" b="1" spc="-10">
                          <a:solidFill>
                            <a:schemeClr val="tx1"/>
                          </a:solidFill>
                          <a:latin typeface="Calibri" panose="020F0502020204030204" pitchFamily="34" charset="0"/>
                          <a:cs typeface="Calibri" panose="020F0502020204030204" pitchFamily="34" charset="0"/>
                        </a:rPr>
                        <a:t>n </a:t>
                      </a:r>
                      <a:r>
                        <a:rPr sz="1600" b="1" spc="-10">
                          <a:solidFill>
                            <a:schemeClr val="tx1"/>
                          </a:solidFill>
                          <a:latin typeface="Calibri" panose="020F0502020204030204" pitchFamily="34" charset="0"/>
                          <a:cs typeface="Calibri" panose="020F0502020204030204" pitchFamily="34" charset="0"/>
                        </a:rPr>
                        <a:t>=</a:t>
                      </a:r>
                      <a:r>
                        <a:rPr lang="en-US" sz="1600" b="1" spc="-10">
                          <a:solidFill>
                            <a:schemeClr val="tx1"/>
                          </a:solidFill>
                          <a:latin typeface="Calibri" panose="020F0502020204030204" pitchFamily="34" charset="0"/>
                          <a:cs typeface="Calibri" panose="020F0502020204030204" pitchFamily="34" charset="0"/>
                        </a:rPr>
                        <a:t> 319)</a:t>
                      </a:r>
                      <a:endParaRPr sz="1600">
                        <a:solidFill>
                          <a:schemeClr val="tx1"/>
                        </a:solidFill>
                        <a:latin typeface="Calibri" panose="020F0502020204030204" pitchFamily="34" charset="0"/>
                        <a:cs typeface="Calibri" panose="020F0502020204030204" pitchFamily="34" charset="0"/>
                      </a:endParaRPr>
                    </a:p>
                  </a:txBody>
                  <a:tcPr anchor="ctr">
                    <a:solidFill>
                      <a:schemeClr val="accent3"/>
                    </a:solidFill>
                  </a:tcPr>
                </a:tc>
                <a:tc>
                  <a:txBody>
                    <a:bodyPr/>
                    <a:lstStyle/>
                    <a:p>
                      <a:pPr marL="238125" marR="153035" indent="-100965" algn="ctr">
                        <a:lnSpc>
                          <a:spcPct val="90000"/>
                        </a:lnSpc>
                        <a:spcBef>
                          <a:spcPts val="0"/>
                        </a:spcBef>
                      </a:pPr>
                      <a:r>
                        <a:rPr kumimoji="0" lang="en-US" sz="1600" b="1" i="0" u="none" strike="noStrike" cap="none" normalizeH="0" baseline="0">
                          <a:ln>
                            <a:noFill/>
                          </a:ln>
                          <a:solidFill>
                            <a:schemeClr val="tx1"/>
                          </a:solidFill>
                          <a:effectLst/>
                          <a:latin typeface="Calibri" panose="020F0502020204030204" pitchFamily="34" charset="0"/>
                        </a:rPr>
                        <a:t>Investigator’s Choice of CT</a:t>
                      </a:r>
                    </a:p>
                    <a:p>
                      <a:pPr marL="238125" marR="153035" indent="-100965" algn="ctr">
                        <a:lnSpc>
                          <a:spcPct val="90000"/>
                        </a:lnSpc>
                        <a:spcBef>
                          <a:spcPts val="0"/>
                        </a:spcBef>
                      </a:pPr>
                      <a:r>
                        <a:rPr lang="en-US" sz="1600" b="1" spc="-10">
                          <a:solidFill>
                            <a:schemeClr val="tx1"/>
                          </a:solidFill>
                          <a:latin typeface="Calibri" panose="020F0502020204030204" pitchFamily="34" charset="0"/>
                          <a:cs typeface="Calibri" panose="020F0502020204030204" pitchFamily="34" charset="0"/>
                        </a:rPr>
                        <a:t>(n = 309)</a:t>
                      </a:r>
                      <a:endParaRPr lang="en-US" sz="1600">
                        <a:solidFill>
                          <a:schemeClr val="tx1"/>
                        </a:solidFill>
                        <a:latin typeface="Calibri" panose="020F0502020204030204" pitchFamily="34" charset="0"/>
                        <a:cs typeface="Calibri" panose="020F0502020204030204" pitchFamily="34" charset="0"/>
                      </a:endParaRPr>
                    </a:p>
                  </a:txBody>
                  <a:tcPr anchor="ctr">
                    <a:solidFill>
                      <a:schemeClr val="accent3"/>
                    </a:solidFill>
                  </a:tcPr>
                </a:tc>
                <a:extLst>
                  <a:ext uri="{0D108BD9-81ED-4DB2-BD59-A6C34878D82A}">
                    <a16:rowId xmlns:a16="http://schemas.microsoft.com/office/drawing/2014/main" val="2017658938"/>
                  </a:ext>
                </a:extLst>
              </a:tr>
              <a:tr h="301749">
                <a:tc>
                  <a:txBody>
                    <a:bodyPr/>
                    <a:lstStyle/>
                    <a:p>
                      <a:pPr marL="81280">
                        <a:lnSpc>
                          <a:spcPct val="90000"/>
                        </a:lnSpc>
                        <a:spcBef>
                          <a:spcPts val="0"/>
                        </a:spcBef>
                      </a:pPr>
                      <a:r>
                        <a:rPr lang="en-US" sz="1600" b="0">
                          <a:solidFill>
                            <a:schemeClr val="bg1"/>
                          </a:solidFill>
                          <a:latin typeface="Calibri" panose="020F0502020204030204" pitchFamily="34" charset="0"/>
                          <a:cs typeface="Calibri" panose="020F0502020204030204" pitchFamily="34" charset="0"/>
                        </a:rPr>
                        <a:t>Total treatment duration, mo (range)</a:t>
                      </a:r>
                      <a:endParaRPr lang="en-US" sz="1600" b="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8.5</a:t>
                      </a:r>
                    </a:p>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(0.7 - 38.0)</a:t>
                      </a:r>
                      <a:endParaRPr sz="160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397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4.1</a:t>
                      </a:r>
                    </a:p>
                    <a:p>
                      <a:pPr marR="1397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(0.1-32.0)</a:t>
                      </a:r>
                      <a:endParaRPr sz="1600">
                        <a:solidFill>
                          <a:schemeClr val="bg1"/>
                        </a:solidFill>
                        <a:latin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164109622"/>
                  </a:ext>
                </a:extLst>
              </a:tr>
              <a:tr h="357598">
                <a:tc>
                  <a:txBody>
                    <a:bodyPr/>
                    <a:lstStyle/>
                    <a:p>
                      <a:pPr marL="81915">
                        <a:lnSpc>
                          <a:spcPct val="90000"/>
                        </a:lnSpc>
                        <a:spcBef>
                          <a:spcPts val="0"/>
                        </a:spcBef>
                      </a:pPr>
                      <a:r>
                        <a:rPr lang="en-US" sz="1600" b="0" spc="-25">
                          <a:solidFill>
                            <a:schemeClr val="bg1"/>
                          </a:solidFill>
                          <a:latin typeface="Calibri" panose="020F0502020204030204" pitchFamily="34" charset="0"/>
                          <a:cs typeface="Calibri" panose="020F0502020204030204" pitchFamily="34" charset="0"/>
                        </a:rPr>
                        <a:t>Total exposure </a:t>
                      </a:r>
                      <a:br>
                        <a:rPr lang="en-US" sz="1600" b="0" spc="-25">
                          <a:solidFill>
                            <a:schemeClr val="bg1"/>
                          </a:solidFill>
                          <a:latin typeface="Calibri" panose="020F0502020204030204" pitchFamily="34" charset="0"/>
                          <a:cs typeface="Calibri" panose="020F0502020204030204" pitchFamily="34" charset="0"/>
                        </a:rPr>
                      </a:br>
                      <a:r>
                        <a:rPr lang="en-US" sz="1600" b="0" spc="-25">
                          <a:solidFill>
                            <a:schemeClr val="bg1"/>
                          </a:solidFill>
                          <a:latin typeface="Calibri" panose="020F0502020204030204" pitchFamily="34" charset="0"/>
                          <a:cs typeface="Calibri" panose="020F0502020204030204" pitchFamily="34" charset="0"/>
                        </a:rPr>
                        <a:t>&gt;12 mo, %</a:t>
                      </a:r>
                      <a:endParaRPr lang="en-US" sz="1600" b="0" spc="-25"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35.1</a:t>
                      </a:r>
                      <a:endParaRPr sz="160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marR="1270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9.4</a:t>
                      </a:r>
                      <a:endParaRPr sz="160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extLst>
                  <a:ext uri="{0D108BD9-81ED-4DB2-BD59-A6C34878D82A}">
                    <a16:rowId xmlns:a16="http://schemas.microsoft.com/office/drawing/2014/main" val="1523781515"/>
                  </a:ext>
                </a:extLst>
              </a:tr>
            </a:tbl>
          </a:graphicData>
        </a:graphic>
      </p:graphicFrame>
      <p:sp>
        <p:nvSpPr>
          <p:cNvPr id="3" name="TextBox 2">
            <a:extLst>
              <a:ext uri="{FF2B5EF4-FFF2-40B4-BE49-F238E27FC236}">
                <a16:creationId xmlns:a16="http://schemas.microsoft.com/office/drawing/2014/main" id="{D1CBA320-2984-3F6B-572E-E997038FE0F2}"/>
              </a:ext>
            </a:extLst>
          </p:cNvPr>
          <p:cNvSpPr txBox="1"/>
          <p:nvPr/>
        </p:nvSpPr>
        <p:spPr bwMode="auto">
          <a:xfrm>
            <a:off x="6131236" y="3497225"/>
            <a:ext cx="510445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Despite longer duration of therapy, treatment with Dato-DXd vs investigator’s choice of CT resulted in similar incidence of AEs and lower d/c rates</a:t>
            </a:r>
          </a:p>
        </p:txBody>
      </p:sp>
    </p:spTree>
    <p:extLst>
      <p:ext uri="{BB962C8B-B14F-4D97-AF65-F5344CB8AC3E}">
        <p14:creationId xmlns:p14="http://schemas.microsoft.com/office/powerpoint/2010/main" val="1132408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B162C-FCC0-1767-7F51-EC4203A94E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561593-9DB4-1ED6-7A0C-40A0512734A0}"/>
              </a:ext>
            </a:extLst>
          </p:cNvPr>
          <p:cNvSpPr>
            <a:spLocks noGrp="1"/>
          </p:cNvSpPr>
          <p:nvPr>
            <p:ph type="title"/>
          </p:nvPr>
        </p:nvSpPr>
        <p:spPr>
          <a:xfrm>
            <a:off x="609759" y="238128"/>
            <a:ext cx="10872445" cy="743136"/>
          </a:xfrm>
        </p:spPr>
        <p:txBody>
          <a:bodyPr/>
          <a:lstStyle/>
          <a:p>
            <a:r>
              <a:rPr lang="en-US"/>
              <a:t>TROPION-Breast02: Common TRAE</a:t>
            </a:r>
          </a:p>
        </p:txBody>
      </p:sp>
      <p:sp>
        <p:nvSpPr>
          <p:cNvPr id="7" name="Text Box 11">
            <a:extLst>
              <a:ext uri="{FF2B5EF4-FFF2-40B4-BE49-F238E27FC236}">
                <a16:creationId xmlns:a16="http://schemas.microsoft.com/office/drawing/2014/main" id="{E3A24461-340D-07EE-1552-23AD944BF4D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ct val="0"/>
              </a:spcBef>
              <a:spcAft>
                <a:spcPct val="0"/>
              </a:spcAft>
              <a:buClrTx/>
              <a:buNone/>
              <a:defRPr/>
            </a:pPr>
            <a:r>
              <a:rPr lang="en-US" altLang="en-US" sz="1200" b="0">
                <a:solidFill>
                  <a:srgbClr val="455560"/>
                </a:solidFill>
                <a:latin typeface="Calibri" panose="020F0502020204030204" pitchFamily="34" charset="0"/>
              </a:rPr>
              <a:t>Dent. ESMO 2025. </a:t>
            </a:r>
            <a:r>
              <a:rPr lang="en-US" altLang="en-US" sz="1200" b="0" dirty="0">
                <a:solidFill>
                  <a:srgbClr val="455560"/>
                </a:solidFill>
                <a:latin typeface="Calibri" panose="020F0502020204030204" pitchFamily="34" charset="0"/>
              </a:rPr>
              <a:t>Abstr</a:t>
            </a:r>
            <a:r>
              <a:rPr lang="en-US" altLang="en-US" sz="1200" b="0">
                <a:solidFill>
                  <a:srgbClr val="455560"/>
                </a:solidFill>
                <a:latin typeface="Calibri" panose="020F0502020204030204" pitchFamily="34" charset="0"/>
              </a:rPr>
              <a:t> LBA21.</a:t>
            </a:r>
          </a:p>
        </p:txBody>
      </p:sp>
      <p:graphicFrame>
        <p:nvGraphicFramePr>
          <p:cNvPr id="4" name="Table 3">
            <a:extLst>
              <a:ext uri="{FF2B5EF4-FFF2-40B4-BE49-F238E27FC236}">
                <a16:creationId xmlns:a16="http://schemas.microsoft.com/office/drawing/2014/main" id="{546A9DE8-AEAD-0CFD-B72B-AE4A8DB4E6D0}"/>
              </a:ext>
            </a:extLst>
          </p:cNvPr>
          <p:cNvGraphicFramePr>
            <a:graphicFrameLocks noGrp="1"/>
          </p:cNvGraphicFramePr>
          <p:nvPr>
            <p:extLst>
              <p:ext uri="{D42A27DB-BD31-4B8C-83A1-F6EECF244321}">
                <p14:modId xmlns:p14="http://schemas.microsoft.com/office/powerpoint/2010/main" val="1103086051"/>
              </p:ext>
            </p:extLst>
          </p:nvPr>
        </p:nvGraphicFramePr>
        <p:xfrm>
          <a:off x="894906" y="1234216"/>
          <a:ext cx="10402188" cy="4937984"/>
        </p:xfrm>
        <a:graphic>
          <a:graphicData uri="http://schemas.openxmlformats.org/drawingml/2006/table">
            <a:tbl>
              <a:tblPr/>
              <a:tblGrid>
                <a:gridCol w="3608946">
                  <a:extLst>
                    <a:ext uri="{9D8B030D-6E8A-4147-A177-3AD203B41FA5}">
                      <a16:colId xmlns:a16="http://schemas.microsoft.com/office/drawing/2014/main" val="494463231"/>
                    </a:ext>
                  </a:extLst>
                </a:gridCol>
                <a:gridCol w="1600200">
                  <a:extLst>
                    <a:ext uri="{9D8B030D-6E8A-4147-A177-3AD203B41FA5}">
                      <a16:colId xmlns:a16="http://schemas.microsoft.com/office/drawing/2014/main" val="2689772486"/>
                    </a:ext>
                  </a:extLst>
                </a:gridCol>
                <a:gridCol w="1600200">
                  <a:extLst>
                    <a:ext uri="{9D8B030D-6E8A-4147-A177-3AD203B41FA5}">
                      <a16:colId xmlns:a16="http://schemas.microsoft.com/office/drawing/2014/main" val="263238121"/>
                    </a:ext>
                  </a:extLst>
                </a:gridCol>
                <a:gridCol w="1796421">
                  <a:extLst>
                    <a:ext uri="{9D8B030D-6E8A-4147-A177-3AD203B41FA5}">
                      <a16:colId xmlns:a16="http://schemas.microsoft.com/office/drawing/2014/main" val="2550852807"/>
                    </a:ext>
                  </a:extLst>
                </a:gridCol>
                <a:gridCol w="1796421">
                  <a:extLst>
                    <a:ext uri="{9D8B030D-6E8A-4147-A177-3AD203B41FA5}">
                      <a16:colId xmlns:a16="http://schemas.microsoft.com/office/drawing/2014/main" val="400757826"/>
                    </a:ext>
                  </a:extLst>
                </a:gridCol>
              </a:tblGrid>
              <a:tr h="47878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TRAE,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Dato-DXd</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319)</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600" b="1" i="0" u="none" strike="noStrike" cap="none" normalizeH="0" baseline="0">
                          <a:ln>
                            <a:noFill/>
                          </a:ln>
                          <a:solidFill>
                            <a:schemeClr val="tx1"/>
                          </a:solidFill>
                          <a:effectLst/>
                          <a:latin typeface="Calibri" panose="020F0502020204030204" pitchFamily="34" charset="0"/>
                        </a:rPr>
                        <a:t>Investigator’s Choice of CT</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 (n = 309)</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797235972"/>
                  </a:ext>
                </a:extLst>
              </a:tr>
              <a:tr h="277194">
                <a:tc vMerge="1">
                  <a:txBody>
                    <a:bodyPr/>
                    <a:lstStyle/>
                    <a:p>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Any Grade</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Grade ≥3</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Any Grade</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Grade ≥3</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578363346"/>
                  </a:ext>
                </a:extLst>
              </a:tr>
              <a:tr h="27719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Dry eye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76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02109357"/>
                  </a:ext>
                </a:extLst>
              </a:tr>
              <a:tr h="27719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Stomatitis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182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27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27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7921572"/>
                  </a:ext>
                </a:extLst>
              </a:tr>
              <a:tr h="27719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142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 (&lt;1)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53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 (&lt;1)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76735833"/>
                  </a:ext>
                </a:extLst>
              </a:tr>
              <a:tr h="27719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Constipation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72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31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6349968"/>
                  </a:ext>
                </a:extLst>
              </a:tr>
              <a:tr h="27719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Vomiting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65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23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87427967"/>
                  </a:ext>
                </a:extLst>
              </a:tr>
              <a:tr h="27719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Decreased appetite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49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20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7879433"/>
                  </a:ext>
                </a:extLst>
              </a:tr>
              <a:tr h="27719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39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10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90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40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42671873"/>
                  </a:ext>
                </a:extLst>
              </a:tr>
              <a:tr h="27719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48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64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10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56819852"/>
                  </a:ext>
                </a:extLst>
              </a:tr>
              <a:tr h="27719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Leukopenia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27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55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13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68643074"/>
                  </a:ext>
                </a:extLst>
              </a:tr>
              <a:tr h="27719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Peripheral neuropathy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14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75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94331839"/>
                  </a:ext>
                </a:extLst>
              </a:tr>
              <a:tr h="27719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Alopecia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130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96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43668817"/>
                  </a:ext>
                </a:extLst>
              </a:tr>
              <a:tr h="27719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101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86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32254921"/>
                  </a:ext>
                </a:extLst>
              </a:tr>
            </a:tbl>
          </a:graphicData>
        </a:graphic>
      </p:graphicFrame>
    </p:spTree>
    <p:extLst>
      <p:ext uri="{BB962C8B-B14F-4D97-AF65-F5344CB8AC3E}">
        <p14:creationId xmlns:p14="http://schemas.microsoft.com/office/powerpoint/2010/main" val="3137774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56F31-FB05-B852-B812-342C242C20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F51389-930F-1690-CE5E-BF1E6BDF6826}"/>
              </a:ext>
            </a:extLst>
          </p:cNvPr>
          <p:cNvSpPr>
            <a:spLocks noGrp="1"/>
          </p:cNvSpPr>
          <p:nvPr>
            <p:ph type="title"/>
          </p:nvPr>
        </p:nvSpPr>
        <p:spPr>
          <a:xfrm>
            <a:off x="609759" y="238128"/>
            <a:ext cx="10872445" cy="743136"/>
          </a:xfrm>
        </p:spPr>
        <p:txBody>
          <a:bodyPr/>
          <a:lstStyle/>
          <a:p>
            <a:r>
              <a:rPr lang="en-US"/>
              <a:t>TROPION-Breast02: AE of Interest</a:t>
            </a:r>
          </a:p>
        </p:txBody>
      </p:sp>
      <p:sp>
        <p:nvSpPr>
          <p:cNvPr id="7" name="Text Box 11">
            <a:extLst>
              <a:ext uri="{FF2B5EF4-FFF2-40B4-BE49-F238E27FC236}">
                <a16:creationId xmlns:a16="http://schemas.microsoft.com/office/drawing/2014/main" id="{047617F3-F36A-B564-2BC3-AB40E3EF836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ct val="0"/>
              </a:spcBef>
              <a:spcAft>
                <a:spcPct val="0"/>
              </a:spcAft>
              <a:buClrTx/>
              <a:buNone/>
              <a:defRPr/>
            </a:pPr>
            <a:r>
              <a:rPr lang="en-US" altLang="en-US" sz="1200" b="0">
                <a:solidFill>
                  <a:srgbClr val="455560"/>
                </a:solidFill>
                <a:latin typeface="Calibri" panose="020F0502020204030204" pitchFamily="34" charset="0"/>
              </a:rPr>
              <a:t>Dent. ESMO 2025. </a:t>
            </a:r>
            <a:r>
              <a:rPr lang="en-US" altLang="en-US" sz="1200" b="0" dirty="0">
                <a:solidFill>
                  <a:srgbClr val="455560"/>
                </a:solidFill>
                <a:latin typeface="Calibri" panose="020F0502020204030204" pitchFamily="34" charset="0"/>
              </a:rPr>
              <a:t>Abstr</a:t>
            </a:r>
            <a:r>
              <a:rPr lang="en-US" altLang="en-US" sz="1200" b="0">
                <a:solidFill>
                  <a:srgbClr val="455560"/>
                </a:solidFill>
                <a:latin typeface="Calibri" panose="020F0502020204030204" pitchFamily="34" charset="0"/>
              </a:rPr>
              <a:t> LBA21.</a:t>
            </a:r>
          </a:p>
        </p:txBody>
      </p:sp>
      <p:graphicFrame>
        <p:nvGraphicFramePr>
          <p:cNvPr id="3" name="object 4">
            <a:extLst>
              <a:ext uri="{FF2B5EF4-FFF2-40B4-BE49-F238E27FC236}">
                <a16:creationId xmlns:a16="http://schemas.microsoft.com/office/drawing/2014/main" id="{80393E2B-7BBC-DCAA-13CC-51A25AB83C6C}"/>
              </a:ext>
            </a:extLst>
          </p:cNvPr>
          <p:cNvGraphicFramePr>
            <a:graphicFrameLocks noGrp="1"/>
          </p:cNvGraphicFramePr>
          <p:nvPr>
            <p:extLst>
              <p:ext uri="{D42A27DB-BD31-4B8C-83A1-F6EECF244321}">
                <p14:modId xmlns:p14="http://schemas.microsoft.com/office/powerpoint/2010/main" val="117125841"/>
              </p:ext>
            </p:extLst>
          </p:nvPr>
        </p:nvGraphicFramePr>
        <p:xfrm>
          <a:off x="723460" y="1182615"/>
          <a:ext cx="10715063" cy="2857170"/>
        </p:xfrm>
        <a:graphic>
          <a:graphicData uri="http://schemas.openxmlformats.org/drawingml/2006/table">
            <a:tbl>
              <a:tblPr firstRow="1" bandRow="1">
                <a:tableStyleId>{2D5ABB26-0587-4C30-8999-92F81FD0307C}</a:tableStyleId>
              </a:tblPr>
              <a:tblGrid>
                <a:gridCol w="3982104">
                  <a:extLst>
                    <a:ext uri="{9D8B030D-6E8A-4147-A177-3AD203B41FA5}">
                      <a16:colId xmlns:a16="http://schemas.microsoft.com/office/drawing/2014/main" val="20000"/>
                    </a:ext>
                  </a:extLst>
                </a:gridCol>
                <a:gridCol w="1068512">
                  <a:extLst>
                    <a:ext uri="{9D8B030D-6E8A-4147-A177-3AD203B41FA5}">
                      <a16:colId xmlns:a16="http://schemas.microsoft.com/office/drawing/2014/main" val="20002"/>
                    </a:ext>
                  </a:extLst>
                </a:gridCol>
                <a:gridCol w="1058239">
                  <a:extLst>
                    <a:ext uri="{9D8B030D-6E8A-4147-A177-3AD203B41FA5}">
                      <a16:colId xmlns:a16="http://schemas.microsoft.com/office/drawing/2014/main" val="333911435"/>
                    </a:ext>
                  </a:extLst>
                </a:gridCol>
                <a:gridCol w="1202076">
                  <a:extLst>
                    <a:ext uri="{9D8B030D-6E8A-4147-A177-3AD203B41FA5}">
                      <a16:colId xmlns:a16="http://schemas.microsoft.com/office/drawing/2014/main" val="440145794"/>
                    </a:ext>
                  </a:extLst>
                </a:gridCol>
                <a:gridCol w="1089061">
                  <a:extLst>
                    <a:ext uri="{9D8B030D-6E8A-4147-A177-3AD203B41FA5}">
                      <a16:colId xmlns:a16="http://schemas.microsoft.com/office/drawing/2014/main" val="20003"/>
                    </a:ext>
                  </a:extLst>
                </a:gridCol>
                <a:gridCol w="1089060">
                  <a:extLst>
                    <a:ext uri="{9D8B030D-6E8A-4147-A177-3AD203B41FA5}">
                      <a16:colId xmlns:a16="http://schemas.microsoft.com/office/drawing/2014/main" val="1746671087"/>
                    </a:ext>
                  </a:extLst>
                </a:gridCol>
                <a:gridCol w="1226011">
                  <a:extLst>
                    <a:ext uri="{9D8B030D-6E8A-4147-A177-3AD203B41FA5}">
                      <a16:colId xmlns:a16="http://schemas.microsoft.com/office/drawing/2014/main" val="1544583249"/>
                    </a:ext>
                  </a:extLst>
                </a:gridCol>
              </a:tblGrid>
              <a:tr h="430962">
                <a:tc rowSpan="2">
                  <a:txBody>
                    <a:bodyPr/>
                    <a:lstStyle/>
                    <a:p>
                      <a:pPr marL="81915" algn="l">
                        <a:lnSpc>
                          <a:spcPct val="90000"/>
                        </a:lnSpc>
                        <a:spcBef>
                          <a:spcPts val="0"/>
                        </a:spcBef>
                      </a:pPr>
                      <a:r>
                        <a:rPr lang="en-US" sz="1600" b="1">
                          <a:solidFill>
                            <a:schemeClr val="tx1"/>
                          </a:solidFill>
                          <a:latin typeface="Calibri" panose="020F0502020204030204" pitchFamily="34" charset="0"/>
                          <a:cs typeface="Calibri" panose="020F0502020204030204" pitchFamily="34" charset="0"/>
                        </a:rPr>
                        <a:t>Treatment-Related AESI, n (%)</a:t>
                      </a:r>
                      <a:endParaRPr sz="1600" b="1">
                        <a:solidFill>
                          <a:schemeClr val="tx1"/>
                        </a:solidFill>
                        <a:latin typeface="Calibri" panose="020F0502020204030204" pitchFamily="34" charset="0"/>
                        <a:cs typeface="Calibri" panose="020F0502020204030204" pitchFamily="34" charset="0"/>
                      </a:endParaRPr>
                    </a:p>
                  </a:txBody>
                  <a:tcPr anchor="ctr">
                    <a:solidFill>
                      <a:schemeClr val="accent3"/>
                    </a:solidFill>
                  </a:tcPr>
                </a:tc>
                <a:tc gridSpan="3">
                  <a:txBody>
                    <a:bodyPr/>
                    <a:lstStyle/>
                    <a:p>
                      <a:pPr marL="236854" marR="140970" indent="-90170" algn="ctr">
                        <a:lnSpc>
                          <a:spcPct val="90000"/>
                        </a:lnSpc>
                        <a:spcBef>
                          <a:spcPts val="0"/>
                        </a:spcBef>
                      </a:pPr>
                      <a:r>
                        <a:rPr lang="en-US" sz="1600" b="1" spc="-10">
                          <a:solidFill>
                            <a:schemeClr val="tx1"/>
                          </a:solidFill>
                          <a:latin typeface="Calibri" panose="020F0502020204030204" pitchFamily="34" charset="0"/>
                          <a:cs typeface="Calibri" panose="020F0502020204030204" pitchFamily="34" charset="0"/>
                        </a:rPr>
                        <a:t>Dato-</a:t>
                      </a:r>
                      <a:r>
                        <a:rPr lang="en-US" sz="1600" b="1" spc="-25">
                          <a:solidFill>
                            <a:schemeClr val="tx1"/>
                          </a:solidFill>
                          <a:latin typeface="Calibri" panose="020F0502020204030204" pitchFamily="34" charset="0"/>
                          <a:cs typeface="Calibri" panose="020F0502020204030204" pitchFamily="34" charset="0"/>
                        </a:rPr>
                        <a:t>DXd</a:t>
                      </a:r>
                    </a:p>
                    <a:p>
                      <a:pPr marL="236854" marR="140970" indent="-90170" algn="ctr">
                        <a:lnSpc>
                          <a:spcPct val="90000"/>
                        </a:lnSpc>
                        <a:spcBef>
                          <a:spcPts val="0"/>
                        </a:spcBef>
                      </a:pPr>
                      <a:r>
                        <a:rPr lang="en-US" sz="1600" b="1" spc="-25">
                          <a:solidFill>
                            <a:schemeClr val="tx1"/>
                          </a:solidFill>
                          <a:latin typeface="Calibri" panose="020F0502020204030204" pitchFamily="34" charset="0"/>
                          <a:cs typeface="Calibri" panose="020F0502020204030204" pitchFamily="34" charset="0"/>
                        </a:rPr>
                        <a:t>(</a:t>
                      </a:r>
                      <a:r>
                        <a:rPr lang="en-US" sz="1600" b="1" spc="-10">
                          <a:solidFill>
                            <a:schemeClr val="tx1"/>
                          </a:solidFill>
                          <a:latin typeface="Calibri" panose="020F0502020204030204" pitchFamily="34" charset="0"/>
                          <a:cs typeface="Calibri" panose="020F0502020204030204" pitchFamily="34" charset="0"/>
                        </a:rPr>
                        <a:t>n = 319)</a:t>
                      </a:r>
                      <a:endParaRPr lang="en-US" sz="1600"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tc hMerge="1">
                  <a:txBody>
                    <a:bodyPr/>
                    <a:lstStyle/>
                    <a:p>
                      <a:pPr marL="236854" marR="140970" indent="-90170" algn="ctr">
                        <a:lnSpc>
                          <a:spcPct val="90000"/>
                        </a:lnSpc>
                        <a:spcBef>
                          <a:spcPts val="0"/>
                        </a:spcBef>
                      </a:pPr>
                      <a:endParaRPr sz="1400">
                        <a:solidFill>
                          <a:schemeClr val="tx1"/>
                        </a:solidFill>
                        <a:latin typeface="Calibri" panose="020F0502020204030204" pitchFamily="34" charset="0"/>
                        <a:cs typeface="Calibri" panose="020F0502020204030204" pitchFamily="34" charset="0"/>
                      </a:endParaRPr>
                    </a:p>
                  </a:txBody>
                  <a:tcPr anchor="ctr">
                    <a:solidFill>
                      <a:schemeClr val="accent3"/>
                    </a:solidFill>
                  </a:tcPr>
                </a:tc>
                <a:tc hMerge="1">
                  <a:txBody>
                    <a:bodyPr/>
                    <a:lstStyle/>
                    <a:p>
                      <a:pPr marL="236854" marR="140970" indent="-90170" algn="ctr">
                        <a:lnSpc>
                          <a:spcPct val="90000"/>
                        </a:lnSpc>
                        <a:spcBef>
                          <a:spcPts val="0"/>
                        </a:spcBef>
                      </a:pPr>
                      <a:endParaRPr sz="1400">
                        <a:solidFill>
                          <a:schemeClr val="tx1"/>
                        </a:solidFill>
                        <a:latin typeface="Calibri" panose="020F0502020204030204" pitchFamily="34" charset="0"/>
                        <a:cs typeface="Calibri" panose="020F0502020204030204" pitchFamily="34" charset="0"/>
                      </a:endParaRPr>
                    </a:p>
                  </a:txBody>
                  <a:tcPr anchor="c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600" b="1" i="0" u="none" strike="noStrike" cap="none" normalizeH="0" baseline="0">
                          <a:ln>
                            <a:noFill/>
                          </a:ln>
                          <a:solidFill>
                            <a:schemeClr val="tx1"/>
                          </a:solidFill>
                          <a:effectLst/>
                          <a:latin typeface="Calibri" panose="020F0502020204030204" pitchFamily="34" charset="0"/>
                        </a:rPr>
                        <a:t>Investigator’s Choice of CT</a:t>
                      </a:r>
                    </a:p>
                    <a:p>
                      <a:pPr marL="238125" marR="153035" indent="-100965" algn="ctr">
                        <a:lnSpc>
                          <a:spcPct val="90000"/>
                        </a:lnSpc>
                        <a:spcBef>
                          <a:spcPts val="0"/>
                        </a:spcBef>
                      </a:pPr>
                      <a:r>
                        <a:rPr lang="en-US" sz="1600" b="1" spc="-10">
                          <a:solidFill>
                            <a:schemeClr val="tx1"/>
                          </a:solidFill>
                          <a:latin typeface="Calibri" panose="020F0502020204030204" pitchFamily="34" charset="0"/>
                          <a:cs typeface="Calibri" panose="020F0502020204030204" pitchFamily="34" charset="0"/>
                        </a:rPr>
                        <a:t>(n = 309)</a:t>
                      </a:r>
                      <a:endParaRPr lang="en-US" sz="1600">
                        <a:solidFill>
                          <a:schemeClr val="tx1"/>
                        </a:solidFill>
                        <a:latin typeface="Calibri" panose="020F0502020204030204" pitchFamily="34" charset="0"/>
                        <a:cs typeface="Calibri" panose="020F0502020204030204" pitchFamily="34" charset="0"/>
                      </a:endParaRPr>
                    </a:p>
                  </a:txBody>
                  <a:tcPr anchor="ctr">
                    <a:solidFill>
                      <a:schemeClr val="accent3"/>
                    </a:solidFill>
                  </a:tcPr>
                </a:tc>
                <a:tc hMerge="1">
                  <a:txBody>
                    <a:bodyPr/>
                    <a:lstStyle/>
                    <a:p>
                      <a:pPr marL="238125" marR="153035" indent="-100965" algn="ctr">
                        <a:lnSpc>
                          <a:spcPct val="90000"/>
                        </a:lnSpc>
                        <a:spcBef>
                          <a:spcPts val="0"/>
                        </a:spcBef>
                      </a:pPr>
                      <a:endParaRPr sz="1400">
                        <a:solidFill>
                          <a:schemeClr val="tx1"/>
                        </a:solidFill>
                        <a:latin typeface="Calibri" panose="020F0502020204030204" pitchFamily="34" charset="0"/>
                        <a:cs typeface="Calibri" panose="020F0502020204030204" pitchFamily="34" charset="0"/>
                      </a:endParaRPr>
                    </a:p>
                  </a:txBody>
                  <a:tcPr anchor="ctr">
                    <a:solidFill>
                      <a:schemeClr val="accent3"/>
                    </a:solidFill>
                  </a:tcPr>
                </a:tc>
                <a:tc hMerge="1">
                  <a:txBody>
                    <a:bodyPr/>
                    <a:lstStyle/>
                    <a:p>
                      <a:pPr marL="238125" marR="153035" indent="-100965" algn="ctr">
                        <a:lnSpc>
                          <a:spcPct val="90000"/>
                        </a:lnSpc>
                        <a:spcBef>
                          <a:spcPts val="0"/>
                        </a:spcBef>
                      </a:pPr>
                      <a:endParaRPr sz="1400">
                        <a:solidFill>
                          <a:schemeClr val="tx1"/>
                        </a:solidFill>
                        <a:latin typeface="Calibri" panose="020F0502020204030204" pitchFamily="34" charset="0"/>
                        <a:cs typeface="Calibri" panose="020F0502020204030204" pitchFamily="34" charset="0"/>
                      </a:endParaRPr>
                    </a:p>
                  </a:txBody>
                  <a:tcPr anchor="ctr">
                    <a:solidFill>
                      <a:schemeClr val="accent3"/>
                    </a:solidFill>
                  </a:tcPr>
                </a:tc>
                <a:extLst>
                  <a:ext uri="{0D108BD9-81ED-4DB2-BD59-A6C34878D82A}">
                    <a16:rowId xmlns:a16="http://schemas.microsoft.com/office/drawing/2014/main" val="1769971786"/>
                  </a:ext>
                </a:extLst>
              </a:tr>
              <a:tr h="430962">
                <a:tc vMerge="1">
                  <a:txBody>
                    <a:bodyPr/>
                    <a:lstStyle/>
                    <a:p>
                      <a:endParaRPr/>
                    </a:p>
                  </a:txBody>
                  <a:tcPr anchor="ctr">
                    <a:solidFill>
                      <a:schemeClr val="accent3"/>
                    </a:solidFill>
                  </a:tcPr>
                </a:tc>
                <a:tc>
                  <a:txBody>
                    <a:bodyPr/>
                    <a:lstStyle/>
                    <a:p>
                      <a:pPr marL="0" marR="140970" indent="0" algn="ctr">
                        <a:lnSpc>
                          <a:spcPct val="90000"/>
                        </a:lnSpc>
                        <a:spcBef>
                          <a:spcPts val="0"/>
                        </a:spcBef>
                      </a:pPr>
                      <a:r>
                        <a:rPr lang="en-US" sz="1600" b="1">
                          <a:solidFill>
                            <a:schemeClr val="tx1"/>
                          </a:solidFill>
                          <a:latin typeface="Calibri" panose="020F0502020204030204" pitchFamily="34" charset="0"/>
                          <a:cs typeface="Calibri" panose="020F0502020204030204" pitchFamily="34" charset="0"/>
                        </a:rPr>
                        <a:t>Grade 1</a:t>
                      </a:r>
                      <a:endParaRPr lang="en-US" sz="1600" b="1" dirty="0">
                        <a:solidFill>
                          <a:schemeClr val="tx1"/>
                        </a:solidFill>
                        <a:latin typeface="Calibri" panose="020F0502020204030204" pitchFamily="34" charset="0"/>
                        <a:cs typeface="Calibri" panose="020F0502020204030204" pitchFamily="34" charset="0"/>
                      </a:endParaRPr>
                    </a:p>
                  </a:txBody>
                  <a:tcPr anchor="ctr">
                    <a:solidFill>
                      <a:schemeClr val="accent3">
                        <a:lumMod val="60000"/>
                        <a:lumOff val="40000"/>
                      </a:schemeClr>
                    </a:solidFill>
                  </a:tcPr>
                </a:tc>
                <a:tc>
                  <a:txBody>
                    <a:bodyPr/>
                    <a:lstStyle/>
                    <a:p>
                      <a:pPr marL="0" marR="140970" indent="0" algn="ctr">
                        <a:lnSpc>
                          <a:spcPct val="90000"/>
                        </a:lnSpc>
                        <a:spcBef>
                          <a:spcPts val="0"/>
                        </a:spcBef>
                      </a:pPr>
                      <a:r>
                        <a:rPr lang="en-US" sz="1600" b="1">
                          <a:solidFill>
                            <a:schemeClr val="tx1"/>
                          </a:solidFill>
                          <a:latin typeface="Calibri" panose="020F0502020204030204" pitchFamily="34" charset="0"/>
                          <a:cs typeface="Calibri" panose="020F0502020204030204" pitchFamily="34" charset="0"/>
                        </a:rPr>
                        <a:t>Grade 2</a:t>
                      </a:r>
                      <a:endParaRPr lang="en-US" sz="1600" b="1" dirty="0">
                        <a:solidFill>
                          <a:schemeClr val="tx1"/>
                        </a:solidFill>
                        <a:latin typeface="Calibri" panose="020F0502020204030204" pitchFamily="34" charset="0"/>
                        <a:cs typeface="Calibri" panose="020F0502020204030204" pitchFamily="34" charset="0"/>
                      </a:endParaRPr>
                    </a:p>
                  </a:txBody>
                  <a:tcPr anchor="ctr">
                    <a:solidFill>
                      <a:schemeClr val="accent3">
                        <a:lumMod val="60000"/>
                        <a:lumOff val="40000"/>
                      </a:schemeClr>
                    </a:solidFill>
                  </a:tcPr>
                </a:tc>
                <a:tc>
                  <a:txBody>
                    <a:bodyPr/>
                    <a:lstStyle/>
                    <a:p>
                      <a:pPr marL="0" marR="140970" indent="0" algn="ctr">
                        <a:lnSpc>
                          <a:spcPct val="90000"/>
                        </a:lnSpc>
                        <a:spcBef>
                          <a:spcPts val="0"/>
                        </a:spcBef>
                      </a:pPr>
                      <a:r>
                        <a:rPr lang="en-US" sz="1600" b="1">
                          <a:solidFill>
                            <a:schemeClr val="tx1"/>
                          </a:solidFill>
                          <a:latin typeface="Calibri" panose="020F0502020204030204" pitchFamily="34" charset="0"/>
                          <a:cs typeface="Calibri" panose="020F0502020204030204" pitchFamily="34" charset="0"/>
                        </a:rPr>
                        <a:t>Grade ≥3</a:t>
                      </a:r>
                      <a:endParaRPr lang="en-US" sz="1600" b="1" dirty="0">
                        <a:solidFill>
                          <a:schemeClr val="tx1"/>
                        </a:solidFill>
                        <a:latin typeface="Calibri" panose="020F0502020204030204" pitchFamily="34" charset="0"/>
                        <a:cs typeface="Calibri" panose="020F0502020204030204" pitchFamily="34" charset="0"/>
                      </a:endParaRPr>
                    </a:p>
                  </a:txBody>
                  <a:tcPr anchor="ctr">
                    <a:solidFill>
                      <a:schemeClr val="accent3">
                        <a:lumMod val="60000"/>
                        <a:lumOff val="40000"/>
                      </a:schemeClr>
                    </a:solidFill>
                  </a:tcPr>
                </a:tc>
                <a:tc>
                  <a:txBody>
                    <a:bodyPr/>
                    <a:lstStyle/>
                    <a:p>
                      <a:pPr marL="0" marR="140970" indent="0" algn="ctr">
                        <a:lnSpc>
                          <a:spcPct val="90000"/>
                        </a:lnSpc>
                        <a:spcBef>
                          <a:spcPts val="0"/>
                        </a:spcBef>
                      </a:pPr>
                      <a:r>
                        <a:rPr lang="en-US" sz="1600" b="1">
                          <a:solidFill>
                            <a:schemeClr val="tx1"/>
                          </a:solidFill>
                          <a:latin typeface="Calibri" panose="020F0502020204030204" pitchFamily="34" charset="0"/>
                          <a:cs typeface="Calibri" panose="020F0502020204030204" pitchFamily="34" charset="0"/>
                        </a:rPr>
                        <a:t>Grade 1</a:t>
                      </a:r>
                      <a:endParaRPr lang="en-US" sz="1600" b="1" dirty="0">
                        <a:solidFill>
                          <a:schemeClr val="tx1"/>
                        </a:solidFill>
                        <a:latin typeface="Calibri" panose="020F0502020204030204" pitchFamily="34" charset="0"/>
                        <a:cs typeface="Calibri" panose="020F0502020204030204" pitchFamily="34" charset="0"/>
                      </a:endParaRPr>
                    </a:p>
                  </a:txBody>
                  <a:tcPr anchor="ctr">
                    <a:solidFill>
                      <a:schemeClr val="accent3">
                        <a:lumMod val="60000"/>
                        <a:lumOff val="40000"/>
                      </a:schemeClr>
                    </a:solidFill>
                  </a:tcPr>
                </a:tc>
                <a:tc>
                  <a:txBody>
                    <a:bodyPr/>
                    <a:lstStyle/>
                    <a:p>
                      <a:pPr marL="0" marR="140970" indent="0" algn="ctr">
                        <a:lnSpc>
                          <a:spcPct val="90000"/>
                        </a:lnSpc>
                        <a:spcBef>
                          <a:spcPts val="0"/>
                        </a:spcBef>
                      </a:pPr>
                      <a:r>
                        <a:rPr lang="en-US" sz="1600" b="1">
                          <a:solidFill>
                            <a:schemeClr val="tx1"/>
                          </a:solidFill>
                          <a:latin typeface="Calibri" panose="020F0502020204030204" pitchFamily="34" charset="0"/>
                          <a:cs typeface="Calibri" panose="020F0502020204030204" pitchFamily="34" charset="0"/>
                        </a:rPr>
                        <a:t>Grade 2</a:t>
                      </a:r>
                      <a:endParaRPr lang="en-US" sz="1600" b="1" dirty="0">
                        <a:solidFill>
                          <a:schemeClr val="tx1"/>
                        </a:solidFill>
                        <a:latin typeface="Calibri" panose="020F0502020204030204" pitchFamily="34" charset="0"/>
                        <a:cs typeface="Calibri" panose="020F0502020204030204" pitchFamily="34" charset="0"/>
                      </a:endParaRPr>
                    </a:p>
                  </a:txBody>
                  <a:tcPr anchor="ctr">
                    <a:solidFill>
                      <a:schemeClr val="accent3">
                        <a:lumMod val="60000"/>
                        <a:lumOff val="40000"/>
                      </a:schemeClr>
                    </a:solidFill>
                  </a:tcPr>
                </a:tc>
                <a:tc>
                  <a:txBody>
                    <a:bodyPr/>
                    <a:lstStyle/>
                    <a:p>
                      <a:pPr marL="0" marR="140970" indent="0" algn="ctr">
                        <a:lnSpc>
                          <a:spcPct val="90000"/>
                        </a:lnSpc>
                        <a:spcBef>
                          <a:spcPts val="0"/>
                        </a:spcBef>
                      </a:pPr>
                      <a:r>
                        <a:rPr lang="en-US" sz="1600" b="1">
                          <a:solidFill>
                            <a:schemeClr val="tx1"/>
                          </a:solidFill>
                          <a:latin typeface="Calibri" panose="020F0502020204030204" pitchFamily="34" charset="0"/>
                          <a:cs typeface="Calibri" panose="020F0502020204030204" pitchFamily="34" charset="0"/>
                        </a:rPr>
                        <a:t>Grade ≥ 3</a:t>
                      </a:r>
                      <a:endParaRPr lang="en-US" sz="1600" b="1" dirty="0">
                        <a:solidFill>
                          <a:schemeClr val="tx1"/>
                        </a:solidFill>
                        <a:latin typeface="Calibri" panose="020F0502020204030204" pitchFamily="34" charset="0"/>
                        <a:cs typeface="Calibri" panose="020F0502020204030204" pitchFamily="34" charset="0"/>
                      </a:endParaRPr>
                    </a:p>
                  </a:txBody>
                  <a:tcPr anchor="ctr">
                    <a:solidFill>
                      <a:schemeClr val="accent3">
                        <a:lumMod val="60000"/>
                        <a:lumOff val="40000"/>
                      </a:schemeClr>
                    </a:solidFill>
                  </a:tcPr>
                </a:tc>
                <a:extLst>
                  <a:ext uri="{0D108BD9-81ED-4DB2-BD59-A6C34878D82A}">
                    <a16:rowId xmlns:a16="http://schemas.microsoft.com/office/drawing/2014/main" val="10000"/>
                  </a:ext>
                </a:extLst>
              </a:tr>
              <a:tr h="436282">
                <a:tc>
                  <a:txBody>
                    <a:bodyPr/>
                    <a:lstStyle/>
                    <a:p>
                      <a:pPr marL="81280">
                        <a:lnSpc>
                          <a:spcPct val="90000"/>
                        </a:lnSpc>
                        <a:spcBef>
                          <a:spcPts val="0"/>
                        </a:spcBef>
                      </a:pPr>
                      <a:r>
                        <a:rPr lang="en-US" sz="1600" b="0">
                          <a:solidFill>
                            <a:schemeClr val="bg1"/>
                          </a:solidFill>
                          <a:latin typeface="Calibri" panose="020F0502020204030204" pitchFamily="34" charset="0"/>
                          <a:cs typeface="Calibri" panose="020F0502020204030204" pitchFamily="34" charset="0"/>
                        </a:rPr>
                        <a:t>Oral mucositis/stomatitis</a:t>
                      </a:r>
                      <a:endParaRPr lang="en-US" sz="1600" b="0" spc="-25">
                        <a:solidFill>
                          <a:schemeClr val="bg1"/>
                        </a:solidFill>
                        <a:latin typeface="Calibri" panose="020F0502020204030204" pitchFamily="34" charset="0"/>
                        <a:cs typeface="Calibri" panose="020F0502020204030204" pitchFamily="34" charset="0"/>
                      </a:endParaRPr>
                    </a:p>
                    <a:p>
                      <a:pPr marL="367030" indent="-285750">
                        <a:lnSpc>
                          <a:spcPct val="90000"/>
                        </a:lnSpc>
                        <a:spcBef>
                          <a:spcPts val="0"/>
                        </a:spcBef>
                        <a:buFont typeface="Wingdings" pitchFamily="2" charset="2"/>
                        <a:buChar char="§"/>
                      </a:pPr>
                      <a:r>
                        <a:rPr lang="en-US" sz="1600" b="0" spc="-25">
                          <a:solidFill>
                            <a:schemeClr val="bg1"/>
                          </a:solidFill>
                          <a:latin typeface="Calibri" panose="020F0502020204030204" pitchFamily="34" charset="0"/>
                          <a:cs typeface="Calibri" panose="020F0502020204030204" pitchFamily="34" charset="0"/>
                        </a:rPr>
                        <a:t>Stomatitis</a:t>
                      </a:r>
                      <a:endParaRPr sz="1600" b="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78 (24)</a:t>
                      </a:r>
                    </a:p>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72 (23)</a:t>
                      </a:r>
                      <a:endParaRPr sz="160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87 (27)</a:t>
                      </a:r>
                    </a:p>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83 (26)</a:t>
                      </a:r>
                      <a:endParaRPr sz="160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27 (8)</a:t>
                      </a:r>
                    </a:p>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27 (8)</a:t>
                      </a:r>
                      <a:endParaRPr sz="160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397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22 (7)</a:t>
                      </a:r>
                    </a:p>
                    <a:p>
                      <a:pPr marR="1397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19 (6)</a:t>
                      </a:r>
                      <a:endParaRPr sz="160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397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8 (3)</a:t>
                      </a:r>
                    </a:p>
                    <a:p>
                      <a:pPr marR="1397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8 (3)</a:t>
                      </a:r>
                      <a:endParaRPr sz="160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397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0</a:t>
                      </a:r>
                    </a:p>
                    <a:p>
                      <a:pPr marR="1397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0</a:t>
                      </a:r>
                      <a:endParaRPr sz="1600">
                        <a:solidFill>
                          <a:schemeClr val="bg1"/>
                        </a:solidFill>
                        <a:latin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10001"/>
                  </a:ext>
                </a:extLst>
              </a:tr>
              <a:tr h="216146">
                <a:tc>
                  <a:txBody>
                    <a:bodyPr/>
                    <a:lstStyle/>
                    <a:p>
                      <a:pPr marL="81915">
                        <a:lnSpc>
                          <a:spcPct val="90000"/>
                        </a:lnSpc>
                        <a:spcBef>
                          <a:spcPts val="0"/>
                        </a:spcBef>
                      </a:pPr>
                      <a:r>
                        <a:rPr lang="en-US" sz="1600" b="0">
                          <a:solidFill>
                            <a:schemeClr val="bg1"/>
                          </a:solidFill>
                          <a:latin typeface="Calibri" panose="020F0502020204030204" pitchFamily="34" charset="0"/>
                          <a:cs typeface="Calibri" panose="020F0502020204030204" pitchFamily="34" charset="0"/>
                        </a:rPr>
                        <a:t>Ocular surface events</a:t>
                      </a:r>
                    </a:p>
                    <a:p>
                      <a:pPr marL="367665" indent="-285750">
                        <a:lnSpc>
                          <a:spcPct val="90000"/>
                        </a:lnSpc>
                        <a:spcBef>
                          <a:spcPts val="0"/>
                        </a:spcBef>
                        <a:buFont typeface="Wingdings" panose="05000000000000000000" pitchFamily="2" charset="2"/>
                        <a:buChar char="§"/>
                      </a:pPr>
                      <a:r>
                        <a:rPr lang="en-US" sz="1600" b="0" spc="-25">
                          <a:solidFill>
                            <a:schemeClr val="bg1"/>
                          </a:solidFill>
                          <a:latin typeface="Calibri" panose="020F0502020204030204" pitchFamily="34" charset="0"/>
                          <a:cs typeface="Calibri" panose="020F0502020204030204" pitchFamily="34" charset="0"/>
                        </a:rPr>
                        <a:t>Dry eye</a:t>
                      </a:r>
                    </a:p>
                    <a:p>
                      <a:pPr marL="367665" indent="-285750">
                        <a:lnSpc>
                          <a:spcPct val="90000"/>
                        </a:lnSpc>
                        <a:spcBef>
                          <a:spcPts val="0"/>
                        </a:spcBef>
                        <a:buFont typeface="Wingdings" panose="05000000000000000000" pitchFamily="2" charset="2"/>
                        <a:buChar char="§"/>
                      </a:pPr>
                      <a:r>
                        <a:rPr lang="en-US" sz="1600" b="0" spc="-25">
                          <a:solidFill>
                            <a:schemeClr val="bg1"/>
                          </a:solidFill>
                          <a:latin typeface="Calibri" panose="020F0502020204030204" pitchFamily="34" charset="0"/>
                          <a:cs typeface="Calibri" panose="020F0502020204030204" pitchFamily="34" charset="0"/>
                        </a:rPr>
                        <a:t>Keratitis</a:t>
                      </a:r>
                    </a:p>
                    <a:p>
                      <a:pPr marL="367665" indent="-285750">
                        <a:lnSpc>
                          <a:spcPct val="90000"/>
                        </a:lnSpc>
                        <a:spcBef>
                          <a:spcPts val="0"/>
                        </a:spcBef>
                        <a:buFont typeface="Wingdings" panose="05000000000000000000" pitchFamily="2" charset="2"/>
                        <a:buChar char="§"/>
                      </a:pPr>
                      <a:r>
                        <a:rPr lang="en-US" sz="1600" b="0" spc="-25">
                          <a:solidFill>
                            <a:schemeClr val="bg1"/>
                          </a:solidFill>
                          <a:latin typeface="Calibri" panose="020F0502020204030204" pitchFamily="34" charset="0"/>
                          <a:cs typeface="Calibri" panose="020F0502020204030204" pitchFamily="34" charset="0"/>
                        </a:rPr>
                        <a:t>Conjunctivitis</a:t>
                      </a:r>
                    </a:p>
                  </a:txBody>
                  <a:tcPr anchor="ctr">
                    <a:solidFill>
                      <a:schemeClr val="tx1">
                        <a:lumMod val="95000"/>
                      </a:schemeClr>
                    </a:solidFill>
                  </a:tcPr>
                </a:tc>
                <a:tc>
                  <a:txBody>
                    <a:bodyPr/>
                    <a:lstStyle/>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76 (24)</a:t>
                      </a:r>
                    </a:p>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51 (16)</a:t>
                      </a:r>
                    </a:p>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21 (7)</a:t>
                      </a:r>
                    </a:p>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7 (2)</a:t>
                      </a:r>
                      <a:endParaRPr sz="160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50 (16)</a:t>
                      </a:r>
                    </a:p>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21 (7)</a:t>
                      </a:r>
                    </a:p>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14 (4)</a:t>
                      </a:r>
                    </a:p>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13 (4)</a:t>
                      </a:r>
                    </a:p>
                  </a:txBody>
                  <a:tcPr anchor="ctr">
                    <a:solidFill>
                      <a:schemeClr val="tx1">
                        <a:lumMod val="95000"/>
                      </a:schemeClr>
                    </a:solidFill>
                  </a:tcPr>
                </a:tc>
                <a:tc>
                  <a:txBody>
                    <a:bodyPr/>
                    <a:lstStyle/>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23 (7)</a:t>
                      </a:r>
                    </a:p>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4 (1)</a:t>
                      </a:r>
                    </a:p>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7 (2)</a:t>
                      </a:r>
                    </a:p>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1 (&lt;1)</a:t>
                      </a:r>
                      <a:endParaRPr sz="160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marR="1270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9 (3)</a:t>
                      </a:r>
                    </a:p>
                    <a:p>
                      <a:pPr marR="1270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6 (2)</a:t>
                      </a:r>
                    </a:p>
                    <a:p>
                      <a:pPr marR="1270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1 (&lt;1)</a:t>
                      </a:r>
                    </a:p>
                    <a:p>
                      <a:pPr marR="1270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0</a:t>
                      </a:r>
                      <a:endParaRPr sz="160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marR="1270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5 (2)</a:t>
                      </a:r>
                    </a:p>
                    <a:p>
                      <a:pPr marR="1270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3 (1)</a:t>
                      </a:r>
                    </a:p>
                    <a:p>
                      <a:pPr marR="1270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0</a:t>
                      </a:r>
                    </a:p>
                    <a:p>
                      <a:pPr marR="1270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0</a:t>
                      </a:r>
                      <a:endParaRPr sz="160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marR="1270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1 (&lt;1)</a:t>
                      </a:r>
                    </a:p>
                    <a:p>
                      <a:pPr marR="1270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0</a:t>
                      </a:r>
                    </a:p>
                    <a:p>
                      <a:pPr marR="1270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0</a:t>
                      </a:r>
                    </a:p>
                    <a:p>
                      <a:pPr marR="1270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0</a:t>
                      </a:r>
                      <a:endParaRPr sz="160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extLst>
                  <a:ext uri="{0D108BD9-81ED-4DB2-BD59-A6C34878D82A}">
                    <a16:rowId xmlns:a16="http://schemas.microsoft.com/office/drawing/2014/main" val="10002"/>
                  </a:ext>
                </a:extLst>
              </a:tr>
              <a:tr h="224127">
                <a:tc>
                  <a:txBody>
                    <a:bodyPr/>
                    <a:lstStyle/>
                    <a:p>
                      <a:pPr marL="81280">
                        <a:lnSpc>
                          <a:spcPct val="90000"/>
                        </a:lnSpc>
                        <a:spcBef>
                          <a:spcPts val="0"/>
                        </a:spcBef>
                      </a:pPr>
                      <a:r>
                        <a:rPr lang="en-US" sz="1600" b="0">
                          <a:solidFill>
                            <a:schemeClr val="bg1"/>
                          </a:solidFill>
                          <a:latin typeface="Calibri" panose="020F0502020204030204" pitchFamily="34" charset="0"/>
                          <a:cs typeface="Calibri" panose="020F0502020204030204" pitchFamily="34" charset="0"/>
                        </a:rPr>
                        <a:t>Adjudicated drug-related ILD/pneumonitis</a:t>
                      </a:r>
                      <a:endParaRPr lang="en-US" sz="1600" b="0" spc="-25">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1 (&lt;1)</a:t>
                      </a:r>
                      <a:endParaRPr sz="160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7 (2)</a:t>
                      </a:r>
                      <a:endParaRPr sz="160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1 (&lt;1)</a:t>
                      </a:r>
                      <a:endParaRPr sz="160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524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1 (&lt;1)</a:t>
                      </a:r>
                      <a:endParaRPr sz="160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524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1 (&lt;1)</a:t>
                      </a:r>
                      <a:endParaRPr sz="160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5240" algn="ctr">
                        <a:lnSpc>
                          <a:spcPct val="90000"/>
                        </a:lnSpc>
                        <a:spcBef>
                          <a:spcPts val="0"/>
                        </a:spcBef>
                      </a:pPr>
                      <a:r>
                        <a:rPr lang="en-US" sz="1600">
                          <a:solidFill>
                            <a:schemeClr val="bg1"/>
                          </a:solidFill>
                          <a:latin typeface="Calibri" panose="020F0502020204030204" pitchFamily="34" charset="0"/>
                          <a:cs typeface="Calibri" panose="020F0502020204030204" pitchFamily="34" charset="0"/>
                        </a:rPr>
                        <a:t>0</a:t>
                      </a:r>
                      <a:endParaRPr sz="1600">
                        <a:solidFill>
                          <a:schemeClr val="bg1"/>
                        </a:solidFill>
                        <a:latin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10004"/>
                  </a:ext>
                </a:extLst>
              </a:tr>
            </a:tbl>
          </a:graphicData>
        </a:graphic>
      </p:graphicFrame>
      <p:graphicFrame>
        <p:nvGraphicFramePr>
          <p:cNvPr id="6" name="Table 5">
            <a:extLst>
              <a:ext uri="{FF2B5EF4-FFF2-40B4-BE49-F238E27FC236}">
                <a16:creationId xmlns:a16="http://schemas.microsoft.com/office/drawing/2014/main" id="{3173670F-CAE2-08DA-5F04-DEF64B59B247}"/>
              </a:ext>
            </a:extLst>
          </p:cNvPr>
          <p:cNvGraphicFramePr>
            <a:graphicFrameLocks noGrp="1"/>
          </p:cNvGraphicFramePr>
          <p:nvPr>
            <p:extLst>
              <p:ext uri="{D42A27DB-BD31-4B8C-83A1-F6EECF244321}">
                <p14:modId xmlns:p14="http://schemas.microsoft.com/office/powerpoint/2010/main" val="3243249623"/>
              </p:ext>
            </p:extLst>
          </p:nvPr>
        </p:nvGraphicFramePr>
        <p:xfrm>
          <a:off x="3409949" y="4168926"/>
          <a:ext cx="5014915" cy="2386584"/>
        </p:xfrm>
        <a:graphic>
          <a:graphicData uri="http://schemas.openxmlformats.org/drawingml/2006/table">
            <a:tbl>
              <a:tblPr firstRow="1" bandRow="1">
                <a:tableStyleId>{2D5ABB26-0587-4C30-8999-92F81FD0307C}</a:tableStyleId>
              </a:tblPr>
              <a:tblGrid>
                <a:gridCol w="3467102">
                  <a:extLst>
                    <a:ext uri="{9D8B030D-6E8A-4147-A177-3AD203B41FA5}">
                      <a16:colId xmlns:a16="http://schemas.microsoft.com/office/drawing/2014/main" val="4208022853"/>
                    </a:ext>
                  </a:extLst>
                </a:gridCol>
                <a:gridCol w="1547813">
                  <a:extLst>
                    <a:ext uri="{9D8B030D-6E8A-4147-A177-3AD203B41FA5}">
                      <a16:colId xmlns:a16="http://schemas.microsoft.com/office/drawing/2014/main" val="2246132712"/>
                    </a:ext>
                  </a:extLst>
                </a:gridCol>
              </a:tblGrid>
              <a:tr h="0">
                <a:tc>
                  <a:txBody>
                    <a:bodyPr/>
                    <a:lstStyle/>
                    <a:p>
                      <a:pPr marL="81915" algn="l">
                        <a:lnSpc>
                          <a:spcPct val="90000"/>
                        </a:lnSpc>
                        <a:spcBef>
                          <a:spcPts val="0"/>
                        </a:spcBef>
                      </a:pPr>
                      <a:r>
                        <a:rPr lang="en-US" sz="1400" b="1">
                          <a:solidFill>
                            <a:schemeClr val="tx1"/>
                          </a:solidFill>
                          <a:latin typeface="Calibri" panose="020F0502020204030204" pitchFamily="34" charset="0"/>
                          <a:cs typeface="Calibri" panose="020F0502020204030204" pitchFamily="34" charset="0"/>
                        </a:rPr>
                        <a:t>TRAE</a:t>
                      </a:r>
                      <a:endParaRPr lang="en-US" sz="1400" b="1"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tc>
                  <a:txBody>
                    <a:bodyPr/>
                    <a:lstStyle/>
                    <a:p>
                      <a:pPr marL="236854" marR="140970" indent="-90170" algn="ctr">
                        <a:lnSpc>
                          <a:spcPct val="90000"/>
                        </a:lnSpc>
                        <a:spcBef>
                          <a:spcPts val="0"/>
                        </a:spcBef>
                      </a:pPr>
                      <a:r>
                        <a:rPr lang="en-US" sz="1400" b="1" spc="-10">
                          <a:solidFill>
                            <a:schemeClr val="tx1"/>
                          </a:solidFill>
                          <a:latin typeface="Calibri" panose="020F0502020204030204" pitchFamily="34" charset="0"/>
                          <a:cs typeface="Calibri" panose="020F0502020204030204" pitchFamily="34" charset="0"/>
                        </a:rPr>
                        <a:t>Dato-</a:t>
                      </a:r>
                      <a:r>
                        <a:rPr lang="en-US" sz="1400" b="1" spc="-25">
                          <a:solidFill>
                            <a:schemeClr val="tx1"/>
                          </a:solidFill>
                          <a:latin typeface="Calibri" panose="020F0502020204030204" pitchFamily="34" charset="0"/>
                          <a:cs typeface="Calibri" panose="020F0502020204030204" pitchFamily="34" charset="0"/>
                        </a:rPr>
                        <a:t>DXd</a:t>
                      </a:r>
                      <a:endParaRPr lang="en-US" sz="1400" b="1" spc="-25"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extLst>
                  <a:ext uri="{0D108BD9-81ED-4DB2-BD59-A6C34878D82A}">
                    <a16:rowId xmlns:a16="http://schemas.microsoft.com/office/drawing/2014/main" val="2209218036"/>
                  </a:ext>
                </a:extLst>
              </a:tr>
              <a:tr h="298469">
                <a:tc>
                  <a:txBody>
                    <a:bodyPr/>
                    <a:lstStyle/>
                    <a:p>
                      <a:pPr marL="81280">
                        <a:lnSpc>
                          <a:spcPct val="90000"/>
                        </a:lnSpc>
                        <a:spcBef>
                          <a:spcPts val="0"/>
                        </a:spcBef>
                      </a:pPr>
                      <a:r>
                        <a:rPr lang="pt-BR" sz="1400" b="0">
                          <a:solidFill>
                            <a:schemeClr val="bg1"/>
                          </a:solidFill>
                          <a:latin typeface="Calibri" panose="020F0502020204030204" pitchFamily="34" charset="0"/>
                          <a:cs typeface="Calibri" panose="020F0502020204030204" pitchFamily="34" charset="0"/>
                        </a:rPr>
                        <a:t>Oral mucositis/stomatitis</a:t>
                      </a:r>
                    </a:p>
                    <a:p>
                      <a:pPr marL="367030" indent="-285750">
                        <a:lnSpc>
                          <a:spcPct val="90000"/>
                        </a:lnSpc>
                        <a:spcBef>
                          <a:spcPts val="0"/>
                        </a:spcBef>
                        <a:buFont typeface="Wingdings" panose="05000000000000000000" pitchFamily="2" charset="2"/>
                        <a:buChar char="§"/>
                      </a:pPr>
                      <a:r>
                        <a:rPr lang="pt-BR" sz="1400" b="0">
                          <a:solidFill>
                            <a:schemeClr val="bg1"/>
                          </a:solidFill>
                          <a:latin typeface="Calibri" panose="020F0502020204030204" pitchFamily="34" charset="0"/>
                          <a:cs typeface="Calibri" panose="020F0502020204030204" pitchFamily="34" charset="0"/>
                        </a:rPr>
                        <a:t>Dose interruption, n (%)</a:t>
                      </a:r>
                    </a:p>
                    <a:p>
                      <a:pPr marL="367030" indent="-285750">
                        <a:lnSpc>
                          <a:spcPct val="90000"/>
                        </a:lnSpc>
                        <a:spcBef>
                          <a:spcPts val="0"/>
                        </a:spcBef>
                        <a:buFont typeface="Wingdings" panose="05000000000000000000" pitchFamily="2" charset="2"/>
                        <a:buChar char="§"/>
                      </a:pPr>
                      <a:r>
                        <a:rPr lang="pt-BR" sz="1400" b="0">
                          <a:solidFill>
                            <a:schemeClr val="bg1"/>
                          </a:solidFill>
                          <a:latin typeface="Calibri" panose="020F0502020204030204" pitchFamily="34" charset="0"/>
                          <a:cs typeface="Calibri" panose="020F0502020204030204" pitchFamily="34" charset="0"/>
                        </a:rPr>
                        <a:t>Dose reduction, n (%)</a:t>
                      </a:r>
                    </a:p>
                    <a:p>
                      <a:pPr marL="367030" indent="-285750">
                        <a:lnSpc>
                          <a:spcPct val="90000"/>
                        </a:lnSpc>
                        <a:spcBef>
                          <a:spcPts val="0"/>
                        </a:spcBef>
                        <a:buFont typeface="Wingdings" panose="05000000000000000000" pitchFamily="2" charset="2"/>
                        <a:buChar char="§"/>
                      </a:pPr>
                      <a:r>
                        <a:rPr lang="pt-BR" sz="1400" b="0">
                          <a:solidFill>
                            <a:schemeClr val="bg1"/>
                          </a:solidFill>
                          <a:latin typeface="Calibri" panose="020F0502020204030204" pitchFamily="34" charset="0"/>
                          <a:cs typeface="Calibri" panose="020F0502020204030204" pitchFamily="34" charset="0"/>
                        </a:rPr>
                        <a:t>Discontinuation, n (%)</a:t>
                      </a:r>
                    </a:p>
                    <a:p>
                      <a:pPr marL="367030" indent="-285750">
                        <a:lnSpc>
                          <a:spcPct val="90000"/>
                        </a:lnSpc>
                        <a:spcBef>
                          <a:spcPts val="0"/>
                        </a:spcBef>
                        <a:buFont typeface="Wingdings" panose="05000000000000000000" pitchFamily="2" charset="2"/>
                        <a:buChar char="§"/>
                      </a:pPr>
                      <a:r>
                        <a:rPr lang="pt-BR" sz="1400" b="0">
                          <a:solidFill>
                            <a:schemeClr val="bg1"/>
                          </a:solidFill>
                          <a:latin typeface="Calibri" panose="020F0502020204030204" pitchFamily="34" charset="0"/>
                          <a:cs typeface="Calibri" panose="020F0502020204030204" pitchFamily="34" charset="0"/>
                        </a:rPr>
                        <a:t>Grade ≥2 resolved to grade ≤1, n/N (%)</a:t>
                      </a:r>
                      <a:endParaRPr lang="pt-BR" sz="1400" b="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endParaRPr lang="en-US" sz="1400">
                        <a:solidFill>
                          <a:schemeClr val="bg1"/>
                        </a:solidFill>
                        <a:latin typeface="Calibri" panose="020F0502020204030204" pitchFamily="34" charset="0"/>
                        <a:cs typeface="Calibri" panose="020F0502020204030204" pitchFamily="34" charset="0"/>
                      </a:endParaRPr>
                    </a:p>
                    <a:p>
                      <a:pPr algn="ctr">
                        <a:lnSpc>
                          <a:spcPct val="90000"/>
                        </a:lnSpc>
                        <a:spcBef>
                          <a:spcPts val="0"/>
                        </a:spcBef>
                      </a:pPr>
                      <a:r>
                        <a:rPr lang="en-US" sz="1400">
                          <a:solidFill>
                            <a:schemeClr val="bg1"/>
                          </a:solidFill>
                          <a:latin typeface="Calibri" panose="020F0502020204030204" pitchFamily="34" charset="0"/>
                          <a:cs typeface="Calibri" panose="020F0502020204030204" pitchFamily="34" charset="0"/>
                        </a:rPr>
                        <a:t>11 (3)</a:t>
                      </a:r>
                    </a:p>
                    <a:p>
                      <a:pPr algn="ctr">
                        <a:lnSpc>
                          <a:spcPct val="90000"/>
                        </a:lnSpc>
                        <a:spcBef>
                          <a:spcPts val="0"/>
                        </a:spcBef>
                      </a:pPr>
                      <a:r>
                        <a:rPr lang="en-US" sz="1400">
                          <a:solidFill>
                            <a:schemeClr val="bg1"/>
                          </a:solidFill>
                          <a:latin typeface="Calibri" panose="020F0502020204030204" pitchFamily="34" charset="0"/>
                          <a:cs typeface="Calibri" panose="020F0502020204030204" pitchFamily="34" charset="0"/>
                        </a:rPr>
                        <a:t>36 (11)</a:t>
                      </a:r>
                    </a:p>
                    <a:p>
                      <a:pPr algn="ctr">
                        <a:lnSpc>
                          <a:spcPct val="90000"/>
                        </a:lnSpc>
                        <a:spcBef>
                          <a:spcPts val="0"/>
                        </a:spcBef>
                      </a:pPr>
                      <a:r>
                        <a:rPr lang="en-US" sz="1400">
                          <a:solidFill>
                            <a:schemeClr val="bg1"/>
                          </a:solidFill>
                          <a:latin typeface="Calibri" panose="020F0502020204030204" pitchFamily="34" charset="0"/>
                          <a:cs typeface="Calibri" panose="020F0502020204030204" pitchFamily="34" charset="0"/>
                        </a:rPr>
                        <a:t>0</a:t>
                      </a:r>
                    </a:p>
                    <a:p>
                      <a:pPr algn="ctr">
                        <a:lnSpc>
                          <a:spcPct val="90000"/>
                        </a:lnSpc>
                        <a:spcBef>
                          <a:spcPts val="0"/>
                        </a:spcBef>
                      </a:pPr>
                      <a:r>
                        <a:rPr lang="en-US" sz="1400">
                          <a:solidFill>
                            <a:schemeClr val="bg1"/>
                          </a:solidFill>
                          <a:latin typeface="Calibri" panose="020F0502020204030204" pitchFamily="34" charset="0"/>
                          <a:cs typeface="Calibri" panose="020F0502020204030204" pitchFamily="34" charset="0"/>
                        </a:rPr>
                        <a:t>103/114 (90)</a:t>
                      </a:r>
                      <a:endParaRPr sz="1400">
                        <a:solidFill>
                          <a:schemeClr val="bg1"/>
                        </a:solidFill>
                        <a:latin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3604923974"/>
                  </a:ext>
                </a:extLst>
              </a:tr>
              <a:tr h="298469">
                <a:tc>
                  <a:txBody>
                    <a:bodyPr/>
                    <a:lstStyle/>
                    <a:p>
                      <a:pPr marL="81280">
                        <a:lnSpc>
                          <a:spcPct val="90000"/>
                        </a:lnSpc>
                        <a:spcBef>
                          <a:spcPts val="0"/>
                        </a:spcBef>
                      </a:pPr>
                      <a:r>
                        <a:rPr lang="en-US" sz="1400" b="0">
                          <a:solidFill>
                            <a:schemeClr val="bg1"/>
                          </a:solidFill>
                          <a:latin typeface="Calibri" panose="020F0502020204030204" pitchFamily="34" charset="0"/>
                          <a:cs typeface="Calibri" panose="020F0502020204030204" pitchFamily="34" charset="0"/>
                        </a:rPr>
                        <a:t>Ocular surface events</a:t>
                      </a:r>
                    </a:p>
                    <a:p>
                      <a:pPr marL="367030" indent="-285750">
                        <a:lnSpc>
                          <a:spcPct val="90000"/>
                        </a:lnSpc>
                        <a:spcBef>
                          <a:spcPts val="0"/>
                        </a:spcBef>
                        <a:buFont typeface="Wingdings" panose="05000000000000000000" pitchFamily="2" charset="2"/>
                        <a:buChar char="§"/>
                      </a:pPr>
                      <a:r>
                        <a:rPr lang="en-US" sz="1400" b="0">
                          <a:solidFill>
                            <a:schemeClr val="bg1"/>
                          </a:solidFill>
                          <a:latin typeface="Calibri" panose="020F0502020204030204" pitchFamily="34" charset="0"/>
                          <a:cs typeface="Calibri" panose="020F0502020204030204" pitchFamily="34" charset="0"/>
                        </a:rPr>
                        <a:t>Dose interruption, n (%)</a:t>
                      </a:r>
                    </a:p>
                    <a:p>
                      <a:pPr marL="367030" indent="-285750">
                        <a:lnSpc>
                          <a:spcPct val="90000"/>
                        </a:lnSpc>
                        <a:spcBef>
                          <a:spcPts val="0"/>
                        </a:spcBef>
                        <a:buFont typeface="Wingdings" panose="05000000000000000000" pitchFamily="2" charset="2"/>
                        <a:buChar char="§"/>
                      </a:pPr>
                      <a:r>
                        <a:rPr lang="en-US" sz="1400" b="0">
                          <a:solidFill>
                            <a:schemeClr val="bg1"/>
                          </a:solidFill>
                          <a:latin typeface="Calibri" panose="020F0502020204030204" pitchFamily="34" charset="0"/>
                          <a:cs typeface="Calibri" panose="020F0502020204030204" pitchFamily="34" charset="0"/>
                        </a:rPr>
                        <a:t>Dose reduction, n (%)</a:t>
                      </a:r>
                    </a:p>
                    <a:p>
                      <a:pPr marL="367030" indent="-285750">
                        <a:lnSpc>
                          <a:spcPct val="90000"/>
                        </a:lnSpc>
                        <a:spcBef>
                          <a:spcPts val="0"/>
                        </a:spcBef>
                        <a:buFont typeface="Wingdings" panose="05000000000000000000" pitchFamily="2" charset="2"/>
                        <a:buChar char="§"/>
                      </a:pPr>
                      <a:r>
                        <a:rPr lang="en-US" sz="1400" b="0">
                          <a:solidFill>
                            <a:schemeClr val="bg1"/>
                          </a:solidFill>
                          <a:latin typeface="Calibri" panose="020F0502020204030204" pitchFamily="34" charset="0"/>
                          <a:cs typeface="Calibri" panose="020F0502020204030204" pitchFamily="34" charset="0"/>
                        </a:rPr>
                        <a:t>Discontinuation, n (%)</a:t>
                      </a:r>
                    </a:p>
                    <a:p>
                      <a:pPr marL="367030" indent="-285750">
                        <a:lnSpc>
                          <a:spcPct val="90000"/>
                        </a:lnSpc>
                        <a:spcBef>
                          <a:spcPts val="0"/>
                        </a:spcBef>
                        <a:buFont typeface="Wingdings" panose="05000000000000000000" pitchFamily="2" charset="2"/>
                        <a:buChar char="§"/>
                      </a:pPr>
                      <a:r>
                        <a:rPr lang="en-US" sz="1400" b="0">
                          <a:solidFill>
                            <a:schemeClr val="bg1"/>
                          </a:solidFill>
                          <a:latin typeface="Calibri" panose="020F0502020204030204" pitchFamily="34" charset="0"/>
                          <a:cs typeface="Calibri" panose="020F0502020204030204" pitchFamily="34" charset="0"/>
                        </a:rPr>
                        <a:t>Grade ≥2 resolved to grade ≤1, n/N (%)</a:t>
                      </a:r>
                      <a:endParaRPr lang="en-US" sz="1400" b="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algn="ctr">
                        <a:lnSpc>
                          <a:spcPct val="90000"/>
                        </a:lnSpc>
                        <a:spcBef>
                          <a:spcPts val="0"/>
                        </a:spcBef>
                      </a:pPr>
                      <a:endParaRPr lang="en-US" sz="1400">
                        <a:solidFill>
                          <a:schemeClr val="bg1"/>
                        </a:solidFill>
                        <a:latin typeface="Calibri" panose="020F0502020204030204" pitchFamily="34" charset="0"/>
                        <a:cs typeface="Calibri" panose="020F0502020204030204" pitchFamily="34" charset="0"/>
                      </a:endParaRPr>
                    </a:p>
                    <a:p>
                      <a:pPr algn="ctr">
                        <a:lnSpc>
                          <a:spcPct val="90000"/>
                        </a:lnSpc>
                        <a:spcBef>
                          <a:spcPts val="0"/>
                        </a:spcBef>
                      </a:pPr>
                      <a:r>
                        <a:rPr lang="en-US" sz="1400">
                          <a:solidFill>
                            <a:schemeClr val="bg1"/>
                          </a:solidFill>
                          <a:latin typeface="Calibri" panose="020F0502020204030204" pitchFamily="34" charset="0"/>
                          <a:cs typeface="Calibri" panose="020F0502020204030204" pitchFamily="34" charset="0"/>
                        </a:rPr>
                        <a:t>18 (6)</a:t>
                      </a:r>
                    </a:p>
                    <a:p>
                      <a:pPr algn="ctr">
                        <a:lnSpc>
                          <a:spcPct val="90000"/>
                        </a:lnSpc>
                        <a:spcBef>
                          <a:spcPts val="0"/>
                        </a:spcBef>
                      </a:pPr>
                      <a:r>
                        <a:rPr lang="en-US" sz="1400">
                          <a:solidFill>
                            <a:schemeClr val="bg1"/>
                          </a:solidFill>
                          <a:latin typeface="Calibri" panose="020F0502020204030204" pitchFamily="34" charset="0"/>
                          <a:cs typeface="Calibri" panose="020F0502020204030204" pitchFamily="34" charset="0"/>
                        </a:rPr>
                        <a:t>14 (4)</a:t>
                      </a:r>
                    </a:p>
                    <a:p>
                      <a:pPr algn="ctr">
                        <a:lnSpc>
                          <a:spcPct val="90000"/>
                        </a:lnSpc>
                        <a:spcBef>
                          <a:spcPts val="0"/>
                        </a:spcBef>
                      </a:pPr>
                      <a:r>
                        <a:rPr lang="en-US" sz="1400">
                          <a:solidFill>
                            <a:schemeClr val="bg1"/>
                          </a:solidFill>
                          <a:latin typeface="Calibri" panose="020F0502020204030204" pitchFamily="34" charset="0"/>
                          <a:cs typeface="Calibri" panose="020F0502020204030204" pitchFamily="34" charset="0"/>
                        </a:rPr>
                        <a:t>3 (&lt;1)</a:t>
                      </a:r>
                    </a:p>
                    <a:p>
                      <a:pPr algn="ctr">
                        <a:lnSpc>
                          <a:spcPct val="90000"/>
                        </a:lnSpc>
                        <a:spcBef>
                          <a:spcPts val="0"/>
                        </a:spcBef>
                      </a:pPr>
                      <a:r>
                        <a:rPr lang="en-US" sz="1400">
                          <a:solidFill>
                            <a:schemeClr val="bg1"/>
                          </a:solidFill>
                          <a:latin typeface="Calibri" panose="020F0502020204030204" pitchFamily="34" charset="0"/>
                          <a:cs typeface="Calibri" panose="020F0502020204030204" pitchFamily="34" charset="0"/>
                        </a:rPr>
                        <a:t>49/73 (67)</a:t>
                      </a:r>
                      <a:endParaRPr sz="140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extLst>
                  <a:ext uri="{0D108BD9-81ED-4DB2-BD59-A6C34878D82A}">
                    <a16:rowId xmlns:a16="http://schemas.microsoft.com/office/drawing/2014/main" val="2289650557"/>
                  </a:ext>
                </a:extLst>
              </a:tr>
            </a:tbl>
          </a:graphicData>
        </a:graphic>
      </p:graphicFrame>
    </p:spTree>
    <p:extLst>
      <p:ext uri="{BB962C8B-B14F-4D97-AF65-F5344CB8AC3E}">
        <p14:creationId xmlns:p14="http://schemas.microsoft.com/office/powerpoint/2010/main" val="3833201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TROPION-Breast02: Investigators’ Conclusions</a:t>
            </a:r>
            <a:endParaRPr lang="en-US" altLang="en-US"/>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a:t>In the randomized phase III TROPION-Breast02 trial, 1L </a:t>
            </a:r>
            <a:r>
              <a:rPr lang="en-US" altLang="en-US" sz="2400" dirty="0"/>
              <a:t>Dato-DXd </a:t>
            </a:r>
            <a:r>
              <a:rPr lang="en-US" altLang="en-US" sz="2400"/>
              <a:t>vs investigator’s choice of chemotherapy demonstrated improvement for coprimary endpoints of OS and PFS (by BICR per RECIST v1.1)</a:t>
            </a:r>
          </a:p>
          <a:p>
            <a:pPr lvl="1"/>
            <a:r>
              <a:rPr lang="en-US" altLang="en-US" sz="2200"/>
              <a:t>OS HR: 0.79</a:t>
            </a:r>
            <a:r>
              <a:rPr lang="en-US" altLang="en-US" sz="2200" dirty="0"/>
              <a:t> (</a:t>
            </a:r>
            <a:r>
              <a:rPr lang="en-US" altLang="en-US" sz="2200"/>
              <a:t>95% CI: 0.64-0.98; </a:t>
            </a:r>
            <a:r>
              <a:rPr lang="en-US" altLang="en-US" sz="2200" i="1" dirty="0"/>
              <a:t>P</a:t>
            </a:r>
            <a:r>
              <a:rPr lang="en-US" altLang="en-US" sz="2200"/>
              <a:t> </a:t>
            </a:r>
            <a:r>
              <a:rPr lang="en-US" altLang="en-US" sz="2200" dirty="0"/>
              <a:t>= .</a:t>
            </a:r>
            <a:r>
              <a:rPr lang="en-US" altLang="en-US" sz="2200"/>
              <a:t>0291) </a:t>
            </a:r>
            <a:endParaRPr lang="en-US" altLang="en-US" sz="2200" dirty="0"/>
          </a:p>
          <a:p>
            <a:pPr lvl="1"/>
            <a:r>
              <a:rPr lang="en-US" altLang="en-US" sz="2200"/>
              <a:t>PFS HR: 0.57</a:t>
            </a:r>
            <a:r>
              <a:rPr lang="en-US" altLang="en-US" sz="2200" dirty="0"/>
              <a:t> (</a:t>
            </a:r>
            <a:r>
              <a:rPr lang="en-US" altLang="en-US" sz="2200"/>
              <a:t>95% CI: 0.47-0.69; </a:t>
            </a:r>
            <a:r>
              <a:rPr lang="en-US" altLang="en-US" sz="2200" i="1" dirty="0"/>
              <a:t>P</a:t>
            </a:r>
            <a:r>
              <a:rPr lang="en-US" altLang="en-US" sz="2200"/>
              <a:t> &lt;.0001) </a:t>
            </a:r>
            <a:endParaRPr lang="en-US" altLang="en-US" sz="2200" dirty="0"/>
          </a:p>
          <a:p>
            <a:pPr lvl="1"/>
            <a:r>
              <a:rPr lang="en-US" altLang="en-US" sz="2200" dirty="0"/>
              <a:t>Dato-DXd </a:t>
            </a:r>
            <a:r>
              <a:rPr lang="en-US" altLang="en-US" sz="2200"/>
              <a:t>vs investigator’s choice of chemotherapy yielded </a:t>
            </a:r>
            <a:r>
              <a:rPr lang="en-US" altLang="en-US" sz="2200" dirty="0"/>
              <a:t>~</a:t>
            </a:r>
            <a:r>
              <a:rPr lang="en-US" altLang="en-US" sz="2200"/>
              <a:t>5 mo gains for median OS and PFS</a:t>
            </a:r>
            <a:endParaRPr lang="en-US" altLang="en-US" sz="2200" dirty="0"/>
          </a:p>
          <a:p>
            <a:r>
              <a:rPr lang="en-US" altLang="en-US" sz="2400"/>
              <a:t>No new safety signals were observed, and the safety profile of </a:t>
            </a:r>
            <a:r>
              <a:rPr lang="en-US" altLang="en-US" sz="2400" dirty="0"/>
              <a:t>Dato-DXd </a:t>
            </a:r>
            <a:r>
              <a:rPr lang="en-US" altLang="en-US" sz="2400"/>
              <a:t>was consistent </a:t>
            </a:r>
            <a:r>
              <a:rPr lang="en-US" altLang="en-US" sz="2400" dirty="0"/>
              <a:t>with previous findings </a:t>
            </a:r>
            <a:r>
              <a:rPr lang="en-US" altLang="en-US" sz="2400"/>
              <a:t>and manageable</a:t>
            </a:r>
          </a:p>
          <a:p>
            <a:r>
              <a:rPr lang="en-US" altLang="en-US" sz="2400" dirty="0"/>
              <a:t>Investigators </a:t>
            </a:r>
            <a:r>
              <a:rPr lang="en-US" altLang="en-US" sz="2400"/>
              <a:t>conclude </a:t>
            </a:r>
            <a:r>
              <a:rPr lang="en-US" altLang="en-US" sz="2400" dirty="0"/>
              <a:t>Dato-DXd </a:t>
            </a:r>
            <a:r>
              <a:rPr lang="en-US" altLang="en-US" sz="2400"/>
              <a:t>is potential 1L SoC for patients with locally recurrent inoperable</a:t>
            </a:r>
            <a:r>
              <a:rPr lang="en-US" altLang="en-US" sz="2400" dirty="0"/>
              <a:t>/metastatic</a:t>
            </a:r>
            <a:r>
              <a:rPr lang="en-US" altLang="en-US" sz="2400"/>
              <a:t> TNBC</a:t>
            </a:r>
            <a:r>
              <a:rPr lang="en-US" altLang="en-US" sz="2400" dirty="0"/>
              <a:t> who are ineligible for immunotherapy</a:t>
            </a:r>
            <a:endParaRPr lang="en-US" altLang="en-US"/>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7514" y="639367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ct val="0"/>
              </a:spcBef>
              <a:spcAft>
                <a:spcPct val="0"/>
              </a:spcAft>
              <a:buClrTx/>
              <a:buNone/>
              <a:defRPr/>
            </a:pPr>
            <a:r>
              <a:rPr lang="en-US" altLang="en-US" sz="1200" b="0">
                <a:solidFill>
                  <a:srgbClr val="455560"/>
                </a:solidFill>
                <a:latin typeface="Calibri" panose="020F0502020204030204" pitchFamily="34" charset="0"/>
              </a:rPr>
              <a:t>Dent. ESMO 2025. </a:t>
            </a:r>
            <a:r>
              <a:rPr lang="en-US" altLang="en-US" sz="1200" b="0" dirty="0">
                <a:solidFill>
                  <a:srgbClr val="455560"/>
                </a:solidFill>
                <a:latin typeface="Calibri" panose="020F0502020204030204" pitchFamily="34" charset="0"/>
              </a:rPr>
              <a:t>Abstr</a:t>
            </a:r>
            <a:r>
              <a:rPr lang="en-US" altLang="en-US" sz="1200" b="0">
                <a:solidFill>
                  <a:srgbClr val="455560"/>
                </a:solidFill>
                <a:latin typeface="Calibri" panose="020F0502020204030204" pitchFamily="34" charset="0"/>
              </a:rPr>
              <a:t> LBA21.</a:t>
            </a:r>
          </a:p>
        </p:txBody>
      </p:sp>
    </p:spTree>
    <p:extLst>
      <p:ext uri="{BB962C8B-B14F-4D97-AF65-F5344CB8AC3E}">
        <p14:creationId xmlns:p14="http://schemas.microsoft.com/office/powerpoint/2010/main" val="2627868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a:t>Go Online for More CCO </a:t>
            </a:r>
            <a:br>
              <a:rPr lang="en-US" altLang="en-US" sz="4000"/>
            </a:br>
            <a:r>
              <a:rPr lang="en-US" altLang="en-US" sz="4000"/>
              <a:t>Coverage of ESMO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a:solidFill>
                  <a:srgbClr val="E1471D"/>
                </a:solidFill>
              </a:rPr>
              <a:t>Capsule Summaries </a:t>
            </a:r>
            <a:r>
              <a:rPr lang="en-US" sz="2200" b="0"/>
              <a:t>of all the key data</a:t>
            </a:r>
          </a:p>
          <a:p>
            <a:pPr>
              <a:buClr>
                <a:schemeClr val="tx2">
                  <a:lumMod val="20000"/>
                  <a:lumOff val="80000"/>
                </a:schemeClr>
              </a:buClr>
              <a:defRPr/>
            </a:pPr>
            <a:r>
              <a:rPr lang="en-US" sz="2200">
                <a:solidFill>
                  <a:srgbClr val="E1471D"/>
                </a:solidFill>
              </a:rPr>
              <a:t>Additional CME/CE-certified activities </a:t>
            </a:r>
            <a:r>
              <a:rPr lang="en-US" sz="2200" b="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
        <p:nvSpPr>
          <p:cNvPr id="2" name="TextBox 8">
            <a:extLst>
              <a:ext uri="{FF2B5EF4-FFF2-40B4-BE49-F238E27FC236}">
                <a16:creationId xmlns:a16="http://schemas.microsoft.com/office/drawing/2014/main" id="{A903DC71-DF92-62CA-FAB6-C69A85CF97F1}"/>
              </a:ext>
            </a:extLst>
          </p:cNvPr>
          <p:cNvSpPr txBox="1"/>
          <p:nvPr/>
        </p:nvSpPr>
        <p:spPr bwMode="auto">
          <a:xfrm>
            <a:off x="1134933" y="2864220"/>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b="0">
                <a:solidFill>
                  <a:srgbClr val="455560"/>
                </a:solidFill>
                <a:latin typeface="Calibri" panose="020F0502020204030204" pitchFamily="34" charset="0"/>
                <a:cs typeface="Arial" panose="020B0604020202020204" pitchFamily="34" charset="0"/>
              </a:rPr>
              <a:t>Lung cancers</a:t>
            </a:r>
            <a:endPar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DDADD1FC0ABC4FAE69BCC78CC1C609" ma:contentTypeVersion="10" ma:contentTypeDescription="Create a new document." ma:contentTypeScope="" ma:versionID="5c787af5bdd210b569cbd4ce97378395">
  <xsd:schema xmlns:xsd="http://www.w3.org/2001/XMLSchema" xmlns:xs="http://www.w3.org/2001/XMLSchema" xmlns:p="http://schemas.microsoft.com/office/2006/metadata/properties" xmlns:ns2="d2e3f5e4-6f28-4f19-ae66-1677b5fa85d1" xmlns:ns3="22fd6914-46d4-4c7e-bbad-46e82841b69d" targetNamespace="http://schemas.microsoft.com/office/2006/metadata/properties" ma:root="true" ma:fieldsID="124e8f81c9ee8bb11cb0d0dfe0df4518" ns2:_="" ns3:_="">
    <xsd:import namespace="d2e3f5e4-6f28-4f19-ae66-1677b5fa85d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e3f5e4-6f28-4f19-ae66-1677b5fa85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d2e3f5e4-6f28-4f19-ae66-1677b5fa85d1">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AE95E684-2C50-4162-9BCC-0DCA0EFF0446}">
  <ds:schemaRefs>
    <ds:schemaRef ds:uri="22fd6914-46d4-4c7e-bbad-46e82841b69d"/>
    <ds:schemaRef ds:uri="d2e3f5e4-6f28-4f19-ae66-1677b5fa85d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schemas.microsoft.com/office/infopath/2007/PartnerControls"/>
    <ds:schemaRef ds:uri="http://purl.org/dc/terms/"/>
    <ds:schemaRef ds:uri="http://purl.org/dc/dcmitype/"/>
    <ds:schemaRef ds:uri="d2e3f5e4-6f28-4f19-ae66-1677b5fa85d1"/>
    <ds:schemaRef ds:uri="22fd6914-46d4-4c7e-bbad-46e82841b69d"/>
    <ds:schemaRef ds:uri="http://schemas.microsoft.com/office/2006/documentManagement/types"/>
    <ds:schemaRef ds:uri="http://www.w3.org/XML/1998/namespace"/>
    <ds:schemaRef ds:uri="http://schemas.microsoft.com/office/2006/metadata/properties"/>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1</TotalTime>
  <Words>2488</Words>
  <Application>Microsoft Office PowerPoint</Application>
  <PresentationFormat>Widescreen</PresentationFormat>
  <Paragraphs>561</Paragraphs>
  <Slides>13</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2022_CCO_Template</vt:lpstr>
      <vt:lpstr>TROPION-Breast02: Dato-DXd vs Investigator’s Choice of CT as 1L Treatment in Patients With TNBC Who Are Not Candidates for Immunotherapy</vt:lpstr>
      <vt:lpstr>About These Slides</vt:lpstr>
      <vt:lpstr>TROPION-Breast02: Background</vt:lpstr>
      <vt:lpstr>TROPION-Breast02: Study Design</vt:lpstr>
      <vt:lpstr>TROPION-Breast02: Baseline Characteristics</vt:lpstr>
      <vt:lpstr>TROPION-Breast02: PFS by BICR (Coprimary Endpoint)</vt:lpstr>
      <vt:lpstr>TROPION-Breast02: OS (Coprimary Endpoint)</vt:lpstr>
      <vt:lpstr>TROPION-Breast02: Response by BICR</vt:lpstr>
      <vt:lpstr>TROPION-Breast02: Safety Summary</vt:lpstr>
      <vt:lpstr>TROPION-Breast02: Common TRAE</vt:lpstr>
      <vt:lpstr>TROPION-Breast02: AE of Interest</vt:lpstr>
      <vt:lpstr>TROPION-Breast02: Investigators’ Conclusions</vt:lpstr>
      <vt:lpstr>Go Online for More CCO  Coverage of ESMO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TROPION-Breast02: Dato-DXd vs Investigator’s Choice of CT as 1L Treatment in Patients With TNBC Who Are Not Candidates for Immunotherapy</dc:title>
  <dc:creator>Preferred User</dc:creator>
  <cp:lastModifiedBy>Valerie Wenzel</cp:lastModifiedBy>
  <cp:revision>2</cp:revision>
  <cp:lastPrinted>2016-09-26T20:21:49Z</cp:lastPrinted>
  <dcterms:created xsi:type="dcterms:W3CDTF">2005-05-27T15:08:01Z</dcterms:created>
  <dcterms:modified xsi:type="dcterms:W3CDTF">2025-10-24T19:08:00Z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0x0101008BDDADD1FC0ABC4FAE69BCC78CC1C609</vt:lpwstr>
  </property>
  <property fmtid="{D5CDD505-2E9C-101B-9397-08002B2CF9AE}" pid="9" name="MediaServiceImageTags">
    <vt:lpwstr/>
  </property>
</Properties>
</file>