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62" r:id="rId11"/>
    <p:sldId id="2147473664" r:id="rId12"/>
    <p:sldId id="2147473709" r:id="rId13"/>
    <p:sldId id="2147473706" r:id="rId14"/>
    <p:sldId id="2147473710" r:id="rId15"/>
    <p:sldId id="2147473708"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667B1C4E-65BA-2570-0427-F0237F6DE50F}" name="Mandi Murph" initials="MM" userId="S::MMurph@cealliance.com::17b68f88-caf0-4bf5-9fa1-7c1066b02ecf" providerId="AD"/>
  <p188:author id="{8565475C-9791-6C74-4231-99A53F05625E}" name="Amber Williams" initials="AW" userId="S::awilliams@cealliance.com::981bbddf-314c-40a4-aea3-441dcc545642" providerId="AD"/>
  <p188:author id="{A119B67B-19F9-C100-B387-BDA45A632E44}" name="Taryn Gross" initials="TG" userId="S::tgross@gaugemedical.com::a1edc1e6-395d-4e98-97b6-6646f446588b" providerId="AD"/>
  <p188:author id="{67E39494-75B3-CF9E-6A44-82504F755C8B}" name="Dussadee Royal" initials="DR" userId="S::droyal@clinicaloptions.com::51beead8-6fa0-4b98-aeba-37044af35e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68FC55-61A0-4F31-89BB-A7E50A4F3C13}" v="50" dt="2025-12-11T17:21:13.254"/>
    <p1510:client id="{FF54D532-5314-4A29-A4A3-21C8340029B4}" v="271" dt="2025-12-10T19:08:39.5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3099" autoAdjust="0"/>
  </p:normalViewPr>
  <p:slideViewPr>
    <p:cSldViewPr snapToGrid="0">
      <p:cViewPr varScale="1">
        <p:scale>
          <a:sx n="103" d="100"/>
          <a:sy n="103" d="100"/>
        </p:scale>
        <p:origin x="120" y="102"/>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IC</a:t>
            </a:r>
            <a:r>
              <a:rPr lang="en-US" i="1" baseline="-25000" dirty="0"/>
              <a:t>50</a:t>
            </a:r>
            <a:r>
              <a:rPr lang="en-US" i="1" baseline="0" dirty="0"/>
              <a:t>, half-maximal inhibitory concentration.</a:t>
            </a:r>
            <a:endParaRPr lang="en-US" i="1" baseline="-25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E1611-ABA9-7F5B-6F10-96DC933A3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A80CB-2E0D-5589-D63E-D33FD2378D0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F376F51-9A0D-E817-8EF5-93FB8CA311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5FBCF3-4803-5D0D-7A56-303E19238A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71175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F21FA-7557-28CC-D806-ED85C588B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511472-2C1C-0FBA-9B75-23F32058E91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5D05AA0-D7CC-3433-AA68-FE272B3A71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C2852C-81AE-BCF3-1A6B-04923571C9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666913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03DC0-DE9C-6977-93EE-8745958B4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35878-406C-30F7-ED46-A8808CE400C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F9E8DEF-2292-5381-B5CB-84BBFB69CB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1323DA-5826-A3CA-6EB3-15628E6CDD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01472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5292A-BAE9-44AE-5269-95909DCCA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8D08E-32DF-1057-701A-7E7F37F356F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4AFDF14-6743-85AF-6CE5-5CDBED3F0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DE9691-AA28-2E13-9920-237AB844AB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66427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028575"/>
            <a:ext cx="10781371" cy="2767576"/>
          </a:xfrm>
          <a:solidFill>
            <a:schemeClr val="accent2"/>
          </a:solidFill>
        </p:spPr>
        <p:txBody>
          <a:bodyPr anchor="ctr">
            <a:normAutofit/>
          </a:bodyPr>
          <a:lstStyle/>
          <a:p>
            <a:r>
              <a:rPr lang="en-US" altLang="en-US" sz="4000" dirty="0"/>
              <a:t>Phase I/II Trial of Sonrotoclax (BGB-11417) in R/R Mantle Cell Lymphoma After Prior BTK Inhibitor Therapy</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sz="2000" dirty="0"/>
              <a:t>Limited treatment options exist for patients with R/R MCL who progress on or after BTK inhibitor therapy</a:t>
            </a:r>
            <a:r>
              <a:rPr lang="en-US" altLang="en-US" sz="2000" baseline="30000" dirty="0"/>
              <a:t>1</a:t>
            </a:r>
          </a:p>
          <a:p>
            <a:pPr marL="342900" indent="-342900">
              <a:buFont typeface="Arial" panose="020B0604020202020204" pitchFamily="34" charset="0"/>
              <a:buChar char="•"/>
            </a:pPr>
            <a:r>
              <a:rPr lang="en-US" altLang="en-US" sz="2000" dirty="0"/>
              <a:t>BCL2 inhibitor venetoclax has demonstrated activity in this population but is not FDA approved for MCL</a:t>
            </a:r>
            <a:r>
              <a:rPr lang="en-US" altLang="en-US" sz="2000" baseline="30000" dirty="0"/>
              <a:t>2</a:t>
            </a:r>
          </a:p>
          <a:p>
            <a:pPr marL="342900" indent="-342900">
              <a:buFont typeface="Arial" panose="020B0604020202020204" pitchFamily="34" charset="0"/>
              <a:buChar char="•"/>
            </a:pPr>
            <a:r>
              <a:rPr lang="en-US" altLang="en-US" sz="2000" dirty="0"/>
              <a:t>Next-generation BCL2 inhibitor sonrotoclax (BGB-11417)</a:t>
            </a:r>
            <a:r>
              <a:rPr lang="en-US" altLang="en-US" sz="2000" baseline="30000" dirty="0"/>
              <a:t>3</a:t>
            </a:r>
          </a:p>
          <a:p>
            <a:pPr lvl="2"/>
            <a:r>
              <a:rPr lang="en-US" altLang="en-US" sz="1600" dirty="0"/>
              <a:t>Demonstrated higher potency vs venetoclax (IC₅₀: 0.014 nM vs 0.20 nM; ~14-fold difference)</a:t>
            </a:r>
            <a:r>
              <a:rPr lang="en-US" altLang="en-US" sz="1600" baseline="30000" dirty="0"/>
              <a:t>4</a:t>
            </a:r>
          </a:p>
          <a:p>
            <a:pPr lvl="2"/>
            <a:r>
              <a:rPr lang="en-US" altLang="en-US" sz="1600" dirty="0"/>
              <a:t>Greater selectivity for BCL2 (2000 times vs BCL-xL) vs venetoclax (325 times vs BCL-xL), could reduce off-target toxicity</a:t>
            </a:r>
            <a:r>
              <a:rPr lang="en-US" altLang="en-US" sz="1600" baseline="30000" dirty="0"/>
              <a:t>4</a:t>
            </a:r>
          </a:p>
          <a:p>
            <a:pPr lvl="2"/>
            <a:r>
              <a:rPr lang="en-US" altLang="en-US" sz="1600" dirty="0"/>
              <a:t>Has a shorter half-life (~5 vs ~26 hr),</a:t>
            </a:r>
            <a:r>
              <a:rPr lang="en-US" altLang="en-US" sz="1600" baseline="30000" dirty="0"/>
              <a:t>5,6</a:t>
            </a:r>
            <a:r>
              <a:rPr lang="en-US" altLang="en-US" sz="1600" dirty="0"/>
              <a:t> reducing accumulation and simplifying TLS monitoring</a:t>
            </a:r>
          </a:p>
          <a:p>
            <a:pPr marL="342900" indent="-342900">
              <a:buFont typeface="Arial" panose="020B0604020202020204" pitchFamily="34" charset="0"/>
              <a:buChar char="•"/>
            </a:pPr>
            <a:r>
              <a:rPr lang="en-US" altLang="en-US" sz="2000" dirty="0"/>
              <a:t>Current study evaluates sonrotoclax monotherapy in patients with R/R MCL who previously received anti-CD20 therapy and ≥1 covalent or non-covalent BTK inhibitor</a:t>
            </a:r>
            <a:r>
              <a:rPr lang="en-US" altLang="en-US" sz="2000" baseline="30000" dirty="0"/>
              <a:t>7</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5756"/>
            <a:ext cx="11740260" cy="492944"/>
          </a:xfrm>
        </p:spPr>
        <p:txBody>
          <a:bodyPr/>
          <a:lstStyle/>
          <a:p>
            <a:r>
              <a:rPr lang="en-US" dirty="0"/>
              <a:t>Sonrotoclax R/R MCL: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383179"/>
            <a:ext cx="5732463" cy="246221"/>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r>
              <a:rPr lang="en-US" altLang="en-US" sz="800" b="0" noProof="0" dirty="0">
                <a:latin typeface="+mn-lt"/>
              </a:rPr>
              <a:t>1. Eyre. Blood. 2022;139:666. 2. Eyre. Haematologica. 2019;104:e68. 3. Guo. J Med Chem. 2024;67:7836. </a:t>
            </a:r>
            <a:br>
              <a:rPr lang="en-US" altLang="en-US" sz="800" b="0" noProof="0" dirty="0">
                <a:latin typeface="+mn-lt"/>
              </a:rPr>
            </a:br>
            <a:r>
              <a:rPr lang="en-US" altLang="en-US" sz="800" b="0" noProof="0" dirty="0">
                <a:latin typeface="+mn-lt"/>
              </a:rPr>
              <a:t>4. Liu. </a:t>
            </a:r>
            <a:r>
              <a:rPr lang="en-US" altLang="en-US" sz="800" b="0" dirty="0">
                <a:latin typeface="+mn-lt"/>
              </a:rPr>
              <a:t>Blood. 2024;143:1825. 5. Cheah. ASH 2022. Abstr 962. 6. Venetoclax PI. 7. </a:t>
            </a:r>
            <a:r>
              <a:rPr lang="en-US" altLang="en-US" sz="800" b="0" noProof="0" dirty="0">
                <a:latin typeface="+mn-lt"/>
              </a:rPr>
              <a:t>Wang. ASH 2025. Abstr 663.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Sonrotoclax R/R MCL: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61315" y="2397948"/>
            <a:ext cx="28228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Adults with R/R MCL per WHO 2016 classification; ≥1 prior line of anti-CD20–based therapy and ≥1 BTK inhibitor; no prior BCL2 inhibitor</a:t>
            </a:r>
            <a:r>
              <a:rPr lang="en-GB" altLang="en-US" sz="1600" dirty="0">
                <a:solidFill>
                  <a:srgbClr val="161616"/>
                </a:solidFill>
                <a:latin typeface="Poppins" pitchFamily="2" charset="77"/>
                <a:cs typeface="Poppins" pitchFamily="2" charset="77"/>
              </a:rPr>
              <a:t>; ECOG PS 0-2</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125)</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 name="Text Box 15">
            <a:extLst>
              <a:ext uri="{FF2B5EF4-FFF2-40B4-BE49-F238E27FC236}">
                <a16:creationId xmlns:a16="http://schemas.microsoft.com/office/drawing/2014/main" id="{DC53A87F-85DB-59B7-851D-75A7884CA453}"/>
              </a:ext>
            </a:extLst>
          </p:cNvPr>
          <p:cNvSpPr txBox="1">
            <a:spLocks noGrp="1" noChangeArrowheads="1"/>
          </p:cNvSpPr>
          <p:nvPr>
            <p:ph sz="quarter" idx="10"/>
          </p:nvPr>
        </p:nvSpPr>
        <p:spPr bwMode="auto">
          <a:xfrm>
            <a:off x="3559175" y="6506290"/>
            <a:ext cx="5978835"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Wang. ASH 2025. Abstr 663.</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 name="Content Placeholder 12">
            <a:extLst>
              <a:ext uri="{FF2B5EF4-FFF2-40B4-BE49-F238E27FC236}">
                <a16:creationId xmlns:a16="http://schemas.microsoft.com/office/drawing/2014/main" id="{811BB5B0-DAC7-5B79-1853-9ACC52449DAC}"/>
              </a:ext>
            </a:extLst>
          </p:cNvPr>
          <p:cNvSpPr>
            <a:spLocks noGrp="1"/>
          </p:cNvSpPr>
          <p:nvPr>
            <p:ph idx="1"/>
          </p:nvPr>
        </p:nvSpPr>
        <p:spPr>
          <a:xfrm>
            <a:off x="231078" y="1285275"/>
            <a:ext cx="11740260" cy="268248"/>
          </a:xfrm>
        </p:spPr>
        <p:txBody>
          <a:bodyPr/>
          <a:lstStyle/>
          <a:p>
            <a:pPr marL="342900" indent="-342900">
              <a:buFont typeface="Arial" panose="020B0604020202020204" pitchFamily="34" charset="0"/>
              <a:buChar char="•"/>
            </a:pPr>
            <a:r>
              <a:rPr lang="en-US" altLang="en-US" sz="2000" dirty="0"/>
              <a:t>Open-label, multicenter phase I/II study</a:t>
            </a:r>
          </a:p>
        </p:txBody>
      </p:sp>
      <p:sp>
        <p:nvSpPr>
          <p:cNvPr id="7" name="Line 52">
            <a:extLst>
              <a:ext uri="{FF2B5EF4-FFF2-40B4-BE49-F238E27FC236}">
                <a16:creationId xmlns:a16="http://schemas.microsoft.com/office/drawing/2014/main" id="{EF412F57-417E-8ABD-DEDA-DCA2430ED427}"/>
              </a:ext>
            </a:extLst>
          </p:cNvPr>
          <p:cNvSpPr>
            <a:spLocks noChangeShapeType="1"/>
          </p:cNvSpPr>
          <p:nvPr/>
        </p:nvSpPr>
        <p:spPr bwMode="auto">
          <a:xfrm>
            <a:off x="3380942" y="3368189"/>
            <a:ext cx="356466"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9" name="Content Placeholder 12">
            <a:extLst>
              <a:ext uri="{FF2B5EF4-FFF2-40B4-BE49-F238E27FC236}">
                <a16:creationId xmlns:a16="http://schemas.microsoft.com/office/drawing/2014/main" id="{ACA8D74C-16A5-D204-BA37-3F1FC83AA3B5}"/>
              </a:ext>
            </a:extLst>
          </p:cNvPr>
          <p:cNvSpPr txBox="1">
            <a:spLocks/>
          </p:cNvSpPr>
          <p:nvPr/>
        </p:nvSpPr>
        <p:spPr>
          <a:xfrm>
            <a:off x="222463" y="4682154"/>
            <a:ext cx="5744233" cy="1573117"/>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altLang="en-US" sz="1800" b="1" dirty="0"/>
              <a:t>Part 1 primary endpoints:</a:t>
            </a:r>
            <a:r>
              <a:rPr lang="en-US" altLang="en-US" sz="1800" dirty="0"/>
              <a:t> DLTs (part 1a), TEAEs, SAEs, AEs leading to discontinuation, TLS events</a:t>
            </a:r>
          </a:p>
          <a:p>
            <a:pPr marL="342900" indent="-342900">
              <a:buFont typeface="Arial" panose="020B0604020202020204" pitchFamily="34" charset="0"/>
              <a:buChar char="•"/>
            </a:pPr>
            <a:r>
              <a:rPr lang="en-US" altLang="en-US" sz="1800" b="1" dirty="0"/>
              <a:t>Part 1 secondary endpoints:</a:t>
            </a:r>
            <a:r>
              <a:rPr lang="en-US" altLang="en-US" sz="1800" dirty="0"/>
              <a:t> preliminary antitumor activity</a:t>
            </a:r>
          </a:p>
        </p:txBody>
      </p:sp>
      <p:sp>
        <p:nvSpPr>
          <p:cNvPr id="3" name="Content Placeholder 12">
            <a:extLst>
              <a:ext uri="{FF2B5EF4-FFF2-40B4-BE49-F238E27FC236}">
                <a16:creationId xmlns:a16="http://schemas.microsoft.com/office/drawing/2014/main" id="{74BD865F-955E-8676-1EBE-D94AA7917E4F}"/>
              </a:ext>
            </a:extLst>
          </p:cNvPr>
          <p:cNvSpPr txBox="1">
            <a:spLocks/>
          </p:cNvSpPr>
          <p:nvPr/>
        </p:nvSpPr>
        <p:spPr>
          <a:xfrm>
            <a:off x="6097801" y="4682154"/>
            <a:ext cx="5744233" cy="1633266"/>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altLang="en-US" sz="1800" b="1" dirty="0"/>
              <a:t>Part 2 primary endpoint: </a:t>
            </a:r>
            <a:r>
              <a:rPr lang="en-US" altLang="en-US" sz="1800" dirty="0"/>
              <a:t>ORR by IRC (Lugano 2014)</a:t>
            </a:r>
          </a:p>
          <a:p>
            <a:pPr marL="342900" indent="-342900">
              <a:buFont typeface="Arial" panose="020B0604020202020204" pitchFamily="34" charset="0"/>
              <a:buChar char="•"/>
            </a:pPr>
            <a:r>
              <a:rPr lang="en-US" altLang="en-US" sz="1800" b="1" dirty="0"/>
              <a:t>Part 2 secondary</a:t>
            </a:r>
            <a:r>
              <a:rPr lang="en-US" altLang="en-US" sz="1800" dirty="0"/>
              <a:t> </a:t>
            </a:r>
            <a:r>
              <a:rPr lang="en-US" altLang="en-US" sz="1800" b="1" dirty="0"/>
              <a:t>endpoints: </a:t>
            </a:r>
            <a:r>
              <a:rPr lang="en-US" altLang="en-US" sz="1800" dirty="0"/>
              <a:t>ORR by INV, DoR by IRC and INV, PFS by IRC and INV, TTR by IRC and INV, HR-QoL, OS, safety</a:t>
            </a:r>
          </a:p>
        </p:txBody>
      </p:sp>
      <p:sp>
        <p:nvSpPr>
          <p:cNvPr id="4" name="TextBox 3">
            <a:extLst>
              <a:ext uri="{FF2B5EF4-FFF2-40B4-BE49-F238E27FC236}">
                <a16:creationId xmlns:a16="http://schemas.microsoft.com/office/drawing/2014/main" id="{E3CD1D4E-2C0F-4F19-63CC-9A781C2F056B}"/>
              </a:ext>
            </a:extLst>
          </p:cNvPr>
          <p:cNvSpPr txBox="1"/>
          <p:nvPr/>
        </p:nvSpPr>
        <p:spPr>
          <a:xfrm>
            <a:off x="3870583" y="1772188"/>
            <a:ext cx="4469713" cy="593961"/>
          </a:xfrm>
          <a:prstGeom prst="rect">
            <a:avLst/>
          </a:prstGeom>
          <a:solidFill>
            <a:schemeClr val="bg2"/>
          </a:solidFill>
        </p:spPr>
        <p:txBody>
          <a:bodyPr vert="horz" wrap="none" lIns="0" tIns="0" rIns="0" bIns="0" rtlCol="0" anchor="ctr">
            <a:noAutofit/>
          </a:bodyPr>
          <a:lstStyle/>
          <a:p>
            <a:pPr algn="ctr"/>
            <a:r>
              <a:rPr lang="en-US" altLang="en-US" sz="1600" b="1" dirty="0"/>
              <a:t> Parts 1A + 1B</a:t>
            </a:r>
          </a:p>
          <a:p>
            <a:pPr algn="ctr"/>
            <a:r>
              <a:rPr lang="en-US" altLang="en-US" sz="1600" b="1" dirty="0"/>
              <a:t>Dose Escalation and Safety Expansion</a:t>
            </a:r>
            <a:endParaRPr lang="en-US" sz="1600" b="1" dirty="0"/>
          </a:p>
        </p:txBody>
      </p:sp>
      <p:sp>
        <p:nvSpPr>
          <p:cNvPr id="5" name="TextBox 4">
            <a:extLst>
              <a:ext uri="{FF2B5EF4-FFF2-40B4-BE49-F238E27FC236}">
                <a16:creationId xmlns:a16="http://schemas.microsoft.com/office/drawing/2014/main" id="{51569D05-2FF6-B2D5-6DF5-B856D9EC9B7C}"/>
              </a:ext>
            </a:extLst>
          </p:cNvPr>
          <p:cNvSpPr txBox="1"/>
          <p:nvPr/>
        </p:nvSpPr>
        <p:spPr>
          <a:xfrm>
            <a:off x="8526486" y="1787942"/>
            <a:ext cx="2681715" cy="590629"/>
          </a:xfrm>
          <a:prstGeom prst="rect">
            <a:avLst/>
          </a:prstGeom>
          <a:solidFill>
            <a:schemeClr val="bg2"/>
          </a:solidFill>
        </p:spPr>
        <p:txBody>
          <a:bodyPr vert="horz" wrap="none" lIns="0" tIns="0" rIns="0" bIns="0" rtlCol="0" anchor="ctr">
            <a:noAutofit/>
          </a:bodyPr>
          <a:lstStyle/>
          <a:p>
            <a:pPr algn="ctr"/>
            <a:r>
              <a:rPr lang="en-US" altLang="en-US" sz="1600" b="1" dirty="0"/>
              <a:t> Part 2</a:t>
            </a:r>
          </a:p>
          <a:p>
            <a:pPr algn="ctr"/>
            <a:r>
              <a:rPr lang="en-US" altLang="en-US" sz="1600" b="1" dirty="0"/>
              <a:t>Efficacy Expansion</a:t>
            </a:r>
            <a:endParaRPr lang="en-US" sz="1600" b="1" dirty="0"/>
          </a:p>
        </p:txBody>
      </p:sp>
      <p:grpSp>
        <p:nvGrpSpPr>
          <p:cNvPr id="16" name="Group 15">
            <a:extLst>
              <a:ext uri="{FF2B5EF4-FFF2-40B4-BE49-F238E27FC236}">
                <a16:creationId xmlns:a16="http://schemas.microsoft.com/office/drawing/2014/main" id="{D590FB7C-5E31-52E3-70CD-7FA5D7A2E1C9}"/>
              </a:ext>
            </a:extLst>
          </p:cNvPr>
          <p:cNvGrpSpPr/>
          <p:nvPr/>
        </p:nvGrpSpPr>
        <p:grpSpPr>
          <a:xfrm>
            <a:off x="3870583" y="2449266"/>
            <a:ext cx="2682684" cy="1856171"/>
            <a:chOff x="3870583" y="2449266"/>
            <a:chExt cx="2682684" cy="1856171"/>
          </a:xfrm>
        </p:grpSpPr>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870583" y="2449266"/>
              <a:ext cx="2682684" cy="891430"/>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Target dose 1: </a:t>
              </a:r>
              <a:br>
                <a:rPr lang="en-US" altLang="en-US" sz="1600" dirty="0">
                  <a:solidFill>
                    <a:srgbClr val="F9F3D9"/>
                  </a:solidFill>
                  <a:latin typeface="Poppins" pitchFamily="2" charset="77"/>
                  <a:cs typeface="Poppins" pitchFamily="2" charset="77"/>
                </a:rPr>
              </a:br>
              <a:r>
                <a:rPr lang="en-US" altLang="en-US" sz="1600" b="1" dirty="0">
                  <a:solidFill>
                    <a:srgbClr val="F9F3D9"/>
                  </a:solidFill>
                  <a:latin typeface="Poppins" pitchFamily="2" charset="77"/>
                  <a:cs typeface="Poppins" pitchFamily="2" charset="77"/>
                </a:rPr>
                <a:t>Sonrotoclax</a:t>
              </a:r>
              <a:r>
                <a:rPr lang="en-US" altLang="en-US" sz="1600" dirty="0">
                  <a:solidFill>
                    <a:srgbClr val="F9F3D9"/>
                  </a:solidFill>
                  <a:latin typeface="Poppins" pitchFamily="2" charset="77"/>
                  <a:cs typeface="Poppins" pitchFamily="2" charset="77"/>
                </a:rPr>
                <a:t> </a:t>
              </a:r>
              <a:r>
                <a:rPr lang="en-US" altLang="en-US" sz="1600" b="1" dirty="0">
                  <a:solidFill>
                    <a:srgbClr val="F9F3D9"/>
                  </a:solidFill>
                  <a:latin typeface="Poppins" pitchFamily="2" charset="77"/>
                  <a:cs typeface="Poppins" pitchFamily="2" charset="77"/>
                </a:rPr>
                <a:t>160 mg </a:t>
              </a:r>
              <a:r>
                <a:rPr lang="en-US" altLang="en-US" sz="1600" dirty="0">
                  <a:solidFill>
                    <a:srgbClr val="F9F3D9"/>
                  </a:solidFill>
                  <a:latin typeface="Poppins" pitchFamily="2" charset="77"/>
                  <a:cs typeface="Poppins" pitchFamily="2" charset="77"/>
                </a:rPr>
                <a:t>QD*</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(n = 10)</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11" name="Rectangle 49">
              <a:extLst>
                <a:ext uri="{FF2B5EF4-FFF2-40B4-BE49-F238E27FC236}">
                  <a16:creationId xmlns:a16="http://schemas.microsoft.com/office/drawing/2014/main" id="{0356730E-FA47-C5D6-D702-AE1EB74495F1}"/>
                </a:ext>
              </a:extLst>
            </p:cNvPr>
            <p:cNvSpPr>
              <a:spLocks noChangeArrowheads="1"/>
            </p:cNvSpPr>
            <p:nvPr/>
          </p:nvSpPr>
          <p:spPr bwMode="auto">
            <a:xfrm>
              <a:off x="3870583" y="3414007"/>
              <a:ext cx="2682684" cy="8914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Target dose 2: </a:t>
              </a:r>
              <a:br>
                <a:rPr lang="en-US" altLang="en-US" sz="1600" dirty="0">
                  <a:solidFill>
                    <a:srgbClr val="F9F3D9"/>
                  </a:solidFill>
                  <a:latin typeface="Poppins" pitchFamily="2" charset="77"/>
                  <a:cs typeface="Poppins" pitchFamily="2" charset="77"/>
                </a:rPr>
              </a:br>
              <a:r>
                <a:rPr lang="en-US" altLang="en-US" sz="1600" b="1" dirty="0">
                  <a:solidFill>
                    <a:srgbClr val="F9F3D9"/>
                  </a:solidFill>
                  <a:latin typeface="Poppins" pitchFamily="2" charset="77"/>
                  <a:cs typeface="Poppins" pitchFamily="2" charset="77"/>
                </a:rPr>
                <a:t>Sonrotoclax</a:t>
              </a:r>
              <a:r>
                <a:rPr lang="en-US" altLang="en-US" sz="1600" dirty="0">
                  <a:solidFill>
                    <a:srgbClr val="F9F3D9"/>
                  </a:solidFill>
                  <a:latin typeface="Poppins" pitchFamily="2" charset="77"/>
                  <a:cs typeface="Poppins" pitchFamily="2" charset="77"/>
                </a:rPr>
                <a:t> </a:t>
              </a:r>
              <a:r>
                <a:rPr lang="en-US" altLang="en-US" sz="1600" b="1" dirty="0">
                  <a:solidFill>
                    <a:srgbClr val="F9F3D9"/>
                  </a:solidFill>
                  <a:latin typeface="Poppins" pitchFamily="2" charset="77"/>
                  <a:cs typeface="Poppins" pitchFamily="2" charset="77"/>
                </a:rPr>
                <a:t>320 mg </a:t>
              </a:r>
              <a:r>
                <a:rPr lang="en-US" altLang="en-US" sz="1600" dirty="0">
                  <a:solidFill>
                    <a:srgbClr val="F9F3D9"/>
                  </a:solidFill>
                  <a:latin typeface="Poppins" pitchFamily="2" charset="77"/>
                  <a:cs typeface="Poppins" pitchFamily="2" charset="77"/>
                </a:rPr>
                <a:t>QD*</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(n = 12)</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grpSp>
      <p:sp>
        <p:nvSpPr>
          <p:cNvPr id="13" name="Rectangle 49">
            <a:extLst>
              <a:ext uri="{FF2B5EF4-FFF2-40B4-BE49-F238E27FC236}">
                <a16:creationId xmlns:a16="http://schemas.microsoft.com/office/drawing/2014/main" id="{A862E943-8F6E-E09A-4182-5C436A146BE6}"/>
              </a:ext>
            </a:extLst>
          </p:cNvPr>
          <p:cNvSpPr>
            <a:spLocks noChangeArrowheads="1"/>
          </p:cNvSpPr>
          <p:nvPr/>
        </p:nvSpPr>
        <p:spPr bwMode="auto">
          <a:xfrm>
            <a:off x="8525517" y="2894981"/>
            <a:ext cx="2682684" cy="8914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Sonrotoclax at RP2D</a:t>
            </a:r>
          </a:p>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Until PD</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(n = 103)</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15" name="Rectangle 49">
            <a:extLst>
              <a:ext uri="{FF2B5EF4-FFF2-40B4-BE49-F238E27FC236}">
                <a16:creationId xmlns:a16="http://schemas.microsoft.com/office/drawing/2014/main" id="{31DE3885-C41E-BB80-5540-FE572D9AFDDF}"/>
              </a:ext>
            </a:extLst>
          </p:cNvPr>
          <p:cNvSpPr>
            <a:spLocks noChangeArrowheads="1"/>
          </p:cNvSpPr>
          <p:nvPr/>
        </p:nvSpPr>
        <p:spPr bwMode="auto">
          <a:xfrm>
            <a:off x="6948780" y="2915150"/>
            <a:ext cx="1391516" cy="8914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Safety</a:t>
            </a:r>
          </a:p>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Expansion</a:t>
            </a:r>
          </a:p>
          <a:p>
            <a:pPr lvl="0" algn="ctr">
              <a:lnSpc>
                <a:spcPct val="100000"/>
              </a:lnSpc>
              <a:spcBef>
                <a:spcPct val="0"/>
              </a:spcBef>
              <a:spcAft>
                <a:spcPct val="0"/>
              </a:spcAft>
              <a:buClrTx/>
              <a:buNone/>
              <a:defRPr/>
            </a:pPr>
            <a:r>
              <a:rPr kumimoji="0" lang="en-US" altLang="en-US" sz="160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12</a:t>
            </a:r>
            <a:r>
              <a:rPr kumimoji="0" lang="en-US" altLang="en-US" sz="1600" i="0" u="none" strike="noStrike" kern="1200" cap="none" spc="0" normalizeH="0" baseline="30000" noProof="0" dirty="0">
                <a:ln>
                  <a:noFill/>
                </a:ln>
                <a:solidFill>
                  <a:srgbClr val="F9F3D9"/>
                </a:solidFill>
                <a:effectLst/>
                <a:uLnTx/>
                <a:uFillTx/>
                <a:latin typeface="Poppins" pitchFamily="2" charset="77"/>
                <a:ea typeface="+mn-ea"/>
                <a:cs typeface="Poppins" pitchFamily="2" charset="77"/>
              </a:rPr>
              <a:t>†</a:t>
            </a:r>
            <a:r>
              <a:rPr kumimoji="0" lang="en-US" altLang="en-US" sz="160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a:t>
            </a:r>
          </a:p>
        </p:txBody>
      </p:sp>
      <p:sp>
        <p:nvSpPr>
          <p:cNvPr id="17" name="TextBox 16">
            <a:extLst>
              <a:ext uri="{FF2B5EF4-FFF2-40B4-BE49-F238E27FC236}">
                <a16:creationId xmlns:a16="http://schemas.microsoft.com/office/drawing/2014/main" id="{56376E54-014C-2A7B-53CF-0C2A9A104801}"/>
              </a:ext>
            </a:extLst>
          </p:cNvPr>
          <p:cNvSpPr txBox="1"/>
          <p:nvPr/>
        </p:nvSpPr>
        <p:spPr>
          <a:xfrm>
            <a:off x="3870583" y="4388554"/>
            <a:ext cx="7013022" cy="228342"/>
          </a:xfrm>
          <a:prstGeom prst="rect">
            <a:avLst/>
          </a:prstGeom>
        </p:spPr>
        <p:txBody>
          <a:bodyPr vert="horz" wrap="square" lIns="0" tIns="0" rIns="0" bIns="0" rtlCol="0">
            <a:noAutofit/>
          </a:bodyPr>
          <a:lstStyle/>
          <a:p>
            <a:pPr algn="l"/>
            <a:r>
              <a:rPr lang="en-US" sz="1200" dirty="0"/>
              <a:t>*Target doses reached after ~4 wk ramp-up. </a:t>
            </a:r>
            <a:r>
              <a:rPr lang="en-US" sz="1200" baseline="30000" dirty="0"/>
              <a:t>†</a:t>
            </a:r>
            <a:r>
              <a:rPr lang="en-US" sz="1200" dirty="0"/>
              <a:t>n ≤ 12 including part 1a patients.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4083"/>
            <a:ext cx="11740260" cy="496290"/>
          </a:xfrm>
        </p:spPr>
        <p:txBody>
          <a:bodyPr/>
          <a:lstStyle/>
          <a:p>
            <a:r>
              <a:rPr lang="en-US" dirty="0"/>
              <a:t>Sonrotoclax R/R MCL: </a:t>
            </a:r>
            <a:r>
              <a:rPr lang="en-US" altLang="en-US" dirty="0"/>
              <a:t>Baseline Characteristics</a:t>
            </a:r>
          </a:p>
        </p:txBody>
      </p:sp>
      <p:graphicFrame>
        <p:nvGraphicFramePr>
          <p:cNvPr id="4" name="Group 32">
            <a:extLst>
              <a:ext uri="{FF2B5EF4-FFF2-40B4-BE49-F238E27FC236}">
                <a16:creationId xmlns:a16="http://schemas.microsoft.com/office/drawing/2014/main" id="{72D7F610-0EAE-539C-3025-F17A4DF2F5B4}"/>
              </a:ext>
            </a:extLst>
          </p:cNvPr>
          <p:cNvGraphicFramePr>
            <a:graphicFrameLocks noGrp="1"/>
          </p:cNvGraphicFramePr>
          <p:nvPr>
            <p:extLst>
              <p:ext uri="{D42A27DB-BD31-4B8C-83A1-F6EECF244321}">
                <p14:modId xmlns:p14="http://schemas.microsoft.com/office/powerpoint/2010/main" val="4174188551"/>
              </p:ext>
            </p:extLst>
          </p:nvPr>
        </p:nvGraphicFramePr>
        <p:xfrm>
          <a:off x="231078" y="1021662"/>
          <a:ext cx="5864922" cy="4937888"/>
        </p:xfrm>
        <a:graphic>
          <a:graphicData uri="http://schemas.openxmlformats.org/drawingml/2006/table">
            <a:tbl>
              <a:tblPr/>
              <a:tblGrid>
                <a:gridCol w="3748739">
                  <a:extLst>
                    <a:ext uri="{9D8B030D-6E8A-4147-A177-3AD203B41FA5}">
                      <a16:colId xmlns:a16="http://schemas.microsoft.com/office/drawing/2014/main" val="20000"/>
                    </a:ext>
                  </a:extLst>
                </a:gridCol>
                <a:gridCol w="2116183">
                  <a:extLst>
                    <a:ext uri="{9D8B030D-6E8A-4147-A177-3AD203B41FA5}">
                      <a16:colId xmlns:a16="http://schemas.microsoft.com/office/drawing/2014/main" val="20001"/>
                    </a:ext>
                  </a:extLst>
                </a:gridCol>
              </a:tblGrid>
              <a:tr h="38018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200" b="1" i="1" u="none" strike="noStrike" cap="none" normalizeH="0" baseline="0" dirty="0">
                          <a:ln>
                            <a:noFill/>
                          </a:ln>
                          <a:solidFill>
                            <a:schemeClr val="bg1"/>
                          </a:solidFill>
                          <a:effectLst/>
                          <a:latin typeface="Poppins" pitchFamily="2" charset="77"/>
                          <a:cs typeface="Poppins" pitchFamily="2" charset="77"/>
                        </a:rPr>
                      </a:br>
                      <a:r>
                        <a:rPr kumimoji="0" lang="en-US" sz="1200" b="1" i="0" u="none" strike="noStrike" cap="none" normalizeH="0" baseline="0" dirty="0">
                          <a:ln>
                            <a:noFill/>
                          </a:ln>
                          <a:solidFill>
                            <a:schemeClr val="bg1"/>
                          </a:solidFill>
                          <a:effectLst/>
                          <a:latin typeface="Poppins" pitchFamily="2" charset="77"/>
                          <a:cs typeface="Poppins" pitchFamily="2" charset="77"/>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80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≥65 yr,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68 (39-85)</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74 (64.3)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2811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Male,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87 (75.7)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84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Other/not reported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45 (39.1)</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3 (2.6)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61 (53.0)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6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80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Not Hispanic/Latino(a)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Hispanic/Latino(a)</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87 (75.7)</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25 (21.7)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84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34 (29.6)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74 (64.3)</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380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Disease stage at study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11 (9.6)</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90 (78.3)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380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Disease status to last prior tx,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Relapsed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100 (87.0)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14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66479269"/>
                  </a:ext>
                </a:extLst>
              </a:tr>
            </a:tbl>
          </a:graphicData>
        </a:graphic>
      </p:graphicFrame>
      <p:sp>
        <p:nvSpPr>
          <p:cNvPr id="12" name="Text Box 15">
            <a:extLst>
              <a:ext uri="{FF2B5EF4-FFF2-40B4-BE49-F238E27FC236}">
                <a16:creationId xmlns:a16="http://schemas.microsoft.com/office/drawing/2014/main" id="{07099C7B-384D-99FC-1BEC-E2A71C26DE1D}"/>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Wang. ASH 2025. Abstr 663.</a:t>
            </a:r>
            <a:endParaRPr lang="en-US" altLang="en-US" sz="800" b="0" dirty="0">
              <a:solidFill>
                <a:srgbClr val="161616"/>
              </a:solidFill>
              <a:latin typeface="Poppins" pitchFamily="2" charset="77"/>
            </a:endParaRPr>
          </a:p>
        </p:txBody>
      </p:sp>
      <p:graphicFrame>
        <p:nvGraphicFramePr>
          <p:cNvPr id="5" name="Group 32">
            <a:extLst>
              <a:ext uri="{FF2B5EF4-FFF2-40B4-BE49-F238E27FC236}">
                <a16:creationId xmlns:a16="http://schemas.microsoft.com/office/drawing/2014/main" id="{B10296F4-0038-8533-1434-2CD8FFB4B0DC}"/>
              </a:ext>
            </a:extLst>
          </p:cNvPr>
          <p:cNvGraphicFramePr>
            <a:graphicFrameLocks noGrp="1"/>
          </p:cNvGraphicFramePr>
          <p:nvPr>
            <p:extLst>
              <p:ext uri="{D42A27DB-BD31-4B8C-83A1-F6EECF244321}">
                <p14:modId xmlns:p14="http://schemas.microsoft.com/office/powerpoint/2010/main" val="3736459005"/>
              </p:ext>
            </p:extLst>
          </p:nvPr>
        </p:nvGraphicFramePr>
        <p:xfrm>
          <a:off x="6191750" y="1030373"/>
          <a:ext cx="5864922" cy="5395136"/>
        </p:xfrm>
        <a:graphic>
          <a:graphicData uri="http://schemas.openxmlformats.org/drawingml/2006/table">
            <a:tbl>
              <a:tblPr/>
              <a:tblGrid>
                <a:gridCol w="3692133">
                  <a:extLst>
                    <a:ext uri="{9D8B030D-6E8A-4147-A177-3AD203B41FA5}">
                      <a16:colId xmlns:a16="http://schemas.microsoft.com/office/drawing/2014/main" val="20000"/>
                    </a:ext>
                  </a:extLst>
                </a:gridCol>
                <a:gridCol w="2172789">
                  <a:extLst>
                    <a:ext uri="{9D8B030D-6E8A-4147-A177-3AD203B41FA5}">
                      <a16:colId xmlns:a16="http://schemas.microsoft.com/office/drawing/2014/main" val="20001"/>
                    </a:ext>
                  </a:extLst>
                </a:gridCol>
              </a:tblGrid>
              <a:tr h="36302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200" b="1" i="1" u="none" strike="noStrike" cap="none" normalizeH="0" baseline="0" dirty="0">
                          <a:ln>
                            <a:noFill/>
                          </a:ln>
                          <a:solidFill>
                            <a:schemeClr val="bg1"/>
                          </a:solidFill>
                          <a:effectLst/>
                          <a:latin typeface="Poppins" pitchFamily="2" charset="77"/>
                          <a:cs typeface="Poppins" pitchFamily="2" charset="77"/>
                        </a:rPr>
                      </a:br>
                      <a:r>
                        <a:rPr kumimoji="0" lang="en-US" sz="1200" b="1" i="0" u="none" strike="noStrike" cap="none" normalizeH="0" baseline="0" dirty="0">
                          <a:ln>
                            <a:noFill/>
                          </a:ln>
                          <a:solidFill>
                            <a:schemeClr val="bg1"/>
                          </a:solidFill>
                          <a:effectLst/>
                          <a:latin typeface="Poppins" pitchFamily="2" charset="77"/>
                          <a:cs typeface="Poppins" pitchFamily="2" charset="77"/>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08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MIPI,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Intermediate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39 (33.9)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41 (35.7)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508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Bulky disease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LDi ≥5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LDi ≥10 cm</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46 (40.0)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12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1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Bone marrow involvement at BL,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58 (50.4)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508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Ki67 status,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92/98 (93.9)</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41/98 (41.8)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1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tx1"/>
                          </a:solidFill>
                          <a:effectLst/>
                          <a:latin typeface="Poppins" pitchFamily="2" charset="77"/>
                          <a:cs typeface="Poppins" pitchFamily="2" charset="77"/>
                        </a:rPr>
                        <a:t>TP53 </a:t>
                      </a:r>
                      <a:r>
                        <a:rPr kumimoji="0" lang="en-US" sz="1200" b="0" i="0" u="none" strike="noStrike" cap="none" normalizeH="0" baseline="0" dirty="0">
                          <a:ln>
                            <a:noFill/>
                          </a:ln>
                          <a:solidFill>
                            <a:schemeClr val="tx1"/>
                          </a:solidFill>
                          <a:effectLst/>
                          <a:latin typeface="Poppins" pitchFamily="2" charset="77"/>
                          <a:cs typeface="Poppins" pitchFamily="2" charset="77"/>
                        </a:rPr>
                        <a:t>mutation, n/N (%)</a:t>
                      </a:r>
                      <a:endParaRPr kumimoji="0" lang="en-US" sz="1200" b="0" i="1"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27/78 (34.6)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363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Median prior lines of therapy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≥3 prior lines, n (%)</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(1-8)</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68 (59.1)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363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Prior BTK inhibitor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≥2 prior BTK inhibitors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115 (100)</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22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71820644"/>
                  </a:ext>
                </a:extLst>
              </a:tr>
              <a:tr h="21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Prior ASCT,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37763104"/>
                  </a:ext>
                </a:extLst>
              </a:tr>
              <a:tr h="21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Prior CAR T-cell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69842887"/>
                  </a:ext>
                </a:extLst>
              </a:tr>
              <a:tr h="798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Reason for ending last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Treatment completed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Toxicity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79 (68.7)</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17 (14.8)</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12 (10.4)</a:t>
                      </a:r>
                      <a:br>
                        <a:rPr kumimoji="0" lang="en-US" sz="1200" b="0" i="0" u="none" strike="noStrike" cap="none" normalizeH="0" baseline="0" dirty="0">
                          <a:ln>
                            <a:noFill/>
                          </a:ln>
                          <a:solidFill>
                            <a:schemeClr val="tx1"/>
                          </a:solidFill>
                          <a:effectLst/>
                          <a:latin typeface="Poppins" pitchFamily="2" charset="77"/>
                          <a:cs typeface="Poppins" pitchFamily="2" charset="77"/>
                        </a:rPr>
                      </a:br>
                      <a:r>
                        <a:rPr kumimoji="0" lang="en-US" sz="1200" b="0" i="0" u="none" strike="noStrike" cap="none" normalizeH="0" baseline="0" dirty="0">
                          <a:ln>
                            <a:noFill/>
                          </a:ln>
                          <a:solidFill>
                            <a:schemeClr val="tx1"/>
                          </a:solidFill>
                          <a:effectLst/>
                          <a:latin typeface="Poppins" pitchFamily="2" charset="77"/>
                          <a:cs typeface="Poppins" pitchFamily="2" charset="77"/>
                        </a:rPr>
                        <a:t>7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33694803"/>
                  </a:ext>
                </a:extLst>
              </a:tr>
            </a:tbl>
          </a:graphicData>
        </a:graphic>
      </p:graphicFrame>
      <p:sp>
        <p:nvSpPr>
          <p:cNvPr id="2" name="TextBox 1">
            <a:extLst>
              <a:ext uri="{FF2B5EF4-FFF2-40B4-BE49-F238E27FC236}">
                <a16:creationId xmlns:a16="http://schemas.microsoft.com/office/drawing/2014/main" id="{5F655E98-85E8-C292-C8FF-FC9DD402497E}"/>
              </a:ext>
            </a:extLst>
          </p:cNvPr>
          <p:cNvSpPr txBox="1"/>
          <p:nvPr/>
        </p:nvSpPr>
        <p:spPr>
          <a:xfrm>
            <a:off x="231078" y="6049042"/>
            <a:ext cx="5864922" cy="228342"/>
          </a:xfrm>
          <a:prstGeom prst="rect">
            <a:avLst/>
          </a:prstGeom>
        </p:spPr>
        <p:txBody>
          <a:bodyPr vert="horz" wrap="square" lIns="0" tIns="0" rIns="0" bIns="0" rtlCol="0">
            <a:noAutofit/>
          </a:bodyPr>
          <a:lstStyle/>
          <a:p>
            <a:pPr algn="l"/>
            <a:r>
              <a:rPr lang="en-US" sz="1100" dirty="0"/>
              <a:t>*Safety analysis set includes patients in part 1 and part 2 treated with 320-mg dose. </a:t>
            </a: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958E7-2985-659C-7D9A-79CC745EC51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5DDE42E5-765E-8DDB-6BA4-E49D4866B766}"/>
              </a:ext>
            </a:extLst>
          </p:cNvPr>
          <p:cNvSpPr>
            <a:spLocks noGrp="1" noChangeArrowheads="1"/>
          </p:cNvSpPr>
          <p:nvPr>
            <p:ph type="title"/>
          </p:nvPr>
        </p:nvSpPr>
        <p:spPr>
          <a:xfrm>
            <a:off x="231078" y="534083"/>
            <a:ext cx="11740260" cy="496290"/>
          </a:xfrm>
        </p:spPr>
        <p:txBody>
          <a:bodyPr/>
          <a:lstStyle/>
          <a:p>
            <a:r>
              <a:rPr lang="en-US" dirty="0"/>
              <a:t>Sonrotoclax R/R MCL: </a:t>
            </a:r>
            <a:r>
              <a:rPr lang="en-US" altLang="en-US" dirty="0"/>
              <a:t>Safety</a:t>
            </a:r>
          </a:p>
        </p:txBody>
      </p:sp>
      <p:graphicFrame>
        <p:nvGraphicFramePr>
          <p:cNvPr id="4" name="Group 32">
            <a:extLst>
              <a:ext uri="{FF2B5EF4-FFF2-40B4-BE49-F238E27FC236}">
                <a16:creationId xmlns:a16="http://schemas.microsoft.com/office/drawing/2014/main" id="{93525262-9840-AF9D-8C3C-F60EAC60D764}"/>
              </a:ext>
            </a:extLst>
          </p:cNvPr>
          <p:cNvGraphicFramePr>
            <a:graphicFrameLocks noGrp="1"/>
          </p:cNvGraphicFramePr>
          <p:nvPr>
            <p:extLst>
              <p:ext uri="{D42A27DB-BD31-4B8C-83A1-F6EECF244321}">
                <p14:modId xmlns:p14="http://schemas.microsoft.com/office/powerpoint/2010/main" val="577967858"/>
              </p:ext>
            </p:extLst>
          </p:nvPr>
        </p:nvGraphicFramePr>
        <p:xfrm>
          <a:off x="231078" y="1090557"/>
          <a:ext cx="5864922" cy="3413872"/>
        </p:xfrm>
        <a:graphic>
          <a:graphicData uri="http://schemas.openxmlformats.org/drawingml/2006/table">
            <a:tbl>
              <a:tblPr/>
              <a:tblGrid>
                <a:gridCol w="3174302">
                  <a:extLst>
                    <a:ext uri="{9D8B030D-6E8A-4147-A177-3AD203B41FA5}">
                      <a16:colId xmlns:a16="http://schemas.microsoft.com/office/drawing/2014/main" val="20000"/>
                    </a:ext>
                  </a:extLst>
                </a:gridCol>
                <a:gridCol w="2690620">
                  <a:extLst>
                    <a:ext uri="{9D8B030D-6E8A-4147-A177-3AD203B41FA5}">
                      <a16:colId xmlns:a16="http://schemas.microsoft.com/office/drawing/2014/main" val="20001"/>
                    </a:ext>
                  </a:extLst>
                </a:gridCol>
              </a:tblGrid>
              <a:tr h="17718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400" b="1" i="1" u="none" strike="noStrike" cap="none" normalizeH="0" baseline="0" dirty="0">
                          <a:ln>
                            <a:noFill/>
                          </a:ln>
                          <a:solidFill>
                            <a:schemeClr val="bg1"/>
                          </a:solidFill>
                          <a:effectLst/>
                          <a:latin typeface="Poppins" pitchFamily="2" charset="77"/>
                          <a:cs typeface="Poppins" pitchFamily="2" charset="77"/>
                        </a:rPr>
                      </a:br>
                      <a:r>
                        <a:rPr kumimoji="0" lang="en-US" sz="1400" b="1" i="0" u="none" strike="noStrike" cap="none" normalizeH="0" baseline="0" dirty="0">
                          <a:ln>
                            <a:noFill/>
                          </a:ln>
                          <a:solidFill>
                            <a:schemeClr val="bg1"/>
                          </a:solidFill>
                          <a:effectLst/>
                          <a:latin typeface="Poppins" pitchFamily="2" charset="77"/>
                          <a:cs typeface="Poppins" pitchFamily="2" charset="77"/>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Poppins" pitchFamily="2" charset="77"/>
                          <a:cs typeface="Poppins" pitchFamily="2" charset="77"/>
                        </a:rPr>
                        <a:t>Treatment related</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111 (96.5)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92 (80.0)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Poppins" pitchFamily="2" charset="77"/>
                          <a:cs typeface="Poppins" pitchFamily="2" charset="77"/>
                        </a:rPr>
                        <a:t>Treatment related</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60 (52.2)</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42 (36.5)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Poppins" pitchFamily="2" charset="77"/>
                          <a:cs typeface="Poppins" pitchFamily="2" charset="77"/>
                        </a:rPr>
                        <a:t>Treatment related</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43 (37.4)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20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death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 (13.0)</a:t>
                      </a:r>
                      <a:r>
                        <a:rPr lang="en-US" sz="1400" baseline="30000" dirty="0">
                          <a:latin typeface="Poppins" pitchFamily="2" charset="77"/>
                          <a:cs typeface="Poppins" pitchFamily="2" charset="77"/>
                        </a:rPr>
                        <a:t>†</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tx d/c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(13.9)</a:t>
                      </a:r>
                      <a:r>
                        <a:rPr kumimoji="0" lang="en-US" sz="1400" b="0" i="0" u="none" strike="noStrike" cap="none" normalizeH="0" baseline="30000" dirty="0">
                          <a:ln>
                            <a:noFill/>
                          </a:ln>
                          <a:solidFill>
                            <a:schemeClr val="tx1"/>
                          </a:solidFill>
                          <a:effectLst/>
                          <a:latin typeface="Poppins" pitchFamily="2" charset="77"/>
                          <a:cs typeface="Poppins" pitchFamily="2" charset="77"/>
                        </a:rPr>
                        <a:t>‡</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804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Leading to tx modification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reduction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31 (27.0)</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31 (27.0)</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bl>
          </a:graphicData>
        </a:graphic>
      </p:graphicFrame>
      <p:sp>
        <p:nvSpPr>
          <p:cNvPr id="12" name="Text Box 15">
            <a:extLst>
              <a:ext uri="{FF2B5EF4-FFF2-40B4-BE49-F238E27FC236}">
                <a16:creationId xmlns:a16="http://schemas.microsoft.com/office/drawing/2014/main" id="{63459DFB-E3BD-F20A-6EF6-EE78E2ED1FE8}"/>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Wang. ASH 2025. Abstr 663.</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29B5CEF4-830D-9995-0D53-B033EF4E2217}"/>
              </a:ext>
            </a:extLst>
          </p:cNvPr>
          <p:cNvGraphicFramePr>
            <a:graphicFrameLocks noGrp="1"/>
          </p:cNvGraphicFramePr>
          <p:nvPr>
            <p:extLst>
              <p:ext uri="{D42A27DB-BD31-4B8C-83A1-F6EECF244321}">
                <p14:modId xmlns:p14="http://schemas.microsoft.com/office/powerpoint/2010/main" val="2198442090"/>
              </p:ext>
            </p:extLst>
          </p:nvPr>
        </p:nvGraphicFramePr>
        <p:xfrm>
          <a:off x="6422352" y="552118"/>
          <a:ext cx="5538570" cy="5486640"/>
        </p:xfrm>
        <a:graphic>
          <a:graphicData uri="http://schemas.openxmlformats.org/drawingml/2006/table">
            <a:tbl>
              <a:tblPr/>
              <a:tblGrid>
                <a:gridCol w="3039572">
                  <a:extLst>
                    <a:ext uri="{9D8B030D-6E8A-4147-A177-3AD203B41FA5}">
                      <a16:colId xmlns:a16="http://schemas.microsoft.com/office/drawing/2014/main" val="20000"/>
                    </a:ext>
                  </a:extLst>
                </a:gridCol>
                <a:gridCol w="1249499">
                  <a:extLst>
                    <a:ext uri="{9D8B030D-6E8A-4147-A177-3AD203B41FA5}">
                      <a16:colId xmlns:a16="http://schemas.microsoft.com/office/drawing/2014/main" val="20001"/>
                    </a:ext>
                  </a:extLst>
                </a:gridCol>
                <a:gridCol w="1249499">
                  <a:extLst>
                    <a:ext uri="{9D8B030D-6E8A-4147-A177-3AD203B41FA5}">
                      <a16:colId xmlns:a16="http://schemas.microsoft.com/office/drawing/2014/main" val="90489976"/>
                    </a:ext>
                  </a:extLst>
                </a:gridCol>
              </a:tblGrid>
              <a:tr h="452465">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TEAEs in ≥10%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400" b="1" i="1" u="none" strike="noStrike" cap="none" normalizeH="0" baseline="0" dirty="0">
                          <a:ln>
                            <a:noFill/>
                          </a:ln>
                          <a:solidFill>
                            <a:schemeClr val="bg1"/>
                          </a:solidFill>
                          <a:effectLst/>
                          <a:latin typeface="Poppins" pitchFamily="2" charset="77"/>
                          <a:cs typeface="Poppins" pitchFamily="2" charset="77"/>
                        </a:rPr>
                      </a:br>
                      <a:r>
                        <a:rPr kumimoji="0" lang="en-US" sz="1400" b="1" i="0" u="none" strike="noStrike" cap="none" normalizeH="0" baseline="0" dirty="0">
                          <a:ln>
                            <a:noFill/>
                          </a:ln>
                          <a:solidFill>
                            <a:schemeClr val="bg1"/>
                          </a:solidFill>
                          <a:effectLst/>
                          <a:latin typeface="Poppins" pitchFamily="2" charset="77"/>
                          <a:cs typeface="Poppins" pitchFamily="2" charset="77"/>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266161">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Any Grade</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Grade ≥3</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59338810"/>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41 (35.7)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22 (19.1)</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88841666"/>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 (24.3)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11 (9.6)</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73570293"/>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Anemia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 (24.3)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9 (7.8)</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053090185"/>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 white blood cell count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25 (21.7)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3 (2.6)</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22222638"/>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Hyperuricemia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0</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74161034"/>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Hypokalemia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20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sz="1400" dirty="0"/>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61222792"/>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Pneumonia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 (15.7)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12 (10.4)</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758752019"/>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(13.9)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5 (4.3)</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36129224"/>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 AST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1 (0.9)</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17857705"/>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 ALT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sz="1400" dirty="0"/>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02398684"/>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Constipation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sz="1400" dirty="0"/>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09969338"/>
                  </a:ext>
                </a:extLst>
              </a:tr>
              <a:tr h="266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Lymphopenia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kumimoji="0" lang="en-US" sz="1400" b="0" i="0" u="none" strike="noStrike" cap="none" normalizeH="0" baseline="0" dirty="0">
                          <a:ln>
                            <a:noFill/>
                          </a:ln>
                          <a:solidFill>
                            <a:schemeClr val="tx1"/>
                          </a:solidFill>
                          <a:effectLst/>
                          <a:latin typeface="Poppins" pitchFamily="2" charset="77"/>
                          <a:cs typeface="Poppins" pitchFamily="2" charset="77"/>
                        </a:rPr>
                        <a:t>7 (6.1)</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08677483"/>
                  </a:ext>
                </a:extLst>
              </a:tr>
              <a:tr h="279462">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Select TEAEs by category/AE/SOC</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endParaRPr lang="en-US" dirty="0"/>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399749066"/>
                  </a:ext>
                </a:extLst>
              </a:tr>
              <a:tr h="59883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TLS (AE)</a:t>
                      </a:r>
                      <a:r>
                        <a:rPr kumimoji="0" lang="en-US" sz="1400" b="0" i="0" u="none" strike="noStrike" cap="none" normalizeH="0" baseline="30000" dirty="0">
                          <a:ln>
                            <a:noFill/>
                          </a:ln>
                          <a:solidFill>
                            <a:schemeClr val="tx1"/>
                          </a:solidFill>
                          <a:effectLst/>
                          <a:latin typeface="Poppins" pitchFamily="2" charset="77"/>
                          <a:cs typeface="Poppins" pitchFamily="2" charset="77"/>
                        </a:rPr>
                        <a:t>§</a:t>
                      </a:r>
                    </a:p>
                  </a:txBody>
                  <a:tcPr marL="121881" marR="121881" marT="0"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45 (39.1)</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 (1.7)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8 (7.0)</a:t>
                      </a:r>
                    </a:p>
                  </a:txBody>
                  <a:tcPr marL="121881" marR="121881" marT="0"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r>
                        <a:rPr kumimoji="0" lang="en-US" sz="1400" b="0" i="0" u="none" strike="noStrike" cap="none" normalizeH="0" baseline="0" dirty="0">
                          <a:ln>
                            <a:noFill/>
                          </a:ln>
                          <a:solidFill>
                            <a:schemeClr val="tx1"/>
                          </a:solidFill>
                          <a:effectLst/>
                          <a:latin typeface="Poppins" pitchFamily="2" charset="77"/>
                          <a:cs typeface="Poppins" pitchFamily="2" charset="77"/>
                        </a:rPr>
                        <a:t>19 (16.5)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 (1.7)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8 (7.0)</a:t>
                      </a:r>
                      <a:endParaRPr lang="en-US" dirty="0"/>
                    </a:p>
                  </a:txBody>
                  <a:tcPr marL="121881" marR="121881" marT="0"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881105923"/>
                  </a:ext>
                </a:extLst>
              </a:tr>
            </a:tbl>
          </a:graphicData>
        </a:graphic>
      </p:graphicFrame>
      <p:sp>
        <p:nvSpPr>
          <p:cNvPr id="3" name="Content Placeholder 12">
            <a:extLst>
              <a:ext uri="{FF2B5EF4-FFF2-40B4-BE49-F238E27FC236}">
                <a16:creationId xmlns:a16="http://schemas.microsoft.com/office/drawing/2014/main" id="{5E64A84A-D679-4B83-8BF2-CE7B769C6CE1}"/>
              </a:ext>
            </a:extLst>
          </p:cNvPr>
          <p:cNvSpPr txBox="1">
            <a:spLocks/>
          </p:cNvSpPr>
          <p:nvPr/>
        </p:nvSpPr>
        <p:spPr>
          <a:xfrm>
            <a:off x="291422" y="5176172"/>
            <a:ext cx="5744233" cy="774807"/>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altLang="en-US" sz="1800" dirty="0"/>
              <a:t>No DLTs in part 1 and MTD not reached; RP2D determined to be 320 mg QD</a:t>
            </a:r>
          </a:p>
          <a:p>
            <a:pPr marL="342900" indent="-342900">
              <a:buFont typeface="Arial" panose="020B0604020202020204" pitchFamily="34" charset="0"/>
              <a:buChar char="•"/>
            </a:pPr>
            <a:r>
              <a:rPr lang="en-US" altLang="en-US" sz="1800" dirty="0"/>
              <a:t>Median relative dose intensity: 100%</a:t>
            </a:r>
            <a:endParaRPr lang="en-US" altLang="en-US" sz="1600" dirty="0"/>
          </a:p>
        </p:txBody>
      </p:sp>
      <p:sp>
        <p:nvSpPr>
          <p:cNvPr id="5" name="TextBox 4">
            <a:extLst>
              <a:ext uri="{FF2B5EF4-FFF2-40B4-BE49-F238E27FC236}">
                <a16:creationId xmlns:a16="http://schemas.microsoft.com/office/drawing/2014/main" id="{B93B2B15-24E2-FE41-E4F6-0A7FE3045C2D}"/>
              </a:ext>
            </a:extLst>
          </p:cNvPr>
          <p:cNvSpPr txBox="1"/>
          <p:nvPr/>
        </p:nvSpPr>
        <p:spPr>
          <a:xfrm>
            <a:off x="231078" y="4577795"/>
            <a:ext cx="5864922" cy="525011"/>
          </a:xfrm>
          <a:prstGeom prst="rect">
            <a:avLst/>
          </a:prstGeom>
        </p:spPr>
        <p:txBody>
          <a:bodyPr vert="horz" wrap="square" lIns="0" tIns="0" rIns="0" bIns="0" rtlCol="0">
            <a:noAutofit/>
          </a:bodyPr>
          <a:lstStyle/>
          <a:p>
            <a:r>
              <a:rPr lang="en-US" sz="1100" dirty="0"/>
              <a:t>*Safety analysis set includes patients in part 1 and part 2 treated with 320-mg dose. </a:t>
            </a:r>
            <a:r>
              <a:rPr lang="en-US" sz="1100" baseline="30000" dirty="0">
                <a:latin typeface="Poppins" pitchFamily="2" charset="77"/>
                <a:cs typeface="Poppins" pitchFamily="2" charset="77"/>
              </a:rPr>
              <a:t>†</a:t>
            </a:r>
            <a:r>
              <a:rPr lang="en-US" sz="1100" dirty="0">
                <a:latin typeface="Poppins" pitchFamily="2" charset="77"/>
                <a:cs typeface="Poppins" pitchFamily="2" charset="77"/>
              </a:rPr>
              <a:t>n = </a:t>
            </a:r>
            <a:r>
              <a:rPr lang="en-US" sz="1100" dirty="0"/>
              <a:t>11 considered related to study disease; pneumonia (n = 1); </a:t>
            </a:r>
            <a:br>
              <a:rPr lang="en-US" sz="1100" dirty="0"/>
            </a:br>
            <a:r>
              <a:rPr lang="en-US" sz="1100" dirty="0"/>
              <a:t>pneumothorax (n = 1); unknown (n = 2). </a:t>
            </a:r>
            <a:r>
              <a:rPr lang="en-US" sz="1100" baseline="30000" dirty="0">
                <a:latin typeface="Poppins" pitchFamily="2" charset="77"/>
                <a:cs typeface="Poppins" pitchFamily="2" charset="77"/>
              </a:rPr>
              <a:t>‡</a:t>
            </a:r>
            <a:r>
              <a:rPr lang="en-US" sz="1100" dirty="0">
                <a:latin typeface="Poppins" pitchFamily="2" charset="77"/>
                <a:cs typeface="Poppins" pitchFamily="2" charset="77"/>
              </a:rPr>
              <a:t>Most attributed to study disease.</a:t>
            </a:r>
            <a:endParaRPr lang="en-US" sz="1100" dirty="0"/>
          </a:p>
        </p:txBody>
      </p:sp>
      <p:sp>
        <p:nvSpPr>
          <p:cNvPr id="6" name="TextBox 5">
            <a:extLst>
              <a:ext uri="{FF2B5EF4-FFF2-40B4-BE49-F238E27FC236}">
                <a16:creationId xmlns:a16="http://schemas.microsoft.com/office/drawing/2014/main" id="{C68F9A09-D1EF-738B-9128-CCFDEF44F48E}"/>
              </a:ext>
            </a:extLst>
          </p:cNvPr>
          <p:cNvSpPr txBox="1"/>
          <p:nvPr/>
        </p:nvSpPr>
        <p:spPr>
          <a:xfrm>
            <a:off x="6432769" y="6098941"/>
            <a:ext cx="5538569" cy="347165"/>
          </a:xfrm>
          <a:prstGeom prst="rect">
            <a:avLst/>
          </a:prstGeom>
        </p:spPr>
        <p:txBody>
          <a:bodyPr vert="horz" wrap="none" lIns="0" tIns="0" rIns="0" bIns="0" rtlCol="0">
            <a:noAutofit/>
          </a:bodyPr>
          <a:lstStyle/>
          <a:p>
            <a:r>
              <a:rPr lang="en-US" sz="1100" baseline="30000" dirty="0">
                <a:latin typeface="Poppins" pitchFamily="2" charset="77"/>
                <a:cs typeface="Poppins" pitchFamily="2" charset="77"/>
              </a:rPr>
              <a:t>§</a:t>
            </a:r>
            <a:r>
              <a:rPr lang="en-US" sz="1100" dirty="0">
                <a:latin typeface="Poppins" pitchFamily="2" charset="77"/>
                <a:cs typeface="Poppins" pitchFamily="2" charset="77"/>
              </a:rPr>
              <a:t>Clinical TLS (n = 2); laboratory TLS (n = 6); all events resolved without </a:t>
            </a:r>
            <a:br>
              <a:rPr lang="en-US" sz="1100" dirty="0">
                <a:latin typeface="Poppins" pitchFamily="2" charset="77"/>
                <a:cs typeface="Poppins" pitchFamily="2" charset="77"/>
              </a:rPr>
            </a:br>
            <a:r>
              <a:rPr lang="en-US" sz="1100" dirty="0">
                <a:latin typeface="Poppins" pitchFamily="2" charset="77"/>
                <a:cs typeface="Poppins" pitchFamily="2" charset="77"/>
              </a:rPr>
              <a:t>sequelae.</a:t>
            </a:r>
            <a:endParaRPr lang="en-US" sz="1100" dirty="0"/>
          </a:p>
        </p:txBody>
      </p:sp>
    </p:spTree>
    <p:extLst>
      <p:ext uri="{BB962C8B-B14F-4D97-AF65-F5344CB8AC3E}">
        <p14:creationId xmlns:p14="http://schemas.microsoft.com/office/powerpoint/2010/main" val="459761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E073C-427D-E853-BAB7-9367E13764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413102-0A89-189C-C219-37301BA4B5F3}"/>
              </a:ext>
            </a:extLst>
          </p:cNvPr>
          <p:cNvSpPr>
            <a:spLocks noGrp="1"/>
          </p:cNvSpPr>
          <p:nvPr>
            <p:ph idx="1"/>
          </p:nvPr>
        </p:nvSpPr>
        <p:spPr>
          <a:xfrm>
            <a:off x="231078" y="4565092"/>
            <a:ext cx="11740260" cy="1524810"/>
          </a:xfrm>
        </p:spPr>
        <p:txBody>
          <a:bodyPr/>
          <a:lstStyle/>
          <a:p>
            <a:pPr marL="342900" indent="-342900">
              <a:buFont typeface="Arial" panose="020B0604020202020204" pitchFamily="34" charset="0"/>
              <a:buChar char="•"/>
            </a:pPr>
            <a:r>
              <a:rPr lang="en-US" sz="2000" dirty="0"/>
              <a:t>Median follow-up: 14.2 </a:t>
            </a:r>
            <a:r>
              <a:rPr lang="en-US" sz="2000" dirty="0" err="1"/>
              <a:t>mo</a:t>
            </a:r>
            <a:r>
              <a:rPr lang="en-US" sz="2000" dirty="0"/>
              <a:t> (range: 0.3-24.9 mo)</a:t>
            </a:r>
          </a:p>
        </p:txBody>
      </p:sp>
      <p:sp>
        <p:nvSpPr>
          <p:cNvPr id="10243" name="Rectangle 4">
            <a:extLst>
              <a:ext uri="{FF2B5EF4-FFF2-40B4-BE49-F238E27FC236}">
                <a16:creationId xmlns:a16="http://schemas.microsoft.com/office/drawing/2014/main" id="{308985F5-6C00-E3AE-CFAF-BB423C2BA4F7}"/>
              </a:ext>
            </a:extLst>
          </p:cNvPr>
          <p:cNvSpPr>
            <a:spLocks noGrp="1" noChangeArrowheads="1"/>
          </p:cNvSpPr>
          <p:nvPr>
            <p:ph type="title"/>
          </p:nvPr>
        </p:nvSpPr>
        <p:spPr>
          <a:xfrm>
            <a:off x="231078" y="535756"/>
            <a:ext cx="11740260" cy="492944"/>
          </a:xfrm>
        </p:spPr>
        <p:txBody>
          <a:bodyPr/>
          <a:lstStyle/>
          <a:p>
            <a:r>
              <a:rPr lang="en-US" dirty="0"/>
              <a:t>Sonrotoclax R/R MCL: </a:t>
            </a:r>
            <a:r>
              <a:rPr lang="en-US" altLang="en-US" dirty="0"/>
              <a:t>Efficacy</a:t>
            </a:r>
          </a:p>
        </p:txBody>
      </p:sp>
      <p:graphicFrame>
        <p:nvGraphicFramePr>
          <p:cNvPr id="4" name="Group 32">
            <a:extLst>
              <a:ext uri="{FF2B5EF4-FFF2-40B4-BE49-F238E27FC236}">
                <a16:creationId xmlns:a16="http://schemas.microsoft.com/office/drawing/2014/main" id="{92613C82-8809-EC11-D59C-211B32EED2AD}"/>
              </a:ext>
            </a:extLst>
          </p:cNvPr>
          <p:cNvGraphicFramePr>
            <a:graphicFrameLocks noGrp="1"/>
          </p:cNvGraphicFramePr>
          <p:nvPr>
            <p:extLst>
              <p:ext uri="{D42A27DB-BD31-4B8C-83A1-F6EECF244321}">
                <p14:modId xmlns:p14="http://schemas.microsoft.com/office/powerpoint/2010/main" val="1345893171"/>
              </p:ext>
            </p:extLst>
          </p:nvPr>
        </p:nvGraphicFramePr>
        <p:xfrm>
          <a:off x="231078" y="1333816"/>
          <a:ext cx="11739562" cy="2926160"/>
        </p:xfrm>
        <a:graphic>
          <a:graphicData uri="http://schemas.openxmlformats.org/drawingml/2006/table">
            <a:tbl>
              <a:tblPr/>
              <a:tblGrid>
                <a:gridCol w="4355646">
                  <a:extLst>
                    <a:ext uri="{9D8B030D-6E8A-4147-A177-3AD203B41FA5}">
                      <a16:colId xmlns:a16="http://schemas.microsoft.com/office/drawing/2014/main" val="20000"/>
                    </a:ext>
                  </a:extLst>
                </a:gridCol>
                <a:gridCol w="3691958">
                  <a:extLst>
                    <a:ext uri="{9D8B030D-6E8A-4147-A177-3AD203B41FA5}">
                      <a16:colId xmlns:a16="http://schemas.microsoft.com/office/drawing/2014/main" val="20001"/>
                    </a:ext>
                  </a:extLst>
                </a:gridCol>
                <a:gridCol w="3691958">
                  <a:extLst>
                    <a:ext uri="{9D8B030D-6E8A-4147-A177-3AD203B41FA5}">
                      <a16:colId xmlns:a16="http://schemas.microsoft.com/office/drawing/2014/main" val="2625521037"/>
                    </a:ext>
                  </a:extLst>
                </a:gridCol>
              </a:tblGrid>
              <a:tr h="24890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Parameters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800" b="1" i="1" u="none" strike="noStrike" cap="none" normalizeH="0" baseline="0" dirty="0">
                          <a:ln>
                            <a:noFill/>
                          </a:ln>
                          <a:solidFill>
                            <a:schemeClr val="bg1"/>
                          </a:solidFill>
                          <a:effectLst/>
                          <a:latin typeface="Poppins" pitchFamily="2" charset="77"/>
                          <a:cs typeface="Poppins" pitchFamily="2" charset="77"/>
                        </a:rPr>
                      </a:br>
                      <a:r>
                        <a:rPr kumimoji="0" lang="en-US" sz="1800" b="1" i="0" u="none" strike="noStrike" cap="none" normalizeH="0" baseline="0" dirty="0">
                          <a:ln>
                            <a:noFill/>
                          </a:ln>
                          <a:solidFill>
                            <a:schemeClr val="bg1"/>
                          </a:solidFill>
                          <a:effectLst/>
                          <a:latin typeface="Poppins" pitchFamily="2" charset="77"/>
                          <a:cs typeface="Poppins" pitchFamily="2" charset="77"/>
                        </a:rPr>
                        <a:t>(n =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72236920"/>
                  </a:ext>
                </a:extLst>
              </a:tr>
              <a:tr h="24890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IRC Assessed</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INV Assessed</a:t>
                      </a:r>
                      <a:endParaRPr kumimoji="0" lang="en-US" sz="18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ORR,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95% CI,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1-sided </a:t>
                      </a:r>
                      <a:r>
                        <a:rPr kumimoji="0" lang="en-US" sz="1800" b="0" i="1" u="none" strike="noStrike" cap="none" normalizeH="0" baseline="0">
                          <a:ln>
                            <a:noFill/>
                          </a:ln>
                          <a:solidFill>
                            <a:schemeClr val="tx1"/>
                          </a:solidFill>
                          <a:effectLst/>
                          <a:latin typeface="Poppins" pitchFamily="2" charset="77"/>
                          <a:cs typeface="Poppins" pitchFamily="2" charset="77"/>
                        </a:rPr>
                        <a:t>P </a:t>
                      </a:r>
                      <a:r>
                        <a:rPr kumimoji="0" lang="en-US" sz="1800" b="0" i="0" u="none" strike="noStrike" cap="none" normalizeH="0" baseline="0">
                          <a:ln>
                            <a:noFill/>
                          </a:ln>
                          <a:solidFill>
                            <a:schemeClr val="tx1"/>
                          </a:solidFill>
                          <a:effectLst/>
                          <a:latin typeface="Poppins" pitchFamily="2" charset="77"/>
                          <a:cs typeface="Poppins" pitchFamily="2" charset="77"/>
                        </a:rPr>
                        <a:t>value</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54 (52.4)</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42.4-62.4</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49 (47.6)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37.6-57.6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CR,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95% CI,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16 (15.5)</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9.1-24.0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23 (22.3)</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14.7-31.6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Median TTR, months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1.9 (1.6-6.2)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1.9 (1.6-4.0)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00444907"/>
                  </a:ext>
                </a:extLst>
              </a:tr>
            </a:tbl>
          </a:graphicData>
        </a:graphic>
      </p:graphicFrame>
      <p:sp>
        <p:nvSpPr>
          <p:cNvPr id="12" name="Text Box 15">
            <a:extLst>
              <a:ext uri="{FF2B5EF4-FFF2-40B4-BE49-F238E27FC236}">
                <a16:creationId xmlns:a16="http://schemas.microsoft.com/office/drawing/2014/main" id="{C8F0FDB5-F7AA-D0DB-0A8C-184959155D47}"/>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Wang. ASH 2025. Abstr 663.</a:t>
            </a:r>
            <a:endParaRPr lang="en-US" altLang="en-US" sz="800" b="0" dirty="0">
              <a:solidFill>
                <a:srgbClr val="161616"/>
              </a:solidFill>
              <a:latin typeface="Poppins" pitchFamily="2" charset="77"/>
            </a:endParaRPr>
          </a:p>
        </p:txBody>
      </p:sp>
      <p:sp>
        <p:nvSpPr>
          <p:cNvPr id="7" name="TextBox 6">
            <a:extLst>
              <a:ext uri="{FF2B5EF4-FFF2-40B4-BE49-F238E27FC236}">
                <a16:creationId xmlns:a16="http://schemas.microsoft.com/office/drawing/2014/main" id="{F707D87C-E5B1-8657-3685-5071FF095B39}"/>
              </a:ext>
            </a:extLst>
          </p:cNvPr>
          <p:cNvSpPr txBox="1"/>
          <p:nvPr/>
        </p:nvSpPr>
        <p:spPr>
          <a:xfrm>
            <a:off x="231078" y="4353999"/>
            <a:ext cx="3338513" cy="228342"/>
          </a:xfrm>
          <a:prstGeom prst="rect">
            <a:avLst/>
          </a:prstGeom>
        </p:spPr>
        <p:txBody>
          <a:bodyPr vert="horz" wrap="square" lIns="0" tIns="0" rIns="0" bIns="0" rtlCol="0">
            <a:noAutofit/>
          </a:bodyPr>
          <a:lstStyle/>
          <a:p>
            <a:pPr algn="l"/>
            <a:r>
              <a:rPr lang="en-US" sz="1100" dirty="0"/>
              <a:t>*Efficacy analysis set includes part 2. </a:t>
            </a:r>
          </a:p>
        </p:txBody>
      </p:sp>
    </p:spTree>
    <p:extLst>
      <p:ext uri="{BB962C8B-B14F-4D97-AF65-F5344CB8AC3E}">
        <p14:creationId xmlns:p14="http://schemas.microsoft.com/office/powerpoint/2010/main" val="422519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BC72F-E5AB-A5CB-A088-E73F9394501E}"/>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16632117-76FA-23B2-BFF1-D6C2240D72CE}"/>
              </a:ext>
            </a:extLst>
          </p:cNvPr>
          <p:cNvSpPr>
            <a:spLocks noGrp="1" noChangeArrowheads="1"/>
          </p:cNvSpPr>
          <p:nvPr>
            <p:ph type="title"/>
          </p:nvPr>
        </p:nvSpPr>
        <p:spPr>
          <a:xfrm>
            <a:off x="231078" y="535756"/>
            <a:ext cx="11740260" cy="492944"/>
          </a:xfrm>
        </p:spPr>
        <p:txBody>
          <a:bodyPr/>
          <a:lstStyle/>
          <a:p>
            <a:r>
              <a:rPr lang="en-US" dirty="0"/>
              <a:t>Sonrotoclax R/R MCL: </a:t>
            </a:r>
            <a:r>
              <a:rPr lang="en-US" altLang="en-US" dirty="0"/>
              <a:t>ORR by Disease Subtype</a:t>
            </a:r>
          </a:p>
        </p:txBody>
      </p:sp>
      <p:graphicFrame>
        <p:nvGraphicFramePr>
          <p:cNvPr id="4" name="Group 32">
            <a:extLst>
              <a:ext uri="{FF2B5EF4-FFF2-40B4-BE49-F238E27FC236}">
                <a16:creationId xmlns:a16="http://schemas.microsoft.com/office/drawing/2014/main" id="{E0A507F5-06E4-58AC-5016-F7F6FC844547}"/>
              </a:ext>
            </a:extLst>
          </p:cNvPr>
          <p:cNvGraphicFramePr>
            <a:graphicFrameLocks noGrp="1"/>
          </p:cNvGraphicFramePr>
          <p:nvPr>
            <p:extLst>
              <p:ext uri="{D42A27DB-BD31-4B8C-83A1-F6EECF244321}">
                <p14:modId xmlns:p14="http://schemas.microsoft.com/office/powerpoint/2010/main" val="627979858"/>
              </p:ext>
            </p:extLst>
          </p:nvPr>
        </p:nvGraphicFramePr>
        <p:xfrm>
          <a:off x="231077" y="1333816"/>
          <a:ext cx="11739562" cy="4297856"/>
        </p:xfrm>
        <a:graphic>
          <a:graphicData uri="http://schemas.openxmlformats.org/drawingml/2006/table">
            <a:tbl>
              <a:tblPr/>
              <a:tblGrid>
                <a:gridCol w="4992773">
                  <a:extLst>
                    <a:ext uri="{9D8B030D-6E8A-4147-A177-3AD203B41FA5}">
                      <a16:colId xmlns:a16="http://schemas.microsoft.com/office/drawing/2014/main" val="20000"/>
                    </a:ext>
                  </a:extLst>
                </a:gridCol>
                <a:gridCol w="2987643">
                  <a:extLst>
                    <a:ext uri="{9D8B030D-6E8A-4147-A177-3AD203B41FA5}">
                      <a16:colId xmlns:a16="http://schemas.microsoft.com/office/drawing/2014/main" val="2326163561"/>
                    </a:ext>
                  </a:extLst>
                </a:gridCol>
                <a:gridCol w="3759146">
                  <a:extLst>
                    <a:ext uri="{9D8B030D-6E8A-4147-A177-3AD203B41FA5}">
                      <a16:colId xmlns:a16="http://schemas.microsoft.com/office/drawing/2014/main" val="20001"/>
                    </a:ext>
                  </a:extLst>
                </a:gridCol>
              </a:tblGrid>
              <a:tr h="24890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800" b="1" i="1" u="none" strike="noStrike" cap="none" normalizeH="0" baseline="0" dirty="0">
                          <a:ln>
                            <a:noFill/>
                          </a:ln>
                          <a:solidFill>
                            <a:schemeClr val="bg1"/>
                          </a:solidFill>
                          <a:effectLst/>
                          <a:latin typeface="Poppins" pitchFamily="2" charset="77"/>
                          <a:cs typeface="Poppins" pitchFamily="2" charset="77"/>
                        </a:rPr>
                      </a:br>
                      <a:r>
                        <a:rPr kumimoji="0" lang="en-US" sz="1800" b="1" i="0" u="none" strike="noStrike" cap="none" normalizeH="0" baseline="0" dirty="0">
                          <a:ln>
                            <a:noFill/>
                          </a:ln>
                          <a:solidFill>
                            <a:schemeClr val="bg1"/>
                          </a:solidFill>
                          <a:effectLst/>
                          <a:latin typeface="Poppins" pitchFamily="2" charset="77"/>
                          <a:cs typeface="Poppins" pitchFamily="2" charset="77"/>
                        </a:rPr>
                        <a:t>(n =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72236920"/>
                  </a:ext>
                </a:extLst>
              </a:tr>
              <a:tr h="24890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Responses,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ORR by IRC,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Stage IV at study entry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41/81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50.6 (39.27-61.92)</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Age ≥65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34/65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52.3 (39.54-64.85)</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1" u="none" strike="noStrike" cap="none" normalizeH="0" baseline="0" dirty="0">
                          <a:ln>
                            <a:noFill/>
                          </a:ln>
                          <a:solidFill>
                            <a:schemeClr val="tx1"/>
                          </a:solidFill>
                          <a:effectLst/>
                          <a:latin typeface="Poppins" pitchFamily="2" charset="77"/>
                          <a:cs typeface="Poppins" pitchFamily="2" charset="77"/>
                        </a:rPr>
                        <a:t>TP53 </a:t>
                      </a:r>
                      <a:r>
                        <a:rPr kumimoji="0" lang="en-US" sz="1800" b="0" i="0" u="none" strike="noStrike" cap="none" normalizeH="0" baseline="0" dirty="0">
                          <a:ln>
                            <a:noFill/>
                          </a:ln>
                          <a:solidFill>
                            <a:schemeClr val="tx1"/>
                          </a:solidFill>
                          <a:effectLst/>
                          <a:latin typeface="Poppins" pitchFamily="2" charset="77"/>
                          <a:cs typeface="Poppins" pitchFamily="2" charset="77"/>
                        </a:rPr>
                        <a:t>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13/22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59.1 (36.35-79.29)</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00444907"/>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Ki-78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17/36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47.2 (30.41-64.51)</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72663207"/>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Bulky disease (longest diameter ≥5 cm)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23/42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54.8 (38.67-70.15)</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89025449"/>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High MIPI score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14/34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41.2 (24.65-59.30)</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68384150"/>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Refractory to last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44/89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49.4 (38.67-60.25)</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32883727"/>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a:ln>
                            <a:noFill/>
                          </a:ln>
                          <a:solidFill>
                            <a:schemeClr val="tx1"/>
                          </a:solidFill>
                          <a:effectLst/>
                          <a:latin typeface="Poppins" pitchFamily="2" charset="77"/>
                          <a:cs typeface="Poppins" pitchFamily="2" charset="77"/>
                        </a:rPr>
                        <a:t>&lt;3 prior lines of therapy</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25/41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61.0 (44.50-75.80)</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75040304"/>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a:ln>
                            <a:noFill/>
                          </a:ln>
                          <a:solidFill>
                            <a:schemeClr val="tx1"/>
                          </a:solidFill>
                          <a:effectLst/>
                          <a:latin typeface="Poppins" pitchFamily="2" charset="77"/>
                          <a:cs typeface="Poppins" pitchFamily="2" charset="77"/>
                        </a:rPr>
                        <a:t>≥3 prior lines of therapy</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29/62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46.8 (33.98-59.88)</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87285118"/>
                  </a:ext>
                </a:extLst>
              </a:tr>
            </a:tbl>
          </a:graphicData>
        </a:graphic>
      </p:graphicFrame>
      <p:sp>
        <p:nvSpPr>
          <p:cNvPr id="12" name="Text Box 15">
            <a:extLst>
              <a:ext uri="{FF2B5EF4-FFF2-40B4-BE49-F238E27FC236}">
                <a16:creationId xmlns:a16="http://schemas.microsoft.com/office/drawing/2014/main" id="{CCE1FD74-FA73-95E6-4CBE-158DDB8EE2D6}"/>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Wang. ASH 2025. Abstr 663.</a:t>
            </a:r>
            <a:endParaRPr lang="en-US" altLang="en-US" sz="800" b="0" dirty="0">
              <a:solidFill>
                <a:srgbClr val="161616"/>
              </a:solidFill>
              <a:latin typeface="Poppins" pitchFamily="2" charset="77"/>
            </a:endParaRPr>
          </a:p>
        </p:txBody>
      </p:sp>
      <p:sp>
        <p:nvSpPr>
          <p:cNvPr id="7" name="TextBox 6">
            <a:extLst>
              <a:ext uri="{FF2B5EF4-FFF2-40B4-BE49-F238E27FC236}">
                <a16:creationId xmlns:a16="http://schemas.microsoft.com/office/drawing/2014/main" id="{523C3086-EABE-79B6-3E47-C035C4BFEE64}"/>
              </a:ext>
            </a:extLst>
          </p:cNvPr>
          <p:cNvSpPr txBox="1"/>
          <p:nvPr/>
        </p:nvSpPr>
        <p:spPr>
          <a:xfrm>
            <a:off x="231077" y="5726468"/>
            <a:ext cx="3338513" cy="228342"/>
          </a:xfrm>
          <a:prstGeom prst="rect">
            <a:avLst/>
          </a:prstGeom>
        </p:spPr>
        <p:txBody>
          <a:bodyPr vert="horz" wrap="square" lIns="0" tIns="0" rIns="0" bIns="0" rtlCol="0">
            <a:noAutofit/>
          </a:bodyPr>
          <a:lstStyle/>
          <a:p>
            <a:pPr algn="l"/>
            <a:r>
              <a:rPr lang="en-US" sz="1100" dirty="0"/>
              <a:t>*Efficacy analysis set includes part 2. </a:t>
            </a:r>
          </a:p>
        </p:txBody>
      </p:sp>
    </p:spTree>
    <p:extLst>
      <p:ext uri="{BB962C8B-B14F-4D97-AF65-F5344CB8AC3E}">
        <p14:creationId xmlns:p14="http://schemas.microsoft.com/office/powerpoint/2010/main" val="377123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E8B0B-C5D7-E3D4-6DB1-D596A4562D3D}"/>
            </a:ext>
          </a:extLst>
        </p:cNvPr>
        <p:cNvGrpSpPr/>
        <p:nvPr/>
      </p:nvGrpSpPr>
      <p:grpSpPr>
        <a:xfrm>
          <a:off x="0" y="0"/>
          <a:ext cx="0" cy="0"/>
          <a:chOff x="0" y="0"/>
          <a:chExt cx="0" cy="0"/>
        </a:xfrm>
      </p:grpSpPr>
      <p:sp>
        <p:nvSpPr>
          <p:cNvPr id="10289" name="Freeform: Shape 10288">
            <a:extLst>
              <a:ext uri="{FF2B5EF4-FFF2-40B4-BE49-F238E27FC236}">
                <a16:creationId xmlns:a16="http://schemas.microsoft.com/office/drawing/2014/main" id="{05DE954D-B555-68A5-1403-7C4692289D0C}"/>
              </a:ext>
            </a:extLst>
          </p:cNvPr>
          <p:cNvSpPr/>
          <p:nvPr/>
        </p:nvSpPr>
        <p:spPr>
          <a:xfrm>
            <a:off x="5881688" y="2105025"/>
            <a:ext cx="5572125" cy="2695575"/>
          </a:xfrm>
          <a:custGeom>
            <a:avLst/>
            <a:gdLst>
              <a:gd name="csX0" fmla="*/ 5572125 w 5572125"/>
              <a:gd name="csY0" fmla="*/ 1252538 h 2695575"/>
              <a:gd name="csX1" fmla="*/ 5572125 w 5572125"/>
              <a:gd name="csY1" fmla="*/ 2695575 h 2695575"/>
              <a:gd name="csX2" fmla="*/ 4700587 w 5572125"/>
              <a:gd name="csY2" fmla="*/ 2695575 h 2695575"/>
              <a:gd name="csX3" fmla="*/ 4700587 w 5572125"/>
              <a:gd name="csY3" fmla="*/ 2209800 h 2695575"/>
              <a:gd name="csX4" fmla="*/ 4143375 w 5572125"/>
              <a:gd name="csY4" fmla="*/ 2209800 h 2695575"/>
              <a:gd name="csX5" fmla="*/ 4143375 w 5572125"/>
              <a:gd name="csY5" fmla="*/ 1824038 h 2695575"/>
              <a:gd name="csX6" fmla="*/ 3224212 w 5572125"/>
              <a:gd name="csY6" fmla="*/ 1824038 h 2695575"/>
              <a:gd name="csX7" fmla="*/ 3224212 w 5572125"/>
              <a:gd name="csY7" fmla="*/ 1695450 h 2695575"/>
              <a:gd name="csX8" fmla="*/ 2605087 w 5572125"/>
              <a:gd name="csY8" fmla="*/ 1695450 h 2695575"/>
              <a:gd name="csX9" fmla="*/ 2605087 w 5572125"/>
              <a:gd name="csY9" fmla="*/ 1590675 h 2695575"/>
              <a:gd name="csX10" fmla="*/ 2509837 w 5572125"/>
              <a:gd name="csY10" fmla="*/ 1590675 h 2695575"/>
              <a:gd name="csX11" fmla="*/ 2509837 w 5572125"/>
              <a:gd name="csY11" fmla="*/ 1524000 h 2695575"/>
              <a:gd name="csX12" fmla="*/ 2085975 w 5572125"/>
              <a:gd name="csY12" fmla="*/ 1524000 h 2695575"/>
              <a:gd name="csX13" fmla="*/ 2085975 w 5572125"/>
              <a:gd name="csY13" fmla="*/ 1452563 h 2695575"/>
              <a:gd name="csX14" fmla="*/ 1862137 w 5572125"/>
              <a:gd name="csY14" fmla="*/ 1452563 h 2695575"/>
              <a:gd name="csX15" fmla="*/ 1862137 w 5572125"/>
              <a:gd name="csY15" fmla="*/ 1390650 h 2695575"/>
              <a:gd name="csX16" fmla="*/ 1838325 w 5572125"/>
              <a:gd name="csY16" fmla="*/ 1390650 h 2695575"/>
              <a:gd name="csX17" fmla="*/ 1838325 w 5572125"/>
              <a:gd name="csY17" fmla="*/ 1323975 h 2695575"/>
              <a:gd name="csX18" fmla="*/ 1804987 w 5572125"/>
              <a:gd name="csY18" fmla="*/ 1323975 h 2695575"/>
              <a:gd name="csX19" fmla="*/ 1804987 w 5572125"/>
              <a:gd name="csY19" fmla="*/ 1252538 h 2695575"/>
              <a:gd name="csX20" fmla="*/ 1747837 w 5572125"/>
              <a:gd name="csY20" fmla="*/ 1252538 h 2695575"/>
              <a:gd name="csX21" fmla="*/ 1747837 w 5572125"/>
              <a:gd name="csY21" fmla="*/ 1185863 h 2695575"/>
              <a:gd name="csX22" fmla="*/ 1162050 w 5572125"/>
              <a:gd name="csY22" fmla="*/ 1185863 h 2695575"/>
              <a:gd name="csX23" fmla="*/ 1162050 w 5572125"/>
              <a:gd name="csY23" fmla="*/ 1128713 h 2695575"/>
              <a:gd name="csX24" fmla="*/ 1157287 w 5572125"/>
              <a:gd name="csY24" fmla="*/ 1128713 h 2695575"/>
              <a:gd name="csX25" fmla="*/ 1157287 w 5572125"/>
              <a:gd name="csY25" fmla="*/ 1047750 h 2695575"/>
              <a:gd name="csX26" fmla="*/ 1128712 w 5572125"/>
              <a:gd name="csY26" fmla="*/ 1047750 h 2695575"/>
              <a:gd name="csX27" fmla="*/ 1128712 w 5572125"/>
              <a:gd name="csY27" fmla="*/ 847725 h 2695575"/>
              <a:gd name="csX28" fmla="*/ 1052512 w 5572125"/>
              <a:gd name="csY28" fmla="*/ 847725 h 2695575"/>
              <a:gd name="csX29" fmla="*/ 1052512 w 5572125"/>
              <a:gd name="csY29" fmla="*/ 790575 h 2695575"/>
              <a:gd name="csX30" fmla="*/ 1038225 w 5572125"/>
              <a:gd name="csY30" fmla="*/ 790575 h 2695575"/>
              <a:gd name="csX31" fmla="*/ 1038225 w 5572125"/>
              <a:gd name="csY31" fmla="*/ 719138 h 2695575"/>
              <a:gd name="csX32" fmla="*/ 976312 w 5572125"/>
              <a:gd name="csY32" fmla="*/ 719138 h 2695575"/>
              <a:gd name="csX33" fmla="*/ 976312 w 5572125"/>
              <a:gd name="csY33" fmla="*/ 642938 h 2695575"/>
              <a:gd name="csX34" fmla="*/ 561975 w 5572125"/>
              <a:gd name="csY34" fmla="*/ 642938 h 2695575"/>
              <a:gd name="csX35" fmla="*/ 561975 w 5572125"/>
              <a:gd name="csY35" fmla="*/ 561975 h 2695575"/>
              <a:gd name="csX36" fmla="*/ 404812 w 5572125"/>
              <a:gd name="csY36" fmla="*/ 561975 h 2695575"/>
              <a:gd name="csX37" fmla="*/ 404812 w 5572125"/>
              <a:gd name="csY37" fmla="*/ 433388 h 2695575"/>
              <a:gd name="csX38" fmla="*/ 185737 w 5572125"/>
              <a:gd name="csY38" fmla="*/ 433388 h 2695575"/>
              <a:gd name="csX39" fmla="*/ 185737 w 5572125"/>
              <a:gd name="csY39" fmla="*/ 376238 h 2695575"/>
              <a:gd name="csX40" fmla="*/ 0 w 5572125"/>
              <a:gd name="csY40" fmla="*/ 376238 h 2695575"/>
              <a:gd name="csX41" fmla="*/ 0 w 5572125"/>
              <a:gd name="csY41" fmla="*/ 0 h 2695575"/>
              <a:gd name="csX42" fmla="*/ 190500 w 5572125"/>
              <a:gd name="csY42" fmla="*/ 0 h 2695575"/>
              <a:gd name="csX43" fmla="*/ 190500 w 5572125"/>
              <a:gd name="csY43" fmla="*/ 19050 h 2695575"/>
              <a:gd name="csX44" fmla="*/ 385762 w 5572125"/>
              <a:gd name="csY44" fmla="*/ 19050 h 2695575"/>
              <a:gd name="csX45" fmla="*/ 385762 w 5572125"/>
              <a:gd name="csY45" fmla="*/ 85725 h 2695575"/>
              <a:gd name="csX46" fmla="*/ 557212 w 5572125"/>
              <a:gd name="csY46" fmla="*/ 85725 h 2695575"/>
              <a:gd name="csX47" fmla="*/ 557212 w 5572125"/>
              <a:gd name="csY47" fmla="*/ 119063 h 2695575"/>
              <a:gd name="csX48" fmla="*/ 966787 w 5572125"/>
              <a:gd name="csY48" fmla="*/ 119063 h 2695575"/>
              <a:gd name="csX49" fmla="*/ 966787 w 5572125"/>
              <a:gd name="csY49" fmla="*/ 157163 h 2695575"/>
              <a:gd name="csX50" fmla="*/ 1047750 w 5572125"/>
              <a:gd name="csY50" fmla="*/ 157163 h 2695575"/>
              <a:gd name="csX51" fmla="*/ 1047750 w 5572125"/>
              <a:gd name="csY51" fmla="*/ 242888 h 2695575"/>
              <a:gd name="csX52" fmla="*/ 1104900 w 5572125"/>
              <a:gd name="csY52" fmla="*/ 242888 h 2695575"/>
              <a:gd name="csX53" fmla="*/ 1104900 w 5572125"/>
              <a:gd name="csY53" fmla="*/ 276225 h 2695575"/>
              <a:gd name="csX54" fmla="*/ 1128712 w 5572125"/>
              <a:gd name="csY54" fmla="*/ 276225 h 2695575"/>
              <a:gd name="csX55" fmla="*/ 1128712 w 5572125"/>
              <a:gd name="csY55" fmla="*/ 371475 h 2695575"/>
              <a:gd name="csX56" fmla="*/ 1143000 w 5572125"/>
              <a:gd name="csY56" fmla="*/ 371475 h 2695575"/>
              <a:gd name="csX57" fmla="*/ 1143000 w 5572125"/>
              <a:gd name="csY57" fmla="*/ 414338 h 2695575"/>
              <a:gd name="csX58" fmla="*/ 1162050 w 5572125"/>
              <a:gd name="csY58" fmla="*/ 414338 h 2695575"/>
              <a:gd name="csX59" fmla="*/ 1162050 w 5572125"/>
              <a:gd name="csY59" fmla="*/ 461963 h 2695575"/>
              <a:gd name="csX60" fmla="*/ 1738312 w 5572125"/>
              <a:gd name="csY60" fmla="*/ 461963 h 2695575"/>
              <a:gd name="csX61" fmla="*/ 1738312 w 5572125"/>
              <a:gd name="csY61" fmla="*/ 519113 h 2695575"/>
              <a:gd name="csX62" fmla="*/ 1814512 w 5572125"/>
              <a:gd name="csY62" fmla="*/ 519113 h 2695575"/>
              <a:gd name="csX63" fmla="*/ 1814512 w 5572125"/>
              <a:gd name="csY63" fmla="*/ 566738 h 2695575"/>
              <a:gd name="csX64" fmla="*/ 1833562 w 5572125"/>
              <a:gd name="csY64" fmla="*/ 566738 h 2695575"/>
              <a:gd name="csX65" fmla="*/ 1833562 w 5572125"/>
              <a:gd name="csY65" fmla="*/ 619125 h 2695575"/>
              <a:gd name="csX66" fmla="*/ 1862137 w 5572125"/>
              <a:gd name="csY66" fmla="*/ 619125 h 2695575"/>
              <a:gd name="csX67" fmla="*/ 1862137 w 5572125"/>
              <a:gd name="csY67" fmla="*/ 676275 h 2695575"/>
              <a:gd name="csX68" fmla="*/ 2090737 w 5572125"/>
              <a:gd name="csY68" fmla="*/ 676275 h 2695575"/>
              <a:gd name="csX69" fmla="*/ 2090737 w 5572125"/>
              <a:gd name="csY69" fmla="*/ 723900 h 2695575"/>
              <a:gd name="csX70" fmla="*/ 2509837 w 5572125"/>
              <a:gd name="csY70" fmla="*/ 723900 h 2695575"/>
              <a:gd name="csX71" fmla="*/ 2509837 w 5572125"/>
              <a:gd name="csY71" fmla="*/ 790575 h 2695575"/>
              <a:gd name="csX72" fmla="*/ 2590800 w 5572125"/>
              <a:gd name="csY72" fmla="*/ 790575 h 2695575"/>
              <a:gd name="csX73" fmla="*/ 2590800 w 5572125"/>
              <a:gd name="csY73" fmla="*/ 852488 h 2695575"/>
              <a:gd name="csX74" fmla="*/ 3200400 w 5572125"/>
              <a:gd name="csY74" fmla="*/ 852488 h 2695575"/>
              <a:gd name="csX75" fmla="*/ 3200400 w 5572125"/>
              <a:gd name="csY75" fmla="*/ 933450 h 2695575"/>
              <a:gd name="csX76" fmla="*/ 4133850 w 5572125"/>
              <a:gd name="csY76" fmla="*/ 933450 h 2695575"/>
              <a:gd name="csX77" fmla="*/ 4133850 w 5572125"/>
              <a:gd name="csY77" fmla="*/ 1071563 h 2695575"/>
              <a:gd name="csX78" fmla="*/ 4700587 w 5572125"/>
              <a:gd name="csY78" fmla="*/ 1071563 h 2695575"/>
              <a:gd name="csX79" fmla="*/ 4700587 w 5572125"/>
              <a:gd name="csY79" fmla="*/ 1266825 h 2695575"/>
              <a:gd name="csX80" fmla="*/ 5572125 w 5572125"/>
              <a:gd name="csY80" fmla="*/ 1252538 h 26955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5572125" h="2695575">
                <a:moveTo>
                  <a:pt x="5572125" y="1252538"/>
                </a:moveTo>
                <a:lnTo>
                  <a:pt x="5572125" y="2695575"/>
                </a:lnTo>
                <a:lnTo>
                  <a:pt x="4700587" y="2695575"/>
                </a:lnTo>
                <a:lnTo>
                  <a:pt x="4700587" y="2209800"/>
                </a:lnTo>
                <a:lnTo>
                  <a:pt x="4143375" y="2209800"/>
                </a:lnTo>
                <a:lnTo>
                  <a:pt x="4143375" y="1824038"/>
                </a:lnTo>
                <a:lnTo>
                  <a:pt x="3224212" y="1824038"/>
                </a:lnTo>
                <a:lnTo>
                  <a:pt x="3224212" y="1695450"/>
                </a:lnTo>
                <a:lnTo>
                  <a:pt x="2605087" y="1695450"/>
                </a:lnTo>
                <a:lnTo>
                  <a:pt x="2605087" y="1590675"/>
                </a:lnTo>
                <a:lnTo>
                  <a:pt x="2509837" y="1590675"/>
                </a:lnTo>
                <a:lnTo>
                  <a:pt x="2509837" y="1524000"/>
                </a:lnTo>
                <a:lnTo>
                  <a:pt x="2085975" y="1524000"/>
                </a:lnTo>
                <a:lnTo>
                  <a:pt x="2085975" y="1452563"/>
                </a:lnTo>
                <a:lnTo>
                  <a:pt x="1862137" y="1452563"/>
                </a:lnTo>
                <a:lnTo>
                  <a:pt x="1862137" y="1390650"/>
                </a:lnTo>
                <a:lnTo>
                  <a:pt x="1838325" y="1390650"/>
                </a:lnTo>
                <a:lnTo>
                  <a:pt x="1838325" y="1323975"/>
                </a:lnTo>
                <a:lnTo>
                  <a:pt x="1804987" y="1323975"/>
                </a:lnTo>
                <a:lnTo>
                  <a:pt x="1804987" y="1252538"/>
                </a:lnTo>
                <a:lnTo>
                  <a:pt x="1747837" y="1252538"/>
                </a:lnTo>
                <a:lnTo>
                  <a:pt x="1747837" y="1185863"/>
                </a:lnTo>
                <a:lnTo>
                  <a:pt x="1162050" y="1185863"/>
                </a:lnTo>
                <a:lnTo>
                  <a:pt x="1162050" y="1128713"/>
                </a:lnTo>
                <a:lnTo>
                  <a:pt x="1157287" y="1128713"/>
                </a:lnTo>
                <a:lnTo>
                  <a:pt x="1157287" y="1047750"/>
                </a:lnTo>
                <a:lnTo>
                  <a:pt x="1128712" y="1047750"/>
                </a:lnTo>
                <a:lnTo>
                  <a:pt x="1128712" y="847725"/>
                </a:lnTo>
                <a:lnTo>
                  <a:pt x="1052512" y="847725"/>
                </a:lnTo>
                <a:lnTo>
                  <a:pt x="1052512" y="790575"/>
                </a:lnTo>
                <a:lnTo>
                  <a:pt x="1038225" y="790575"/>
                </a:lnTo>
                <a:lnTo>
                  <a:pt x="1038225" y="719138"/>
                </a:lnTo>
                <a:lnTo>
                  <a:pt x="976312" y="719138"/>
                </a:lnTo>
                <a:lnTo>
                  <a:pt x="976312" y="642938"/>
                </a:lnTo>
                <a:lnTo>
                  <a:pt x="561975" y="642938"/>
                </a:lnTo>
                <a:lnTo>
                  <a:pt x="561975" y="561975"/>
                </a:lnTo>
                <a:lnTo>
                  <a:pt x="404812" y="561975"/>
                </a:lnTo>
                <a:lnTo>
                  <a:pt x="404812" y="433388"/>
                </a:lnTo>
                <a:lnTo>
                  <a:pt x="185737" y="433388"/>
                </a:lnTo>
                <a:lnTo>
                  <a:pt x="185737" y="376238"/>
                </a:lnTo>
                <a:lnTo>
                  <a:pt x="0" y="376238"/>
                </a:lnTo>
                <a:lnTo>
                  <a:pt x="0" y="0"/>
                </a:lnTo>
                <a:lnTo>
                  <a:pt x="190500" y="0"/>
                </a:lnTo>
                <a:lnTo>
                  <a:pt x="190500" y="19050"/>
                </a:lnTo>
                <a:lnTo>
                  <a:pt x="385762" y="19050"/>
                </a:lnTo>
                <a:lnTo>
                  <a:pt x="385762" y="85725"/>
                </a:lnTo>
                <a:lnTo>
                  <a:pt x="557212" y="85725"/>
                </a:lnTo>
                <a:lnTo>
                  <a:pt x="557212" y="119063"/>
                </a:lnTo>
                <a:lnTo>
                  <a:pt x="966787" y="119063"/>
                </a:lnTo>
                <a:lnTo>
                  <a:pt x="966787" y="157163"/>
                </a:lnTo>
                <a:lnTo>
                  <a:pt x="1047750" y="157163"/>
                </a:lnTo>
                <a:lnTo>
                  <a:pt x="1047750" y="242888"/>
                </a:lnTo>
                <a:lnTo>
                  <a:pt x="1104900" y="242888"/>
                </a:lnTo>
                <a:lnTo>
                  <a:pt x="1104900" y="276225"/>
                </a:lnTo>
                <a:lnTo>
                  <a:pt x="1128712" y="276225"/>
                </a:lnTo>
                <a:lnTo>
                  <a:pt x="1128712" y="371475"/>
                </a:lnTo>
                <a:lnTo>
                  <a:pt x="1143000" y="371475"/>
                </a:lnTo>
                <a:lnTo>
                  <a:pt x="1143000" y="414338"/>
                </a:lnTo>
                <a:lnTo>
                  <a:pt x="1162050" y="414338"/>
                </a:lnTo>
                <a:lnTo>
                  <a:pt x="1162050" y="461963"/>
                </a:lnTo>
                <a:lnTo>
                  <a:pt x="1738312" y="461963"/>
                </a:lnTo>
                <a:lnTo>
                  <a:pt x="1738312" y="519113"/>
                </a:lnTo>
                <a:lnTo>
                  <a:pt x="1814512" y="519113"/>
                </a:lnTo>
                <a:lnTo>
                  <a:pt x="1814512" y="566738"/>
                </a:lnTo>
                <a:lnTo>
                  <a:pt x="1833562" y="566738"/>
                </a:lnTo>
                <a:lnTo>
                  <a:pt x="1833562" y="619125"/>
                </a:lnTo>
                <a:lnTo>
                  <a:pt x="1862137" y="619125"/>
                </a:lnTo>
                <a:lnTo>
                  <a:pt x="1862137" y="676275"/>
                </a:lnTo>
                <a:lnTo>
                  <a:pt x="2090737" y="676275"/>
                </a:lnTo>
                <a:lnTo>
                  <a:pt x="2090737" y="723900"/>
                </a:lnTo>
                <a:lnTo>
                  <a:pt x="2509837" y="723900"/>
                </a:lnTo>
                <a:lnTo>
                  <a:pt x="2509837" y="790575"/>
                </a:lnTo>
                <a:lnTo>
                  <a:pt x="2590800" y="790575"/>
                </a:lnTo>
                <a:lnTo>
                  <a:pt x="2590800" y="852488"/>
                </a:lnTo>
                <a:lnTo>
                  <a:pt x="3200400" y="852488"/>
                </a:lnTo>
                <a:lnTo>
                  <a:pt x="3200400" y="933450"/>
                </a:lnTo>
                <a:lnTo>
                  <a:pt x="4133850" y="933450"/>
                </a:lnTo>
                <a:lnTo>
                  <a:pt x="4133850" y="1071563"/>
                </a:lnTo>
                <a:lnTo>
                  <a:pt x="4700587" y="1071563"/>
                </a:lnTo>
                <a:lnTo>
                  <a:pt x="4700587" y="1266825"/>
                </a:lnTo>
                <a:lnTo>
                  <a:pt x="5572125" y="1252538"/>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a:extLst>
              <a:ext uri="{FF2B5EF4-FFF2-40B4-BE49-F238E27FC236}">
                <a16:creationId xmlns:a16="http://schemas.microsoft.com/office/drawing/2014/main" id="{77962F40-9390-16FF-7EF7-260E75970C4E}"/>
              </a:ext>
            </a:extLst>
          </p:cNvPr>
          <p:cNvSpPr>
            <a:spLocks noGrp="1"/>
          </p:cNvSpPr>
          <p:nvPr>
            <p:ph idx="1"/>
          </p:nvPr>
        </p:nvSpPr>
        <p:spPr/>
        <p:txBody>
          <a:bodyPr/>
          <a:lstStyle/>
          <a:p>
            <a:pPr marL="342900" indent="-342900">
              <a:buFont typeface="Arial" panose="020B0604020202020204" pitchFamily="34" charset="0"/>
              <a:buChar char="•"/>
            </a:pPr>
            <a:r>
              <a:rPr lang="en-US" sz="2000" dirty="0"/>
              <a:t>Median follow-up: 14.2 mo (0.3-24.9 mo)</a:t>
            </a:r>
          </a:p>
          <a:p>
            <a:pPr marL="342900" indent="-342900">
              <a:buFont typeface="Arial" panose="020B0604020202020204" pitchFamily="34" charset="0"/>
              <a:buChar char="•"/>
            </a:pPr>
            <a:r>
              <a:rPr lang="en-US" sz="2000" dirty="0"/>
              <a:t>63% of responses were </a:t>
            </a:r>
            <a:br>
              <a:rPr lang="en-US" sz="2000" dirty="0"/>
            </a:br>
            <a:r>
              <a:rPr lang="en-US" sz="2000" dirty="0"/>
              <a:t>maintained after 9 mo</a:t>
            </a:r>
          </a:p>
        </p:txBody>
      </p:sp>
      <p:sp>
        <p:nvSpPr>
          <p:cNvPr id="10243" name="Rectangle 4">
            <a:extLst>
              <a:ext uri="{FF2B5EF4-FFF2-40B4-BE49-F238E27FC236}">
                <a16:creationId xmlns:a16="http://schemas.microsoft.com/office/drawing/2014/main" id="{183FDF45-5DB0-48AF-2007-C329821732DC}"/>
              </a:ext>
            </a:extLst>
          </p:cNvPr>
          <p:cNvSpPr>
            <a:spLocks noGrp="1" noChangeArrowheads="1"/>
          </p:cNvSpPr>
          <p:nvPr>
            <p:ph type="title"/>
          </p:nvPr>
        </p:nvSpPr>
        <p:spPr>
          <a:xfrm>
            <a:off x="231078" y="535756"/>
            <a:ext cx="11740260" cy="492944"/>
          </a:xfrm>
        </p:spPr>
        <p:txBody>
          <a:bodyPr/>
          <a:lstStyle/>
          <a:p>
            <a:r>
              <a:rPr lang="en-US" dirty="0"/>
              <a:t>Sonrotoclax R/R MCL: </a:t>
            </a:r>
            <a:r>
              <a:rPr lang="en-US" altLang="en-US" dirty="0"/>
              <a:t>DoR, PFS, OS</a:t>
            </a:r>
          </a:p>
        </p:txBody>
      </p:sp>
      <p:sp>
        <p:nvSpPr>
          <p:cNvPr id="12" name="Text Box 15">
            <a:extLst>
              <a:ext uri="{FF2B5EF4-FFF2-40B4-BE49-F238E27FC236}">
                <a16:creationId xmlns:a16="http://schemas.microsoft.com/office/drawing/2014/main" id="{66048F66-2AA6-1E8E-AA4F-1F45223304A8}"/>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Wang. ASH 2025. Abstr 663. Reproduced with permission.</a:t>
            </a:r>
            <a:endParaRPr lang="en-US" altLang="en-US" sz="800" b="0" dirty="0">
              <a:solidFill>
                <a:srgbClr val="161616"/>
              </a:solidFill>
              <a:latin typeface="Poppins" pitchFamily="2" charset="77"/>
            </a:endParaRPr>
          </a:p>
        </p:txBody>
      </p:sp>
      <p:sp>
        <p:nvSpPr>
          <p:cNvPr id="2" name="TextBox 1">
            <a:extLst>
              <a:ext uri="{FF2B5EF4-FFF2-40B4-BE49-F238E27FC236}">
                <a16:creationId xmlns:a16="http://schemas.microsoft.com/office/drawing/2014/main" id="{DC82FFB6-9A82-536C-BAC6-3766FC694AE0}"/>
              </a:ext>
            </a:extLst>
          </p:cNvPr>
          <p:cNvSpPr txBox="1"/>
          <p:nvPr/>
        </p:nvSpPr>
        <p:spPr>
          <a:xfrm>
            <a:off x="5622399" y="5945971"/>
            <a:ext cx="257175" cy="184666"/>
          </a:xfrm>
          <a:prstGeom prst="rect">
            <a:avLst/>
          </a:prstGeom>
        </p:spPr>
        <p:txBody>
          <a:bodyPr vert="horz" wrap="square" lIns="0" tIns="0" rIns="0" bIns="0" rtlCol="0">
            <a:spAutoFit/>
          </a:bodyPr>
          <a:lstStyle/>
          <a:p>
            <a:pPr algn="ctr"/>
            <a:r>
              <a:rPr lang="en-US" sz="1200" dirty="0"/>
              <a:t>54</a:t>
            </a:r>
          </a:p>
        </p:txBody>
      </p:sp>
      <p:sp>
        <p:nvSpPr>
          <p:cNvPr id="6" name="TextBox 5">
            <a:extLst>
              <a:ext uri="{FF2B5EF4-FFF2-40B4-BE49-F238E27FC236}">
                <a16:creationId xmlns:a16="http://schemas.microsoft.com/office/drawing/2014/main" id="{52C1E97B-FD82-F6A1-0F32-0AE91944AA9A}"/>
              </a:ext>
            </a:extLst>
          </p:cNvPr>
          <p:cNvSpPr txBox="1"/>
          <p:nvPr/>
        </p:nvSpPr>
        <p:spPr>
          <a:xfrm>
            <a:off x="5891999" y="5945971"/>
            <a:ext cx="257175" cy="184666"/>
          </a:xfrm>
          <a:prstGeom prst="rect">
            <a:avLst/>
          </a:prstGeom>
        </p:spPr>
        <p:txBody>
          <a:bodyPr vert="horz" wrap="square" lIns="0" tIns="0" rIns="0" bIns="0" rtlCol="0">
            <a:spAutoFit/>
          </a:bodyPr>
          <a:lstStyle/>
          <a:p>
            <a:pPr algn="ctr"/>
            <a:r>
              <a:rPr lang="en-US" sz="1200" dirty="0"/>
              <a:t>50</a:t>
            </a:r>
          </a:p>
        </p:txBody>
      </p:sp>
      <p:sp>
        <p:nvSpPr>
          <p:cNvPr id="7" name="TextBox 6">
            <a:extLst>
              <a:ext uri="{FF2B5EF4-FFF2-40B4-BE49-F238E27FC236}">
                <a16:creationId xmlns:a16="http://schemas.microsoft.com/office/drawing/2014/main" id="{7E3DFAB5-B6A2-452B-85A9-B2E202EAA0BA}"/>
              </a:ext>
            </a:extLst>
          </p:cNvPr>
          <p:cNvSpPr txBox="1"/>
          <p:nvPr/>
        </p:nvSpPr>
        <p:spPr>
          <a:xfrm>
            <a:off x="6161599" y="5945971"/>
            <a:ext cx="257175" cy="184666"/>
          </a:xfrm>
          <a:prstGeom prst="rect">
            <a:avLst/>
          </a:prstGeom>
        </p:spPr>
        <p:txBody>
          <a:bodyPr vert="horz" wrap="square" lIns="0" tIns="0" rIns="0" bIns="0" rtlCol="0">
            <a:spAutoFit/>
          </a:bodyPr>
          <a:lstStyle/>
          <a:p>
            <a:pPr algn="ctr"/>
            <a:r>
              <a:rPr lang="en-US" sz="1200" dirty="0"/>
              <a:t>47</a:t>
            </a:r>
          </a:p>
        </p:txBody>
      </p:sp>
      <p:sp>
        <p:nvSpPr>
          <p:cNvPr id="8" name="TextBox 7">
            <a:extLst>
              <a:ext uri="{FF2B5EF4-FFF2-40B4-BE49-F238E27FC236}">
                <a16:creationId xmlns:a16="http://schemas.microsoft.com/office/drawing/2014/main" id="{3CE65C8F-7BA3-E89A-D431-94715FCCFCE0}"/>
              </a:ext>
            </a:extLst>
          </p:cNvPr>
          <p:cNvSpPr txBox="1"/>
          <p:nvPr/>
        </p:nvSpPr>
        <p:spPr>
          <a:xfrm>
            <a:off x="6431199" y="5945971"/>
            <a:ext cx="257175" cy="184666"/>
          </a:xfrm>
          <a:prstGeom prst="rect">
            <a:avLst/>
          </a:prstGeom>
        </p:spPr>
        <p:txBody>
          <a:bodyPr vert="horz" wrap="square" lIns="0" tIns="0" rIns="0" bIns="0" rtlCol="0">
            <a:spAutoFit/>
          </a:bodyPr>
          <a:lstStyle/>
          <a:p>
            <a:pPr algn="ctr"/>
            <a:r>
              <a:rPr lang="en-US" sz="1200" dirty="0"/>
              <a:t>45</a:t>
            </a:r>
          </a:p>
        </p:txBody>
      </p:sp>
      <p:sp>
        <p:nvSpPr>
          <p:cNvPr id="9" name="TextBox 8">
            <a:extLst>
              <a:ext uri="{FF2B5EF4-FFF2-40B4-BE49-F238E27FC236}">
                <a16:creationId xmlns:a16="http://schemas.microsoft.com/office/drawing/2014/main" id="{2DABDDEF-27D4-F2C7-2FE3-FF34BAE0B706}"/>
              </a:ext>
            </a:extLst>
          </p:cNvPr>
          <p:cNvSpPr txBox="1"/>
          <p:nvPr/>
        </p:nvSpPr>
        <p:spPr>
          <a:xfrm>
            <a:off x="6700799" y="5945971"/>
            <a:ext cx="257175" cy="184666"/>
          </a:xfrm>
          <a:prstGeom prst="rect">
            <a:avLst/>
          </a:prstGeom>
        </p:spPr>
        <p:txBody>
          <a:bodyPr vert="horz" wrap="square" lIns="0" tIns="0" rIns="0" bIns="0" rtlCol="0">
            <a:spAutoFit/>
          </a:bodyPr>
          <a:lstStyle/>
          <a:p>
            <a:pPr algn="ctr"/>
            <a:r>
              <a:rPr lang="en-US" sz="1200" dirty="0"/>
              <a:t>44</a:t>
            </a:r>
          </a:p>
        </p:txBody>
      </p:sp>
      <p:sp>
        <p:nvSpPr>
          <p:cNvPr id="10" name="TextBox 9">
            <a:extLst>
              <a:ext uri="{FF2B5EF4-FFF2-40B4-BE49-F238E27FC236}">
                <a16:creationId xmlns:a16="http://schemas.microsoft.com/office/drawing/2014/main" id="{E0C16DD8-D6D7-C8C3-440D-3591CD163DDD}"/>
              </a:ext>
            </a:extLst>
          </p:cNvPr>
          <p:cNvSpPr txBox="1"/>
          <p:nvPr/>
        </p:nvSpPr>
        <p:spPr>
          <a:xfrm>
            <a:off x="6970399" y="5945971"/>
            <a:ext cx="257175" cy="184666"/>
          </a:xfrm>
          <a:prstGeom prst="rect">
            <a:avLst/>
          </a:prstGeom>
        </p:spPr>
        <p:txBody>
          <a:bodyPr vert="horz" wrap="square" lIns="0" tIns="0" rIns="0" bIns="0" rtlCol="0">
            <a:spAutoFit/>
          </a:bodyPr>
          <a:lstStyle/>
          <a:p>
            <a:pPr algn="ctr"/>
            <a:r>
              <a:rPr lang="en-US" sz="1200" dirty="0"/>
              <a:t>36</a:t>
            </a:r>
          </a:p>
        </p:txBody>
      </p:sp>
      <p:sp>
        <p:nvSpPr>
          <p:cNvPr id="11" name="TextBox 10">
            <a:extLst>
              <a:ext uri="{FF2B5EF4-FFF2-40B4-BE49-F238E27FC236}">
                <a16:creationId xmlns:a16="http://schemas.microsoft.com/office/drawing/2014/main" id="{049E8353-D058-CFBF-3C75-99611D24DB6B}"/>
              </a:ext>
            </a:extLst>
          </p:cNvPr>
          <p:cNvSpPr txBox="1"/>
          <p:nvPr/>
        </p:nvSpPr>
        <p:spPr>
          <a:xfrm>
            <a:off x="7239999" y="5945971"/>
            <a:ext cx="257175" cy="184666"/>
          </a:xfrm>
          <a:prstGeom prst="rect">
            <a:avLst/>
          </a:prstGeom>
        </p:spPr>
        <p:txBody>
          <a:bodyPr vert="horz" wrap="square" lIns="0" tIns="0" rIns="0" bIns="0" rtlCol="0">
            <a:spAutoFit/>
          </a:bodyPr>
          <a:lstStyle/>
          <a:p>
            <a:pPr algn="ctr"/>
            <a:r>
              <a:rPr lang="en-US" sz="1200" dirty="0"/>
              <a:t>35</a:t>
            </a:r>
          </a:p>
        </p:txBody>
      </p:sp>
      <p:sp>
        <p:nvSpPr>
          <p:cNvPr id="13" name="TextBox 12">
            <a:extLst>
              <a:ext uri="{FF2B5EF4-FFF2-40B4-BE49-F238E27FC236}">
                <a16:creationId xmlns:a16="http://schemas.microsoft.com/office/drawing/2014/main" id="{878863CA-B16E-36BD-76A6-4CDD2DFFF2F4}"/>
              </a:ext>
            </a:extLst>
          </p:cNvPr>
          <p:cNvSpPr txBox="1"/>
          <p:nvPr/>
        </p:nvSpPr>
        <p:spPr>
          <a:xfrm>
            <a:off x="7509599" y="5945971"/>
            <a:ext cx="257175" cy="184666"/>
          </a:xfrm>
          <a:prstGeom prst="rect">
            <a:avLst/>
          </a:prstGeom>
        </p:spPr>
        <p:txBody>
          <a:bodyPr vert="horz" wrap="square" lIns="0" tIns="0" rIns="0" bIns="0" rtlCol="0">
            <a:spAutoFit/>
          </a:bodyPr>
          <a:lstStyle/>
          <a:p>
            <a:pPr algn="ctr"/>
            <a:r>
              <a:rPr lang="en-US" sz="1200" dirty="0"/>
              <a:t>33</a:t>
            </a:r>
          </a:p>
        </p:txBody>
      </p:sp>
      <p:sp>
        <p:nvSpPr>
          <p:cNvPr id="14" name="TextBox 13">
            <a:extLst>
              <a:ext uri="{FF2B5EF4-FFF2-40B4-BE49-F238E27FC236}">
                <a16:creationId xmlns:a16="http://schemas.microsoft.com/office/drawing/2014/main" id="{4D725FDB-BA11-4CED-A768-F780B8AA8C69}"/>
              </a:ext>
            </a:extLst>
          </p:cNvPr>
          <p:cNvSpPr txBox="1"/>
          <p:nvPr/>
        </p:nvSpPr>
        <p:spPr>
          <a:xfrm>
            <a:off x="7779199" y="5945971"/>
            <a:ext cx="257175" cy="184666"/>
          </a:xfrm>
          <a:prstGeom prst="rect">
            <a:avLst/>
          </a:prstGeom>
        </p:spPr>
        <p:txBody>
          <a:bodyPr vert="horz" wrap="square" lIns="0" tIns="0" rIns="0" bIns="0" rtlCol="0">
            <a:spAutoFit/>
          </a:bodyPr>
          <a:lstStyle/>
          <a:p>
            <a:pPr algn="ctr"/>
            <a:r>
              <a:rPr lang="en-US" sz="1200" dirty="0"/>
              <a:t>29</a:t>
            </a:r>
          </a:p>
        </p:txBody>
      </p:sp>
      <p:sp>
        <p:nvSpPr>
          <p:cNvPr id="15" name="TextBox 14">
            <a:extLst>
              <a:ext uri="{FF2B5EF4-FFF2-40B4-BE49-F238E27FC236}">
                <a16:creationId xmlns:a16="http://schemas.microsoft.com/office/drawing/2014/main" id="{38B3CEEB-335C-31E4-E76A-94A2C92AB24E}"/>
              </a:ext>
            </a:extLst>
          </p:cNvPr>
          <p:cNvSpPr txBox="1"/>
          <p:nvPr/>
        </p:nvSpPr>
        <p:spPr>
          <a:xfrm>
            <a:off x="8048799" y="5945971"/>
            <a:ext cx="257175" cy="184666"/>
          </a:xfrm>
          <a:prstGeom prst="rect">
            <a:avLst/>
          </a:prstGeom>
        </p:spPr>
        <p:txBody>
          <a:bodyPr vert="horz" wrap="square" lIns="0" tIns="0" rIns="0" bIns="0" rtlCol="0">
            <a:spAutoFit/>
          </a:bodyPr>
          <a:lstStyle/>
          <a:p>
            <a:pPr algn="ctr"/>
            <a:r>
              <a:rPr lang="en-US" sz="1200" dirty="0"/>
              <a:t>27</a:t>
            </a:r>
          </a:p>
        </p:txBody>
      </p:sp>
      <p:sp>
        <p:nvSpPr>
          <p:cNvPr id="16" name="TextBox 15">
            <a:extLst>
              <a:ext uri="{FF2B5EF4-FFF2-40B4-BE49-F238E27FC236}">
                <a16:creationId xmlns:a16="http://schemas.microsoft.com/office/drawing/2014/main" id="{D35A8F41-9932-DAAF-B143-2DB643AD67FB}"/>
              </a:ext>
            </a:extLst>
          </p:cNvPr>
          <p:cNvSpPr txBox="1"/>
          <p:nvPr/>
        </p:nvSpPr>
        <p:spPr>
          <a:xfrm>
            <a:off x="8318399" y="5945971"/>
            <a:ext cx="257175" cy="184666"/>
          </a:xfrm>
          <a:prstGeom prst="rect">
            <a:avLst/>
          </a:prstGeom>
        </p:spPr>
        <p:txBody>
          <a:bodyPr vert="horz" wrap="square" lIns="0" tIns="0" rIns="0" bIns="0" rtlCol="0">
            <a:spAutoFit/>
          </a:bodyPr>
          <a:lstStyle/>
          <a:p>
            <a:pPr algn="ctr"/>
            <a:r>
              <a:rPr lang="en-US" sz="1200" dirty="0"/>
              <a:t>21</a:t>
            </a:r>
          </a:p>
        </p:txBody>
      </p:sp>
      <p:sp>
        <p:nvSpPr>
          <p:cNvPr id="17" name="TextBox 16">
            <a:extLst>
              <a:ext uri="{FF2B5EF4-FFF2-40B4-BE49-F238E27FC236}">
                <a16:creationId xmlns:a16="http://schemas.microsoft.com/office/drawing/2014/main" id="{46225BC4-114C-CD25-7267-8AACDEA0F2B5}"/>
              </a:ext>
            </a:extLst>
          </p:cNvPr>
          <p:cNvSpPr txBox="1"/>
          <p:nvPr/>
        </p:nvSpPr>
        <p:spPr>
          <a:xfrm>
            <a:off x="8587999" y="5945971"/>
            <a:ext cx="257175" cy="184666"/>
          </a:xfrm>
          <a:prstGeom prst="rect">
            <a:avLst/>
          </a:prstGeom>
        </p:spPr>
        <p:txBody>
          <a:bodyPr vert="horz" wrap="square" lIns="0" tIns="0" rIns="0" bIns="0" rtlCol="0">
            <a:spAutoFit/>
          </a:bodyPr>
          <a:lstStyle/>
          <a:p>
            <a:pPr algn="ctr"/>
            <a:r>
              <a:rPr lang="en-US" sz="1200" dirty="0"/>
              <a:t>17</a:t>
            </a:r>
          </a:p>
        </p:txBody>
      </p:sp>
      <p:sp>
        <p:nvSpPr>
          <p:cNvPr id="18" name="TextBox 17">
            <a:extLst>
              <a:ext uri="{FF2B5EF4-FFF2-40B4-BE49-F238E27FC236}">
                <a16:creationId xmlns:a16="http://schemas.microsoft.com/office/drawing/2014/main" id="{10B5ADDA-C5CD-BD16-BF6A-1DC3B6BE8BA9}"/>
              </a:ext>
            </a:extLst>
          </p:cNvPr>
          <p:cNvSpPr txBox="1"/>
          <p:nvPr/>
        </p:nvSpPr>
        <p:spPr>
          <a:xfrm>
            <a:off x="8857599" y="5945971"/>
            <a:ext cx="257175" cy="184666"/>
          </a:xfrm>
          <a:prstGeom prst="rect">
            <a:avLst/>
          </a:prstGeom>
        </p:spPr>
        <p:txBody>
          <a:bodyPr vert="horz" wrap="square" lIns="0" tIns="0" rIns="0" bIns="0" rtlCol="0">
            <a:spAutoFit/>
          </a:bodyPr>
          <a:lstStyle/>
          <a:p>
            <a:pPr algn="ctr"/>
            <a:r>
              <a:rPr lang="en-US" sz="1200" dirty="0"/>
              <a:t>14</a:t>
            </a:r>
          </a:p>
        </p:txBody>
      </p:sp>
      <p:sp>
        <p:nvSpPr>
          <p:cNvPr id="19" name="TextBox 18">
            <a:extLst>
              <a:ext uri="{FF2B5EF4-FFF2-40B4-BE49-F238E27FC236}">
                <a16:creationId xmlns:a16="http://schemas.microsoft.com/office/drawing/2014/main" id="{E34672B6-8FC7-09FD-3D52-05B201C1F20A}"/>
              </a:ext>
            </a:extLst>
          </p:cNvPr>
          <p:cNvSpPr txBox="1"/>
          <p:nvPr/>
        </p:nvSpPr>
        <p:spPr>
          <a:xfrm>
            <a:off x="9127199" y="5945971"/>
            <a:ext cx="257175" cy="184666"/>
          </a:xfrm>
          <a:prstGeom prst="rect">
            <a:avLst/>
          </a:prstGeom>
        </p:spPr>
        <p:txBody>
          <a:bodyPr vert="horz" wrap="square" lIns="0" tIns="0" rIns="0" bIns="0" rtlCol="0">
            <a:spAutoFit/>
          </a:bodyPr>
          <a:lstStyle/>
          <a:p>
            <a:pPr algn="ctr"/>
            <a:r>
              <a:rPr lang="en-US" sz="1200" dirty="0"/>
              <a:t>12</a:t>
            </a:r>
          </a:p>
        </p:txBody>
      </p:sp>
      <p:sp>
        <p:nvSpPr>
          <p:cNvPr id="20" name="TextBox 19">
            <a:extLst>
              <a:ext uri="{FF2B5EF4-FFF2-40B4-BE49-F238E27FC236}">
                <a16:creationId xmlns:a16="http://schemas.microsoft.com/office/drawing/2014/main" id="{752C541E-E8E9-0853-F275-844E25FB7566}"/>
              </a:ext>
            </a:extLst>
          </p:cNvPr>
          <p:cNvSpPr txBox="1"/>
          <p:nvPr/>
        </p:nvSpPr>
        <p:spPr>
          <a:xfrm>
            <a:off x="9396799" y="5945971"/>
            <a:ext cx="257175" cy="184666"/>
          </a:xfrm>
          <a:prstGeom prst="rect">
            <a:avLst/>
          </a:prstGeom>
        </p:spPr>
        <p:txBody>
          <a:bodyPr vert="horz" wrap="square" lIns="0" tIns="0" rIns="0" bIns="0" rtlCol="0">
            <a:spAutoFit/>
          </a:bodyPr>
          <a:lstStyle/>
          <a:p>
            <a:pPr algn="ctr"/>
            <a:r>
              <a:rPr lang="en-US" sz="1200" dirty="0"/>
              <a:t>12</a:t>
            </a:r>
          </a:p>
        </p:txBody>
      </p:sp>
      <p:sp>
        <p:nvSpPr>
          <p:cNvPr id="21" name="TextBox 20">
            <a:extLst>
              <a:ext uri="{FF2B5EF4-FFF2-40B4-BE49-F238E27FC236}">
                <a16:creationId xmlns:a16="http://schemas.microsoft.com/office/drawing/2014/main" id="{065B1D28-1C93-171B-AE77-62BA81C4580D}"/>
              </a:ext>
            </a:extLst>
          </p:cNvPr>
          <p:cNvSpPr txBox="1"/>
          <p:nvPr/>
        </p:nvSpPr>
        <p:spPr>
          <a:xfrm>
            <a:off x="9666399" y="5945971"/>
            <a:ext cx="257175" cy="184666"/>
          </a:xfrm>
          <a:prstGeom prst="rect">
            <a:avLst/>
          </a:prstGeom>
        </p:spPr>
        <p:txBody>
          <a:bodyPr vert="horz" wrap="square" lIns="0" tIns="0" rIns="0" bIns="0" rtlCol="0">
            <a:spAutoFit/>
          </a:bodyPr>
          <a:lstStyle/>
          <a:p>
            <a:pPr algn="ctr"/>
            <a:r>
              <a:rPr lang="en-US" sz="1200" dirty="0"/>
              <a:t>11</a:t>
            </a:r>
          </a:p>
        </p:txBody>
      </p:sp>
      <p:sp>
        <p:nvSpPr>
          <p:cNvPr id="22" name="TextBox 21">
            <a:extLst>
              <a:ext uri="{FF2B5EF4-FFF2-40B4-BE49-F238E27FC236}">
                <a16:creationId xmlns:a16="http://schemas.microsoft.com/office/drawing/2014/main" id="{C91F22E3-8936-6D9C-A786-3F8BBD1EA20D}"/>
              </a:ext>
            </a:extLst>
          </p:cNvPr>
          <p:cNvSpPr txBox="1"/>
          <p:nvPr/>
        </p:nvSpPr>
        <p:spPr>
          <a:xfrm>
            <a:off x="9935999" y="5945971"/>
            <a:ext cx="257175" cy="184666"/>
          </a:xfrm>
          <a:prstGeom prst="rect">
            <a:avLst/>
          </a:prstGeom>
        </p:spPr>
        <p:txBody>
          <a:bodyPr vert="horz" wrap="square" lIns="0" tIns="0" rIns="0" bIns="0" rtlCol="0">
            <a:spAutoFit/>
          </a:bodyPr>
          <a:lstStyle/>
          <a:p>
            <a:pPr algn="ctr"/>
            <a:r>
              <a:rPr lang="en-US" sz="1200" dirty="0"/>
              <a:t>4</a:t>
            </a:r>
          </a:p>
        </p:txBody>
      </p:sp>
      <p:sp>
        <p:nvSpPr>
          <p:cNvPr id="23" name="TextBox 22">
            <a:extLst>
              <a:ext uri="{FF2B5EF4-FFF2-40B4-BE49-F238E27FC236}">
                <a16:creationId xmlns:a16="http://schemas.microsoft.com/office/drawing/2014/main" id="{2AE4879B-BF5E-C7E2-02E6-A332B5B433CC}"/>
              </a:ext>
            </a:extLst>
          </p:cNvPr>
          <p:cNvSpPr txBox="1"/>
          <p:nvPr/>
        </p:nvSpPr>
        <p:spPr>
          <a:xfrm>
            <a:off x="10205599" y="5945971"/>
            <a:ext cx="257175" cy="184666"/>
          </a:xfrm>
          <a:prstGeom prst="rect">
            <a:avLst/>
          </a:prstGeom>
        </p:spPr>
        <p:txBody>
          <a:bodyPr vert="horz" wrap="square" lIns="0" tIns="0" rIns="0" bIns="0" rtlCol="0">
            <a:spAutoFit/>
          </a:bodyPr>
          <a:lstStyle/>
          <a:p>
            <a:pPr algn="ctr"/>
            <a:r>
              <a:rPr lang="en-US" sz="1200" dirty="0"/>
              <a:t>3</a:t>
            </a:r>
          </a:p>
        </p:txBody>
      </p:sp>
      <p:sp>
        <p:nvSpPr>
          <p:cNvPr id="24" name="TextBox 23">
            <a:extLst>
              <a:ext uri="{FF2B5EF4-FFF2-40B4-BE49-F238E27FC236}">
                <a16:creationId xmlns:a16="http://schemas.microsoft.com/office/drawing/2014/main" id="{899AC562-536E-C7C5-38D7-DB6F899AED3F}"/>
              </a:ext>
            </a:extLst>
          </p:cNvPr>
          <p:cNvSpPr txBox="1"/>
          <p:nvPr/>
        </p:nvSpPr>
        <p:spPr>
          <a:xfrm>
            <a:off x="10475199" y="5945971"/>
            <a:ext cx="257175" cy="184666"/>
          </a:xfrm>
          <a:prstGeom prst="rect">
            <a:avLst/>
          </a:prstGeom>
        </p:spPr>
        <p:txBody>
          <a:bodyPr vert="horz" wrap="square" lIns="0" tIns="0" rIns="0" bIns="0" rtlCol="0">
            <a:spAutoFit/>
          </a:bodyPr>
          <a:lstStyle/>
          <a:p>
            <a:pPr algn="ctr"/>
            <a:r>
              <a:rPr lang="en-US" sz="1200" dirty="0"/>
              <a:t>2</a:t>
            </a:r>
          </a:p>
        </p:txBody>
      </p:sp>
      <p:sp>
        <p:nvSpPr>
          <p:cNvPr id="25" name="TextBox 24">
            <a:extLst>
              <a:ext uri="{FF2B5EF4-FFF2-40B4-BE49-F238E27FC236}">
                <a16:creationId xmlns:a16="http://schemas.microsoft.com/office/drawing/2014/main" id="{BFA6941B-A68E-712E-E442-D643AAE31EC8}"/>
              </a:ext>
            </a:extLst>
          </p:cNvPr>
          <p:cNvSpPr txBox="1"/>
          <p:nvPr/>
        </p:nvSpPr>
        <p:spPr>
          <a:xfrm>
            <a:off x="10744799" y="5945971"/>
            <a:ext cx="257175" cy="184666"/>
          </a:xfrm>
          <a:prstGeom prst="rect">
            <a:avLst/>
          </a:prstGeom>
        </p:spPr>
        <p:txBody>
          <a:bodyPr vert="horz" wrap="square" lIns="0" tIns="0" rIns="0" bIns="0" rtlCol="0">
            <a:spAutoFit/>
          </a:bodyPr>
          <a:lstStyle/>
          <a:p>
            <a:pPr algn="ctr"/>
            <a:r>
              <a:rPr lang="en-US" sz="1200" dirty="0"/>
              <a:t>2</a:t>
            </a:r>
          </a:p>
        </p:txBody>
      </p:sp>
      <p:sp>
        <p:nvSpPr>
          <p:cNvPr id="26" name="TextBox 25">
            <a:extLst>
              <a:ext uri="{FF2B5EF4-FFF2-40B4-BE49-F238E27FC236}">
                <a16:creationId xmlns:a16="http://schemas.microsoft.com/office/drawing/2014/main" id="{AC2492FD-ACFF-47CE-1868-5E64BCCBCF88}"/>
              </a:ext>
            </a:extLst>
          </p:cNvPr>
          <p:cNvSpPr txBox="1"/>
          <p:nvPr/>
        </p:nvSpPr>
        <p:spPr>
          <a:xfrm>
            <a:off x="11014399" y="5945971"/>
            <a:ext cx="257175" cy="184666"/>
          </a:xfrm>
          <a:prstGeom prst="rect">
            <a:avLst/>
          </a:prstGeom>
        </p:spPr>
        <p:txBody>
          <a:bodyPr vert="horz" wrap="square" lIns="0" tIns="0" rIns="0" bIns="0" rtlCol="0">
            <a:spAutoFit/>
          </a:bodyPr>
          <a:lstStyle/>
          <a:p>
            <a:pPr algn="ctr"/>
            <a:r>
              <a:rPr lang="en-US" sz="1200" dirty="0"/>
              <a:t>2</a:t>
            </a:r>
          </a:p>
        </p:txBody>
      </p:sp>
      <p:sp>
        <p:nvSpPr>
          <p:cNvPr id="27" name="TextBox 26">
            <a:extLst>
              <a:ext uri="{FF2B5EF4-FFF2-40B4-BE49-F238E27FC236}">
                <a16:creationId xmlns:a16="http://schemas.microsoft.com/office/drawing/2014/main" id="{A1F49EFE-89E9-C423-561C-FA33AEEF411B}"/>
              </a:ext>
            </a:extLst>
          </p:cNvPr>
          <p:cNvSpPr txBox="1"/>
          <p:nvPr/>
        </p:nvSpPr>
        <p:spPr>
          <a:xfrm>
            <a:off x="11283999" y="5945971"/>
            <a:ext cx="257175" cy="184666"/>
          </a:xfrm>
          <a:prstGeom prst="rect">
            <a:avLst/>
          </a:prstGeom>
        </p:spPr>
        <p:txBody>
          <a:bodyPr vert="horz" wrap="square" lIns="0" tIns="0" rIns="0" bIns="0" rtlCol="0">
            <a:spAutoFit/>
          </a:bodyPr>
          <a:lstStyle/>
          <a:p>
            <a:pPr algn="ctr"/>
            <a:r>
              <a:rPr lang="en-US" sz="1200" dirty="0"/>
              <a:t>1</a:t>
            </a:r>
          </a:p>
        </p:txBody>
      </p:sp>
      <p:sp>
        <p:nvSpPr>
          <p:cNvPr id="28" name="TextBox 27">
            <a:extLst>
              <a:ext uri="{FF2B5EF4-FFF2-40B4-BE49-F238E27FC236}">
                <a16:creationId xmlns:a16="http://schemas.microsoft.com/office/drawing/2014/main" id="{578A48AC-B790-6E0D-3667-908397CBA3DE}"/>
              </a:ext>
            </a:extLst>
          </p:cNvPr>
          <p:cNvSpPr txBox="1"/>
          <p:nvPr/>
        </p:nvSpPr>
        <p:spPr>
          <a:xfrm>
            <a:off x="11553609" y="5945971"/>
            <a:ext cx="257175" cy="184666"/>
          </a:xfrm>
          <a:prstGeom prst="rect">
            <a:avLst/>
          </a:prstGeom>
        </p:spPr>
        <p:txBody>
          <a:bodyPr vert="horz" wrap="square" lIns="0" tIns="0" rIns="0" bIns="0" rtlCol="0">
            <a:spAutoFit/>
          </a:bodyPr>
          <a:lstStyle/>
          <a:p>
            <a:pPr algn="ctr"/>
            <a:r>
              <a:rPr lang="en-US" sz="1200" dirty="0"/>
              <a:t>0</a:t>
            </a:r>
          </a:p>
        </p:txBody>
      </p:sp>
      <p:sp>
        <p:nvSpPr>
          <p:cNvPr id="29" name="TextBox 28">
            <a:extLst>
              <a:ext uri="{FF2B5EF4-FFF2-40B4-BE49-F238E27FC236}">
                <a16:creationId xmlns:a16="http://schemas.microsoft.com/office/drawing/2014/main" id="{6017FF01-9B4C-BE25-0E30-F589B54524DB}"/>
              </a:ext>
            </a:extLst>
          </p:cNvPr>
          <p:cNvSpPr txBox="1"/>
          <p:nvPr/>
        </p:nvSpPr>
        <p:spPr>
          <a:xfrm>
            <a:off x="4006834" y="5758671"/>
            <a:ext cx="1484661" cy="369332"/>
          </a:xfrm>
          <a:prstGeom prst="rect">
            <a:avLst/>
          </a:prstGeom>
        </p:spPr>
        <p:txBody>
          <a:bodyPr vert="horz" wrap="square" lIns="0" tIns="0" rIns="0" bIns="0" rtlCol="0">
            <a:spAutoFit/>
          </a:bodyPr>
          <a:lstStyle/>
          <a:p>
            <a:pPr algn="r"/>
            <a:r>
              <a:rPr lang="en-US" sz="1200" b="1" dirty="0"/>
              <a:t>Patient at Risk, n</a:t>
            </a:r>
          </a:p>
          <a:p>
            <a:pPr algn="r"/>
            <a:r>
              <a:rPr lang="en-US" sz="1200" b="1" dirty="0"/>
              <a:t>320 mg QD </a:t>
            </a:r>
          </a:p>
        </p:txBody>
      </p:sp>
      <p:graphicFrame>
        <p:nvGraphicFramePr>
          <p:cNvPr id="33" name="Group 32">
            <a:extLst>
              <a:ext uri="{FF2B5EF4-FFF2-40B4-BE49-F238E27FC236}">
                <a16:creationId xmlns:a16="http://schemas.microsoft.com/office/drawing/2014/main" id="{34D41AC0-E50B-0400-A5D7-4A6231F011BA}"/>
              </a:ext>
            </a:extLst>
          </p:cNvPr>
          <p:cNvGraphicFramePr>
            <a:graphicFrameLocks noGrp="1"/>
          </p:cNvGraphicFramePr>
          <p:nvPr>
            <p:extLst>
              <p:ext uri="{D42A27DB-BD31-4B8C-83A1-F6EECF244321}">
                <p14:modId xmlns:p14="http://schemas.microsoft.com/office/powerpoint/2010/main" val="445228208"/>
              </p:ext>
            </p:extLst>
          </p:nvPr>
        </p:nvGraphicFramePr>
        <p:xfrm>
          <a:off x="220662" y="2670670"/>
          <a:ext cx="4663440" cy="1127808"/>
        </p:xfrm>
        <a:graphic>
          <a:graphicData uri="http://schemas.openxmlformats.org/drawingml/2006/table">
            <a:tbl>
              <a:tblPr/>
              <a:tblGrid>
                <a:gridCol w="246888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17718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Parameter, Mo (95% CI)</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Sonrotoclax 320 mg</a:t>
                      </a:r>
                      <a:br>
                        <a:rPr kumimoji="0" lang="en-US" sz="1400" b="1" i="1" u="none" strike="noStrike" cap="none" normalizeH="0" baseline="0" dirty="0">
                          <a:ln>
                            <a:noFill/>
                          </a:ln>
                          <a:solidFill>
                            <a:schemeClr val="bg1"/>
                          </a:solidFill>
                          <a:effectLst/>
                          <a:latin typeface="Poppins" pitchFamily="2" charset="77"/>
                          <a:cs typeface="Poppins" pitchFamily="2" charset="77"/>
                        </a:rPr>
                      </a:br>
                      <a:r>
                        <a:rPr kumimoji="0" lang="en-US" sz="1400" b="1" i="0" u="none" strike="noStrike" cap="none" normalizeH="0" baseline="0" dirty="0">
                          <a:ln>
                            <a:noFill/>
                          </a:ln>
                          <a:solidFill>
                            <a:schemeClr val="bg1"/>
                          </a:solidFill>
                          <a:effectLst/>
                          <a:latin typeface="Poppins" pitchFamily="2" charset="77"/>
                          <a:cs typeface="Poppins" pitchFamily="2" charset="77"/>
                        </a:rPr>
                        <a:t>(n =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PFS by 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6.5 (4.0-10.4)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NR (14.8-NE)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36" name="TextBox 35">
            <a:extLst>
              <a:ext uri="{FF2B5EF4-FFF2-40B4-BE49-F238E27FC236}">
                <a16:creationId xmlns:a16="http://schemas.microsoft.com/office/drawing/2014/main" id="{DEE3786E-E8DB-80D4-439F-C6422DF9AD8E}"/>
              </a:ext>
            </a:extLst>
          </p:cNvPr>
          <p:cNvSpPr txBox="1"/>
          <p:nvPr/>
        </p:nvSpPr>
        <p:spPr>
          <a:xfrm>
            <a:off x="231078" y="3876459"/>
            <a:ext cx="3338513" cy="228342"/>
          </a:xfrm>
          <a:prstGeom prst="rect">
            <a:avLst/>
          </a:prstGeom>
        </p:spPr>
        <p:txBody>
          <a:bodyPr vert="horz" wrap="square" lIns="0" tIns="0" rIns="0" bIns="0" rtlCol="0">
            <a:noAutofit/>
          </a:bodyPr>
          <a:lstStyle/>
          <a:p>
            <a:pPr algn="l"/>
            <a:r>
              <a:rPr lang="en-US" sz="1100" dirty="0"/>
              <a:t>*Efficacy analysis set includes part 2. </a:t>
            </a:r>
          </a:p>
        </p:txBody>
      </p:sp>
      <p:sp>
        <p:nvSpPr>
          <p:cNvPr id="37" name="TextBox 36">
            <a:extLst>
              <a:ext uri="{FF2B5EF4-FFF2-40B4-BE49-F238E27FC236}">
                <a16:creationId xmlns:a16="http://schemas.microsoft.com/office/drawing/2014/main" id="{5706CB05-8455-762F-FCE2-E6E8679C7CA8}"/>
              </a:ext>
            </a:extLst>
          </p:cNvPr>
          <p:cNvSpPr txBox="1"/>
          <p:nvPr/>
        </p:nvSpPr>
        <p:spPr>
          <a:xfrm>
            <a:off x="7845012" y="1551691"/>
            <a:ext cx="1692998" cy="376082"/>
          </a:xfrm>
          <a:prstGeom prst="rect">
            <a:avLst/>
          </a:prstGeom>
        </p:spPr>
        <p:txBody>
          <a:bodyPr vert="horz" wrap="square" lIns="0" tIns="0" rIns="0" bIns="0" rtlCol="0">
            <a:noAutofit/>
          </a:bodyPr>
          <a:lstStyle/>
          <a:p>
            <a:pPr algn="ctr"/>
            <a:r>
              <a:rPr lang="en-US" b="1" dirty="0"/>
              <a:t>DoR</a:t>
            </a:r>
          </a:p>
        </p:txBody>
      </p:sp>
      <p:sp>
        <p:nvSpPr>
          <p:cNvPr id="38" name="TextBox 37">
            <a:extLst>
              <a:ext uri="{FF2B5EF4-FFF2-40B4-BE49-F238E27FC236}">
                <a16:creationId xmlns:a16="http://schemas.microsoft.com/office/drawing/2014/main" id="{064B2623-8496-3649-2829-32E61F0688F6}"/>
              </a:ext>
            </a:extLst>
          </p:cNvPr>
          <p:cNvSpPr txBox="1"/>
          <p:nvPr/>
        </p:nvSpPr>
        <p:spPr>
          <a:xfrm>
            <a:off x="7996255" y="5461556"/>
            <a:ext cx="1692998" cy="299749"/>
          </a:xfrm>
          <a:prstGeom prst="rect">
            <a:avLst/>
          </a:prstGeom>
        </p:spPr>
        <p:txBody>
          <a:bodyPr vert="horz" wrap="square" lIns="0" tIns="0" rIns="0" bIns="0" rtlCol="0">
            <a:noAutofit/>
          </a:bodyPr>
          <a:lstStyle/>
          <a:p>
            <a:pPr algn="ctr"/>
            <a:r>
              <a:rPr lang="en-US"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39" name="TextBox 38">
            <a:extLst>
              <a:ext uri="{FF2B5EF4-FFF2-40B4-BE49-F238E27FC236}">
                <a16:creationId xmlns:a16="http://schemas.microsoft.com/office/drawing/2014/main" id="{B48E28AC-D1E7-9051-D03E-4F263E0DC024}"/>
              </a:ext>
            </a:extLst>
          </p:cNvPr>
          <p:cNvSpPr txBox="1"/>
          <p:nvPr/>
        </p:nvSpPr>
        <p:spPr>
          <a:xfrm rot="16200000">
            <a:off x="4155070" y="3398289"/>
            <a:ext cx="2145402" cy="299749"/>
          </a:xfrm>
          <a:prstGeom prst="rect">
            <a:avLst/>
          </a:prstGeom>
        </p:spPr>
        <p:txBody>
          <a:bodyPr vert="horz" wrap="square" lIns="0" tIns="0" rIns="0" bIns="0" rtlCol="0">
            <a:noAutofit/>
          </a:bodyPr>
          <a:lstStyle/>
          <a:p>
            <a:pPr algn="ctr"/>
            <a:r>
              <a:rPr lang="en-US" dirty="0">
                <a:solidFill>
                  <a:schemeClr val="tx1">
                    <a:lumMod val="75000"/>
                    <a:lumOff val="25000"/>
                  </a:schemeClr>
                </a:solidFill>
                <a:latin typeface="Poppins Medium" panose="00000600000000000000" pitchFamily="2" charset="0"/>
                <a:cs typeface="Poppins Medium" panose="00000600000000000000" pitchFamily="2" charset="0"/>
              </a:rPr>
              <a:t>Probability (%)</a:t>
            </a:r>
          </a:p>
        </p:txBody>
      </p:sp>
      <p:graphicFrame>
        <p:nvGraphicFramePr>
          <p:cNvPr id="40" name="Group 32">
            <a:extLst>
              <a:ext uri="{FF2B5EF4-FFF2-40B4-BE49-F238E27FC236}">
                <a16:creationId xmlns:a16="http://schemas.microsoft.com/office/drawing/2014/main" id="{B3482A99-DD98-16B5-80F5-BD58FFFF0AA3}"/>
              </a:ext>
            </a:extLst>
          </p:cNvPr>
          <p:cNvGraphicFramePr>
            <a:graphicFrameLocks noGrp="1"/>
          </p:cNvGraphicFramePr>
          <p:nvPr>
            <p:extLst>
              <p:ext uri="{D42A27DB-BD31-4B8C-83A1-F6EECF244321}">
                <p14:modId xmlns:p14="http://schemas.microsoft.com/office/powerpoint/2010/main" val="3584835796"/>
              </p:ext>
            </p:extLst>
          </p:nvPr>
        </p:nvGraphicFramePr>
        <p:xfrm>
          <a:off x="8231934" y="1972631"/>
          <a:ext cx="3383280" cy="548640"/>
        </p:xfrm>
        <a:graphic>
          <a:graphicData uri="http://schemas.openxmlformats.org/drawingml/2006/table">
            <a:tbl>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1768146050"/>
                    </a:ext>
                  </a:extLst>
                </a:gridCol>
                <a:gridCol w="1554480">
                  <a:extLst>
                    <a:ext uri="{9D8B030D-6E8A-4147-A177-3AD203B41FA5}">
                      <a16:colId xmlns:a16="http://schemas.microsoft.com/office/drawing/2014/main" val="20001"/>
                    </a:ext>
                  </a:extLst>
                </a:gridCol>
              </a:tblGrid>
              <a:tr h="17718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ysClr val="windowText" lastClr="000000"/>
                        </a:solidFill>
                        <a:effectLst/>
                        <a:latin typeface="Poppins" pitchFamily="2" charset="77"/>
                        <a:cs typeface="Poppins" pitchFamily="2" charset="77"/>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ysClr val="windowText" lastClr="000000"/>
                          </a:solidFill>
                          <a:effectLst/>
                          <a:latin typeface="Poppins" pitchFamily="2" charset="77"/>
                          <a:cs typeface="Poppins" pitchFamily="2" charset="77"/>
                        </a:rPr>
                        <a:t>Events, </a:t>
                      </a:r>
                      <a:br>
                        <a:rPr kumimoji="0" lang="en-US" sz="1200" b="1" i="0" u="none" strike="noStrike" cap="none" normalizeH="0" baseline="0" dirty="0">
                          <a:ln>
                            <a:noFill/>
                          </a:ln>
                          <a:solidFill>
                            <a:sysClr val="windowText" lastClr="000000"/>
                          </a:solidFill>
                          <a:effectLst/>
                          <a:latin typeface="Poppins" pitchFamily="2" charset="77"/>
                          <a:cs typeface="Poppins" pitchFamily="2" charset="77"/>
                        </a:rPr>
                      </a:br>
                      <a:r>
                        <a:rPr kumimoji="0" lang="en-US" sz="1200" b="1" i="0" u="none" strike="noStrike" cap="none" normalizeH="0" baseline="0" dirty="0">
                          <a:ln>
                            <a:noFill/>
                          </a:ln>
                          <a:solidFill>
                            <a:sysClr val="windowText" lastClr="000000"/>
                          </a:solidFill>
                          <a:effectLst/>
                          <a:latin typeface="Poppins" pitchFamily="2" charset="77"/>
                          <a:cs typeface="Poppins" pitchFamily="2" charset="77"/>
                        </a:rPr>
                        <a:t>n (%)</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ysClr val="windowText" lastClr="000000"/>
                          </a:solidFill>
                          <a:effectLst/>
                          <a:latin typeface="Poppins" pitchFamily="2" charset="77"/>
                          <a:cs typeface="Poppins" pitchFamily="2" charset="77"/>
                        </a:rPr>
                        <a:t>Median DoR by IRC, mo (95% CI)</a:t>
                      </a:r>
                      <a:endParaRPr kumimoji="0" lang="en-US" sz="1200" b="1" i="0" u="none" strike="noStrike" cap="none" normalizeH="0" baseline="0" dirty="0">
                        <a:ln>
                          <a:noFill/>
                        </a:ln>
                        <a:solidFill>
                          <a:sysClr val="windowText" lastClr="000000"/>
                        </a:solidFill>
                        <a:effectLst/>
                        <a:latin typeface="Poppins" pitchFamily="2" charset="77"/>
                        <a:cs typeface="Poppins" pitchFamily="2" charset="77"/>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7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ysClr val="windowText" lastClr="000000"/>
                          </a:solidFill>
                          <a:effectLst/>
                          <a:latin typeface="Poppins" pitchFamily="2" charset="77"/>
                          <a:cs typeface="Poppins" pitchFamily="2" charset="77"/>
                        </a:rPr>
                        <a:t>320 mg QD</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ysClr val="windowText" lastClr="000000"/>
                          </a:solidFill>
                          <a:effectLst/>
                          <a:latin typeface="Poppins" pitchFamily="2" charset="77"/>
                          <a:cs typeface="Poppins" pitchFamily="2" charset="77"/>
                        </a:rPr>
                        <a:t>23 (42.6)</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ysClr val="windowText" lastClr="000000"/>
                          </a:solidFill>
                          <a:effectLst/>
                          <a:latin typeface="Poppins" pitchFamily="2" charset="77"/>
                          <a:cs typeface="Poppins" pitchFamily="2" charset="77"/>
                        </a:rPr>
                        <a:t>15.8 (7.4-NE)</a:t>
                      </a: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61" name="Group 60">
            <a:extLst>
              <a:ext uri="{FF2B5EF4-FFF2-40B4-BE49-F238E27FC236}">
                <a16:creationId xmlns:a16="http://schemas.microsoft.com/office/drawing/2014/main" id="{3C79E39C-C7F7-AB51-FC47-B8A9CBE9CCB4}"/>
              </a:ext>
            </a:extLst>
          </p:cNvPr>
          <p:cNvGrpSpPr/>
          <p:nvPr/>
        </p:nvGrpSpPr>
        <p:grpSpPr>
          <a:xfrm>
            <a:off x="5607456" y="5142954"/>
            <a:ext cx="6240463" cy="235496"/>
            <a:chOff x="5607456" y="5142954"/>
            <a:chExt cx="6240463" cy="235496"/>
          </a:xfrm>
        </p:grpSpPr>
        <p:sp>
          <p:nvSpPr>
            <p:cNvPr id="30" name="TextBox 29">
              <a:extLst>
                <a:ext uri="{FF2B5EF4-FFF2-40B4-BE49-F238E27FC236}">
                  <a16:creationId xmlns:a16="http://schemas.microsoft.com/office/drawing/2014/main" id="{8A0A4155-7053-0341-6EBE-31488E832BEE}"/>
                </a:ext>
              </a:extLst>
            </p:cNvPr>
            <p:cNvSpPr txBox="1"/>
            <p:nvPr/>
          </p:nvSpPr>
          <p:spPr>
            <a:xfrm>
              <a:off x="11519306" y="5142954"/>
              <a:ext cx="328613" cy="235496"/>
            </a:xfrm>
            <a:prstGeom prst="rect">
              <a:avLst/>
            </a:prstGeom>
          </p:spPr>
          <p:txBody>
            <a:bodyPr vert="horz" wrap="none" lIns="0" tIns="0" rIns="0" bIns="0" rtlCol="0">
              <a:noAutofit/>
            </a:bodyPr>
            <a:lstStyle/>
            <a:p>
              <a:pPr algn="ctr"/>
              <a:r>
                <a:rPr lang="en-US" sz="1600" dirty="0"/>
                <a:t>22</a:t>
              </a:r>
            </a:p>
          </p:txBody>
        </p:sp>
        <p:sp>
          <p:nvSpPr>
            <p:cNvPr id="32" name="TextBox 31">
              <a:extLst>
                <a:ext uri="{FF2B5EF4-FFF2-40B4-BE49-F238E27FC236}">
                  <a16:creationId xmlns:a16="http://schemas.microsoft.com/office/drawing/2014/main" id="{5DF9705D-E682-7B28-D29F-A67772E6C176}"/>
                </a:ext>
              </a:extLst>
            </p:cNvPr>
            <p:cNvSpPr txBox="1"/>
            <p:nvPr/>
          </p:nvSpPr>
          <p:spPr>
            <a:xfrm>
              <a:off x="11234927" y="5142954"/>
              <a:ext cx="328613" cy="235496"/>
            </a:xfrm>
            <a:prstGeom prst="rect">
              <a:avLst/>
            </a:prstGeom>
          </p:spPr>
          <p:txBody>
            <a:bodyPr vert="horz" wrap="none" lIns="0" tIns="0" rIns="0" bIns="0" rtlCol="0">
              <a:noAutofit/>
            </a:bodyPr>
            <a:lstStyle/>
            <a:p>
              <a:pPr algn="ctr"/>
              <a:r>
                <a:rPr lang="en-US" sz="1600" dirty="0"/>
                <a:t>21</a:t>
              </a:r>
            </a:p>
          </p:txBody>
        </p:sp>
        <p:sp>
          <p:nvSpPr>
            <p:cNvPr id="34" name="TextBox 33">
              <a:extLst>
                <a:ext uri="{FF2B5EF4-FFF2-40B4-BE49-F238E27FC236}">
                  <a16:creationId xmlns:a16="http://schemas.microsoft.com/office/drawing/2014/main" id="{ED6232A7-4BC2-58D0-233F-0A93FE435F93}"/>
                </a:ext>
              </a:extLst>
            </p:cNvPr>
            <p:cNvSpPr txBox="1"/>
            <p:nvPr/>
          </p:nvSpPr>
          <p:spPr>
            <a:xfrm>
              <a:off x="10985906" y="5142954"/>
              <a:ext cx="328613" cy="235496"/>
            </a:xfrm>
            <a:prstGeom prst="rect">
              <a:avLst/>
            </a:prstGeom>
          </p:spPr>
          <p:txBody>
            <a:bodyPr vert="horz" wrap="none" lIns="0" tIns="0" rIns="0" bIns="0" rtlCol="0">
              <a:noAutofit/>
            </a:bodyPr>
            <a:lstStyle/>
            <a:p>
              <a:pPr algn="ctr"/>
              <a:r>
                <a:rPr lang="en-US" sz="1600" dirty="0"/>
                <a:t>20</a:t>
              </a:r>
            </a:p>
          </p:txBody>
        </p:sp>
        <p:sp>
          <p:nvSpPr>
            <p:cNvPr id="35" name="TextBox 34">
              <a:extLst>
                <a:ext uri="{FF2B5EF4-FFF2-40B4-BE49-F238E27FC236}">
                  <a16:creationId xmlns:a16="http://schemas.microsoft.com/office/drawing/2014/main" id="{256D4CD4-EE48-1FDE-4545-5DBC5957B8D1}"/>
                </a:ext>
              </a:extLst>
            </p:cNvPr>
            <p:cNvSpPr txBox="1"/>
            <p:nvPr/>
          </p:nvSpPr>
          <p:spPr>
            <a:xfrm>
              <a:off x="10701527" y="5142954"/>
              <a:ext cx="328613" cy="235496"/>
            </a:xfrm>
            <a:prstGeom prst="rect">
              <a:avLst/>
            </a:prstGeom>
          </p:spPr>
          <p:txBody>
            <a:bodyPr vert="horz" wrap="none" lIns="0" tIns="0" rIns="0" bIns="0" rtlCol="0">
              <a:noAutofit/>
            </a:bodyPr>
            <a:lstStyle/>
            <a:p>
              <a:pPr algn="ctr"/>
              <a:r>
                <a:rPr lang="en-US" sz="1600" dirty="0"/>
                <a:t>19</a:t>
              </a:r>
            </a:p>
          </p:txBody>
        </p:sp>
        <p:sp>
          <p:nvSpPr>
            <p:cNvPr id="41" name="TextBox 40">
              <a:extLst>
                <a:ext uri="{FF2B5EF4-FFF2-40B4-BE49-F238E27FC236}">
                  <a16:creationId xmlns:a16="http://schemas.microsoft.com/office/drawing/2014/main" id="{53A9A0D3-2BFA-F2D3-CE39-EE4A994AB773}"/>
                </a:ext>
              </a:extLst>
            </p:cNvPr>
            <p:cNvSpPr txBox="1"/>
            <p:nvPr/>
          </p:nvSpPr>
          <p:spPr>
            <a:xfrm>
              <a:off x="10446156" y="5142954"/>
              <a:ext cx="328613" cy="235496"/>
            </a:xfrm>
            <a:prstGeom prst="rect">
              <a:avLst/>
            </a:prstGeom>
          </p:spPr>
          <p:txBody>
            <a:bodyPr vert="horz" wrap="none" lIns="0" tIns="0" rIns="0" bIns="0" rtlCol="0">
              <a:noAutofit/>
            </a:bodyPr>
            <a:lstStyle/>
            <a:p>
              <a:pPr algn="ctr"/>
              <a:r>
                <a:rPr lang="en-US" sz="1600" dirty="0"/>
                <a:t>18</a:t>
              </a:r>
            </a:p>
          </p:txBody>
        </p:sp>
        <p:sp>
          <p:nvSpPr>
            <p:cNvPr id="42" name="TextBox 41">
              <a:extLst>
                <a:ext uri="{FF2B5EF4-FFF2-40B4-BE49-F238E27FC236}">
                  <a16:creationId xmlns:a16="http://schemas.microsoft.com/office/drawing/2014/main" id="{DE2605C3-5507-C611-C50B-FC6D037E90B1}"/>
                </a:ext>
              </a:extLst>
            </p:cNvPr>
            <p:cNvSpPr txBox="1"/>
            <p:nvPr/>
          </p:nvSpPr>
          <p:spPr>
            <a:xfrm>
              <a:off x="10161777" y="5142954"/>
              <a:ext cx="328613" cy="235496"/>
            </a:xfrm>
            <a:prstGeom prst="rect">
              <a:avLst/>
            </a:prstGeom>
          </p:spPr>
          <p:txBody>
            <a:bodyPr vert="horz" wrap="none" lIns="0" tIns="0" rIns="0" bIns="0" rtlCol="0">
              <a:noAutofit/>
            </a:bodyPr>
            <a:lstStyle/>
            <a:p>
              <a:pPr algn="ctr"/>
              <a:r>
                <a:rPr lang="en-US" sz="1600" dirty="0"/>
                <a:t>17</a:t>
              </a:r>
            </a:p>
          </p:txBody>
        </p:sp>
        <p:sp>
          <p:nvSpPr>
            <p:cNvPr id="43" name="TextBox 42">
              <a:extLst>
                <a:ext uri="{FF2B5EF4-FFF2-40B4-BE49-F238E27FC236}">
                  <a16:creationId xmlns:a16="http://schemas.microsoft.com/office/drawing/2014/main" id="{3158A4CF-1EDA-5326-06EC-52AE9D44B10A}"/>
                </a:ext>
              </a:extLst>
            </p:cNvPr>
            <p:cNvSpPr txBox="1"/>
            <p:nvPr/>
          </p:nvSpPr>
          <p:spPr>
            <a:xfrm>
              <a:off x="9912756" y="5142954"/>
              <a:ext cx="328613" cy="235496"/>
            </a:xfrm>
            <a:prstGeom prst="rect">
              <a:avLst/>
            </a:prstGeom>
          </p:spPr>
          <p:txBody>
            <a:bodyPr vert="horz" wrap="none" lIns="0" tIns="0" rIns="0" bIns="0" rtlCol="0">
              <a:noAutofit/>
            </a:bodyPr>
            <a:lstStyle/>
            <a:p>
              <a:pPr algn="ctr"/>
              <a:r>
                <a:rPr lang="en-US" sz="1600" dirty="0"/>
                <a:t>16</a:t>
              </a:r>
            </a:p>
          </p:txBody>
        </p:sp>
        <p:sp>
          <p:nvSpPr>
            <p:cNvPr id="44" name="TextBox 43">
              <a:extLst>
                <a:ext uri="{FF2B5EF4-FFF2-40B4-BE49-F238E27FC236}">
                  <a16:creationId xmlns:a16="http://schemas.microsoft.com/office/drawing/2014/main" id="{98D0C415-2825-A64C-86AF-E06610B09B2A}"/>
                </a:ext>
              </a:extLst>
            </p:cNvPr>
            <p:cNvSpPr txBox="1"/>
            <p:nvPr/>
          </p:nvSpPr>
          <p:spPr>
            <a:xfrm>
              <a:off x="9628377" y="5142954"/>
              <a:ext cx="328613" cy="235496"/>
            </a:xfrm>
            <a:prstGeom prst="rect">
              <a:avLst/>
            </a:prstGeom>
          </p:spPr>
          <p:txBody>
            <a:bodyPr vert="horz" wrap="none" lIns="0" tIns="0" rIns="0" bIns="0" rtlCol="0">
              <a:noAutofit/>
            </a:bodyPr>
            <a:lstStyle/>
            <a:p>
              <a:pPr algn="ctr"/>
              <a:r>
                <a:rPr lang="en-US" sz="1600" dirty="0"/>
                <a:t>15</a:t>
              </a:r>
            </a:p>
          </p:txBody>
        </p:sp>
        <p:sp>
          <p:nvSpPr>
            <p:cNvPr id="45" name="TextBox 44">
              <a:extLst>
                <a:ext uri="{FF2B5EF4-FFF2-40B4-BE49-F238E27FC236}">
                  <a16:creationId xmlns:a16="http://schemas.microsoft.com/office/drawing/2014/main" id="{000BD271-F964-286F-87E0-FF1DB7DFE9AB}"/>
                </a:ext>
              </a:extLst>
            </p:cNvPr>
            <p:cNvSpPr txBox="1"/>
            <p:nvPr/>
          </p:nvSpPr>
          <p:spPr>
            <a:xfrm>
              <a:off x="9373006" y="5142954"/>
              <a:ext cx="328613" cy="235496"/>
            </a:xfrm>
            <a:prstGeom prst="rect">
              <a:avLst/>
            </a:prstGeom>
          </p:spPr>
          <p:txBody>
            <a:bodyPr vert="horz" wrap="none" lIns="0" tIns="0" rIns="0" bIns="0" rtlCol="0">
              <a:noAutofit/>
            </a:bodyPr>
            <a:lstStyle/>
            <a:p>
              <a:pPr algn="ctr"/>
              <a:r>
                <a:rPr lang="en-US" sz="1600" dirty="0"/>
                <a:t>14</a:t>
              </a:r>
            </a:p>
          </p:txBody>
        </p:sp>
        <p:sp>
          <p:nvSpPr>
            <p:cNvPr id="46" name="TextBox 45">
              <a:extLst>
                <a:ext uri="{FF2B5EF4-FFF2-40B4-BE49-F238E27FC236}">
                  <a16:creationId xmlns:a16="http://schemas.microsoft.com/office/drawing/2014/main" id="{0DFFB4F1-5E66-7DC7-CAED-AE08905416D8}"/>
                </a:ext>
              </a:extLst>
            </p:cNvPr>
            <p:cNvSpPr txBox="1"/>
            <p:nvPr/>
          </p:nvSpPr>
          <p:spPr>
            <a:xfrm>
              <a:off x="9088627" y="5142954"/>
              <a:ext cx="328613" cy="235496"/>
            </a:xfrm>
            <a:prstGeom prst="rect">
              <a:avLst/>
            </a:prstGeom>
          </p:spPr>
          <p:txBody>
            <a:bodyPr vert="horz" wrap="none" lIns="0" tIns="0" rIns="0" bIns="0" rtlCol="0">
              <a:noAutofit/>
            </a:bodyPr>
            <a:lstStyle/>
            <a:p>
              <a:pPr algn="ctr"/>
              <a:r>
                <a:rPr lang="en-US" sz="1600" dirty="0"/>
                <a:t>13</a:t>
              </a:r>
            </a:p>
          </p:txBody>
        </p:sp>
        <p:sp>
          <p:nvSpPr>
            <p:cNvPr id="47" name="TextBox 46">
              <a:extLst>
                <a:ext uri="{FF2B5EF4-FFF2-40B4-BE49-F238E27FC236}">
                  <a16:creationId xmlns:a16="http://schemas.microsoft.com/office/drawing/2014/main" id="{2D505CE8-C5E9-8433-CDD0-5D2CDB331211}"/>
                </a:ext>
              </a:extLst>
            </p:cNvPr>
            <p:cNvSpPr txBox="1"/>
            <p:nvPr/>
          </p:nvSpPr>
          <p:spPr>
            <a:xfrm>
              <a:off x="8839606" y="5142954"/>
              <a:ext cx="328613" cy="235496"/>
            </a:xfrm>
            <a:prstGeom prst="rect">
              <a:avLst/>
            </a:prstGeom>
          </p:spPr>
          <p:txBody>
            <a:bodyPr vert="horz" wrap="none" lIns="0" tIns="0" rIns="0" bIns="0" rtlCol="0">
              <a:noAutofit/>
            </a:bodyPr>
            <a:lstStyle/>
            <a:p>
              <a:pPr algn="ctr"/>
              <a:r>
                <a:rPr lang="en-US" sz="1600" dirty="0"/>
                <a:t>12</a:t>
              </a:r>
            </a:p>
          </p:txBody>
        </p:sp>
        <p:sp>
          <p:nvSpPr>
            <p:cNvPr id="48" name="TextBox 47">
              <a:extLst>
                <a:ext uri="{FF2B5EF4-FFF2-40B4-BE49-F238E27FC236}">
                  <a16:creationId xmlns:a16="http://schemas.microsoft.com/office/drawing/2014/main" id="{0CFCA787-DE63-D380-EE91-7AEFBF2E0B14}"/>
                </a:ext>
              </a:extLst>
            </p:cNvPr>
            <p:cNvSpPr txBox="1"/>
            <p:nvPr/>
          </p:nvSpPr>
          <p:spPr>
            <a:xfrm>
              <a:off x="8555227" y="5142954"/>
              <a:ext cx="328613" cy="235496"/>
            </a:xfrm>
            <a:prstGeom prst="rect">
              <a:avLst/>
            </a:prstGeom>
          </p:spPr>
          <p:txBody>
            <a:bodyPr vert="horz" wrap="none" lIns="0" tIns="0" rIns="0" bIns="0" rtlCol="0">
              <a:noAutofit/>
            </a:bodyPr>
            <a:lstStyle/>
            <a:p>
              <a:pPr algn="ctr"/>
              <a:r>
                <a:rPr lang="en-US" sz="1600" dirty="0"/>
                <a:t>11</a:t>
              </a:r>
            </a:p>
          </p:txBody>
        </p:sp>
        <p:sp>
          <p:nvSpPr>
            <p:cNvPr id="49" name="TextBox 48">
              <a:extLst>
                <a:ext uri="{FF2B5EF4-FFF2-40B4-BE49-F238E27FC236}">
                  <a16:creationId xmlns:a16="http://schemas.microsoft.com/office/drawing/2014/main" id="{87570D58-99EA-14BA-643C-A86425FB41F6}"/>
                </a:ext>
              </a:extLst>
            </p:cNvPr>
            <p:cNvSpPr txBox="1"/>
            <p:nvPr/>
          </p:nvSpPr>
          <p:spPr>
            <a:xfrm>
              <a:off x="8299856" y="5142954"/>
              <a:ext cx="328613" cy="235496"/>
            </a:xfrm>
            <a:prstGeom prst="rect">
              <a:avLst/>
            </a:prstGeom>
          </p:spPr>
          <p:txBody>
            <a:bodyPr vert="horz" wrap="none" lIns="0" tIns="0" rIns="0" bIns="0" rtlCol="0">
              <a:noAutofit/>
            </a:bodyPr>
            <a:lstStyle/>
            <a:p>
              <a:pPr algn="ctr"/>
              <a:r>
                <a:rPr lang="en-US" sz="1600" dirty="0"/>
                <a:t>10</a:t>
              </a:r>
            </a:p>
          </p:txBody>
        </p:sp>
        <p:sp>
          <p:nvSpPr>
            <p:cNvPr id="50" name="TextBox 49">
              <a:extLst>
                <a:ext uri="{FF2B5EF4-FFF2-40B4-BE49-F238E27FC236}">
                  <a16:creationId xmlns:a16="http://schemas.microsoft.com/office/drawing/2014/main" id="{C8272158-A03A-F102-170A-C4FC327E6254}"/>
                </a:ext>
              </a:extLst>
            </p:cNvPr>
            <p:cNvSpPr txBox="1"/>
            <p:nvPr/>
          </p:nvSpPr>
          <p:spPr>
            <a:xfrm>
              <a:off x="8015477" y="5142954"/>
              <a:ext cx="328613" cy="235496"/>
            </a:xfrm>
            <a:prstGeom prst="rect">
              <a:avLst/>
            </a:prstGeom>
          </p:spPr>
          <p:txBody>
            <a:bodyPr vert="horz" wrap="none" lIns="0" tIns="0" rIns="0" bIns="0" rtlCol="0">
              <a:noAutofit/>
            </a:bodyPr>
            <a:lstStyle/>
            <a:p>
              <a:pPr algn="ctr"/>
              <a:r>
                <a:rPr lang="en-US" sz="1600" dirty="0"/>
                <a:t>9</a:t>
              </a:r>
            </a:p>
          </p:txBody>
        </p:sp>
        <p:sp>
          <p:nvSpPr>
            <p:cNvPr id="51" name="TextBox 50">
              <a:extLst>
                <a:ext uri="{FF2B5EF4-FFF2-40B4-BE49-F238E27FC236}">
                  <a16:creationId xmlns:a16="http://schemas.microsoft.com/office/drawing/2014/main" id="{262B3F06-CD52-B284-8400-A79A921A055F}"/>
                </a:ext>
              </a:extLst>
            </p:cNvPr>
            <p:cNvSpPr txBox="1"/>
            <p:nvPr/>
          </p:nvSpPr>
          <p:spPr>
            <a:xfrm>
              <a:off x="7766456" y="5142954"/>
              <a:ext cx="328613" cy="235496"/>
            </a:xfrm>
            <a:prstGeom prst="rect">
              <a:avLst/>
            </a:prstGeom>
          </p:spPr>
          <p:txBody>
            <a:bodyPr vert="horz" wrap="none" lIns="0" tIns="0" rIns="0" bIns="0" rtlCol="0">
              <a:noAutofit/>
            </a:bodyPr>
            <a:lstStyle/>
            <a:p>
              <a:pPr algn="ctr"/>
              <a:r>
                <a:rPr lang="en-US" sz="1600" dirty="0"/>
                <a:t>8</a:t>
              </a:r>
            </a:p>
          </p:txBody>
        </p:sp>
        <p:sp>
          <p:nvSpPr>
            <p:cNvPr id="52" name="TextBox 51">
              <a:extLst>
                <a:ext uri="{FF2B5EF4-FFF2-40B4-BE49-F238E27FC236}">
                  <a16:creationId xmlns:a16="http://schemas.microsoft.com/office/drawing/2014/main" id="{ACBEECA3-2AC1-FC7F-73CA-5FCE9AE4984F}"/>
                </a:ext>
              </a:extLst>
            </p:cNvPr>
            <p:cNvSpPr txBox="1"/>
            <p:nvPr/>
          </p:nvSpPr>
          <p:spPr>
            <a:xfrm>
              <a:off x="7482077" y="5142954"/>
              <a:ext cx="328613" cy="235496"/>
            </a:xfrm>
            <a:prstGeom prst="rect">
              <a:avLst/>
            </a:prstGeom>
          </p:spPr>
          <p:txBody>
            <a:bodyPr vert="horz" wrap="none" lIns="0" tIns="0" rIns="0" bIns="0" rtlCol="0">
              <a:noAutofit/>
            </a:bodyPr>
            <a:lstStyle/>
            <a:p>
              <a:pPr algn="ctr"/>
              <a:r>
                <a:rPr lang="en-US" sz="1600" dirty="0"/>
                <a:t>7</a:t>
              </a:r>
            </a:p>
          </p:txBody>
        </p:sp>
        <p:sp>
          <p:nvSpPr>
            <p:cNvPr id="53" name="TextBox 52">
              <a:extLst>
                <a:ext uri="{FF2B5EF4-FFF2-40B4-BE49-F238E27FC236}">
                  <a16:creationId xmlns:a16="http://schemas.microsoft.com/office/drawing/2014/main" id="{37CF1814-9425-BCB5-FF6B-3CAED2BBBFB5}"/>
                </a:ext>
              </a:extLst>
            </p:cNvPr>
            <p:cNvSpPr txBox="1"/>
            <p:nvPr/>
          </p:nvSpPr>
          <p:spPr>
            <a:xfrm>
              <a:off x="7226706" y="5142954"/>
              <a:ext cx="328613" cy="235496"/>
            </a:xfrm>
            <a:prstGeom prst="rect">
              <a:avLst/>
            </a:prstGeom>
          </p:spPr>
          <p:txBody>
            <a:bodyPr vert="horz" wrap="none" lIns="0" tIns="0" rIns="0" bIns="0" rtlCol="0">
              <a:noAutofit/>
            </a:bodyPr>
            <a:lstStyle/>
            <a:p>
              <a:pPr algn="ctr"/>
              <a:r>
                <a:rPr lang="en-US" sz="1600" dirty="0"/>
                <a:t>6</a:t>
              </a:r>
            </a:p>
          </p:txBody>
        </p:sp>
        <p:sp>
          <p:nvSpPr>
            <p:cNvPr id="54" name="TextBox 53">
              <a:extLst>
                <a:ext uri="{FF2B5EF4-FFF2-40B4-BE49-F238E27FC236}">
                  <a16:creationId xmlns:a16="http://schemas.microsoft.com/office/drawing/2014/main" id="{8962A8B9-B01E-DD86-D16E-CBD7C37178F6}"/>
                </a:ext>
              </a:extLst>
            </p:cNvPr>
            <p:cNvSpPr txBox="1"/>
            <p:nvPr/>
          </p:nvSpPr>
          <p:spPr>
            <a:xfrm>
              <a:off x="6942327" y="5142954"/>
              <a:ext cx="328613" cy="235496"/>
            </a:xfrm>
            <a:prstGeom prst="rect">
              <a:avLst/>
            </a:prstGeom>
          </p:spPr>
          <p:txBody>
            <a:bodyPr vert="horz" wrap="none" lIns="0" tIns="0" rIns="0" bIns="0" rtlCol="0">
              <a:noAutofit/>
            </a:bodyPr>
            <a:lstStyle/>
            <a:p>
              <a:pPr algn="ctr"/>
              <a:r>
                <a:rPr lang="en-US" sz="1600" dirty="0"/>
                <a:t>5</a:t>
              </a:r>
            </a:p>
          </p:txBody>
        </p:sp>
        <p:sp>
          <p:nvSpPr>
            <p:cNvPr id="55" name="TextBox 54">
              <a:extLst>
                <a:ext uri="{FF2B5EF4-FFF2-40B4-BE49-F238E27FC236}">
                  <a16:creationId xmlns:a16="http://schemas.microsoft.com/office/drawing/2014/main" id="{C297E7D3-429C-DE1C-C88F-F8C0FFC9C092}"/>
                </a:ext>
              </a:extLst>
            </p:cNvPr>
            <p:cNvSpPr txBox="1"/>
            <p:nvPr/>
          </p:nvSpPr>
          <p:spPr>
            <a:xfrm>
              <a:off x="6693306" y="5142954"/>
              <a:ext cx="328613" cy="235496"/>
            </a:xfrm>
            <a:prstGeom prst="rect">
              <a:avLst/>
            </a:prstGeom>
          </p:spPr>
          <p:txBody>
            <a:bodyPr vert="horz" wrap="none" lIns="0" tIns="0" rIns="0" bIns="0" rtlCol="0">
              <a:noAutofit/>
            </a:bodyPr>
            <a:lstStyle/>
            <a:p>
              <a:pPr algn="ctr"/>
              <a:r>
                <a:rPr lang="en-US" sz="1600" dirty="0"/>
                <a:t>4</a:t>
              </a:r>
            </a:p>
          </p:txBody>
        </p:sp>
        <p:sp>
          <p:nvSpPr>
            <p:cNvPr id="56" name="TextBox 55">
              <a:extLst>
                <a:ext uri="{FF2B5EF4-FFF2-40B4-BE49-F238E27FC236}">
                  <a16:creationId xmlns:a16="http://schemas.microsoft.com/office/drawing/2014/main" id="{27C56DA3-1A08-2B89-BB0D-265E8762BC57}"/>
                </a:ext>
              </a:extLst>
            </p:cNvPr>
            <p:cNvSpPr txBox="1"/>
            <p:nvPr/>
          </p:nvSpPr>
          <p:spPr>
            <a:xfrm>
              <a:off x="6408927" y="5142954"/>
              <a:ext cx="328613" cy="235496"/>
            </a:xfrm>
            <a:prstGeom prst="rect">
              <a:avLst/>
            </a:prstGeom>
          </p:spPr>
          <p:txBody>
            <a:bodyPr vert="horz" wrap="none" lIns="0" tIns="0" rIns="0" bIns="0" rtlCol="0">
              <a:noAutofit/>
            </a:bodyPr>
            <a:lstStyle/>
            <a:p>
              <a:pPr algn="ctr"/>
              <a:r>
                <a:rPr lang="en-US" sz="1600" dirty="0"/>
                <a:t>3</a:t>
              </a:r>
            </a:p>
          </p:txBody>
        </p:sp>
        <p:sp>
          <p:nvSpPr>
            <p:cNvPr id="57" name="TextBox 56">
              <a:extLst>
                <a:ext uri="{FF2B5EF4-FFF2-40B4-BE49-F238E27FC236}">
                  <a16:creationId xmlns:a16="http://schemas.microsoft.com/office/drawing/2014/main" id="{BEAD7EFF-FD09-0EFA-3A91-7FB0985F6A92}"/>
                </a:ext>
              </a:extLst>
            </p:cNvPr>
            <p:cNvSpPr txBox="1"/>
            <p:nvPr/>
          </p:nvSpPr>
          <p:spPr>
            <a:xfrm>
              <a:off x="6153556" y="5142954"/>
              <a:ext cx="328613" cy="235496"/>
            </a:xfrm>
            <a:prstGeom prst="rect">
              <a:avLst/>
            </a:prstGeom>
          </p:spPr>
          <p:txBody>
            <a:bodyPr vert="horz" wrap="none" lIns="0" tIns="0" rIns="0" bIns="0" rtlCol="0">
              <a:noAutofit/>
            </a:bodyPr>
            <a:lstStyle/>
            <a:p>
              <a:pPr algn="ctr"/>
              <a:r>
                <a:rPr lang="en-US" sz="1600" dirty="0"/>
                <a:t>2</a:t>
              </a:r>
            </a:p>
          </p:txBody>
        </p:sp>
        <p:sp>
          <p:nvSpPr>
            <p:cNvPr id="58" name="TextBox 57">
              <a:extLst>
                <a:ext uri="{FF2B5EF4-FFF2-40B4-BE49-F238E27FC236}">
                  <a16:creationId xmlns:a16="http://schemas.microsoft.com/office/drawing/2014/main" id="{104174DD-C505-EF95-202A-FF97EB5C6DD5}"/>
                </a:ext>
              </a:extLst>
            </p:cNvPr>
            <p:cNvSpPr txBox="1"/>
            <p:nvPr/>
          </p:nvSpPr>
          <p:spPr>
            <a:xfrm>
              <a:off x="5869177" y="5142954"/>
              <a:ext cx="328613" cy="235496"/>
            </a:xfrm>
            <a:prstGeom prst="rect">
              <a:avLst/>
            </a:prstGeom>
          </p:spPr>
          <p:txBody>
            <a:bodyPr vert="horz" wrap="none" lIns="0" tIns="0" rIns="0" bIns="0" rtlCol="0">
              <a:noAutofit/>
            </a:bodyPr>
            <a:lstStyle/>
            <a:p>
              <a:pPr algn="ctr"/>
              <a:r>
                <a:rPr lang="en-US" sz="1600" dirty="0"/>
                <a:t>1</a:t>
              </a:r>
            </a:p>
          </p:txBody>
        </p:sp>
        <p:sp>
          <p:nvSpPr>
            <p:cNvPr id="59" name="TextBox 58">
              <a:extLst>
                <a:ext uri="{FF2B5EF4-FFF2-40B4-BE49-F238E27FC236}">
                  <a16:creationId xmlns:a16="http://schemas.microsoft.com/office/drawing/2014/main" id="{7AF904F7-B8CE-D553-B7A3-C38569DB6A99}"/>
                </a:ext>
              </a:extLst>
            </p:cNvPr>
            <p:cNvSpPr txBox="1"/>
            <p:nvPr/>
          </p:nvSpPr>
          <p:spPr>
            <a:xfrm>
              <a:off x="5607456" y="5142954"/>
              <a:ext cx="328613" cy="235496"/>
            </a:xfrm>
            <a:prstGeom prst="rect">
              <a:avLst/>
            </a:prstGeom>
          </p:spPr>
          <p:txBody>
            <a:bodyPr vert="horz" wrap="none" lIns="0" tIns="0" rIns="0" bIns="0" rtlCol="0">
              <a:noAutofit/>
            </a:bodyPr>
            <a:lstStyle/>
            <a:p>
              <a:pPr algn="ctr"/>
              <a:r>
                <a:rPr lang="en-US" sz="1600" dirty="0"/>
                <a:t>0</a:t>
              </a:r>
            </a:p>
          </p:txBody>
        </p:sp>
      </p:grpSp>
      <p:grpSp>
        <p:nvGrpSpPr>
          <p:cNvPr id="10245" name="Group 10244">
            <a:extLst>
              <a:ext uri="{FF2B5EF4-FFF2-40B4-BE49-F238E27FC236}">
                <a16:creationId xmlns:a16="http://schemas.microsoft.com/office/drawing/2014/main" id="{B54F438C-B590-8C24-5557-87A79719301A}"/>
              </a:ext>
            </a:extLst>
          </p:cNvPr>
          <p:cNvGrpSpPr/>
          <p:nvPr/>
        </p:nvGrpSpPr>
        <p:grpSpPr>
          <a:xfrm>
            <a:off x="5389969" y="1995172"/>
            <a:ext cx="296673" cy="3162846"/>
            <a:chOff x="5389969" y="1995172"/>
            <a:chExt cx="296673" cy="3162846"/>
          </a:xfrm>
        </p:grpSpPr>
        <p:sp>
          <p:nvSpPr>
            <p:cNvPr id="62" name="TextBox 61">
              <a:extLst>
                <a:ext uri="{FF2B5EF4-FFF2-40B4-BE49-F238E27FC236}">
                  <a16:creationId xmlns:a16="http://schemas.microsoft.com/office/drawing/2014/main" id="{16FF9142-C211-F258-7B7A-A635972BBCFC}"/>
                </a:ext>
              </a:extLst>
            </p:cNvPr>
            <p:cNvSpPr txBox="1"/>
            <p:nvPr/>
          </p:nvSpPr>
          <p:spPr>
            <a:xfrm>
              <a:off x="5389969" y="4922522"/>
              <a:ext cx="296673" cy="235496"/>
            </a:xfrm>
            <a:prstGeom prst="rect">
              <a:avLst/>
            </a:prstGeom>
          </p:spPr>
          <p:txBody>
            <a:bodyPr vert="horz" wrap="none" lIns="0" tIns="0" rIns="0" bIns="0" rtlCol="0">
              <a:noAutofit/>
            </a:bodyPr>
            <a:lstStyle/>
            <a:p>
              <a:pPr algn="r"/>
              <a:r>
                <a:rPr lang="en-US" sz="1600" dirty="0"/>
                <a:t>0</a:t>
              </a:r>
            </a:p>
          </p:txBody>
        </p:sp>
        <p:sp>
          <p:nvSpPr>
            <p:cNvPr id="63" name="TextBox 62">
              <a:extLst>
                <a:ext uri="{FF2B5EF4-FFF2-40B4-BE49-F238E27FC236}">
                  <a16:creationId xmlns:a16="http://schemas.microsoft.com/office/drawing/2014/main" id="{B87D1BFB-61E3-2B8C-F8F1-7D0135A23CB2}"/>
                </a:ext>
              </a:extLst>
            </p:cNvPr>
            <p:cNvSpPr txBox="1"/>
            <p:nvPr/>
          </p:nvSpPr>
          <p:spPr>
            <a:xfrm>
              <a:off x="5389969" y="4338322"/>
              <a:ext cx="296673" cy="235496"/>
            </a:xfrm>
            <a:prstGeom prst="rect">
              <a:avLst/>
            </a:prstGeom>
          </p:spPr>
          <p:txBody>
            <a:bodyPr vert="horz" wrap="none" lIns="0" tIns="0" rIns="0" bIns="0" rtlCol="0">
              <a:noAutofit/>
            </a:bodyPr>
            <a:lstStyle/>
            <a:p>
              <a:pPr algn="r"/>
              <a:r>
                <a:rPr lang="en-US" sz="1600" dirty="0"/>
                <a:t>20</a:t>
              </a:r>
            </a:p>
          </p:txBody>
        </p:sp>
        <p:sp>
          <p:nvSpPr>
            <p:cNvPr id="10240" name="TextBox 10239">
              <a:extLst>
                <a:ext uri="{FF2B5EF4-FFF2-40B4-BE49-F238E27FC236}">
                  <a16:creationId xmlns:a16="http://schemas.microsoft.com/office/drawing/2014/main" id="{9D6E3026-E885-D416-8CE5-2E72371ACD21}"/>
                </a:ext>
              </a:extLst>
            </p:cNvPr>
            <p:cNvSpPr txBox="1"/>
            <p:nvPr/>
          </p:nvSpPr>
          <p:spPr>
            <a:xfrm>
              <a:off x="5389969" y="3754122"/>
              <a:ext cx="296673" cy="235496"/>
            </a:xfrm>
            <a:prstGeom prst="rect">
              <a:avLst/>
            </a:prstGeom>
          </p:spPr>
          <p:txBody>
            <a:bodyPr vert="horz" wrap="none" lIns="0" tIns="0" rIns="0" bIns="0" rtlCol="0">
              <a:noAutofit/>
            </a:bodyPr>
            <a:lstStyle/>
            <a:p>
              <a:pPr algn="r"/>
              <a:r>
                <a:rPr lang="en-US" sz="1600" dirty="0"/>
                <a:t>40</a:t>
              </a:r>
            </a:p>
          </p:txBody>
        </p:sp>
        <p:sp>
          <p:nvSpPr>
            <p:cNvPr id="10241" name="TextBox 10240">
              <a:extLst>
                <a:ext uri="{FF2B5EF4-FFF2-40B4-BE49-F238E27FC236}">
                  <a16:creationId xmlns:a16="http://schemas.microsoft.com/office/drawing/2014/main" id="{7D8D245F-5B8E-2BA4-E6DE-72428A03D91E}"/>
                </a:ext>
              </a:extLst>
            </p:cNvPr>
            <p:cNvSpPr txBox="1"/>
            <p:nvPr/>
          </p:nvSpPr>
          <p:spPr>
            <a:xfrm>
              <a:off x="5389969" y="3169922"/>
              <a:ext cx="296673" cy="235496"/>
            </a:xfrm>
            <a:prstGeom prst="rect">
              <a:avLst/>
            </a:prstGeom>
          </p:spPr>
          <p:txBody>
            <a:bodyPr vert="horz" wrap="none" lIns="0" tIns="0" rIns="0" bIns="0" rtlCol="0">
              <a:noAutofit/>
            </a:bodyPr>
            <a:lstStyle/>
            <a:p>
              <a:pPr algn="r"/>
              <a:r>
                <a:rPr lang="en-US" sz="1600" dirty="0"/>
                <a:t>60</a:t>
              </a:r>
            </a:p>
          </p:txBody>
        </p:sp>
        <p:sp>
          <p:nvSpPr>
            <p:cNvPr id="10242" name="TextBox 10241">
              <a:extLst>
                <a:ext uri="{FF2B5EF4-FFF2-40B4-BE49-F238E27FC236}">
                  <a16:creationId xmlns:a16="http://schemas.microsoft.com/office/drawing/2014/main" id="{9AC021CA-E5F0-83EF-E2CD-69E58524FF44}"/>
                </a:ext>
              </a:extLst>
            </p:cNvPr>
            <p:cNvSpPr txBox="1"/>
            <p:nvPr/>
          </p:nvSpPr>
          <p:spPr>
            <a:xfrm>
              <a:off x="5389969" y="2579372"/>
              <a:ext cx="296673" cy="235496"/>
            </a:xfrm>
            <a:prstGeom prst="rect">
              <a:avLst/>
            </a:prstGeom>
          </p:spPr>
          <p:txBody>
            <a:bodyPr vert="horz" wrap="none" lIns="0" tIns="0" rIns="0" bIns="0" rtlCol="0">
              <a:noAutofit/>
            </a:bodyPr>
            <a:lstStyle/>
            <a:p>
              <a:pPr algn="r"/>
              <a:r>
                <a:rPr lang="en-US" sz="1600" dirty="0"/>
                <a:t>80</a:t>
              </a:r>
            </a:p>
          </p:txBody>
        </p:sp>
        <p:sp>
          <p:nvSpPr>
            <p:cNvPr id="10244" name="TextBox 10243">
              <a:extLst>
                <a:ext uri="{FF2B5EF4-FFF2-40B4-BE49-F238E27FC236}">
                  <a16:creationId xmlns:a16="http://schemas.microsoft.com/office/drawing/2014/main" id="{EBA8A354-3EE9-357A-5FCF-EEA8E50A0B30}"/>
                </a:ext>
              </a:extLst>
            </p:cNvPr>
            <p:cNvSpPr txBox="1"/>
            <p:nvPr/>
          </p:nvSpPr>
          <p:spPr>
            <a:xfrm>
              <a:off x="5389969" y="1995172"/>
              <a:ext cx="296673" cy="235496"/>
            </a:xfrm>
            <a:prstGeom prst="rect">
              <a:avLst/>
            </a:prstGeom>
          </p:spPr>
          <p:txBody>
            <a:bodyPr vert="horz" wrap="none" lIns="0" tIns="0" rIns="0" bIns="0" rtlCol="0">
              <a:noAutofit/>
            </a:bodyPr>
            <a:lstStyle/>
            <a:p>
              <a:pPr algn="r"/>
              <a:r>
                <a:rPr lang="en-US" sz="1600" dirty="0"/>
                <a:t>100</a:t>
              </a:r>
            </a:p>
          </p:txBody>
        </p:sp>
      </p:grpSp>
      <p:sp>
        <p:nvSpPr>
          <p:cNvPr id="10246" name="Freeform: Shape 10245">
            <a:extLst>
              <a:ext uri="{FF2B5EF4-FFF2-40B4-BE49-F238E27FC236}">
                <a16:creationId xmlns:a16="http://schemas.microsoft.com/office/drawing/2014/main" id="{3C3894A2-9C18-82C1-EBBE-357BEFA8744A}"/>
              </a:ext>
            </a:extLst>
          </p:cNvPr>
          <p:cNvSpPr/>
          <p:nvPr/>
        </p:nvSpPr>
        <p:spPr>
          <a:xfrm>
            <a:off x="5772150" y="2028825"/>
            <a:ext cx="5948363" cy="2995613"/>
          </a:xfrm>
          <a:custGeom>
            <a:avLst/>
            <a:gdLst>
              <a:gd name="csX0" fmla="*/ 0 w 5948363"/>
              <a:gd name="csY0" fmla="*/ 0 h 2995613"/>
              <a:gd name="csX1" fmla="*/ 0 w 5948363"/>
              <a:gd name="csY1" fmla="*/ 2995613 h 2995613"/>
              <a:gd name="csX2" fmla="*/ 5948363 w 5948363"/>
              <a:gd name="csY2" fmla="*/ 2995613 h 2995613"/>
            </a:gdLst>
            <a:ahLst/>
            <a:cxnLst>
              <a:cxn ang="0">
                <a:pos x="csX0" y="csY0"/>
              </a:cxn>
              <a:cxn ang="0">
                <a:pos x="csX1" y="csY1"/>
              </a:cxn>
              <a:cxn ang="0">
                <a:pos x="csX2" y="csY2"/>
              </a:cxn>
            </a:cxnLst>
            <a:rect l="l" t="t" r="r" b="b"/>
            <a:pathLst>
              <a:path w="5948363" h="2995613">
                <a:moveTo>
                  <a:pt x="0" y="0"/>
                </a:moveTo>
                <a:lnTo>
                  <a:pt x="0" y="2995613"/>
                </a:lnTo>
                <a:lnTo>
                  <a:pt x="5948363" y="2995613"/>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54" name="Group 10253">
            <a:extLst>
              <a:ext uri="{FF2B5EF4-FFF2-40B4-BE49-F238E27FC236}">
                <a16:creationId xmlns:a16="http://schemas.microsoft.com/office/drawing/2014/main" id="{ACA963FC-84B3-FF7A-8F5C-2E96D1F35EFB}"/>
              </a:ext>
            </a:extLst>
          </p:cNvPr>
          <p:cNvGrpSpPr/>
          <p:nvPr/>
        </p:nvGrpSpPr>
        <p:grpSpPr>
          <a:xfrm>
            <a:off x="5700713" y="2105026"/>
            <a:ext cx="69390" cy="2919413"/>
            <a:chOff x="5562600" y="2105026"/>
            <a:chExt cx="533400" cy="2919413"/>
          </a:xfrm>
        </p:grpSpPr>
        <p:cxnSp>
          <p:nvCxnSpPr>
            <p:cNvPr id="10248" name="Straight Connector 10247">
              <a:extLst>
                <a:ext uri="{FF2B5EF4-FFF2-40B4-BE49-F238E27FC236}">
                  <a16:creationId xmlns:a16="http://schemas.microsoft.com/office/drawing/2014/main" id="{28A68175-6058-CC26-E615-B691129DEE0B}"/>
                </a:ext>
              </a:extLst>
            </p:cNvPr>
            <p:cNvCxnSpPr/>
            <p:nvPr/>
          </p:nvCxnSpPr>
          <p:spPr>
            <a:xfrm>
              <a:off x="5562600" y="2105026"/>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49" name="Straight Connector 10248">
              <a:extLst>
                <a:ext uri="{FF2B5EF4-FFF2-40B4-BE49-F238E27FC236}">
                  <a16:creationId xmlns:a16="http://schemas.microsoft.com/office/drawing/2014/main" id="{69DB29D3-D832-5CEC-994F-72FC56CCDCAF}"/>
                </a:ext>
              </a:extLst>
            </p:cNvPr>
            <p:cNvCxnSpPr/>
            <p:nvPr/>
          </p:nvCxnSpPr>
          <p:spPr>
            <a:xfrm>
              <a:off x="5562600" y="2690814"/>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0" name="Straight Connector 10249">
              <a:extLst>
                <a:ext uri="{FF2B5EF4-FFF2-40B4-BE49-F238E27FC236}">
                  <a16:creationId xmlns:a16="http://schemas.microsoft.com/office/drawing/2014/main" id="{1236C97C-8254-1844-74F2-4F44212D91BA}"/>
                </a:ext>
              </a:extLst>
            </p:cNvPr>
            <p:cNvCxnSpPr/>
            <p:nvPr/>
          </p:nvCxnSpPr>
          <p:spPr>
            <a:xfrm>
              <a:off x="5562600" y="327660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1" name="Straight Connector 10250">
              <a:extLst>
                <a:ext uri="{FF2B5EF4-FFF2-40B4-BE49-F238E27FC236}">
                  <a16:creationId xmlns:a16="http://schemas.microsoft.com/office/drawing/2014/main" id="{8AE895EE-FCA1-520B-D861-D16DC611E7EF}"/>
                </a:ext>
              </a:extLst>
            </p:cNvPr>
            <p:cNvCxnSpPr/>
            <p:nvPr/>
          </p:nvCxnSpPr>
          <p:spPr>
            <a:xfrm>
              <a:off x="5562600" y="3862389"/>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2" name="Straight Connector 10251">
              <a:extLst>
                <a:ext uri="{FF2B5EF4-FFF2-40B4-BE49-F238E27FC236}">
                  <a16:creationId xmlns:a16="http://schemas.microsoft.com/office/drawing/2014/main" id="{C6206C7E-9F31-566C-9AD3-2DEEFA1215C7}"/>
                </a:ext>
              </a:extLst>
            </p:cNvPr>
            <p:cNvCxnSpPr/>
            <p:nvPr/>
          </p:nvCxnSpPr>
          <p:spPr>
            <a:xfrm>
              <a:off x="5562600" y="443865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3" name="Straight Connector 10252">
              <a:extLst>
                <a:ext uri="{FF2B5EF4-FFF2-40B4-BE49-F238E27FC236}">
                  <a16:creationId xmlns:a16="http://schemas.microsoft.com/office/drawing/2014/main" id="{55B30910-E8DE-BE08-C9D5-57B47A61EF44}"/>
                </a:ext>
              </a:extLst>
            </p:cNvPr>
            <p:cNvCxnSpPr/>
            <p:nvPr/>
          </p:nvCxnSpPr>
          <p:spPr>
            <a:xfrm>
              <a:off x="5562600" y="5024439"/>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256" name="Straight Connector 10255">
            <a:extLst>
              <a:ext uri="{FF2B5EF4-FFF2-40B4-BE49-F238E27FC236}">
                <a16:creationId xmlns:a16="http://schemas.microsoft.com/office/drawing/2014/main" id="{84A6F4C9-31C3-0BCF-4EC5-E223B458F1C2}"/>
              </a:ext>
            </a:extLst>
          </p:cNvPr>
          <p:cNvCxnSpPr/>
          <p:nvPr/>
        </p:nvCxnSpPr>
        <p:spPr>
          <a:xfrm rot="5400000">
            <a:off x="7060407"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7" name="Straight Connector 10256">
            <a:extLst>
              <a:ext uri="{FF2B5EF4-FFF2-40B4-BE49-F238E27FC236}">
                <a16:creationId xmlns:a16="http://schemas.microsoft.com/office/drawing/2014/main" id="{385C2560-D1C5-3893-9464-C052A7D95A7B}"/>
              </a:ext>
            </a:extLst>
          </p:cNvPr>
          <p:cNvCxnSpPr/>
          <p:nvPr/>
        </p:nvCxnSpPr>
        <p:spPr>
          <a:xfrm rot="5400000">
            <a:off x="6791870"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8" name="Straight Connector 10257">
            <a:extLst>
              <a:ext uri="{FF2B5EF4-FFF2-40B4-BE49-F238E27FC236}">
                <a16:creationId xmlns:a16="http://schemas.microsoft.com/office/drawing/2014/main" id="{97BD38EF-2335-E4ED-BDF7-E5374637081E}"/>
              </a:ext>
            </a:extLst>
          </p:cNvPr>
          <p:cNvCxnSpPr/>
          <p:nvPr/>
        </p:nvCxnSpPr>
        <p:spPr>
          <a:xfrm rot="5400000">
            <a:off x="6523334"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9" name="Straight Connector 10258">
            <a:extLst>
              <a:ext uri="{FF2B5EF4-FFF2-40B4-BE49-F238E27FC236}">
                <a16:creationId xmlns:a16="http://schemas.microsoft.com/office/drawing/2014/main" id="{45632344-DB84-D854-6A4A-DB91A8C3EC5E}"/>
              </a:ext>
            </a:extLst>
          </p:cNvPr>
          <p:cNvCxnSpPr/>
          <p:nvPr/>
        </p:nvCxnSpPr>
        <p:spPr>
          <a:xfrm rot="5400000">
            <a:off x="6254798"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0" name="Straight Connector 10259">
            <a:extLst>
              <a:ext uri="{FF2B5EF4-FFF2-40B4-BE49-F238E27FC236}">
                <a16:creationId xmlns:a16="http://schemas.microsoft.com/office/drawing/2014/main" id="{7DF9A3C5-1C24-5B2F-8472-8217ECC10EA5}"/>
              </a:ext>
            </a:extLst>
          </p:cNvPr>
          <p:cNvCxnSpPr/>
          <p:nvPr/>
        </p:nvCxnSpPr>
        <p:spPr>
          <a:xfrm rot="5400000">
            <a:off x="5990628"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1" name="Straight Connector 10260">
            <a:extLst>
              <a:ext uri="{FF2B5EF4-FFF2-40B4-BE49-F238E27FC236}">
                <a16:creationId xmlns:a16="http://schemas.microsoft.com/office/drawing/2014/main" id="{4DE638B4-71C1-DD24-05FC-D4C1AC096FB3}"/>
              </a:ext>
            </a:extLst>
          </p:cNvPr>
          <p:cNvCxnSpPr/>
          <p:nvPr/>
        </p:nvCxnSpPr>
        <p:spPr>
          <a:xfrm rot="5400000">
            <a:off x="5722092"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3" name="Straight Connector 10262">
            <a:extLst>
              <a:ext uri="{FF2B5EF4-FFF2-40B4-BE49-F238E27FC236}">
                <a16:creationId xmlns:a16="http://schemas.microsoft.com/office/drawing/2014/main" id="{82CEFC4C-7EF9-0694-0CD0-0C444C61C38F}"/>
              </a:ext>
            </a:extLst>
          </p:cNvPr>
          <p:cNvCxnSpPr/>
          <p:nvPr/>
        </p:nvCxnSpPr>
        <p:spPr>
          <a:xfrm rot="5400000">
            <a:off x="8672195"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4" name="Straight Connector 10263">
            <a:extLst>
              <a:ext uri="{FF2B5EF4-FFF2-40B4-BE49-F238E27FC236}">
                <a16:creationId xmlns:a16="http://schemas.microsoft.com/office/drawing/2014/main" id="{160A083B-7059-F62A-BB9F-242B5A747CE0}"/>
              </a:ext>
            </a:extLst>
          </p:cNvPr>
          <p:cNvCxnSpPr/>
          <p:nvPr/>
        </p:nvCxnSpPr>
        <p:spPr>
          <a:xfrm rot="5400000">
            <a:off x="8403658"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5" name="Straight Connector 10264">
            <a:extLst>
              <a:ext uri="{FF2B5EF4-FFF2-40B4-BE49-F238E27FC236}">
                <a16:creationId xmlns:a16="http://schemas.microsoft.com/office/drawing/2014/main" id="{329DEB48-1132-CF8D-97D3-3B1D06B17300}"/>
              </a:ext>
            </a:extLst>
          </p:cNvPr>
          <p:cNvCxnSpPr/>
          <p:nvPr/>
        </p:nvCxnSpPr>
        <p:spPr>
          <a:xfrm rot="5400000">
            <a:off x="8135122"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6" name="Straight Connector 10265">
            <a:extLst>
              <a:ext uri="{FF2B5EF4-FFF2-40B4-BE49-F238E27FC236}">
                <a16:creationId xmlns:a16="http://schemas.microsoft.com/office/drawing/2014/main" id="{92AB90BA-2D6A-3F88-EEB6-4588A1FA8A6F}"/>
              </a:ext>
            </a:extLst>
          </p:cNvPr>
          <p:cNvCxnSpPr/>
          <p:nvPr/>
        </p:nvCxnSpPr>
        <p:spPr>
          <a:xfrm rot="5400000">
            <a:off x="7866586"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7" name="Straight Connector 10266">
            <a:extLst>
              <a:ext uri="{FF2B5EF4-FFF2-40B4-BE49-F238E27FC236}">
                <a16:creationId xmlns:a16="http://schemas.microsoft.com/office/drawing/2014/main" id="{A42DB3E0-2AC5-7519-EDD9-B92BCB0506E9}"/>
              </a:ext>
            </a:extLst>
          </p:cNvPr>
          <p:cNvCxnSpPr/>
          <p:nvPr/>
        </p:nvCxnSpPr>
        <p:spPr>
          <a:xfrm rot="5400000">
            <a:off x="7602416"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68" name="Straight Connector 10267">
            <a:extLst>
              <a:ext uri="{FF2B5EF4-FFF2-40B4-BE49-F238E27FC236}">
                <a16:creationId xmlns:a16="http://schemas.microsoft.com/office/drawing/2014/main" id="{DA6B14F5-7FF3-6626-55A1-D15D95CA02DB}"/>
              </a:ext>
            </a:extLst>
          </p:cNvPr>
          <p:cNvCxnSpPr/>
          <p:nvPr/>
        </p:nvCxnSpPr>
        <p:spPr>
          <a:xfrm rot="5400000">
            <a:off x="7333880"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0" name="Straight Connector 10269">
            <a:extLst>
              <a:ext uri="{FF2B5EF4-FFF2-40B4-BE49-F238E27FC236}">
                <a16:creationId xmlns:a16="http://schemas.microsoft.com/office/drawing/2014/main" id="{714D6974-30D2-8602-1B11-B83710BD1AC4}"/>
              </a:ext>
            </a:extLst>
          </p:cNvPr>
          <p:cNvCxnSpPr/>
          <p:nvPr/>
        </p:nvCxnSpPr>
        <p:spPr>
          <a:xfrm rot="5400000">
            <a:off x="10284620"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1" name="Straight Connector 10270">
            <a:extLst>
              <a:ext uri="{FF2B5EF4-FFF2-40B4-BE49-F238E27FC236}">
                <a16:creationId xmlns:a16="http://schemas.microsoft.com/office/drawing/2014/main" id="{6E468B45-86DD-4C5D-23AE-CA173C95F59C}"/>
              </a:ext>
            </a:extLst>
          </p:cNvPr>
          <p:cNvCxnSpPr/>
          <p:nvPr/>
        </p:nvCxnSpPr>
        <p:spPr>
          <a:xfrm rot="5400000">
            <a:off x="10016083"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2" name="Straight Connector 10271">
            <a:extLst>
              <a:ext uri="{FF2B5EF4-FFF2-40B4-BE49-F238E27FC236}">
                <a16:creationId xmlns:a16="http://schemas.microsoft.com/office/drawing/2014/main" id="{051DA0DE-C327-ABBE-06F4-47390A34594A}"/>
              </a:ext>
            </a:extLst>
          </p:cNvPr>
          <p:cNvCxnSpPr/>
          <p:nvPr/>
        </p:nvCxnSpPr>
        <p:spPr>
          <a:xfrm rot="5400000">
            <a:off x="9747547"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3" name="Straight Connector 10272">
            <a:extLst>
              <a:ext uri="{FF2B5EF4-FFF2-40B4-BE49-F238E27FC236}">
                <a16:creationId xmlns:a16="http://schemas.microsoft.com/office/drawing/2014/main" id="{FB42DD66-8622-A4C7-050B-E865A367E939}"/>
              </a:ext>
            </a:extLst>
          </p:cNvPr>
          <p:cNvCxnSpPr/>
          <p:nvPr/>
        </p:nvCxnSpPr>
        <p:spPr>
          <a:xfrm rot="5400000">
            <a:off x="9479011"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4" name="Straight Connector 10273">
            <a:extLst>
              <a:ext uri="{FF2B5EF4-FFF2-40B4-BE49-F238E27FC236}">
                <a16:creationId xmlns:a16="http://schemas.microsoft.com/office/drawing/2014/main" id="{D36CB83F-85DF-6A40-80B3-1502D801352A}"/>
              </a:ext>
            </a:extLst>
          </p:cNvPr>
          <p:cNvCxnSpPr/>
          <p:nvPr/>
        </p:nvCxnSpPr>
        <p:spPr>
          <a:xfrm rot="5400000">
            <a:off x="9214841"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5" name="Straight Connector 10274">
            <a:extLst>
              <a:ext uri="{FF2B5EF4-FFF2-40B4-BE49-F238E27FC236}">
                <a16:creationId xmlns:a16="http://schemas.microsoft.com/office/drawing/2014/main" id="{79D5AD41-009E-DBD4-7F6C-F4FCD5AE2531}"/>
              </a:ext>
            </a:extLst>
          </p:cNvPr>
          <p:cNvCxnSpPr/>
          <p:nvPr/>
        </p:nvCxnSpPr>
        <p:spPr>
          <a:xfrm rot="5400000">
            <a:off x="8946305"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8" name="Straight Connector 10277">
            <a:extLst>
              <a:ext uri="{FF2B5EF4-FFF2-40B4-BE49-F238E27FC236}">
                <a16:creationId xmlns:a16="http://schemas.microsoft.com/office/drawing/2014/main" id="{9EF0F888-282A-CC60-292C-6066C1C25C1E}"/>
              </a:ext>
            </a:extLst>
          </p:cNvPr>
          <p:cNvCxnSpPr/>
          <p:nvPr/>
        </p:nvCxnSpPr>
        <p:spPr>
          <a:xfrm rot="5400000">
            <a:off x="11627871"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79" name="Straight Connector 10278">
            <a:extLst>
              <a:ext uri="{FF2B5EF4-FFF2-40B4-BE49-F238E27FC236}">
                <a16:creationId xmlns:a16="http://schemas.microsoft.com/office/drawing/2014/main" id="{D06B12C2-A70A-53AD-FDB2-4DA2D063CE4B}"/>
              </a:ext>
            </a:extLst>
          </p:cNvPr>
          <p:cNvCxnSpPr/>
          <p:nvPr/>
        </p:nvCxnSpPr>
        <p:spPr>
          <a:xfrm rot="5400000">
            <a:off x="11359334"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80" name="Straight Connector 10279">
            <a:extLst>
              <a:ext uri="{FF2B5EF4-FFF2-40B4-BE49-F238E27FC236}">
                <a16:creationId xmlns:a16="http://schemas.microsoft.com/office/drawing/2014/main" id="{DA65952F-38FA-F525-513B-2B3D4BE5BCA1}"/>
              </a:ext>
            </a:extLst>
          </p:cNvPr>
          <p:cNvCxnSpPr/>
          <p:nvPr/>
        </p:nvCxnSpPr>
        <p:spPr>
          <a:xfrm rot="5400000">
            <a:off x="11090798"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81" name="Straight Connector 10280">
            <a:extLst>
              <a:ext uri="{FF2B5EF4-FFF2-40B4-BE49-F238E27FC236}">
                <a16:creationId xmlns:a16="http://schemas.microsoft.com/office/drawing/2014/main" id="{3A26D679-4D34-D270-A538-A194F34D21B0}"/>
              </a:ext>
            </a:extLst>
          </p:cNvPr>
          <p:cNvCxnSpPr/>
          <p:nvPr/>
        </p:nvCxnSpPr>
        <p:spPr>
          <a:xfrm rot="5400000">
            <a:off x="10826628"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82" name="Straight Connector 10281">
            <a:extLst>
              <a:ext uri="{FF2B5EF4-FFF2-40B4-BE49-F238E27FC236}">
                <a16:creationId xmlns:a16="http://schemas.microsoft.com/office/drawing/2014/main" id="{2BE98513-C3A9-E127-C2C9-893D677C020C}"/>
              </a:ext>
            </a:extLst>
          </p:cNvPr>
          <p:cNvCxnSpPr/>
          <p:nvPr/>
        </p:nvCxnSpPr>
        <p:spPr>
          <a:xfrm rot="5400000">
            <a:off x="10558092" y="5074445"/>
            <a:ext cx="1000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284" name="TextBox 10283">
            <a:extLst>
              <a:ext uri="{FF2B5EF4-FFF2-40B4-BE49-F238E27FC236}">
                <a16:creationId xmlns:a16="http://schemas.microsoft.com/office/drawing/2014/main" id="{98B56B00-1698-92D5-09E7-402B5679B010}"/>
              </a:ext>
            </a:extLst>
          </p:cNvPr>
          <p:cNvSpPr txBox="1"/>
          <p:nvPr/>
        </p:nvSpPr>
        <p:spPr>
          <a:xfrm>
            <a:off x="6247177" y="4732069"/>
            <a:ext cx="1405245" cy="208491"/>
          </a:xfrm>
          <a:prstGeom prst="rect">
            <a:avLst/>
          </a:prstGeom>
        </p:spPr>
        <p:txBody>
          <a:bodyPr vert="horz" wrap="none" lIns="0" tIns="0" rIns="0" bIns="0" rtlCol="0">
            <a:noAutofit/>
          </a:bodyPr>
          <a:lstStyle/>
          <a:p>
            <a:r>
              <a:rPr lang="en-US" sz="1400" dirty="0">
                <a:solidFill>
                  <a:sysClr val="windowText" lastClr="000000"/>
                </a:solidFill>
                <a:latin typeface="Poppins" pitchFamily="2" charset="77"/>
                <a:cs typeface="Poppins" pitchFamily="2" charset="77"/>
              </a:rPr>
              <a:t>320 mg QD total</a:t>
            </a:r>
          </a:p>
        </p:txBody>
      </p:sp>
      <p:grpSp>
        <p:nvGrpSpPr>
          <p:cNvPr id="10288" name="Group 10287">
            <a:extLst>
              <a:ext uri="{FF2B5EF4-FFF2-40B4-BE49-F238E27FC236}">
                <a16:creationId xmlns:a16="http://schemas.microsoft.com/office/drawing/2014/main" id="{B875855A-C017-DF11-C8D2-1CC7DE8C65D4}"/>
              </a:ext>
            </a:extLst>
          </p:cNvPr>
          <p:cNvGrpSpPr/>
          <p:nvPr/>
        </p:nvGrpSpPr>
        <p:grpSpPr>
          <a:xfrm>
            <a:off x="5822929" y="4803275"/>
            <a:ext cx="395313" cy="66675"/>
            <a:chOff x="7383886" y="3886199"/>
            <a:chExt cx="395313" cy="66675"/>
          </a:xfrm>
        </p:grpSpPr>
        <p:cxnSp>
          <p:nvCxnSpPr>
            <p:cNvPr id="10286" name="Straight Connector 10285">
              <a:extLst>
                <a:ext uri="{FF2B5EF4-FFF2-40B4-BE49-F238E27FC236}">
                  <a16:creationId xmlns:a16="http://schemas.microsoft.com/office/drawing/2014/main" id="{B2413FCA-11CE-5736-AB32-7CB6643010C4}"/>
                </a:ext>
              </a:extLst>
            </p:cNvPr>
            <p:cNvCxnSpPr>
              <a:cxnSpLocks/>
            </p:cNvCxnSpPr>
            <p:nvPr/>
          </p:nvCxnSpPr>
          <p:spPr>
            <a:xfrm>
              <a:off x="7383886" y="3919536"/>
              <a:ext cx="39531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287" name="Rectangle 10286">
              <a:extLst>
                <a:ext uri="{FF2B5EF4-FFF2-40B4-BE49-F238E27FC236}">
                  <a16:creationId xmlns:a16="http://schemas.microsoft.com/office/drawing/2014/main" id="{D59BF31B-D2E1-CB4C-3F0B-B999B7D58C68}"/>
                </a:ext>
              </a:extLst>
            </p:cNvPr>
            <p:cNvSpPr/>
            <p:nvPr/>
          </p:nvSpPr>
          <p:spPr>
            <a:xfrm>
              <a:off x="7548205" y="3886199"/>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90" name="Freeform: Shape 10289">
            <a:extLst>
              <a:ext uri="{FF2B5EF4-FFF2-40B4-BE49-F238E27FC236}">
                <a16:creationId xmlns:a16="http://schemas.microsoft.com/office/drawing/2014/main" id="{548F4D33-E133-C81E-E5AE-3F6D06E86F25}"/>
              </a:ext>
            </a:extLst>
          </p:cNvPr>
          <p:cNvSpPr/>
          <p:nvPr/>
        </p:nvSpPr>
        <p:spPr>
          <a:xfrm>
            <a:off x="5767388" y="2105025"/>
            <a:ext cx="5691187" cy="2057400"/>
          </a:xfrm>
          <a:custGeom>
            <a:avLst/>
            <a:gdLst>
              <a:gd name="csX0" fmla="*/ 5691187 w 5691187"/>
              <a:gd name="csY0" fmla="*/ 2057400 h 2057400"/>
              <a:gd name="csX1" fmla="*/ 4824412 w 5691187"/>
              <a:gd name="csY1" fmla="*/ 2057400 h 2057400"/>
              <a:gd name="csX2" fmla="*/ 4824412 w 5691187"/>
              <a:gd name="csY2" fmla="*/ 1624013 h 2057400"/>
              <a:gd name="csX3" fmla="*/ 4257675 w 5691187"/>
              <a:gd name="csY3" fmla="*/ 1624013 h 2057400"/>
              <a:gd name="csX4" fmla="*/ 4257675 w 5691187"/>
              <a:gd name="csY4" fmla="*/ 1352550 h 2057400"/>
              <a:gd name="csX5" fmla="*/ 3338512 w 5691187"/>
              <a:gd name="csY5" fmla="*/ 1352550 h 2057400"/>
              <a:gd name="csX6" fmla="*/ 3338512 w 5691187"/>
              <a:gd name="csY6" fmla="*/ 1238250 h 2057400"/>
              <a:gd name="csX7" fmla="*/ 2724150 w 5691187"/>
              <a:gd name="csY7" fmla="*/ 1238250 h 2057400"/>
              <a:gd name="csX8" fmla="*/ 2724150 w 5691187"/>
              <a:gd name="csY8" fmla="*/ 1162050 h 2057400"/>
              <a:gd name="csX9" fmla="*/ 2624137 w 5691187"/>
              <a:gd name="csY9" fmla="*/ 1162050 h 2057400"/>
              <a:gd name="csX10" fmla="*/ 2624137 w 5691187"/>
              <a:gd name="csY10" fmla="*/ 1085850 h 2057400"/>
              <a:gd name="csX11" fmla="*/ 2214562 w 5691187"/>
              <a:gd name="csY11" fmla="*/ 1085850 h 2057400"/>
              <a:gd name="csX12" fmla="*/ 2214562 w 5691187"/>
              <a:gd name="csY12" fmla="*/ 1004888 h 2057400"/>
              <a:gd name="csX13" fmla="*/ 1985962 w 5691187"/>
              <a:gd name="csY13" fmla="*/ 1004888 h 2057400"/>
              <a:gd name="csX14" fmla="*/ 1985962 w 5691187"/>
              <a:gd name="csY14" fmla="*/ 966788 h 2057400"/>
              <a:gd name="csX15" fmla="*/ 1952625 w 5691187"/>
              <a:gd name="csY15" fmla="*/ 966788 h 2057400"/>
              <a:gd name="csX16" fmla="*/ 1952625 w 5691187"/>
              <a:gd name="csY16" fmla="*/ 876300 h 2057400"/>
              <a:gd name="csX17" fmla="*/ 1928812 w 5691187"/>
              <a:gd name="csY17" fmla="*/ 876300 h 2057400"/>
              <a:gd name="csX18" fmla="*/ 1928812 w 5691187"/>
              <a:gd name="csY18" fmla="*/ 828675 h 2057400"/>
              <a:gd name="csX19" fmla="*/ 1866900 w 5691187"/>
              <a:gd name="csY19" fmla="*/ 828675 h 2057400"/>
              <a:gd name="csX20" fmla="*/ 1866900 w 5691187"/>
              <a:gd name="csY20" fmla="*/ 766763 h 2057400"/>
              <a:gd name="csX21" fmla="*/ 1290637 w 5691187"/>
              <a:gd name="csY21" fmla="*/ 766763 h 2057400"/>
              <a:gd name="csX22" fmla="*/ 1290637 w 5691187"/>
              <a:gd name="csY22" fmla="*/ 695325 h 2057400"/>
              <a:gd name="csX23" fmla="*/ 1266825 w 5691187"/>
              <a:gd name="csY23" fmla="*/ 695325 h 2057400"/>
              <a:gd name="csX24" fmla="*/ 1266825 w 5691187"/>
              <a:gd name="csY24" fmla="*/ 642938 h 2057400"/>
              <a:gd name="csX25" fmla="*/ 1247775 w 5691187"/>
              <a:gd name="csY25" fmla="*/ 642938 h 2057400"/>
              <a:gd name="csX26" fmla="*/ 1247775 w 5691187"/>
              <a:gd name="csY26" fmla="*/ 523875 h 2057400"/>
              <a:gd name="csX27" fmla="*/ 1238250 w 5691187"/>
              <a:gd name="csY27" fmla="*/ 523875 h 2057400"/>
              <a:gd name="csX28" fmla="*/ 1238250 w 5691187"/>
              <a:gd name="csY28" fmla="*/ 461963 h 2057400"/>
              <a:gd name="csX29" fmla="*/ 1176337 w 5691187"/>
              <a:gd name="csY29" fmla="*/ 461963 h 2057400"/>
              <a:gd name="csX30" fmla="*/ 1176337 w 5691187"/>
              <a:gd name="csY30" fmla="*/ 404813 h 2057400"/>
              <a:gd name="csX31" fmla="*/ 1157287 w 5691187"/>
              <a:gd name="csY31" fmla="*/ 404813 h 2057400"/>
              <a:gd name="csX32" fmla="*/ 1157287 w 5691187"/>
              <a:gd name="csY32" fmla="*/ 338138 h 2057400"/>
              <a:gd name="csX33" fmla="*/ 1090612 w 5691187"/>
              <a:gd name="csY33" fmla="*/ 338138 h 2057400"/>
              <a:gd name="csX34" fmla="*/ 1090612 w 5691187"/>
              <a:gd name="csY34" fmla="*/ 290513 h 2057400"/>
              <a:gd name="csX35" fmla="*/ 690562 w 5691187"/>
              <a:gd name="csY35" fmla="*/ 290513 h 2057400"/>
              <a:gd name="csX36" fmla="*/ 690562 w 5691187"/>
              <a:gd name="csY36" fmla="*/ 228600 h 2057400"/>
              <a:gd name="csX37" fmla="*/ 519112 w 5691187"/>
              <a:gd name="csY37" fmla="*/ 228600 h 2057400"/>
              <a:gd name="csX38" fmla="*/ 519112 w 5691187"/>
              <a:gd name="csY38" fmla="*/ 119063 h 2057400"/>
              <a:gd name="csX39" fmla="*/ 304800 w 5691187"/>
              <a:gd name="csY39" fmla="*/ 119063 h 2057400"/>
              <a:gd name="csX40" fmla="*/ 304800 w 5691187"/>
              <a:gd name="csY40" fmla="*/ 47625 h 2057400"/>
              <a:gd name="csX41" fmla="*/ 119062 w 5691187"/>
              <a:gd name="csY41" fmla="*/ 47625 h 2057400"/>
              <a:gd name="csX42" fmla="*/ 119062 w 5691187"/>
              <a:gd name="csY42" fmla="*/ 0 h 2057400"/>
              <a:gd name="csX43" fmla="*/ 0 w 5691187"/>
              <a:gd name="csY43" fmla="*/ 0 h 205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5691187" h="2057400">
                <a:moveTo>
                  <a:pt x="5691187" y="2057400"/>
                </a:moveTo>
                <a:lnTo>
                  <a:pt x="4824412" y="2057400"/>
                </a:lnTo>
                <a:lnTo>
                  <a:pt x="4824412" y="1624013"/>
                </a:lnTo>
                <a:lnTo>
                  <a:pt x="4257675" y="1624013"/>
                </a:lnTo>
                <a:lnTo>
                  <a:pt x="4257675" y="1352550"/>
                </a:lnTo>
                <a:lnTo>
                  <a:pt x="3338512" y="1352550"/>
                </a:lnTo>
                <a:lnTo>
                  <a:pt x="3338512" y="1238250"/>
                </a:lnTo>
                <a:lnTo>
                  <a:pt x="2724150" y="1238250"/>
                </a:lnTo>
                <a:lnTo>
                  <a:pt x="2724150" y="1162050"/>
                </a:lnTo>
                <a:lnTo>
                  <a:pt x="2624137" y="1162050"/>
                </a:lnTo>
                <a:lnTo>
                  <a:pt x="2624137" y="1085850"/>
                </a:lnTo>
                <a:lnTo>
                  <a:pt x="2214562" y="1085850"/>
                </a:lnTo>
                <a:lnTo>
                  <a:pt x="2214562" y="1004888"/>
                </a:lnTo>
                <a:lnTo>
                  <a:pt x="1985962" y="1004888"/>
                </a:lnTo>
                <a:lnTo>
                  <a:pt x="1985962" y="966788"/>
                </a:lnTo>
                <a:lnTo>
                  <a:pt x="1952625" y="966788"/>
                </a:lnTo>
                <a:lnTo>
                  <a:pt x="1952625" y="876300"/>
                </a:lnTo>
                <a:lnTo>
                  <a:pt x="1928812" y="876300"/>
                </a:lnTo>
                <a:lnTo>
                  <a:pt x="1928812" y="828675"/>
                </a:lnTo>
                <a:lnTo>
                  <a:pt x="1866900" y="828675"/>
                </a:lnTo>
                <a:lnTo>
                  <a:pt x="1866900" y="766763"/>
                </a:lnTo>
                <a:lnTo>
                  <a:pt x="1290637" y="766763"/>
                </a:lnTo>
                <a:lnTo>
                  <a:pt x="1290637" y="695325"/>
                </a:lnTo>
                <a:lnTo>
                  <a:pt x="1266825" y="695325"/>
                </a:lnTo>
                <a:lnTo>
                  <a:pt x="1266825" y="642938"/>
                </a:lnTo>
                <a:lnTo>
                  <a:pt x="1247775" y="642938"/>
                </a:lnTo>
                <a:lnTo>
                  <a:pt x="1247775" y="523875"/>
                </a:lnTo>
                <a:lnTo>
                  <a:pt x="1238250" y="523875"/>
                </a:lnTo>
                <a:lnTo>
                  <a:pt x="1238250" y="461963"/>
                </a:lnTo>
                <a:lnTo>
                  <a:pt x="1176337" y="461963"/>
                </a:lnTo>
                <a:lnTo>
                  <a:pt x="1176337" y="404813"/>
                </a:lnTo>
                <a:lnTo>
                  <a:pt x="1157287" y="404813"/>
                </a:lnTo>
                <a:lnTo>
                  <a:pt x="1157287" y="338138"/>
                </a:lnTo>
                <a:lnTo>
                  <a:pt x="1090612" y="338138"/>
                </a:lnTo>
                <a:lnTo>
                  <a:pt x="1090612" y="290513"/>
                </a:lnTo>
                <a:lnTo>
                  <a:pt x="690562" y="290513"/>
                </a:lnTo>
                <a:lnTo>
                  <a:pt x="690562" y="228600"/>
                </a:lnTo>
                <a:lnTo>
                  <a:pt x="519112" y="228600"/>
                </a:lnTo>
                <a:lnTo>
                  <a:pt x="519112" y="119063"/>
                </a:lnTo>
                <a:lnTo>
                  <a:pt x="304800" y="119063"/>
                </a:lnTo>
                <a:lnTo>
                  <a:pt x="304800" y="47625"/>
                </a:lnTo>
                <a:lnTo>
                  <a:pt x="119062" y="47625"/>
                </a:lnTo>
                <a:lnTo>
                  <a:pt x="119062" y="0"/>
                </a:lnTo>
                <a:lnTo>
                  <a:pt x="0" y="0"/>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1" name="Rectangle 10290">
            <a:extLst>
              <a:ext uri="{FF2B5EF4-FFF2-40B4-BE49-F238E27FC236}">
                <a16:creationId xmlns:a16="http://schemas.microsoft.com/office/drawing/2014/main" id="{5B7335CA-6418-0D26-9111-55C7F0CE802B}"/>
              </a:ext>
            </a:extLst>
          </p:cNvPr>
          <p:cNvSpPr/>
          <p:nvPr/>
        </p:nvSpPr>
        <p:spPr>
          <a:xfrm>
            <a:off x="7723912" y="3071597"/>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2" name="Rectangle 10291">
            <a:extLst>
              <a:ext uri="{FF2B5EF4-FFF2-40B4-BE49-F238E27FC236}">
                <a16:creationId xmlns:a16="http://schemas.microsoft.com/office/drawing/2014/main" id="{9DC6BCC9-C0D2-085B-A3F1-3A09C77E05C3}"/>
              </a:ext>
            </a:extLst>
          </p:cNvPr>
          <p:cNvSpPr/>
          <p:nvPr/>
        </p:nvSpPr>
        <p:spPr>
          <a:xfrm>
            <a:off x="7973598" y="3155994"/>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3" name="Rectangle 10292">
            <a:extLst>
              <a:ext uri="{FF2B5EF4-FFF2-40B4-BE49-F238E27FC236}">
                <a16:creationId xmlns:a16="http://schemas.microsoft.com/office/drawing/2014/main" id="{5E759727-4FD6-5EC0-E8CD-2384BCA07624}"/>
              </a:ext>
            </a:extLst>
          </p:cNvPr>
          <p:cNvSpPr/>
          <p:nvPr/>
        </p:nvSpPr>
        <p:spPr>
          <a:xfrm>
            <a:off x="7542592" y="2839287"/>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4" name="Rectangle 10293">
            <a:extLst>
              <a:ext uri="{FF2B5EF4-FFF2-40B4-BE49-F238E27FC236}">
                <a16:creationId xmlns:a16="http://schemas.microsoft.com/office/drawing/2014/main" id="{7C41E743-8259-C8D8-651F-1E86A2720B77}"/>
              </a:ext>
            </a:extLst>
          </p:cNvPr>
          <p:cNvSpPr/>
          <p:nvPr/>
        </p:nvSpPr>
        <p:spPr>
          <a:xfrm>
            <a:off x="7173324" y="283774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5" name="Rectangle 10294">
            <a:extLst>
              <a:ext uri="{FF2B5EF4-FFF2-40B4-BE49-F238E27FC236}">
                <a16:creationId xmlns:a16="http://schemas.microsoft.com/office/drawing/2014/main" id="{8F9CAD9B-FF00-1C32-13C1-ACC4F193EA03}"/>
              </a:ext>
            </a:extLst>
          </p:cNvPr>
          <p:cNvSpPr/>
          <p:nvPr/>
        </p:nvSpPr>
        <p:spPr>
          <a:xfrm>
            <a:off x="6732793" y="2354348"/>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6" name="Rectangle 10295">
            <a:extLst>
              <a:ext uri="{FF2B5EF4-FFF2-40B4-BE49-F238E27FC236}">
                <a16:creationId xmlns:a16="http://schemas.microsoft.com/office/drawing/2014/main" id="{059533D1-B33C-1268-DE6D-19FC3909966A}"/>
              </a:ext>
            </a:extLst>
          </p:cNvPr>
          <p:cNvSpPr/>
          <p:nvPr/>
        </p:nvSpPr>
        <p:spPr>
          <a:xfrm>
            <a:off x="6489347" y="2354348"/>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7" name="Rectangle 10296">
            <a:extLst>
              <a:ext uri="{FF2B5EF4-FFF2-40B4-BE49-F238E27FC236}">
                <a16:creationId xmlns:a16="http://schemas.microsoft.com/office/drawing/2014/main" id="{CA5697C4-2E50-465E-FEE0-112ADB6C152D}"/>
              </a:ext>
            </a:extLst>
          </p:cNvPr>
          <p:cNvSpPr/>
          <p:nvPr/>
        </p:nvSpPr>
        <p:spPr>
          <a:xfrm>
            <a:off x="5760244" y="2071687"/>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8" name="Rectangle 10297">
            <a:extLst>
              <a:ext uri="{FF2B5EF4-FFF2-40B4-BE49-F238E27FC236}">
                <a16:creationId xmlns:a16="http://schemas.microsoft.com/office/drawing/2014/main" id="{DDA6FF9C-73AE-9031-1F79-6EBD2E4CE034}"/>
              </a:ext>
            </a:extLst>
          </p:cNvPr>
          <p:cNvSpPr/>
          <p:nvPr/>
        </p:nvSpPr>
        <p:spPr>
          <a:xfrm>
            <a:off x="8272636" y="3155994"/>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9" name="Rectangle 10298">
            <a:extLst>
              <a:ext uri="{FF2B5EF4-FFF2-40B4-BE49-F238E27FC236}">
                <a16:creationId xmlns:a16="http://schemas.microsoft.com/office/drawing/2014/main" id="{82E3B8A0-2B02-1C04-478C-F604F8E4274C}"/>
              </a:ext>
            </a:extLst>
          </p:cNvPr>
          <p:cNvSpPr/>
          <p:nvPr/>
        </p:nvSpPr>
        <p:spPr>
          <a:xfrm>
            <a:off x="8380311" y="3222669"/>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0" name="Rectangle 10299">
            <a:extLst>
              <a:ext uri="{FF2B5EF4-FFF2-40B4-BE49-F238E27FC236}">
                <a16:creationId xmlns:a16="http://schemas.microsoft.com/office/drawing/2014/main" id="{2041CF34-3115-ECCF-CDF2-E160C00847B9}"/>
              </a:ext>
            </a:extLst>
          </p:cNvPr>
          <p:cNvSpPr/>
          <p:nvPr/>
        </p:nvSpPr>
        <p:spPr>
          <a:xfrm>
            <a:off x="8426765" y="3222669"/>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1" name="Rectangle 10300">
            <a:extLst>
              <a:ext uri="{FF2B5EF4-FFF2-40B4-BE49-F238E27FC236}">
                <a16:creationId xmlns:a16="http://schemas.microsoft.com/office/drawing/2014/main" id="{C411C80F-8E5C-0059-B278-B69E12C8070C}"/>
              </a:ext>
            </a:extLst>
          </p:cNvPr>
          <p:cNvSpPr/>
          <p:nvPr/>
        </p:nvSpPr>
        <p:spPr>
          <a:xfrm>
            <a:off x="8493440" y="3308510"/>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2" name="Rectangle 10301">
            <a:extLst>
              <a:ext uri="{FF2B5EF4-FFF2-40B4-BE49-F238E27FC236}">
                <a16:creationId xmlns:a16="http://schemas.microsoft.com/office/drawing/2014/main" id="{E2970D09-5F2A-C0A1-17F5-CCFFC6DA5F31}"/>
              </a:ext>
            </a:extLst>
          </p:cNvPr>
          <p:cNvSpPr/>
          <p:nvPr/>
        </p:nvSpPr>
        <p:spPr>
          <a:xfrm>
            <a:off x="8546306" y="3308510"/>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3" name="Rectangle 10302">
            <a:extLst>
              <a:ext uri="{FF2B5EF4-FFF2-40B4-BE49-F238E27FC236}">
                <a16:creationId xmlns:a16="http://schemas.microsoft.com/office/drawing/2014/main" id="{30945E82-9026-68AC-4175-F527B60DB8ED}"/>
              </a:ext>
            </a:extLst>
          </p:cNvPr>
          <p:cNvSpPr/>
          <p:nvPr/>
        </p:nvSpPr>
        <p:spPr>
          <a:xfrm>
            <a:off x="8883182" y="3308510"/>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4" name="Rectangle 10303">
            <a:extLst>
              <a:ext uri="{FF2B5EF4-FFF2-40B4-BE49-F238E27FC236}">
                <a16:creationId xmlns:a16="http://schemas.microsoft.com/office/drawing/2014/main" id="{0298750B-5346-17F8-93E8-9C701ACF17A3}"/>
              </a:ext>
            </a:extLst>
          </p:cNvPr>
          <p:cNvSpPr/>
          <p:nvPr/>
        </p:nvSpPr>
        <p:spPr>
          <a:xfrm>
            <a:off x="8928164" y="3308510"/>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5" name="Rectangle 10304">
            <a:extLst>
              <a:ext uri="{FF2B5EF4-FFF2-40B4-BE49-F238E27FC236}">
                <a16:creationId xmlns:a16="http://schemas.microsoft.com/office/drawing/2014/main" id="{D4B86B33-0EE9-1A9A-0A17-C0CA6FFCC58D}"/>
              </a:ext>
            </a:extLst>
          </p:cNvPr>
          <p:cNvSpPr/>
          <p:nvPr/>
        </p:nvSpPr>
        <p:spPr>
          <a:xfrm>
            <a:off x="9128056" y="342757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6" name="Rectangle 10305">
            <a:extLst>
              <a:ext uri="{FF2B5EF4-FFF2-40B4-BE49-F238E27FC236}">
                <a16:creationId xmlns:a16="http://schemas.microsoft.com/office/drawing/2014/main" id="{AF43D859-D027-FE68-8728-E3A846934B7B}"/>
              </a:ext>
            </a:extLst>
          </p:cNvPr>
          <p:cNvSpPr/>
          <p:nvPr/>
        </p:nvSpPr>
        <p:spPr>
          <a:xfrm>
            <a:off x="9730920" y="342757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7" name="Rectangle 10306">
            <a:extLst>
              <a:ext uri="{FF2B5EF4-FFF2-40B4-BE49-F238E27FC236}">
                <a16:creationId xmlns:a16="http://schemas.microsoft.com/office/drawing/2014/main" id="{FF1BD767-BEAC-A459-A322-A2AA9F542A8C}"/>
              </a:ext>
            </a:extLst>
          </p:cNvPr>
          <p:cNvSpPr/>
          <p:nvPr/>
        </p:nvSpPr>
        <p:spPr>
          <a:xfrm>
            <a:off x="9769890" y="342757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8" name="Rectangle 10307">
            <a:extLst>
              <a:ext uri="{FF2B5EF4-FFF2-40B4-BE49-F238E27FC236}">
                <a16:creationId xmlns:a16="http://schemas.microsoft.com/office/drawing/2014/main" id="{7A59F43C-041F-3E7B-6809-8CD3F63CB2B6}"/>
              </a:ext>
            </a:extLst>
          </p:cNvPr>
          <p:cNvSpPr/>
          <p:nvPr/>
        </p:nvSpPr>
        <p:spPr>
          <a:xfrm>
            <a:off x="9907133" y="342757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9" name="Rectangle 10308">
            <a:extLst>
              <a:ext uri="{FF2B5EF4-FFF2-40B4-BE49-F238E27FC236}">
                <a16:creationId xmlns:a16="http://schemas.microsoft.com/office/drawing/2014/main" id="{550FC8CA-2D6E-7701-30D5-5C417FA09E33}"/>
              </a:ext>
            </a:extLst>
          </p:cNvPr>
          <p:cNvSpPr/>
          <p:nvPr/>
        </p:nvSpPr>
        <p:spPr>
          <a:xfrm>
            <a:off x="9933239" y="342757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0" name="Rectangle 10309">
            <a:extLst>
              <a:ext uri="{FF2B5EF4-FFF2-40B4-BE49-F238E27FC236}">
                <a16:creationId xmlns:a16="http://schemas.microsoft.com/office/drawing/2014/main" id="{C12AE087-DFDE-07C0-21DD-400A8C57E996}"/>
              </a:ext>
            </a:extLst>
          </p:cNvPr>
          <p:cNvSpPr/>
          <p:nvPr/>
        </p:nvSpPr>
        <p:spPr>
          <a:xfrm>
            <a:off x="9997911" y="370303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1" name="Rectangle 10310">
            <a:extLst>
              <a:ext uri="{FF2B5EF4-FFF2-40B4-BE49-F238E27FC236}">
                <a16:creationId xmlns:a16="http://schemas.microsoft.com/office/drawing/2014/main" id="{7236204C-6BE4-F46F-320B-E8B82F39A68E}"/>
              </a:ext>
            </a:extLst>
          </p:cNvPr>
          <p:cNvSpPr/>
          <p:nvPr/>
        </p:nvSpPr>
        <p:spPr>
          <a:xfrm>
            <a:off x="10200317" y="370303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2" name="Rectangle 10311">
            <a:extLst>
              <a:ext uri="{FF2B5EF4-FFF2-40B4-BE49-F238E27FC236}">
                <a16:creationId xmlns:a16="http://schemas.microsoft.com/office/drawing/2014/main" id="{5DF0C18C-04D6-CEEF-1E7F-6EE0769F60BE}"/>
              </a:ext>
            </a:extLst>
          </p:cNvPr>
          <p:cNvSpPr/>
          <p:nvPr/>
        </p:nvSpPr>
        <p:spPr>
          <a:xfrm>
            <a:off x="11281618" y="412802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3" name="Rectangle 10312">
            <a:extLst>
              <a:ext uri="{FF2B5EF4-FFF2-40B4-BE49-F238E27FC236}">
                <a16:creationId xmlns:a16="http://schemas.microsoft.com/office/drawing/2014/main" id="{9C9E2A61-25A4-6CE2-2F44-3FDCD6C7B935}"/>
              </a:ext>
            </a:extLst>
          </p:cNvPr>
          <p:cNvSpPr/>
          <p:nvPr/>
        </p:nvSpPr>
        <p:spPr>
          <a:xfrm>
            <a:off x="11417349" y="4128022"/>
            <a:ext cx="66675" cy="666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143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4" name="Content Placeholder 12">
            <a:extLst>
              <a:ext uri="{FF2B5EF4-FFF2-40B4-BE49-F238E27FC236}">
                <a16:creationId xmlns:a16="http://schemas.microsoft.com/office/drawing/2014/main" id="{8D55DA25-E016-EB88-DD2C-E5FE884F8C3E}"/>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sz="2000" dirty="0"/>
              <a:t>Evidence of meaningful clinical benefit for sonrotoclax in heavily pretreated R/R MCL, with a 52% ORR by IRC and a median DoR of ~16 mo</a:t>
            </a:r>
            <a:endParaRPr lang="en-US" altLang="en-US" sz="2000" baseline="30000" dirty="0"/>
          </a:p>
          <a:p>
            <a:pPr lvl="2"/>
            <a:r>
              <a:rPr lang="en-US" altLang="en-US" sz="1600" dirty="0"/>
              <a:t>Responses were observed across key subgroups, including patients with high-risk features, including TP53 mutations (ORR: 59%)</a:t>
            </a:r>
          </a:p>
          <a:p>
            <a:pPr marL="342900" indent="-342900">
              <a:buFont typeface="Arial" panose="020B0604020202020204" pitchFamily="34" charset="0"/>
              <a:buChar char="•"/>
            </a:pPr>
            <a:r>
              <a:rPr lang="en-US" altLang="en-US" sz="2000" dirty="0"/>
              <a:t>Sonrotoclax was generally well tolerated, and no new safety concerns emerged</a:t>
            </a:r>
            <a:endParaRPr lang="en-US" altLang="en-US" sz="2000" baseline="30000" dirty="0"/>
          </a:p>
          <a:p>
            <a:pPr lvl="2"/>
            <a:r>
              <a:rPr lang="en-US" altLang="en-US" sz="1600" dirty="0"/>
              <a:t>Grade ≥3 adverse events were primarily manageable hematologic or infectious toxicities</a:t>
            </a:r>
          </a:p>
          <a:p>
            <a:pPr lvl="2"/>
            <a:r>
              <a:rPr lang="en-US" altLang="en-US" sz="1600" dirty="0"/>
              <a:t>TLS incidence was low; most were lab abnormalities</a:t>
            </a:r>
          </a:p>
          <a:p>
            <a:pPr marL="342900" indent="-342900">
              <a:buFont typeface="Arial" panose="020B0604020202020204" pitchFamily="34" charset="0"/>
              <a:buChar char="•"/>
            </a:pPr>
            <a:r>
              <a:rPr lang="en-US" altLang="en-US" sz="2000" dirty="0"/>
              <a:t>Investigators conclude these findings support sonrotoclax as potential treatment option for patients with R/R MCL</a:t>
            </a:r>
            <a:endParaRPr lang="en-US" altLang="en-US" sz="2000" baseline="30000" dirty="0"/>
          </a:p>
          <a:p>
            <a:pPr marL="342900" indent="-342900">
              <a:buFont typeface="Arial" panose="020B0604020202020204" pitchFamily="34" charset="0"/>
              <a:buChar char="•"/>
            </a:pPr>
            <a:r>
              <a:rPr lang="en-US" altLang="en-US" sz="2000" dirty="0"/>
              <a:t>Phase III multicenter CELESTIAL-RRMCL study (NCT06742996) evaluating sonrotoclax plus zanubrutinib in R/R MCL is currently underway</a:t>
            </a:r>
            <a:endParaRPr lang="en-US" altLang="en-US" sz="2000" baseline="30000"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5756"/>
            <a:ext cx="11740260" cy="492944"/>
          </a:xfrm>
        </p:spPr>
        <p:txBody>
          <a:bodyPr/>
          <a:lstStyle/>
          <a:p>
            <a:r>
              <a:rPr lang="en-US" dirty="0"/>
              <a:t>Sonrotoclax R/R MCL: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altLang="en-US" sz="800" b="0" spc="-10" dirty="0">
                <a:latin typeface="+mn-lt"/>
              </a:rPr>
              <a:t>Wang. ASH 2025. Abstr 663.</a:t>
            </a: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26092E-7D4F-4D5D-A212-2C2F5DC79E98}">
  <ds:schemaRefs>
    <ds:schemaRef ds:uri="http://purl.org/dc/dcmitype/"/>
    <ds:schemaRef ds:uri="http://purl.org/dc/elements/1.1/"/>
    <ds:schemaRef ds:uri="b47fbc76-1bba-4b69-b54f-3a49590c7890"/>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22fd6914-46d4-4c7e-bbad-46e82841b69d"/>
    <ds:schemaRef ds:uri="http://www.w3.org/XML/1998/namespace"/>
    <ds:schemaRef ds:uri="http://purl.org/dc/terms/"/>
  </ds:schemaRefs>
</ds:datastoreItem>
</file>

<file path=customXml/itemProps2.xml><?xml version="1.0" encoding="utf-8"?>
<ds:datastoreItem xmlns:ds="http://schemas.openxmlformats.org/officeDocument/2006/customXml" ds:itemID="{05856CC5-A7A9-4266-B15A-09191A7441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C7FA20-B76F-42C1-AC82-E4008AD410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1236</TotalTime>
  <Words>2096</Words>
  <Application>Microsoft Office PowerPoint</Application>
  <PresentationFormat>Widescreen</PresentationFormat>
  <Paragraphs>338</Paragraphs>
  <Slides>11</Slides>
  <Notes>11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11</vt:i4>
      </vt:variant>
    </vt:vector>
  </HeadingPairs>
  <TitlesOfParts>
    <vt:vector size="24" baseType="lpstr">
      <vt:lpstr>Aptos</vt:lpstr>
      <vt:lpstr>Arial</vt:lpstr>
      <vt:lpstr>Newsreader ExtraBold</vt:lpstr>
      <vt:lpstr>Newsreader SemiBold</vt:lpstr>
      <vt:lpstr>Poppins</vt:lpstr>
      <vt:lpstr>Poppins Light</vt:lpstr>
      <vt:lpstr>Poppins Medium</vt:lpstr>
      <vt:lpstr>Times</vt:lpstr>
      <vt:lpstr>Wingdings</vt:lpstr>
      <vt:lpstr>Office</vt:lpstr>
      <vt:lpstr>4_Office</vt:lpstr>
      <vt:lpstr>3_Office</vt:lpstr>
      <vt:lpstr>2_Office</vt:lpstr>
      <vt:lpstr>Phase I/II Trial of Sonrotoclax (BGB-11417) in R/R Mantle Cell Lymphoma After Prior BTK Inhibitor Therapy</vt:lpstr>
      <vt:lpstr>About These Slides</vt:lpstr>
      <vt:lpstr>Sonrotoclax R/R MCL: Background</vt:lpstr>
      <vt:lpstr>Sonrotoclax R/R MCL: Study Design</vt:lpstr>
      <vt:lpstr>Sonrotoclax R/R MCL: Baseline Characteristics</vt:lpstr>
      <vt:lpstr>Sonrotoclax R/R MCL: Safety</vt:lpstr>
      <vt:lpstr>Sonrotoclax R/R MCL: Efficacy</vt:lpstr>
      <vt:lpstr>Sonrotoclax R/R MCL: ORR by Disease Subtype</vt:lpstr>
      <vt:lpstr>Sonrotoclax R/R MCL: DoR, PFS, OS</vt:lpstr>
      <vt:lpstr>Sonrotoclax R/R MCL: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Sonrotoclax (BGB-11417) in R/R Mantle Cell Lymphoma After Prior BTK Inhibitor Therapy</dc:title>
  <dc:creator>Timothy Quill</dc:creator>
  <cp:lastModifiedBy>Natalia Kolenko</cp:lastModifiedBy>
  <cp:revision>31</cp:revision>
  <dcterms:created xsi:type="dcterms:W3CDTF">2025-12-04T13:55:49Z</dcterms:created>
  <dcterms:modified xsi:type="dcterms:W3CDTF">2026-02-23T12:03:11Z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