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 id="2147484673" r:id="rId8"/>
    <p:sldMasterId id="2147484682" r:id="rId9"/>
  </p:sldMasterIdLst>
  <p:notesMasterIdLst>
    <p:notesMasterId r:id="rId20"/>
  </p:notesMasterIdLst>
  <p:handoutMasterIdLst>
    <p:handoutMasterId r:id="rId21"/>
  </p:handoutMasterIdLst>
  <p:sldIdLst>
    <p:sldId id="321" r:id="rId10"/>
    <p:sldId id="308" r:id="rId11"/>
    <p:sldId id="531" r:id="rId12"/>
    <p:sldId id="538" r:id="rId13"/>
    <p:sldId id="539" r:id="rId14"/>
    <p:sldId id="548" r:id="rId15"/>
    <p:sldId id="546" r:id="rId16"/>
    <p:sldId id="547" r:id="rId17"/>
    <p:sldId id="13109" r:id="rId18"/>
    <p:sldId id="543"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4"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Kiran D. Mir-Hudgeons" initials="KDM" lastIdx="23" clrIdx="10">
    <p:extLst>
      <p:ext uri="{19B8F6BF-5375-455C-9EA6-DF929625EA0E}">
        <p15:presenceInfo xmlns:p15="http://schemas.microsoft.com/office/powerpoint/2012/main" userId="S::kmirhudgeons@clinicaloptions.com::988cb7e1-0640-4c3c-b602-3f8e18ce9544" providerId="AD"/>
      </p:ext>
    </p:extLst>
  </p:cmAuthor>
  <p:cmAuthor id="12" name="Bing-E Xu" initials="BX" lastIdx="2" clrIdx="11">
    <p:extLst>
      <p:ext uri="{19B8F6BF-5375-455C-9EA6-DF929625EA0E}">
        <p15:presenceInfo xmlns:p15="http://schemas.microsoft.com/office/powerpoint/2012/main" userId="87a7fe42d5b00958" providerId="Windows Live"/>
      </p:ext>
    </p:extLst>
  </p:cmAuthor>
  <p:cmAuthor id="13" name="jstanley@clinicaloptions.com" initials="j" lastIdx="1" clrIdx="12">
    <p:extLst>
      <p:ext uri="{19B8F6BF-5375-455C-9EA6-DF929625EA0E}">
        <p15:presenceInfo xmlns:p15="http://schemas.microsoft.com/office/powerpoint/2012/main" userId="jstanley@clinicaloptions.com" providerId="None"/>
      </p:ext>
    </p:extLst>
  </p:cmAuthor>
  <p:cmAuthor id="14" name="CLINICALOPTIONS\tquill" initials="C" lastIdx="2" clrIdx="13">
    <p:extLst>
      <p:ext uri="{19B8F6BF-5375-455C-9EA6-DF929625EA0E}">
        <p15:presenceInfo xmlns:p15="http://schemas.microsoft.com/office/powerpoint/2012/main" userId="CLINICALOPTIONS\tquill" providerId="Non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40" autoAdjust="0"/>
    <p:restoredTop sz="80714" autoAdjust="0"/>
  </p:normalViewPr>
  <p:slideViewPr>
    <p:cSldViewPr snapToGrid="0" showGuides="1">
      <p:cViewPr varScale="1">
        <p:scale>
          <a:sx n="54" d="100"/>
          <a:sy n="54" d="100"/>
        </p:scale>
        <p:origin x="1108" y="40"/>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Master" Target="slideMasters/slideMaster2.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2.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6.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5.xml"/><Relationship Id="rId22" Type="http://schemas.openxmlformats.org/officeDocument/2006/relationships/tags" Target="tags/tag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ica Buckley" userId="198f1f92-dcde-45fe-8deb-204ceb80a564" providerId="ADAL" clId="{B61748CA-C081-4AD8-981C-81285537D6D3}"/>
    <pc:docChg chg="modSld">
      <pc:chgData name="Jessica Buckley" userId="198f1f92-dcde-45fe-8deb-204ceb80a564" providerId="ADAL" clId="{B61748CA-C081-4AD8-981C-81285537D6D3}" dt="2020-12-17T16:27:47.911" v="1" actId="20577"/>
      <pc:docMkLst>
        <pc:docMk/>
      </pc:docMkLst>
      <pc:sldChg chg="modSp mod">
        <pc:chgData name="Jessica Buckley" userId="198f1f92-dcde-45fe-8deb-204ceb80a564" providerId="ADAL" clId="{B61748CA-C081-4AD8-981C-81285537D6D3}" dt="2020-12-17T16:27:47.911" v="1" actId="20577"/>
        <pc:sldMkLst>
          <pc:docMk/>
          <pc:sldMk cId="0" sldId="321"/>
        </pc:sldMkLst>
        <pc:spChg chg="mod">
          <ac:chgData name="Jessica Buckley" userId="198f1f92-dcde-45fe-8deb-204ceb80a564" providerId="ADAL" clId="{B61748CA-C081-4AD8-981C-81285537D6D3}" dt="2020-12-17T16:27:47.911" v="1" actId="20577"/>
          <ac:spMkLst>
            <pc:docMk/>
            <pc:sldMk cId="0" sldId="321"/>
            <ac:spMk id="7171" creationId="{4D67E167-2F37-481F-AB26-A6E236679EF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SLL, small lymphocytic lymphoma.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3088689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CLL, chronic lymphocytic leukemia; MCL, mantle cell lymphoma; SLL, small lymphocytic lymphoma.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66060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CLL, chronic lymphocytic leukemia; DoR, duration of response; ECOG, Eastern Cooperative Group; MTD, maximum tolerated dose; PK, pharmacokinetics; PS, performance score; SLL, small lymphocytic lymphoma.</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57181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CLL, chronic lymphocytic leukemia; ECOG, Eastern Cooperative Oncology Group; PS, performance status; SLL, small lymphocytic lymphoma.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977739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CLL, chronic lymphocytic leukemia; SLL, small lymphocytic lymphoma.</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30780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51A76DDD-270A-46AF-8DD3-48D17FD1A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A32CB7-E0BC-4F61-A441-E83413F2A64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555" name="Rectangle 2">
            <a:extLst>
              <a:ext uri="{FF2B5EF4-FFF2-40B4-BE49-F238E27FC236}">
                <a16:creationId xmlns:a16="http://schemas.microsoft.com/office/drawing/2014/main" id="{649E6215-1BF5-4AFE-87D1-05FD6D24D62A}"/>
              </a:ext>
            </a:extLst>
          </p:cNvPr>
          <p:cNvSpPr>
            <a:spLocks noGrp="1" noRot="1" noChangeAspect="1" noChangeArrowheads="1" noTextEdit="1"/>
          </p:cNvSpPr>
          <p:nvPr>
            <p:ph type="sldImg"/>
          </p:nvPr>
        </p:nvSpPr>
        <p:spPr>
          <a:xfrm>
            <a:off x="457200" y="720725"/>
            <a:ext cx="6400800" cy="3600450"/>
          </a:xfrm>
          <a:ln/>
        </p:spPr>
      </p:sp>
      <p:sp>
        <p:nvSpPr>
          <p:cNvPr id="23556" name="Rectangle 3">
            <a:extLst>
              <a:ext uri="{FF2B5EF4-FFF2-40B4-BE49-F238E27FC236}">
                <a16:creationId xmlns:a16="http://schemas.microsoft.com/office/drawing/2014/main" id="{53A036E2-E94E-4909-9FE7-95AECD65E7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sz="800" i="1" dirty="0">
                <a:latin typeface="Arial" panose="020B0604020202020204" pitchFamily="34" charset="0"/>
              </a:rPr>
              <a:t>AE, adverse event; DLT, dose-limiting toxicity; MTD, maximum tolerated dose; TEAE, treatment-emergent adverse event. </a:t>
            </a:r>
          </a:p>
        </p:txBody>
      </p:sp>
    </p:spTree>
    <p:extLst>
      <p:ext uri="{BB962C8B-B14F-4D97-AF65-F5344CB8AC3E}">
        <p14:creationId xmlns:p14="http://schemas.microsoft.com/office/powerpoint/2010/main" val="29101050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51A76DDD-270A-46AF-8DD3-48D17FD1A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A32CB7-E0BC-4F61-A441-E83413F2A64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555" name="Rectangle 2">
            <a:extLst>
              <a:ext uri="{FF2B5EF4-FFF2-40B4-BE49-F238E27FC236}">
                <a16:creationId xmlns:a16="http://schemas.microsoft.com/office/drawing/2014/main" id="{649E6215-1BF5-4AFE-87D1-05FD6D24D62A}"/>
              </a:ext>
            </a:extLst>
          </p:cNvPr>
          <p:cNvSpPr>
            <a:spLocks noGrp="1" noRot="1" noChangeAspect="1" noChangeArrowheads="1" noTextEdit="1"/>
          </p:cNvSpPr>
          <p:nvPr>
            <p:ph type="sldImg"/>
          </p:nvPr>
        </p:nvSpPr>
        <p:spPr>
          <a:xfrm>
            <a:off x="457200" y="720725"/>
            <a:ext cx="6400800" cy="3600450"/>
          </a:xfrm>
          <a:ln/>
        </p:spPr>
      </p:sp>
      <p:sp>
        <p:nvSpPr>
          <p:cNvPr id="23556" name="Rectangle 3">
            <a:extLst>
              <a:ext uri="{FF2B5EF4-FFF2-40B4-BE49-F238E27FC236}">
                <a16:creationId xmlns:a16="http://schemas.microsoft.com/office/drawing/2014/main" id="{53A036E2-E94E-4909-9FE7-95AECD65E7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800" i="1" dirty="0"/>
              <a:t>BTKi, BTK inhibitor; CLL, chronic lymphocytic leukemia; DoR, duration of response; </a:t>
            </a:r>
            <a:r>
              <a:rPr lang="en-GB" altLang="en-US" sz="800" i="1" dirty="0">
                <a:latin typeface="Arial" panose="020B0604020202020204" pitchFamily="34" charset="0"/>
                <a:cs typeface="Arial" panose="020B0604020202020204" pitchFamily="34" charset="0"/>
              </a:rPr>
              <a:t>PR-L, PR with lymphocytosis; SD, stable disease; SLL, small lymphocytic lymphoma</a:t>
            </a:r>
            <a:r>
              <a:rPr lang="en-US" altLang="en-US" sz="800" b="0" i="1" dirty="0">
                <a:solidFill>
                  <a:schemeClr val="bg1"/>
                </a:solidFill>
                <a:latin typeface="Arial" panose="020B0604020202020204" pitchFamily="34" charset="0"/>
                <a:cs typeface="Arial" panose="020B0604020202020204" pitchFamily="34" charset="0"/>
              </a:rPr>
              <a:t>.</a:t>
            </a:r>
            <a:endParaRPr lang="en-GB" altLang="en-US" sz="8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38068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BTKi, BTK inhibitor; CLL, chronic lymphocytic leukemia; </a:t>
            </a:r>
            <a:r>
              <a:rPr lang="en-GB" altLang="en-US" sz="1200" i="1" dirty="0">
                <a:latin typeface="Arial" panose="020B0604020202020204" pitchFamily="34" charset="0"/>
              </a:rPr>
              <a:t>DLT, dose-limiting toxicity</a:t>
            </a:r>
            <a:r>
              <a:rPr lang="en-US" sz="1200" i="1" dirty="0"/>
              <a:t>; </a:t>
            </a:r>
            <a:r>
              <a:rPr lang="en-GB" altLang="en-US" sz="1200" i="1" dirty="0">
                <a:latin typeface="Arial" panose="020B0604020202020204" pitchFamily="34" charset="0"/>
              </a:rPr>
              <a:t>MTD, maximum tolerated dose; SLL, small lymphocytic lymphoma.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45689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8.jpeg"/><Relationship Id="rId1" Type="http://schemas.openxmlformats.org/officeDocument/2006/relationships/slideMaster" Target="../slideMasters/slideMaster4.xml"/><Relationship Id="rId4" Type="http://schemas.openxmlformats.org/officeDocument/2006/relationships/image" Target="../media/image11.gif"/></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0" name="Picture 12">
            <a:extLst>
              <a:ext uri="{FF2B5EF4-FFF2-40B4-BE49-F238E27FC236}">
                <a16:creationId xmlns:a16="http://schemas.microsoft.com/office/drawing/2014/main" id="{39FA180E-C2BE-46AF-AC4E-CD561BB6D6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575" y="3665838"/>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holding, woman, hand, table&#10;&#10;Description automatically generated">
            <a:extLst>
              <a:ext uri="{FF2B5EF4-FFF2-40B4-BE49-F238E27FC236}">
                <a16:creationId xmlns:a16="http://schemas.microsoft.com/office/drawing/2014/main" id="{4AF6D221-930B-4605-80B6-CE32FB225A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1575" y="3657600"/>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0674685D-7653-4B36-B1A2-183715BD998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147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242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708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3739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9682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3763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1373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4">
            <a:extLst>
              <a:ext uri="{FF2B5EF4-FFF2-40B4-BE49-F238E27FC236}">
                <a16:creationId xmlns:a16="http://schemas.microsoft.com/office/drawing/2014/main" id="{53B952E1-F648-442B-B7FD-EE18F8DA468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48638" y="5994400"/>
            <a:ext cx="3686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72016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DE67-98D5-BF42-BA55-69641AC644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3E7353-4A01-614A-8E2C-97452C25F6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ACA6CD-3A96-764B-8136-E9678CE64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D8F689-F715-4645-8F44-E83CC9CA8334}"/>
              </a:ext>
            </a:extLst>
          </p:cNvPr>
          <p:cNvSpPr>
            <a:spLocks noGrp="1"/>
          </p:cNvSpPr>
          <p:nvPr>
            <p:ph type="dt" sz="half" idx="10"/>
          </p:nvPr>
        </p:nvSpPr>
        <p:spPr/>
        <p:txBody>
          <a:bodyPr/>
          <a:lstStyle/>
          <a:p>
            <a:fld id="{EDB14188-E20C-8349-BCA2-5AFDACDFA5A1}" type="datetimeFigureOut">
              <a:rPr lang="en-US" smtClean="0"/>
              <a:t>12/17/2020</a:t>
            </a:fld>
            <a:endParaRPr lang="en-US" dirty="0"/>
          </a:p>
        </p:txBody>
      </p:sp>
      <p:sp>
        <p:nvSpPr>
          <p:cNvPr id="6" name="Footer Placeholder 5">
            <a:extLst>
              <a:ext uri="{FF2B5EF4-FFF2-40B4-BE49-F238E27FC236}">
                <a16:creationId xmlns:a16="http://schemas.microsoft.com/office/drawing/2014/main" id="{6CA06E8A-4A7E-E948-9D19-29F1B96A549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87C8AAC-8D94-E043-8B17-4A0C5E0A61C3}"/>
              </a:ext>
            </a:extLst>
          </p:cNvPr>
          <p:cNvSpPr>
            <a:spLocks noGrp="1"/>
          </p:cNvSpPr>
          <p:nvPr>
            <p:ph type="sldNum" sz="quarter" idx="12"/>
          </p:nvPr>
        </p:nvSpPr>
        <p:spPr/>
        <p:txBody>
          <a:bodyPr/>
          <a:lstStyle/>
          <a:p>
            <a:fld id="{1EE26CAD-0878-A14B-BECD-4D45ECEF0934}" type="slidenum">
              <a:rPr lang="en-US" smtClean="0"/>
              <a:t>‹#›</a:t>
            </a:fld>
            <a:endParaRPr lang="en-US" dirty="0"/>
          </a:p>
        </p:txBody>
      </p:sp>
    </p:spTree>
    <p:extLst>
      <p:ext uri="{BB962C8B-B14F-4D97-AF65-F5344CB8AC3E}">
        <p14:creationId xmlns:p14="http://schemas.microsoft.com/office/powerpoint/2010/main" val="1711296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980EB246-0392-4BB5-B5BD-C999CA9A71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0197240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547311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192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096558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8733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5293437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8865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24034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person, ground, red, wooden&#10;&#10;Description generated with very high confidence">
            <a:extLst>
              <a:ext uri="{FF2B5EF4-FFF2-40B4-BE49-F238E27FC236}">
                <a16:creationId xmlns:a16="http://schemas.microsoft.com/office/drawing/2014/main" id="{C6DA85B2-B245-4462-9BA5-BFBB26BFADF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1654" y="3670300"/>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C9595C9F-F22D-4BED-A356-5C998A62095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81289" y="328613"/>
            <a:ext cx="1740838" cy="938609"/>
          </a:xfrm>
          <a:prstGeom prst="rect">
            <a:avLst/>
          </a:prstGeom>
        </p:spPr>
      </p:pic>
    </p:spTree>
    <p:extLst>
      <p:ext uri="{BB962C8B-B14F-4D97-AF65-F5344CB8AC3E}">
        <p14:creationId xmlns:p14="http://schemas.microsoft.com/office/powerpoint/2010/main" val="27689397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558679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72005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89111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854381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1763091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811960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3130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47745"/>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598804754"/>
      </p:ext>
    </p:extLst>
  </p:cSld>
  <p:clrMap bg1="dk2" tx1="lt1" bg2="dk1" tx2="lt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487002196"/>
      </p:ext>
    </p:extLst>
  </p:cSld>
  <p:clrMap bg1="dk2" tx1="lt1" bg2="dk1" tx2="lt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I/II BRUIN Trial of LOXO-305 in </a:t>
            </a:r>
            <a:br>
              <a:rPr lang="en-US" altLang="en-US" sz="4000" dirty="0"/>
            </a:br>
            <a:r>
              <a:rPr lang="en-US" altLang="en-US" sz="4000" dirty="0"/>
              <a:t>Previously Treated Patients With CLL/SLL</a:t>
            </a:r>
          </a:p>
        </p:txBody>
      </p:sp>
      <p:sp>
        <p:nvSpPr>
          <p:cNvPr id="7173" name="Text Box 21">
            <a:extLst>
              <a:ext uri="{FF2B5EF4-FFF2-40B4-BE49-F238E27FC236}">
                <a16:creationId xmlns:a16="http://schemas.microsoft.com/office/drawing/2014/main" id="{F06524A7-0F4E-48E2-AB3D-6EB0F55D6C24}"/>
              </a:ext>
            </a:extLst>
          </p:cNvPr>
          <p:cNvSpPr txBox="1">
            <a:spLocks noChangeArrowheads="1"/>
          </p:cNvSpPr>
          <p:nvPr/>
        </p:nvSpPr>
        <p:spPr bwMode="auto">
          <a:xfrm>
            <a:off x="423864" y="6064358"/>
            <a:ext cx="576793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Amgen; AstraZeneca; Bristol-Myers Squibb; Epizyme, Inc.; GlaxoSmithKline; Incyte Corporation; Janssen Biotech; Karyopharm Therapeutics Inc.; Novartis; PharmaEssentia Corp.; Seattle Genetics; and Takeda Oncology.</a:t>
            </a:r>
          </a:p>
        </p:txBody>
      </p:sp>
      <p:pic>
        <p:nvPicPr>
          <p:cNvPr id="8" name="Picture 4">
            <a:extLst>
              <a:ext uri="{FF2B5EF4-FFF2-40B4-BE49-F238E27FC236}">
                <a16:creationId xmlns:a16="http://schemas.microsoft.com/office/drawing/2014/main" id="{325F0429-3178-4D81-9B7D-AF2132F6A46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2288" y="4826022"/>
            <a:ext cx="3160713" cy="81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4">
            <a:extLst>
              <a:ext uri="{FF2B5EF4-FFF2-40B4-BE49-F238E27FC236}">
                <a16:creationId xmlns:a16="http://schemas.microsoft.com/office/drawing/2014/main" id="{E62D0D8C-1B42-46FC-AB58-35763614D6DD}"/>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 </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2020 Virtual ASH Annual Meeting, </a:t>
            </a:r>
            <a:br>
              <a:rPr lang="en-US" sz="1600" i="1" kern="0" dirty="0">
                <a:solidFill>
                  <a:schemeClr val="bg2"/>
                </a:solidFill>
                <a:latin typeface="Calibri" panose="020F0502020204030204" pitchFamily="34" charset="0"/>
                <a:ea typeface="+mj-ea"/>
                <a:cs typeface="+mj-cs"/>
              </a:rPr>
            </a:br>
            <a:r>
              <a:rPr lang="en-US" sz="1600" i="1" kern="0" dirty="0">
                <a:solidFill>
                  <a:schemeClr val="bg2"/>
                </a:solidFill>
                <a:latin typeface="Calibri" panose="020F0502020204030204" pitchFamily="34" charset="0"/>
                <a:ea typeface="+mj-ea"/>
                <a:cs typeface="+mj-cs"/>
              </a:rPr>
              <a:t>December 5-8, 2020</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446B31F-F8F7-42D5-BF3B-D36859DBF552}"/>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E9985-E59C-4929-967C-1A1E0E5BF76D}"/>
              </a:ext>
            </a:extLst>
          </p:cNvPr>
          <p:cNvSpPr>
            <a:spLocks noGrp="1"/>
          </p:cNvSpPr>
          <p:nvPr>
            <p:ph type="title"/>
          </p:nvPr>
        </p:nvSpPr>
        <p:spPr/>
        <p:txBody>
          <a:bodyPr/>
          <a:lstStyle/>
          <a:p>
            <a:r>
              <a:rPr lang="en-US" dirty="0"/>
              <a:t>BRUIN: Background</a:t>
            </a:r>
          </a:p>
        </p:txBody>
      </p:sp>
      <p:sp>
        <p:nvSpPr>
          <p:cNvPr id="3" name="Content Placeholder 2">
            <a:extLst>
              <a:ext uri="{FF2B5EF4-FFF2-40B4-BE49-F238E27FC236}">
                <a16:creationId xmlns:a16="http://schemas.microsoft.com/office/drawing/2014/main" id="{3CB324A4-63B7-474A-961C-217ED7D302B1}"/>
              </a:ext>
            </a:extLst>
          </p:cNvPr>
          <p:cNvSpPr>
            <a:spLocks noGrp="1"/>
          </p:cNvSpPr>
          <p:nvPr>
            <p:ph idx="1"/>
          </p:nvPr>
        </p:nvSpPr>
        <p:spPr>
          <a:xfrm>
            <a:off x="604675" y="1512455"/>
            <a:ext cx="10877529" cy="4650686"/>
          </a:xfrm>
        </p:spPr>
        <p:txBody>
          <a:bodyPr/>
          <a:lstStyle/>
          <a:p>
            <a:r>
              <a:rPr lang="en-US" sz="2400" dirty="0"/>
              <a:t>Covalent BTK inhibitors such as ibrutinib and acalabrutinib are highly active in CLL but are limited by acquired resistance and intolerance</a:t>
            </a:r>
            <a:r>
              <a:rPr lang="en-US" sz="2400" baseline="30000" dirty="0"/>
              <a:t>[1,2] </a:t>
            </a:r>
          </a:p>
          <a:p>
            <a:r>
              <a:rPr lang="en-US" sz="2400" dirty="0"/>
              <a:t>LOXO-305 is a next-generation, potent, highly selective, noncovalent BTK inhibitor that promotes apoptosis and inhibits BCR signaling in xenograft models with </a:t>
            </a:r>
            <a:br>
              <a:rPr lang="en-US" sz="2400" dirty="0"/>
            </a:br>
            <a:r>
              <a:rPr lang="en-US" sz="2400" dirty="0"/>
              <a:t>wild-type </a:t>
            </a:r>
            <a:r>
              <a:rPr lang="en-US" sz="2400" i="1" dirty="0"/>
              <a:t>BTK</a:t>
            </a:r>
            <a:r>
              <a:rPr lang="en-US" sz="2400" dirty="0"/>
              <a:t> and those harboring </a:t>
            </a:r>
            <a:r>
              <a:rPr lang="en-US" sz="2400" i="1" dirty="0"/>
              <a:t>BTK </a:t>
            </a:r>
            <a:r>
              <a:rPr lang="en-US" sz="2400" dirty="0"/>
              <a:t>C481S mutation</a:t>
            </a:r>
            <a:r>
              <a:rPr lang="en-US" sz="2400" baseline="30000" dirty="0"/>
              <a:t>[3]</a:t>
            </a:r>
          </a:p>
          <a:p>
            <a:pPr lvl="1"/>
            <a:r>
              <a:rPr lang="en-US" sz="2200" dirty="0"/>
              <a:t>Activity against wild-type cells was similar to ibrutinib and activity against C481S cells increased vs ibrutinib</a:t>
            </a:r>
            <a:endParaRPr lang="en-US" sz="2200" baseline="30000" dirty="0"/>
          </a:p>
          <a:p>
            <a:r>
              <a:rPr lang="en-US" sz="2400" dirty="0"/>
              <a:t>In the first-in-human BRUIN trial, LOXO-305 was well tolerated and demonstrated antitumor activity in CLL and MCL at all dose levels</a:t>
            </a:r>
            <a:r>
              <a:rPr lang="en-US" sz="2400" baseline="30000" dirty="0"/>
              <a:t>[4]  </a:t>
            </a:r>
          </a:p>
          <a:p>
            <a:r>
              <a:rPr lang="en-US" sz="2400" dirty="0"/>
              <a:t>Current analysis evaluated LOXO-305 in patients with previously treated CLL/SLL from the phase I/II BRUIN trial</a:t>
            </a:r>
            <a:r>
              <a:rPr lang="en-US" sz="2400" baseline="30000" dirty="0"/>
              <a:t>[5]</a:t>
            </a:r>
            <a:endParaRPr lang="en-US" sz="2400" i="1" baseline="30000" dirty="0"/>
          </a:p>
        </p:txBody>
      </p:sp>
      <p:grpSp>
        <p:nvGrpSpPr>
          <p:cNvPr id="5" name="Group 7">
            <a:extLst>
              <a:ext uri="{FF2B5EF4-FFF2-40B4-BE49-F238E27FC236}">
                <a16:creationId xmlns:a16="http://schemas.microsoft.com/office/drawing/2014/main" id="{7DED6FB4-BDC6-439E-87EB-8E053F3D812C}"/>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448289A7-44FB-4DD1-B8E4-4B5D8BFCD27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258BD1EF-4671-47C9-9646-4CB7397CDD5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 Box 11">
            <a:extLst>
              <a:ext uri="{FF2B5EF4-FFF2-40B4-BE49-F238E27FC236}">
                <a16:creationId xmlns:a16="http://schemas.microsoft.com/office/drawing/2014/main" id="{38EA9E98-7D63-F84D-A22E-F9E093C9C89F}"/>
              </a:ext>
            </a:extLst>
          </p:cNvPr>
          <p:cNvSpPr txBox="1">
            <a:spLocks noChangeArrowheads="1"/>
          </p:cNvSpPr>
          <p:nvPr/>
        </p:nvSpPr>
        <p:spPr bwMode="auto">
          <a:xfrm>
            <a:off x="431757" y="6192365"/>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Woyach. JCO. 2017;35:1437. 2. Lampson. Expert Rev Hematol. 2018;11:185. 3. Brandhuber.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Clin Lymphoma Myeloma Leuk. 2018;18:S216. 4. Mato. ASH 2019. Abstr 501. 5. Mato. ASH 2020. Abstr 542.</a:t>
            </a:r>
          </a:p>
        </p:txBody>
      </p:sp>
    </p:spTree>
    <p:extLst>
      <p:ext uri="{BB962C8B-B14F-4D97-AF65-F5344CB8AC3E}">
        <p14:creationId xmlns:p14="http://schemas.microsoft.com/office/powerpoint/2010/main" val="3697060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A93ADC1-4FC6-1B48-8C36-DF97CE695AD4}"/>
              </a:ext>
            </a:extLst>
          </p:cNvPr>
          <p:cNvSpPr>
            <a:spLocks noGrp="1"/>
          </p:cNvSpPr>
          <p:nvPr>
            <p:ph idx="1"/>
          </p:nvPr>
        </p:nvSpPr>
        <p:spPr/>
        <p:txBody>
          <a:bodyPr/>
          <a:lstStyle/>
          <a:p>
            <a:r>
              <a:rPr lang="en-US" dirty="0"/>
              <a:t>Phase I/II study with dose escalation and expansion in phase I</a:t>
            </a:r>
          </a:p>
          <a:p>
            <a:endParaRPr lang="en-US" sz="2400" dirty="0"/>
          </a:p>
          <a:p>
            <a:endParaRPr lang="en-US" sz="2400" dirty="0"/>
          </a:p>
          <a:p>
            <a:endParaRPr lang="en-US" sz="2400" dirty="0"/>
          </a:p>
          <a:p>
            <a:pPr marL="0" indent="0">
              <a:buNone/>
            </a:pPr>
            <a:endParaRPr lang="en-US" sz="2400" dirty="0"/>
          </a:p>
          <a:p>
            <a:pPr marL="0" indent="0">
              <a:buNone/>
            </a:pPr>
            <a:endParaRPr lang="en-US" sz="2400" dirty="0"/>
          </a:p>
          <a:p>
            <a:r>
              <a:rPr lang="en-US" dirty="0"/>
              <a:t>Primary endpoints: MTD and recommended phase II dose (phase I), ORR (phase II)</a:t>
            </a:r>
          </a:p>
          <a:p>
            <a:r>
              <a:rPr lang="en-US" dirty="0"/>
              <a:t>Secondary endpoints: safety, PK, ORR by investigator, DoR, PFS, OS</a:t>
            </a:r>
          </a:p>
        </p:txBody>
      </p:sp>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BRUIN: Study Design</a:t>
            </a:r>
            <a:endParaRPr lang="en-US" altLang="en-US" dirty="0"/>
          </a:p>
        </p:txBody>
      </p:sp>
      <p:grpSp>
        <p:nvGrpSpPr>
          <p:cNvPr id="21" name="Group 7">
            <a:extLst>
              <a:ext uri="{FF2B5EF4-FFF2-40B4-BE49-F238E27FC236}">
                <a16:creationId xmlns:a16="http://schemas.microsoft.com/office/drawing/2014/main" id="{B457D855-EFCE-4B3C-9EAB-C662B7C8C672}"/>
              </a:ext>
            </a:extLst>
          </p:cNvPr>
          <p:cNvGrpSpPr>
            <a:grpSpLocks/>
          </p:cNvGrpSpPr>
          <p:nvPr/>
        </p:nvGrpSpPr>
        <p:grpSpPr bwMode="auto">
          <a:xfrm>
            <a:off x="9389569" y="6216652"/>
            <a:ext cx="2488502" cy="447822"/>
            <a:chOff x="9527309" y="3551529"/>
            <a:chExt cx="2488502" cy="448324"/>
          </a:xfrm>
        </p:grpSpPr>
        <p:pic>
          <p:nvPicPr>
            <p:cNvPr id="22" name="Picture 9">
              <a:extLst>
                <a:ext uri="{FF2B5EF4-FFF2-40B4-BE49-F238E27FC236}">
                  <a16:creationId xmlns:a16="http://schemas.microsoft.com/office/drawing/2014/main" id="{0BBD2B14-3A39-4A4F-8B71-64B5D174F3B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3" name="Rectangle 8">
              <a:extLst>
                <a:ext uri="{FF2B5EF4-FFF2-40B4-BE49-F238E27FC236}">
                  <a16:creationId xmlns:a16="http://schemas.microsoft.com/office/drawing/2014/main" id="{88BB84F4-C229-4FF9-8251-66BB2A01484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8" name="Text Box 11">
            <a:extLst>
              <a:ext uri="{FF2B5EF4-FFF2-40B4-BE49-F238E27FC236}">
                <a16:creationId xmlns:a16="http://schemas.microsoft.com/office/drawing/2014/main" id="{D629A156-5607-3242-85D5-9D2F53B53B2F}"/>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ASH 2020. Abstr 542. NCT03740529.</a:t>
            </a:r>
          </a:p>
        </p:txBody>
      </p:sp>
      <p:grpSp>
        <p:nvGrpSpPr>
          <p:cNvPr id="2" name="Group 1">
            <a:extLst>
              <a:ext uri="{FF2B5EF4-FFF2-40B4-BE49-F238E27FC236}">
                <a16:creationId xmlns:a16="http://schemas.microsoft.com/office/drawing/2014/main" id="{9035B9B8-3B6E-4217-8682-0CDA35B5FDB6}"/>
              </a:ext>
            </a:extLst>
          </p:cNvPr>
          <p:cNvGrpSpPr/>
          <p:nvPr/>
        </p:nvGrpSpPr>
        <p:grpSpPr>
          <a:xfrm>
            <a:off x="1673363" y="2365182"/>
            <a:ext cx="8854616" cy="2160999"/>
            <a:chOff x="709797" y="2365182"/>
            <a:chExt cx="8854616" cy="2160999"/>
          </a:xfrm>
        </p:grpSpPr>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709797" y="2365182"/>
              <a:ext cx="308176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 18 yrs of age with CLL/SLL* or B-cell non-Hodgkin lymphoma; ECOG PS 0-2;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 prior therapies including BTK intolerance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a:t>
              </a:r>
              <a:r>
                <a:rPr lang="en-GB" altLang="en-US" sz="1800" b="0" dirty="0">
                  <a:solidFill>
                    <a:srgbClr val="000000"/>
                  </a:solidFill>
                  <a:latin typeface="Calibri" panose="020F0502020204030204" pitchFamily="34" charset="0"/>
                </a:rPr>
                <a:t>323</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3791564" y="3233952"/>
              <a:ext cx="4118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Rectangle 24">
              <a:extLst>
                <a:ext uri="{FF2B5EF4-FFF2-40B4-BE49-F238E27FC236}">
                  <a16:creationId xmlns:a16="http://schemas.microsoft.com/office/drawing/2014/main" id="{44489EFA-1967-4034-88AE-08A69E7C0B2B}"/>
                </a:ext>
              </a:extLst>
            </p:cNvPr>
            <p:cNvSpPr>
              <a:spLocks noChangeArrowheads="1"/>
            </p:cNvSpPr>
            <p:nvPr/>
          </p:nvSpPr>
          <p:spPr bwMode="auto">
            <a:xfrm>
              <a:off x="4362616" y="2494195"/>
              <a:ext cx="5201797" cy="1369395"/>
            </a:xfrm>
            <a:prstGeom prst="rect">
              <a:avLst/>
            </a:prstGeom>
            <a:solidFill>
              <a:schemeClr val="accent1"/>
            </a:solidFill>
            <a:ln w="9525">
              <a:noFill/>
              <a:miter lim="800000"/>
              <a:headEnd/>
              <a:tailEnd/>
            </a:ln>
          </p:spPr>
          <p:txBody>
            <a:bodyPr wrap="none" anchor="ctr" anchorCtr="1"/>
            <a:lstStyle/>
            <a:p>
              <a:pPr algn="ctr">
                <a:defRPr/>
              </a:pPr>
              <a:r>
                <a:rPr lang="en-US" dirty="0">
                  <a:latin typeface="Calibri" panose="020F0502020204030204" pitchFamily="34" charset="0"/>
                  <a:cs typeface="Calibri" panose="020F0502020204030204" pitchFamily="34" charset="0"/>
                </a:rPr>
                <a:t>LOXO-305</a:t>
              </a:r>
              <a:endParaRPr lang="en-US" b="0" dirty="0">
                <a:latin typeface="Calibri" panose="020F0502020204030204" pitchFamily="34" charset="0"/>
                <a:cs typeface="Calibri" panose="020F0502020204030204" pitchFamily="34" charset="0"/>
              </a:endParaRPr>
            </a:p>
            <a:p>
              <a:pPr algn="ctr">
                <a:defRPr/>
              </a:pPr>
              <a:r>
                <a:rPr lang="en-US" b="0" dirty="0">
                  <a:latin typeface="Calibri" panose="020F0502020204030204" pitchFamily="34" charset="0"/>
                  <a:cs typeface="Calibri" panose="020F0502020204030204" pitchFamily="34" charset="0"/>
                </a:rPr>
                <a:t>Phase I: 25 to 300 mg QD (n = 203)</a:t>
              </a:r>
            </a:p>
            <a:p>
              <a:pPr algn="ctr">
                <a:defRPr/>
              </a:pPr>
              <a:r>
                <a:rPr lang="en-US" b="0" dirty="0">
                  <a:latin typeface="Calibri" panose="020F0502020204030204" pitchFamily="34" charset="0"/>
                  <a:cs typeface="Calibri" panose="020F0502020204030204" pitchFamily="34" charset="0"/>
                </a:rPr>
                <a:t>Phase II: 200 mg QD (n = 120)</a:t>
              </a:r>
            </a:p>
          </p:txBody>
        </p:sp>
        <p:sp>
          <p:nvSpPr>
            <p:cNvPr id="3" name="TextBox 2">
              <a:extLst>
                <a:ext uri="{FF2B5EF4-FFF2-40B4-BE49-F238E27FC236}">
                  <a16:creationId xmlns:a16="http://schemas.microsoft.com/office/drawing/2014/main" id="{8F9713E7-236F-4EBD-ADFF-DA8FE57DE26C}"/>
                </a:ext>
              </a:extLst>
            </p:cNvPr>
            <p:cNvSpPr txBox="1"/>
            <p:nvPr/>
          </p:nvSpPr>
          <p:spPr bwMode="auto">
            <a:xfrm>
              <a:off x="764091" y="4156849"/>
              <a:ext cx="55311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*Safety population: n = 170; efficacy population: n = 139.</a:t>
              </a:r>
            </a:p>
          </p:txBody>
        </p:sp>
      </p:grpSp>
    </p:spTree>
    <p:extLst>
      <p:ext uri="{BB962C8B-B14F-4D97-AF65-F5344CB8AC3E}">
        <p14:creationId xmlns:p14="http://schemas.microsoft.com/office/powerpoint/2010/main" val="3876751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r>
              <a:rPr lang="en-US" dirty="0"/>
              <a:t>BRUIN: Baseline Characteristics</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793059861"/>
              </p:ext>
            </p:extLst>
          </p:nvPr>
        </p:nvGraphicFramePr>
        <p:xfrm>
          <a:off x="709612" y="1604963"/>
          <a:ext cx="5386388" cy="2880424"/>
        </p:xfrm>
        <a:graphic>
          <a:graphicData uri="http://schemas.openxmlformats.org/drawingml/2006/table">
            <a:tbl>
              <a:tblPr/>
              <a:tblGrid>
                <a:gridCol w="3399266">
                  <a:extLst>
                    <a:ext uri="{9D8B030D-6E8A-4147-A177-3AD203B41FA5}">
                      <a16:colId xmlns:a16="http://schemas.microsoft.com/office/drawing/2014/main" val="20000"/>
                    </a:ext>
                  </a:extLst>
                </a:gridCol>
                <a:gridCol w="1987122">
                  <a:extLst>
                    <a:ext uri="{9D8B030D-6E8A-4147-A177-3AD203B41FA5}">
                      <a16:colId xmlns:a16="http://schemas.microsoft.com/office/drawing/2014/main" val="3943240494"/>
                    </a:ext>
                  </a:extLst>
                </a:gridCol>
              </a:tblGrid>
              <a:tr h="0">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CLL/SLL</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age, yrs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69 (36-88)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109 (64)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87 (51)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69 (41)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 (8)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04361170"/>
                  </a:ext>
                </a:extLst>
              </a:tr>
            </a:tbl>
          </a:graphicData>
        </a:graphic>
      </p:graphicFrame>
      <p:grpSp>
        <p:nvGrpSpPr>
          <p:cNvPr id="12" name="Group 7">
            <a:extLst>
              <a:ext uri="{FF2B5EF4-FFF2-40B4-BE49-F238E27FC236}">
                <a16:creationId xmlns:a16="http://schemas.microsoft.com/office/drawing/2014/main" id="{B0F50BD7-A5AC-4E19-9C3E-32918B2FE146}"/>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A60372B6-2613-48C8-84CE-4A581971D12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EE7E8FBC-F255-4854-9895-61917067394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1" name="Group 32">
            <a:extLst>
              <a:ext uri="{FF2B5EF4-FFF2-40B4-BE49-F238E27FC236}">
                <a16:creationId xmlns:a16="http://schemas.microsoft.com/office/drawing/2014/main" id="{E567A1D9-38A0-4C32-89DA-C955B8B46FC7}"/>
              </a:ext>
            </a:extLst>
          </p:cNvPr>
          <p:cNvGraphicFramePr>
            <a:graphicFrameLocks noGrp="1"/>
          </p:cNvGraphicFramePr>
          <p:nvPr>
            <p:extLst>
              <p:ext uri="{D42A27DB-BD31-4B8C-83A1-F6EECF244321}">
                <p14:modId xmlns:p14="http://schemas.microsoft.com/office/powerpoint/2010/main" val="156401046"/>
              </p:ext>
            </p:extLst>
          </p:nvPr>
        </p:nvGraphicFramePr>
        <p:xfrm>
          <a:off x="6559670" y="1600200"/>
          <a:ext cx="4922718" cy="3703368"/>
        </p:xfrm>
        <a:graphic>
          <a:graphicData uri="http://schemas.openxmlformats.org/drawingml/2006/table">
            <a:tbl>
              <a:tblPr/>
              <a:tblGrid>
                <a:gridCol w="3544450">
                  <a:extLst>
                    <a:ext uri="{9D8B030D-6E8A-4147-A177-3AD203B41FA5}">
                      <a16:colId xmlns:a16="http://schemas.microsoft.com/office/drawing/2014/main" val="20000"/>
                    </a:ext>
                  </a:extLst>
                </a:gridCol>
                <a:gridCol w="1378268">
                  <a:extLst>
                    <a:ext uri="{9D8B030D-6E8A-4147-A177-3AD203B41FA5}">
                      <a16:colId xmlns:a16="http://schemas.microsoft.com/office/drawing/2014/main" val="3943240494"/>
                    </a:ext>
                  </a:extLst>
                </a:gridCol>
              </a:tblGrid>
              <a:tr h="0">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Molecular 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CLL/SLL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High risk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del(17p)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1" u="none" strike="noStrike" cap="none" normalizeH="0" baseline="0" dirty="0">
                          <a:ln>
                            <a:noFill/>
                          </a:ln>
                          <a:solidFill>
                            <a:schemeClr val="bg2">
                              <a:lumMod val="10000"/>
                            </a:schemeClr>
                          </a:solidFill>
                          <a:effectLst/>
                          <a:latin typeface="Calibri" panose="020F0502020204030204" pitchFamily="34" charset="0"/>
                        </a:rPr>
                        <a:t>TP53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mutated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del(17p) +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TP53</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mutated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del(11q)</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1" u="none" strike="noStrike" cap="none" normalizeH="0" baseline="0" dirty="0">
                          <a:ln>
                            <a:noFill/>
                          </a:ln>
                          <a:solidFill>
                            <a:schemeClr val="bg2">
                              <a:lumMod val="10000"/>
                            </a:schemeClr>
                          </a:solidFill>
                          <a:effectLst/>
                          <a:latin typeface="Calibri" panose="020F0502020204030204" pitchFamily="34" charset="0"/>
                        </a:rPr>
                        <a:t>IGHV</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unmutated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 (25)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 (30)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 (22)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 (19)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71 (88)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Mutation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1" u="none" strike="noStrike" cap="none" normalizeH="0" baseline="0" dirty="0">
                          <a:ln>
                            <a:noFill/>
                          </a:ln>
                          <a:solidFill>
                            <a:schemeClr val="bg2">
                              <a:lumMod val="10000"/>
                            </a:schemeClr>
                          </a:solidFill>
                          <a:effectLst/>
                          <a:latin typeface="Calibri" panose="020F0502020204030204" pitchFamily="34" charset="0"/>
                        </a:rPr>
                        <a:t>BTK</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C481S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1" u="none" strike="noStrike" cap="none" normalizeH="0" baseline="0" dirty="0">
                          <a:ln>
                            <a:noFill/>
                          </a:ln>
                          <a:solidFill>
                            <a:schemeClr val="bg2">
                              <a:lumMod val="10000"/>
                            </a:schemeClr>
                          </a:solidFill>
                          <a:effectLst/>
                          <a:latin typeface="Calibri" panose="020F0502020204030204" pitchFamily="34" charset="0"/>
                        </a:rPr>
                        <a:t>BTK</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wild type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1" u="none" strike="noStrike" cap="none" normalizeH="0" baseline="0" dirty="0">
                          <a:ln>
                            <a:noFill/>
                          </a:ln>
                          <a:solidFill>
                            <a:schemeClr val="bg2">
                              <a:lumMod val="10000"/>
                            </a:schemeClr>
                          </a:solidFill>
                          <a:effectLst/>
                          <a:latin typeface="Calibri" panose="020F0502020204030204" pitchFamily="34" charset="0"/>
                        </a:rPr>
                        <a:t>PLCG2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mutated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25 (27)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66 (73)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04361170"/>
                  </a:ext>
                </a:extLst>
              </a:tr>
            </a:tbl>
          </a:graphicData>
        </a:graphic>
      </p:graphicFrame>
      <p:sp>
        <p:nvSpPr>
          <p:cNvPr id="10" name="Text Box 11">
            <a:extLst>
              <a:ext uri="{FF2B5EF4-FFF2-40B4-BE49-F238E27FC236}">
                <a16:creationId xmlns:a16="http://schemas.microsoft.com/office/drawing/2014/main" id="{70EE57DD-3C0B-4C1F-8B7F-32568F10D2E5}"/>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ASH 2020. Abstr 542.</a:t>
            </a:r>
          </a:p>
        </p:txBody>
      </p:sp>
    </p:spTree>
    <p:extLst>
      <p:ext uri="{BB962C8B-B14F-4D97-AF65-F5344CB8AC3E}">
        <p14:creationId xmlns:p14="http://schemas.microsoft.com/office/powerpoint/2010/main" val="4194195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r>
              <a:rPr lang="en-US" dirty="0"/>
              <a:t>BRUIN: Prior Therapy</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2896278101"/>
              </p:ext>
            </p:extLst>
          </p:nvPr>
        </p:nvGraphicFramePr>
        <p:xfrm>
          <a:off x="719138" y="1344174"/>
          <a:ext cx="10763250" cy="4823524"/>
        </p:xfrm>
        <a:graphic>
          <a:graphicData uri="http://schemas.openxmlformats.org/drawingml/2006/table">
            <a:tbl>
              <a:tblPr/>
              <a:tblGrid>
                <a:gridCol w="7193263">
                  <a:extLst>
                    <a:ext uri="{9D8B030D-6E8A-4147-A177-3AD203B41FA5}">
                      <a16:colId xmlns:a16="http://schemas.microsoft.com/office/drawing/2014/main" val="20000"/>
                    </a:ext>
                  </a:extLst>
                </a:gridCol>
                <a:gridCol w="3569987">
                  <a:extLst>
                    <a:ext uri="{9D8B030D-6E8A-4147-A177-3AD203B41FA5}">
                      <a16:colId xmlns:a16="http://schemas.microsoft.com/office/drawing/2014/main" val="3943240494"/>
                    </a:ext>
                  </a:extLst>
                </a:gridCol>
              </a:tblGrid>
              <a:tr h="604816">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CLL/SLL</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66961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prior therapies, n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BTK inhibitor pretreated</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(1-11)</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7370780"/>
                  </a:ext>
                </a:extLst>
              </a:tr>
              <a:tr h="24192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Prior therapy,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BTK inhibitor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Chemotherapy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Anti-CD20 antibody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BCL-2 inhibitor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PI3K inhibitor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Lenalidomide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Stem cell transplant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CAR T-cell therapy</a:t>
                      </a:r>
                      <a:endParaRPr kumimoji="0" lang="en-US" sz="18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146 (86)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140 (82)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153 (90)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 (34)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 (21)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76452164"/>
                  </a:ext>
                </a:extLst>
              </a:tr>
              <a:tr h="8640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Reason for discontinuing prior BTK inhibitor,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Disease progression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Toxicity/other</a:t>
                      </a:r>
                      <a:endParaRPr kumimoji="0" lang="en-US" sz="18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98 (67)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 (33)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grpSp>
        <p:nvGrpSpPr>
          <p:cNvPr id="12" name="Group 7">
            <a:extLst>
              <a:ext uri="{FF2B5EF4-FFF2-40B4-BE49-F238E27FC236}">
                <a16:creationId xmlns:a16="http://schemas.microsoft.com/office/drawing/2014/main" id="{B0F50BD7-A5AC-4E19-9C3E-32918B2FE146}"/>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A60372B6-2613-48C8-84CE-4A581971D12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EE7E8FBC-F255-4854-9895-61917067394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 Box 11">
            <a:extLst>
              <a:ext uri="{FF2B5EF4-FFF2-40B4-BE49-F238E27FC236}">
                <a16:creationId xmlns:a16="http://schemas.microsoft.com/office/drawing/2014/main" id="{CEA132B5-B9BE-4E50-8454-43F5033A6C5F}"/>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ASH 2020. Abstr 542.</a:t>
            </a:r>
          </a:p>
        </p:txBody>
      </p:sp>
    </p:spTree>
    <p:extLst>
      <p:ext uri="{BB962C8B-B14F-4D97-AF65-F5344CB8AC3E}">
        <p14:creationId xmlns:p14="http://schemas.microsoft.com/office/powerpoint/2010/main" val="877705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36F8906-7A66-4217-B432-6EAA2AB88EE9}"/>
              </a:ext>
            </a:extLst>
          </p:cNvPr>
          <p:cNvSpPr>
            <a:spLocks noGrp="1" noChangeArrowheads="1"/>
          </p:cNvSpPr>
          <p:nvPr>
            <p:ph type="title"/>
          </p:nvPr>
        </p:nvSpPr>
        <p:spPr/>
        <p:txBody>
          <a:bodyPr/>
          <a:lstStyle/>
          <a:p>
            <a:r>
              <a:rPr lang="en-US" dirty="0"/>
              <a:t>BRUIN: Safety</a:t>
            </a:r>
            <a:endParaRPr lang="en-US" altLang="en-US" dirty="0"/>
          </a:p>
        </p:txBody>
      </p:sp>
      <p:grpSp>
        <p:nvGrpSpPr>
          <p:cNvPr id="10" name="Group 7">
            <a:extLst>
              <a:ext uri="{FF2B5EF4-FFF2-40B4-BE49-F238E27FC236}">
                <a16:creationId xmlns:a16="http://schemas.microsoft.com/office/drawing/2014/main" id="{C7190090-723E-440B-BE9E-790D47103D74}"/>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4510C0C6-3DCC-4A44-955E-9F8EF1FA62F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E86D6607-DE32-473B-911F-E48667C44D3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3" name="Group 3">
            <a:extLst>
              <a:ext uri="{FF2B5EF4-FFF2-40B4-BE49-F238E27FC236}">
                <a16:creationId xmlns:a16="http://schemas.microsoft.com/office/drawing/2014/main" id="{EE6E5589-DC19-0646-8962-DAF7D1CAC68F}"/>
              </a:ext>
            </a:extLst>
          </p:cNvPr>
          <p:cNvGraphicFramePr>
            <a:graphicFrameLocks/>
          </p:cNvGraphicFramePr>
          <p:nvPr>
            <p:extLst>
              <p:ext uri="{D42A27DB-BD31-4B8C-83A1-F6EECF244321}">
                <p14:modId xmlns:p14="http://schemas.microsoft.com/office/powerpoint/2010/main" val="3713971418"/>
              </p:ext>
            </p:extLst>
          </p:nvPr>
        </p:nvGraphicFramePr>
        <p:xfrm>
          <a:off x="719137" y="1342768"/>
          <a:ext cx="10763250" cy="4206352"/>
        </p:xfrm>
        <a:graphic>
          <a:graphicData uri="http://schemas.openxmlformats.org/drawingml/2006/table">
            <a:tbl>
              <a:tblPr/>
              <a:tblGrid>
                <a:gridCol w="2998929">
                  <a:extLst>
                    <a:ext uri="{9D8B030D-6E8A-4147-A177-3AD203B41FA5}">
                      <a16:colId xmlns:a16="http://schemas.microsoft.com/office/drawing/2014/main" val="20000"/>
                    </a:ext>
                  </a:extLst>
                </a:gridCol>
                <a:gridCol w="1405817">
                  <a:extLst>
                    <a:ext uri="{9D8B030D-6E8A-4147-A177-3AD203B41FA5}">
                      <a16:colId xmlns:a16="http://schemas.microsoft.com/office/drawing/2014/main" val="3716221479"/>
                    </a:ext>
                  </a:extLst>
                </a:gridCol>
                <a:gridCol w="1207239">
                  <a:extLst>
                    <a:ext uri="{9D8B030D-6E8A-4147-A177-3AD203B41FA5}">
                      <a16:colId xmlns:a16="http://schemas.microsoft.com/office/drawing/2014/main" val="3912665209"/>
                    </a:ext>
                  </a:extLst>
                </a:gridCol>
                <a:gridCol w="1123693">
                  <a:extLst>
                    <a:ext uri="{9D8B030D-6E8A-4147-A177-3AD203B41FA5}">
                      <a16:colId xmlns:a16="http://schemas.microsoft.com/office/drawing/2014/main" val="3084201306"/>
                    </a:ext>
                  </a:extLst>
                </a:gridCol>
                <a:gridCol w="995738">
                  <a:extLst>
                    <a:ext uri="{9D8B030D-6E8A-4147-A177-3AD203B41FA5}">
                      <a16:colId xmlns:a16="http://schemas.microsoft.com/office/drawing/2014/main" val="2489675925"/>
                    </a:ext>
                  </a:extLst>
                </a:gridCol>
                <a:gridCol w="1584128">
                  <a:extLst>
                    <a:ext uri="{9D8B030D-6E8A-4147-A177-3AD203B41FA5}">
                      <a16:colId xmlns:a16="http://schemas.microsoft.com/office/drawing/2014/main" val="3806918175"/>
                    </a:ext>
                  </a:extLst>
                </a:gridCol>
                <a:gridCol w="1447706">
                  <a:extLst>
                    <a:ext uri="{9D8B030D-6E8A-4147-A177-3AD203B41FA5}">
                      <a16:colId xmlns:a16="http://schemas.microsoft.com/office/drawing/2014/main" val="3280029861"/>
                    </a:ext>
                  </a:extLst>
                </a:gridCol>
              </a:tblGrid>
              <a:tr h="2773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6">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 at All Doses (n = 323)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12988276"/>
                  </a:ext>
                </a:extLst>
              </a:tr>
              <a:tr h="27738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TEAEs in ≥ 10% Patients,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Treatment-Related 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extLst>
                  <a:ext uri="{0D108BD9-81ED-4DB2-BD59-A6C34878D82A}">
                    <a16:rowId xmlns:a16="http://schemas.microsoft.com/office/drawing/2014/main" val="1075312617"/>
                  </a:ext>
                </a:extLst>
              </a:tr>
              <a:tr h="27738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Any Grade*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Grade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kumimoji="0" lang="en-US" sz="1800" b="1" i="0" u="none" strike="noStrike" cap="none" normalizeH="0" baseline="0" dirty="0">
                          <a:ln>
                            <a:noFill/>
                          </a:ln>
                          <a:solidFill>
                            <a:schemeClr val="tx1"/>
                          </a:solidFill>
                          <a:effectLst/>
                          <a:latin typeface="Calibri" panose="020F0502020204030204" pitchFamily="34" charset="0"/>
                        </a:rPr>
                        <a:t>Any Grade</a:t>
                      </a: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2773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27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2 (&lt;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73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28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773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Contusion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29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5255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AE of special interest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Bruising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Rash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Arthralgia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Hemorrhage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Hypertension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Atrial fibrillation/flutter</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53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(&lt;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(&lt;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(&lt;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(&lt;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dirty="0">
                        <a:solidFill>
                          <a:schemeClr val="bg1"/>
                        </a:solidFill>
                        <a:latin typeface="Calibri" panose="020F0502020204030204" pitchFamily="34" charset="0"/>
                        <a:cs typeface="Calibri" panose="020F0502020204030204" pitchFamily="34" charset="0"/>
                      </a:endParaRPr>
                    </a:p>
                    <a:p>
                      <a:pPr algn="ctr"/>
                      <a:r>
                        <a:rPr lang="en-US" dirty="0">
                          <a:solidFill>
                            <a:schemeClr val="bg1"/>
                          </a:solidFill>
                          <a:latin typeface="Calibri" panose="020F0502020204030204" pitchFamily="34" charset="0"/>
                          <a:cs typeface="Calibri" panose="020F0502020204030204" pitchFamily="34" charset="0"/>
                        </a:rPr>
                        <a:t>37 (12)</a:t>
                      </a:r>
                    </a:p>
                    <a:p>
                      <a:pPr algn="ctr"/>
                      <a:r>
                        <a:rPr lang="en-US" dirty="0">
                          <a:solidFill>
                            <a:schemeClr val="bg1"/>
                          </a:solidFill>
                          <a:latin typeface="Calibri" panose="020F0502020204030204" pitchFamily="34" charset="0"/>
                          <a:cs typeface="Calibri" panose="020F0502020204030204" pitchFamily="34" charset="0"/>
                        </a:rPr>
                        <a:t>18 (6)</a:t>
                      </a:r>
                    </a:p>
                    <a:p>
                      <a:pPr algn="ctr"/>
                      <a:r>
                        <a:rPr lang="en-US" dirty="0">
                          <a:solidFill>
                            <a:schemeClr val="bg1"/>
                          </a:solidFill>
                          <a:latin typeface="Calibri" panose="020F0502020204030204" pitchFamily="34" charset="0"/>
                          <a:cs typeface="Calibri" panose="020F0502020204030204" pitchFamily="34" charset="0"/>
                        </a:rPr>
                        <a:t>5 (2)</a:t>
                      </a:r>
                    </a:p>
                    <a:p>
                      <a:pPr algn="ctr"/>
                      <a:r>
                        <a:rPr lang="en-US" dirty="0">
                          <a:solidFill>
                            <a:schemeClr val="bg1"/>
                          </a:solidFill>
                          <a:latin typeface="Calibri" panose="020F0502020204030204" pitchFamily="34" charset="0"/>
                          <a:cs typeface="Calibri" panose="020F0502020204030204" pitchFamily="34" charset="0"/>
                        </a:rPr>
                        <a:t>5 (2)</a:t>
                      </a:r>
                    </a:p>
                    <a:p>
                      <a:pPr algn="ctr"/>
                      <a:r>
                        <a:rPr lang="en-US" dirty="0">
                          <a:solidFill>
                            <a:schemeClr val="bg1"/>
                          </a:solidFill>
                          <a:latin typeface="Calibri" panose="020F0502020204030204" pitchFamily="34" charset="0"/>
                          <a:cs typeface="Calibri" panose="020F0502020204030204" pitchFamily="34" charset="0"/>
                        </a:rPr>
                        <a:t>4 (1)</a:t>
                      </a:r>
                    </a:p>
                    <a:p>
                      <a:pPr algn="ctr"/>
                      <a:r>
                        <a:rPr lang="en-US" dirty="0">
                          <a:solidFill>
                            <a:schemeClr val="bg1"/>
                          </a:solidFill>
                          <a:latin typeface="Calibri" panose="020F0502020204030204" pitchFamily="34" charset="0"/>
                          <a:cs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dirty="0">
                        <a:solidFill>
                          <a:schemeClr val="bg1"/>
                        </a:solidFill>
                        <a:latin typeface="Calibri" panose="020F0502020204030204" pitchFamily="34" charset="0"/>
                        <a:cs typeface="Calibri" panose="020F0502020204030204" pitchFamily="34" charset="0"/>
                      </a:endParaRPr>
                    </a:p>
                    <a:p>
                      <a:pPr algn="ctr"/>
                      <a:r>
                        <a:rPr lang="en-US" dirty="0">
                          <a:solidFill>
                            <a:schemeClr val="bg1"/>
                          </a:solidFill>
                          <a:latin typeface="Calibri" panose="020F0502020204030204" pitchFamily="34" charset="0"/>
                          <a:cs typeface="Calibri" panose="020F0502020204030204" pitchFamily="34" charset="0"/>
                        </a:rPr>
                        <a:t>--</a:t>
                      </a:r>
                    </a:p>
                    <a:p>
                      <a:pPr algn="ctr"/>
                      <a:r>
                        <a:rPr lang="en-US" dirty="0">
                          <a:solidFill>
                            <a:schemeClr val="bg1"/>
                          </a:solidFill>
                          <a:latin typeface="Calibri" panose="020F0502020204030204" pitchFamily="34" charset="0"/>
                          <a:cs typeface="Calibri" panose="020F0502020204030204" pitchFamily="34" charset="0"/>
                        </a:rPr>
                        <a:t>--</a:t>
                      </a:r>
                    </a:p>
                    <a:p>
                      <a:pPr algn="ctr"/>
                      <a:r>
                        <a:rPr lang="en-US" dirty="0">
                          <a:solidFill>
                            <a:schemeClr val="bg1"/>
                          </a:solidFill>
                          <a:latin typeface="Calibri" panose="020F0502020204030204" pitchFamily="34" charset="0"/>
                          <a:cs typeface="Calibri" panose="020F0502020204030204" pitchFamily="34" charset="0"/>
                        </a:rPr>
                        <a:t>--</a:t>
                      </a:r>
                    </a:p>
                    <a:p>
                      <a:pPr algn="ctr"/>
                      <a:r>
                        <a:rPr lang="en-US" dirty="0">
                          <a:solidFill>
                            <a:schemeClr val="bg1"/>
                          </a:solidFill>
                          <a:latin typeface="Calibri" panose="020F0502020204030204" pitchFamily="34" charset="0"/>
                          <a:cs typeface="Calibri" panose="020F0502020204030204" pitchFamily="34" charset="0"/>
                        </a:rPr>
                        <a:t>--</a:t>
                      </a:r>
                    </a:p>
                    <a:p>
                      <a:pPr algn="ctr"/>
                      <a:r>
                        <a:rPr lang="en-US" dirty="0">
                          <a:solidFill>
                            <a:schemeClr val="bg1"/>
                          </a:solidFill>
                          <a:latin typeface="Calibri" panose="020F0502020204030204" pitchFamily="34" charset="0"/>
                          <a:cs typeface="Calibri" panose="020F0502020204030204" pitchFamily="34" charset="0"/>
                        </a:rPr>
                        <a:t>--</a:t>
                      </a:r>
                    </a:p>
                    <a:p>
                      <a:pPr algn="ctr"/>
                      <a:r>
                        <a:rPr lang="en-US" dirty="0">
                          <a:solidFill>
                            <a:schemeClr val="bg1"/>
                          </a:solidFill>
                          <a:latin typeface="Calibri" panose="020F0502020204030204" pitchFamily="34" charset="0"/>
                          <a:cs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08696442"/>
                  </a:ext>
                </a:extLst>
              </a:tr>
            </a:tbl>
          </a:graphicData>
        </a:graphic>
      </p:graphicFrame>
      <p:sp>
        <p:nvSpPr>
          <p:cNvPr id="3" name="TextBox 2">
            <a:extLst>
              <a:ext uri="{FF2B5EF4-FFF2-40B4-BE49-F238E27FC236}">
                <a16:creationId xmlns:a16="http://schemas.microsoft.com/office/drawing/2014/main" id="{F2D6812B-C7B2-4666-BE10-57D3A71866CA}"/>
              </a:ext>
            </a:extLst>
          </p:cNvPr>
          <p:cNvSpPr txBox="1"/>
          <p:nvPr/>
        </p:nvSpPr>
        <p:spPr bwMode="auto">
          <a:xfrm>
            <a:off x="719138" y="5553872"/>
            <a:ext cx="31744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*No grade 4 events reported.</a:t>
            </a:r>
          </a:p>
        </p:txBody>
      </p:sp>
      <p:sp>
        <p:nvSpPr>
          <p:cNvPr id="4" name="TextBox 3">
            <a:extLst>
              <a:ext uri="{FF2B5EF4-FFF2-40B4-BE49-F238E27FC236}">
                <a16:creationId xmlns:a16="http://schemas.microsoft.com/office/drawing/2014/main" id="{00C55D22-E296-4AC4-A411-A909F94691D8}"/>
              </a:ext>
            </a:extLst>
          </p:cNvPr>
          <p:cNvSpPr txBox="1"/>
          <p:nvPr/>
        </p:nvSpPr>
        <p:spPr bwMode="auto">
          <a:xfrm>
            <a:off x="608924" y="5819005"/>
            <a:ext cx="108724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200" b="0" dirty="0">
                <a:solidFill>
                  <a:schemeClr val="bg1"/>
                </a:solidFill>
                <a:latin typeface="Calibri" panose="020F0502020204030204" pitchFamily="34" charset="0"/>
              </a:rPr>
              <a:t>No DLT reported and MTD not reached; 200 mg QD selected as recommended phase II dose</a:t>
            </a:r>
          </a:p>
        </p:txBody>
      </p:sp>
      <p:sp>
        <p:nvSpPr>
          <p:cNvPr id="14" name="Text Box 11">
            <a:extLst>
              <a:ext uri="{FF2B5EF4-FFF2-40B4-BE49-F238E27FC236}">
                <a16:creationId xmlns:a16="http://schemas.microsoft.com/office/drawing/2014/main" id="{DC676865-3E18-4F94-8F4E-C5AB00E15A1A}"/>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ASH 2020. Abstr 542.</a:t>
            </a:r>
          </a:p>
        </p:txBody>
      </p:sp>
    </p:spTree>
    <p:extLst>
      <p:ext uri="{BB962C8B-B14F-4D97-AF65-F5344CB8AC3E}">
        <p14:creationId xmlns:p14="http://schemas.microsoft.com/office/powerpoint/2010/main" val="3618390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36F8906-7A66-4217-B432-6EAA2AB88EE9}"/>
              </a:ext>
            </a:extLst>
          </p:cNvPr>
          <p:cNvSpPr>
            <a:spLocks noGrp="1" noChangeArrowheads="1"/>
          </p:cNvSpPr>
          <p:nvPr>
            <p:ph type="title"/>
          </p:nvPr>
        </p:nvSpPr>
        <p:spPr/>
        <p:txBody>
          <a:bodyPr/>
          <a:lstStyle/>
          <a:p>
            <a:r>
              <a:rPr lang="en-US" dirty="0"/>
              <a:t>BRUIN: Efficacy</a:t>
            </a:r>
            <a:endParaRPr lang="en-US" altLang="en-US" dirty="0"/>
          </a:p>
        </p:txBody>
      </p:sp>
      <p:grpSp>
        <p:nvGrpSpPr>
          <p:cNvPr id="10" name="Group 7">
            <a:extLst>
              <a:ext uri="{FF2B5EF4-FFF2-40B4-BE49-F238E27FC236}">
                <a16:creationId xmlns:a16="http://schemas.microsoft.com/office/drawing/2014/main" id="{C7190090-723E-440B-BE9E-790D47103D74}"/>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4510C0C6-3DCC-4A44-955E-9F8EF1FA62F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E86D6607-DE32-473B-911F-E48667C44D3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3" name="Group 3">
            <a:extLst>
              <a:ext uri="{FF2B5EF4-FFF2-40B4-BE49-F238E27FC236}">
                <a16:creationId xmlns:a16="http://schemas.microsoft.com/office/drawing/2014/main" id="{EE6E5589-DC19-0646-8962-DAF7D1CAC68F}"/>
              </a:ext>
            </a:extLst>
          </p:cNvPr>
          <p:cNvGraphicFramePr>
            <a:graphicFrameLocks/>
          </p:cNvGraphicFramePr>
          <p:nvPr>
            <p:extLst>
              <p:ext uri="{D42A27DB-BD31-4B8C-83A1-F6EECF244321}">
                <p14:modId xmlns:p14="http://schemas.microsoft.com/office/powerpoint/2010/main" val="3479316323"/>
              </p:ext>
            </p:extLst>
          </p:nvPr>
        </p:nvGraphicFramePr>
        <p:xfrm>
          <a:off x="709796" y="1342866"/>
          <a:ext cx="5291261" cy="2534094"/>
        </p:xfrm>
        <a:graphic>
          <a:graphicData uri="http://schemas.openxmlformats.org/drawingml/2006/table">
            <a:tbl>
              <a:tblPr/>
              <a:tblGrid>
                <a:gridCol w="2436588">
                  <a:extLst>
                    <a:ext uri="{9D8B030D-6E8A-4147-A177-3AD203B41FA5}">
                      <a16:colId xmlns:a16="http://schemas.microsoft.com/office/drawing/2014/main" val="20000"/>
                    </a:ext>
                  </a:extLst>
                </a:gridCol>
                <a:gridCol w="2854673">
                  <a:extLst>
                    <a:ext uri="{9D8B030D-6E8A-4147-A177-3AD203B41FA5}">
                      <a16:colId xmlns:a16="http://schemas.microsoft.com/office/drawing/2014/main" val="490208737"/>
                    </a:ext>
                  </a:extLst>
                </a:gridCol>
              </a:tblGrid>
              <a:tr h="6548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CLL/SLL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3701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 (55-71)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5090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SD</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 (32)</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15" name="Group 3">
            <a:extLst>
              <a:ext uri="{FF2B5EF4-FFF2-40B4-BE49-F238E27FC236}">
                <a16:creationId xmlns:a16="http://schemas.microsoft.com/office/drawing/2014/main" id="{971CC227-27E4-4E59-B108-0A79ACB96A94}"/>
              </a:ext>
            </a:extLst>
          </p:cNvPr>
          <p:cNvGraphicFramePr>
            <a:graphicFrameLocks/>
          </p:cNvGraphicFramePr>
          <p:nvPr>
            <p:extLst>
              <p:ext uri="{D42A27DB-BD31-4B8C-83A1-F6EECF244321}">
                <p14:modId xmlns:p14="http://schemas.microsoft.com/office/powerpoint/2010/main" val="2919980860"/>
              </p:ext>
            </p:extLst>
          </p:nvPr>
        </p:nvGraphicFramePr>
        <p:xfrm>
          <a:off x="6105341" y="1342866"/>
          <a:ext cx="5376862" cy="2468928"/>
        </p:xfrm>
        <a:graphic>
          <a:graphicData uri="http://schemas.openxmlformats.org/drawingml/2006/table">
            <a:tbl>
              <a:tblPr/>
              <a:tblGrid>
                <a:gridCol w="2476007">
                  <a:extLst>
                    <a:ext uri="{9D8B030D-6E8A-4147-A177-3AD203B41FA5}">
                      <a16:colId xmlns:a16="http://schemas.microsoft.com/office/drawing/2014/main" val="20000"/>
                    </a:ext>
                  </a:extLst>
                </a:gridCol>
                <a:gridCol w="2900855">
                  <a:extLst>
                    <a:ext uri="{9D8B030D-6E8A-4147-A177-3AD203B41FA5}">
                      <a16:colId xmlns:a16="http://schemas.microsoft.com/office/drawing/2014/main" val="490208737"/>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BTKi-Treated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62 (53-71)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SD</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 (47)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 (34)</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4" name="TextBox 3">
            <a:extLst>
              <a:ext uri="{FF2B5EF4-FFF2-40B4-BE49-F238E27FC236}">
                <a16:creationId xmlns:a16="http://schemas.microsoft.com/office/drawing/2014/main" id="{414970B8-3F30-4A45-A560-E7D350B2266C}"/>
              </a:ext>
            </a:extLst>
          </p:cNvPr>
          <p:cNvSpPr txBox="1"/>
          <p:nvPr/>
        </p:nvSpPr>
        <p:spPr bwMode="auto">
          <a:xfrm>
            <a:off x="609757" y="4070558"/>
            <a:ext cx="10872445" cy="229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200" b="0" dirty="0">
                <a:solidFill>
                  <a:schemeClr val="bg1"/>
                </a:solidFill>
                <a:latin typeface="Calibri" panose="020F0502020204030204" pitchFamily="34" charset="0"/>
              </a:rPr>
              <a:t>ORR increased over time to 86% with ≥ 10 months follow-up time (n = 29)</a:t>
            </a:r>
          </a:p>
          <a:p>
            <a:pPr marL="285750" indent="-285750" algn="l">
              <a:lnSpc>
                <a:spcPct val="100000"/>
              </a:lnSpc>
              <a:spcBef>
                <a:spcPct val="50000"/>
              </a:spcBef>
              <a:spcAft>
                <a:spcPct val="0"/>
              </a:spcAft>
              <a:buClrTx/>
              <a:buFont typeface="Wingdings" panose="05000000000000000000" pitchFamily="2" charset="2"/>
              <a:buChar char="§"/>
            </a:pPr>
            <a:r>
              <a:rPr lang="en-US" sz="2200" b="0" dirty="0">
                <a:solidFill>
                  <a:schemeClr val="bg1"/>
                </a:solidFill>
                <a:latin typeface="Calibri" panose="020F0502020204030204" pitchFamily="34" charset="0"/>
              </a:rPr>
              <a:t>94% (83 of 88) of responding patients are ongoing and in response at time of data cutoff</a:t>
            </a:r>
          </a:p>
          <a:p>
            <a:pPr marL="285750" indent="-285750" algn="l">
              <a:lnSpc>
                <a:spcPct val="100000"/>
              </a:lnSpc>
              <a:spcBef>
                <a:spcPct val="50000"/>
              </a:spcBef>
              <a:spcAft>
                <a:spcPct val="0"/>
              </a:spcAft>
              <a:buClrTx/>
              <a:buFont typeface="Wingdings" panose="05000000000000000000" pitchFamily="2" charset="2"/>
              <a:buChar char="§"/>
            </a:pPr>
            <a:r>
              <a:rPr lang="en-US" sz="2200" b="0" dirty="0">
                <a:solidFill>
                  <a:schemeClr val="bg1"/>
                </a:solidFill>
                <a:latin typeface="Calibri" panose="020F0502020204030204" pitchFamily="34" charset="0"/>
              </a:rPr>
              <a:t>ORR was independent of type of prior therapy, reason for prior BTKi discontinuation (progression or toxicity), or </a:t>
            </a:r>
            <a:r>
              <a:rPr lang="en-US" sz="2200" b="0" i="1" dirty="0">
                <a:solidFill>
                  <a:schemeClr val="bg1"/>
                </a:solidFill>
                <a:latin typeface="Calibri" panose="020F0502020204030204" pitchFamily="34" charset="0"/>
              </a:rPr>
              <a:t>BTK</a:t>
            </a:r>
            <a:r>
              <a:rPr lang="en-US" sz="2200" b="0" dirty="0">
                <a:solidFill>
                  <a:schemeClr val="bg1"/>
                </a:solidFill>
                <a:latin typeface="Calibri" panose="020F0502020204030204" pitchFamily="34" charset="0"/>
              </a:rPr>
              <a:t> C481S mutation status</a:t>
            </a:r>
          </a:p>
          <a:p>
            <a:pPr marL="285750" indent="-285750" algn="l">
              <a:lnSpc>
                <a:spcPct val="100000"/>
              </a:lnSpc>
              <a:spcBef>
                <a:spcPct val="50000"/>
              </a:spcBef>
              <a:spcAft>
                <a:spcPct val="0"/>
              </a:spcAft>
              <a:buClrTx/>
              <a:buFont typeface="Wingdings" panose="05000000000000000000" pitchFamily="2" charset="2"/>
              <a:buChar char="§"/>
            </a:pPr>
            <a:r>
              <a:rPr lang="en-US" sz="2200" b="0" dirty="0">
                <a:solidFill>
                  <a:schemeClr val="bg1"/>
                </a:solidFill>
                <a:latin typeface="Calibri" panose="020F0502020204030204" pitchFamily="34" charset="0"/>
              </a:rPr>
              <a:t>Median DoR and PFS have not been reached</a:t>
            </a:r>
          </a:p>
        </p:txBody>
      </p:sp>
      <p:sp>
        <p:nvSpPr>
          <p:cNvPr id="14" name="Text Box 11">
            <a:extLst>
              <a:ext uri="{FF2B5EF4-FFF2-40B4-BE49-F238E27FC236}">
                <a16:creationId xmlns:a16="http://schemas.microsoft.com/office/drawing/2014/main" id="{4A2F4225-2335-4C11-A7B0-CBC09ACFC7E4}"/>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ASH 2020. Abstr 542.</a:t>
            </a:r>
          </a:p>
        </p:txBody>
      </p:sp>
    </p:spTree>
    <p:extLst>
      <p:ext uri="{BB962C8B-B14F-4D97-AF65-F5344CB8AC3E}">
        <p14:creationId xmlns:p14="http://schemas.microsoft.com/office/powerpoint/2010/main" val="2308316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E9985-E59C-4929-967C-1A1E0E5BF76D}"/>
              </a:ext>
            </a:extLst>
          </p:cNvPr>
          <p:cNvSpPr>
            <a:spLocks noGrp="1"/>
          </p:cNvSpPr>
          <p:nvPr>
            <p:ph type="title"/>
          </p:nvPr>
        </p:nvSpPr>
        <p:spPr/>
        <p:txBody>
          <a:bodyPr/>
          <a:lstStyle/>
          <a:p>
            <a:r>
              <a:rPr lang="en-US" dirty="0"/>
              <a:t>BRUIN: Conclusions</a:t>
            </a:r>
          </a:p>
        </p:txBody>
      </p:sp>
      <p:sp>
        <p:nvSpPr>
          <p:cNvPr id="3" name="Content Placeholder 2">
            <a:extLst>
              <a:ext uri="{FF2B5EF4-FFF2-40B4-BE49-F238E27FC236}">
                <a16:creationId xmlns:a16="http://schemas.microsoft.com/office/drawing/2014/main" id="{3CB324A4-63B7-474A-961C-217ED7D302B1}"/>
              </a:ext>
            </a:extLst>
          </p:cNvPr>
          <p:cNvSpPr>
            <a:spLocks noGrp="1"/>
          </p:cNvSpPr>
          <p:nvPr>
            <p:ph idx="1"/>
          </p:nvPr>
        </p:nvSpPr>
        <p:spPr>
          <a:xfrm>
            <a:off x="605208" y="1297832"/>
            <a:ext cx="10981583" cy="4650686"/>
          </a:xfrm>
        </p:spPr>
        <p:txBody>
          <a:bodyPr/>
          <a:lstStyle/>
          <a:p>
            <a:r>
              <a:rPr lang="en-US" dirty="0"/>
              <a:t>In this phase I/II trial, LOXO-305 showed promising efficacy in patients with CLL/SLL previously treated with all classes of available therapy</a:t>
            </a:r>
          </a:p>
          <a:p>
            <a:pPr lvl="1"/>
            <a:r>
              <a:rPr lang="en-US" dirty="0"/>
              <a:t>Its efficacy was </a:t>
            </a:r>
            <a:r>
              <a:rPr lang="en-US" b="0" dirty="0">
                <a:solidFill>
                  <a:schemeClr val="bg1"/>
                </a:solidFill>
                <a:latin typeface="Calibri" panose="020F0502020204030204" pitchFamily="34" charset="0"/>
              </a:rPr>
              <a:t>independent of prior therapy received, reason for prior BTKi discontinuation, or </a:t>
            </a:r>
            <a:r>
              <a:rPr lang="en-US" b="0" i="1" dirty="0">
                <a:solidFill>
                  <a:schemeClr val="bg1"/>
                </a:solidFill>
                <a:latin typeface="Calibri" panose="020F0502020204030204" pitchFamily="34" charset="0"/>
              </a:rPr>
              <a:t>BTK</a:t>
            </a:r>
            <a:r>
              <a:rPr lang="en-US" b="0" dirty="0">
                <a:solidFill>
                  <a:schemeClr val="bg1"/>
                </a:solidFill>
                <a:latin typeface="Calibri" panose="020F0502020204030204" pitchFamily="34" charset="0"/>
              </a:rPr>
              <a:t> C481S mutation status</a:t>
            </a:r>
            <a:r>
              <a:rPr lang="en-US" dirty="0"/>
              <a:t> </a:t>
            </a:r>
          </a:p>
          <a:p>
            <a:r>
              <a:rPr lang="en-US" dirty="0"/>
              <a:t>LOXO-305 demonstrated favorable safety and tolerability profile</a:t>
            </a:r>
          </a:p>
          <a:p>
            <a:pPr lvl="1"/>
            <a:r>
              <a:rPr lang="en-US" dirty="0"/>
              <a:t>No DLTs were observed and MTD was not reached</a:t>
            </a:r>
          </a:p>
          <a:p>
            <a:pPr lvl="1"/>
            <a:r>
              <a:rPr lang="en-US" dirty="0"/>
              <a:t>Notable toxicities associated with covalent BTKi therapy were rare</a:t>
            </a:r>
          </a:p>
          <a:p>
            <a:r>
              <a:rPr lang="en-US" dirty="0"/>
              <a:t>The investigators concluded that LOXO-305 is well tolerated and exhibits promising efficacy in heavily pretreated patients with CLL/SLL </a:t>
            </a:r>
          </a:p>
          <a:p>
            <a:pPr lvl="1"/>
            <a:r>
              <a:rPr lang="en-US" dirty="0"/>
              <a:t>A phase III trial evaluating LOXO-305 in CLL/SLL will be initiated in 2021</a:t>
            </a:r>
          </a:p>
        </p:txBody>
      </p:sp>
      <p:grpSp>
        <p:nvGrpSpPr>
          <p:cNvPr id="5" name="Group 7">
            <a:extLst>
              <a:ext uri="{FF2B5EF4-FFF2-40B4-BE49-F238E27FC236}">
                <a16:creationId xmlns:a16="http://schemas.microsoft.com/office/drawing/2014/main" id="{7DED6FB4-BDC6-439E-87EB-8E053F3D812C}"/>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448289A7-44FB-4DD1-B8E4-4B5D8BFCD27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258BD1EF-4671-47C9-9646-4CB7397CDD5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 Box 11">
            <a:extLst>
              <a:ext uri="{FF2B5EF4-FFF2-40B4-BE49-F238E27FC236}">
                <a16:creationId xmlns:a16="http://schemas.microsoft.com/office/drawing/2014/main" id="{4E787884-95B0-8D4B-9EA4-2B234A299100}"/>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ASH 2020. Abstr 542.</a:t>
            </a:r>
          </a:p>
        </p:txBody>
      </p:sp>
    </p:spTree>
    <p:extLst>
      <p:ext uri="{BB962C8B-B14F-4D97-AF65-F5344CB8AC3E}">
        <p14:creationId xmlns:p14="http://schemas.microsoft.com/office/powerpoint/2010/main" val="3021578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2020!</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Autofit/>
          </a:bodyPr>
          <a:lstStyle/>
          <a:p>
            <a:pPr>
              <a:spcBef>
                <a:spcPts val="600"/>
              </a:spcBef>
              <a:buClr>
                <a:schemeClr val="accent6"/>
              </a:buClr>
              <a:defRPr/>
            </a:pPr>
            <a:r>
              <a:rPr lang="en-US" sz="2400" dirty="0">
                <a:solidFill>
                  <a:srgbClr val="E1471D"/>
                </a:solidFill>
              </a:rPr>
              <a:t>Short slideset summaries </a:t>
            </a:r>
            <a:r>
              <a:rPr lang="en-US" sz="2400" b="0" dirty="0">
                <a:solidFill>
                  <a:schemeClr val="bg1"/>
                </a:solidFill>
              </a:rPr>
              <a:t>and </a:t>
            </a:r>
            <a:r>
              <a:rPr lang="en-US" sz="2400" dirty="0">
                <a:solidFill>
                  <a:schemeClr val="accent3"/>
                </a:solidFill>
              </a:rPr>
              <a:t>additional </a:t>
            </a:r>
            <a:r>
              <a:rPr lang="en-US" sz="2400" dirty="0">
                <a:solidFill>
                  <a:srgbClr val="E1471D"/>
                </a:solidFill>
              </a:rPr>
              <a:t>CME-certified analyses </a:t>
            </a:r>
            <a:r>
              <a:rPr lang="en-US" sz="2400" b="0" dirty="0">
                <a:solidFill>
                  <a:schemeClr val="bg1"/>
                </a:solidFill>
              </a:rPr>
              <a:t>with expert commentary on key studies in:</a:t>
            </a:r>
          </a:p>
          <a:p>
            <a:pPr marL="342900" indent="-342900">
              <a:spcBef>
                <a:spcPts val="600"/>
              </a:spcBef>
              <a:spcAft>
                <a:spcPts val="0"/>
              </a:spcAft>
              <a:buFont typeface="Wingdings" pitchFamily="2" charset="2"/>
              <a:buChar char="§"/>
              <a:defRPr/>
            </a:pPr>
            <a:r>
              <a:rPr lang="en-US" sz="22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2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2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200" b="0" dirty="0">
                <a:solidFill>
                  <a:schemeClr val="bg1"/>
                </a:solidFill>
              </a:rPr>
              <a:t>Myeloma</a:t>
            </a:r>
          </a:p>
          <a:p>
            <a:pPr marL="342900" indent="-342900">
              <a:spcBef>
                <a:spcPts val="600"/>
              </a:spcBef>
              <a:spcAft>
                <a:spcPts val="0"/>
              </a:spcAft>
              <a:buFont typeface="Wingdings" pitchFamily="2" charset="2"/>
              <a:buChar char="§"/>
              <a:defRPr/>
            </a:pPr>
            <a:r>
              <a:rPr lang="en-US" sz="2200" b="0" dirty="0">
                <a:solidFill>
                  <a:schemeClr val="bg1"/>
                </a:solidFill>
              </a:rPr>
              <a:t>Nonmalignant hematology</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56M7VY3CDVN5-1693421472-2</_dlc_DocId>
    <_dlc_DocIdUrl xmlns="d54cbe69-32bd-412a-b004-9152f949605e">
      <Url>https://intranet.clinicaloptions.com/mews/oncology/ONC_2020_ASH_CF_(PRP3815)/LYMPH_Mato_542/_layouts/15/DocIdRedir.aspx?ID=56M7VY3CDVN5-1693421472-2</Url>
      <Description>56M7VY3CDVN5-1693421472-2</Description>
    </_dlc_DocIdUrl>
    <Document_x0020_Category xmlns="47d83f5a-fc60-4149-860c-c46184773956">Conference Capsule Slides</Document_x0020_Category>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031BF0CFC6100843990EA954A0C1D55C" ma:contentTypeVersion="1" ma:contentTypeDescription="Create a new document." ma:contentTypeScope="" ma:versionID="5067fbb6c5e1e44d0dbf76bc442882cb">
  <xsd:schema xmlns:xsd="http://www.w3.org/2001/XMLSchema" xmlns:xs="http://www.w3.org/2001/XMLSchema" xmlns:p="http://schemas.microsoft.com/office/2006/metadata/properties" xmlns:ns2="d54cbe69-32bd-412a-b004-9152f949605e" xmlns:ns3="47d83f5a-fc60-4149-860c-c46184773956" targetNamespace="http://schemas.microsoft.com/office/2006/metadata/properties" ma:root="true" ma:fieldsID="57813aabaa6102b1bbff1e4dadbe37c7" ns2:_="" ns3:_="">
    <xsd:import namespace="d54cbe69-32bd-412a-b004-9152f949605e"/>
    <xsd:import namespace="47d83f5a-fc60-4149-860c-c46184773956"/>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7d83f5a-fc60-4149-860c-c46184773956"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5BA55BC3-5A03-47C2-8EC3-D964C3B5E779}">
  <ds:schemaRefs>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elements/1.1/"/>
    <ds:schemaRef ds:uri="http://purl.org/dc/dcmitype/"/>
    <ds:schemaRef ds:uri="http://schemas.microsoft.com/office/infopath/2007/PartnerControls"/>
    <ds:schemaRef ds:uri="47d83f5a-fc60-4149-860c-c46184773956"/>
    <ds:schemaRef ds:uri="d54cbe69-32bd-412a-b004-9152f949605e"/>
    <ds:schemaRef ds:uri="http://www.w3.org/XML/1998/namespace"/>
  </ds:schemaRefs>
</ds:datastoreItem>
</file>

<file path=customXml/itemProps4.xml><?xml version="1.0" encoding="utf-8"?>
<ds:datastoreItem xmlns:ds="http://schemas.openxmlformats.org/officeDocument/2006/customXml" ds:itemID="{04676D55-333F-4267-8831-087FD8D511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47d83f5a-fc60-4149-860c-c4618477395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6775</TotalTime>
  <Words>1661</Words>
  <Application>Microsoft Office PowerPoint</Application>
  <PresentationFormat>Widescreen</PresentationFormat>
  <Paragraphs>268</Paragraphs>
  <Slides>10</Slides>
  <Notes>10</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10</vt:i4>
      </vt:variant>
    </vt:vector>
  </HeadingPairs>
  <TitlesOfParts>
    <vt:vector size="18" baseType="lpstr">
      <vt:lpstr>Arial</vt:lpstr>
      <vt:lpstr>Calibri</vt:lpstr>
      <vt:lpstr>Times</vt:lpstr>
      <vt:lpstr>Wingdings</vt:lpstr>
      <vt:lpstr>2017_HTAA_Diabetes</vt:lpstr>
      <vt:lpstr>1_2017_HTAA_Diabetes</vt:lpstr>
      <vt:lpstr>2_2017_HTAA_Diabetes</vt:lpstr>
      <vt:lpstr>3_2017_HTAA_Diabetes</vt:lpstr>
      <vt:lpstr>Phase I/II BRUIN Trial of LOXO-305 in  Previously Treated Patients With CLL/SLL</vt:lpstr>
      <vt:lpstr>About These Slides</vt:lpstr>
      <vt:lpstr>BRUIN: Background</vt:lpstr>
      <vt:lpstr>BRUIN: Study Design</vt:lpstr>
      <vt:lpstr>BRUIN: Baseline Characteristics</vt:lpstr>
      <vt:lpstr>BRUIN: Prior Therapy</vt:lpstr>
      <vt:lpstr>BRUIN: Safety</vt:lpstr>
      <vt:lpstr>BRUIN: Efficacy</vt:lpstr>
      <vt:lpstr>BRUIN: Conclusions</vt:lpstr>
      <vt:lpstr>Go Online for More CCO  Coverage of ASH 2020!</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BRUIN Trial of LOXO-305 in Previously Treated Patients With CLL/SLL</dc:title>
  <dc:creator>Preferred User</dc:creator>
  <cp:lastModifiedBy>Jessica Buckley</cp:lastModifiedBy>
  <cp:revision>627</cp:revision>
  <cp:lastPrinted>2016-09-26T20:21:49Z</cp:lastPrinted>
  <dcterms:created xsi:type="dcterms:W3CDTF">2005-05-27T15:08:01Z</dcterms:created>
  <dcterms:modified xsi:type="dcterms:W3CDTF">2020-12-17T16:28:05Z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148c1688-d015-4bcd-a1e9-6d76dd0d7802</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0x010100031BF0CFC6100843990EA954A0C1D55C</vt:lpwstr>
  </property>
</Properties>
</file>