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8"/>
  </p:notesMasterIdLst>
  <p:handoutMasterIdLst>
    <p:handoutMasterId r:id="rId29"/>
  </p:handoutMasterIdLst>
  <p:sldIdLst>
    <p:sldId id="321" r:id="rId8"/>
    <p:sldId id="308" r:id="rId9"/>
    <p:sldId id="296" r:id="rId10"/>
    <p:sldId id="2147474023" r:id="rId11"/>
    <p:sldId id="2147473989" r:id="rId12"/>
    <p:sldId id="2147474018" r:id="rId13"/>
    <p:sldId id="2147474016" r:id="rId14"/>
    <p:sldId id="2147473995" r:id="rId15"/>
    <p:sldId id="2147474002" r:id="rId16"/>
    <p:sldId id="2147473997" r:id="rId17"/>
    <p:sldId id="2147474007" r:id="rId18"/>
    <p:sldId id="2147474022" r:id="rId19"/>
    <p:sldId id="2147474013" r:id="rId20"/>
    <p:sldId id="560" r:id="rId21"/>
    <p:sldId id="2141412060" r:id="rId22"/>
    <p:sldId id="2147474012" r:id="rId23"/>
    <p:sldId id="2147474020" r:id="rId24"/>
    <p:sldId id="2147474024" r:id="rId25"/>
    <p:sldId id="2147474019" r:id="rId26"/>
    <p:sldId id="318" r:id="rId27"/>
  </p:sldIdLst>
  <p:sldSz cx="12192000" cy="6858000"/>
  <p:notesSz cx="7315200" cy="9601200"/>
  <p:custDataLst>
    <p:tags r:id="rId3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3"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erfiz Constanzo" initials="JC" lastIdx="80" clrIdx="15">
    <p:extLst>
      <p:ext uri="{19B8F6BF-5375-455C-9EA6-DF929625EA0E}">
        <p15:presenceInfo xmlns:p15="http://schemas.microsoft.com/office/powerpoint/2012/main" userId="S::jconstanzo@clinicaloptions.com::7388c342-66f0-4154-bcdf-657d8197f1ae" providerId="AD"/>
      </p:ext>
    </p:extLst>
  </p:cmAuthor>
  <p:cmAuthor id="17" name="Gordon Kelley" initials="GK" lastIdx="2" clrIdx="16">
    <p:extLst>
      <p:ext uri="{19B8F6BF-5375-455C-9EA6-DF929625EA0E}">
        <p15:presenceInfo xmlns:p15="http://schemas.microsoft.com/office/powerpoint/2012/main" userId="S::gkelley@clinicaloptions.com::7e3d11cf-7436-4611-80d7-51121a63678e" providerId="AD"/>
      </p:ext>
    </p:extLst>
  </p:cmAuthor>
  <p:cmAuthor id="18" name="Chon, Hye Sook" initials="CHS" lastIdx="7" clrIdx="17">
    <p:extLst>
      <p:ext uri="{19B8F6BF-5375-455C-9EA6-DF929625EA0E}">
        <p15:presenceInfo xmlns:p15="http://schemas.microsoft.com/office/powerpoint/2012/main" userId="S::HyeSook.Chon@moffitt.org::939a9672-0b45-4eb9-95a2-9ee5369eec92" providerId="AD"/>
      </p:ext>
    </p:extLst>
  </p:cmAuthor>
  <p:cmAuthor id="19" name="David Miller" initials="DM" lastIdx="13" clrIdx="18">
    <p:extLst>
      <p:ext uri="{19B8F6BF-5375-455C-9EA6-DF929625EA0E}">
        <p15:presenceInfo xmlns:p15="http://schemas.microsoft.com/office/powerpoint/2012/main" userId="S::David.Miller@UTSouthwestern.edu::2547eea6-87c9-44be-9f87-c972a771ce74" providerId="AD"/>
      </p:ext>
    </p:extLst>
  </p:cmAuthor>
  <p:cmAuthor id="20" name="CLINICALOPTIONS\tquill" initials="C" lastIdx="17" clrIdx="19">
    <p:extLst>
      <p:ext uri="{19B8F6BF-5375-455C-9EA6-DF929625EA0E}">
        <p15:presenceInfo xmlns:p15="http://schemas.microsoft.com/office/powerpoint/2012/main" userId="CLINICALOPTIONS\tquill" providerId="None"/>
      </p:ext>
    </p:extLst>
  </p:cmAuthor>
  <p:cmAuthor id="21" name="CLINICALOPTIONS\jconstanzo" initials="C" lastIdx="16" clrIdx="20">
    <p:extLst>
      <p:ext uri="{19B8F6BF-5375-455C-9EA6-DF929625EA0E}">
        <p15:presenceInfo xmlns:p15="http://schemas.microsoft.com/office/powerpoint/2012/main" userId="CLINICALOPTIONS\jconstanzo" providerId="None"/>
      </p:ext>
    </p:extLst>
  </p:cmAuthor>
  <p:cmAuthor id="22" name="Dussadee Royal" initials="DR" lastIdx="2" clrIdx="21">
    <p:extLst>
      <p:ext uri="{19B8F6BF-5375-455C-9EA6-DF929625EA0E}">
        <p15:presenceInfo xmlns:p15="http://schemas.microsoft.com/office/powerpoint/2012/main" userId="S::droyal@clinicaloptions.com::51beead8-6fa0-4b98-aeba-37044af35e17" providerId="AD"/>
      </p:ext>
    </p:extLst>
  </p:cmAuthor>
  <p:cmAuthor id="23" name="aboecler@clinicaloptions.com" initials="a" lastIdx="6" clrIdx="22">
    <p:extLst>
      <p:ext uri="{19B8F6BF-5375-455C-9EA6-DF929625EA0E}">
        <p15:presenceInfo xmlns:p15="http://schemas.microsoft.com/office/powerpoint/2012/main" userId="aboecler@clinicaloptions.com" providerId="None"/>
      </p:ext>
    </p:extLst>
  </p:cmAuthor>
  <p:cmAuthor id="24" name="David Miller" initials="DM [2]" lastIdx="3" clrIdx="23">
    <p:extLst>
      <p:ext uri="{19B8F6BF-5375-455C-9EA6-DF929625EA0E}">
        <p15:presenceInfo xmlns:p15="http://schemas.microsoft.com/office/powerpoint/2012/main" userId="S::DMILL3@swmed.org::2547eea6-87c9-44be-9f87-c972a771ce74" providerId="AD"/>
      </p:ext>
    </p:extLst>
  </p:cmAuthor>
  <p:cmAuthor id="25" name="mcartwright@clinicaloptions.com" initials="m" lastIdx="16" clrIdx="24">
    <p:extLst>
      <p:ext uri="{19B8F6BF-5375-455C-9EA6-DF929625EA0E}">
        <p15:presenceInfo xmlns:p15="http://schemas.microsoft.com/office/powerpoint/2012/main" userId="mcartwright@clinicaloptions.com" providerId="None"/>
      </p:ext>
    </p:extLst>
  </p:cmAuthor>
  <p:cmAuthor id="26" name="Hillary Tunggal" initials="HT" lastIdx="32" clrIdx="25">
    <p:extLst>
      <p:ext uri="{19B8F6BF-5375-455C-9EA6-DF929625EA0E}">
        <p15:presenceInfo xmlns:p15="http://schemas.microsoft.com/office/powerpoint/2012/main" userId="S::htunggal@cealliance.com::ad64bda3-5530-4833-84b4-5d3ed1bf5c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E6E6E6"/>
    <a:srgbClr val="CDCDCF"/>
    <a:srgbClr val="4E8F00"/>
    <a:srgbClr val="046376"/>
    <a:srgbClr val="013763"/>
    <a:srgbClr val="E1471D"/>
    <a:srgbClr val="00823B"/>
    <a:srgbClr val="01587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59" autoAdjust="0"/>
    <p:restoredTop sz="88091" autoAdjust="0"/>
  </p:normalViewPr>
  <p:slideViewPr>
    <p:cSldViewPr snapToGrid="0" showGuides="1">
      <p:cViewPr varScale="1">
        <p:scale>
          <a:sx n="60" d="100"/>
          <a:sy n="60" d="100"/>
        </p:scale>
        <p:origin x="1092" y="78"/>
      </p:cViewPr>
      <p:guideLst>
        <p:guide orient="horz" pos="4128"/>
        <p:guide orient="horz" pos="1008"/>
        <p:guide orient="horz" pos="4032"/>
        <p:guide orient="horz" pos="151"/>
        <p:guide orient="horz" pos="264"/>
        <p:guide orient="horz" pos="3912"/>
        <p:guide orient="horz"/>
        <p:guide pos="329"/>
        <p:guide pos="7416"/>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1A7DD-CB43-2A4A-B4B4-23EBE2C5424A}" type="slidenum">
              <a:rPr lang="en-US" smtClean="0"/>
              <a:t>1</a:t>
            </a:fld>
            <a:endParaRPr lang="en-US" dirty="0"/>
          </a:p>
        </p:txBody>
      </p:sp>
    </p:spTree>
    <p:extLst>
      <p:ext uri="{BB962C8B-B14F-4D97-AF65-F5344CB8AC3E}">
        <p14:creationId xmlns:p14="http://schemas.microsoft.com/office/powerpoint/2010/main" val="1114689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deficient mismatch repair; MSI, microsatellite instability; NSMP, </a:t>
            </a:r>
            <a:r>
              <a:rPr lang="en-US" sz="1200" i="1" dirty="0">
                <a:effectLst/>
                <a:latin typeface="Arial" panose="020B0604020202020204" pitchFamily="34" charset="0"/>
                <a:ea typeface="Times New Roman" panose="02020603050405020304" pitchFamily="18" charset="0"/>
              </a:rPr>
              <a:t>no specific molecular profile</a:t>
            </a:r>
            <a:r>
              <a:rPr lang="en-US" b="0" i="1" dirty="0">
                <a:solidFill>
                  <a:srgbClr val="4D5156"/>
                </a:solidFill>
                <a:effectLst/>
                <a:latin typeface="Roboto" panose="02000000000000000000" pitchFamily="2" charset="0"/>
              </a:rPr>
              <a:t>; </a:t>
            </a:r>
            <a:r>
              <a:rPr lang="en-US" i="1" dirty="0"/>
              <a:t>OS, overall survival; TCGA, The Cancer Genome Atlas.</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56968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dMMR, mismatch repair deficiency; MSI, microsatellite instability; NSMP, </a:t>
            </a:r>
            <a:r>
              <a:rPr lang="en-US" sz="1800" i="1" dirty="0">
                <a:effectLst/>
                <a:latin typeface="Arial" panose="020B0604020202020204" pitchFamily="34" charset="0"/>
                <a:ea typeface="Times New Roman" panose="02020603050405020304" pitchFamily="18" charset="0"/>
              </a:rPr>
              <a:t>no specific molecular profile; </a:t>
            </a:r>
            <a:r>
              <a:rPr lang="en-US" i="1" dirty="0"/>
              <a:t>RFS, relapse-free survival; RT, radiotherapy.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9B3683-A4BF-4AA2-B7DB-3579345837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196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i="1" dirty="0">
                <a:solidFill>
                  <a:schemeClr val="bg1"/>
                </a:solidFill>
                <a:latin typeface="+mn-lt"/>
              </a:rPr>
              <a:t>MSI, microsatellite instability high; TCGA, The Cancer Genome Atlas.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9B3683-A4BF-4AA2-B7DB-3579345837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9770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adj, adjuvant; Carbo, carboplatin; CT, chemotherapy; dMMR, mismatch repair deficiency; EC, endometrial cancer; ECOG, Eastern Cooperative Oncology Group; MMR, mismatch repair; MSI-H, microsatellite instability-high; OS, overall survival; pac, </a:t>
            </a:r>
            <a:r>
              <a:rPr lang="en-US" sz="1800" i="1" dirty="0">
                <a:effectLst/>
                <a:latin typeface="Arial" panose="020B0604020202020204" pitchFamily="34" charset="0"/>
                <a:ea typeface="Times New Roman" panose="02020603050405020304" pitchFamily="18" charset="0"/>
                <a:cs typeface="Times New Roman" panose="02020603050405020304" pitchFamily="18" charset="0"/>
              </a:rPr>
              <a:t>paclitaxel; </a:t>
            </a:r>
            <a:r>
              <a:rPr lang="en-US" i="1" dirty="0"/>
              <a:t>PD, progressive disease; PFS, progression-free survival; pMMR, mismatch repair proficiency; PS, performance status; RECIST, Response Evaluation Criteria in Solid Tumors; RT, radiotherapy;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646467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dMMR, mismatch repair deficient; NR, not reached; pMMR, mismatch repair proficient;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545329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dMMR, mismatch repair deficient; </a:t>
            </a:r>
            <a:r>
              <a:rPr lang="en-US" sz="1800" b="0" i="1" kern="100" dirty="0">
                <a:effectLst/>
                <a:latin typeface="Calibri" panose="020F0502020204030204" pitchFamily="34" charset="0"/>
                <a:ea typeface="Calibri" panose="020F0502020204030204" pitchFamily="34" charset="0"/>
                <a:cs typeface="Times New Roman" panose="02020603050405020304" pitchFamily="18" charset="0"/>
              </a:rPr>
              <a:t>MSI-H, microsatellite instability‒high</a:t>
            </a:r>
            <a:r>
              <a:rPr lang="en-US" b="0" i="1" dirty="0"/>
              <a:t>; MSS, microsatellite stable; OS, overall survival; PFS, progression-free survival; pMMR, mismatch repair proficient.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214593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 chemotherapy; </a:t>
            </a:r>
            <a:r>
              <a:rPr lang="en-US" sz="1800" i="1" kern="100" dirty="0">
                <a:effectLst/>
                <a:latin typeface="Calibri" panose="020F0502020204030204" pitchFamily="34" charset="0"/>
                <a:ea typeface="Calibri" panose="020F0502020204030204" pitchFamily="34" charset="0"/>
                <a:cs typeface="Times New Roman" panose="02020603050405020304" pitchFamily="18" charset="0"/>
              </a:rPr>
              <a:t>dMMR, mismatch repair deficient; Pembro, pembrolizumab</a:t>
            </a:r>
            <a:r>
              <a:rPr lang="en-US" i="1" dirty="0"/>
              <a:t>; pMMR, mismatch repair proficient.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93447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 CT, chemotherapy;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244709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a:t>
            </a:r>
            <a:r>
              <a:rPr lang="en-US" i="1" baseline="0" dirty="0"/>
              <a:t> independent central review; CR, complete response; DCR, disease control rate; DSS, disease-specific survival; EDM, exonuclease domain mutation; OS, overall survival; PD, progressive disease; PFS, progression-free survival; PFS2; progression-free survival on subsequent therapy; PR, partial response; PROs, patient-reported outcomes; TFST, time to first subsequent therapy; TSST, time to second subsequent treatment.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555837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CR, complete response; f/u, follow-up; mPFS, median progression free survival; PR, partial response.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719603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TEAE, treatment-emergent adverse event.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384486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a:t>
            </a:r>
            <a:r>
              <a:rPr lang="en-US" i="1"/>
              <a:t>endometrial cancer; </a:t>
            </a:r>
            <a:r>
              <a:rPr lang="en-US" i="1" dirty="0"/>
              <a:t>FISH, fluorescence in situ hybridization; IHC, immunohistochemistry.</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661688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EC, endometrial cancer; ECOG, Eastern Cooperative Oncology Group; ORR, overall response rate; OS, overall survival; PFS, progression-free survival; PS, performance status; RECIST, Response Evaluation Criteria in Solid Tumors; T-DXd, trastuzumab deruxtecan; tx, treatment.</a:t>
            </a:r>
            <a:r>
              <a:rPr lang="en-US"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480735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EC, endometrial cancer; ILD, interstitial lung disease; ORR, overall response rate; PD, progressive disease; PR, partial response; SD, stable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687399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DFS, disease-free survival; dMMR, mismatch repair deficient; EC, endometrial cancer; NSMP, </a:t>
            </a:r>
            <a:r>
              <a:rPr lang="en-US" sz="1200" i="1" dirty="0">
                <a:effectLst/>
                <a:latin typeface="Arial" panose="020B0604020202020204" pitchFamily="34" charset="0"/>
                <a:ea typeface="Times New Roman" panose="02020603050405020304" pitchFamily="18" charset="0"/>
              </a:rPr>
              <a:t>no specific molecular profile; </a:t>
            </a:r>
            <a:r>
              <a:rPr lang="en-US" i="1" dirty="0"/>
              <a:t>OS, overall survival; PFS, progression-free survival; RFS, relapse-free survival; RT, radiotherapy; tx, treatment.</a:t>
            </a:r>
            <a:endParaRPr lang="en-US" i="0" dirty="0"/>
          </a:p>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7064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EC, endometrial cancer; OS, overall survival; PFS, progression-free survival.</a:t>
            </a:r>
          </a:p>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6310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3F952C1E-52AD-0575-B5F3-CEA30C7B695A}"/>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0CC88A52-01F9-60FE-950A-6951D00A32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2E5B7E5-977A-E705-7542-B5AD55414E1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ACCB1FD7-3D20-C53E-16BC-8547EE5B1C4B}"/>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9F9B22A9-C7A4-BD4B-516E-3FD9D91D3F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27F9C880-DDB3-DCF7-AC32-17958E111C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D3B054B4-8D36-4A9C-D7E3-54D2A8933ED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E5530C7C-D28F-700C-A1BD-D6FE434D8C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707B5609-79B0-FF9A-606F-30A41351A0C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D8E228-95F7-5D30-CB38-7C222BEFF808}"/>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9216D805-3419-49D4-D292-0EAE121D81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8B43377E-6174-F174-FD39-6FBE0D47939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4" name="Picture 3" descr="A group of people smiling&#10;&#10;Description automatically generated with medium confidence">
            <a:extLst>
              <a:ext uri="{FF2B5EF4-FFF2-40B4-BE49-F238E27FC236}">
                <a16:creationId xmlns:a16="http://schemas.microsoft.com/office/drawing/2014/main" id="{5F3B9D75-17BF-50BD-E2CF-ECE4548844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6303" y="3662336"/>
            <a:ext cx="6096851" cy="3200847"/>
          </a:xfrm>
          <a:prstGeom prst="rect">
            <a:avLst/>
          </a:prstGeom>
        </p:spPr>
      </p:pic>
      <p:pic>
        <p:nvPicPr>
          <p:cNvPr id="5" name="Picture 4" descr="Icon&#10;&#10;Description automatically generated">
            <a:extLst>
              <a:ext uri="{FF2B5EF4-FFF2-40B4-BE49-F238E27FC236}">
                <a16:creationId xmlns:a16="http://schemas.microsoft.com/office/drawing/2014/main" id="{E6E34B19-45FC-FE47-89E2-AE79873103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4222886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9429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7849711B-60FA-85F1-D49F-D9DAFB0907F6}"/>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4C82CE74-2B52-A5C8-8546-A9B2B39C4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4D318607-C2CC-675C-BB56-77F11176A1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28054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pic>
        <p:nvPicPr>
          <p:cNvPr id="2" name="Picture 1" descr="Icon&#10;&#10;Description automatically generated">
            <a:extLst>
              <a:ext uri="{FF2B5EF4-FFF2-40B4-BE49-F238E27FC236}">
                <a16:creationId xmlns:a16="http://schemas.microsoft.com/office/drawing/2014/main" id="{E3F46DAF-2131-CD69-27ED-BEB2E2AF0C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3" name="Rectangle 2">
            <a:extLst>
              <a:ext uri="{FF2B5EF4-FFF2-40B4-BE49-F238E27FC236}">
                <a16:creationId xmlns:a16="http://schemas.microsoft.com/office/drawing/2014/main" id="{E8863986-FCA3-CB5C-2518-08C8D7309CC7}"/>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17F9533A-0E36-CA93-9F55-6D35191D3D2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62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40744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8186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1A8D5E71-A635-4B23-5832-3A3905E1178C}"/>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B07A4275-9601-E25B-4A32-BFF9236824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4513E14A-76D6-024B-A57A-4A5D2B57DE6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945378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356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pic>
        <p:nvPicPr>
          <p:cNvPr id="3" name="Picture 2" descr="Icon&#10;&#10;Description automatically generated">
            <a:extLst>
              <a:ext uri="{FF2B5EF4-FFF2-40B4-BE49-F238E27FC236}">
                <a16:creationId xmlns:a16="http://schemas.microsoft.com/office/drawing/2014/main" id="{D443303F-6ACC-06C1-54E6-157B4C6876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cxnSp>
        <p:nvCxnSpPr>
          <p:cNvPr id="4" name="Straight Connector 3">
            <a:extLst>
              <a:ext uri="{FF2B5EF4-FFF2-40B4-BE49-F238E27FC236}">
                <a16:creationId xmlns:a16="http://schemas.microsoft.com/office/drawing/2014/main" id="{99BE7A29-37CA-C754-7F12-72F29DE295D9}"/>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5" name="Content Placeholder 9">
            <a:extLst>
              <a:ext uri="{FF2B5EF4-FFF2-40B4-BE49-F238E27FC236}">
                <a16:creationId xmlns:a16="http://schemas.microsoft.com/office/drawing/2014/main" id="{22C4E748-57BE-40ED-8B34-2DCBE1510AB5}"/>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6" name="Rectangle 5">
            <a:extLst>
              <a:ext uri="{FF2B5EF4-FFF2-40B4-BE49-F238E27FC236}">
                <a16:creationId xmlns:a16="http://schemas.microsoft.com/office/drawing/2014/main" id="{07278736-7000-7794-AD9F-02EA428A8955}"/>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25061A6-8614-4D14-43B3-602062C26D07}"/>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3" name="Content Placeholder 7">
            <a:extLst>
              <a:ext uri="{FF2B5EF4-FFF2-40B4-BE49-F238E27FC236}">
                <a16:creationId xmlns:a16="http://schemas.microsoft.com/office/drawing/2014/main" id="{E7801DE8-C3CF-9144-CDD1-0AB1B6608189}"/>
              </a:ext>
            </a:extLst>
          </p:cNvPr>
          <p:cNvSpPr>
            <a:spLocks noGrp="1"/>
          </p:cNvSpPr>
          <p:nvPr>
            <p:ph sz="quarter" idx="10"/>
          </p:nvPr>
        </p:nvSpPr>
        <p:spPr>
          <a:xfrm>
            <a:off x="762159" y="20478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4" name="Straight Connector 13">
            <a:extLst>
              <a:ext uri="{FF2B5EF4-FFF2-40B4-BE49-F238E27FC236}">
                <a16:creationId xmlns:a16="http://schemas.microsoft.com/office/drawing/2014/main" id="{53E30868-54EE-50C0-E945-CC9386E1F354}"/>
              </a:ext>
            </a:extLst>
          </p:cNvPr>
          <p:cNvCxnSpPr/>
          <p:nvPr userDrawn="1"/>
        </p:nvCxnSpPr>
        <p:spPr bwMode="auto">
          <a:xfrm>
            <a:off x="130169" y="47580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773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 name="Straight Connector 2">
            <a:extLst>
              <a:ext uri="{FF2B5EF4-FFF2-40B4-BE49-F238E27FC236}">
                <a16:creationId xmlns:a16="http://schemas.microsoft.com/office/drawing/2014/main" id="{1E8192EC-E360-6BC8-B157-1EF03376CF28}"/>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266268"/>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clinicaloptions.com/EndometrialThinkTank"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Hye Sook Chon, MD</a:t>
            </a:r>
          </a:p>
          <a:p>
            <a:pPr eaLnBrk="1" hangingPunct="1">
              <a:spcBef>
                <a:spcPct val="0"/>
              </a:spcBef>
              <a:spcAft>
                <a:spcPct val="0"/>
              </a:spcAft>
            </a:pPr>
            <a:r>
              <a:rPr lang="en-US" altLang="en-US" sz="1600" b="0" dirty="0"/>
              <a:t>Associate Professor</a:t>
            </a:r>
          </a:p>
          <a:p>
            <a:pPr eaLnBrk="1" hangingPunct="1">
              <a:spcBef>
                <a:spcPct val="0"/>
              </a:spcBef>
              <a:spcAft>
                <a:spcPct val="0"/>
              </a:spcAft>
            </a:pPr>
            <a:r>
              <a:rPr lang="en-US" altLang="en-US" sz="1600" b="0" dirty="0"/>
              <a:t>Clinical Trial Medical Director</a:t>
            </a:r>
          </a:p>
          <a:p>
            <a:pPr eaLnBrk="1" hangingPunct="1">
              <a:spcBef>
                <a:spcPct val="0"/>
              </a:spcBef>
              <a:spcAft>
                <a:spcPct val="0"/>
              </a:spcAft>
            </a:pPr>
            <a:r>
              <a:rPr lang="en-US" altLang="en-US" sz="1600" b="0" dirty="0"/>
              <a:t>Department of Gynecologic Oncology</a:t>
            </a:r>
          </a:p>
          <a:p>
            <a:pPr eaLnBrk="1" hangingPunct="1">
              <a:spcBef>
                <a:spcPct val="0"/>
              </a:spcBef>
              <a:spcAft>
                <a:spcPct val="0"/>
              </a:spcAft>
            </a:pPr>
            <a:r>
              <a:rPr lang="en-US" altLang="en-US" sz="1600" b="0" dirty="0"/>
              <a:t>H. Lee Moffitt Cancer Center &amp; Research Institute</a:t>
            </a:r>
          </a:p>
          <a:p>
            <a:pPr eaLnBrk="1" hangingPunct="1">
              <a:spcBef>
                <a:spcPct val="0"/>
              </a:spcBef>
              <a:spcAft>
                <a:spcPct val="0"/>
              </a:spcAft>
            </a:pPr>
            <a:r>
              <a:rPr lang="en-US" altLang="en-US" sz="1600" b="0" dirty="0"/>
              <a:t>Tampa, Florida</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Emerging Therapies for Advanced Endometrial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864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GSK.</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mc:AlternateContent xmlns:mc="http://schemas.openxmlformats.org/markup-compatibility/2006" xmlns:p14="http://schemas.microsoft.com/office/powerpoint/2010/main">
    <mc:Choice Requires="p14">
      <p:transition spd="slow" p14:dur="2000" advTm="2279"/>
    </mc:Choice>
    <mc:Fallback xmlns="">
      <p:transition spd="slow" advTm="227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Hye Sook Chon, MD, </a:t>
            </a:r>
            <a:r>
              <a:rPr lang="en-US" sz="2800" dirty="0">
                <a:latin typeface="Calibri"/>
                <a:cs typeface="Calibri"/>
              </a:rPr>
              <a:t>has no relevant financial relationships to disclose.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le 8">
            <a:extLst>
              <a:ext uri="{FF2B5EF4-FFF2-40B4-BE49-F238E27FC236}">
                <a16:creationId xmlns:a16="http://schemas.microsoft.com/office/drawing/2014/main" id="{7579165D-8293-49B0-99C4-6C7341223600}"/>
              </a:ext>
            </a:extLst>
          </p:cNvPr>
          <p:cNvSpPr>
            <a:spLocks noGrp="1"/>
          </p:cNvSpPr>
          <p:nvPr>
            <p:ph type="title"/>
          </p:nvPr>
        </p:nvSpPr>
        <p:spPr/>
        <p:txBody>
          <a:bodyPr/>
          <a:lstStyle/>
          <a:p>
            <a:r>
              <a:rPr lang="en-US" dirty="0"/>
              <a:t>TCGA Molecular Classification and Outcomes</a:t>
            </a:r>
            <a:br>
              <a:rPr lang="en-US" dirty="0"/>
            </a:br>
            <a:endParaRPr lang="en-US" dirty="0"/>
          </a:p>
        </p:txBody>
      </p:sp>
      <p:sp>
        <p:nvSpPr>
          <p:cNvPr id="165" name="Content Placeholder 17">
            <a:extLst>
              <a:ext uri="{FF2B5EF4-FFF2-40B4-BE49-F238E27FC236}">
                <a16:creationId xmlns:a16="http://schemas.microsoft.com/office/drawing/2014/main" id="{EC3BA46E-6D38-4698-B0C0-534309D4A6F6}"/>
              </a:ext>
            </a:extLst>
          </p:cNvPr>
          <p:cNvSpPr txBox="1">
            <a:spLocks/>
          </p:cNvSpPr>
          <p:nvPr/>
        </p:nvSpPr>
        <p:spPr>
          <a:xfrm>
            <a:off x="6608830" y="5029362"/>
            <a:ext cx="5624511" cy="14668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3363" indent="-233363">
              <a:spcBef>
                <a:spcPts val="250"/>
              </a:spcBef>
              <a:spcAft>
                <a:spcPts val="0"/>
              </a:spcAft>
            </a:pPr>
            <a:r>
              <a:rPr lang="en-US" sz="1800" b="0" kern="0" dirty="0"/>
              <a:t>410 patients with successful molecular testing</a:t>
            </a:r>
          </a:p>
          <a:p>
            <a:pPr lvl="1">
              <a:spcBef>
                <a:spcPts val="250"/>
              </a:spcBef>
              <a:spcAft>
                <a:spcPts val="0"/>
              </a:spcAft>
            </a:pPr>
            <a:r>
              <a:rPr lang="en-US" sz="1600" kern="0" dirty="0">
                <a:solidFill>
                  <a:schemeClr val="accent3"/>
                </a:solidFill>
              </a:rPr>
              <a:t>12% </a:t>
            </a:r>
            <a:r>
              <a:rPr lang="en-US" sz="1600" i="1" kern="0" dirty="0">
                <a:solidFill>
                  <a:schemeClr val="accent3"/>
                </a:solidFill>
              </a:rPr>
              <a:t>POLE</a:t>
            </a:r>
            <a:r>
              <a:rPr lang="en-US" sz="1600" kern="0" dirty="0">
                <a:solidFill>
                  <a:schemeClr val="accent3"/>
                </a:solidFill>
              </a:rPr>
              <a:t>mut: </a:t>
            </a:r>
            <a:r>
              <a:rPr lang="en-US" sz="1600" b="0" i="1" kern="0" dirty="0"/>
              <a:t>POLE</a:t>
            </a:r>
            <a:r>
              <a:rPr lang="en-US" sz="1600" b="0" kern="0" dirty="0"/>
              <a:t> ultramutated</a:t>
            </a:r>
          </a:p>
          <a:p>
            <a:pPr lvl="1">
              <a:spcBef>
                <a:spcPts val="250"/>
              </a:spcBef>
              <a:spcAft>
                <a:spcPts val="0"/>
              </a:spcAft>
            </a:pPr>
            <a:r>
              <a:rPr lang="en-US" sz="1600" kern="0" dirty="0">
                <a:solidFill>
                  <a:schemeClr val="accent4"/>
                </a:solidFill>
              </a:rPr>
              <a:t>33% dMMR: </a:t>
            </a:r>
            <a:r>
              <a:rPr lang="en-US" sz="1600" b="0" kern="0" dirty="0"/>
              <a:t>mismatch repair deficient</a:t>
            </a:r>
          </a:p>
          <a:p>
            <a:pPr lvl="1">
              <a:spcBef>
                <a:spcPts val="250"/>
              </a:spcBef>
              <a:spcAft>
                <a:spcPts val="0"/>
              </a:spcAft>
            </a:pPr>
            <a:r>
              <a:rPr lang="en-US" sz="1600" kern="0" dirty="0">
                <a:solidFill>
                  <a:schemeClr val="accent5">
                    <a:lumMod val="75000"/>
                  </a:schemeClr>
                </a:solidFill>
              </a:rPr>
              <a:t>32% NSMP: </a:t>
            </a:r>
            <a:r>
              <a:rPr lang="en-US" sz="1600" b="0" kern="0" dirty="0"/>
              <a:t>no specific molecular profile</a:t>
            </a:r>
          </a:p>
          <a:p>
            <a:pPr lvl="1">
              <a:spcBef>
                <a:spcPts val="250"/>
              </a:spcBef>
              <a:spcAft>
                <a:spcPts val="0"/>
              </a:spcAft>
            </a:pPr>
            <a:r>
              <a:rPr lang="en-US" sz="1600" kern="0" dirty="0">
                <a:solidFill>
                  <a:schemeClr val="accent1"/>
                </a:solidFill>
              </a:rPr>
              <a:t>23% p53abn: </a:t>
            </a:r>
            <a:r>
              <a:rPr lang="en-US" sz="1600" b="0" kern="0" dirty="0"/>
              <a:t>p53 abnormal</a:t>
            </a:r>
          </a:p>
          <a:p>
            <a:endParaRPr lang="en-US" sz="1800" b="0" kern="0" dirty="0"/>
          </a:p>
        </p:txBody>
      </p:sp>
      <p:grpSp>
        <p:nvGrpSpPr>
          <p:cNvPr id="60" name="Group 59">
            <a:extLst>
              <a:ext uri="{FF2B5EF4-FFF2-40B4-BE49-F238E27FC236}">
                <a16:creationId xmlns:a16="http://schemas.microsoft.com/office/drawing/2014/main" id="{A5375468-83A6-B048-9861-71F642B88EE2}"/>
              </a:ext>
            </a:extLst>
          </p:cNvPr>
          <p:cNvGrpSpPr/>
          <p:nvPr/>
        </p:nvGrpSpPr>
        <p:grpSpPr>
          <a:xfrm>
            <a:off x="246509" y="1581117"/>
            <a:ext cx="5813620" cy="3418549"/>
            <a:chOff x="246509" y="1621757"/>
            <a:chExt cx="5813620" cy="3418549"/>
          </a:xfrm>
        </p:grpSpPr>
        <p:cxnSp>
          <p:nvCxnSpPr>
            <p:cNvPr id="172" name="Straight Arrow Connector 171">
              <a:extLst>
                <a:ext uri="{FF2B5EF4-FFF2-40B4-BE49-F238E27FC236}">
                  <a16:creationId xmlns:a16="http://schemas.microsoft.com/office/drawing/2014/main" id="{4BF5382D-3491-4128-A84D-B8C4D86C1E55}"/>
                </a:ext>
              </a:extLst>
            </p:cNvPr>
            <p:cNvCxnSpPr/>
            <p:nvPr/>
          </p:nvCxnSpPr>
          <p:spPr bwMode="auto">
            <a:xfrm flipH="1">
              <a:off x="2102956" y="1935450"/>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3" name="Straight Arrow Connector 172">
              <a:extLst>
                <a:ext uri="{FF2B5EF4-FFF2-40B4-BE49-F238E27FC236}">
                  <a16:creationId xmlns:a16="http://schemas.microsoft.com/office/drawing/2014/main" id="{337B8B21-1CAE-4B0F-BF13-948F2FB52CFD}"/>
                </a:ext>
              </a:extLst>
            </p:cNvPr>
            <p:cNvCxnSpPr/>
            <p:nvPr/>
          </p:nvCxnSpPr>
          <p:spPr bwMode="auto">
            <a:xfrm>
              <a:off x="2865679" y="1935450"/>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4" name="Straight Arrow Connector 173">
              <a:extLst>
                <a:ext uri="{FF2B5EF4-FFF2-40B4-BE49-F238E27FC236}">
                  <a16:creationId xmlns:a16="http://schemas.microsoft.com/office/drawing/2014/main" id="{FA280B9B-3CE9-4AFC-AF77-8A78E471655E}"/>
                </a:ext>
              </a:extLst>
            </p:cNvPr>
            <p:cNvCxnSpPr/>
            <p:nvPr/>
          </p:nvCxnSpPr>
          <p:spPr bwMode="auto">
            <a:xfrm>
              <a:off x="3628165" y="2712696"/>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5" name="Straight Arrow Connector 174">
              <a:extLst>
                <a:ext uri="{FF2B5EF4-FFF2-40B4-BE49-F238E27FC236}">
                  <a16:creationId xmlns:a16="http://schemas.microsoft.com/office/drawing/2014/main" id="{5F1195AC-F8B9-4404-B252-1B299D0A94C9}"/>
                </a:ext>
              </a:extLst>
            </p:cNvPr>
            <p:cNvCxnSpPr/>
            <p:nvPr/>
          </p:nvCxnSpPr>
          <p:spPr bwMode="auto">
            <a:xfrm>
              <a:off x="4423524" y="3465587"/>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6" name="Straight Arrow Connector 175">
              <a:extLst>
                <a:ext uri="{FF2B5EF4-FFF2-40B4-BE49-F238E27FC236}">
                  <a16:creationId xmlns:a16="http://schemas.microsoft.com/office/drawing/2014/main" id="{D728EA86-96F2-47A2-9CFE-5FADD27D7739}"/>
                </a:ext>
              </a:extLst>
            </p:cNvPr>
            <p:cNvCxnSpPr/>
            <p:nvPr/>
          </p:nvCxnSpPr>
          <p:spPr bwMode="auto">
            <a:xfrm flipH="1">
              <a:off x="2892701" y="2687813"/>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7" name="Straight Arrow Connector 176">
              <a:extLst>
                <a:ext uri="{FF2B5EF4-FFF2-40B4-BE49-F238E27FC236}">
                  <a16:creationId xmlns:a16="http://schemas.microsoft.com/office/drawing/2014/main" id="{C47F242D-72CA-4E55-832F-80F43B8874AF}"/>
                </a:ext>
              </a:extLst>
            </p:cNvPr>
            <p:cNvCxnSpPr/>
            <p:nvPr/>
          </p:nvCxnSpPr>
          <p:spPr bwMode="auto">
            <a:xfrm flipH="1">
              <a:off x="3688060" y="3484507"/>
              <a:ext cx="563224" cy="515837"/>
            </a:xfrm>
            <a:prstGeom prst="straightConnector1">
              <a:avLst/>
            </a:prstGeom>
            <a:noFill/>
            <a:ln w="28575" cap="flat" cmpd="sng" algn="ctr">
              <a:solidFill>
                <a:schemeClr val="bg1"/>
              </a:solidFill>
              <a:prstDash val="solid"/>
              <a:round/>
              <a:headEnd type="none" w="med" len="med"/>
              <a:tailEnd type="triangle"/>
            </a:ln>
            <a:effectLst/>
          </p:spPr>
        </p:cxnSp>
        <p:sp>
          <p:nvSpPr>
            <p:cNvPr id="178" name="TextBox 177">
              <a:extLst>
                <a:ext uri="{FF2B5EF4-FFF2-40B4-BE49-F238E27FC236}">
                  <a16:creationId xmlns:a16="http://schemas.microsoft.com/office/drawing/2014/main" id="{03535C53-8B47-46CF-9FA7-3B152C379A5F}"/>
                </a:ext>
              </a:extLst>
            </p:cNvPr>
            <p:cNvSpPr txBox="1"/>
            <p:nvPr/>
          </p:nvSpPr>
          <p:spPr bwMode="auto">
            <a:xfrm>
              <a:off x="3029198" y="1816522"/>
              <a:ext cx="18809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sequencing</a:t>
              </a:r>
            </a:p>
          </p:txBody>
        </p:sp>
        <p:sp>
          <p:nvSpPr>
            <p:cNvPr id="179" name="TextBox 178">
              <a:extLst>
                <a:ext uri="{FF2B5EF4-FFF2-40B4-BE49-F238E27FC236}">
                  <a16:creationId xmlns:a16="http://schemas.microsoft.com/office/drawing/2014/main" id="{EC4CB99C-BB84-43E2-B642-F5611B223C6D}"/>
                </a:ext>
              </a:extLst>
            </p:cNvPr>
            <p:cNvSpPr txBox="1"/>
            <p:nvPr/>
          </p:nvSpPr>
          <p:spPr bwMode="auto">
            <a:xfrm>
              <a:off x="4587013" y="3306185"/>
              <a:ext cx="1458981"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sequencing or IHC</a:t>
              </a:r>
            </a:p>
          </p:txBody>
        </p:sp>
        <p:sp>
          <p:nvSpPr>
            <p:cNvPr id="180" name="TextBox 179">
              <a:extLst>
                <a:ext uri="{FF2B5EF4-FFF2-40B4-BE49-F238E27FC236}">
                  <a16:creationId xmlns:a16="http://schemas.microsoft.com/office/drawing/2014/main" id="{3267E7B4-7912-4A6D-AE47-39EF123D70E8}"/>
                </a:ext>
              </a:extLst>
            </p:cNvPr>
            <p:cNvSpPr txBox="1"/>
            <p:nvPr/>
          </p:nvSpPr>
          <p:spPr bwMode="auto">
            <a:xfrm>
              <a:off x="2401325" y="1621757"/>
              <a:ext cx="70518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181" name="TextBox 180">
              <a:extLst>
                <a:ext uri="{FF2B5EF4-FFF2-40B4-BE49-F238E27FC236}">
                  <a16:creationId xmlns:a16="http://schemas.microsoft.com/office/drawing/2014/main" id="{AF3C34D1-1163-44A6-8F03-660ABEB506FA}"/>
                </a:ext>
              </a:extLst>
            </p:cNvPr>
            <p:cNvSpPr txBox="1"/>
            <p:nvPr/>
          </p:nvSpPr>
          <p:spPr bwMode="auto">
            <a:xfrm>
              <a:off x="3209003" y="2401712"/>
              <a:ext cx="70518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182" name="TextBox 181">
              <a:extLst>
                <a:ext uri="{FF2B5EF4-FFF2-40B4-BE49-F238E27FC236}">
                  <a16:creationId xmlns:a16="http://schemas.microsoft.com/office/drawing/2014/main" id="{32027C52-CCC4-45F5-B2E0-CC9338277417}"/>
                </a:ext>
              </a:extLst>
            </p:cNvPr>
            <p:cNvSpPr txBox="1"/>
            <p:nvPr/>
          </p:nvSpPr>
          <p:spPr bwMode="auto">
            <a:xfrm>
              <a:off x="3927002" y="3162144"/>
              <a:ext cx="70518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a:t>
              </a:r>
            </a:p>
          </p:txBody>
        </p:sp>
        <p:sp>
          <p:nvSpPr>
            <p:cNvPr id="183" name="TextBox 182">
              <a:extLst>
                <a:ext uri="{FF2B5EF4-FFF2-40B4-BE49-F238E27FC236}">
                  <a16:creationId xmlns:a16="http://schemas.microsoft.com/office/drawing/2014/main" id="{3825BC2E-0BF7-4C9D-998A-7E6E23081C9C}"/>
                </a:ext>
              </a:extLst>
            </p:cNvPr>
            <p:cNvSpPr txBox="1"/>
            <p:nvPr/>
          </p:nvSpPr>
          <p:spPr bwMode="auto">
            <a:xfrm>
              <a:off x="801754" y="2954559"/>
              <a:ext cx="1317309" cy="307777"/>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400" i="1" dirty="0">
                  <a:latin typeface="Calibri" panose="020F0502020204030204" pitchFamily="34" charset="0"/>
                </a:rPr>
                <a:t>POLE</a:t>
              </a:r>
              <a:r>
                <a:rPr lang="en-US" sz="1400" dirty="0">
                  <a:latin typeface="Calibri" panose="020F0502020204030204" pitchFamily="34" charset="0"/>
                </a:rPr>
                <a:t> (~5%)</a:t>
              </a:r>
              <a:endParaRPr lang="en-US" sz="1400" b="0" dirty="0">
                <a:latin typeface="Calibri" panose="020F0502020204030204" pitchFamily="34" charset="0"/>
              </a:endParaRPr>
            </a:p>
          </p:txBody>
        </p:sp>
        <p:sp>
          <p:nvSpPr>
            <p:cNvPr id="184" name="TextBox 183">
              <a:extLst>
                <a:ext uri="{FF2B5EF4-FFF2-40B4-BE49-F238E27FC236}">
                  <a16:creationId xmlns:a16="http://schemas.microsoft.com/office/drawing/2014/main" id="{33ED6011-C051-49F8-AC47-8D49F4AA8A9B}"/>
                </a:ext>
              </a:extLst>
            </p:cNvPr>
            <p:cNvSpPr txBox="1"/>
            <p:nvPr/>
          </p:nvSpPr>
          <p:spPr bwMode="auto">
            <a:xfrm>
              <a:off x="2135180" y="3569746"/>
              <a:ext cx="1306638"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MSI (~25%)</a:t>
              </a:r>
              <a:endParaRPr lang="en-US" sz="1400" b="0" dirty="0">
                <a:latin typeface="Calibri" panose="020F0502020204030204" pitchFamily="34" charset="0"/>
              </a:endParaRPr>
            </a:p>
          </p:txBody>
        </p:sp>
        <p:sp>
          <p:nvSpPr>
            <p:cNvPr id="185" name="TextBox 184">
              <a:extLst>
                <a:ext uri="{FF2B5EF4-FFF2-40B4-BE49-F238E27FC236}">
                  <a16:creationId xmlns:a16="http://schemas.microsoft.com/office/drawing/2014/main" id="{4867D205-26FC-4361-9880-822B0C18C633}"/>
                </a:ext>
              </a:extLst>
            </p:cNvPr>
            <p:cNvSpPr txBox="1"/>
            <p:nvPr/>
          </p:nvSpPr>
          <p:spPr bwMode="auto">
            <a:xfrm>
              <a:off x="2475699" y="4517086"/>
              <a:ext cx="1782219" cy="523220"/>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Copy number low/ NSMP (~40%)</a:t>
              </a:r>
              <a:endParaRPr lang="en-US" sz="1400" b="0" dirty="0">
                <a:solidFill>
                  <a:schemeClr val="bg1"/>
                </a:solidFill>
                <a:latin typeface="Calibri" panose="020F0502020204030204" pitchFamily="34" charset="0"/>
              </a:endParaRPr>
            </a:p>
          </p:txBody>
        </p:sp>
        <p:sp>
          <p:nvSpPr>
            <p:cNvPr id="186" name="TextBox 185">
              <a:extLst>
                <a:ext uri="{FF2B5EF4-FFF2-40B4-BE49-F238E27FC236}">
                  <a16:creationId xmlns:a16="http://schemas.microsoft.com/office/drawing/2014/main" id="{E1FA64C8-0E08-4243-BBE4-0836341BF1E9}"/>
                </a:ext>
              </a:extLst>
            </p:cNvPr>
            <p:cNvSpPr txBox="1"/>
            <p:nvPr/>
          </p:nvSpPr>
          <p:spPr bwMode="auto">
            <a:xfrm>
              <a:off x="4330673" y="4514276"/>
              <a:ext cx="1723417"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Copy number high (~30%)</a:t>
              </a:r>
              <a:endParaRPr lang="en-US" sz="1400" b="0" dirty="0">
                <a:latin typeface="Calibri" panose="020F0502020204030204" pitchFamily="34" charset="0"/>
              </a:endParaRPr>
            </a:p>
          </p:txBody>
        </p:sp>
        <p:sp>
          <p:nvSpPr>
            <p:cNvPr id="187" name="TextBox 186">
              <a:extLst>
                <a:ext uri="{FF2B5EF4-FFF2-40B4-BE49-F238E27FC236}">
                  <a16:creationId xmlns:a16="http://schemas.microsoft.com/office/drawing/2014/main" id="{309805D3-E8BB-4618-B21E-38CD6C68C759}"/>
                </a:ext>
              </a:extLst>
            </p:cNvPr>
            <p:cNvSpPr txBox="1"/>
            <p:nvPr/>
          </p:nvSpPr>
          <p:spPr bwMode="auto">
            <a:xfrm>
              <a:off x="2475698" y="4016600"/>
              <a:ext cx="177558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wild type</a:t>
              </a:r>
            </a:p>
          </p:txBody>
        </p:sp>
        <p:sp>
          <p:nvSpPr>
            <p:cNvPr id="188" name="TextBox 187">
              <a:extLst>
                <a:ext uri="{FF2B5EF4-FFF2-40B4-BE49-F238E27FC236}">
                  <a16:creationId xmlns:a16="http://schemas.microsoft.com/office/drawing/2014/main" id="{9F212419-A109-4A37-BC24-BC4E65F4EF85}"/>
                </a:ext>
              </a:extLst>
            </p:cNvPr>
            <p:cNvSpPr txBox="1"/>
            <p:nvPr/>
          </p:nvSpPr>
          <p:spPr bwMode="auto">
            <a:xfrm>
              <a:off x="4284543" y="4016600"/>
              <a:ext cx="177558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mutant</a:t>
              </a:r>
            </a:p>
          </p:txBody>
        </p:sp>
        <p:sp>
          <p:nvSpPr>
            <p:cNvPr id="189" name="TextBox 188">
              <a:extLst>
                <a:ext uri="{FF2B5EF4-FFF2-40B4-BE49-F238E27FC236}">
                  <a16:creationId xmlns:a16="http://schemas.microsoft.com/office/drawing/2014/main" id="{AFC88264-CAC8-43C8-82E5-A30AFED547D3}"/>
                </a:ext>
              </a:extLst>
            </p:cNvPr>
            <p:cNvSpPr txBox="1"/>
            <p:nvPr/>
          </p:nvSpPr>
          <p:spPr bwMode="auto">
            <a:xfrm>
              <a:off x="3718836" y="2466112"/>
              <a:ext cx="188094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marker IHC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PMS2</a:t>
              </a:r>
              <a:r>
                <a:rPr lang="en-US" sz="1400" b="0" dirty="0">
                  <a:solidFill>
                    <a:schemeClr val="bg1"/>
                  </a:solidFill>
                  <a:latin typeface="Calibri" panose="020F0502020204030204" pitchFamily="34" charset="0"/>
                </a:rPr>
                <a:t> and </a:t>
              </a:r>
              <a:r>
                <a:rPr lang="en-US" sz="1400" b="0" i="1" dirty="0">
                  <a:solidFill>
                    <a:schemeClr val="bg1"/>
                  </a:solidFill>
                  <a:latin typeface="Calibri" panose="020F0502020204030204" pitchFamily="34" charset="0"/>
                </a:rPr>
                <a:t>MSH6</a:t>
              </a:r>
              <a:r>
                <a:rPr lang="en-US" sz="14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642417E9-6E2F-4F04-856D-EB42D3C25A36}"/>
                </a:ext>
              </a:extLst>
            </p:cNvPr>
            <p:cNvSpPr txBox="1"/>
            <p:nvPr/>
          </p:nvSpPr>
          <p:spPr bwMode="auto">
            <a:xfrm>
              <a:off x="1841334" y="3257847"/>
              <a:ext cx="188094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PMS2</a:t>
              </a:r>
              <a:r>
                <a:rPr lang="en-US" sz="1400" b="0" i="1"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or MSH6 loss</a:t>
              </a:r>
            </a:p>
          </p:txBody>
        </p:sp>
        <p:sp>
          <p:nvSpPr>
            <p:cNvPr id="191" name="TextBox 190">
              <a:extLst>
                <a:ext uri="{FF2B5EF4-FFF2-40B4-BE49-F238E27FC236}">
                  <a16:creationId xmlns:a16="http://schemas.microsoft.com/office/drawing/2014/main" id="{07C092DF-4DBC-45F0-BF8E-093D20F109B6}"/>
                </a:ext>
              </a:extLst>
            </p:cNvPr>
            <p:cNvSpPr txBox="1"/>
            <p:nvPr/>
          </p:nvSpPr>
          <p:spPr bwMode="auto">
            <a:xfrm>
              <a:off x="246509" y="2447529"/>
              <a:ext cx="238867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hotspot or exonuclease domain mutation</a:t>
              </a:r>
            </a:p>
          </p:txBody>
        </p:sp>
      </p:grpSp>
      <p:sp>
        <p:nvSpPr>
          <p:cNvPr id="13" name="Content Placeholder 16">
            <a:extLst>
              <a:ext uri="{FF2B5EF4-FFF2-40B4-BE49-F238E27FC236}">
                <a16:creationId xmlns:a16="http://schemas.microsoft.com/office/drawing/2014/main" id="{B0584023-DC5F-0822-4C97-A92DF86B9D74}"/>
              </a:ext>
            </a:extLst>
          </p:cNvPr>
          <p:cNvSpPr>
            <a:spLocks noGrp="1"/>
          </p:cNvSpPr>
          <p:nvPr>
            <p:ph idx="1"/>
          </p:nvPr>
        </p:nvSpPr>
        <p:spPr>
          <a:xfrm>
            <a:off x="604676" y="5085617"/>
            <a:ext cx="5982816" cy="1141576"/>
          </a:xfrm>
        </p:spPr>
        <p:txBody>
          <a:bodyPr/>
          <a:lstStyle/>
          <a:p>
            <a:pPr marL="233363" indent="-233363">
              <a:spcBef>
                <a:spcPts val="400"/>
              </a:spcBef>
            </a:pPr>
            <a:r>
              <a:rPr lang="en-US" sz="1800" dirty="0"/>
              <a:t>Prognostic value of molecular classification of high-risk endometrial cancer for benefit from chemotherapy </a:t>
            </a:r>
          </a:p>
          <a:p>
            <a:pPr marL="233363" indent="-233363">
              <a:spcBef>
                <a:spcPts val="400"/>
              </a:spcBef>
            </a:pPr>
            <a:r>
              <a:rPr lang="en-US" sz="1800" dirty="0"/>
              <a:t>83% and 17% of endometrial cancer can be classified as endometrioid and non endometrioid, respectively</a:t>
            </a:r>
          </a:p>
        </p:txBody>
      </p:sp>
      <p:sp>
        <p:nvSpPr>
          <p:cNvPr id="6" name="TextBox 5">
            <a:extLst>
              <a:ext uri="{FF2B5EF4-FFF2-40B4-BE49-F238E27FC236}">
                <a16:creationId xmlns:a16="http://schemas.microsoft.com/office/drawing/2014/main" id="{C56AC46D-A353-9300-9399-F8027BC4BCAD}"/>
              </a:ext>
            </a:extLst>
          </p:cNvPr>
          <p:cNvSpPr txBox="1"/>
          <p:nvPr/>
        </p:nvSpPr>
        <p:spPr bwMode="auto">
          <a:xfrm>
            <a:off x="510540" y="790425"/>
            <a:ext cx="5661660" cy="8822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Molecular Subtyping: Prognostic and Predictive Value</a:t>
            </a:r>
            <a:endParaRPr lang="en-US" baseline="30000" dirty="0">
              <a:solidFill>
                <a:schemeClr val="bg1"/>
              </a:solidFill>
              <a:latin typeface="Calibri" panose="020F0502020204030204" pitchFamily="34" charset="0"/>
            </a:endParaRPr>
          </a:p>
          <a:p>
            <a:pPr algn="ctr">
              <a:lnSpc>
                <a:spcPct val="100000"/>
              </a:lnSpc>
              <a:spcBef>
                <a:spcPts val="360"/>
              </a:spcBef>
              <a:spcAft>
                <a:spcPct val="0"/>
              </a:spcAft>
              <a:buClrTx/>
              <a:buFontTx/>
              <a:buNone/>
            </a:pPr>
            <a:r>
              <a:rPr lang="en-US" sz="1600" dirty="0">
                <a:solidFill>
                  <a:schemeClr val="bg1"/>
                </a:solidFill>
                <a:latin typeface="Calibri" panose="020F0502020204030204" pitchFamily="34" charset="0"/>
              </a:rPr>
              <a:t>Patients Divided Into TCGA Subgroups</a:t>
            </a:r>
            <a:r>
              <a:rPr lang="en-US" sz="1600" baseline="30000" dirty="0">
                <a:solidFill>
                  <a:schemeClr val="bg1"/>
                </a:solidFill>
                <a:latin typeface="Calibri" panose="020F0502020204030204" pitchFamily="34" charset="0"/>
              </a:rPr>
              <a:t>1,2</a:t>
            </a:r>
            <a:br>
              <a:rPr lang="en-US" sz="16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100 hypothetical patients with newly diagnosed EC</a:t>
            </a:r>
            <a:endParaRPr lang="en-US"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86211F59-02C6-943B-D1FE-753E1E35913E}"/>
              </a:ext>
            </a:extLst>
          </p:cNvPr>
          <p:cNvSpPr txBox="1"/>
          <p:nvPr/>
        </p:nvSpPr>
        <p:spPr bwMode="auto">
          <a:xfrm>
            <a:off x="6989974" y="790425"/>
            <a:ext cx="472320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Outcomes by TCGA Subgroup in High-Risk EC</a:t>
            </a:r>
            <a:r>
              <a:rPr lang="en-US" baseline="30000" dirty="0">
                <a:solidFill>
                  <a:schemeClr val="bg1"/>
                </a:solidFill>
                <a:latin typeface="Calibri" panose="020F0502020204030204" pitchFamily="34" charset="0"/>
              </a:rPr>
              <a:t>3</a:t>
            </a:r>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C62728C-12CF-55B1-F726-56BEE9543C68}"/>
              </a:ext>
            </a:extLst>
          </p:cNvPr>
          <p:cNvSpPr txBox="1"/>
          <p:nvPr/>
        </p:nvSpPr>
        <p:spPr bwMode="auto">
          <a:xfrm>
            <a:off x="7379933" y="3959431"/>
            <a:ext cx="417855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Since Random Assignment</a:t>
            </a:r>
          </a:p>
        </p:txBody>
      </p:sp>
      <p:grpSp>
        <p:nvGrpSpPr>
          <p:cNvPr id="58" name="Group 57">
            <a:extLst>
              <a:ext uri="{FF2B5EF4-FFF2-40B4-BE49-F238E27FC236}">
                <a16:creationId xmlns:a16="http://schemas.microsoft.com/office/drawing/2014/main" id="{05143DC0-E0EB-F9DF-A024-A67681A4E9BD}"/>
              </a:ext>
            </a:extLst>
          </p:cNvPr>
          <p:cNvGrpSpPr/>
          <p:nvPr/>
        </p:nvGrpSpPr>
        <p:grpSpPr>
          <a:xfrm>
            <a:off x="6308124" y="3836051"/>
            <a:ext cx="5408640" cy="1200329"/>
            <a:chOff x="6308124" y="3870426"/>
            <a:chExt cx="5408640" cy="1200329"/>
          </a:xfrm>
          <a:noFill/>
        </p:grpSpPr>
        <p:sp>
          <p:nvSpPr>
            <p:cNvPr id="2" name="TextBox 1">
              <a:extLst>
                <a:ext uri="{FF2B5EF4-FFF2-40B4-BE49-F238E27FC236}">
                  <a16:creationId xmlns:a16="http://schemas.microsoft.com/office/drawing/2014/main" id="{5F26D0C2-855B-DB96-9267-F1B24F3444CB}"/>
                </a:ext>
              </a:extLst>
            </p:cNvPr>
            <p:cNvSpPr txBox="1"/>
            <p:nvPr/>
          </p:nvSpPr>
          <p:spPr bwMode="auto">
            <a:xfrm>
              <a:off x="7124215"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93</a:t>
              </a:r>
            </a:p>
          </p:txBody>
        </p:sp>
        <p:sp>
          <p:nvSpPr>
            <p:cNvPr id="3" name="TextBox 2">
              <a:extLst>
                <a:ext uri="{FF2B5EF4-FFF2-40B4-BE49-F238E27FC236}">
                  <a16:creationId xmlns:a16="http://schemas.microsoft.com/office/drawing/2014/main" id="{B0BE28B7-127E-2A32-8AD4-C6C6F0B4DE17}"/>
                </a:ext>
              </a:extLst>
            </p:cNvPr>
            <p:cNvSpPr txBox="1"/>
            <p:nvPr/>
          </p:nvSpPr>
          <p:spPr bwMode="auto">
            <a:xfrm>
              <a:off x="7952148"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87</a:t>
              </a:r>
            </a:p>
          </p:txBody>
        </p:sp>
        <p:sp>
          <p:nvSpPr>
            <p:cNvPr id="4" name="TextBox 3">
              <a:extLst>
                <a:ext uri="{FF2B5EF4-FFF2-40B4-BE49-F238E27FC236}">
                  <a16:creationId xmlns:a16="http://schemas.microsoft.com/office/drawing/2014/main" id="{DB5E774C-3356-1B91-F07B-62D0A7C95A2B}"/>
                </a:ext>
              </a:extLst>
            </p:cNvPr>
            <p:cNvSpPr txBox="1"/>
            <p:nvPr/>
          </p:nvSpPr>
          <p:spPr bwMode="auto">
            <a:xfrm>
              <a:off x="8795777"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71</a:t>
              </a:r>
            </a:p>
          </p:txBody>
        </p:sp>
        <p:sp>
          <p:nvSpPr>
            <p:cNvPr id="5" name="TextBox 4">
              <a:extLst>
                <a:ext uri="{FF2B5EF4-FFF2-40B4-BE49-F238E27FC236}">
                  <a16:creationId xmlns:a16="http://schemas.microsoft.com/office/drawing/2014/main" id="{909673C2-CCE5-F790-3CD2-411E4B8800FD}"/>
                </a:ext>
              </a:extLst>
            </p:cNvPr>
            <p:cNvSpPr txBox="1"/>
            <p:nvPr/>
          </p:nvSpPr>
          <p:spPr bwMode="auto">
            <a:xfrm>
              <a:off x="9648976"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61</a:t>
              </a:r>
            </a:p>
          </p:txBody>
        </p:sp>
        <p:sp>
          <p:nvSpPr>
            <p:cNvPr id="12" name="TextBox 11">
              <a:extLst>
                <a:ext uri="{FF2B5EF4-FFF2-40B4-BE49-F238E27FC236}">
                  <a16:creationId xmlns:a16="http://schemas.microsoft.com/office/drawing/2014/main" id="{E5AAC32C-0077-DE79-C13E-6874CEA9BDE5}"/>
                </a:ext>
              </a:extLst>
            </p:cNvPr>
            <p:cNvSpPr txBox="1"/>
            <p:nvPr/>
          </p:nvSpPr>
          <p:spPr bwMode="auto">
            <a:xfrm>
              <a:off x="10494261"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a:t>
              </a:r>
            </a:p>
          </p:txBody>
        </p:sp>
        <p:sp>
          <p:nvSpPr>
            <p:cNvPr id="14" name="TextBox 13">
              <a:extLst>
                <a:ext uri="{FF2B5EF4-FFF2-40B4-BE49-F238E27FC236}">
                  <a16:creationId xmlns:a16="http://schemas.microsoft.com/office/drawing/2014/main" id="{CB43EFDB-2420-DF22-776B-BA3913DD90A9}"/>
                </a:ext>
              </a:extLst>
            </p:cNvPr>
            <p:cNvSpPr txBox="1"/>
            <p:nvPr/>
          </p:nvSpPr>
          <p:spPr bwMode="auto">
            <a:xfrm>
              <a:off x="11375004" y="4239758"/>
              <a:ext cx="341760"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p>
          </p:txBody>
        </p:sp>
        <p:sp>
          <p:nvSpPr>
            <p:cNvPr id="15" name="TextBox 14">
              <a:extLst>
                <a:ext uri="{FF2B5EF4-FFF2-40B4-BE49-F238E27FC236}">
                  <a16:creationId xmlns:a16="http://schemas.microsoft.com/office/drawing/2014/main" id="{F39600F3-FADF-8260-13B1-DB013A19B5CE}"/>
                </a:ext>
              </a:extLst>
            </p:cNvPr>
            <p:cNvSpPr txBox="1"/>
            <p:nvPr/>
          </p:nvSpPr>
          <p:spPr bwMode="auto">
            <a:xfrm>
              <a:off x="6308124" y="3870426"/>
              <a:ext cx="898772" cy="1200329"/>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Risk, n</a:t>
              </a:r>
              <a:br>
                <a:rPr lang="en-US" sz="1200" dirty="0">
                  <a:solidFill>
                    <a:schemeClr val="bg1"/>
                  </a:solidFill>
                  <a:latin typeface="Calibri" panose="020F0502020204030204" pitchFamily="34" charset="0"/>
                </a:rPr>
              </a:br>
              <a:r>
                <a:rPr lang="en-US" sz="1200" i="1" dirty="0">
                  <a:solidFill>
                    <a:schemeClr val="accent3"/>
                  </a:solidFill>
                  <a:latin typeface="Calibri" panose="020F0502020204030204" pitchFamily="34" charset="0"/>
                </a:rPr>
                <a:t>POLE</a:t>
              </a:r>
              <a:r>
                <a:rPr lang="en-US" sz="1200" dirty="0">
                  <a:solidFill>
                    <a:schemeClr val="accent3"/>
                  </a:solidFill>
                  <a:latin typeface="Calibri" panose="020F0502020204030204" pitchFamily="34" charset="0"/>
                </a:rPr>
                <a:t>mut</a:t>
              </a:r>
              <a:br>
                <a:rPr lang="en-US" sz="1200" dirty="0">
                  <a:solidFill>
                    <a:schemeClr val="bg1"/>
                  </a:solidFill>
                  <a:latin typeface="Calibri" panose="020F0502020204030204" pitchFamily="34" charset="0"/>
                </a:rPr>
              </a:br>
              <a:r>
                <a:rPr lang="en-US" sz="1200" dirty="0">
                  <a:solidFill>
                    <a:schemeClr val="accent4"/>
                  </a:solidFill>
                  <a:latin typeface="Calibri" panose="020F0502020204030204" pitchFamily="34" charset="0"/>
                </a:rPr>
                <a:t>dMMR</a:t>
              </a:r>
              <a:br>
                <a:rPr lang="en-US" sz="1200" dirty="0">
                  <a:solidFill>
                    <a:schemeClr val="bg1"/>
                  </a:solidFill>
                  <a:latin typeface="Calibri" panose="020F0502020204030204" pitchFamily="34" charset="0"/>
                </a:rPr>
              </a:br>
              <a:r>
                <a:rPr lang="en-US" sz="1200" dirty="0">
                  <a:solidFill>
                    <a:schemeClr val="accent5">
                      <a:lumMod val="75000"/>
                    </a:schemeClr>
                  </a:solidFill>
                  <a:latin typeface="Calibri" panose="020F0502020204030204" pitchFamily="34" charset="0"/>
                </a:rPr>
                <a:t>NSMP</a:t>
              </a:r>
              <a:br>
                <a:rPr lang="en-US" sz="1200" dirty="0">
                  <a:solidFill>
                    <a:schemeClr val="accent5">
                      <a:lumMod val="75000"/>
                    </a:schemeClr>
                  </a:solidFill>
                  <a:latin typeface="Calibri" panose="020F0502020204030204" pitchFamily="34" charset="0"/>
                </a:rPr>
              </a:br>
              <a:r>
                <a:rPr lang="en-US" sz="1200" dirty="0">
                  <a:solidFill>
                    <a:schemeClr val="accent1"/>
                  </a:solidFill>
                  <a:latin typeface="Calibri" panose="020F0502020204030204" pitchFamily="34" charset="0"/>
                </a:rPr>
                <a:t>p53abn</a:t>
              </a:r>
            </a:p>
          </p:txBody>
        </p:sp>
      </p:grpSp>
      <p:sp>
        <p:nvSpPr>
          <p:cNvPr id="9" name="TextBox 8">
            <a:extLst>
              <a:ext uri="{FF2B5EF4-FFF2-40B4-BE49-F238E27FC236}">
                <a16:creationId xmlns:a16="http://schemas.microsoft.com/office/drawing/2014/main" id="{2AD48642-FF5E-505D-00B0-2FA04F05B08F}"/>
              </a:ext>
            </a:extLst>
          </p:cNvPr>
          <p:cNvSpPr txBox="1"/>
          <p:nvPr/>
        </p:nvSpPr>
        <p:spPr bwMode="auto">
          <a:xfrm rot="16200000">
            <a:off x="5660523" y="2348187"/>
            <a:ext cx="2204392" cy="307777"/>
          </a:xfrm>
          <a:prstGeom prst="rect">
            <a:avLst/>
          </a:prstGeom>
          <a:solidFill>
            <a:schemeClr val="tx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Probability (%)</a:t>
            </a:r>
          </a:p>
        </p:txBody>
      </p:sp>
      <p:sp>
        <p:nvSpPr>
          <p:cNvPr id="10" name="TextBox 9">
            <a:extLst>
              <a:ext uri="{FF2B5EF4-FFF2-40B4-BE49-F238E27FC236}">
                <a16:creationId xmlns:a16="http://schemas.microsoft.com/office/drawing/2014/main" id="{A61D4074-09D0-FCE0-B4E4-FB071168FC3C}"/>
              </a:ext>
            </a:extLst>
          </p:cNvPr>
          <p:cNvSpPr txBox="1"/>
          <p:nvPr/>
        </p:nvSpPr>
        <p:spPr bwMode="auto">
          <a:xfrm>
            <a:off x="10265647" y="3337493"/>
            <a:ext cx="14126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7" name="Freeform 16">
            <a:extLst>
              <a:ext uri="{FF2B5EF4-FFF2-40B4-BE49-F238E27FC236}">
                <a16:creationId xmlns:a16="http://schemas.microsoft.com/office/drawing/2014/main" id="{8B769D8F-B595-1AAD-F93B-7D58EC529222}"/>
              </a:ext>
            </a:extLst>
          </p:cNvPr>
          <p:cNvSpPr/>
          <p:nvPr/>
        </p:nvSpPr>
        <p:spPr bwMode="auto">
          <a:xfrm>
            <a:off x="7328950" y="1244409"/>
            <a:ext cx="4310743" cy="2495693"/>
          </a:xfrm>
          <a:custGeom>
            <a:avLst/>
            <a:gdLst>
              <a:gd name="connsiteX0" fmla="*/ 0 w 4310743"/>
              <a:gd name="connsiteY0" fmla="*/ 0 h 2495693"/>
              <a:gd name="connsiteX1" fmla="*/ 0 w 4310743"/>
              <a:gd name="connsiteY1" fmla="*/ 2495693 h 2495693"/>
              <a:gd name="connsiteX2" fmla="*/ 4310743 w 4310743"/>
              <a:gd name="connsiteY2" fmla="*/ 2495693 h 2495693"/>
            </a:gdLst>
            <a:ahLst/>
            <a:cxnLst>
              <a:cxn ang="0">
                <a:pos x="connsiteX0" y="connsiteY0"/>
              </a:cxn>
              <a:cxn ang="0">
                <a:pos x="connsiteX1" y="connsiteY1"/>
              </a:cxn>
              <a:cxn ang="0">
                <a:pos x="connsiteX2" y="connsiteY2"/>
              </a:cxn>
            </a:cxnLst>
            <a:rect l="l" t="t" r="r" b="b"/>
            <a:pathLst>
              <a:path w="4310743" h="2495693">
                <a:moveTo>
                  <a:pt x="0" y="0"/>
                </a:moveTo>
                <a:lnTo>
                  <a:pt x="0" y="2495693"/>
                </a:lnTo>
                <a:lnTo>
                  <a:pt x="4310743" y="2495693"/>
                </a:lnTo>
              </a:path>
            </a:pathLst>
          </a:custGeom>
          <a:noFill/>
          <a:ln w="28575">
            <a:solidFill>
              <a:schemeClr val="bg1"/>
            </a:solidFill>
            <a:miter lim="800000"/>
            <a:headEnd/>
            <a:tailEnd/>
          </a:ln>
        </p:spPr>
        <p:txBody>
          <a:bodyPr rtlCol="0" anchor="ctr"/>
          <a:lstStyle/>
          <a:p>
            <a:pPr algn="ctr"/>
            <a:endParaRPr lang="en-US" dirty="0"/>
          </a:p>
        </p:txBody>
      </p:sp>
      <p:grpSp>
        <p:nvGrpSpPr>
          <p:cNvPr id="24" name="Group 23">
            <a:extLst>
              <a:ext uri="{FF2B5EF4-FFF2-40B4-BE49-F238E27FC236}">
                <a16:creationId xmlns:a16="http://schemas.microsoft.com/office/drawing/2014/main" id="{8068A5ED-C511-98F4-56C6-3C735778148F}"/>
              </a:ext>
            </a:extLst>
          </p:cNvPr>
          <p:cNvGrpSpPr/>
          <p:nvPr/>
        </p:nvGrpSpPr>
        <p:grpSpPr>
          <a:xfrm>
            <a:off x="7247743" y="1303285"/>
            <a:ext cx="91440" cy="2434741"/>
            <a:chOff x="7325897" y="1303285"/>
            <a:chExt cx="91440" cy="2434741"/>
          </a:xfrm>
        </p:grpSpPr>
        <p:cxnSp>
          <p:nvCxnSpPr>
            <p:cNvPr id="19" name="Straight Connector 18">
              <a:extLst>
                <a:ext uri="{FF2B5EF4-FFF2-40B4-BE49-F238E27FC236}">
                  <a16:creationId xmlns:a16="http://schemas.microsoft.com/office/drawing/2014/main" id="{5183968A-3601-B38F-32AB-41D516F5B347}"/>
                </a:ext>
              </a:extLst>
            </p:cNvPr>
            <p:cNvCxnSpPr>
              <a:cxnSpLocks/>
            </p:cNvCxnSpPr>
            <p:nvPr/>
          </p:nvCxnSpPr>
          <p:spPr bwMode="auto">
            <a:xfrm>
              <a:off x="7325897" y="130328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ACE2810-D359-938F-E681-D834A5B4B7AD}"/>
                </a:ext>
              </a:extLst>
            </p:cNvPr>
            <p:cNvCxnSpPr>
              <a:cxnSpLocks/>
            </p:cNvCxnSpPr>
            <p:nvPr/>
          </p:nvCxnSpPr>
          <p:spPr bwMode="auto">
            <a:xfrm>
              <a:off x="7325897" y="19119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BFB1627-FFD8-ED2A-25AD-708A45BE7099}"/>
                </a:ext>
              </a:extLst>
            </p:cNvPr>
            <p:cNvCxnSpPr>
              <a:cxnSpLocks/>
            </p:cNvCxnSpPr>
            <p:nvPr/>
          </p:nvCxnSpPr>
          <p:spPr bwMode="auto">
            <a:xfrm>
              <a:off x="7325897" y="25206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8F4135-38AD-AF85-E604-585E2501EA87}"/>
                </a:ext>
              </a:extLst>
            </p:cNvPr>
            <p:cNvCxnSpPr>
              <a:cxnSpLocks/>
            </p:cNvCxnSpPr>
            <p:nvPr/>
          </p:nvCxnSpPr>
          <p:spPr bwMode="auto">
            <a:xfrm>
              <a:off x="7325897" y="312934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688AB19-6678-7719-8CFC-45323124822D}"/>
                </a:ext>
              </a:extLst>
            </p:cNvPr>
            <p:cNvCxnSpPr>
              <a:cxnSpLocks/>
            </p:cNvCxnSpPr>
            <p:nvPr/>
          </p:nvCxnSpPr>
          <p:spPr bwMode="auto">
            <a:xfrm>
              <a:off x="7325897" y="373802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38061C41-3861-E833-7958-EAA625B42047}"/>
              </a:ext>
            </a:extLst>
          </p:cNvPr>
          <p:cNvGrpSpPr/>
          <p:nvPr/>
        </p:nvGrpSpPr>
        <p:grpSpPr>
          <a:xfrm>
            <a:off x="6839811" y="1152952"/>
            <a:ext cx="458780" cy="2740237"/>
            <a:chOff x="7273568" y="1152952"/>
            <a:chExt cx="458780" cy="2740237"/>
          </a:xfrm>
        </p:grpSpPr>
        <p:sp>
          <p:nvSpPr>
            <p:cNvPr id="25" name="TextBox 24">
              <a:extLst>
                <a:ext uri="{FF2B5EF4-FFF2-40B4-BE49-F238E27FC236}">
                  <a16:creationId xmlns:a16="http://schemas.microsoft.com/office/drawing/2014/main" id="{47DD8865-B2AA-E83E-294E-8375C8C8743B}"/>
                </a:ext>
              </a:extLst>
            </p:cNvPr>
            <p:cNvSpPr txBox="1"/>
            <p:nvPr/>
          </p:nvSpPr>
          <p:spPr bwMode="auto">
            <a:xfrm>
              <a:off x="7273568" y="115295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594C6E7E-7742-8146-3612-8DD38FEAF08D}"/>
                </a:ext>
              </a:extLst>
            </p:cNvPr>
            <p:cNvSpPr txBox="1"/>
            <p:nvPr/>
          </p:nvSpPr>
          <p:spPr bwMode="auto">
            <a:xfrm>
              <a:off x="7364940" y="17610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7" name="TextBox 26">
              <a:extLst>
                <a:ext uri="{FF2B5EF4-FFF2-40B4-BE49-F238E27FC236}">
                  <a16:creationId xmlns:a16="http://schemas.microsoft.com/office/drawing/2014/main" id="{77B0DBAD-1C85-B1D3-48D9-1BD66E86214E}"/>
                </a:ext>
              </a:extLst>
            </p:cNvPr>
            <p:cNvSpPr txBox="1"/>
            <p:nvPr/>
          </p:nvSpPr>
          <p:spPr bwMode="auto">
            <a:xfrm>
              <a:off x="7364940" y="23691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F0B8E0C7-049C-0DAF-29AE-02B656200779}"/>
                </a:ext>
              </a:extLst>
            </p:cNvPr>
            <p:cNvSpPr txBox="1"/>
            <p:nvPr/>
          </p:nvSpPr>
          <p:spPr bwMode="auto">
            <a:xfrm>
              <a:off x="7364940" y="29772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F784735B-B661-6984-7DB6-70F66A675FC7}"/>
                </a:ext>
              </a:extLst>
            </p:cNvPr>
            <p:cNvSpPr txBox="1"/>
            <p:nvPr/>
          </p:nvSpPr>
          <p:spPr bwMode="auto">
            <a:xfrm>
              <a:off x="7456311" y="35854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45" name="Group 44">
            <a:extLst>
              <a:ext uri="{FF2B5EF4-FFF2-40B4-BE49-F238E27FC236}">
                <a16:creationId xmlns:a16="http://schemas.microsoft.com/office/drawing/2014/main" id="{8D4692B0-D813-0074-3D6E-3AC2B890AF62}"/>
              </a:ext>
            </a:extLst>
          </p:cNvPr>
          <p:cNvGrpSpPr/>
          <p:nvPr/>
        </p:nvGrpSpPr>
        <p:grpSpPr>
          <a:xfrm>
            <a:off x="7492532" y="2866818"/>
            <a:ext cx="1006364" cy="830997"/>
            <a:chOff x="8689839" y="2630199"/>
            <a:chExt cx="1006364" cy="830997"/>
          </a:xfrm>
        </p:grpSpPr>
        <p:sp>
          <p:nvSpPr>
            <p:cNvPr id="16" name="TextBox 15">
              <a:extLst>
                <a:ext uri="{FF2B5EF4-FFF2-40B4-BE49-F238E27FC236}">
                  <a16:creationId xmlns:a16="http://schemas.microsoft.com/office/drawing/2014/main" id="{78F7B191-0089-4E46-F9E8-1BC5DD3DCD9A}"/>
                </a:ext>
              </a:extLst>
            </p:cNvPr>
            <p:cNvSpPr txBox="1"/>
            <p:nvPr/>
          </p:nvSpPr>
          <p:spPr bwMode="auto">
            <a:xfrm>
              <a:off x="8900792" y="2630199"/>
              <a:ext cx="79541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POLE</a:t>
              </a:r>
              <a:r>
                <a:rPr lang="en-US" sz="1200" b="0" dirty="0">
                  <a:solidFill>
                    <a:schemeClr val="bg1"/>
                  </a:solidFill>
                  <a:latin typeface="Calibri" panose="020F0502020204030204" pitchFamily="34" charset="0"/>
                </a:rPr>
                <a:t>mut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dMMR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NSMP</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p53abn</a:t>
              </a:r>
            </a:p>
          </p:txBody>
        </p:sp>
        <p:grpSp>
          <p:nvGrpSpPr>
            <p:cNvPr id="44" name="Group 43">
              <a:extLst>
                <a:ext uri="{FF2B5EF4-FFF2-40B4-BE49-F238E27FC236}">
                  <a16:creationId xmlns:a16="http://schemas.microsoft.com/office/drawing/2014/main" id="{E339DA49-F27B-AE35-AD7B-A9C9B2757A8F}"/>
                </a:ext>
              </a:extLst>
            </p:cNvPr>
            <p:cNvGrpSpPr/>
            <p:nvPr/>
          </p:nvGrpSpPr>
          <p:grpSpPr>
            <a:xfrm>
              <a:off x="8689839" y="2778368"/>
              <a:ext cx="234023" cy="539585"/>
              <a:chOff x="8689839" y="2778368"/>
              <a:chExt cx="234023" cy="539585"/>
            </a:xfrm>
          </p:grpSpPr>
          <p:cxnSp>
            <p:nvCxnSpPr>
              <p:cNvPr id="40" name="Straight Connector 39">
                <a:extLst>
                  <a:ext uri="{FF2B5EF4-FFF2-40B4-BE49-F238E27FC236}">
                    <a16:creationId xmlns:a16="http://schemas.microsoft.com/office/drawing/2014/main" id="{5E605284-23E4-59C3-AEC0-32991D940901}"/>
                  </a:ext>
                </a:extLst>
              </p:cNvPr>
              <p:cNvCxnSpPr>
                <a:cxnSpLocks/>
              </p:cNvCxnSpPr>
              <p:nvPr/>
            </p:nvCxnSpPr>
            <p:spPr bwMode="auto">
              <a:xfrm>
                <a:off x="8689839" y="2778368"/>
                <a:ext cx="234023" cy="0"/>
              </a:xfrm>
              <a:prstGeom prst="line">
                <a:avLst/>
              </a:prstGeom>
              <a:noFill/>
              <a:ln w="28575" cap="flat" cmpd="sng" algn="ctr">
                <a:solidFill>
                  <a:srgbClr val="E1471D"/>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A3EA1DE-E098-A388-D0D2-FFAE1507E6CA}"/>
                  </a:ext>
                </a:extLst>
              </p:cNvPr>
              <p:cNvCxnSpPr>
                <a:cxnSpLocks/>
              </p:cNvCxnSpPr>
              <p:nvPr/>
            </p:nvCxnSpPr>
            <p:spPr bwMode="auto">
              <a:xfrm>
                <a:off x="8689839" y="2958230"/>
                <a:ext cx="234023" cy="0"/>
              </a:xfrm>
              <a:prstGeom prst="line">
                <a:avLst/>
              </a:prstGeom>
              <a:noFill/>
              <a:ln w="28575" cap="flat" cmpd="sng" algn="ctr">
                <a:solidFill>
                  <a:srgbClr val="00823B"/>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AE017F1-9C6F-2E2B-2710-F3EE5DEB7DB1}"/>
                  </a:ext>
                </a:extLst>
              </p:cNvPr>
              <p:cNvCxnSpPr>
                <a:cxnSpLocks/>
              </p:cNvCxnSpPr>
              <p:nvPr/>
            </p:nvCxnSpPr>
            <p:spPr bwMode="auto">
              <a:xfrm>
                <a:off x="8689839" y="3138092"/>
                <a:ext cx="234023" cy="0"/>
              </a:xfrm>
              <a:prstGeom prst="line">
                <a:avLst/>
              </a:prstGeom>
              <a:noFill/>
              <a:ln w="28575" cap="flat" cmpd="sng" algn="ctr">
                <a:solidFill>
                  <a:srgbClr val="FDB338"/>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136FEA5-E8D1-2EFE-8D5B-C3F00F9005F6}"/>
                  </a:ext>
                </a:extLst>
              </p:cNvPr>
              <p:cNvCxnSpPr>
                <a:cxnSpLocks/>
              </p:cNvCxnSpPr>
              <p:nvPr/>
            </p:nvCxnSpPr>
            <p:spPr bwMode="auto">
              <a:xfrm>
                <a:off x="8689839" y="3317953"/>
                <a:ext cx="234023" cy="0"/>
              </a:xfrm>
              <a:prstGeom prst="line">
                <a:avLst/>
              </a:prstGeom>
              <a:noFill/>
              <a:ln w="28575" cap="flat" cmpd="sng" algn="ctr">
                <a:solidFill>
                  <a:srgbClr val="015873"/>
                </a:solidFill>
                <a:prstDash val="solid"/>
                <a:round/>
                <a:headEnd type="none" w="med" len="med"/>
                <a:tailEnd type="none" w="med" len="med"/>
              </a:ln>
              <a:effectLst/>
            </p:spPr>
          </p:cxnSp>
        </p:grpSp>
      </p:grpSp>
      <p:grpSp>
        <p:nvGrpSpPr>
          <p:cNvPr id="53" name="Group 52">
            <a:extLst>
              <a:ext uri="{FF2B5EF4-FFF2-40B4-BE49-F238E27FC236}">
                <a16:creationId xmlns:a16="http://schemas.microsoft.com/office/drawing/2014/main" id="{20CE4ED4-EDC8-BA8C-F3E9-9CC9702B80EB}"/>
              </a:ext>
            </a:extLst>
          </p:cNvPr>
          <p:cNvGrpSpPr/>
          <p:nvPr/>
        </p:nvGrpSpPr>
        <p:grpSpPr>
          <a:xfrm>
            <a:off x="7190893" y="3730436"/>
            <a:ext cx="4489200" cy="328807"/>
            <a:chOff x="7190893" y="3730436"/>
            <a:chExt cx="4489200" cy="328807"/>
          </a:xfrm>
        </p:grpSpPr>
        <p:grpSp>
          <p:nvGrpSpPr>
            <p:cNvPr id="38" name="Group 37">
              <a:extLst>
                <a:ext uri="{FF2B5EF4-FFF2-40B4-BE49-F238E27FC236}">
                  <a16:creationId xmlns:a16="http://schemas.microsoft.com/office/drawing/2014/main" id="{E39C785E-12F7-D1E2-88EA-174A13FFDD3F}"/>
                </a:ext>
              </a:extLst>
            </p:cNvPr>
            <p:cNvGrpSpPr/>
            <p:nvPr/>
          </p:nvGrpSpPr>
          <p:grpSpPr>
            <a:xfrm>
              <a:off x="7328950" y="3730436"/>
              <a:ext cx="4209618" cy="81424"/>
              <a:chOff x="7328950" y="3679635"/>
              <a:chExt cx="4209618" cy="81424"/>
            </a:xfrm>
          </p:grpSpPr>
          <p:cxnSp>
            <p:nvCxnSpPr>
              <p:cNvPr id="32" name="Straight Connector 31">
                <a:extLst>
                  <a:ext uri="{FF2B5EF4-FFF2-40B4-BE49-F238E27FC236}">
                    <a16:creationId xmlns:a16="http://schemas.microsoft.com/office/drawing/2014/main" id="{99A6C84E-328E-D057-89BE-5B02D883B488}"/>
                  </a:ext>
                </a:extLst>
              </p:cNvPr>
              <p:cNvCxnSpPr>
                <a:cxnSpLocks/>
              </p:cNvCxnSpPr>
              <p:nvPr/>
            </p:nvCxnSpPr>
            <p:spPr bwMode="auto">
              <a:xfrm>
                <a:off x="7328950"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D4053C3-7A25-9966-E8CD-4F50A4827AF5}"/>
                  </a:ext>
                </a:extLst>
              </p:cNvPr>
              <p:cNvCxnSpPr>
                <a:cxnSpLocks/>
              </p:cNvCxnSpPr>
              <p:nvPr/>
            </p:nvCxnSpPr>
            <p:spPr bwMode="auto">
              <a:xfrm>
                <a:off x="8170874"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152D9AA-A9BF-3F8E-4AD4-10DA6673A43C}"/>
                  </a:ext>
                </a:extLst>
              </p:cNvPr>
              <p:cNvCxnSpPr>
                <a:cxnSpLocks/>
              </p:cNvCxnSpPr>
              <p:nvPr/>
            </p:nvCxnSpPr>
            <p:spPr bwMode="auto">
              <a:xfrm>
                <a:off x="9012798"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D0D50C7-2E29-36C9-1731-74D31EF94ECA}"/>
                  </a:ext>
                </a:extLst>
              </p:cNvPr>
              <p:cNvCxnSpPr>
                <a:cxnSpLocks/>
              </p:cNvCxnSpPr>
              <p:nvPr/>
            </p:nvCxnSpPr>
            <p:spPr bwMode="auto">
              <a:xfrm>
                <a:off x="9854722"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B79FB6B-6E89-D789-B4D8-5902E82E03F5}"/>
                  </a:ext>
                </a:extLst>
              </p:cNvPr>
              <p:cNvCxnSpPr>
                <a:cxnSpLocks/>
              </p:cNvCxnSpPr>
              <p:nvPr/>
            </p:nvCxnSpPr>
            <p:spPr bwMode="auto">
              <a:xfrm>
                <a:off x="10696646"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1D2B6C-B67D-3B02-8AD7-B922C59ECC8E}"/>
                  </a:ext>
                </a:extLst>
              </p:cNvPr>
              <p:cNvCxnSpPr>
                <a:cxnSpLocks/>
              </p:cNvCxnSpPr>
              <p:nvPr/>
            </p:nvCxnSpPr>
            <p:spPr bwMode="auto">
              <a:xfrm>
                <a:off x="11538568" y="3679635"/>
                <a:ext cx="0" cy="81424"/>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453CA1E8-C0B8-E342-C0AA-27A93C8DBDE0}"/>
                </a:ext>
              </a:extLst>
            </p:cNvPr>
            <p:cNvGrpSpPr/>
            <p:nvPr/>
          </p:nvGrpSpPr>
          <p:grpSpPr>
            <a:xfrm>
              <a:off x="7190893" y="3751466"/>
              <a:ext cx="4489200" cy="307777"/>
              <a:chOff x="7190893" y="3751466"/>
              <a:chExt cx="4489200" cy="307777"/>
            </a:xfrm>
          </p:grpSpPr>
          <p:sp>
            <p:nvSpPr>
              <p:cNvPr id="46" name="TextBox 45">
                <a:extLst>
                  <a:ext uri="{FF2B5EF4-FFF2-40B4-BE49-F238E27FC236}">
                    <a16:creationId xmlns:a16="http://schemas.microsoft.com/office/drawing/2014/main" id="{4BDFA3A7-CCB9-73E7-13A2-3C3EA4CBB9EB}"/>
                  </a:ext>
                </a:extLst>
              </p:cNvPr>
              <p:cNvSpPr txBox="1"/>
              <p:nvPr/>
            </p:nvSpPr>
            <p:spPr bwMode="auto">
              <a:xfrm>
                <a:off x="7190893"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67D119BA-3530-673F-D27D-91F2F6FB02C7}"/>
                  </a:ext>
                </a:extLst>
              </p:cNvPr>
              <p:cNvSpPr txBox="1"/>
              <p:nvPr/>
            </p:nvSpPr>
            <p:spPr bwMode="auto">
              <a:xfrm>
                <a:off x="8033972"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48" name="TextBox 47">
                <a:extLst>
                  <a:ext uri="{FF2B5EF4-FFF2-40B4-BE49-F238E27FC236}">
                    <a16:creationId xmlns:a16="http://schemas.microsoft.com/office/drawing/2014/main" id="{3D642410-C473-60F0-C46A-DD1804FDA1E0}"/>
                  </a:ext>
                </a:extLst>
              </p:cNvPr>
              <p:cNvSpPr txBox="1"/>
              <p:nvPr/>
            </p:nvSpPr>
            <p:spPr bwMode="auto">
              <a:xfrm>
                <a:off x="8874819"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9" name="TextBox 48">
                <a:extLst>
                  <a:ext uri="{FF2B5EF4-FFF2-40B4-BE49-F238E27FC236}">
                    <a16:creationId xmlns:a16="http://schemas.microsoft.com/office/drawing/2014/main" id="{E999605D-EE27-5694-C790-2A8314CFA381}"/>
                  </a:ext>
                </a:extLst>
              </p:cNvPr>
              <p:cNvSpPr txBox="1"/>
              <p:nvPr/>
            </p:nvSpPr>
            <p:spPr bwMode="auto">
              <a:xfrm>
                <a:off x="9717898"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0" name="TextBox 49">
                <a:extLst>
                  <a:ext uri="{FF2B5EF4-FFF2-40B4-BE49-F238E27FC236}">
                    <a16:creationId xmlns:a16="http://schemas.microsoft.com/office/drawing/2014/main" id="{34EE4F0F-09BA-31C7-FEB7-2B63816E3123}"/>
                  </a:ext>
                </a:extLst>
              </p:cNvPr>
              <p:cNvSpPr txBox="1"/>
              <p:nvPr/>
            </p:nvSpPr>
            <p:spPr bwMode="auto">
              <a:xfrm>
                <a:off x="10560977"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965F199D-ADD3-426C-6AE6-4D03565F275C}"/>
                  </a:ext>
                </a:extLst>
              </p:cNvPr>
              <p:cNvSpPr txBox="1"/>
              <p:nvPr/>
            </p:nvSpPr>
            <p:spPr bwMode="auto">
              <a:xfrm>
                <a:off x="11404056"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grpSp>
      </p:grpSp>
      <p:sp>
        <p:nvSpPr>
          <p:cNvPr id="56" name="Freeform 55">
            <a:extLst>
              <a:ext uri="{FF2B5EF4-FFF2-40B4-BE49-F238E27FC236}">
                <a16:creationId xmlns:a16="http://schemas.microsoft.com/office/drawing/2014/main" id="{70821826-5D21-6134-C367-3247C8DF5A8C}"/>
              </a:ext>
            </a:extLst>
          </p:cNvPr>
          <p:cNvSpPr/>
          <p:nvPr/>
        </p:nvSpPr>
        <p:spPr bwMode="auto">
          <a:xfrm>
            <a:off x="7490775" y="1296380"/>
            <a:ext cx="4000500" cy="47625"/>
          </a:xfrm>
          <a:custGeom>
            <a:avLst/>
            <a:gdLst>
              <a:gd name="connsiteX0" fmla="*/ 0 w 4000500"/>
              <a:gd name="connsiteY0" fmla="*/ 0 h 47625"/>
              <a:gd name="connsiteX1" fmla="*/ 1012825 w 4000500"/>
              <a:gd name="connsiteY1" fmla="*/ 0 h 47625"/>
              <a:gd name="connsiteX2" fmla="*/ 1012825 w 4000500"/>
              <a:gd name="connsiteY2" fmla="*/ 47625 h 47625"/>
              <a:gd name="connsiteX3" fmla="*/ 4000500 w 4000500"/>
              <a:gd name="connsiteY3" fmla="*/ 47625 h 47625"/>
            </a:gdLst>
            <a:ahLst/>
            <a:cxnLst>
              <a:cxn ang="0">
                <a:pos x="connsiteX0" y="connsiteY0"/>
              </a:cxn>
              <a:cxn ang="0">
                <a:pos x="connsiteX1" y="connsiteY1"/>
              </a:cxn>
              <a:cxn ang="0">
                <a:pos x="connsiteX2" y="connsiteY2"/>
              </a:cxn>
              <a:cxn ang="0">
                <a:pos x="connsiteX3" y="connsiteY3"/>
              </a:cxn>
            </a:cxnLst>
            <a:rect l="l" t="t" r="r" b="b"/>
            <a:pathLst>
              <a:path w="4000500" h="47625">
                <a:moveTo>
                  <a:pt x="0" y="0"/>
                </a:moveTo>
                <a:lnTo>
                  <a:pt x="1012825" y="0"/>
                </a:lnTo>
                <a:lnTo>
                  <a:pt x="1012825" y="47625"/>
                </a:lnTo>
                <a:lnTo>
                  <a:pt x="4000500" y="47625"/>
                </a:lnTo>
              </a:path>
            </a:pathLst>
          </a:custGeom>
          <a:noFill/>
          <a:ln w="28575">
            <a:solidFill>
              <a:schemeClr val="accent3"/>
            </a:solidFill>
            <a:miter lim="800000"/>
            <a:headEnd/>
            <a:tailEnd/>
          </a:ln>
        </p:spPr>
        <p:txBody>
          <a:bodyPr rtlCol="0" anchor="ctr"/>
          <a:lstStyle/>
          <a:p>
            <a:pPr algn="ctr"/>
            <a:endParaRPr lang="en-US" dirty="0"/>
          </a:p>
        </p:txBody>
      </p:sp>
      <p:sp>
        <p:nvSpPr>
          <p:cNvPr id="18" name="Freeform: Shape 17">
            <a:extLst>
              <a:ext uri="{FF2B5EF4-FFF2-40B4-BE49-F238E27FC236}">
                <a16:creationId xmlns:a16="http://schemas.microsoft.com/office/drawing/2014/main" id="{6837BC60-05E3-CAAC-7B53-E2A9D2A6A9FC}"/>
              </a:ext>
            </a:extLst>
          </p:cNvPr>
          <p:cNvSpPr/>
          <p:nvPr/>
        </p:nvSpPr>
        <p:spPr bwMode="auto">
          <a:xfrm>
            <a:off x="7924800" y="1301750"/>
            <a:ext cx="3575050" cy="454025"/>
          </a:xfrm>
          <a:custGeom>
            <a:avLst/>
            <a:gdLst>
              <a:gd name="connsiteX0" fmla="*/ 3575050 w 3575050"/>
              <a:gd name="connsiteY0" fmla="*/ 454025 h 454025"/>
              <a:gd name="connsiteX1" fmla="*/ 3403600 w 3575050"/>
              <a:gd name="connsiteY1" fmla="*/ 454025 h 454025"/>
              <a:gd name="connsiteX2" fmla="*/ 3403600 w 3575050"/>
              <a:gd name="connsiteY2" fmla="*/ 431800 h 454025"/>
              <a:gd name="connsiteX3" fmla="*/ 3121025 w 3575050"/>
              <a:gd name="connsiteY3" fmla="*/ 431800 h 454025"/>
              <a:gd name="connsiteX4" fmla="*/ 3121025 w 3575050"/>
              <a:gd name="connsiteY4" fmla="*/ 419100 h 454025"/>
              <a:gd name="connsiteX5" fmla="*/ 3009900 w 3575050"/>
              <a:gd name="connsiteY5" fmla="*/ 419100 h 454025"/>
              <a:gd name="connsiteX6" fmla="*/ 3009900 w 3575050"/>
              <a:gd name="connsiteY6" fmla="*/ 403225 h 454025"/>
              <a:gd name="connsiteX7" fmla="*/ 2581275 w 3575050"/>
              <a:gd name="connsiteY7" fmla="*/ 403225 h 454025"/>
              <a:gd name="connsiteX8" fmla="*/ 2581275 w 3575050"/>
              <a:gd name="connsiteY8" fmla="*/ 377825 h 454025"/>
              <a:gd name="connsiteX9" fmla="*/ 2152650 w 3575050"/>
              <a:gd name="connsiteY9" fmla="*/ 377825 h 454025"/>
              <a:gd name="connsiteX10" fmla="*/ 2152650 w 3575050"/>
              <a:gd name="connsiteY10" fmla="*/ 361950 h 454025"/>
              <a:gd name="connsiteX11" fmla="*/ 2066925 w 3575050"/>
              <a:gd name="connsiteY11" fmla="*/ 361950 h 454025"/>
              <a:gd name="connsiteX12" fmla="*/ 2066925 w 3575050"/>
              <a:gd name="connsiteY12" fmla="*/ 342900 h 454025"/>
              <a:gd name="connsiteX13" fmla="*/ 1920875 w 3575050"/>
              <a:gd name="connsiteY13" fmla="*/ 342900 h 454025"/>
              <a:gd name="connsiteX14" fmla="*/ 1920875 w 3575050"/>
              <a:gd name="connsiteY14" fmla="*/ 320675 h 454025"/>
              <a:gd name="connsiteX15" fmla="*/ 1851025 w 3575050"/>
              <a:gd name="connsiteY15" fmla="*/ 320675 h 454025"/>
              <a:gd name="connsiteX16" fmla="*/ 1851025 w 3575050"/>
              <a:gd name="connsiteY16" fmla="*/ 304800 h 454025"/>
              <a:gd name="connsiteX17" fmla="*/ 1806575 w 3575050"/>
              <a:gd name="connsiteY17" fmla="*/ 304800 h 454025"/>
              <a:gd name="connsiteX18" fmla="*/ 1806575 w 3575050"/>
              <a:gd name="connsiteY18" fmla="*/ 288925 h 454025"/>
              <a:gd name="connsiteX19" fmla="*/ 1774825 w 3575050"/>
              <a:gd name="connsiteY19" fmla="*/ 288925 h 454025"/>
              <a:gd name="connsiteX20" fmla="*/ 1774825 w 3575050"/>
              <a:gd name="connsiteY20" fmla="*/ 279400 h 454025"/>
              <a:gd name="connsiteX21" fmla="*/ 1724025 w 3575050"/>
              <a:gd name="connsiteY21" fmla="*/ 279400 h 454025"/>
              <a:gd name="connsiteX22" fmla="*/ 1724025 w 3575050"/>
              <a:gd name="connsiteY22" fmla="*/ 260350 h 454025"/>
              <a:gd name="connsiteX23" fmla="*/ 1393825 w 3575050"/>
              <a:gd name="connsiteY23" fmla="*/ 260350 h 454025"/>
              <a:gd name="connsiteX24" fmla="*/ 1393825 w 3575050"/>
              <a:gd name="connsiteY24" fmla="*/ 234950 h 454025"/>
              <a:gd name="connsiteX25" fmla="*/ 1352550 w 3575050"/>
              <a:gd name="connsiteY25" fmla="*/ 234950 h 454025"/>
              <a:gd name="connsiteX26" fmla="*/ 1352550 w 3575050"/>
              <a:gd name="connsiteY26" fmla="*/ 222250 h 454025"/>
              <a:gd name="connsiteX27" fmla="*/ 1314450 w 3575050"/>
              <a:gd name="connsiteY27" fmla="*/ 222250 h 454025"/>
              <a:gd name="connsiteX28" fmla="*/ 1314450 w 3575050"/>
              <a:gd name="connsiteY28" fmla="*/ 200025 h 454025"/>
              <a:gd name="connsiteX29" fmla="*/ 1314450 w 3575050"/>
              <a:gd name="connsiteY29" fmla="*/ 200025 h 454025"/>
              <a:gd name="connsiteX30" fmla="*/ 1298575 w 3575050"/>
              <a:gd name="connsiteY30" fmla="*/ 184150 h 454025"/>
              <a:gd name="connsiteX31" fmla="*/ 1235075 w 3575050"/>
              <a:gd name="connsiteY31" fmla="*/ 184150 h 454025"/>
              <a:gd name="connsiteX32" fmla="*/ 1235075 w 3575050"/>
              <a:gd name="connsiteY32" fmla="*/ 165100 h 454025"/>
              <a:gd name="connsiteX33" fmla="*/ 993775 w 3575050"/>
              <a:gd name="connsiteY33" fmla="*/ 165100 h 454025"/>
              <a:gd name="connsiteX34" fmla="*/ 993775 w 3575050"/>
              <a:gd name="connsiteY34" fmla="*/ 136525 h 454025"/>
              <a:gd name="connsiteX35" fmla="*/ 965200 w 3575050"/>
              <a:gd name="connsiteY35" fmla="*/ 136525 h 454025"/>
              <a:gd name="connsiteX36" fmla="*/ 965200 w 3575050"/>
              <a:gd name="connsiteY36" fmla="*/ 101600 h 454025"/>
              <a:gd name="connsiteX37" fmla="*/ 939800 w 3575050"/>
              <a:gd name="connsiteY37" fmla="*/ 101600 h 454025"/>
              <a:gd name="connsiteX38" fmla="*/ 939800 w 3575050"/>
              <a:gd name="connsiteY38" fmla="*/ 88900 h 454025"/>
              <a:gd name="connsiteX39" fmla="*/ 708025 w 3575050"/>
              <a:gd name="connsiteY39" fmla="*/ 88900 h 454025"/>
              <a:gd name="connsiteX40" fmla="*/ 708025 w 3575050"/>
              <a:gd name="connsiteY40" fmla="*/ 79375 h 454025"/>
              <a:gd name="connsiteX41" fmla="*/ 666750 w 3575050"/>
              <a:gd name="connsiteY41" fmla="*/ 79375 h 454025"/>
              <a:gd name="connsiteX42" fmla="*/ 666750 w 3575050"/>
              <a:gd name="connsiteY42" fmla="*/ 57150 h 454025"/>
              <a:gd name="connsiteX43" fmla="*/ 542925 w 3575050"/>
              <a:gd name="connsiteY43" fmla="*/ 57150 h 454025"/>
              <a:gd name="connsiteX44" fmla="*/ 542925 w 3575050"/>
              <a:gd name="connsiteY44" fmla="*/ 44450 h 454025"/>
              <a:gd name="connsiteX45" fmla="*/ 476250 w 3575050"/>
              <a:gd name="connsiteY45" fmla="*/ 44450 h 454025"/>
              <a:gd name="connsiteX46" fmla="*/ 476250 w 3575050"/>
              <a:gd name="connsiteY46" fmla="*/ 28575 h 454025"/>
              <a:gd name="connsiteX47" fmla="*/ 142875 w 3575050"/>
              <a:gd name="connsiteY47" fmla="*/ 28575 h 454025"/>
              <a:gd name="connsiteX48" fmla="*/ 142875 w 3575050"/>
              <a:gd name="connsiteY48" fmla="*/ 0 h 454025"/>
              <a:gd name="connsiteX49" fmla="*/ 0 w 3575050"/>
              <a:gd name="connsiteY49" fmla="*/ 0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575050" h="454025">
                <a:moveTo>
                  <a:pt x="3575050" y="454025"/>
                </a:moveTo>
                <a:lnTo>
                  <a:pt x="3403600" y="454025"/>
                </a:lnTo>
                <a:lnTo>
                  <a:pt x="3403600" y="431800"/>
                </a:lnTo>
                <a:lnTo>
                  <a:pt x="3121025" y="431800"/>
                </a:lnTo>
                <a:lnTo>
                  <a:pt x="3121025" y="419100"/>
                </a:lnTo>
                <a:lnTo>
                  <a:pt x="3009900" y="419100"/>
                </a:lnTo>
                <a:lnTo>
                  <a:pt x="3009900" y="403225"/>
                </a:lnTo>
                <a:lnTo>
                  <a:pt x="2581275" y="403225"/>
                </a:lnTo>
                <a:lnTo>
                  <a:pt x="2581275" y="377825"/>
                </a:lnTo>
                <a:lnTo>
                  <a:pt x="2152650" y="377825"/>
                </a:lnTo>
                <a:lnTo>
                  <a:pt x="2152650" y="361950"/>
                </a:lnTo>
                <a:lnTo>
                  <a:pt x="2066925" y="361950"/>
                </a:lnTo>
                <a:lnTo>
                  <a:pt x="2066925" y="342900"/>
                </a:lnTo>
                <a:lnTo>
                  <a:pt x="1920875" y="342900"/>
                </a:lnTo>
                <a:lnTo>
                  <a:pt x="1920875" y="320675"/>
                </a:lnTo>
                <a:lnTo>
                  <a:pt x="1851025" y="320675"/>
                </a:lnTo>
                <a:lnTo>
                  <a:pt x="1851025" y="304800"/>
                </a:lnTo>
                <a:lnTo>
                  <a:pt x="1806575" y="304800"/>
                </a:lnTo>
                <a:lnTo>
                  <a:pt x="1806575" y="288925"/>
                </a:lnTo>
                <a:lnTo>
                  <a:pt x="1774825" y="288925"/>
                </a:lnTo>
                <a:lnTo>
                  <a:pt x="1774825" y="279400"/>
                </a:lnTo>
                <a:lnTo>
                  <a:pt x="1724025" y="279400"/>
                </a:lnTo>
                <a:lnTo>
                  <a:pt x="1724025" y="260350"/>
                </a:lnTo>
                <a:lnTo>
                  <a:pt x="1393825" y="260350"/>
                </a:lnTo>
                <a:lnTo>
                  <a:pt x="1393825" y="234950"/>
                </a:lnTo>
                <a:lnTo>
                  <a:pt x="1352550" y="234950"/>
                </a:lnTo>
                <a:lnTo>
                  <a:pt x="1352550" y="222250"/>
                </a:lnTo>
                <a:lnTo>
                  <a:pt x="1314450" y="222250"/>
                </a:lnTo>
                <a:lnTo>
                  <a:pt x="1314450" y="200025"/>
                </a:lnTo>
                <a:lnTo>
                  <a:pt x="1314450" y="200025"/>
                </a:lnTo>
                <a:lnTo>
                  <a:pt x="1298575" y="184150"/>
                </a:lnTo>
                <a:lnTo>
                  <a:pt x="1235075" y="184150"/>
                </a:lnTo>
                <a:lnTo>
                  <a:pt x="1235075" y="165100"/>
                </a:lnTo>
                <a:lnTo>
                  <a:pt x="993775" y="165100"/>
                </a:lnTo>
                <a:lnTo>
                  <a:pt x="993775" y="136525"/>
                </a:lnTo>
                <a:lnTo>
                  <a:pt x="965200" y="136525"/>
                </a:lnTo>
                <a:lnTo>
                  <a:pt x="965200" y="101600"/>
                </a:lnTo>
                <a:lnTo>
                  <a:pt x="939800" y="101600"/>
                </a:lnTo>
                <a:lnTo>
                  <a:pt x="939800" y="88900"/>
                </a:lnTo>
                <a:lnTo>
                  <a:pt x="708025" y="88900"/>
                </a:lnTo>
                <a:lnTo>
                  <a:pt x="708025" y="79375"/>
                </a:lnTo>
                <a:lnTo>
                  <a:pt x="666750" y="79375"/>
                </a:lnTo>
                <a:lnTo>
                  <a:pt x="666750" y="57150"/>
                </a:lnTo>
                <a:lnTo>
                  <a:pt x="542925" y="57150"/>
                </a:lnTo>
                <a:lnTo>
                  <a:pt x="542925" y="44450"/>
                </a:lnTo>
                <a:lnTo>
                  <a:pt x="476250" y="44450"/>
                </a:lnTo>
                <a:lnTo>
                  <a:pt x="476250" y="28575"/>
                </a:lnTo>
                <a:lnTo>
                  <a:pt x="142875" y="28575"/>
                </a:lnTo>
                <a:lnTo>
                  <a:pt x="142875"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3F2A74DB-77E0-5EFB-F14C-04CAA285524B}"/>
              </a:ext>
            </a:extLst>
          </p:cNvPr>
          <p:cNvSpPr/>
          <p:nvPr/>
        </p:nvSpPr>
        <p:spPr bwMode="auto">
          <a:xfrm>
            <a:off x="7489825" y="1289050"/>
            <a:ext cx="4013200" cy="288925"/>
          </a:xfrm>
          <a:custGeom>
            <a:avLst/>
            <a:gdLst>
              <a:gd name="connsiteX0" fmla="*/ 0 w 4013200"/>
              <a:gd name="connsiteY0" fmla="*/ 0 h 288925"/>
              <a:gd name="connsiteX1" fmla="*/ 428625 w 4013200"/>
              <a:gd name="connsiteY1" fmla="*/ 0 h 288925"/>
              <a:gd name="connsiteX2" fmla="*/ 428625 w 4013200"/>
              <a:gd name="connsiteY2" fmla="*/ 38100 h 288925"/>
              <a:gd name="connsiteX3" fmla="*/ 625475 w 4013200"/>
              <a:gd name="connsiteY3" fmla="*/ 38100 h 288925"/>
              <a:gd name="connsiteX4" fmla="*/ 625475 w 4013200"/>
              <a:gd name="connsiteY4" fmla="*/ 66675 h 288925"/>
              <a:gd name="connsiteX5" fmla="*/ 717550 w 4013200"/>
              <a:gd name="connsiteY5" fmla="*/ 66675 h 288925"/>
              <a:gd name="connsiteX6" fmla="*/ 717550 w 4013200"/>
              <a:gd name="connsiteY6" fmla="*/ 92075 h 288925"/>
              <a:gd name="connsiteX7" fmla="*/ 819150 w 4013200"/>
              <a:gd name="connsiteY7" fmla="*/ 92075 h 288925"/>
              <a:gd name="connsiteX8" fmla="*/ 819150 w 4013200"/>
              <a:gd name="connsiteY8" fmla="*/ 107950 h 288925"/>
              <a:gd name="connsiteX9" fmla="*/ 1311275 w 4013200"/>
              <a:gd name="connsiteY9" fmla="*/ 107950 h 288925"/>
              <a:gd name="connsiteX10" fmla="*/ 1311275 w 4013200"/>
              <a:gd name="connsiteY10" fmla="*/ 136525 h 288925"/>
              <a:gd name="connsiteX11" fmla="*/ 1612900 w 4013200"/>
              <a:gd name="connsiteY11" fmla="*/ 136525 h 288925"/>
              <a:gd name="connsiteX12" fmla="*/ 1612900 w 4013200"/>
              <a:gd name="connsiteY12" fmla="*/ 155575 h 288925"/>
              <a:gd name="connsiteX13" fmla="*/ 1927225 w 4013200"/>
              <a:gd name="connsiteY13" fmla="*/ 155575 h 288925"/>
              <a:gd name="connsiteX14" fmla="*/ 1920875 w 4013200"/>
              <a:gd name="connsiteY14" fmla="*/ 161925 h 288925"/>
              <a:gd name="connsiteX15" fmla="*/ 2292350 w 4013200"/>
              <a:gd name="connsiteY15" fmla="*/ 161925 h 288925"/>
              <a:gd name="connsiteX16" fmla="*/ 2292350 w 4013200"/>
              <a:gd name="connsiteY16" fmla="*/ 187325 h 288925"/>
              <a:gd name="connsiteX17" fmla="*/ 2486025 w 4013200"/>
              <a:gd name="connsiteY17" fmla="*/ 187325 h 288925"/>
              <a:gd name="connsiteX18" fmla="*/ 2486025 w 4013200"/>
              <a:gd name="connsiteY18" fmla="*/ 206375 h 288925"/>
              <a:gd name="connsiteX19" fmla="*/ 3130550 w 4013200"/>
              <a:gd name="connsiteY19" fmla="*/ 206375 h 288925"/>
              <a:gd name="connsiteX20" fmla="*/ 3130550 w 4013200"/>
              <a:gd name="connsiteY20" fmla="*/ 228600 h 288925"/>
              <a:gd name="connsiteX21" fmla="*/ 3927475 w 4013200"/>
              <a:gd name="connsiteY21" fmla="*/ 228600 h 288925"/>
              <a:gd name="connsiteX22" fmla="*/ 3927475 w 4013200"/>
              <a:gd name="connsiteY22" fmla="*/ 250825 h 288925"/>
              <a:gd name="connsiteX23" fmla="*/ 3965575 w 4013200"/>
              <a:gd name="connsiteY23" fmla="*/ 250825 h 288925"/>
              <a:gd name="connsiteX24" fmla="*/ 3965575 w 4013200"/>
              <a:gd name="connsiteY24" fmla="*/ 266700 h 288925"/>
              <a:gd name="connsiteX25" fmla="*/ 3987800 w 4013200"/>
              <a:gd name="connsiteY25" fmla="*/ 266700 h 288925"/>
              <a:gd name="connsiteX26" fmla="*/ 3987800 w 4013200"/>
              <a:gd name="connsiteY26" fmla="*/ 288925 h 288925"/>
              <a:gd name="connsiteX27" fmla="*/ 4013200 w 4013200"/>
              <a:gd name="connsiteY27" fmla="*/ 288925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13200" h="288925">
                <a:moveTo>
                  <a:pt x="0" y="0"/>
                </a:moveTo>
                <a:lnTo>
                  <a:pt x="428625" y="0"/>
                </a:lnTo>
                <a:lnTo>
                  <a:pt x="428625" y="38100"/>
                </a:lnTo>
                <a:lnTo>
                  <a:pt x="625475" y="38100"/>
                </a:lnTo>
                <a:lnTo>
                  <a:pt x="625475" y="66675"/>
                </a:lnTo>
                <a:lnTo>
                  <a:pt x="717550" y="66675"/>
                </a:lnTo>
                <a:lnTo>
                  <a:pt x="717550" y="92075"/>
                </a:lnTo>
                <a:lnTo>
                  <a:pt x="819150" y="92075"/>
                </a:lnTo>
                <a:lnTo>
                  <a:pt x="819150" y="107950"/>
                </a:lnTo>
                <a:lnTo>
                  <a:pt x="1311275" y="107950"/>
                </a:lnTo>
                <a:lnTo>
                  <a:pt x="1311275" y="136525"/>
                </a:lnTo>
                <a:lnTo>
                  <a:pt x="1612900" y="136525"/>
                </a:lnTo>
                <a:lnTo>
                  <a:pt x="1612900" y="155575"/>
                </a:lnTo>
                <a:lnTo>
                  <a:pt x="1927225" y="155575"/>
                </a:lnTo>
                <a:lnTo>
                  <a:pt x="1920875" y="161925"/>
                </a:lnTo>
                <a:lnTo>
                  <a:pt x="2292350" y="161925"/>
                </a:lnTo>
                <a:lnTo>
                  <a:pt x="2292350" y="187325"/>
                </a:lnTo>
                <a:lnTo>
                  <a:pt x="2486025" y="187325"/>
                </a:lnTo>
                <a:lnTo>
                  <a:pt x="2486025" y="206375"/>
                </a:lnTo>
                <a:lnTo>
                  <a:pt x="3130550" y="206375"/>
                </a:lnTo>
                <a:lnTo>
                  <a:pt x="3130550" y="228600"/>
                </a:lnTo>
                <a:lnTo>
                  <a:pt x="3927475" y="228600"/>
                </a:lnTo>
                <a:lnTo>
                  <a:pt x="3927475" y="250825"/>
                </a:lnTo>
                <a:lnTo>
                  <a:pt x="3965575" y="250825"/>
                </a:lnTo>
                <a:lnTo>
                  <a:pt x="3965575" y="266700"/>
                </a:lnTo>
                <a:lnTo>
                  <a:pt x="3987800" y="266700"/>
                </a:lnTo>
                <a:lnTo>
                  <a:pt x="3987800" y="288925"/>
                </a:lnTo>
                <a:lnTo>
                  <a:pt x="4013200" y="288925"/>
                </a:lnTo>
              </a:path>
            </a:pathLst>
          </a:custGeom>
          <a:noFill/>
          <a:ln w="28575">
            <a:solidFill>
              <a:schemeClr val="accent5"/>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33ECDC70-C6EC-2CC8-019F-D4D145E7D496}"/>
              </a:ext>
            </a:extLst>
          </p:cNvPr>
          <p:cNvSpPr/>
          <p:nvPr/>
        </p:nvSpPr>
        <p:spPr bwMode="auto">
          <a:xfrm>
            <a:off x="8026400" y="1343025"/>
            <a:ext cx="3482975" cy="1073150"/>
          </a:xfrm>
          <a:custGeom>
            <a:avLst/>
            <a:gdLst>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73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102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746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482975" h="1073150">
                <a:moveTo>
                  <a:pt x="3482975" y="1073150"/>
                </a:moveTo>
                <a:lnTo>
                  <a:pt x="3346450" y="1073150"/>
                </a:lnTo>
                <a:lnTo>
                  <a:pt x="3346450" y="1041400"/>
                </a:lnTo>
                <a:lnTo>
                  <a:pt x="3222625" y="1041400"/>
                </a:lnTo>
                <a:lnTo>
                  <a:pt x="3222625" y="1019175"/>
                </a:lnTo>
                <a:lnTo>
                  <a:pt x="2813050" y="1019175"/>
                </a:lnTo>
                <a:lnTo>
                  <a:pt x="2813050" y="990600"/>
                </a:lnTo>
                <a:lnTo>
                  <a:pt x="2774950" y="990600"/>
                </a:lnTo>
                <a:lnTo>
                  <a:pt x="2774950" y="958850"/>
                </a:lnTo>
                <a:lnTo>
                  <a:pt x="2752725" y="958850"/>
                </a:lnTo>
                <a:lnTo>
                  <a:pt x="2752725" y="930275"/>
                </a:lnTo>
                <a:lnTo>
                  <a:pt x="2540000" y="930275"/>
                </a:lnTo>
                <a:lnTo>
                  <a:pt x="2540000" y="904875"/>
                </a:lnTo>
                <a:lnTo>
                  <a:pt x="2406650" y="904875"/>
                </a:lnTo>
                <a:lnTo>
                  <a:pt x="2406650" y="879475"/>
                </a:lnTo>
                <a:lnTo>
                  <a:pt x="2352675" y="879475"/>
                </a:lnTo>
                <a:lnTo>
                  <a:pt x="2352675" y="857250"/>
                </a:lnTo>
                <a:lnTo>
                  <a:pt x="1984375" y="857250"/>
                </a:lnTo>
                <a:lnTo>
                  <a:pt x="1984375" y="800100"/>
                </a:lnTo>
                <a:lnTo>
                  <a:pt x="1816100" y="800100"/>
                </a:lnTo>
                <a:lnTo>
                  <a:pt x="1816100" y="774700"/>
                </a:lnTo>
                <a:lnTo>
                  <a:pt x="1797050" y="774700"/>
                </a:lnTo>
                <a:lnTo>
                  <a:pt x="1797050" y="739775"/>
                </a:lnTo>
                <a:lnTo>
                  <a:pt x="1743075" y="739775"/>
                </a:lnTo>
                <a:lnTo>
                  <a:pt x="1743075" y="720725"/>
                </a:lnTo>
                <a:lnTo>
                  <a:pt x="1720850" y="720725"/>
                </a:lnTo>
                <a:lnTo>
                  <a:pt x="1720850" y="695325"/>
                </a:lnTo>
                <a:lnTo>
                  <a:pt x="1692275" y="695325"/>
                </a:lnTo>
                <a:lnTo>
                  <a:pt x="1692275" y="676275"/>
                </a:lnTo>
                <a:lnTo>
                  <a:pt x="1628775" y="676275"/>
                </a:lnTo>
                <a:lnTo>
                  <a:pt x="1628775" y="641350"/>
                </a:lnTo>
                <a:lnTo>
                  <a:pt x="1549400" y="641350"/>
                </a:lnTo>
                <a:lnTo>
                  <a:pt x="1549400" y="612775"/>
                </a:lnTo>
                <a:lnTo>
                  <a:pt x="1498600" y="612775"/>
                </a:lnTo>
                <a:lnTo>
                  <a:pt x="1498600" y="593725"/>
                </a:lnTo>
                <a:lnTo>
                  <a:pt x="1425575" y="593725"/>
                </a:lnTo>
                <a:lnTo>
                  <a:pt x="1425575" y="568325"/>
                </a:lnTo>
                <a:lnTo>
                  <a:pt x="1228725" y="568325"/>
                </a:lnTo>
                <a:lnTo>
                  <a:pt x="1228725" y="539750"/>
                </a:lnTo>
                <a:lnTo>
                  <a:pt x="1054100" y="539750"/>
                </a:lnTo>
                <a:lnTo>
                  <a:pt x="1054100" y="495300"/>
                </a:lnTo>
                <a:lnTo>
                  <a:pt x="1041400" y="495300"/>
                </a:lnTo>
                <a:lnTo>
                  <a:pt x="1041400" y="463550"/>
                </a:lnTo>
                <a:lnTo>
                  <a:pt x="990600" y="463550"/>
                </a:lnTo>
                <a:lnTo>
                  <a:pt x="990600" y="425450"/>
                </a:lnTo>
                <a:lnTo>
                  <a:pt x="971550" y="425450"/>
                </a:lnTo>
                <a:lnTo>
                  <a:pt x="971550" y="400050"/>
                </a:lnTo>
                <a:lnTo>
                  <a:pt x="952500" y="400050"/>
                </a:lnTo>
                <a:lnTo>
                  <a:pt x="952500" y="355600"/>
                </a:lnTo>
                <a:lnTo>
                  <a:pt x="901700" y="355600"/>
                </a:lnTo>
                <a:lnTo>
                  <a:pt x="901700" y="327025"/>
                </a:lnTo>
                <a:lnTo>
                  <a:pt x="850900" y="327025"/>
                </a:lnTo>
                <a:lnTo>
                  <a:pt x="850900" y="304800"/>
                </a:lnTo>
                <a:lnTo>
                  <a:pt x="838200" y="304800"/>
                </a:lnTo>
                <a:lnTo>
                  <a:pt x="838200" y="279400"/>
                </a:lnTo>
                <a:lnTo>
                  <a:pt x="793750" y="279400"/>
                </a:lnTo>
                <a:lnTo>
                  <a:pt x="793750" y="247650"/>
                </a:lnTo>
                <a:lnTo>
                  <a:pt x="628650" y="247650"/>
                </a:lnTo>
                <a:lnTo>
                  <a:pt x="628650" y="222250"/>
                </a:lnTo>
                <a:lnTo>
                  <a:pt x="596900" y="222250"/>
                </a:lnTo>
                <a:lnTo>
                  <a:pt x="596900" y="193675"/>
                </a:lnTo>
                <a:lnTo>
                  <a:pt x="577850" y="193675"/>
                </a:lnTo>
                <a:lnTo>
                  <a:pt x="577850" y="193675"/>
                </a:lnTo>
                <a:lnTo>
                  <a:pt x="574675" y="184150"/>
                </a:lnTo>
                <a:lnTo>
                  <a:pt x="441325" y="184150"/>
                </a:lnTo>
                <a:lnTo>
                  <a:pt x="441325" y="142875"/>
                </a:lnTo>
                <a:lnTo>
                  <a:pt x="327025" y="142875"/>
                </a:lnTo>
                <a:lnTo>
                  <a:pt x="327025" y="123825"/>
                </a:lnTo>
                <a:lnTo>
                  <a:pt x="203200" y="123825"/>
                </a:lnTo>
                <a:lnTo>
                  <a:pt x="203200" y="95250"/>
                </a:lnTo>
                <a:lnTo>
                  <a:pt x="158750" y="95250"/>
                </a:lnTo>
                <a:lnTo>
                  <a:pt x="158750" y="66675"/>
                </a:lnTo>
                <a:lnTo>
                  <a:pt x="98425" y="66675"/>
                </a:lnTo>
                <a:lnTo>
                  <a:pt x="98425" y="41275"/>
                </a:lnTo>
                <a:lnTo>
                  <a:pt x="82550" y="41275"/>
                </a:lnTo>
                <a:lnTo>
                  <a:pt x="82550" y="12700"/>
                </a:lnTo>
                <a:lnTo>
                  <a:pt x="0" y="1270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 name="Text Box 15">
            <a:extLst>
              <a:ext uri="{FF2B5EF4-FFF2-40B4-BE49-F238E27FC236}">
                <a16:creationId xmlns:a16="http://schemas.microsoft.com/office/drawing/2014/main" id="{944E7940-9B99-327E-B2D8-8DA3C32B7D3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MacKay. Oncotarget. 2017;8:84579. 2. Cancer Genome Atlas Research Network. Nature. 2013;497:67.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León-Castillo. JCO. 2020;38:3388.</a:t>
            </a:r>
          </a:p>
        </p:txBody>
      </p:sp>
    </p:spTree>
    <p:extLst>
      <p:ext uri="{BB962C8B-B14F-4D97-AF65-F5344CB8AC3E}">
        <p14:creationId xmlns:p14="http://schemas.microsoft.com/office/powerpoint/2010/main" val="2622759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D8E2B9-3E2C-4229-82B2-B5FEE379513D}"/>
              </a:ext>
            </a:extLst>
          </p:cNvPr>
          <p:cNvSpPr>
            <a:spLocks noGrp="1"/>
          </p:cNvSpPr>
          <p:nvPr>
            <p:ph type="title"/>
          </p:nvPr>
        </p:nvSpPr>
        <p:spPr/>
        <p:txBody>
          <a:bodyPr>
            <a:normAutofit/>
          </a:bodyPr>
          <a:lstStyle/>
          <a:p>
            <a:r>
              <a:rPr lang="es-ES" dirty="0"/>
              <a:t>Molecular Subtyping of EC: PORTEC-3 Trial</a:t>
            </a:r>
            <a:endParaRPr lang="en-US" dirty="0"/>
          </a:p>
        </p:txBody>
      </p:sp>
      <p:sp>
        <p:nvSpPr>
          <p:cNvPr id="2" name="Content Placeholder 1">
            <a:extLst>
              <a:ext uri="{FF2B5EF4-FFF2-40B4-BE49-F238E27FC236}">
                <a16:creationId xmlns:a16="http://schemas.microsoft.com/office/drawing/2014/main" id="{A5682F18-8A2C-468F-DB30-CF7FAC30FBF6}"/>
              </a:ext>
            </a:extLst>
          </p:cNvPr>
          <p:cNvSpPr>
            <a:spLocks noGrp="1"/>
          </p:cNvSpPr>
          <p:nvPr>
            <p:ph idx="1"/>
          </p:nvPr>
        </p:nvSpPr>
        <p:spPr>
          <a:xfrm>
            <a:off x="604674" y="4886890"/>
            <a:ext cx="10877529" cy="1628217"/>
          </a:xfrm>
        </p:spPr>
        <p:txBody>
          <a:bodyPr/>
          <a:lstStyle/>
          <a:p>
            <a:pPr>
              <a:spcAft>
                <a:spcPts val="0"/>
              </a:spcAft>
            </a:pPr>
            <a:r>
              <a:rPr lang="en-US" sz="2200" i="1" dirty="0">
                <a:solidFill>
                  <a:schemeClr val="accent3"/>
                </a:solidFill>
              </a:rPr>
              <a:t>POLE</a:t>
            </a:r>
            <a:r>
              <a:rPr lang="en-US" sz="2200" dirty="0">
                <a:solidFill>
                  <a:schemeClr val="accent3"/>
                </a:solidFill>
              </a:rPr>
              <a:t>mut: </a:t>
            </a:r>
            <a:r>
              <a:rPr lang="en-US" sz="2200" dirty="0"/>
              <a:t>does not relapse regardless of therapy</a:t>
            </a:r>
          </a:p>
          <a:p>
            <a:pPr>
              <a:spcAft>
                <a:spcPts val="0"/>
              </a:spcAft>
            </a:pPr>
            <a:r>
              <a:rPr lang="en-US" sz="2200" dirty="0">
                <a:solidFill>
                  <a:schemeClr val="accent1"/>
                </a:solidFill>
              </a:rPr>
              <a:t>p53abn:</a:t>
            </a:r>
            <a:r>
              <a:rPr lang="en-US" sz="2200" dirty="0"/>
              <a:t> worst prognosis but significant benefit from adjuvant CT</a:t>
            </a:r>
          </a:p>
          <a:p>
            <a:pPr>
              <a:spcAft>
                <a:spcPts val="0"/>
              </a:spcAft>
            </a:pPr>
            <a:r>
              <a:rPr lang="en-US" sz="2200" dirty="0">
                <a:solidFill>
                  <a:schemeClr val="accent4"/>
                </a:solidFill>
              </a:rPr>
              <a:t>MSI</a:t>
            </a:r>
            <a:r>
              <a:rPr lang="en-US" sz="2200" dirty="0"/>
              <a:t> and </a:t>
            </a:r>
            <a:r>
              <a:rPr lang="en-US" sz="2200" dirty="0">
                <a:solidFill>
                  <a:schemeClr val="accent5"/>
                </a:solidFill>
              </a:rPr>
              <a:t>copy number low/NSMP</a:t>
            </a:r>
            <a:r>
              <a:rPr lang="en-US" sz="2200" dirty="0"/>
              <a:t>: intermediate prognosis, little benefit from adjuvant CT</a:t>
            </a:r>
          </a:p>
        </p:txBody>
      </p:sp>
      <p:sp>
        <p:nvSpPr>
          <p:cNvPr id="13" name="TextBox 12">
            <a:extLst>
              <a:ext uri="{FF2B5EF4-FFF2-40B4-BE49-F238E27FC236}">
                <a16:creationId xmlns:a16="http://schemas.microsoft.com/office/drawing/2014/main" id="{EC4EBEE9-B1A6-D25C-5C2A-895793DCEEC5}"/>
              </a:ext>
            </a:extLst>
          </p:cNvPr>
          <p:cNvSpPr txBox="1"/>
          <p:nvPr/>
        </p:nvSpPr>
        <p:spPr>
          <a:xfrm>
            <a:off x="3275219" y="1077799"/>
            <a:ext cx="6347063" cy="338554"/>
          </a:xfrm>
          <a:prstGeom prst="rect">
            <a:avLst/>
          </a:prstGeom>
          <a:noFill/>
          <a:ln w="19050">
            <a:noFill/>
          </a:ln>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IT" sz="1600" i="0" u="sng" strike="noStrike" kern="1200" cap="none" spc="0" normalizeH="0" baseline="0" noProof="0" dirty="0">
                <a:ln>
                  <a:noFill/>
                </a:ln>
                <a:solidFill>
                  <a:schemeClr val="bg1"/>
                </a:solidFill>
                <a:effectLst/>
                <a:uLnTx/>
                <a:uFillTx/>
                <a:latin typeface="Calibri" panose="020F0502020204030204"/>
                <a:ea typeface="+mn-ea"/>
                <a:cs typeface="+mn-cs"/>
              </a:rPr>
              <a:t>Prognostic </a:t>
            </a:r>
            <a:r>
              <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rPr>
              <a:t>and </a:t>
            </a:r>
            <a:r>
              <a:rPr lang="en-US" sz="1600" u="sng" dirty="0">
                <a:solidFill>
                  <a:schemeClr val="bg1"/>
                </a:solidFill>
                <a:latin typeface="Calibri" panose="020F0502020204030204"/>
                <a:cs typeface="+mn-cs"/>
              </a:rPr>
              <a:t>P</a:t>
            </a:r>
            <a:r>
              <a:rPr kumimoji="0" lang="en-IT" sz="1600" i="0" u="sng" strike="noStrike" kern="1200" cap="none" spc="0" normalizeH="0" baseline="0" noProof="0" dirty="0">
                <a:ln>
                  <a:noFill/>
                </a:ln>
                <a:solidFill>
                  <a:schemeClr val="bg1"/>
                </a:solidFill>
                <a:effectLst/>
                <a:uLnTx/>
                <a:uFillTx/>
                <a:latin typeface="Calibri" panose="020F0502020204030204"/>
                <a:ea typeface="+mn-ea"/>
                <a:cs typeface="+mn-cs"/>
              </a:rPr>
              <a:t>redictive</a:t>
            </a:r>
            <a:r>
              <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rPr>
              <a:t> </a:t>
            </a:r>
            <a:r>
              <a:rPr lang="en-US" sz="1600" dirty="0">
                <a:solidFill>
                  <a:schemeClr val="bg1"/>
                </a:solidFill>
                <a:latin typeface="Calibri" panose="020F0502020204030204"/>
                <a:cs typeface="+mn-cs"/>
              </a:rPr>
              <a:t>V</a:t>
            </a:r>
            <a:r>
              <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rPr>
              <a:t>alue of </a:t>
            </a:r>
            <a:r>
              <a:rPr lang="it-IT" sz="1600" dirty="0">
                <a:solidFill>
                  <a:schemeClr val="bg1"/>
                </a:solidFill>
                <a:latin typeface="Calibri" panose="020F0502020204030204"/>
                <a:cs typeface="+mn-cs"/>
              </a:rPr>
              <a:t>T</a:t>
            </a:r>
            <a:r>
              <a:rPr kumimoji="0" lang="it-IT" sz="1600" i="0" u="none" strike="noStrike" kern="1200" cap="none" spc="0" normalizeH="0" baseline="0" noProof="0" dirty="0">
                <a:ln>
                  <a:noFill/>
                </a:ln>
                <a:solidFill>
                  <a:schemeClr val="bg1"/>
                </a:solidFill>
                <a:effectLst/>
                <a:uLnTx/>
                <a:uFillTx/>
                <a:latin typeface="Calibri" panose="020F0502020204030204"/>
                <a:ea typeface="+mn-ea"/>
                <a:cs typeface="+mn-cs"/>
              </a:rPr>
              <a:t>reatment</a:t>
            </a:r>
            <a:endParaRPr kumimoji="0" lang="en-IT" sz="160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BE169CE-859A-564F-2BD3-F2D074BAD667}"/>
              </a:ext>
            </a:extLst>
          </p:cNvPr>
          <p:cNvSpPr txBox="1"/>
          <p:nvPr/>
        </p:nvSpPr>
        <p:spPr bwMode="auto">
          <a:xfrm>
            <a:off x="445495" y="6366139"/>
            <a:ext cx="772695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León-Castillo. JCO. 2020;38:3388.</a:t>
            </a:r>
          </a:p>
        </p:txBody>
      </p:sp>
      <p:sp>
        <p:nvSpPr>
          <p:cNvPr id="32" name="TextBox 31">
            <a:extLst>
              <a:ext uri="{FF2B5EF4-FFF2-40B4-BE49-F238E27FC236}">
                <a16:creationId xmlns:a16="http://schemas.microsoft.com/office/drawing/2014/main" id="{4148C19B-42EE-5E44-BA37-FFF8D3BFEF23}"/>
              </a:ext>
            </a:extLst>
          </p:cNvPr>
          <p:cNvSpPr txBox="1"/>
          <p:nvPr/>
        </p:nvSpPr>
        <p:spPr bwMode="auto">
          <a:xfrm>
            <a:off x="773166" y="4095842"/>
            <a:ext cx="10893002"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Since Random Assignment</a:t>
            </a:r>
          </a:p>
        </p:txBody>
      </p:sp>
      <p:cxnSp>
        <p:nvCxnSpPr>
          <p:cNvPr id="7" name="Straight Connector 6">
            <a:extLst>
              <a:ext uri="{FF2B5EF4-FFF2-40B4-BE49-F238E27FC236}">
                <a16:creationId xmlns:a16="http://schemas.microsoft.com/office/drawing/2014/main" id="{A8EC37EF-D3BD-5C2B-4C2A-331813D3458C}"/>
              </a:ext>
            </a:extLst>
          </p:cNvPr>
          <p:cNvCxnSpPr/>
          <p:nvPr/>
        </p:nvCxnSpPr>
        <p:spPr bwMode="auto">
          <a:xfrm>
            <a:off x="862648" y="2172098"/>
            <a:ext cx="0" cy="170704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ED45B96-5054-D9BA-0CF6-76EB9F130B72}"/>
              </a:ext>
            </a:extLst>
          </p:cNvPr>
          <p:cNvCxnSpPr>
            <a:cxnSpLocks/>
          </p:cNvCxnSpPr>
          <p:nvPr/>
        </p:nvCxnSpPr>
        <p:spPr bwMode="auto">
          <a:xfrm>
            <a:off x="862648" y="3872960"/>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ABE1122-65C2-584F-C272-FC60EE06C36D}"/>
              </a:ext>
            </a:extLst>
          </p:cNvPr>
          <p:cNvCxnSpPr>
            <a:cxnSpLocks/>
          </p:cNvCxnSpPr>
          <p:nvPr/>
        </p:nvCxnSpPr>
        <p:spPr bwMode="auto">
          <a:xfrm flipH="1">
            <a:off x="779308"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7CFD12D-2BCA-363D-5E99-6DBB542E4EA7}"/>
              </a:ext>
            </a:extLst>
          </p:cNvPr>
          <p:cNvCxnSpPr>
            <a:cxnSpLocks/>
          </p:cNvCxnSpPr>
          <p:nvPr/>
        </p:nvCxnSpPr>
        <p:spPr bwMode="auto">
          <a:xfrm flipH="1">
            <a:off x="779308" y="260195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44679A4-E2E0-EAAA-568C-F8967077067A}"/>
              </a:ext>
            </a:extLst>
          </p:cNvPr>
          <p:cNvCxnSpPr>
            <a:cxnSpLocks/>
          </p:cNvCxnSpPr>
          <p:nvPr/>
        </p:nvCxnSpPr>
        <p:spPr bwMode="auto">
          <a:xfrm flipH="1">
            <a:off x="779308"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F5A1849-6391-AEA3-B0D1-D8B0B4DAC0E8}"/>
              </a:ext>
            </a:extLst>
          </p:cNvPr>
          <p:cNvCxnSpPr>
            <a:cxnSpLocks/>
          </p:cNvCxnSpPr>
          <p:nvPr/>
        </p:nvCxnSpPr>
        <p:spPr bwMode="auto">
          <a:xfrm flipH="1">
            <a:off x="779308" y="344929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1540D17-55C8-5885-72BF-7B756D3139CE}"/>
              </a:ext>
            </a:extLst>
          </p:cNvPr>
          <p:cNvCxnSpPr>
            <a:cxnSpLocks/>
          </p:cNvCxnSpPr>
          <p:nvPr/>
        </p:nvCxnSpPr>
        <p:spPr bwMode="auto">
          <a:xfrm flipH="1">
            <a:off x="779308" y="3872960"/>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5FA1C41-E1F2-BF07-CC7A-3EF733DBE650}"/>
              </a:ext>
            </a:extLst>
          </p:cNvPr>
          <p:cNvCxnSpPr>
            <a:cxnSpLocks/>
          </p:cNvCxnSpPr>
          <p:nvPr/>
        </p:nvCxnSpPr>
        <p:spPr bwMode="auto">
          <a:xfrm>
            <a:off x="862648"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F9E463D-3854-AE28-0CC4-99B0BCFC5DA3}"/>
              </a:ext>
            </a:extLst>
          </p:cNvPr>
          <p:cNvCxnSpPr>
            <a:cxnSpLocks/>
          </p:cNvCxnSpPr>
          <p:nvPr/>
        </p:nvCxnSpPr>
        <p:spPr bwMode="auto">
          <a:xfrm>
            <a:off x="1260946"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A02FAF6-606D-ED99-17B8-987E5E838AAB}"/>
              </a:ext>
            </a:extLst>
          </p:cNvPr>
          <p:cNvCxnSpPr>
            <a:cxnSpLocks/>
          </p:cNvCxnSpPr>
          <p:nvPr/>
        </p:nvCxnSpPr>
        <p:spPr bwMode="auto">
          <a:xfrm>
            <a:off x="1659244"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8AFF7F8-9C55-1D6D-8D35-9102C9C92008}"/>
              </a:ext>
            </a:extLst>
          </p:cNvPr>
          <p:cNvCxnSpPr>
            <a:cxnSpLocks/>
          </p:cNvCxnSpPr>
          <p:nvPr/>
        </p:nvCxnSpPr>
        <p:spPr bwMode="auto">
          <a:xfrm>
            <a:off x="2057541"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F0AC740-3DDA-065C-9FE9-21450466178F}"/>
              </a:ext>
            </a:extLst>
          </p:cNvPr>
          <p:cNvCxnSpPr>
            <a:cxnSpLocks/>
          </p:cNvCxnSpPr>
          <p:nvPr/>
        </p:nvCxnSpPr>
        <p:spPr bwMode="auto">
          <a:xfrm>
            <a:off x="2455839"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3373A0C-0D6E-BE7C-CC09-05A071344799}"/>
              </a:ext>
            </a:extLst>
          </p:cNvPr>
          <p:cNvCxnSpPr>
            <a:cxnSpLocks/>
          </p:cNvCxnSpPr>
          <p:nvPr/>
        </p:nvCxnSpPr>
        <p:spPr bwMode="auto">
          <a:xfrm>
            <a:off x="2854139" y="3872960"/>
            <a:ext cx="0" cy="80404"/>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315B12BF-63DB-54DC-B4A6-7ED35AAC891D}"/>
              </a:ext>
            </a:extLst>
          </p:cNvPr>
          <p:cNvSpPr txBox="1"/>
          <p:nvPr/>
        </p:nvSpPr>
        <p:spPr bwMode="auto">
          <a:xfrm>
            <a:off x="254762"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07BACA6E-DE0B-FA8F-17AB-079BAED0AF07}"/>
              </a:ext>
            </a:extLst>
          </p:cNvPr>
          <p:cNvSpPr txBox="1"/>
          <p:nvPr/>
        </p:nvSpPr>
        <p:spPr bwMode="auto">
          <a:xfrm>
            <a:off x="254762" y="2403517"/>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7" name="TextBox 26">
            <a:extLst>
              <a:ext uri="{FF2B5EF4-FFF2-40B4-BE49-F238E27FC236}">
                <a16:creationId xmlns:a16="http://schemas.microsoft.com/office/drawing/2014/main" id="{51DCBC3E-6EAC-F550-551A-42DF6A76F912}"/>
              </a:ext>
            </a:extLst>
          </p:cNvPr>
          <p:cNvSpPr txBox="1"/>
          <p:nvPr/>
        </p:nvSpPr>
        <p:spPr bwMode="auto">
          <a:xfrm>
            <a:off x="254762" y="282667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323C41AD-16A6-1394-AFDA-F439D45CF393}"/>
              </a:ext>
            </a:extLst>
          </p:cNvPr>
          <p:cNvSpPr txBox="1"/>
          <p:nvPr/>
        </p:nvSpPr>
        <p:spPr bwMode="auto">
          <a:xfrm>
            <a:off x="254762"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47393638-5505-1274-8F86-8BA73E16681C}"/>
              </a:ext>
            </a:extLst>
          </p:cNvPr>
          <p:cNvSpPr txBox="1"/>
          <p:nvPr/>
        </p:nvSpPr>
        <p:spPr bwMode="auto">
          <a:xfrm>
            <a:off x="254762"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0A50B1B8-07BD-6CF8-1CDE-B1023BC5F388}"/>
              </a:ext>
            </a:extLst>
          </p:cNvPr>
          <p:cNvSpPr txBox="1"/>
          <p:nvPr/>
        </p:nvSpPr>
        <p:spPr bwMode="auto">
          <a:xfrm rot="16200000">
            <a:off x="-576974" y="2835463"/>
            <a:ext cx="1707050" cy="39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31" name="TextBox 30">
            <a:extLst>
              <a:ext uri="{FF2B5EF4-FFF2-40B4-BE49-F238E27FC236}">
                <a16:creationId xmlns:a16="http://schemas.microsoft.com/office/drawing/2014/main" id="{8972A357-CE33-30E3-7BC2-3B295EDE48B1}"/>
              </a:ext>
            </a:extLst>
          </p:cNvPr>
          <p:cNvSpPr txBox="1"/>
          <p:nvPr/>
        </p:nvSpPr>
        <p:spPr bwMode="auto">
          <a:xfrm>
            <a:off x="773166" y="4440062"/>
            <a:ext cx="2351978" cy="75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adj therapy needed?</a:t>
            </a:r>
          </a:p>
        </p:txBody>
      </p:sp>
      <p:sp>
        <p:nvSpPr>
          <p:cNvPr id="33" name="TextBox 32">
            <a:extLst>
              <a:ext uri="{FF2B5EF4-FFF2-40B4-BE49-F238E27FC236}">
                <a16:creationId xmlns:a16="http://schemas.microsoft.com/office/drawing/2014/main" id="{2CAE2ECE-F8FD-F779-A67F-76CD671B67FA}"/>
              </a:ext>
            </a:extLst>
          </p:cNvPr>
          <p:cNvSpPr txBox="1"/>
          <p:nvPr/>
        </p:nvSpPr>
        <p:spPr bwMode="auto">
          <a:xfrm>
            <a:off x="2615013"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4" name="TextBox 33">
            <a:extLst>
              <a:ext uri="{FF2B5EF4-FFF2-40B4-BE49-F238E27FC236}">
                <a16:creationId xmlns:a16="http://schemas.microsoft.com/office/drawing/2014/main" id="{122BE80D-CB17-7A15-91D0-E9D1542B3F3C}"/>
              </a:ext>
            </a:extLst>
          </p:cNvPr>
          <p:cNvSpPr txBox="1"/>
          <p:nvPr/>
        </p:nvSpPr>
        <p:spPr bwMode="auto">
          <a:xfrm>
            <a:off x="61476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96B55347-146B-7EFC-A6F0-66AC7C0585B6}"/>
              </a:ext>
            </a:extLst>
          </p:cNvPr>
          <p:cNvSpPr txBox="1"/>
          <p:nvPr/>
        </p:nvSpPr>
        <p:spPr bwMode="auto">
          <a:xfrm>
            <a:off x="101481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6" name="TextBox 35">
            <a:extLst>
              <a:ext uri="{FF2B5EF4-FFF2-40B4-BE49-F238E27FC236}">
                <a16:creationId xmlns:a16="http://schemas.microsoft.com/office/drawing/2014/main" id="{8BC184AA-07E7-C70D-B656-8A724CC1A0EC}"/>
              </a:ext>
            </a:extLst>
          </p:cNvPr>
          <p:cNvSpPr txBox="1"/>
          <p:nvPr/>
        </p:nvSpPr>
        <p:spPr bwMode="auto">
          <a:xfrm>
            <a:off x="141486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939F7A5C-A4FD-5615-2F87-511C06435767}"/>
              </a:ext>
            </a:extLst>
          </p:cNvPr>
          <p:cNvSpPr txBox="1"/>
          <p:nvPr/>
        </p:nvSpPr>
        <p:spPr bwMode="auto">
          <a:xfrm>
            <a:off x="181491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8" name="TextBox 37">
            <a:extLst>
              <a:ext uri="{FF2B5EF4-FFF2-40B4-BE49-F238E27FC236}">
                <a16:creationId xmlns:a16="http://schemas.microsoft.com/office/drawing/2014/main" id="{8C4B0095-668C-07D8-185E-E76D1412C63A}"/>
              </a:ext>
            </a:extLst>
          </p:cNvPr>
          <p:cNvSpPr txBox="1"/>
          <p:nvPr/>
        </p:nvSpPr>
        <p:spPr bwMode="auto">
          <a:xfrm>
            <a:off x="2214965"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0" name="TextBox 39">
            <a:extLst>
              <a:ext uri="{FF2B5EF4-FFF2-40B4-BE49-F238E27FC236}">
                <a16:creationId xmlns:a16="http://schemas.microsoft.com/office/drawing/2014/main" id="{E391A276-0784-1CF9-036A-7389F63A1D73}"/>
              </a:ext>
            </a:extLst>
          </p:cNvPr>
          <p:cNvSpPr txBox="1"/>
          <p:nvPr/>
        </p:nvSpPr>
        <p:spPr bwMode="auto">
          <a:xfrm>
            <a:off x="848098" y="1453734"/>
            <a:ext cx="2039680" cy="47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i="1" dirty="0">
                <a:solidFill>
                  <a:schemeClr val="accent3"/>
                </a:solidFill>
                <a:latin typeface="Calibri" panose="020F0502020204030204" pitchFamily="34" charset="0"/>
              </a:rPr>
              <a:t>POLE</a:t>
            </a:r>
            <a:r>
              <a:rPr lang="en-US" dirty="0">
                <a:solidFill>
                  <a:schemeClr val="accent3"/>
                </a:solidFill>
                <a:latin typeface="Calibri" panose="020F0502020204030204" pitchFamily="34" charset="0"/>
              </a:rPr>
              <a:t>mut</a:t>
            </a:r>
          </a:p>
        </p:txBody>
      </p:sp>
      <p:cxnSp>
        <p:nvCxnSpPr>
          <p:cNvPr id="47" name="Straight Connector 46">
            <a:extLst>
              <a:ext uri="{FF2B5EF4-FFF2-40B4-BE49-F238E27FC236}">
                <a16:creationId xmlns:a16="http://schemas.microsoft.com/office/drawing/2014/main" id="{ACAB1DD8-895A-D91D-A5FC-6C6814C937C1}"/>
              </a:ext>
            </a:extLst>
          </p:cNvPr>
          <p:cNvCxnSpPr/>
          <p:nvPr/>
        </p:nvCxnSpPr>
        <p:spPr bwMode="auto">
          <a:xfrm>
            <a:off x="3750465" y="2172098"/>
            <a:ext cx="0" cy="170704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45CCF0B-CBE5-E3BE-A436-A8D879CD0840}"/>
              </a:ext>
            </a:extLst>
          </p:cNvPr>
          <p:cNvCxnSpPr>
            <a:cxnSpLocks/>
          </p:cNvCxnSpPr>
          <p:nvPr/>
        </p:nvCxnSpPr>
        <p:spPr bwMode="auto">
          <a:xfrm>
            <a:off x="3750465" y="3872960"/>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59147C1-F03F-717A-BA22-8CECF5923230}"/>
              </a:ext>
            </a:extLst>
          </p:cNvPr>
          <p:cNvCxnSpPr>
            <a:cxnSpLocks/>
          </p:cNvCxnSpPr>
          <p:nvPr/>
        </p:nvCxnSpPr>
        <p:spPr bwMode="auto">
          <a:xfrm flipH="1">
            <a:off x="3667125"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0C34027-C7AE-FF91-C507-2118E1081D79}"/>
              </a:ext>
            </a:extLst>
          </p:cNvPr>
          <p:cNvCxnSpPr>
            <a:cxnSpLocks/>
          </p:cNvCxnSpPr>
          <p:nvPr/>
        </p:nvCxnSpPr>
        <p:spPr bwMode="auto">
          <a:xfrm flipH="1">
            <a:off x="3667125" y="260195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9225CD3-6698-D5CA-AAEF-42D7BFC5D16F}"/>
              </a:ext>
            </a:extLst>
          </p:cNvPr>
          <p:cNvCxnSpPr>
            <a:cxnSpLocks/>
          </p:cNvCxnSpPr>
          <p:nvPr/>
        </p:nvCxnSpPr>
        <p:spPr bwMode="auto">
          <a:xfrm flipH="1">
            <a:off x="3667125"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2436814-4C0D-DDC9-A897-12C1FBEA91E8}"/>
              </a:ext>
            </a:extLst>
          </p:cNvPr>
          <p:cNvCxnSpPr>
            <a:cxnSpLocks/>
          </p:cNvCxnSpPr>
          <p:nvPr/>
        </p:nvCxnSpPr>
        <p:spPr bwMode="auto">
          <a:xfrm flipH="1">
            <a:off x="3667125" y="344929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BA8811B-8ECD-0108-2047-7D199D293D29}"/>
              </a:ext>
            </a:extLst>
          </p:cNvPr>
          <p:cNvCxnSpPr>
            <a:cxnSpLocks/>
          </p:cNvCxnSpPr>
          <p:nvPr/>
        </p:nvCxnSpPr>
        <p:spPr bwMode="auto">
          <a:xfrm flipH="1">
            <a:off x="3667125" y="3872960"/>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CD09719-15AC-1E75-A18F-32A15EF87882}"/>
              </a:ext>
            </a:extLst>
          </p:cNvPr>
          <p:cNvCxnSpPr>
            <a:cxnSpLocks/>
          </p:cNvCxnSpPr>
          <p:nvPr/>
        </p:nvCxnSpPr>
        <p:spPr bwMode="auto">
          <a:xfrm>
            <a:off x="3750465"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9579465-ACB6-364A-D924-B83411ACC896}"/>
              </a:ext>
            </a:extLst>
          </p:cNvPr>
          <p:cNvCxnSpPr>
            <a:cxnSpLocks/>
          </p:cNvCxnSpPr>
          <p:nvPr/>
        </p:nvCxnSpPr>
        <p:spPr bwMode="auto">
          <a:xfrm>
            <a:off x="4148763"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5AF0A81-BB39-DA97-BB49-4309A877A78D}"/>
              </a:ext>
            </a:extLst>
          </p:cNvPr>
          <p:cNvCxnSpPr>
            <a:cxnSpLocks/>
          </p:cNvCxnSpPr>
          <p:nvPr/>
        </p:nvCxnSpPr>
        <p:spPr bwMode="auto">
          <a:xfrm>
            <a:off x="4547061"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0B86DE2-B3FD-E5D8-E318-63F252E13865}"/>
              </a:ext>
            </a:extLst>
          </p:cNvPr>
          <p:cNvCxnSpPr>
            <a:cxnSpLocks/>
          </p:cNvCxnSpPr>
          <p:nvPr/>
        </p:nvCxnSpPr>
        <p:spPr bwMode="auto">
          <a:xfrm>
            <a:off x="4945358"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2A6A0B5-D870-F34F-4C63-F60A34C24AD1}"/>
              </a:ext>
            </a:extLst>
          </p:cNvPr>
          <p:cNvCxnSpPr>
            <a:cxnSpLocks/>
          </p:cNvCxnSpPr>
          <p:nvPr/>
        </p:nvCxnSpPr>
        <p:spPr bwMode="auto">
          <a:xfrm>
            <a:off x="5343656"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5805010-8D64-B049-5342-99730857BDDF}"/>
              </a:ext>
            </a:extLst>
          </p:cNvPr>
          <p:cNvCxnSpPr>
            <a:cxnSpLocks/>
          </p:cNvCxnSpPr>
          <p:nvPr/>
        </p:nvCxnSpPr>
        <p:spPr bwMode="auto">
          <a:xfrm>
            <a:off x="5741956" y="3872960"/>
            <a:ext cx="0" cy="80404"/>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C02CBA84-C8D0-2612-8EF2-D08FEC9FECFF}"/>
              </a:ext>
            </a:extLst>
          </p:cNvPr>
          <p:cNvSpPr txBox="1"/>
          <p:nvPr/>
        </p:nvSpPr>
        <p:spPr bwMode="auto">
          <a:xfrm>
            <a:off x="3142579"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1" name="TextBox 60">
            <a:extLst>
              <a:ext uri="{FF2B5EF4-FFF2-40B4-BE49-F238E27FC236}">
                <a16:creationId xmlns:a16="http://schemas.microsoft.com/office/drawing/2014/main" id="{37DC953C-928B-26A7-B4C2-E0686DA73FC4}"/>
              </a:ext>
            </a:extLst>
          </p:cNvPr>
          <p:cNvSpPr txBox="1"/>
          <p:nvPr/>
        </p:nvSpPr>
        <p:spPr bwMode="auto">
          <a:xfrm>
            <a:off x="3142579" y="2403517"/>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62" name="TextBox 61">
            <a:extLst>
              <a:ext uri="{FF2B5EF4-FFF2-40B4-BE49-F238E27FC236}">
                <a16:creationId xmlns:a16="http://schemas.microsoft.com/office/drawing/2014/main" id="{871ABB57-6668-22D1-9C48-AF64B29563BB}"/>
              </a:ext>
            </a:extLst>
          </p:cNvPr>
          <p:cNvSpPr txBox="1"/>
          <p:nvPr/>
        </p:nvSpPr>
        <p:spPr bwMode="auto">
          <a:xfrm>
            <a:off x="3142579" y="282667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1E41EE2E-495E-8425-D334-BB3A1D7ADF75}"/>
              </a:ext>
            </a:extLst>
          </p:cNvPr>
          <p:cNvSpPr txBox="1"/>
          <p:nvPr/>
        </p:nvSpPr>
        <p:spPr bwMode="auto">
          <a:xfrm>
            <a:off x="3142579"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64" name="TextBox 63">
            <a:extLst>
              <a:ext uri="{FF2B5EF4-FFF2-40B4-BE49-F238E27FC236}">
                <a16:creationId xmlns:a16="http://schemas.microsoft.com/office/drawing/2014/main" id="{CD55FFD1-86A8-2F89-13C7-FD060289AA38}"/>
              </a:ext>
            </a:extLst>
          </p:cNvPr>
          <p:cNvSpPr txBox="1"/>
          <p:nvPr/>
        </p:nvSpPr>
        <p:spPr bwMode="auto">
          <a:xfrm>
            <a:off x="3142579"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5" name="TextBox 64">
            <a:extLst>
              <a:ext uri="{FF2B5EF4-FFF2-40B4-BE49-F238E27FC236}">
                <a16:creationId xmlns:a16="http://schemas.microsoft.com/office/drawing/2014/main" id="{B6B2F82C-876E-C2A5-C3CF-595B663D9BD3}"/>
              </a:ext>
            </a:extLst>
          </p:cNvPr>
          <p:cNvSpPr txBox="1"/>
          <p:nvPr/>
        </p:nvSpPr>
        <p:spPr bwMode="auto">
          <a:xfrm rot="16200000">
            <a:off x="2310843" y="2835463"/>
            <a:ext cx="1707050" cy="39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67" name="TextBox 66">
            <a:extLst>
              <a:ext uri="{FF2B5EF4-FFF2-40B4-BE49-F238E27FC236}">
                <a16:creationId xmlns:a16="http://schemas.microsoft.com/office/drawing/2014/main" id="{B5C3B3E6-FAA8-2E0B-C697-1125C5BA8A40}"/>
              </a:ext>
            </a:extLst>
          </p:cNvPr>
          <p:cNvSpPr txBox="1"/>
          <p:nvPr/>
        </p:nvSpPr>
        <p:spPr bwMode="auto">
          <a:xfrm>
            <a:off x="5502830"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68" name="TextBox 67">
            <a:extLst>
              <a:ext uri="{FF2B5EF4-FFF2-40B4-BE49-F238E27FC236}">
                <a16:creationId xmlns:a16="http://schemas.microsoft.com/office/drawing/2014/main" id="{C161237C-D9F6-2AC9-5817-501F6486CB6B}"/>
              </a:ext>
            </a:extLst>
          </p:cNvPr>
          <p:cNvSpPr txBox="1"/>
          <p:nvPr/>
        </p:nvSpPr>
        <p:spPr bwMode="auto">
          <a:xfrm>
            <a:off x="3502584"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6EBB000C-7152-FAA0-8FF8-319276013337}"/>
              </a:ext>
            </a:extLst>
          </p:cNvPr>
          <p:cNvSpPr txBox="1"/>
          <p:nvPr/>
        </p:nvSpPr>
        <p:spPr bwMode="auto">
          <a:xfrm>
            <a:off x="3902634"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70" name="TextBox 69">
            <a:extLst>
              <a:ext uri="{FF2B5EF4-FFF2-40B4-BE49-F238E27FC236}">
                <a16:creationId xmlns:a16="http://schemas.microsoft.com/office/drawing/2014/main" id="{7ABA2D2A-5D84-E37F-C31B-FAA0FCA04CFE}"/>
              </a:ext>
            </a:extLst>
          </p:cNvPr>
          <p:cNvSpPr txBox="1"/>
          <p:nvPr/>
        </p:nvSpPr>
        <p:spPr bwMode="auto">
          <a:xfrm>
            <a:off x="4302683"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1" name="TextBox 70">
            <a:extLst>
              <a:ext uri="{FF2B5EF4-FFF2-40B4-BE49-F238E27FC236}">
                <a16:creationId xmlns:a16="http://schemas.microsoft.com/office/drawing/2014/main" id="{780ED983-761C-C3AE-9281-81FF8B25B340}"/>
              </a:ext>
            </a:extLst>
          </p:cNvPr>
          <p:cNvSpPr txBox="1"/>
          <p:nvPr/>
        </p:nvSpPr>
        <p:spPr bwMode="auto">
          <a:xfrm>
            <a:off x="4702733"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2" name="TextBox 71">
            <a:extLst>
              <a:ext uri="{FF2B5EF4-FFF2-40B4-BE49-F238E27FC236}">
                <a16:creationId xmlns:a16="http://schemas.microsoft.com/office/drawing/2014/main" id="{FFED21FE-85E9-2D25-4946-BC3EC913708C}"/>
              </a:ext>
            </a:extLst>
          </p:cNvPr>
          <p:cNvSpPr txBox="1"/>
          <p:nvPr/>
        </p:nvSpPr>
        <p:spPr bwMode="auto">
          <a:xfrm>
            <a:off x="5102782"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4" name="TextBox 73">
            <a:extLst>
              <a:ext uri="{FF2B5EF4-FFF2-40B4-BE49-F238E27FC236}">
                <a16:creationId xmlns:a16="http://schemas.microsoft.com/office/drawing/2014/main" id="{4D48438D-C901-909E-F166-83C11F2AC3AA}"/>
              </a:ext>
            </a:extLst>
          </p:cNvPr>
          <p:cNvSpPr txBox="1"/>
          <p:nvPr/>
        </p:nvSpPr>
        <p:spPr bwMode="auto">
          <a:xfrm>
            <a:off x="3735915" y="1453734"/>
            <a:ext cx="203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p53abn</a:t>
            </a:r>
          </a:p>
        </p:txBody>
      </p:sp>
      <p:cxnSp>
        <p:nvCxnSpPr>
          <p:cNvPr id="79" name="Straight Connector 78">
            <a:extLst>
              <a:ext uri="{FF2B5EF4-FFF2-40B4-BE49-F238E27FC236}">
                <a16:creationId xmlns:a16="http://schemas.microsoft.com/office/drawing/2014/main" id="{95F823D2-F974-EFBE-AA2E-4C4C71255FA4}"/>
              </a:ext>
            </a:extLst>
          </p:cNvPr>
          <p:cNvCxnSpPr/>
          <p:nvPr/>
        </p:nvCxnSpPr>
        <p:spPr bwMode="auto">
          <a:xfrm>
            <a:off x="6638281" y="2172098"/>
            <a:ext cx="0" cy="1707049"/>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D1B18E9-0766-6A5D-4529-8486D08EB51D}"/>
              </a:ext>
            </a:extLst>
          </p:cNvPr>
          <p:cNvCxnSpPr>
            <a:cxnSpLocks/>
          </p:cNvCxnSpPr>
          <p:nvPr/>
        </p:nvCxnSpPr>
        <p:spPr bwMode="auto">
          <a:xfrm>
            <a:off x="6638281" y="3872961"/>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88CA1AA-6713-C747-8C12-466732BEF7E8}"/>
              </a:ext>
            </a:extLst>
          </p:cNvPr>
          <p:cNvCxnSpPr>
            <a:cxnSpLocks/>
          </p:cNvCxnSpPr>
          <p:nvPr/>
        </p:nvCxnSpPr>
        <p:spPr bwMode="auto">
          <a:xfrm flipH="1">
            <a:off x="6554941"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314D8DE-795D-8EE7-2B6E-4477486895E0}"/>
              </a:ext>
            </a:extLst>
          </p:cNvPr>
          <p:cNvCxnSpPr>
            <a:cxnSpLocks/>
          </p:cNvCxnSpPr>
          <p:nvPr/>
        </p:nvCxnSpPr>
        <p:spPr bwMode="auto">
          <a:xfrm flipH="1">
            <a:off x="6554941" y="260195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3C812FC-E463-BC75-BC90-99F54B8340E0}"/>
              </a:ext>
            </a:extLst>
          </p:cNvPr>
          <p:cNvCxnSpPr>
            <a:cxnSpLocks/>
          </p:cNvCxnSpPr>
          <p:nvPr/>
        </p:nvCxnSpPr>
        <p:spPr bwMode="auto">
          <a:xfrm flipH="1">
            <a:off x="6554941"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FC7A673-CA1B-C31D-AA51-99350E40F594}"/>
              </a:ext>
            </a:extLst>
          </p:cNvPr>
          <p:cNvCxnSpPr>
            <a:cxnSpLocks/>
          </p:cNvCxnSpPr>
          <p:nvPr/>
        </p:nvCxnSpPr>
        <p:spPr bwMode="auto">
          <a:xfrm flipH="1">
            <a:off x="6554941" y="344929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7B23EC2-1A4A-1DFF-B2C0-8B8BCC1AFD73}"/>
              </a:ext>
            </a:extLst>
          </p:cNvPr>
          <p:cNvCxnSpPr>
            <a:cxnSpLocks/>
          </p:cNvCxnSpPr>
          <p:nvPr/>
        </p:nvCxnSpPr>
        <p:spPr bwMode="auto">
          <a:xfrm flipH="1">
            <a:off x="6554941" y="387296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6F745E8-3BFA-A27E-EC44-17CCC3807778}"/>
              </a:ext>
            </a:extLst>
          </p:cNvPr>
          <p:cNvCxnSpPr>
            <a:cxnSpLocks/>
          </p:cNvCxnSpPr>
          <p:nvPr/>
        </p:nvCxnSpPr>
        <p:spPr bwMode="auto">
          <a:xfrm>
            <a:off x="6638281"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57D308E-77DE-C77F-793D-204D6EF15A09}"/>
              </a:ext>
            </a:extLst>
          </p:cNvPr>
          <p:cNvCxnSpPr>
            <a:cxnSpLocks/>
          </p:cNvCxnSpPr>
          <p:nvPr/>
        </p:nvCxnSpPr>
        <p:spPr bwMode="auto">
          <a:xfrm>
            <a:off x="7036579"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B8F6218-69FE-E6ED-A80C-47BE88E4FDEF}"/>
              </a:ext>
            </a:extLst>
          </p:cNvPr>
          <p:cNvCxnSpPr>
            <a:cxnSpLocks/>
          </p:cNvCxnSpPr>
          <p:nvPr/>
        </p:nvCxnSpPr>
        <p:spPr bwMode="auto">
          <a:xfrm>
            <a:off x="7434877"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DDFED6D-9C9F-3EFC-DA50-28C9F442EB5A}"/>
              </a:ext>
            </a:extLst>
          </p:cNvPr>
          <p:cNvCxnSpPr>
            <a:cxnSpLocks/>
          </p:cNvCxnSpPr>
          <p:nvPr/>
        </p:nvCxnSpPr>
        <p:spPr bwMode="auto">
          <a:xfrm>
            <a:off x="7833174"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79C59AA-2167-332F-F919-A35736EA576A}"/>
              </a:ext>
            </a:extLst>
          </p:cNvPr>
          <p:cNvCxnSpPr>
            <a:cxnSpLocks/>
          </p:cNvCxnSpPr>
          <p:nvPr/>
        </p:nvCxnSpPr>
        <p:spPr bwMode="auto">
          <a:xfrm>
            <a:off x="8231472" y="3872961"/>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3C92D42-D063-1BFC-286E-34C796E2BCF1}"/>
              </a:ext>
            </a:extLst>
          </p:cNvPr>
          <p:cNvCxnSpPr>
            <a:cxnSpLocks/>
          </p:cNvCxnSpPr>
          <p:nvPr/>
        </p:nvCxnSpPr>
        <p:spPr bwMode="auto">
          <a:xfrm>
            <a:off x="8629772" y="3872961"/>
            <a:ext cx="0" cy="80404"/>
          </a:xfrm>
          <a:prstGeom prst="line">
            <a:avLst/>
          </a:prstGeom>
          <a:noFill/>
          <a:ln w="28575" cap="flat" cmpd="sng" algn="ctr">
            <a:solidFill>
              <a:schemeClr val="bg1"/>
            </a:solidFill>
            <a:prstDash val="solid"/>
            <a:round/>
            <a:headEnd type="none" w="med" len="med"/>
            <a:tailEnd type="none" w="med" len="med"/>
          </a:ln>
          <a:effectLst/>
        </p:spPr>
      </p:cxnSp>
      <p:sp>
        <p:nvSpPr>
          <p:cNvPr id="92" name="TextBox 91">
            <a:extLst>
              <a:ext uri="{FF2B5EF4-FFF2-40B4-BE49-F238E27FC236}">
                <a16:creationId xmlns:a16="http://schemas.microsoft.com/office/drawing/2014/main" id="{6F7C6D5D-1221-8D34-309B-FD5CA8FBA28D}"/>
              </a:ext>
            </a:extLst>
          </p:cNvPr>
          <p:cNvSpPr txBox="1"/>
          <p:nvPr/>
        </p:nvSpPr>
        <p:spPr bwMode="auto">
          <a:xfrm>
            <a:off x="6030395"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 name="TextBox 92">
            <a:extLst>
              <a:ext uri="{FF2B5EF4-FFF2-40B4-BE49-F238E27FC236}">
                <a16:creationId xmlns:a16="http://schemas.microsoft.com/office/drawing/2014/main" id="{AC791A00-1645-E47E-CAA6-A175D892058F}"/>
              </a:ext>
            </a:extLst>
          </p:cNvPr>
          <p:cNvSpPr txBox="1"/>
          <p:nvPr/>
        </p:nvSpPr>
        <p:spPr bwMode="auto">
          <a:xfrm>
            <a:off x="6030395" y="2403518"/>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94" name="TextBox 93">
            <a:extLst>
              <a:ext uri="{FF2B5EF4-FFF2-40B4-BE49-F238E27FC236}">
                <a16:creationId xmlns:a16="http://schemas.microsoft.com/office/drawing/2014/main" id="{83BD6350-BFF5-2522-F00F-7F5E15371083}"/>
              </a:ext>
            </a:extLst>
          </p:cNvPr>
          <p:cNvSpPr txBox="1"/>
          <p:nvPr/>
        </p:nvSpPr>
        <p:spPr bwMode="auto">
          <a:xfrm>
            <a:off x="6030395" y="2826670"/>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5" name="TextBox 94">
            <a:extLst>
              <a:ext uri="{FF2B5EF4-FFF2-40B4-BE49-F238E27FC236}">
                <a16:creationId xmlns:a16="http://schemas.microsoft.com/office/drawing/2014/main" id="{037D11DF-95AA-3BE7-02AC-46C9A047DE67}"/>
              </a:ext>
            </a:extLst>
          </p:cNvPr>
          <p:cNvSpPr txBox="1"/>
          <p:nvPr/>
        </p:nvSpPr>
        <p:spPr bwMode="auto">
          <a:xfrm>
            <a:off x="6030395"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96" name="TextBox 95">
            <a:extLst>
              <a:ext uri="{FF2B5EF4-FFF2-40B4-BE49-F238E27FC236}">
                <a16:creationId xmlns:a16="http://schemas.microsoft.com/office/drawing/2014/main" id="{41FAAED6-AFAA-F5CA-2D44-825B2B86DBE4}"/>
              </a:ext>
            </a:extLst>
          </p:cNvPr>
          <p:cNvSpPr txBox="1"/>
          <p:nvPr/>
        </p:nvSpPr>
        <p:spPr bwMode="auto">
          <a:xfrm>
            <a:off x="6030395"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3E1FD053-E658-24C9-42D1-3EE4AA3CFB3B}"/>
              </a:ext>
            </a:extLst>
          </p:cNvPr>
          <p:cNvSpPr txBox="1"/>
          <p:nvPr/>
        </p:nvSpPr>
        <p:spPr bwMode="auto">
          <a:xfrm rot="16200000">
            <a:off x="5198659" y="2835462"/>
            <a:ext cx="1707050" cy="39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98" name="TextBox 97">
            <a:extLst>
              <a:ext uri="{FF2B5EF4-FFF2-40B4-BE49-F238E27FC236}">
                <a16:creationId xmlns:a16="http://schemas.microsoft.com/office/drawing/2014/main" id="{E3382FE2-46B2-8BBB-E7A8-AB82A50CFDF7}"/>
              </a:ext>
            </a:extLst>
          </p:cNvPr>
          <p:cNvSpPr txBox="1"/>
          <p:nvPr/>
        </p:nvSpPr>
        <p:spPr bwMode="auto">
          <a:xfrm>
            <a:off x="6548799" y="4440063"/>
            <a:ext cx="2351978" cy="75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adj therapy needed?</a:t>
            </a:r>
          </a:p>
        </p:txBody>
      </p:sp>
      <p:sp>
        <p:nvSpPr>
          <p:cNvPr id="99" name="TextBox 98">
            <a:extLst>
              <a:ext uri="{FF2B5EF4-FFF2-40B4-BE49-F238E27FC236}">
                <a16:creationId xmlns:a16="http://schemas.microsoft.com/office/drawing/2014/main" id="{05DD934D-3E48-A94D-5B18-198CA5457380}"/>
              </a:ext>
            </a:extLst>
          </p:cNvPr>
          <p:cNvSpPr txBox="1"/>
          <p:nvPr/>
        </p:nvSpPr>
        <p:spPr bwMode="auto">
          <a:xfrm>
            <a:off x="839064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00" name="TextBox 99">
            <a:extLst>
              <a:ext uri="{FF2B5EF4-FFF2-40B4-BE49-F238E27FC236}">
                <a16:creationId xmlns:a16="http://schemas.microsoft.com/office/drawing/2014/main" id="{17242D49-6779-8F2E-1856-BD2C1C8539F4}"/>
              </a:ext>
            </a:extLst>
          </p:cNvPr>
          <p:cNvSpPr txBox="1"/>
          <p:nvPr/>
        </p:nvSpPr>
        <p:spPr bwMode="auto">
          <a:xfrm>
            <a:off x="6390400"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1" name="TextBox 100">
            <a:extLst>
              <a:ext uri="{FF2B5EF4-FFF2-40B4-BE49-F238E27FC236}">
                <a16:creationId xmlns:a16="http://schemas.microsoft.com/office/drawing/2014/main" id="{E49AE1EC-AF73-6CCF-179B-2B8205B52C6E}"/>
              </a:ext>
            </a:extLst>
          </p:cNvPr>
          <p:cNvSpPr txBox="1"/>
          <p:nvPr/>
        </p:nvSpPr>
        <p:spPr bwMode="auto">
          <a:xfrm>
            <a:off x="6790450"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02" name="TextBox 101">
            <a:extLst>
              <a:ext uri="{FF2B5EF4-FFF2-40B4-BE49-F238E27FC236}">
                <a16:creationId xmlns:a16="http://schemas.microsoft.com/office/drawing/2014/main" id="{388F414E-7EAD-1568-5DD6-E07474C5AAA7}"/>
              </a:ext>
            </a:extLst>
          </p:cNvPr>
          <p:cNvSpPr txBox="1"/>
          <p:nvPr/>
        </p:nvSpPr>
        <p:spPr bwMode="auto">
          <a:xfrm>
            <a:off x="7190499"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03" name="TextBox 102">
            <a:extLst>
              <a:ext uri="{FF2B5EF4-FFF2-40B4-BE49-F238E27FC236}">
                <a16:creationId xmlns:a16="http://schemas.microsoft.com/office/drawing/2014/main" id="{104AF077-7E5B-E946-011E-A316E244CE08}"/>
              </a:ext>
            </a:extLst>
          </p:cNvPr>
          <p:cNvSpPr txBox="1"/>
          <p:nvPr/>
        </p:nvSpPr>
        <p:spPr bwMode="auto">
          <a:xfrm>
            <a:off x="759054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04" name="TextBox 103">
            <a:extLst>
              <a:ext uri="{FF2B5EF4-FFF2-40B4-BE49-F238E27FC236}">
                <a16:creationId xmlns:a16="http://schemas.microsoft.com/office/drawing/2014/main" id="{E6F8C0A0-586C-022E-ECDD-24E19F049CD4}"/>
              </a:ext>
            </a:extLst>
          </p:cNvPr>
          <p:cNvSpPr txBox="1"/>
          <p:nvPr/>
        </p:nvSpPr>
        <p:spPr bwMode="auto">
          <a:xfrm>
            <a:off x="799059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7E72E913-3B65-75FD-06D4-7632C268179A}"/>
              </a:ext>
            </a:extLst>
          </p:cNvPr>
          <p:cNvSpPr txBox="1"/>
          <p:nvPr/>
        </p:nvSpPr>
        <p:spPr bwMode="auto">
          <a:xfrm>
            <a:off x="6623731" y="1453734"/>
            <a:ext cx="203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4"/>
                </a:solidFill>
                <a:latin typeface="Calibri" panose="020F0502020204030204" pitchFamily="34" charset="0"/>
              </a:rPr>
              <a:t>dMMR</a:t>
            </a:r>
          </a:p>
        </p:txBody>
      </p:sp>
      <p:cxnSp>
        <p:nvCxnSpPr>
          <p:cNvPr id="111" name="Straight Connector 110">
            <a:extLst>
              <a:ext uri="{FF2B5EF4-FFF2-40B4-BE49-F238E27FC236}">
                <a16:creationId xmlns:a16="http://schemas.microsoft.com/office/drawing/2014/main" id="{71D02ECC-2737-FC07-E81D-CA793A9259EB}"/>
              </a:ext>
            </a:extLst>
          </p:cNvPr>
          <p:cNvCxnSpPr/>
          <p:nvPr/>
        </p:nvCxnSpPr>
        <p:spPr bwMode="auto">
          <a:xfrm>
            <a:off x="9526099" y="2172098"/>
            <a:ext cx="0" cy="170704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66A4D9B-D35A-6120-E381-8662D31B4895}"/>
              </a:ext>
            </a:extLst>
          </p:cNvPr>
          <p:cNvCxnSpPr>
            <a:cxnSpLocks/>
          </p:cNvCxnSpPr>
          <p:nvPr/>
        </p:nvCxnSpPr>
        <p:spPr bwMode="auto">
          <a:xfrm>
            <a:off x="9526099" y="3872960"/>
            <a:ext cx="200786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4DE4D46-7D58-F9C3-E882-AC1AE1CCB577}"/>
              </a:ext>
            </a:extLst>
          </p:cNvPr>
          <p:cNvCxnSpPr>
            <a:cxnSpLocks/>
          </p:cNvCxnSpPr>
          <p:nvPr/>
        </p:nvCxnSpPr>
        <p:spPr bwMode="auto">
          <a:xfrm flipH="1">
            <a:off x="9442759" y="2178283"/>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68ED017-24B9-850E-D025-5F8C62CA8A19}"/>
              </a:ext>
            </a:extLst>
          </p:cNvPr>
          <p:cNvCxnSpPr>
            <a:cxnSpLocks/>
          </p:cNvCxnSpPr>
          <p:nvPr/>
        </p:nvCxnSpPr>
        <p:spPr bwMode="auto">
          <a:xfrm flipH="1">
            <a:off x="9442759" y="260195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17B511B-9315-CB3E-84EC-117185E9F607}"/>
              </a:ext>
            </a:extLst>
          </p:cNvPr>
          <p:cNvCxnSpPr>
            <a:cxnSpLocks/>
          </p:cNvCxnSpPr>
          <p:nvPr/>
        </p:nvCxnSpPr>
        <p:spPr bwMode="auto">
          <a:xfrm flipH="1">
            <a:off x="9442759" y="3025622"/>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B90AFE8-A283-832D-66BB-AE6E52FD3E8D}"/>
              </a:ext>
            </a:extLst>
          </p:cNvPr>
          <p:cNvCxnSpPr>
            <a:cxnSpLocks/>
          </p:cNvCxnSpPr>
          <p:nvPr/>
        </p:nvCxnSpPr>
        <p:spPr bwMode="auto">
          <a:xfrm flipH="1">
            <a:off x="9442759" y="3449291"/>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6ACCE18-BF65-32E2-BE51-3AED55A3F8BF}"/>
              </a:ext>
            </a:extLst>
          </p:cNvPr>
          <p:cNvCxnSpPr>
            <a:cxnSpLocks/>
          </p:cNvCxnSpPr>
          <p:nvPr/>
        </p:nvCxnSpPr>
        <p:spPr bwMode="auto">
          <a:xfrm flipH="1">
            <a:off x="9442759" y="3872960"/>
            <a:ext cx="81665"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BB97342-D884-6092-7C42-ACCF4F3B21A3}"/>
              </a:ext>
            </a:extLst>
          </p:cNvPr>
          <p:cNvCxnSpPr>
            <a:cxnSpLocks/>
          </p:cNvCxnSpPr>
          <p:nvPr/>
        </p:nvCxnSpPr>
        <p:spPr bwMode="auto">
          <a:xfrm>
            <a:off x="9526099"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314F37C-1738-F29C-DA99-89D0BCF4EB79}"/>
              </a:ext>
            </a:extLst>
          </p:cNvPr>
          <p:cNvCxnSpPr>
            <a:cxnSpLocks/>
          </p:cNvCxnSpPr>
          <p:nvPr/>
        </p:nvCxnSpPr>
        <p:spPr bwMode="auto">
          <a:xfrm>
            <a:off x="9924397"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9E82828-9252-C25F-75DF-617705A0666F}"/>
              </a:ext>
            </a:extLst>
          </p:cNvPr>
          <p:cNvCxnSpPr>
            <a:cxnSpLocks/>
          </p:cNvCxnSpPr>
          <p:nvPr/>
        </p:nvCxnSpPr>
        <p:spPr bwMode="auto">
          <a:xfrm>
            <a:off x="10322695"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B185D70-E9C7-30E7-B3F1-72EF99E6F1FC}"/>
              </a:ext>
            </a:extLst>
          </p:cNvPr>
          <p:cNvCxnSpPr>
            <a:cxnSpLocks/>
          </p:cNvCxnSpPr>
          <p:nvPr/>
        </p:nvCxnSpPr>
        <p:spPr bwMode="auto">
          <a:xfrm>
            <a:off x="10720992"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CE321BF-9CD1-1A42-6522-1EFB461063FE}"/>
              </a:ext>
            </a:extLst>
          </p:cNvPr>
          <p:cNvCxnSpPr>
            <a:cxnSpLocks/>
          </p:cNvCxnSpPr>
          <p:nvPr/>
        </p:nvCxnSpPr>
        <p:spPr bwMode="auto">
          <a:xfrm>
            <a:off x="11119290" y="3872960"/>
            <a:ext cx="0" cy="80404"/>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C18415B-99F0-973B-CE48-05D177968C08}"/>
              </a:ext>
            </a:extLst>
          </p:cNvPr>
          <p:cNvCxnSpPr>
            <a:cxnSpLocks/>
          </p:cNvCxnSpPr>
          <p:nvPr/>
        </p:nvCxnSpPr>
        <p:spPr bwMode="auto">
          <a:xfrm>
            <a:off x="11517590" y="3872960"/>
            <a:ext cx="0" cy="80404"/>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752E7A68-DE55-2261-496A-B7E982D4D649}"/>
              </a:ext>
            </a:extLst>
          </p:cNvPr>
          <p:cNvSpPr txBox="1"/>
          <p:nvPr/>
        </p:nvSpPr>
        <p:spPr bwMode="auto">
          <a:xfrm>
            <a:off x="8918213" y="1980363"/>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25" name="TextBox 124">
            <a:extLst>
              <a:ext uri="{FF2B5EF4-FFF2-40B4-BE49-F238E27FC236}">
                <a16:creationId xmlns:a16="http://schemas.microsoft.com/office/drawing/2014/main" id="{D3ADF687-5D4E-BB30-8581-59B5FC6EA273}"/>
              </a:ext>
            </a:extLst>
          </p:cNvPr>
          <p:cNvSpPr txBox="1"/>
          <p:nvPr/>
        </p:nvSpPr>
        <p:spPr bwMode="auto">
          <a:xfrm>
            <a:off x="8918213" y="2403517"/>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26" name="TextBox 125">
            <a:extLst>
              <a:ext uri="{FF2B5EF4-FFF2-40B4-BE49-F238E27FC236}">
                <a16:creationId xmlns:a16="http://schemas.microsoft.com/office/drawing/2014/main" id="{C3B270EE-3242-EB6D-4716-383B92EB09E7}"/>
              </a:ext>
            </a:extLst>
          </p:cNvPr>
          <p:cNvSpPr txBox="1"/>
          <p:nvPr/>
        </p:nvSpPr>
        <p:spPr bwMode="auto">
          <a:xfrm>
            <a:off x="8918213" y="282667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27" name="TextBox 126">
            <a:extLst>
              <a:ext uri="{FF2B5EF4-FFF2-40B4-BE49-F238E27FC236}">
                <a16:creationId xmlns:a16="http://schemas.microsoft.com/office/drawing/2014/main" id="{11142854-7B51-BB46-7DFC-04C782A9B4E8}"/>
              </a:ext>
            </a:extLst>
          </p:cNvPr>
          <p:cNvSpPr txBox="1"/>
          <p:nvPr/>
        </p:nvSpPr>
        <p:spPr bwMode="auto">
          <a:xfrm>
            <a:off x="8918213" y="3249825"/>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28" name="TextBox 127">
            <a:extLst>
              <a:ext uri="{FF2B5EF4-FFF2-40B4-BE49-F238E27FC236}">
                <a16:creationId xmlns:a16="http://schemas.microsoft.com/office/drawing/2014/main" id="{430BE446-DF36-52FA-B933-F8F4099D8370}"/>
              </a:ext>
            </a:extLst>
          </p:cNvPr>
          <p:cNvSpPr txBox="1"/>
          <p:nvPr/>
        </p:nvSpPr>
        <p:spPr bwMode="auto">
          <a:xfrm>
            <a:off x="8918213" y="3672981"/>
            <a:ext cx="607885"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9" name="TextBox 128">
            <a:extLst>
              <a:ext uri="{FF2B5EF4-FFF2-40B4-BE49-F238E27FC236}">
                <a16:creationId xmlns:a16="http://schemas.microsoft.com/office/drawing/2014/main" id="{17148A11-0692-0724-B1AA-DD607AF4D1EE}"/>
              </a:ext>
            </a:extLst>
          </p:cNvPr>
          <p:cNvSpPr txBox="1"/>
          <p:nvPr/>
        </p:nvSpPr>
        <p:spPr bwMode="auto">
          <a:xfrm rot="16200000">
            <a:off x="8086477" y="2835463"/>
            <a:ext cx="1707050" cy="39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130" name="TextBox 129">
            <a:extLst>
              <a:ext uri="{FF2B5EF4-FFF2-40B4-BE49-F238E27FC236}">
                <a16:creationId xmlns:a16="http://schemas.microsoft.com/office/drawing/2014/main" id="{EA274FA9-C609-B2A6-8254-1EBE6F74562B}"/>
              </a:ext>
            </a:extLst>
          </p:cNvPr>
          <p:cNvSpPr txBox="1"/>
          <p:nvPr/>
        </p:nvSpPr>
        <p:spPr bwMode="auto">
          <a:xfrm>
            <a:off x="9436617" y="4440062"/>
            <a:ext cx="2351979" cy="75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adj therapy needed?</a:t>
            </a:r>
          </a:p>
        </p:txBody>
      </p:sp>
      <p:sp>
        <p:nvSpPr>
          <p:cNvPr id="131" name="TextBox 130">
            <a:extLst>
              <a:ext uri="{FF2B5EF4-FFF2-40B4-BE49-F238E27FC236}">
                <a16:creationId xmlns:a16="http://schemas.microsoft.com/office/drawing/2014/main" id="{BA1D866F-F6A0-FDFC-4139-D70396AC5F97}"/>
              </a:ext>
            </a:extLst>
          </p:cNvPr>
          <p:cNvSpPr txBox="1"/>
          <p:nvPr/>
        </p:nvSpPr>
        <p:spPr bwMode="auto">
          <a:xfrm>
            <a:off x="11278464"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32" name="TextBox 131">
            <a:extLst>
              <a:ext uri="{FF2B5EF4-FFF2-40B4-BE49-F238E27FC236}">
                <a16:creationId xmlns:a16="http://schemas.microsoft.com/office/drawing/2014/main" id="{09CE4DAD-49D9-3091-8531-179C01281D03}"/>
              </a:ext>
            </a:extLst>
          </p:cNvPr>
          <p:cNvSpPr txBox="1"/>
          <p:nvPr/>
        </p:nvSpPr>
        <p:spPr bwMode="auto">
          <a:xfrm>
            <a:off x="927821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63DB3BD0-FBB5-7751-FA26-B9D6E681B264}"/>
              </a:ext>
            </a:extLst>
          </p:cNvPr>
          <p:cNvSpPr txBox="1"/>
          <p:nvPr/>
        </p:nvSpPr>
        <p:spPr bwMode="auto">
          <a:xfrm>
            <a:off x="9678268"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34" name="TextBox 133">
            <a:extLst>
              <a:ext uri="{FF2B5EF4-FFF2-40B4-BE49-F238E27FC236}">
                <a16:creationId xmlns:a16="http://schemas.microsoft.com/office/drawing/2014/main" id="{BB4A2B34-964F-FDB1-65DF-DFE5854BEF53}"/>
              </a:ext>
            </a:extLst>
          </p:cNvPr>
          <p:cNvSpPr txBox="1"/>
          <p:nvPr/>
        </p:nvSpPr>
        <p:spPr bwMode="auto">
          <a:xfrm>
            <a:off x="1007831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35" name="TextBox 134">
            <a:extLst>
              <a:ext uri="{FF2B5EF4-FFF2-40B4-BE49-F238E27FC236}">
                <a16:creationId xmlns:a16="http://schemas.microsoft.com/office/drawing/2014/main" id="{56886938-CF04-794F-C5A7-66CC4A09DEAE}"/>
              </a:ext>
            </a:extLst>
          </p:cNvPr>
          <p:cNvSpPr txBox="1"/>
          <p:nvPr/>
        </p:nvSpPr>
        <p:spPr bwMode="auto">
          <a:xfrm>
            <a:off x="10478367"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36" name="TextBox 135">
            <a:extLst>
              <a:ext uri="{FF2B5EF4-FFF2-40B4-BE49-F238E27FC236}">
                <a16:creationId xmlns:a16="http://schemas.microsoft.com/office/drawing/2014/main" id="{CB52B9D3-41AD-D358-5B53-D573CC7711C1}"/>
              </a:ext>
            </a:extLst>
          </p:cNvPr>
          <p:cNvSpPr txBox="1"/>
          <p:nvPr/>
        </p:nvSpPr>
        <p:spPr bwMode="auto">
          <a:xfrm>
            <a:off x="10878416" y="3877707"/>
            <a:ext cx="498009" cy="39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38" name="TextBox 137">
            <a:extLst>
              <a:ext uri="{FF2B5EF4-FFF2-40B4-BE49-F238E27FC236}">
                <a16:creationId xmlns:a16="http://schemas.microsoft.com/office/drawing/2014/main" id="{0EBA5548-E74E-2DDE-F8A3-D820F2D1F643}"/>
              </a:ext>
            </a:extLst>
          </p:cNvPr>
          <p:cNvSpPr txBox="1"/>
          <p:nvPr/>
        </p:nvSpPr>
        <p:spPr bwMode="auto">
          <a:xfrm>
            <a:off x="9511549" y="1453734"/>
            <a:ext cx="20396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5"/>
                </a:solidFill>
                <a:latin typeface="Calibri" panose="020F0502020204030204" pitchFamily="34" charset="0"/>
              </a:rPr>
              <a:t>Copy Number Low/ NSMP</a:t>
            </a:r>
          </a:p>
        </p:txBody>
      </p:sp>
      <p:cxnSp>
        <p:nvCxnSpPr>
          <p:cNvPr id="143" name="Straight Connector 142">
            <a:extLst>
              <a:ext uri="{FF2B5EF4-FFF2-40B4-BE49-F238E27FC236}">
                <a16:creationId xmlns:a16="http://schemas.microsoft.com/office/drawing/2014/main" id="{C80984B8-2B0D-7F9C-2543-DBBDC3BFC978}"/>
              </a:ext>
            </a:extLst>
          </p:cNvPr>
          <p:cNvCxnSpPr/>
          <p:nvPr/>
        </p:nvCxnSpPr>
        <p:spPr bwMode="auto">
          <a:xfrm>
            <a:off x="867601" y="2177335"/>
            <a:ext cx="2011019"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144" name="Freeform 143">
            <a:extLst>
              <a:ext uri="{FF2B5EF4-FFF2-40B4-BE49-F238E27FC236}">
                <a16:creationId xmlns:a16="http://schemas.microsoft.com/office/drawing/2014/main" id="{3E1A8040-8054-412F-7247-F5CD0FA3B204}"/>
              </a:ext>
            </a:extLst>
          </p:cNvPr>
          <p:cNvSpPr/>
          <p:nvPr/>
        </p:nvSpPr>
        <p:spPr bwMode="auto">
          <a:xfrm>
            <a:off x="880491" y="2164349"/>
            <a:ext cx="1991684" cy="84402"/>
          </a:xfrm>
          <a:custGeom>
            <a:avLst/>
            <a:gdLst>
              <a:gd name="connsiteX0" fmla="*/ 0 w 1561048"/>
              <a:gd name="connsiteY0" fmla="*/ 0 h 65675"/>
              <a:gd name="connsiteX1" fmla="*/ 0 w 1561048"/>
              <a:gd name="connsiteY1" fmla="*/ 65675 h 65675"/>
              <a:gd name="connsiteX2" fmla="*/ 1561048 w 1561048"/>
              <a:gd name="connsiteY2" fmla="*/ 65675 h 65675"/>
            </a:gdLst>
            <a:ahLst/>
            <a:cxnLst>
              <a:cxn ang="0">
                <a:pos x="connsiteX0" y="connsiteY0"/>
              </a:cxn>
              <a:cxn ang="0">
                <a:pos x="connsiteX1" y="connsiteY1"/>
              </a:cxn>
              <a:cxn ang="0">
                <a:pos x="connsiteX2" y="connsiteY2"/>
              </a:cxn>
            </a:cxnLst>
            <a:rect l="l" t="t" r="r" b="b"/>
            <a:pathLst>
              <a:path w="1561048" h="65675">
                <a:moveTo>
                  <a:pt x="0" y="0"/>
                </a:moveTo>
                <a:lnTo>
                  <a:pt x="0" y="65675"/>
                </a:lnTo>
                <a:lnTo>
                  <a:pt x="1561048" y="65675"/>
                </a:lnTo>
              </a:path>
            </a:pathLst>
          </a:custGeom>
          <a:noFill/>
          <a:ln w="28575">
            <a:solidFill>
              <a:schemeClr val="accent3"/>
            </a:solidFill>
            <a:miter lim="800000"/>
            <a:headEnd/>
            <a:tailEnd/>
          </a:ln>
        </p:spPr>
        <p:txBody>
          <a:bodyPr rtlCol="0" anchor="ctr"/>
          <a:lstStyle/>
          <a:p>
            <a:pPr algn="ctr"/>
            <a:endParaRPr lang="en-US" dirty="0"/>
          </a:p>
        </p:txBody>
      </p:sp>
      <p:sp>
        <p:nvSpPr>
          <p:cNvPr id="146" name="Freeform 145">
            <a:extLst>
              <a:ext uri="{FF2B5EF4-FFF2-40B4-BE49-F238E27FC236}">
                <a16:creationId xmlns:a16="http://schemas.microsoft.com/office/drawing/2014/main" id="{3B42DBDC-8ACC-452D-CB3A-DC0CADC0F536}"/>
              </a:ext>
            </a:extLst>
          </p:cNvPr>
          <p:cNvSpPr/>
          <p:nvPr/>
        </p:nvSpPr>
        <p:spPr bwMode="auto">
          <a:xfrm>
            <a:off x="3835215" y="2180725"/>
            <a:ext cx="1909848" cy="1083742"/>
          </a:xfrm>
          <a:custGeom>
            <a:avLst/>
            <a:gdLst>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65573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49013 h 843280"/>
              <a:gd name="connsiteX53" fmla="*/ 50800 w 1496907"/>
              <a:gd name="connsiteY53" fmla="*/ 12869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43348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49013 h 843280"/>
              <a:gd name="connsiteX53" fmla="*/ 50800 w 1496907"/>
              <a:gd name="connsiteY53" fmla="*/ 12869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43348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23613 h 843280"/>
              <a:gd name="connsiteX53" fmla="*/ 50800 w 1496907"/>
              <a:gd name="connsiteY53" fmla="*/ 12869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 name="connsiteX0" fmla="*/ 1496907 w 1496907"/>
              <a:gd name="connsiteY0" fmla="*/ 843280 h 843280"/>
              <a:gd name="connsiteX1" fmla="*/ 1256453 w 1496907"/>
              <a:gd name="connsiteY1" fmla="*/ 843280 h 843280"/>
              <a:gd name="connsiteX2" fmla="*/ 1256453 w 1496907"/>
              <a:gd name="connsiteY2" fmla="*/ 812800 h 843280"/>
              <a:gd name="connsiteX3" fmla="*/ 1036320 w 1496907"/>
              <a:gd name="connsiteY3" fmla="*/ 812800 h 843280"/>
              <a:gd name="connsiteX4" fmla="*/ 1036320 w 1496907"/>
              <a:gd name="connsiteY4" fmla="*/ 782320 h 843280"/>
              <a:gd name="connsiteX5" fmla="*/ 785707 w 1496907"/>
              <a:gd name="connsiteY5" fmla="*/ 782320 h 843280"/>
              <a:gd name="connsiteX6" fmla="*/ 785707 w 1496907"/>
              <a:gd name="connsiteY6" fmla="*/ 751840 h 843280"/>
              <a:gd name="connsiteX7" fmla="*/ 707813 w 1496907"/>
              <a:gd name="connsiteY7" fmla="*/ 751840 h 843280"/>
              <a:gd name="connsiteX8" fmla="*/ 707813 w 1496907"/>
              <a:gd name="connsiteY8" fmla="*/ 717973 h 843280"/>
              <a:gd name="connsiteX9" fmla="*/ 690880 w 1496907"/>
              <a:gd name="connsiteY9" fmla="*/ 717973 h 843280"/>
              <a:gd name="connsiteX10" fmla="*/ 690880 w 1496907"/>
              <a:gd name="connsiteY10" fmla="*/ 663787 h 843280"/>
              <a:gd name="connsiteX11" fmla="*/ 619760 w 1496907"/>
              <a:gd name="connsiteY11" fmla="*/ 663787 h 843280"/>
              <a:gd name="connsiteX12" fmla="*/ 619760 w 1496907"/>
              <a:gd name="connsiteY12" fmla="*/ 626533 h 843280"/>
              <a:gd name="connsiteX13" fmla="*/ 508000 w 1496907"/>
              <a:gd name="connsiteY13" fmla="*/ 626533 h 843280"/>
              <a:gd name="connsiteX14" fmla="*/ 508000 w 1496907"/>
              <a:gd name="connsiteY14" fmla="*/ 626533 h 843280"/>
              <a:gd name="connsiteX15" fmla="*/ 508000 w 1496907"/>
              <a:gd name="connsiteY15" fmla="*/ 626533 h 843280"/>
              <a:gd name="connsiteX16" fmla="*/ 508000 w 1496907"/>
              <a:gd name="connsiteY16" fmla="*/ 592667 h 843280"/>
              <a:gd name="connsiteX17" fmla="*/ 389467 w 1496907"/>
              <a:gd name="connsiteY17" fmla="*/ 592667 h 843280"/>
              <a:gd name="connsiteX18" fmla="*/ 389467 w 1496907"/>
              <a:gd name="connsiteY18" fmla="*/ 592667 h 843280"/>
              <a:gd name="connsiteX19" fmla="*/ 389467 w 1496907"/>
              <a:gd name="connsiteY19" fmla="*/ 565573 h 843280"/>
              <a:gd name="connsiteX20" fmla="*/ 362373 w 1496907"/>
              <a:gd name="connsiteY20" fmla="*/ 565573 h 843280"/>
              <a:gd name="connsiteX21" fmla="*/ 362373 w 1496907"/>
              <a:gd name="connsiteY21" fmla="*/ 543348 h 843280"/>
              <a:gd name="connsiteX22" fmla="*/ 342053 w 1496907"/>
              <a:gd name="connsiteY22" fmla="*/ 545253 h 843280"/>
              <a:gd name="connsiteX23" fmla="*/ 342053 w 1496907"/>
              <a:gd name="connsiteY23" fmla="*/ 477520 h 843280"/>
              <a:gd name="connsiteX24" fmla="*/ 264160 w 1496907"/>
              <a:gd name="connsiteY24" fmla="*/ 477520 h 843280"/>
              <a:gd name="connsiteX25" fmla="*/ 264160 w 1496907"/>
              <a:gd name="connsiteY25" fmla="*/ 477520 h 843280"/>
              <a:gd name="connsiteX26" fmla="*/ 264160 w 1496907"/>
              <a:gd name="connsiteY26" fmla="*/ 450427 h 843280"/>
              <a:gd name="connsiteX27" fmla="*/ 243840 w 1496907"/>
              <a:gd name="connsiteY27" fmla="*/ 450427 h 843280"/>
              <a:gd name="connsiteX28" fmla="*/ 243840 w 1496907"/>
              <a:gd name="connsiteY28" fmla="*/ 399627 h 843280"/>
              <a:gd name="connsiteX29" fmla="*/ 243840 w 1496907"/>
              <a:gd name="connsiteY29" fmla="*/ 419947 h 843280"/>
              <a:gd name="connsiteX30" fmla="*/ 243840 w 1496907"/>
              <a:gd name="connsiteY30" fmla="*/ 419947 h 843280"/>
              <a:gd name="connsiteX31" fmla="*/ 243840 w 1496907"/>
              <a:gd name="connsiteY31" fmla="*/ 419947 h 843280"/>
              <a:gd name="connsiteX32" fmla="*/ 230293 w 1496907"/>
              <a:gd name="connsiteY32" fmla="*/ 419947 h 843280"/>
              <a:gd name="connsiteX33" fmla="*/ 230293 w 1496907"/>
              <a:gd name="connsiteY33" fmla="*/ 382693 h 843280"/>
              <a:gd name="connsiteX34" fmla="*/ 213360 w 1496907"/>
              <a:gd name="connsiteY34" fmla="*/ 382693 h 843280"/>
              <a:gd name="connsiteX35" fmla="*/ 213360 w 1496907"/>
              <a:gd name="connsiteY35" fmla="*/ 382693 h 843280"/>
              <a:gd name="connsiteX36" fmla="*/ 213360 w 1496907"/>
              <a:gd name="connsiteY36" fmla="*/ 355600 h 843280"/>
              <a:gd name="connsiteX37" fmla="*/ 182880 w 1496907"/>
              <a:gd name="connsiteY37" fmla="*/ 355600 h 843280"/>
              <a:gd name="connsiteX38" fmla="*/ 182880 w 1496907"/>
              <a:gd name="connsiteY38" fmla="*/ 325120 h 843280"/>
              <a:gd name="connsiteX39" fmla="*/ 162560 w 1496907"/>
              <a:gd name="connsiteY39" fmla="*/ 325120 h 843280"/>
              <a:gd name="connsiteX40" fmla="*/ 162560 w 1496907"/>
              <a:gd name="connsiteY40" fmla="*/ 298027 h 843280"/>
              <a:gd name="connsiteX41" fmla="*/ 149013 w 1496907"/>
              <a:gd name="connsiteY41" fmla="*/ 298027 h 843280"/>
              <a:gd name="connsiteX42" fmla="*/ 149013 w 1496907"/>
              <a:gd name="connsiteY42" fmla="*/ 237067 h 843280"/>
              <a:gd name="connsiteX43" fmla="*/ 149013 w 1496907"/>
              <a:gd name="connsiteY43" fmla="*/ 237067 h 843280"/>
              <a:gd name="connsiteX44" fmla="*/ 132080 w 1496907"/>
              <a:gd name="connsiteY44" fmla="*/ 237067 h 843280"/>
              <a:gd name="connsiteX45" fmla="*/ 132080 w 1496907"/>
              <a:gd name="connsiteY45" fmla="*/ 206587 h 843280"/>
              <a:gd name="connsiteX46" fmla="*/ 101600 w 1496907"/>
              <a:gd name="connsiteY46" fmla="*/ 206587 h 843280"/>
              <a:gd name="connsiteX47" fmla="*/ 101600 w 1496907"/>
              <a:gd name="connsiteY47" fmla="*/ 206587 h 843280"/>
              <a:gd name="connsiteX48" fmla="*/ 101600 w 1496907"/>
              <a:gd name="connsiteY48" fmla="*/ 179493 h 843280"/>
              <a:gd name="connsiteX49" fmla="*/ 88053 w 1496907"/>
              <a:gd name="connsiteY49" fmla="*/ 179493 h 843280"/>
              <a:gd name="connsiteX50" fmla="*/ 88053 w 1496907"/>
              <a:gd name="connsiteY50" fmla="*/ 149013 h 843280"/>
              <a:gd name="connsiteX51" fmla="*/ 71120 w 1496907"/>
              <a:gd name="connsiteY51" fmla="*/ 149013 h 843280"/>
              <a:gd name="connsiteX52" fmla="*/ 71120 w 1496907"/>
              <a:gd name="connsiteY52" fmla="*/ 123613 h 843280"/>
              <a:gd name="connsiteX53" fmla="*/ 50800 w 1496907"/>
              <a:gd name="connsiteY53" fmla="*/ 122343 h 843280"/>
              <a:gd name="connsiteX54" fmla="*/ 50800 w 1496907"/>
              <a:gd name="connsiteY54" fmla="*/ 88053 h 843280"/>
              <a:gd name="connsiteX55" fmla="*/ 50800 w 1496907"/>
              <a:gd name="connsiteY55" fmla="*/ 88053 h 843280"/>
              <a:gd name="connsiteX56" fmla="*/ 13547 w 1496907"/>
              <a:gd name="connsiteY56" fmla="*/ 88053 h 843280"/>
              <a:gd name="connsiteX57" fmla="*/ 13547 w 1496907"/>
              <a:gd name="connsiteY57" fmla="*/ 54187 h 843280"/>
              <a:gd name="connsiteX58" fmla="*/ 0 w 1496907"/>
              <a:gd name="connsiteY58" fmla="*/ 54187 h 843280"/>
              <a:gd name="connsiteX59" fmla="*/ 0 w 1496907"/>
              <a:gd name="connsiteY59" fmla="*/ 0 h 8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496907" h="843280">
                <a:moveTo>
                  <a:pt x="1496907" y="843280"/>
                </a:moveTo>
                <a:lnTo>
                  <a:pt x="1256453" y="843280"/>
                </a:lnTo>
                <a:lnTo>
                  <a:pt x="1256453" y="812800"/>
                </a:lnTo>
                <a:lnTo>
                  <a:pt x="1036320" y="812800"/>
                </a:lnTo>
                <a:lnTo>
                  <a:pt x="1036320" y="782320"/>
                </a:lnTo>
                <a:lnTo>
                  <a:pt x="785707" y="782320"/>
                </a:lnTo>
                <a:lnTo>
                  <a:pt x="785707" y="751840"/>
                </a:lnTo>
                <a:lnTo>
                  <a:pt x="707813" y="751840"/>
                </a:lnTo>
                <a:lnTo>
                  <a:pt x="707813" y="717973"/>
                </a:lnTo>
                <a:lnTo>
                  <a:pt x="690880" y="717973"/>
                </a:lnTo>
                <a:lnTo>
                  <a:pt x="690880" y="663787"/>
                </a:lnTo>
                <a:lnTo>
                  <a:pt x="619760" y="663787"/>
                </a:lnTo>
                <a:lnTo>
                  <a:pt x="619760" y="626533"/>
                </a:lnTo>
                <a:lnTo>
                  <a:pt x="508000" y="626533"/>
                </a:lnTo>
                <a:lnTo>
                  <a:pt x="508000" y="626533"/>
                </a:lnTo>
                <a:lnTo>
                  <a:pt x="508000" y="626533"/>
                </a:lnTo>
                <a:lnTo>
                  <a:pt x="508000" y="592667"/>
                </a:lnTo>
                <a:lnTo>
                  <a:pt x="389467" y="592667"/>
                </a:lnTo>
                <a:lnTo>
                  <a:pt x="389467" y="592667"/>
                </a:lnTo>
                <a:lnTo>
                  <a:pt x="389467" y="565573"/>
                </a:lnTo>
                <a:lnTo>
                  <a:pt x="362373" y="565573"/>
                </a:lnTo>
                <a:lnTo>
                  <a:pt x="362373" y="543348"/>
                </a:lnTo>
                <a:lnTo>
                  <a:pt x="342053" y="545253"/>
                </a:lnTo>
                <a:lnTo>
                  <a:pt x="342053" y="477520"/>
                </a:lnTo>
                <a:lnTo>
                  <a:pt x="264160" y="477520"/>
                </a:lnTo>
                <a:lnTo>
                  <a:pt x="264160" y="477520"/>
                </a:lnTo>
                <a:lnTo>
                  <a:pt x="264160" y="450427"/>
                </a:lnTo>
                <a:lnTo>
                  <a:pt x="243840" y="450427"/>
                </a:lnTo>
                <a:lnTo>
                  <a:pt x="243840" y="399627"/>
                </a:lnTo>
                <a:lnTo>
                  <a:pt x="243840" y="419947"/>
                </a:lnTo>
                <a:lnTo>
                  <a:pt x="243840" y="419947"/>
                </a:lnTo>
                <a:lnTo>
                  <a:pt x="243840" y="419947"/>
                </a:lnTo>
                <a:lnTo>
                  <a:pt x="230293" y="419947"/>
                </a:lnTo>
                <a:lnTo>
                  <a:pt x="230293" y="382693"/>
                </a:lnTo>
                <a:lnTo>
                  <a:pt x="213360" y="382693"/>
                </a:lnTo>
                <a:lnTo>
                  <a:pt x="213360" y="382693"/>
                </a:lnTo>
                <a:lnTo>
                  <a:pt x="213360" y="355600"/>
                </a:lnTo>
                <a:lnTo>
                  <a:pt x="182880" y="355600"/>
                </a:lnTo>
                <a:lnTo>
                  <a:pt x="182880" y="325120"/>
                </a:lnTo>
                <a:lnTo>
                  <a:pt x="162560" y="325120"/>
                </a:lnTo>
                <a:lnTo>
                  <a:pt x="162560" y="298027"/>
                </a:lnTo>
                <a:lnTo>
                  <a:pt x="149013" y="298027"/>
                </a:lnTo>
                <a:lnTo>
                  <a:pt x="149013" y="237067"/>
                </a:lnTo>
                <a:lnTo>
                  <a:pt x="149013" y="237067"/>
                </a:lnTo>
                <a:lnTo>
                  <a:pt x="132080" y="237067"/>
                </a:lnTo>
                <a:lnTo>
                  <a:pt x="132080" y="206587"/>
                </a:lnTo>
                <a:lnTo>
                  <a:pt x="101600" y="206587"/>
                </a:lnTo>
                <a:lnTo>
                  <a:pt x="101600" y="206587"/>
                </a:lnTo>
                <a:lnTo>
                  <a:pt x="101600" y="179493"/>
                </a:lnTo>
                <a:lnTo>
                  <a:pt x="88053" y="179493"/>
                </a:lnTo>
                <a:lnTo>
                  <a:pt x="88053" y="149013"/>
                </a:lnTo>
                <a:lnTo>
                  <a:pt x="71120" y="149013"/>
                </a:lnTo>
                <a:lnTo>
                  <a:pt x="71120" y="123613"/>
                </a:lnTo>
                <a:lnTo>
                  <a:pt x="50800" y="122343"/>
                </a:lnTo>
                <a:lnTo>
                  <a:pt x="50800" y="88053"/>
                </a:lnTo>
                <a:lnTo>
                  <a:pt x="50800" y="88053"/>
                </a:lnTo>
                <a:lnTo>
                  <a:pt x="13547" y="88053"/>
                </a:lnTo>
                <a:lnTo>
                  <a:pt x="13547" y="54187"/>
                </a:lnTo>
                <a:lnTo>
                  <a:pt x="0" y="54187"/>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47" name="Freeform 146">
            <a:extLst>
              <a:ext uri="{FF2B5EF4-FFF2-40B4-BE49-F238E27FC236}">
                <a16:creationId xmlns:a16="http://schemas.microsoft.com/office/drawing/2014/main" id="{05CB4FE0-A30A-7E42-B38F-45AF90056B9D}"/>
              </a:ext>
            </a:extLst>
          </p:cNvPr>
          <p:cNvSpPr/>
          <p:nvPr/>
        </p:nvSpPr>
        <p:spPr bwMode="auto">
          <a:xfrm>
            <a:off x="3764730" y="2179093"/>
            <a:ext cx="1984924" cy="701821"/>
          </a:xfrm>
          <a:custGeom>
            <a:avLst/>
            <a:gdLst>
              <a:gd name="connsiteX0" fmla="*/ 1555750 w 1555750"/>
              <a:gd name="connsiteY0" fmla="*/ 546100 h 546100"/>
              <a:gd name="connsiteX1" fmla="*/ 1352550 w 1555750"/>
              <a:gd name="connsiteY1" fmla="*/ 546100 h 546100"/>
              <a:gd name="connsiteX2" fmla="*/ 1352550 w 1555750"/>
              <a:gd name="connsiteY2" fmla="*/ 482600 h 546100"/>
              <a:gd name="connsiteX3" fmla="*/ 825500 w 1555750"/>
              <a:gd name="connsiteY3" fmla="*/ 482600 h 546100"/>
              <a:gd name="connsiteX4" fmla="*/ 825500 w 1555750"/>
              <a:gd name="connsiteY4" fmla="*/ 482600 h 546100"/>
              <a:gd name="connsiteX5" fmla="*/ 825500 w 1555750"/>
              <a:gd name="connsiteY5" fmla="*/ 460375 h 546100"/>
              <a:gd name="connsiteX6" fmla="*/ 720725 w 1555750"/>
              <a:gd name="connsiteY6" fmla="*/ 460375 h 546100"/>
              <a:gd name="connsiteX7" fmla="*/ 720725 w 1555750"/>
              <a:gd name="connsiteY7" fmla="*/ 460375 h 546100"/>
              <a:gd name="connsiteX8" fmla="*/ 720725 w 1555750"/>
              <a:gd name="connsiteY8" fmla="*/ 431800 h 546100"/>
              <a:gd name="connsiteX9" fmla="*/ 666750 w 1555750"/>
              <a:gd name="connsiteY9" fmla="*/ 431800 h 546100"/>
              <a:gd name="connsiteX10" fmla="*/ 666750 w 1555750"/>
              <a:gd name="connsiteY10" fmla="*/ 431800 h 546100"/>
              <a:gd name="connsiteX11" fmla="*/ 666750 w 1555750"/>
              <a:gd name="connsiteY11" fmla="*/ 403225 h 546100"/>
              <a:gd name="connsiteX12" fmla="*/ 565150 w 1555750"/>
              <a:gd name="connsiteY12" fmla="*/ 403225 h 546100"/>
              <a:gd name="connsiteX13" fmla="*/ 565150 w 1555750"/>
              <a:gd name="connsiteY13" fmla="*/ 403225 h 546100"/>
              <a:gd name="connsiteX14" fmla="*/ 565150 w 1555750"/>
              <a:gd name="connsiteY14" fmla="*/ 377825 h 546100"/>
              <a:gd name="connsiteX15" fmla="*/ 527050 w 1555750"/>
              <a:gd name="connsiteY15" fmla="*/ 377825 h 546100"/>
              <a:gd name="connsiteX16" fmla="*/ 527050 w 1555750"/>
              <a:gd name="connsiteY16" fmla="*/ 349250 h 546100"/>
              <a:gd name="connsiteX17" fmla="*/ 482600 w 1555750"/>
              <a:gd name="connsiteY17" fmla="*/ 349250 h 546100"/>
              <a:gd name="connsiteX18" fmla="*/ 482600 w 1555750"/>
              <a:gd name="connsiteY18" fmla="*/ 301625 h 546100"/>
              <a:gd name="connsiteX19" fmla="*/ 482600 w 1555750"/>
              <a:gd name="connsiteY19" fmla="*/ 301625 h 546100"/>
              <a:gd name="connsiteX20" fmla="*/ 460375 w 1555750"/>
              <a:gd name="connsiteY20" fmla="*/ 301625 h 546100"/>
              <a:gd name="connsiteX21" fmla="*/ 460375 w 1555750"/>
              <a:gd name="connsiteY21" fmla="*/ 273050 h 546100"/>
              <a:gd name="connsiteX22" fmla="*/ 425450 w 1555750"/>
              <a:gd name="connsiteY22" fmla="*/ 273050 h 546100"/>
              <a:gd name="connsiteX23" fmla="*/ 425450 w 1555750"/>
              <a:gd name="connsiteY23" fmla="*/ 241300 h 546100"/>
              <a:gd name="connsiteX24" fmla="*/ 384175 w 1555750"/>
              <a:gd name="connsiteY24" fmla="*/ 241300 h 546100"/>
              <a:gd name="connsiteX25" fmla="*/ 384175 w 1555750"/>
              <a:gd name="connsiteY25" fmla="*/ 212725 h 546100"/>
              <a:gd name="connsiteX26" fmla="*/ 336550 w 1555750"/>
              <a:gd name="connsiteY26" fmla="*/ 212725 h 546100"/>
              <a:gd name="connsiteX27" fmla="*/ 336550 w 1555750"/>
              <a:gd name="connsiteY27" fmla="*/ 184150 h 546100"/>
              <a:gd name="connsiteX28" fmla="*/ 301625 w 1555750"/>
              <a:gd name="connsiteY28" fmla="*/ 184150 h 546100"/>
              <a:gd name="connsiteX29" fmla="*/ 301625 w 1555750"/>
              <a:gd name="connsiteY29" fmla="*/ 155575 h 546100"/>
              <a:gd name="connsiteX30" fmla="*/ 292100 w 1555750"/>
              <a:gd name="connsiteY30" fmla="*/ 155575 h 546100"/>
              <a:gd name="connsiteX31" fmla="*/ 292100 w 1555750"/>
              <a:gd name="connsiteY31" fmla="*/ 111125 h 546100"/>
              <a:gd name="connsiteX32" fmla="*/ 260350 w 1555750"/>
              <a:gd name="connsiteY32" fmla="*/ 111125 h 546100"/>
              <a:gd name="connsiteX33" fmla="*/ 260350 w 1555750"/>
              <a:gd name="connsiteY33" fmla="*/ 82550 h 546100"/>
              <a:gd name="connsiteX34" fmla="*/ 260350 w 1555750"/>
              <a:gd name="connsiteY34" fmla="*/ 82550 h 546100"/>
              <a:gd name="connsiteX35" fmla="*/ 231775 w 1555750"/>
              <a:gd name="connsiteY35" fmla="*/ 82550 h 546100"/>
              <a:gd name="connsiteX36" fmla="*/ 231775 w 1555750"/>
              <a:gd name="connsiteY36" fmla="*/ 53975 h 546100"/>
              <a:gd name="connsiteX37" fmla="*/ 200025 w 1555750"/>
              <a:gd name="connsiteY37" fmla="*/ 53975 h 546100"/>
              <a:gd name="connsiteX38" fmla="*/ 200025 w 1555750"/>
              <a:gd name="connsiteY38" fmla="*/ 31750 h 546100"/>
              <a:gd name="connsiteX39" fmla="*/ 168275 w 1555750"/>
              <a:gd name="connsiteY39" fmla="*/ 31750 h 546100"/>
              <a:gd name="connsiteX40" fmla="*/ 168275 w 1555750"/>
              <a:gd name="connsiteY40" fmla="*/ 0 h 546100"/>
              <a:gd name="connsiteX41" fmla="*/ 0 w 1555750"/>
              <a:gd name="connsiteY41"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55750" h="546100">
                <a:moveTo>
                  <a:pt x="1555750" y="546100"/>
                </a:moveTo>
                <a:lnTo>
                  <a:pt x="1352550" y="546100"/>
                </a:lnTo>
                <a:lnTo>
                  <a:pt x="1352550" y="482600"/>
                </a:lnTo>
                <a:lnTo>
                  <a:pt x="825500" y="482600"/>
                </a:lnTo>
                <a:lnTo>
                  <a:pt x="825500" y="482600"/>
                </a:lnTo>
                <a:lnTo>
                  <a:pt x="825500" y="460375"/>
                </a:lnTo>
                <a:lnTo>
                  <a:pt x="720725" y="460375"/>
                </a:lnTo>
                <a:lnTo>
                  <a:pt x="720725" y="460375"/>
                </a:lnTo>
                <a:lnTo>
                  <a:pt x="720725" y="431800"/>
                </a:lnTo>
                <a:lnTo>
                  <a:pt x="666750" y="431800"/>
                </a:lnTo>
                <a:lnTo>
                  <a:pt x="666750" y="431800"/>
                </a:lnTo>
                <a:lnTo>
                  <a:pt x="666750" y="403225"/>
                </a:lnTo>
                <a:lnTo>
                  <a:pt x="565150" y="403225"/>
                </a:lnTo>
                <a:lnTo>
                  <a:pt x="565150" y="403225"/>
                </a:lnTo>
                <a:lnTo>
                  <a:pt x="565150" y="377825"/>
                </a:lnTo>
                <a:lnTo>
                  <a:pt x="527050" y="377825"/>
                </a:lnTo>
                <a:lnTo>
                  <a:pt x="527050" y="349250"/>
                </a:lnTo>
                <a:lnTo>
                  <a:pt x="482600" y="349250"/>
                </a:lnTo>
                <a:lnTo>
                  <a:pt x="482600" y="301625"/>
                </a:lnTo>
                <a:lnTo>
                  <a:pt x="482600" y="301625"/>
                </a:lnTo>
                <a:lnTo>
                  <a:pt x="460375" y="301625"/>
                </a:lnTo>
                <a:lnTo>
                  <a:pt x="460375" y="273050"/>
                </a:lnTo>
                <a:lnTo>
                  <a:pt x="425450" y="273050"/>
                </a:lnTo>
                <a:lnTo>
                  <a:pt x="425450" y="241300"/>
                </a:lnTo>
                <a:lnTo>
                  <a:pt x="384175" y="241300"/>
                </a:lnTo>
                <a:lnTo>
                  <a:pt x="384175" y="212725"/>
                </a:lnTo>
                <a:lnTo>
                  <a:pt x="336550" y="212725"/>
                </a:lnTo>
                <a:lnTo>
                  <a:pt x="336550" y="184150"/>
                </a:lnTo>
                <a:lnTo>
                  <a:pt x="301625" y="184150"/>
                </a:lnTo>
                <a:lnTo>
                  <a:pt x="301625" y="155575"/>
                </a:lnTo>
                <a:lnTo>
                  <a:pt x="292100" y="155575"/>
                </a:lnTo>
                <a:lnTo>
                  <a:pt x="292100" y="111125"/>
                </a:lnTo>
                <a:lnTo>
                  <a:pt x="260350" y="111125"/>
                </a:lnTo>
                <a:lnTo>
                  <a:pt x="260350" y="82550"/>
                </a:lnTo>
                <a:lnTo>
                  <a:pt x="260350" y="82550"/>
                </a:lnTo>
                <a:lnTo>
                  <a:pt x="231775" y="82550"/>
                </a:lnTo>
                <a:lnTo>
                  <a:pt x="231775" y="53975"/>
                </a:lnTo>
                <a:lnTo>
                  <a:pt x="200025" y="53975"/>
                </a:lnTo>
                <a:lnTo>
                  <a:pt x="200025" y="31750"/>
                </a:lnTo>
                <a:lnTo>
                  <a:pt x="168275" y="31750"/>
                </a:lnTo>
                <a:lnTo>
                  <a:pt x="168275" y="0"/>
                </a:lnTo>
                <a:lnTo>
                  <a:pt x="0" y="0"/>
                </a:lnTo>
              </a:path>
            </a:pathLst>
          </a:custGeom>
          <a:noFill/>
          <a:ln w="28575">
            <a:solidFill>
              <a:schemeClr val="accent2"/>
            </a:solidFill>
            <a:miter lim="800000"/>
            <a:headEnd/>
            <a:tailEnd/>
          </a:ln>
        </p:spPr>
        <p:txBody>
          <a:bodyPr rtlCol="0" anchor="ctr"/>
          <a:lstStyle/>
          <a:p>
            <a:pPr algn="ctr"/>
            <a:endParaRPr lang="en-US" dirty="0"/>
          </a:p>
        </p:txBody>
      </p:sp>
      <p:sp>
        <p:nvSpPr>
          <p:cNvPr id="152" name="Freeform 151">
            <a:extLst>
              <a:ext uri="{FF2B5EF4-FFF2-40B4-BE49-F238E27FC236}">
                <a16:creationId xmlns:a16="http://schemas.microsoft.com/office/drawing/2014/main" id="{F9A274E6-DD24-D0F0-1F8F-F5A668B4AC72}"/>
              </a:ext>
            </a:extLst>
          </p:cNvPr>
          <p:cNvSpPr/>
          <p:nvPr/>
        </p:nvSpPr>
        <p:spPr bwMode="auto">
          <a:xfrm>
            <a:off x="6648947" y="2175012"/>
            <a:ext cx="2029484" cy="550848"/>
          </a:xfrm>
          <a:custGeom>
            <a:avLst/>
            <a:gdLst>
              <a:gd name="connsiteX0" fmla="*/ 1590675 w 1590675"/>
              <a:gd name="connsiteY0" fmla="*/ 428625 h 428625"/>
              <a:gd name="connsiteX1" fmla="*/ 1514475 w 1590675"/>
              <a:gd name="connsiteY1" fmla="*/ 428625 h 428625"/>
              <a:gd name="connsiteX2" fmla="*/ 1514475 w 1590675"/>
              <a:gd name="connsiteY2" fmla="*/ 396875 h 428625"/>
              <a:gd name="connsiteX3" fmla="*/ 1352550 w 1590675"/>
              <a:gd name="connsiteY3" fmla="*/ 396875 h 428625"/>
              <a:gd name="connsiteX4" fmla="*/ 1352550 w 1590675"/>
              <a:gd name="connsiteY4" fmla="*/ 381000 h 428625"/>
              <a:gd name="connsiteX5" fmla="*/ 1270000 w 1590675"/>
              <a:gd name="connsiteY5" fmla="*/ 381000 h 428625"/>
              <a:gd name="connsiteX6" fmla="*/ 1270000 w 1590675"/>
              <a:gd name="connsiteY6" fmla="*/ 361950 h 428625"/>
              <a:gd name="connsiteX7" fmla="*/ 1216025 w 1590675"/>
              <a:gd name="connsiteY7" fmla="*/ 361950 h 428625"/>
              <a:gd name="connsiteX8" fmla="*/ 1216025 w 1590675"/>
              <a:gd name="connsiteY8" fmla="*/ 361950 h 428625"/>
              <a:gd name="connsiteX9" fmla="*/ 1216025 w 1590675"/>
              <a:gd name="connsiteY9" fmla="*/ 342900 h 428625"/>
              <a:gd name="connsiteX10" fmla="*/ 1184275 w 1590675"/>
              <a:gd name="connsiteY10" fmla="*/ 342900 h 428625"/>
              <a:gd name="connsiteX11" fmla="*/ 1184275 w 1590675"/>
              <a:gd name="connsiteY11" fmla="*/ 327025 h 428625"/>
              <a:gd name="connsiteX12" fmla="*/ 841375 w 1590675"/>
              <a:gd name="connsiteY12" fmla="*/ 327025 h 428625"/>
              <a:gd name="connsiteX13" fmla="*/ 841375 w 1590675"/>
              <a:gd name="connsiteY13" fmla="*/ 304800 h 428625"/>
              <a:gd name="connsiteX14" fmla="*/ 765175 w 1590675"/>
              <a:gd name="connsiteY14" fmla="*/ 304800 h 428625"/>
              <a:gd name="connsiteX15" fmla="*/ 765175 w 1590675"/>
              <a:gd name="connsiteY15" fmla="*/ 276225 h 428625"/>
              <a:gd name="connsiteX16" fmla="*/ 631825 w 1590675"/>
              <a:gd name="connsiteY16" fmla="*/ 276225 h 428625"/>
              <a:gd name="connsiteX17" fmla="*/ 631825 w 1590675"/>
              <a:gd name="connsiteY17" fmla="*/ 263525 h 428625"/>
              <a:gd name="connsiteX18" fmla="*/ 590550 w 1590675"/>
              <a:gd name="connsiteY18" fmla="*/ 263525 h 428625"/>
              <a:gd name="connsiteX19" fmla="*/ 590550 w 1590675"/>
              <a:gd name="connsiteY19" fmla="*/ 228600 h 428625"/>
              <a:gd name="connsiteX20" fmla="*/ 574675 w 1590675"/>
              <a:gd name="connsiteY20" fmla="*/ 228600 h 428625"/>
              <a:gd name="connsiteX21" fmla="*/ 574675 w 1590675"/>
              <a:gd name="connsiteY21" fmla="*/ 200025 h 428625"/>
              <a:gd name="connsiteX22" fmla="*/ 460375 w 1590675"/>
              <a:gd name="connsiteY22" fmla="*/ 200025 h 428625"/>
              <a:gd name="connsiteX23" fmla="*/ 460375 w 1590675"/>
              <a:gd name="connsiteY23" fmla="*/ 152400 h 428625"/>
              <a:gd name="connsiteX24" fmla="*/ 415925 w 1590675"/>
              <a:gd name="connsiteY24" fmla="*/ 152400 h 428625"/>
              <a:gd name="connsiteX25" fmla="*/ 415925 w 1590675"/>
              <a:gd name="connsiteY25" fmla="*/ 133350 h 428625"/>
              <a:gd name="connsiteX26" fmla="*/ 349250 w 1590675"/>
              <a:gd name="connsiteY26" fmla="*/ 133350 h 428625"/>
              <a:gd name="connsiteX27" fmla="*/ 349250 w 1590675"/>
              <a:gd name="connsiteY27" fmla="*/ 120650 h 428625"/>
              <a:gd name="connsiteX28" fmla="*/ 307975 w 1590675"/>
              <a:gd name="connsiteY28" fmla="*/ 120650 h 428625"/>
              <a:gd name="connsiteX29" fmla="*/ 307975 w 1590675"/>
              <a:gd name="connsiteY29" fmla="*/ 98425 h 428625"/>
              <a:gd name="connsiteX30" fmla="*/ 285750 w 1590675"/>
              <a:gd name="connsiteY30" fmla="*/ 98425 h 428625"/>
              <a:gd name="connsiteX31" fmla="*/ 285750 w 1590675"/>
              <a:gd name="connsiteY31" fmla="*/ 76200 h 428625"/>
              <a:gd name="connsiteX32" fmla="*/ 120650 w 1590675"/>
              <a:gd name="connsiteY32" fmla="*/ 76200 h 428625"/>
              <a:gd name="connsiteX33" fmla="*/ 120650 w 1590675"/>
              <a:gd name="connsiteY33" fmla="*/ 53975 h 428625"/>
              <a:gd name="connsiteX34" fmla="*/ 53975 w 1590675"/>
              <a:gd name="connsiteY34" fmla="*/ 53975 h 428625"/>
              <a:gd name="connsiteX35" fmla="*/ 53975 w 1590675"/>
              <a:gd name="connsiteY35" fmla="*/ 38100 h 428625"/>
              <a:gd name="connsiteX36" fmla="*/ 28575 w 1590675"/>
              <a:gd name="connsiteY36" fmla="*/ 38100 h 428625"/>
              <a:gd name="connsiteX37" fmla="*/ 28575 w 1590675"/>
              <a:gd name="connsiteY37" fmla="*/ 0 h 428625"/>
              <a:gd name="connsiteX38" fmla="*/ 0 w 1590675"/>
              <a:gd name="connsiteY38"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90675" h="428625">
                <a:moveTo>
                  <a:pt x="1590675" y="428625"/>
                </a:moveTo>
                <a:lnTo>
                  <a:pt x="1514475" y="428625"/>
                </a:lnTo>
                <a:lnTo>
                  <a:pt x="1514475" y="396875"/>
                </a:lnTo>
                <a:lnTo>
                  <a:pt x="1352550" y="396875"/>
                </a:lnTo>
                <a:lnTo>
                  <a:pt x="1352550" y="381000"/>
                </a:lnTo>
                <a:lnTo>
                  <a:pt x="1270000" y="381000"/>
                </a:lnTo>
                <a:lnTo>
                  <a:pt x="1270000" y="361950"/>
                </a:lnTo>
                <a:lnTo>
                  <a:pt x="1216025" y="361950"/>
                </a:lnTo>
                <a:lnTo>
                  <a:pt x="1216025" y="361950"/>
                </a:lnTo>
                <a:lnTo>
                  <a:pt x="1216025" y="342900"/>
                </a:lnTo>
                <a:lnTo>
                  <a:pt x="1184275" y="342900"/>
                </a:lnTo>
                <a:lnTo>
                  <a:pt x="1184275" y="327025"/>
                </a:lnTo>
                <a:lnTo>
                  <a:pt x="841375" y="327025"/>
                </a:lnTo>
                <a:lnTo>
                  <a:pt x="841375" y="304800"/>
                </a:lnTo>
                <a:lnTo>
                  <a:pt x="765175" y="304800"/>
                </a:lnTo>
                <a:lnTo>
                  <a:pt x="765175" y="276225"/>
                </a:lnTo>
                <a:lnTo>
                  <a:pt x="631825" y="276225"/>
                </a:lnTo>
                <a:lnTo>
                  <a:pt x="631825" y="263525"/>
                </a:lnTo>
                <a:lnTo>
                  <a:pt x="590550" y="263525"/>
                </a:lnTo>
                <a:lnTo>
                  <a:pt x="590550" y="228600"/>
                </a:lnTo>
                <a:lnTo>
                  <a:pt x="574675" y="228600"/>
                </a:lnTo>
                <a:lnTo>
                  <a:pt x="574675" y="200025"/>
                </a:lnTo>
                <a:lnTo>
                  <a:pt x="460375" y="200025"/>
                </a:lnTo>
                <a:lnTo>
                  <a:pt x="460375" y="152400"/>
                </a:lnTo>
                <a:lnTo>
                  <a:pt x="415925" y="152400"/>
                </a:lnTo>
                <a:lnTo>
                  <a:pt x="415925" y="133350"/>
                </a:lnTo>
                <a:lnTo>
                  <a:pt x="349250" y="133350"/>
                </a:lnTo>
                <a:lnTo>
                  <a:pt x="349250" y="120650"/>
                </a:lnTo>
                <a:lnTo>
                  <a:pt x="307975" y="120650"/>
                </a:lnTo>
                <a:lnTo>
                  <a:pt x="307975" y="98425"/>
                </a:lnTo>
                <a:lnTo>
                  <a:pt x="285750" y="98425"/>
                </a:lnTo>
                <a:lnTo>
                  <a:pt x="285750" y="76200"/>
                </a:lnTo>
                <a:lnTo>
                  <a:pt x="120650" y="76200"/>
                </a:lnTo>
                <a:lnTo>
                  <a:pt x="120650" y="53975"/>
                </a:lnTo>
                <a:lnTo>
                  <a:pt x="53975" y="53975"/>
                </a:lnTo>
                <a:lnTo>
                  <a:pt x="53975" y="38100"/>
                </a:lnTo>
                <a:lnTo>
                  <a:pt x="28575" y="38100"/>
                </a:lnTo>
                <a:lnTo>
                  <a:pt x="28575" y="0"/>
                </a:lnTo>
                <a:lnTo>
                  <a:pt x="0" y="0"/>
                </a:lnTo>
              </a:path>
            </a:pathLst>
          </a:custGeom>
          <a:noFill/>
          <a:ln w="28575">
            <a:solidFill>
              <a:srgbClr val="92D050"/>
            </a:solidFill>
            <a:miter lim="800000"/>
            <a:headEnd/>
            <a:tailEnd/>
          </a:ln>
        </p:spPr>
        <p:txBody>
          <a:bodyPr rtlCol="0" anchor="ctr"/>
          <a:lstStyle/>
          <a:p>
            <a:pPr algn="ctr"/>
            <a:endParaRPr lang="en-US" dirty="0"/>
          </a:p>
        </p:txBody>
      </p:sp>
      <p:grpSp>
        <p:nvGrpSpPr>
          <p:cNvPr id="150" name="Group 149">
            <a:extLst>
              <a:ext uri="{FF2B5EF4-FFF2-40B4-BE49-F238E27FC236}">
                <a16:creationId xmlns:a16="http://schemas.microsoft.com/office/drawing/2014/main" id="{8B58F000-D0A2-097C-1DB4-07D35F4C59E8}"/>
              </a:ext>
            </a:extLst>
          </p:cNvPr>
          <p:cNvGrpSpPr/>
          <p:nvPr/>
        </p:nvGrpSpPr>
        <p:grpSpPr>
          <a:xfrm>
            <a:off x="6673252" y="2187253"/>
            <a:ext cx="2001127" cy="403955"/>
            <a:chOff x="5343525" y="2314575"/>
            <a:chExt cx="1568450" cy="314325"/>
          </a:xfrm>
        </p:grpSpPr>
        <p:sp>
          <p:nvSpPr>
            <p:cNvPr id="149" name="Freeform 148">
              <a:extLst>
                <a:ext uri="{FF2B5EF4-FFF2-40B4-BE49-F238E27FC236}">
                  <a16:creationId xmlns:a16="http://schemas.microsoft.com/office/drawing/2014/main" id="{C9AB93AD-4F22-EF46-3EF2-70E8D6F295CD}"/>
                </a:ext>
              </a:extLst>
            </p:cNvPr>
            <p:cNvSpPr/>
            <p:nvPr/>
          </p:nvSpPr>
          <p:spPr bwMode="auto">
            <a:xfrm>
              <a:off x="5343525" y="2314575"/>
              <a:ext cx="546100" cy="196850"/>
            </a:xfrm>
            <a:custGeom>
              <a:avLst/>
              <a:gdLst>
                <a:gd name="connsiteX0" fmla="*/ 0 w 546100"/>
                <a:gd name="connsiteY0" fmla="*/ 0 h 196850"/>
                <a:gd name="connsiteX1" fmla="*/ 41275 w 546100"/>
                <a:gd name="connsiteY1" fmla="*/ 0 h 196850"/>
                <a:gd name="connsiteX2" fmla="*/ 41275 w 546100"/>
                <a:gd name="connsiteY2" fmla="*/ 34925 h 196850"/>
                <a:gd name="connsiteX3" fmla="*/ 73025 w 546100"/>
                <a:gd name="connsiteY3" fmla="*/ 34925 h 196850"/>
                <a:gd name="connsiteX4" fmla="*/ 73025 w 546100"/>
                <a:gd name="connsiteY4" fmla="*/ 69850 h 196850"/>
                <a:gd name="connsiteX5" fmla="*/ 168275 w 546100"/>
                <a:gd name="connsiteY5" fmla="*/ 69850 h 196850"/>
                <a:gd name="connsiteX6" fmla="*/ 168275 w 546100"/>
                <a:gd name="connsiteY6" fmla="*/ 69850 h 196850"/>
                <a:gd name="connsiteX7" fmla="*/ 168275 w 546100"/>
                <a:gd name="connsiteY7" fmla="*/ 88900 h 196850"/>
                <a:gd name="connsiteX8" fmla="*/ 209550 w 546100"/>
                <a:gd name="connsiteY8" fmla="*/ 88900 h 196850"/>
                <a:gd name="connsiteX9" fmla="*/ 209550 w 546100"/>
                <a:gd name="connsiteY9" fmla="*/ 101600 h 196850"/>
                <a:gd name="connsiteX10" fmla="*/ 209550 w 546100"/>
                <a:gd name="connsiteY10" fmla="*/ 101600 h 196850"/>
                <a:gd name="connsiteX11" fmla="*/ 234950 w 546100"/>
                <a:gd name="connsiteY11" fmla="*/ 101600 h 196850"/>
                <a:gd name="connsiteX12" fmla="*/ 234950 w 546100"/>
                <a:gd name="connsiteY12" fmla="*/ 101600 h 196850"/>
                <a:gd name="connsiteX13" fmla="*/ 234950 w 546100"/>
                <a:gd name="connsiteY13" fmla="*/ 127000 h 196850"/>
                <a:gd name="connsiteX14" fmla="*/ 298450 w 546100"/>
                <a:gd name="connsiteY14" fmla="*/ 127000 h 196850"/>
                <a:gd name="connsiteX15" fmla="*/ 298450 w 546100"/>
                <a:gd name="connsiteY15" fmla="*/ 127000 h 196850"/>
                <a:gd name="connsiteX16" fmla="*/ 298450 w 546100"/>
                <a:gd name="connsiteY16" fmla="*/ 127000 h 196850"/>
                <a:gd name="connsiteX17" fmla="*/ 298450 w 546100"/>
                <a:gd name="connsiteY17" fmla="*/ 146050 h 196850"/>
                <a:gd name="connsiteX18" fmla="*/ 393700 w 546100"/>
                <a:gd name="connsiteY18" fmla="*/ 146050 h 196850"/>
                <a:gd name="connsiteX19" fmla="*/ 393700 w 546100"/>
                <a:gd name="connsiteY19" fmla="*/ 158750 h 196850"/>
                <a:gd name="connsiteX20" fmla="*/ 485775 w 546100"/>
                <a:gd name="connsiteY20" fmla="*/ 158750 h 196850"/>
                <a:gd name="connsiteX21" fmla="*/ 485775 w 546100"/>
                <a:gd name="connsiteY21" fmla="*/ 196850 h 196850"/>
                <a:gd name="connsiteX22" fmla="*/ 546100 w 546100"/>
                <a:gd name="connsiteY22" fmla="*/ 19685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196850">
                  <a:moveTo>
                    <a:pt x="0" y="0"/>
                  </a:moveTo>
                  <a:lnTo>
                    <a:pt x="41275" y="0"/>
                  </a:lnTo>
                  <a:lnTo>
                    <a:pt x="41275" y="34925"/>
                  </a:lnTo>
                  <a:lnTo>
                    <a:pt x="73025" y="34925"/>
                  </a:lnTo>
                  <a:lnTo>
                    <a:pt x="73025" y="69850"/>
                  </a:lnTo>
                  <a:lnTo>
                    <a:pt x="168275" y="69850"/>
                  </a:lnTo>
                  <a:lnTo>
                    <a:pt x="168275" y="69850"/>
                  </a:lnTo>
                  <a:lnTo>
                    <a:pt x="168275" y="88900"/>
                  </a:lnTo>
                  <a:lnTo>
                    <a:pt x="209550" y="88900"/>
                  </a:lnTo>
                  <a:lnTo>
                    <a:pt x="209550" y="101600"/>
                  </a:lnTo>
                  <a:lnTo>
                    <a:pt x="209550" y="101600"/>
                  </a:lnTo>
                  <a:lnTo>
                    <a:pt x="234950" y="101600"/>
                  </a:lnTo>
                  <a:lnTo>
                    <a:pt x="234950" y="101600"/>
                  </a:lnTo>
                  <a:lnTo>
                    <a:pt x="234950" y="127000"/>
                  </a:lnTo>
                  <a:lnTo>
                    <a:pt x="298450" y="127000"/>
                  </a:lnTo>
                  <a:lnTo>
                    <a:pt x="298450" y="127000"/>
                  </a:lnTo>
                  <a:lnTo>
                    <a:pt x="298450" y="127000"/>
                  </a:lnTo>
                  <a:lnTo>
                    <a:pt x="298450" y="146050"/>
                  </a:lnTo>
                  <a:lnTo>
                    <a:pt x="393700" y="146050"/>
                  </a:lnTo>
                  <a:lnTo>
                    <a:pt x="393700" y="158750"/>
                  </a:lnTo>
                  <a:lnTo>
                    <a:pt x="485775" y="158750"/>
                  </a:lnTo>
                  <a:lnTo>
                    <a:pt x="485775" y="196850"/>
                  </a:lnTo>
                  <a:lnTo>
                    <a:pt x="546100" y="196850"/>
                  </a:lnTo>
                </a:path>
              </a:pathLst>
            </a:custGeom>
            <a:noFill/>
            <a:ln w="28575">
              <a:solidFill>
                <a:schemeClr val="accent4"/>
              </a:solidFill>
              <a:miter lim="800000"/>
              <a:headEnd/>
              <a:tailEnd/>
            </a:ln>
          </p:spPr>
          <p:txBody>
            <a:bodyPr rtlCol="0" anchor="ctr"/>
            <a:lstStyle/>
            <a:p>
              <a:pPr algn="ctr"/>
              <a:endParaRPr lang="en-US" dirty="0"/>
            </a:p>
          </p:txBody>
        </p:sp>
        <p:sp>
          <p:nvSpPr>
            <p:cNvPr id="148" name="Freeform 147">
              <a:extLst>
                <a:ext uri="{FF2B5EF4-FFF2-40B4-BE49-F238E27FC236}">
                  <a16:creationId xmlns:a16="http://schemas.microsoft.com/office/drawing/2014/main" id="{B6F7228F-9909-1DFB-1F96-500C98BAB57E}"/>
                </a:ext>
              </a:extLst>
            </p:cNvPr>
            <p:cNvSpPr/>
            <p:nvPr/>
          </p:nvSpPr>
          <p:spPr bwMode="auto">
            <a:xfrm>
              <a:off x="5870575" y="2527300"/>
              <a:ext cx="1041400" cy="101600"/>
            </a:xfrm>
            <a:custGeom>
              <a:avLst/>
              <a:gdLst>
                <a:gd name="connsiteX0" fmla="*/ 1041400 w 1041400"/>
                <a:gd name="connsiteY0" fmla="*/ 101600 h 101600"/>
                <a:gd name="connsiteX1" fmla="*/ 908050 w 1041400"/>
                <a:gd name="connsiteY1" fmla="*/ 101600 h 101600"/>
                <a:gd name="connsiteX2" fmla="*/ 908050 w 1041400"/>
                <a:gd name="connsiteY2" fmla="*/ 76200 h 101600"/>
                <a:gd name="connsiteX3" fmla="*/ 314325 w 1041400"/>
                <a:gd name="connsiteY3" fmla="*/ 76200 h 101600"/>
                <a:gd name="connsiteX4" fmla="*/ 314325 w 1041400"/>
                <a:gd name="connsiteY4" fmla="*/ 57150 h 101600"/>
                <a:gd name="connsiteX5" fmla="*/ 187325 w 1041400"/>
                <a:gd name="connsiteY5" fmla="*/ 57150 h 101600"/>
                <a:gd name="connsiteX6" fmla="*/ 187325 w 1041400"/>
                <a:gd name="connsiteY6" fmla="*/ 19050 h 101600"/>
                <a:gd name="connsiteX7" fmla="*/ 187325 w 1041400"/>
                <a:gd name="connsiteY7" fmla="*/ 19050 h 101600"/>
                <a:gd name="connsiteX8" fmla="*/ 171450 w 1041400"/>
                <a:gd name="connsiteY8" fmla="*/ 19050 h 101600"/>
                <a:gd name="connsiteX9" fmla="*/ 171450 w 1041400"/>
                <a:gd name="connsiteY9" fmla="*/ 19050 h 101600"/>
                <a:gd name="connsiteX10" fmla="*/ 171450 w 1041400"/>
                <a:gd name="connsiteY10" fmla="*/ 0 h 101600"/>
                <a:gd name="connsiteX11" fmla="*/ 0 w 1041400"/>
                <a:gd name="connsiteY11" fmla="*/ 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1400" h="101600">
                  <a:moveTo>
                    <a:pt x="1041400" y="101600"/>
                  </a:moveTo>
                  <a:lnTo>
                    <a:pt x="908050" y="101600"/>
                  </a:lnTo>
                  <a:lnTo>
                    <a:pt x="908050" y="76200"/>
                  </a:lnTo>
                  <a:lnTo>
                    <a:pt x="314325" y="76200"/>
                  </a:lnTo>
                  <a:lnTo>
                    <a:pt x="314325" y="57150"/>
                  </a:lnTo>
                  <a:lnTo>
                    <a:pt x="187325" y="57150"/>
                  </a:lnTo>
                  <a:lnTo>
                    <a:pt x="187325" y="19050"/>
                  </a:lnTo>
                  <a:lnTo>
                    <a:pt x="187325" y="19050"/>
                  </a:lnTo>
                  <a:lnTo>
                    <a:pt x="171450" y="19050"/>
                  </a:lnTo>
                  <a:lnTo>
                    <a:pt x="171450" y="19050"/>
                  </a:lnTo>
                  <a:lnTo>
                    <a:pt x="171450" y="0"/>
                  </a:lnTo>
                  <a:lnTo>
                    <a:pt x="0" y="0"/>
                  </a:lnTo>
                </a:path>
              </a:pathLst>
            </a:custGeom>
            <a:noFill/>
            <a:ln w="28575">
              <a:solidFill>
                <a:schemeClr val="accent4"/>
              </a:solidFill>
              <a:miter lim="800000"/>
              <a:headEnd/>
              <a:tailEnd/>
            </a:ln>
          </p:spPr>
          <p:txBody>
            <a:bodyPr rtlCol="0" anchor="ctr"/>
            <a:lstStyle/>
            <a:p>
              <a:pPr algn="ctr"/>
              <a:endParaRPr lang="en-US" dirty="0"/>
            </a:p>
          </p:txBody>
        </p:sp>
      </p:grpSp>
      <p:sp>
        <p:nvSpPr>
          <p:cNvPr id="153" name="Freeform 152">
            <a:extLst>
              <a:ext uri="{FF2B5EF4-FFF2-40B4-BE49-F238E27FC236}">
                <a16:creationId xmlns:a16="http://schemas.microsoft.com/office/drawing/2014/main" id="{37BD8713-3677-F41F-3A7B-615D2A11339A}"/>
              </a:ext>
            </a:extLst>
          </p:cNvPr>
          <p:cNvSpPr/>
          <p:nvPr/>
        </p:nvSpPr>
        <p:spPr bwMode="auto">
          <a:xfrm>
            <a:off x="9622282" y="2203575"/>
            <a:ext cx="1924161" cy="567169"/>
          </a:xfrm>
          <a:custGeom>
            <a:avLst/>
            <a:gdLst>
              <a:gd name="connsiteX0" fmla="*/ 1508125 w 1508125"/>
              <a:gd name="connsiteY0" fmla="*/ 441325 h 441325"/>
              <a:gd name="connsiteX1" fmla="*/ 1444625 w 1508125"/>
              <a:gd name="connsiteY1" fmla="*/ 441325 h 441325"/>
              <a:gd name="connsiteX2" fmla="*/ 1444625 w 1508125"/>
              <a:gd name="connsiteY2" fmla="*/ 409575 h 441325"/>
              <a:gd name="connsiteX3" fmla="*/ 1139825 w 1508125"/>
              <a:gd name="connsiteY3" fmla="*/ 409575 h 441325"/>
              <a:gd name="connsiteX4" fmla="*/ 1139825 w 1508125"/>
              <a:gd name="connsiteY4" fmla="*/ 387350 h 441325"/>
              <a:gd name="connsiteX5" fmla="*/ 981075 w 1508125"/>
              <a:gd name="connsiteY5" fmla="*/ 387350 h 441325"/>
              <a:gd name="connsiteX6" fmla="*/ 981075 w 1508125"/>
              <a:gd name="connsiteY6" fmla="*/ 358775 h 441325"/>
              <a:gd name="connsiteX7" fmla="*/ 885825 w 1508125"/>
              <a:gd name="connsiteY7" fmla="*/ 358775 h 441325"/>
              <a:gd name="connsiteX8" fmla="*/ 885825 w 1508125"/>
              <a:gd name="connsiteY8" fmla="*/ 358775 h 441325"/>
              <a:gd name="connsiteX9" fmla="*/ 885825 w 1508125"/>
              <a:gd name="connsiteY9" fmla="*/ 330200 h 441325"/>
              <a:gd name="connsiteX10" fmla="*/ 825500 w 1508125"/>
              <a:gd name="connsiteY10" fmla="*/ 330200 h 441325"/>
              <a:gd name="connsiteX11" fmla="*/ 825500 w 1508125"/>
              <a:gd name="connsiteY11" fmla="*/ 330200 h 441325"/>
              <a:gd name="connsiteX12" fmla="*/ 825500 w 1508125"/>
              <a:gd name="connsiteY12" fmla="*/ 301625 h 441325"/>
              <a:gd name="connsiteX13" fmla="*/ 615950 w 1508125"/>
              <a:gd name="connsiteY13" fmla="*/ 301625 h 441325"/>
              <a:gd name="connsiteX14" fmla="*/ 615950 w 1508125"/>
              <a:gd name="connsiteY14" fmla="*/ 279400 h 441325"/>
              <a:gd name="connsiteX15" fmla="*/ 615950 w 1508125"/>
              <a:gd name="connsiteY15" fmla="*/ 279400 h 441325"/>
              <a:gd name="connsiteX16" fmla="*/ 596900 w 1508125"/>
              <a:gd name="connsiteY16" fmla="*/ 260350 h 441325"/>
              <a:gd name="connsiteX17" fmla="*/ 555625 w 1508125"/>
              <a:gd name="connsiteY17" fmla="*/ 260350 h 441325"/>
              <a:gd name="connsiteX18" fmla="*/ 555625 w 1508125"/>
              <a:gd name="connsiteY18" fmla="*/ 260350 h 441325"/>
              <a:gd name="connsiteX19" fmla="*/ 555625 w 1508125"/>
              <a:gd name="connsiteY19" fmla="*/ 231775 h 441325"/>
              <a:gd name="connsiteX20" fmla="*/ 508000 w 1508125"/>
              <a:gd name="connsiteY20" fmla="*/ 231775 h 441325"/>
              <a:gd name="connsiteX21" fmla="*/ 508000 w 1508125"/>
              <a:gd name="connsiteY21" fmla="*/ 212725 h 441325"/>
              <a:gd name="connsiteX22" fmla="*/ 466725 w 1508125"/>
              <a:gd name="connsiteY22" fmla="*/ 212725 h 441325"/>
              <a:gd name="connsiteX23" fmla="*/ 466725 w 1508125"/>
              <a:gd name="connsiteY23" fmla="*/ 187325 h 441325"/>
              <a:gd name="connsiteX24" fmla="*/ 431800 w 1508125"/>
              <a:gd name="connsiteY24" fmla="*/ 187325 h 441325"/>
              <a:gd name="connsiteX25" fmla="*/ 431800 w 1508125"/>
              <a:gd name="connsiteY25" fmla="*/ 142875 h 441325"/>
              <a:gd name="connsiteX26" fmla="*/ 301625 w 1508125"/>
              <a:gd name="connsiteY26" fmla="*/ 142875 h 441325"/>
              <a:gd name="connsiteX27" fmla="*/ 301625 w 1508125"/>
              <a:gd name="connsiteY27" fmla="*/ 120650 h 441325"/>
              <a:gd name="connsiteX28" fmla="*/ 263525 w 1508125"/>
              <a:gd name="connsiteY28" fmla="*/ 120650 h 441325"/>
              <a:gd name="connsiteX29" fmla="*/ 263525 w 1508125"/>
              <a:gd name="connsiteY29" fmla="*/ 98425 h 441325"/>
              <a:gd name="connsiteX30" fmla="*/ 196850 w 1508125"/>
              <a:gd name="connsiteY30" fmla="*/ 98425 h 441325"/>
              <a:gd name="connsiteX31" fmla="*/ 196850 w 1508125"/>
              <a:gd name="connsiteY31" fmla="*/ 73025 h 441325"/>
              <a:gd name="connsiteX32" fmla="*/ 117475 w 1508125"/>
              <a:gd name="connsiteY32" fmla="*/ 73025 h 441325"/>
              <a:gd name="connsiteX33" fmla="*/ 117475 w 1508125"/>
              <a:gd name="connsiteY33" fmla="*/ 73025 h 441325"/>
              <a:gd name="connsiteX34" fmla="*/ 117475 w 1508125"/>
              <a:gd name="connsiteY34" fmla="*/ 47625 h 441325"/>
              <a:gd name="connsiteX35" fmla="*/ 0 w 1508125"/>
              <a:gd name="connsiteY35" fmla="*/ 47625 h 441325"/>
              <a:gd name="connsiteX36" fmla="*/ 0 w 1508125"/>
              <a:gd name="connsiteY36" fmla="*/ 0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08125" h="441325">
                <a:moveTo>
                  <a:pt x="1508125" y="441325"/>
                </a:moveTo>
                <a:lnTo>
                  <a:pt x="1444625" y="441325"/>
                </a:lnTo>
                <a:lnTo>
                  <a:pt x="1444625" y="409575"/>
                </a:lnTo>
                <a:lnTo>
                  <a:pt x="1139825" y="409575"/>
                </a:lnTo>
                <a:lnTo>
                  <a:pt x="1139825" y="387350"/>
                </a:lnTo>
                <a:lnTo>
                  <a:pt x="981075" y="387350"/>
                </a:lnTo>
                <a:lnTo>
                  <a:pt x="981075" y="358775"/>
                </a:lnTo>
                <a:lnTo>
                  <a:pt x="885825" y="358775"/>
                </a:lnTo>
                <a:lnTo>
                  <a:pt x="885825" y="358775"/>
                </a:lnTo>
                <a:lnTo>
                  <a:pt x="885825" y="330200"/>
                </a:lnTo>
                <a:lnTo>
                  <a:pt x="825500" y="330200"/>
                </a:lnTo>
                <a:lnTo>
                  <a:pt x="825500" y="330200"/>
                </a:lnTo>
                <a:lnTo>
                  <a:pt x="825500" y="301625"/>
                </a:lnTo>
                <a:lnTo>
                  <a:pt x="615950" y="301625"/>
                </a:lnTo>
                <a:lnTo>
                  <a:pt x="615950" y="279400"/>
                </a:lnTo>
                <a:lnTo>
                  <a:pt x="615950" y="279400"/>
                </a:lnTo>
                <a:lnTo>
                  <a:pt x="596900" y="260350"/>
                </a:lnTo>
                <a:lnTo>
                  <a:pt x="555625" y="260350"/>
                </a:lnTo>
                <a:lnTo>
                  <a:pt x="555625" y="260350"/>
                </a:lnTo>
                <a:lnTo>
                  <a:pt x="555625" y="231775"/>
                </a:lnTo>
                <a:lnTo>
                  <a:pt x="508000" y="231775"/>
                </a:lnTo>
                <a:lnTo>
                  <a:pt x="508000" y="212725"/>
                </a:lnTo>
                <a:lnTo>
                  <a:pt x="466725" y="212725"/>
                </a:lnTo>
                <a:lnTo>
                  <a:pt x="466725" y="187325"/>
                </a:lnTo>
                <a:lnTo>
                  <a:pt x="431800" y="187325"/>
                </a:lnTo>
                <a:lnTo>
                  <a:pt x="431800" y="142875"/>
                </a:lnTo>
                <a:lnTo>
                  <a:pt x="301625" y="142875"/>
                </a:lnTo>
                <a:lnTo>
                  <a:pt x="301625" y="120650"/>
                </a:lnTo>
                <a:lnTo>
                  <a:pt x="263525" y="120650"/>
                </a:lnTo>
                <a:lnTo>
                  <a:pt x="263525" y="98425"/>
                </a:lnTo>
                <a:lnTo>
                  <a:pt x="196850" y="98425"/>
                </a:lnTo>
                <a:lnTo>
                  <a:pt x="196850" y="73025"/>
                </a:lnTo>
                <a:lnTo>
                  <a:pt x="117475" y="73025"/>
                </a:lnTo>
                <a:lnTo>
                  <a:pt x="117475" y="73025"/>
                </a:lnTo>
                <a:lnTo>
                  <a:pt x="117475" y="47625"/>
                </a:lnTo>
                <a:lnTo>
                  <a:pt x="0" y="47625"/>
                </a:lnTo>
                <a:lnTo>
                  <a:pt x="0" y="0"/>
                </a:lnTo>
              </a:path>
            </a:pathLst>
          </a:custGeom>
          <a:noFill/>
          <a:ln w="28575">
            <a:solidFill>
              <a:schemeClr val="accent5">
                <a:lumMod val="50000"/>
              </a:schemeClr>
            </a:solidFill>
            <a:miter lim="800000"/>
            <a:headEnd/>
            <a:tailEnd/>
          </a:ln>
        </p:spPr>
        <p:txBody>
          <a:bodyPr rtlCol="0" anchor="ctr"/>
          <a:lstStyle/>
          <a:p>
            <a:pPr algn="ctr"/>
            <a:endParaRPr lang="en-US" dirty="0"/>
          </a:p>
        </p:txBody>
      </p:sp>
      <p:sp>
        <p:nvSpPr>
          <p:cNvPr id="155" name="Freeform 154">
            <a:extLst>
              <a:ext uri="{FF2B5EF4-FFF2-40B4-BE49-F238E27FC236}">
                <a16:creationId xmlns:a16="http://schemas.microsoft.com/office/drawing/2014/main" id="{9C777DF7-D08D-F939-B2A5-26A040DEBC09}"/>
              </a:ext>
            </a:extLst>
          </p:cNvPr>
          <p:cNvSpPr/>
          <p:nvPr/>
        </p:nvSpPr>
        <p:spPr bwMode="auto">
          <a:xfrm>
            <a:off x="9541266" y="2191334"/>
            <a:ext cx="1984924" cy="367232"/>
          </a:xfrm>
          <a:custGeom>
            <a:avLst/>
            <a:gdLst>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7175 w 1543050"/>
              <a:gd name="connsiteY33" fmla="*/ 238125 h 282575"/>
              <a:gd name="connsiteX34" fmla="*/ 1543050 w 1543050"/>
              <a:gd name="connsiteY34" fmla="*/ 254000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7175 w 1543050"/>
              <a:gd name="connsiteY33" fmla="*/ 238125 h 282575"/>
              <a:gd name="connsiteX34" fmla="*/ 1527175 w 1543050"/>
              <a:gd name="connsiteY34" fmla="*/ 257175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7175 w 1543050"/>
              <a:gd name="connsiteY33" fmla="*/ 238125 h 282575"/>
              <a:gd name="connsiteX34" fmla="*/ 1543050 w 1543050"/>
              <a:gd name="connsiteY34" fmla="*/ 260350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4000 w 1543050"/>
              <a:gd name="connsiteY33" fmla="*/ 238125 h 282575"/>
              <a:gd name="connsiteX34" fmla="*/ 1543050 w 1543050"/>
              <a:gd name="connsiteY34" fmla="*/ 260350 h 282575"/>
              <a:gd name="connsiteX35" fmla="*/ 1543050 w 1543050"/>
              <a:gd name="connsiteY35" fmla="*/ 282575 h 282575"/>
              <a:gd name="connsiteX36" fmla="*/ 1543050 w 1543050"/>
              <a:gd name="connsiteY36" fmla="*/ 282575 h 282575"/>
              <a:gd name="connsiteX0" fmla="*/ 0 w 1543050"/>
              <a:gd name="connsiteY0" fmla="*/ 0 h 282575"/>
              <a:gd name="connsiteX1" fmla="*/ 98425 w 1543050"/>
              <a:gd name="connsiteY1" fmla="*/ 0 h 282575"/>
              <a:gd name="connsiteX2" fmla="*/ 98425 w 1543050"/>
              <a:gd name="connsiteY2" fmla="*/ 0 h 282575"/>
              <a:gd name="connsiteX3" fmla="*/ 98425 w 1543050"/>
              <a:gd name="connsiteY3" fmla="*/ 25400 h 282575"/>
              <a:gd name="connsiteX4" fmla="*/ 177800 w 1543050"/>
              <a:gd name="connsiteY4" fmla="*/ 25400 h 282575"/>
              <a:gd name="connsiteX5" fmla="*/ 177800 w 1543050"/>
              <a:gd name="connsiteY5" fmla="*/ 25400 h 282575"/>
              <a:gd name="connsiteX6" fmla="*/ 177800 w 1543050"/>
              <a:gd name="connsiteY6" fmla="*/ 41275 h 282575"/>
              <a:gd name="connsiteX7" fmla="*/ 177800 w 1543050"/>
              <a:gd name="connsiteY7" fmla="*/ 41275 h 282575"/>
              <a:gd name="connsiteX8" fmla="*/ 196850 w 1543050"/>
              <a:gd name="connsiteY8" fmla="*/ 60325 h 282575"/>
              <a:gd name="connsiteX9" fmla="*/ 396875 w 1543050"/>
              <a:gd name="connsiteY9" fmla="*/ 60325 h 282575"/>
              <a:gd name="connsiteX10" fmla="*/ 396875 w 1543050"/>
              <a:gd name="connsiteY10" fmla="*/ 60325 h 282575"/>
              <a:gd name="connsiteX11" fmla="*/ 396875 w 1543050"/>
              <a:gd name="connsiteY11" fmla="*/ 82550 h 282575"/>
              <a:gd name="connsiteX12" fmla="*/ 495300 w 1543050"/>
              <a:gd name="connsiteY12" fmla="*/ 82550 h 282575"/>
              <a:gd name="connsiteX13" fmla="*/ 495300 w 1543050"/>
              <a:gd name="connsiteY13" fmla="*/ 82550 h 282575"/>
              <a:gd name="connsiteX14" fmla="*/ 495300 w 1543050"/>
              <a:gd name="connsiteY14" fmla="*/ 101600 h 282575"/>
              <a:gd name="connsiteX15" fmla="*/ 584200 w 1543050"/>
              <a:gd name="connsiteY15" fmla="*/ 101600 h 282575"/>
              <a:gd name="connsiteX16" fmla="*/ 584200 w 1543050"/>
              <a:gd name="connsiteY16" fmla="*/ 101600 h 282575"/>
              <a:gd name="connsiteX17" fmla="*/ 584200 w 1543050"/>
              <a:gd name="connsiteY17" fmla="*/ 120650 h 282575"/>
              <a:gd name="connsiteX18" fmla="*/ 622300 w 1543050"/>
              <a:gd name="connsiteY18" fmla="*/ 120650 h 282575"/>
              <a:gd name="connsiteX19" fmla="*/ 622300 w 1543050"/>
              <a:gd name="connsiteY19" fmla="*/ 142875 h 282575"/>
              <a:gd name="connsiteX20" fmla="*/ 676275 w 1543050"/>
              <a:gd name="connsiteY20" fmla="*/ 142875 h 282575"/>
              <a:gd name="connsiteX21" fmla="*/ 676275 w 1543050"/>
              <a:gd name="connsiteY21" fmla="*/ 142875 h 282575"/>
              <a:gd name="connsiteX22" fmla="*/ 676275 w 1543050"/>
              <a:gd name="connsiteY22" fmla="*/ 161925 h 282575"/>
              <a:gd name="connsiteX23" fmla="*/ 800100 w 1543050"/>
              <a:gd name="connsiteY23" fmla="*/ 161925 h 282575"/>
              <a:gd name="connsiteX24" fmla="*/ 806450 w 1543050"/>
              <a:gd name="connsiteY24" fmla="*/ 168275 h 282575"/>
              <a:gd name="connsiteX25" fmla="*/ 1066800 w 1543050"/>
              <a:gd name="connsiteY25" fmla="*/ 168275 h 282575"/>
              <a:gd name="connsiteX26" fmla="*/ 1066800 w 1543050"/>
              <a:gd name="connsiteY26" fmla="*/ 187325 h 282575"/>
              <a:gd name="connsiteX27" fmla="*/ 1101725 w 1543050"/>
              <a:gd name="connsiteY27" fmla="*/ 187325 h 282575"/>
              <a:gd name="connsiteX28" fmla="*/ 1101725 w 1543050"/>
              <a:gd name="connsiteY28" fmla="*/ 209550 h 282575"/>
              <a:gd name="connsiteX29" fmla="*/ 1377950 w 1543050"/>
              <a:gd name="connsiteY29" fmla="*/ 209550 h 282575"/>
              <a:gd name="connsiteX30" fmla="*/ 1377950 w 1543050"/>
              <a:gd name="connsiteY30" fmla="*/ 209550 h 282575"/>
              <a:gd name="connsiteX31" fmla="*/ 1377950 w 1543050"/>
              <a:gd name="connsiteY31" fmla="*/ 238125 h 282575"/>
              <a:gd name="connsiteX32" fmla="*/ 1527175 w 1543050"/>
              <a:gd name="connsiteY32" fmla="*/ 238125 h 282575"/>
              <a:gd name="connsiteX33" fmla="*/ 1524000 w 1543050"/>
              <a:gd name="connsiteY33" fmla="*/ 238125 h 282575"/>
              <a:gd name="connsiteX34" fmla="*/ 1520825 w 1543050"/>
              <a:gd name="connsiteY34" fmla="*/ 260350 h 282575"/>
              <a:gd name="connsiteX35" fmla="*/ 1543050 w 1543050"/>
              <a:gd name="connsiteY35" fmla="*/ 282575 h 282575"/>
              <a:gd name="connsiteX36" fmla="*/ 1543050 w 1543050"/>
              <a:gd name="connsiteY36" fmla="*/ 282575 h 282575"/>
              <a:gd name="connsiteX0" fmla="*/ 0 w 1546225"/>
              <a:gd name="connsiteY0" fmla="*/ 0 h 282575"/>
              <a:gd name="connsiteX1" fmla="*/ 98425 w 1546225"/>
              <a:gd name="connsiteY1" fmla="*/ 0 h 282575"/>
              <a:gd name="connsiteX2" fmla="*/ 98425 w 1546225"/>
              <a:gd name="connsiteY2" fmla="*/ 0 h 282575"/>
              <a:gd name="connsiteX3" fmla="*/ 98425 w 1546225"/>
              <a:gd name="connsiteY3" fmla="*/ 25400 h 282575"/>
              <a:gd name="connsiteX4" fmla="*/ 177800 w 1546225"/>
              <a:gd name="connsiteY4" fmla="*/ 25400 h 282575"/>
              <a:gd name="connsiteX5" fmla="*/ 177800 w 1546225"/>
              <a:gd name="connsiteY5" fmla="*/ 25400 h 282575"/>
              <a:gd name="connsiteX6" fmla="*/ 177800 w 1546225"/>
              <a:gd name="connsiteY6" fmla="*/ 41275 h 282575"/>
              <a:gd name="connsiteX7" fmla="*/ 177800 w 1546225"/>
              <a:gd name="connsiteY7" fmla="*/ 41275 h 282575"/>
              <a:gd name="connsiteX8" fmla="*/ 196850 w 1546225"/>
              <a:gd name="connsiteY8" fmla="*/ 60325 h 282575"/>
              <a:gd name="connsiteX9" fmla="*/ 396875 w 1546225"/>
              <a:gd name="connsiteY9" fmla="*/ 60325 h 282575"/>
              <a:gd name="connsiteX10" fmla="*/ 396875 w 1546225"/>
              <a:gd name="connsiteY10" fmla="*/ 60325 h 282575"/>
              <a:gd name="connsiteX11" fmla="*/ 396875 w 1546225"/>
              <a:gd name="connsiteY11" fmla="*/ 82550 h 282575"/>
              <a:gd name="connsiteX12" fmla="*/ 495300 w 1546225"/>
              <a:gd name="connsiteY12" fmla="*/ 82550 h 282575"/>
              <a:gd name="connsiteX13" fmla="*/ 495300 w 1546225"/>
              <a:gd name="connsiteY13" fmla="*/ 82550 h 282575"/>
              <a:gd name="connsiteX14" fmla="*/ 495300 w 1546225"/>
              <a:gd name="connsiteY14" fmla="*/ 101600 h 282575"/>
              <a:gd name="connsiteX15" fmla="*/ 584200 w 1546225"/>
              <a:gd name="connsiteY15" fmla="*/ 101600 h 282575"/>
              <a:gd name="connsiteX16" fmla="*/ 584200 w 1546225"/>
              <a:gd name="connsiteY16" fmla="*/ 101600 h 282575"/>
              <a:gd name="connsiteX17" fmla="*/ 584200 w 1546225"/>
              <a:gd name="connsiteY17" fmla="*/ 120650 h 282575"/>
              <a:gd name="connsiteX18" fmla="*/ 622300 w 1546225"/>
              <a:gd name="connsiteY18" fmla="*/ 120650 h 282575"/>
              <a:gd name="connsiteX19" fmla="*/ 622300 w 1546225"/>
              <a:gd name="connsiteY19" fmla="*/ 142875 h 282575"/>
              <a:gd name="connsiteX20" fmla="*/ 676275 w 1546225"/>
              <a:gd name="connsiteY20" fmla="*/ 142875 h 282575"/>
              <a:gd name="connsiteX21" fmla="*/ 676275 w 1546225"/>
              <a:gd name="connsiteY21" fmla="*/ 142875 h 282575"/>
              <a:gd name="connsiteX22" fmla="*/ 676275 w 1546225"/>
              <a:gd name="connsiteY22" fmla="*/ 161925 h 282575"/>
              <a:gd name="connsiteX23" fmla="*/ 800100 w 1546225"/>
              <a:gd name="connsiteY23" fmla="*/ 161925 h 282575"/>
              <a:gd name="connsiteX24" fmla="*/ 806450 w 1546225"/>
              <a:gd name="connsiteY24" fmla="*/ 168275 h 282575"/>
              <a:gd name="connsiteX25" fmla="*/ 1066800 w 1546225"/>
              <a:gd name="connsiteY25" fmla="*/ 168275 h 282575"/>
              <a:gd name="connsiteX26" fmla="*/ 1066800 w 1546225"/>
              <a:gd name="connsiteY26" fmla="*/ 187325 h 282575"/>
              <a:gd name="connsiteX27" fmla="*/ 1101725 w 1546225"/>
              <a:gd name="connsiteY27" fmla="*/ 187325 h 282575"/>
              <a:gd name="connsiteX28" fmla="*/ 1101725 w 1546225"/>
              <a:gd name="connsiteY28" fmla="*/ 209550 h 282575"/>
              <a:gd name="connsiteX29" fmla="*/ 1377950 w 1546225"/>
              <a:gd name="connsiteY29" fmla="*/ 209550 h 282575"/>
              <a:gd name="connsiteX30" fmla="*/ 1377950 w 1546225"/>
              <a:gd name="connsiteY30" fmla="*/ 209550 h 282575"/>
              <a:gd name="connsiteX31" fmla="*/ 1377950 w 1546225"/>
              <a:gd name="connsiteY31" fmla="*/ 238125 h 282575"/>
              <a:gd name="connsiteX32" fmla="*/ 1527175 w 1546225"/>
              <a:gd name="connsiteY32" fmla="*/ 238125 h 282575"/>
              <a:gd name="connsiteX33" fmla="*/ 1524000 w 1546225"/>
              <a:gd name="connsiteY33" fmla="*/ 238125 h 282575"/>
              <a:gd name="connsiteX34" fmla="*/ 1520825 w 1546225"/>
              <a:gd name="connsiteY34" fmla="*/ 260350 h 282575"/>
              <a:gd name="connsiteX35" fmla="*/ 1543050 w 1546225"/>
              <a:gd name="connsiteY35" fmla="*/ 282575 h 282575"/>
              <a:gd name="connsiteX36" fmla="*/ 1546225 w 1546225"/>
              <a:gd name="connsiteY36" fmla="*/ 254000 h 282575"/>
              <a:gd name="connsiteX0" fmla="*/ 0 w 1606550"/>
              <a:gd name="connsiteY0" fmla="*/ 0 h 371475"/>
              <a:gd name="connsiteX1" fmla="*/ 98425 w 1606550"/>
              <a:gd name="connsiteY1" fmla="*/ 0 h 371475"/>
              <a:gd name="connsiteX2" fmla="*/ 98425 w 1606550"/>
              <a:gd name="connsiteY2" fmla="*/ 0 h 371475"/>
              <a:gd name="connsiteX3" fmla="*/ 98425 w 1606550"/>
              <a:gd name="connsiteY3" fmla="*/ 25400 h 371475"/>
              <a:gd name="connsiteX4" fmla="*/ 177800 w 1606550"/>
              <a:gd name="connsiteY4" fmla="*/ 25400 h 371475"/>
              <a:gd name="connsiteX5" fmla="*/ 177800 w 1606550"/>
              <a:gd name="connsiteY5" fmla="*/ 25400 h 371475"/>
              <a:gd name="connsiteX6" fmla="*/ 177800 w 1606550"/>
              <a:gd name="connsiteY6" fmla="*/ 41275 h 371475"/>
              <a:gd name="connsiteX7" fmla="*/ 177800 w 1606550"/>
              <a:gd name="connsiteY7" fmla="*/ 41275 h 371475"/>
              <a:gd name="connsiteX8" fmla="*/ 196850 w 1606550"/>
              <a:gd name="connsiteY8" fmla="*/ 60325 h 371475"/>
              <a:gd name="connsiteX9" fmla="*/ 396875 w 1606550"/>
              <a:gd name="connsiteY9" fmla="*/ 60325 h 371475"/>
              <a:gd name="connsiteX10" fmla="*/ 396875 w 1606550"/>
              <a:gd name="connsiteY10" fmla="*/ 60325 h 371475"/>
              <a:gd name="connsiteX11" fmla="*/ 396875 w 1606550"/>
              <a:gd name="connsiteY11" fmla="*/ 82550 h 371475"/>
              <a:gd name="connsiteX12" fmla="*/ 495300 w 1606550"/>
              <a:gd name="connsiteY12" fmla="*/ 82550 h 371475"/>
              <a:gd name="connsiteX13" fmla="*/ 495300 w 1606550"/>
              <a:gd name="connsiteY13" fmla="*/ 82550 h 371475"/>
              <a:gd name="connsiteX14" fmla="*/ 495300 w 1606550"/>
              <a:gd name="connsiteY14" fmla="*/ 101600 h 371475"/>
              <a:gd name="connsiteX15" fmla="*/ 584200 w 1606550"/>
              <a:gd name="connsiteY15" fmla="*/ 101600 h 371475"/>
              <a:gd name="connsiteX16" fmla="*/ 584200 w 1606550"/>
              <a:gd name="connsiteY16" fmla="*/ 101600 h 371475"/>
              <a:gd name="connsiteX17" fmla="*/ 584200 w 1606550"/>
              <a:gd name="connsiteY17" fmla="*/ 120650 h 371475"/>
              <a:gd name="connsiteX18" fmla="*/ 622300 w 1606550"/>
              <a:gd name="connsiteY18" fmla="*/ 120650 h 371475"/>
              <a:gd name="connsiteX19" fmla="*/ 622300 w 1606550"/>
              <a:gd name="connsiteY19" fmla="*/ 142875 h 371475"/>
              <a:gd name="connsiteX20" fmla="*/ 676275 w 1606550"/>
              <a:gd name="connsiteY20" fmla="*/ 142875 h 371475"/>
              <a:gd name="connsiteX21" fmla="*/ 676275 w 1606550"/>
              <a:gd name="connsiteY21" fmla="*/ 142875 h 371475"/>
              <a:gd name="connsiteX22" fmla="*/ 676275 w 1606550"/>
              <a:gd name="connsiteY22" fmla="*/ 161925 h 371475"/>
              <a:gd name="connsiteX23" fmla="*/ 800100 w 1606550"/>
              <a:gd name="connsiteY23" fmla="*/ 161925 h 371475"/>
              <a:gd name="connsiteX24" fmla="*/ 806450 w 1606550"/>
              <a:gd name="connsiteY24" fmla="*/ 168275 h 371475"/>
              <a:gd name="connsiteX25" fmla="*/ 1066800 w 1606550"/>
              <a:gd name="connsiteY25" fmla="*/ 168275 h 371475"/>
              <a:gd name="connsiteX26" fmla="*/ 1066800 w 1606550"/>
              <a:gd name="connsiteY26" fmla="*/ 187325 h 371475"/>
              <a:gd name="connsiteX27" fmla="*/ 1101725 w 1606550"/>
              <a:gd name="connsiteY27" fmla="*/ 187325 h 371475"/>
              <a:gd name="connsiteX28" fmla="*/ 1101725 w 1606550"/>
              <a:gd name="connsiteY28" fmla="*/ 209550 h 371475"/>
              <a:gd name="connsiteX29" fmla="*/ 1377950 w 1606550"/>
              <a:gd name="connsiteY29" fmla="*/ 209550 h 371475"/>
              <a:gd name="connsiteX30" fmla="*/ 1377950 w 1606550"/>
              <a:gd name="connsiteY30" fmla="*/ 209550 h 371475"/>
              <a:gd name="connsiteX31" fmla="*/ 1377950 w 1606550"/>
              <a:gd name="connsiteY31" fmla="*/ 238125 h 371475"/>
              <a:gd name="connsiteX32" fmla="*/ 1527175 w 1606550"/>
              <a:gd name="connsiteY32" fmla="*/ 238125 h 371475"/>
              <a:gd name="connsiteX33" fmla="*/ 1524000 w 1606550"/>
              <a:gd name="connsiteY33" fmla="*/ 238125 h 371475"/>
              <a:gd name="connsiteX34" fmla="*/ 1520825 w 1606550"/>
              <a:gd name="connsiteY34" fmla="*/ 260350 h 371475"/>
              <a:gd name="connsiteX35" fmla="*/ 1606550 w 1606550"/>
              <a:gd name="connsiteY35" fmla="*/ 371475 h 371475"/>
              <a:gd name="connsiteX36" fmla="*/ 1546225 w 1606550"/>
              <a:gd name="connsiteY36" fmla="*/ 254000 h 371475"/>
              <a:gd name="connsiteX0" fmla="*/ 0 w 1606550"/>
              <a:gd name="connsiteY0" fmla="*/ 0 h 476250"/>
              <a:gd name="connsiteX1" fmla="*/ 98425 w 1606550"/>
              <a:gd name="connsiteY1" fmla="*/ 0 h 476250"/>
              <a:gd name="connsiteX2" fmla="*/ 98425 w 1606550"/>
              <a:gd name="connsiteY2" fmla="*/ 0 h 476250"/>
              <a:gd name="connsiteX3" fmla="*/ 98425 w 1606550"/>
              <a:gd name="connsiteY3" fmla="*/ 25400 h 476250"/>
              <a:gd name="connsiteX4" fmla="*/ 177800 w 1606550"/>
              <a:gd name="connsiteY4" fmla="*/ 25400 h 476250"/>
              <a:gd name="connsiteX5" fmla="*/ 177800 w 1606550"/>
              <a:gd name="connsiteY5" fmla="*/ 25400 h 476250"/>
              <a:gd name="connsiteX6" fmla="*/ 177800 w 1606550"/>
              <a:gd name="connsiteY6" fmla="*/ 41275 h 476250"/>
              <a:gd name="connsiteX7" fmla="*/ 177800 w 1606550"/>
              <a:gd name="connsiteY7" fmla="*/ 41275 h 476250"/>
              <a:gd name="connsiteX8" fmla="*/ 196850 w 1606550"/>
              <a:gd name="connsiteY8" fmla="*/ 60325 h 476250"/>
              <a:gd name="connsiteX9" fmla="*/ 396875 w 1606550"/>
              <a:gd name="connsiteY9" fmla="*/ 60325 h 476250"/>
              <a:gd name="connsiteX10" fmla="*/ 396875 w 1606550"/>
              <a:gd name="connsiteY10" fmla="*/ 60325 h 476250"/>
              <a:gd name="connsiteX11" fmla="*/ 396875 w 1606550"/>
              <a:gd name="connsiteY11" fmla="*/ 82550 h 476250"/>
              <a:gd name="connsiteX12" fmla="*/ 495300 w 1606550"/>
              <a:gd name="connsiteY12" fmla="*/ 82550 h 476250"/>
              <a:gd name="connsiteX13" fmla="*/ 495300 w 1606550"/>
              <a:gd name="connsiteY13" fmla="*/ 82550 h 476250"/>
              <a:gd name="connsiteX14" fmla="*/ 495300 w 1606550"/>
              <a:gd name="connsiteY14" fmla="*/ 101600 h 476250"/>
              <a:gd name="connsiteX15" fmla="*/ 584200 w 1606550"/>
              <a:gd name="connsiteY15" fmla="*/ 101600 h 476250"/>
              <a:gd name="connsiteX16" fmla="*/ 584200 w 1606550"/>
              <a:gd name="connsiteY16" fmla="*/ 101600 h 476250"/>
              <a:gd name="connsiteX17" fmla="*/ 584200 w 1606550"/>
              <a:gd name="connsiteY17" fmla="*/ 120650 h 476250"/>
              <a:gd name="connsiteX18" fmla="*/ 622300 w 1606550"/>
              <a:gd name="connsiteY18" fmla="*/ 120650 h 476250"/>
              <a:gd name="connsiteX19" fmla="*/ 622300 w 1606550"/>
              <a:gd name="connsiteY19" fmla="*/ 142875 h 476250"/>
              <a:gd name="connsiteX20" fmla="*/ 676275 w 1606550"/>
              <a:gd name="connsiteY20" fmla="*/ 142875 h 476250"/>
              <a:gd name="connsiteX21" fmla="*/ 676275 w 1606550"/>
              <a:gd name="connsiteY21" fmla="*/ 142875 h 476250"/>
              <a:gd name="connsiteX22" fmla="*/ 676275 w 1606550"/>
              <a:gd name="connsiteY22" fmla="*/ 161925 h 476250"/>
              <a:gd name="connsiteX23" fmla="*/ 800100 w 1606550"/>
              <a:gd name="connsiteY23" fmla="*/ 161925 h 476250"/>
              <a:gd name="connsiteX24" fmla="*/ 806450 w 1606550"/>
              <a:gd name="connsiteY24" fmla="*/ 168275 h 476250"/>
              <a:gd name="connsiteX25" fmla="*/ 1066800 w 1606550"/>
              <a:gd name="connsiteY25" fmla="*/ 168275 h 476250"/>
              <a:gd name="connsiteX26" fmla="*/ 1066800 w 1606550"/>
              <a:gd name="connsiteY26" fmla="*/ 187325 h 476250"/>
              <a:gd name="connsiteX27" fmla="*/ 1101725 w 1606550"/>
              <a:gd name="connsiteY27" fmla="*/ 187325 h 476250"/>
              <a:gd name="connsiteX28" fmla="*/ 1101725 w 1606550"/>
              <a:gd name="connsiteY28" fmla="*/ 209550 h 476250"/>
              <a:gd name="connsiteX29" fmla="*/ 1377950 w 1606550"/>
              <a:gd name="connsiteY29" fmla="*/ 209550 h 476250"/>
              <a:gd name="connsiteX30" fmla="*/ 1377950 w 1606550"/>
              <a:gd name="connsiteY30" fmla="*/ 209550 h 476250"/>
              <a:gd name="connsiteX31" fmla="*/ 1377950 w 1606550"/>
              <a:gd name="connsiteY31" fmla="*/ 238125 h 476250"/>
              <a:gd name="connsiteX32" fmla="*/ 1527175 w 1606550"/>
              <a:gd name="connsiteY32" fmla="*/ 238125 h 476250"/>
              <a:gd name="connsiteX33" fmla="*/ 1524000 w 1606550"/>
              <a:gd name="connsiteY33" fmla="*/ 238125 h 476250"/>
              <a:gd name="connsiteX34" fmla="*/ 1584325 w 1606550"/>
              <a:gd name="connsiteY34" fmla="*/ 476250 h 476250"/>
              <a:gd name="connsiteX35" fmla="*/ 1606550 w 1606550"/>
              <a:gd name="connsiteY35" fmla="*/ 371475 h 476250"/>
              <a:gd name="connsiteX36" fmla="*/ 1546225 w 1606550"/>
              <a:gd name="connsiteY36" fmla="*/ 254000 h 476250"/>
              <a:gd name="connsiteX0" fmla="*/ 0 w 1701800"/>
              <a:gd name="connsiteY0" fmla="*/ 0 h 476250"/>
              <a:gd name="connsiteX1" fmla="*/ 98425 w 1701800"/>
              <a:gd name="connsiteY1" fmla="*/ 0 h 476250"/>
              <a:gd name="connsiteX2" fmla="*/ 98425 w 1701800"/>
              <a:gd name="connsiteY2" fmla="*/ 0 h 476250"/>
              <a:gd name="connsiteX3" fmla="*/ 98425 w 1701800"/>
              <a:gd name="connsiteY3" fmla="*/ 25400 h 476250"/>
              <a:gd name="connsiteX4" fmla="*/ 177800 w 1701800"/>
              <a:gd name="connsiteY4" fmla="*/ 25400 h 476250"/>
              <a:gd name="connsiteX5" fmla="*/ 177800 w 1701800"/>
              <a:gd name="connsiteY5" fmla="*/ 25400 h 476250"/>
              <a:gd name="connsiteX6" fmla="*/ 177800 w 1701800"/>
              <a:gd name="connsiteY6" fmla="*/ 41275 h 476250"/>
              <a:gd name="connsiteX7" fmla="*/ 177800 w 1701800"/>
              <a:gd name="connsiteY7" fmla="*/ 41275 h 476250"/>
              <a:gd name="connsiteX8" fmla="*/ 196850 w 1701800"/>
              <a:gd name="connsiteY8" fmla="*/ 60325 h 476250"/>
              <a:gd name="connsiteX9" fmla="*/ 396875 w 1701800"/>
              <a:gd name="connsiteY9" fmla="*/ 60325 h 476250"/>
              <a:gd name="connsiteX10" fmla="*/ 396875 w 1701800"/>
              <a:gd name="connsiteY10" fmla="*/ 60325 h 476250"/>
              <a:gd name="connsiteX11" fmla="*/ 396875 w 1701800"/>
              <a:gd name="connsiteY11" fmla="*/ 82550 h 476250"/>
              <a:gd name="connsiteX12" fmla="*/ 495300 w 1701800"/>
              <a:gd name="connsiteY12" fmla="*/ 82550 h 476250"/>
              <a:gd name="connsiteX13" fmla="*/ 495300 w 1701800"/>
              <a:gd name="connsiteY13" fmla="*/ 82550 h 476250"/>
              <a:gd name="connsiteX14" fmla="*/ 495300 w 1701800"/>
              <a:gd name="connsiteY14" fmla="*/ 101600 h 476250"/>
              <a:gd name="connsiteX15" fmla="*/ 584200 w 1701800"/>
              <a:gd name="connsiteY15" fmla="*/ 101600 h 476250"/>
              <a:gd name="connsiteX16" fmla="*/ 584200 w 1701800"/>
              <a:gd name="connsiteY16" fmla="*/ 101600 h 476250"/>
              <a:gd name="connsiteX17" fmla="*/ 584200 w 1701800"/>
              <a:gd name="connsiteY17" fmla="*/ 120650 h 476250"/>
              <a:gd name="connsiteX18" fmla="*/ 622300 w 1701800"/>
              <a:gd name="connsiteY18" fmla="*/ 120650 h 476250"/>
              <a:gd name="connsiteX19" fmla="*/ 622300 w 1701800"/>
              <a:gd name="connsiteY19" fmla="*/ 142875 h 476250"/>
              <a:gd name="connsiteX20" fmla="*/ 676275 w 1701800"/>
              <a:gd name="connsiteY20" fmla="*/ 142875 h 476250"/>
              <a:gd name="connsiteX21" fmla="*/ 676275 w 1701800"/>
              <a:gd name="connsiteY21" fmla="*/ 142875 h 476250"/>
              <a:gd name="connsiteX22" fmla="*/ 676275 w 1701800"/>
              <a:gd name="connsiteY22" fmla="*/ 161925 h 476250"/>
              <a:gd name="connsiteX23" fmla="*/ 800100 w 1701800"/>
              <a:gd name="connsiteY23" fmla="*/ 161925 h 476250"/>
              <a:gd name="connsiteX24" fmla="*/ 806450 w 1701800"/>
              <a:gd name="connsiteY24" fmla="*/ 168275 h 476250"/>
              <a:gd name="connsiteX25" fmla="*/ 1066800 w 1701800"/>
              <a:gd name="connsiteY25" fmla="*/ 168275 h 476250"/>
              <a:gd name="connsiteX26" fmla="*/ 1066800 w 1701800"/>
              <a:gd name="connsiteY26" fmla="*/ 187325 h 476250"/>
              <a:gd name="connsiteX27" fmla="*/ 1101725 w 1701800"/>
              <a:gd name="connsiteY27" fmla="*/ 187325 h 476250"/>
              <a:gd name="connsiteX28" fmla="*/ 1101725 w 1701800"/>
              <a:gd name="connsiteY28" fmla="*/ 209550 h 476250"/>
              <a:gd name="connsiteX29" fmla="*/ 1377950 w 1701800"/>
              <a:gd name="connsiteY29" fmla="*/ 209550 h 476250"/>
              <a:gd name="connsiteX30" fmla="*/ 1377950 w 1701800"/>
              <a:gd name="connsiteY30" fmla="*/ 209550 h 476250"/>
              <a:gd name="connsiteX31" fmla="*/ 1377950 w 1701800"/>
              <a:gd name="connsiteY31" fmla="*/ 238125 h 476250"/>
              <a:gd name="connsiteX32" fmla="*/ 1527175 w 1701800"/>
              <a:gd name="connsiteY32" fmla="*/ 238125 h 476250"/>
              <a:gd name="connsiteX33" fmla="*/ 1524000 w 1701800"/>
              <a:gd name="connsiteY33" fmla="*/ 238125 h 476250"/>
              <a:gd name="connsiteX34" fmla="*/ 1584325 w 1701800"/>
              <a:gd name="connsiteY34" fmla="*/ 476250 h 476250"/>
              <a:gd name="connsiteX35" fmla="*/ 1606550 w 1701800"/>
              <a:gd name="connsiteY35" fmla="*/ 371475 h 476250"/>
              <a:gd name="connsiteX36" fmla="*/ 1701800 w 1701800"/>
              <a:gd name="connsiteY36" fmla="*/ 361950 h 476250"/>
              <a:gd name="connsiteX0" fmla="*/ 0 w 1701800"/>
              <a:gd name="connsiteY0" fmla="*/ 0 h 371475"/>
              <a:gd name="connsiteX1" fmla="*/ 98425 w 1701800"/>
              <a:gd name="connsiteY1" fmla="*/ 0 h 371475"/>
              <a:gd name="connsiteX2" fmla="*/ 98425 w 1701800"/>
              <a:gd name="connsiteY2" fmla="*/ 0 h 371475"/>
              <a:gd name="connsiteX3" fmla="*/ 98425 w 1701800"/>
              <a:gd name="connsiteY3" fmla="*/ 25400 h 371475"/>
              <a:gd name="connsiteX4" fmla="*/ 177800 w 1701800"/>
              <a:gd name="connsiteY4" fmla="*/ 25400 h 371475"/>
              <a:gd name="connsiteX5" fmla="*/ 177800 w 1701800"/>
              <a:gd name="connsiteY5" fmla="*/ 25400 h 371475"/>
              <a:gd name="connsiteX6" fmla="*/ 177800 w 1701800"/>
              <a:gd name="connsiteY6" fmla="*/ 41275 h 371475"/>
              <a:gd name="connsiteX7" fmla="*/ 177800 w 1701800"/>
              <a:gd name="connsiteY7" fmla="*/ 41275 h 371475"/>
              <a:gd name="connsiteX8" fmla="*/ 196850 w 1701800"/>
              <a:gd name="connsiteY8" fmla="*/ 60325 h 371475"/>
              <a:gd name="connsiteX9" fmla="*/ 396875 w 1701800"/>
              <a:gd name="connsiteY9" fmla="*/ 60325 h 371475"/>
              <a:gd name="connsiteX10" fmla="*/ 396875 w 1701800"/>
              <a:gd name="connsiteY10" fmla="*/ 60325 h 371475"/>
              <a:gd name="connsiteX11" fmla="*/ 396875 w 1701800"/>
              <a:gd name="connsiteY11" fmla="*/ 82550 h 371475"/>
              <a:gd name="connsiteX12" fmla="*/ 495300 w 1701800"/>
              <a:gd name="connsiteY12" fmla="*/ 82550 h 371475"/>
              <a:gd name="connsiteX13" fmla="*/ 495300 w 1701800"/>
              <a:gd name="connsiteY13" fmla="*/ 82550 h 371475"/>
              <a:gd name="connsiteX14" fmla="*/ 495300 w 1701800"/>
              <a:gd name="connsiteY14" fmla="*/ 101600 h 371475"/>
              <a:gd name="connsiteX15" fmla="*/ 584200 w 1701800"/>
              <a:gd name="connsiteY15" fmla="*/ 101600 h 371475"/>
              <a:gd name="connsiteX16" fmla="*/ 584200 w 1701800"/>
              <a:gd name="connsiteY16" fmla="*/ 101600 h 371475"/>
              <a:gd name="connsiteX17" fmla="*/ 584200 w 1701800"/>
              <a:gd name="connsiteY17" fmla="*/ 120650 h 371475"/>
              <a:gd name="connsiteX18" fmla="*/ 622300 w 1701800"/>
              <a:gd name="connsiteY18" fmla="*/ 120650 h 371475"/>
              <a:gd name="connsiteX19" fmla="*/ 622300 w 1701800"/>
              <a:gd name="connsiteY19" fmla="*/ 142875 h 371475"/>
              <a:gd name="connsiteX20" fmla="*/ 676275 w 1701800"/>
              <a:gd name="connsiteY20" fmla="*/ 142875 h 371475"/>
              <a:gd name="connsiteX21" fmla="*/ 676275 w 1701800"/>
              <a:gd name="connsiteY21" fmla="*/ 142875 h 371475"/>
              <a:gd name="connsiteX22" fmla="*/ 676275 w 1701800"/>
              <a:gd name="connsiteY22" fmla="*/ 161925 h 371475"/>
              <a:gd name="connsiteX23" fmla="*/ 800100 w 1701800"/>
              <a:gd name="connsiteY23" fmla="*/ 161925 h 371475"/>
              <a:gd name="connsiteX24" fmla="*/ 806450 w 1701800"/>
              <a:gd name="connsiteY24" fmla="*/ 168275 h 371475"/>
              <a:gd name="connsiteX25" fmla="*/ 1066800 w 1701800"/>
              <a:gd name="connsiteY25" fmla="*/ 168275 h 371475"/>
              <a:gd name="connsiteX26" fmla="*/ 1066800 w 1701800"/>
              <a:gd name="connsiteY26" fmla="*/ 187325 h 371475"/>
              <a:gd name="connsiteX27" fmla="*/ 1101725 w 1701800"/>
              <a:gd name="connsiteY27" fmla="*/ 187325 h 371475"/>
              <a:gd name="connsiteX28" fmla="*/ 1101725 w 1701800"/>
              <a:gd name="connsiteY28" fmla="*/ 209550 h 371475"/>
              <a:gd name="connsiteX29" fmla="*/ 1377950 w 1701800"/>
              <a:gd name="connsiteY29" fmla="*/ 209550 h 371475"/>
              <a:gd name="connsiteX30" fmla="*/ 1377950 w 1701800"/>
              <a:gd name="connsiteY30" fmla="*/ 209550 h 371475"/>
              <a:gd name="connsiteX31" fmla="*/ 1377950 w 1701800"/>
              <a:gd name="connsiteY31" fmla="*/ 238125 h 371475"/>
              <a:gd name="connsiteX32" fmla="*/ 1527175 w 1701800"/>
              <a:gd name="connsiteY32" fmla="*/ 238125 h 371475"/>
              <a:gd name="connsiteX33" fmla="*/ 1524000 w 1701800"/>
              <a:gd name="connsiteY33" fmla="*/ 238125 h 371475"/>
              <a:gd name="connsiteX34" fmla="*/ 1530350 w 1701800"/>
              <a:gd name="connsiteY34" fmla="*/ 263525 h 371475"/>
              <a:gd name="connsiteX35" fmla="*/ 1606550 w 1701800"/>
              <a:gd name="connsiteY35" fmla="*/ 371475 h 371475"/>
              <a:gd name="connsiteX36" fmla="*/ 1701800 w 1701800"/>
              <a:gd name="connsiteY36" fmla="*/ 361950 h 371475"/>
              <a:gd name="connsiteX0" fmla="*/ 0 w 1701800"/>
              <a:gd name="connsiteY0" fmla="*/ 0 h 361950"/>
              <a:gd name="connsiteX1" fmla="*/ 98425 w 1701800"/>
              <a:gd name="connsiteY1" fmla="*/ 0 h 361950"/>
              <a:gd name="connsiteX2" fmla="*/ 98425 w 1701800"/>
              <a:gd name="connsiteY2" fmla="*/ 0 h 361950"/>
              <a:gd name="connsiteX3" fmla="*/ 98425 w 1701800"/>
              <a:gd name="connsiteY3" fmla="*/ 25400 h 361950"/>
              <a:gd name="connsiteX4" fmla="*/ 177800 w 1701800"/>
              <a:gd name="connsiteY4" fmla="*/ 25400 h 361950"/>
              <a:gd name="connsiteX5" fmla="*/ 177800 w 1701800"/>
              <a:gd name="connsiteY5" fmla="*/ 25400 h 361950"/>
              <a:gd name="connsiteX6" fmla="*/ 177800 w 1701800"/>
              <a:gd name="connsiteY6" fmla="*/ 41275 h 361950"/>
              <a:gd name="connsiteX7" fmla="*/ 177800 w 1701800"/>
              <a:gd name="connsiteY7" fmla="*/ 41275 h 361950"/>
              <a:gd name="connsiteX8" fmla="*/ 196850 w 1701800"/>
              <a:gd name="connsiteY8" fmla="*/ 60325 h 361950"/>
              <a:gd name="connsiteX9" fmla="*/ 396875 w 1701800"/>
              <a:gd name="connsiteY9" fmla="*/ 60325 h 361950"/>
              <a:gd name="connsiteX10" fmla="*/ 396875 w 1701800"/>
              <a:gd name="connsiteY10" fmla="*/ 60325 h 361950"/>
              <a:gd name="connsiteX11" fmla="*/ 396875 w 1701800"/>
              <a:gd name="connsiteY11" fmla="*/ 82550 h 361950"/>
              <a:gd name="connsiteX12" fmla="*/ 495300 w 1701800"/>
              <a:gd name="connsiteY12" fmla="*/ 82550 h 361950"/>
              <a:gd name="connsiteX13" fmla="*/ 495300 w 1701800"/>
              <a:gd name="connsiteY13" fmla="*/ 82550 h 361950"/>
              <a:gd name="connsiteX14" fmla="*/ 495300 w 1701800"/>
              <a:gd name="connsiteY14" fmla="*/ 101600 h 361950"/>
              <a:gd name="connsiteX15" fmla="*/ 584200 w 1701800"/>
              <a:gd name="connsiteY15" fmla="*/ 101600 h 361950"/>
              <a:gd name="connsiteX16" fmla="*/ 584200 w 1701800"/>
              <a:gd name="connsiteY16" fmla="*/ 101600 h 361950"/>
              <a:gd name="connsiteX17" fmla="*/ 584200 w 1701800"/>
              <a:gd name="connsiteY17" fmla="*/ 120650 h 361950"/>
              <a:gd name="connsiteX18" fmla="*/ 622300 w 1701800"/>
              <a:gd name="connsiteY18" fmla="*/ 120650 h 361950"/>
              <a:gd name="connsiteX19" fmla="*/ 622300 w 1701800"/>
              <a:gd name="connsiteY19" fmla="*/ 142875 h 361950"/>
              <a:gd name="connsiteX20" fmla="*/ 676275 w 1701800"/>
              <a:gd name="connsiteY20" fmla="*/ 142875 h 361950"/>
              <a:gd name="connsiteX21" fmla="*/ 676275 w 1701800"/>
              <a:gd name="connsiteY21" fmla="*/ 142875 h 361950"/>
              <a:gd name="connsiteX22" fmla="*/ 676275 w 1701800"/>
              <a:gd name="connsiteY22" fmla="*/ 161925 h 361950"/>
              <a:gd name="connsiteX23" fmla="*/ 800100 w 1701800"/>
              <a:gd name="connsiteY23" fmla="*/ 161925 h 361950"/>
              <a:gd name="connsiteX24" fmla="*/ 806450 w 1701800"/>
              <a:gd name="connsiteY24" fmla="*/ 168275 h 361950"/>
              <a:gd name="connsiteX25" fmla="*/ 1066800 w 1701800"/>
              <a:gd name="connsiteY25" fmla="*/ 168275 h 361950"/>
              <a:gd name="connsiteX26" fmla="*/ 1066800 w 1701800"/>
              <a:gd name="connsiteY26" fmla="*/ 187325 h 361950"/>
              <a:gd name="connsiteX27" fmla="*/ 1101725 w 1701800"/>
              <a:gd name="connsiteY27" fmla="*/ 187325 h 361950"/>
              <a:gd name="connsiteX28" fmla="*/ 1101725 w 1701800"/>
              <a:gd name="connsiteY28" fmla="*/ 209550 h 361950"/>
              <a:gd name="connsiteX29" fmla="*/ 1377950 w 1701800"/>
              <a:gd name="connsiteY29" fmla="*/ 209550 h 361950"/>
              <a:gd name="connsiteX30" fmla="*/ 1377950 w 1701800"/>
              <a:gd name="connsiteY30" fmla="*/ 209550 h 361950"/>
              <a:gd name="connsiteX31" fmla="*/ 1377950 w 1701800"/>
              <a:gd name="connsiteY31" fmla="*/ 238125 h 361950"/>
              <a:gd name="connsiteX32" fmla="*/ 1527175 w 1701800"/>
              <a:gd name="connsiteY32" fmla="*/ 238125 h 361950"/>
              <a:gd name="connsiteX33" fmla="*/ 1524000 w 1701800"/>
              <a:gd name="connsiteY33" fmla="*/ 238125 h 361950"/>
              <a:gd name="connsiteX34" fmla="*/ 1530350 w 1701800"/>
              <a:gd name="connsiteY34" fmla="*/ 263525 h 361950"/>
              <a:gd name="connsiteX35" fmla="*/ 1555750 w 1701800"/>
              <a:gd name="connsiteY35" fmla="*/ 263525 h 361950"/>
              <a:gd name="connsiteX36" fmla="*/ 1701800 w 1701800"/>
              <a:gd name="connsiteY36" fmla="*/ 361950 h 361950"/>
              <a:gd name="connsiteX0" fmla="*/ 0 w 1555750"/>
              <a:gd name="connsiteY0" fmla="*/ 0 h 285750"/>
              <a:gd name="connsiteX1" fmla="*/ 98425 w 1555750"/>
              <a:gd name="connsiteY1" fmla="*/ 0 h 285750"/>
              <a:gd name="connsiteX2" fmla="*/ 98425 w 1555750"/>
              <a:gd name="connsiteY2" fmla="*/ 0 h 285750"/>
              <a:gd name="connsiteX3" fmla="*/ 98425 w 1555750"/>
              <a:gd name="connsiteY3" fmla="*/ 25400 h 285750"/>
              <a:gd name="connsiteX4" fmla="*/ 177800 w 1555750"/>
              <a:gd name="connsiteY4" fmla="*/ 25400 h 285750"/>
              <a:gd name="connsiteX5" fmla="*/ 177800 w 1555750"/>
              <a:gd name="connsiteY5" fmla="*/ 25400 h 285750"/>
              <a:gd name="connsiteX6" fmla="*/ 177800 w 1555750"/>
              <a:gd name="connsiteY6" fmla="*/ 41275 h 285750"/>
              <a:gd name="connsiteX7" fmla="*/ 177800 w 1555750"/>
              <a:gd name="connsiteY7" fmla="*/ 41275 h 285750"/>
              <a:gd name="connsiteX8" fmla="*/ 196850 w 1555750"/>
              <a:gd name="connsiteY8" fmla="*/ 60325 h 285750"/>
              <a:gd name="connsiteX9" fmla="*/ 396875 w 1555750"/>
              <a:gd name="connsiteY9" fmla="*/ 60325 h 285750"/>
              <a:gd name="connsiteX10" fmla="*/ 396875 w 1555750"/>
              <a:gd name="connsiteY10" fmla="*/ 60325 h 285750"/>
              <a:gd name="connsiteX11" fmla="*/ 396875 w 1555750"/>
              <a:gd name="connsiteY11" fmla="*/ 82550 h 285750"/>
              <a:gd name="connsiteX12" fmla="*/ 495300 w 1555750"/>
              <a:gd name="connsiteY12" fmla="*/ 82550 h 285750"/>
              <a:gd name="connsiteX13" fmla="*/ 495300 w 1555750"/>
              <a:gd name="connsiteY13" fmla="*/ 82550 h 285750"/>
              <a:gd name="connsiteX14" fmla="*/ 495300 w 1555750"/>
              <a:gd name="connsiteY14" fmla="*/ 101600 h 285750"/>
              <a:gd name="connsiteX15" fmla="*/ 584200 w 1555750"/>
              <a:gd name="connsiteY15" fmla="*/ 101600 h 285750"/>
              <a:gd name="connsiteX16" fmla="*/ 584200 w 1555750"/>
              <a:gd name="connsiteY16" fmla="*/ 101600 h 285750"/>
              <a:gd name="connsiteX17" fmla="*/ 584200 w 1555750"/>
              <a:gd name="connsiteY17" fmla="*/ 120650 h 285750"/>
              <a:gd name="connsiteX18" fmla="*/ 622300 w 1555750"/>
              <a:gd name="connsiteY18" fmla="*/ 120650 h 285750"/>
              <a:gd name="connsiteX19" fmla="*/ 622300 w 1555750"/>
              <a:gd name="connsiteY19" fmla="*/ 142875 h 285750"/>
              <a:gd name="connsiteX20" fmla="*/ 676275 w 1555750"/>
              <a:gd name="connsiteY20" fmla="*/ 142875 h 285750"/>
              <a:gd name="connsiteX21" fmla="*/ 676275 w 1555750"/>
              <a:gd name="connsiteY21" fmla="*/ 142875 h 285750"/>
              <a:gd name="connsiteX22" fmla="*/ 676275 w 1555750"/>
              <a:gd name="connsiteY22" fmla="*/ 161925 h 285750"/>
              <a:gd name="connsiteX23" fmla="*/ 800100 w 1555750"/>
              <a:gd name="connsiteY23" fmla="*/ 161925 h 285750"/>
              <a:gd name="connsiteX24" fmla="*/ 806450 w 1555750"/>
              <a:gd name="connsiteY24" fmla="*/ 168275 h 285750"/>
              <a:gd name="connsiteX25" fmla="*/ 1066800 w 1555750"/>
              <a:gd name="connsiteY25" fmla="*/ 168275 h 285750"/>
              <a:gd name="connsiteX26" fmla="*/ 1066800 w 1555750"/>
              <a:gd name="connsiteY26" fmla="*/ 187325 h 285750"/>
              <a:gd name="connsiteX27" fmla="*/ 1101725 w 1555750"/>
              <a:gd name="connsiteY27" fmla="*/ 187325 h 285750"/>
              <a:gd name="connsiteX28" fmla="*/ 1101725 w 1555750"/>
              <a:gd name="connsiteY28" fmla="*/ 209550 h 285750"/>
              <a:gd name="connsiteX29" fmla="*/ 1377950 w 1555750"/>
              <a:gd name="connsiteY29" fmla="*/ 209550 h 285750"/>
              <a:gd name="connsiteX30" fmla="*/ 1377950 w 1555750"/>
              <a:gd name="connsiteY30" fmla="*/ 209550 h 285750"/>
              <a:gd name="connsiteX31" fmla="*/ 1377950 w 1555750"/>
              <a:gd name="connsiteY31" fmla="*/ 238125 h 285750"/>
              <a:gd name="connsiteX32" fmla="*/ 1527175 w 1555750"/>
              <a:gd name="connsiteY32" fmla="*/ 238125 h 285750"/>
              <a:gd name="connsiteX33" fmla="*/ 1524000 w 1555750"/>
              <a:gd name="connsiteY33" fmla="*/ 238125 h 285750"/>
              <a:gd name="connsiteX34" fmla="*/ 1530350 w 1555750"/>
              <a:gd name="connsiteY34" fmla="*/ 263525 h 285750"/>
              <a:gd name="connsiteX35" fmla="*/ 1555750 w 1555750"/>
              <a:gd name="connsiteY35" fmla="*/ 263525 h 285750"/>
              <a:gd name="connsiteX36" fmla="*/ 1555750 w 1555750"/>
              <a:gd name="connsiteY36" fmla="*/ 2857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55750" h="285750">
                <a:moveTo>
                  <a:pt x="0" y="0"/>
                </a:moveTo>
                <a:lnTo>
                  <a:pt x="98425" y="0"/>
                </a:lnTo>
                <a:lnTo>
                  <a:pt x="98425" y="0"/>
                </a:lnTo>
                <a:lnTo>
                  <a:pt x="98425" y="25400"/>
                </a:lnTo>
                <a:lnTo>
                  <a:pt x="177800" y="25400"/>
                </a:lnTo>
                <a:lnTo>
                  <a:pt x="177800" y="25400"/>
                </a:lnTo>
                <a:lnTo>
                  <a:pt x="177800" y="41275"/>
                </a:lnTo>
                <a:lnTo>
                  <a:pt x="177800" y="41275"/>
                </a:lnTo>
                <a:lnTo>
                  <a:pt x="196850" y="60325"/>
                </a:lnTo>
                <a:lnTo>
                  <a:pt x="396875" y="60325"/>
                </a:lnTo>
                <a:lnTo>
                  <a:pt x="396875" y="60325"/>
                </a:lnTo>
                <a:lnTo>
                  <a:pt x="396875" y="82550"/>
                </a:lnTo>
                <a:lnTo>
                  <a:pt x="495300" y="82550"/>
                </a:lnTo>
                <a:lnTo>
                  <a:pt x="495300" y="82550"/>
                </a:lnTo>
                <a:lnTo>
                  <a:pt x="495300" y="101600"/>
                </a:lnTo>
                <a:lnTo>
                  <a:pt x="584200" y="101600"/>
                </a:lnTo>
                <a:lnTo>
                  <a:pt x="584200" y="101600"/>
                </a:lnTo>
                <a:lnTo>
                  <a:pt x="584200" y="120650"/>
                </a:lnTo>
                <a:lnTo>
                  <a:pt x="622300" y="120650"/>
                </a:lnTo>
                <a:lnTo>
                  <a:pt x="622300" y="142875"/>
                </a:lnTo>
                <a:lnTo>
                  <a:pt x="676275" y="142875"/>
                </a:lnTo>
                <a:lnTo>
                  <a:pt x="676275" y="142875"/>
                </a:lnTo>
                <a:lnTo>
                  <a:pt x="676275" y="161925"/>
                </a:lnTo>
                <a:lnTo>
                  <a:pt x="800100" y="161925"/>
                </a:lnTo>
                <a:lnTo>
                  <a:pt x="806450" y="168275"/>
                </a:lnTo>
                <a:lnTo>
                  <a:pt x="1066800" y="168275"/>
                </a:lnTo>
                <a:lnTo>
                  <a:pt x="1066800" y="187325"/>
                </a:lnTo>
                <a:lnTo>
                  <a:pt x="1101725" y="187325"/>
                </a:lnTo>
                <a:lnTo>
                  <a:pt x="1101725" y="209550"/>
                </a:lnTo>
                <a:lnTo>
                  <a:pt x="1377950" y="209550"/>
                </a:lnTo>
                <a:lnTo>
                  <a:pt x="1377950" y="209550"/>
                </a:lnTo>
                <a:lnTo>
                  <a:pt x="1377950" y="238125"/>
                </a:lnTo>
                <a:lnTo>
                  <a:pt x="1527175" y="238125"/>
                </a:lnTo>
                <a:lnTo>
                  <a:pt x="1524000" y="238125"/>
                </a:lnTo>
                <a:lnTo>
                  <a:pt x="1530350" y="263525"/>
                </a:lnTo>
                <a:lnTo>
                  <a:pt x="1555750" y="263525"/>
                </a:lnTo>
                <a:lnTo>
                  <a:pt x="1555750" y="285750"/>
                </a:lnTo>
              </a:path>
            </a:pathLst>
          </a:custGeom>
          <a:noFill/>
          <a:ln w="28575">
            <a:solidFill>
              <a:schemeClr val="accent5">
                <a:lumMod val="75000"/>
              </a:schemeClr>
            </a:solidFill>
            <a:miter lim="800000"/>
            <a:headEnd/>
            <a:tailEnd/>
          </a:ln>
        </p:spPr>
        <p:txBody>
          <a:bodyPr rtlCol="0" anchor="ctr"/>
          <a:lstStyle/>
          <a:p>
            <a:pPr algn="ctr"/>
            <a:endParaRPr lang="en-US" dirty="0">
              <a:solidFill>
                <a:schemeClr val="accent5">
                  <a:lumMod val="75000"/>
                </a:schemeClr>
              </a:solidFill>
            </a:endParaRPr>
          </a:p>
        </p:txBody>
      </p:sp>
      <p:graphicFrame>
        <p:nvGraphicFramePr>
          <p:cNvPr id="8" name="Table 9">
            <a:extLst>
              <a:ext uri="{FF2B5EF4-FFF2-40B4-BE49-F238E27FC236}">
                <a16:creationId xmlns:a16="http://schemas.microsoft.com/office/drawing/2014/main" id="{80C87D72-FF90-4193-84EE-A9DC4C6AB726}"/>
              </a:ext>
            </a:extLst>
          </p:cNvPr>
          <p:cNvGraphicFramePr>
            <a:graphicFrameLocks noGrp="1"/>
          </p:cNvGraphicFramePr>
          <p:nvPr>
            <p:extLst>
              <p:ext uri="{D42A27DB-BD31-4B8C-83A1-F6EECF244321}">
                <p14:modId xmlns:p14="http://schemas.microsoft.com/office/powerpoint/2010/main" val="1707640984"/>
              </p:ext>
            </p:extLst>
          </p:nvPr>
        </p:nvGraphicFramePr>
        <p:xfrm>
          <a:off x="845882" y="2794940"/>
          <a:ext cx="2119722" cy="109728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chemeClr val="accent3">
                              <a:lumMod val="60000"/>
                              <a:lumOff val="40000"/>
                            </a:schemeClr>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100</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3"/>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96.6</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r h="0">
                <a:tc gridSpan="2">
                  <a:txBody>
                    <a:bodyPr/>
                    <a:lstStyle/>
                    <a:p>
                      <a:pPr algn="ctr"/>
                      <a:r>
                        <a:rPr lang="pl-PL" sz="1200" dirty="0">
                          <a:solidFill>
                            <a:schemeClr val="bg1"/>
                          </a:solidFill>
                        </a:rPr>
                        <a:t>HR: 0.02</a:t>
                      </a:r>
                      <a:r>
                        <a:rPr lang="en-US" sz="1200" dirty="0">
                          <a:solidFill>
                            <a:schemeClr val="bg1"/>
                          </a:solidFill>
                        </a:rPr>
                        <a:t> (</a:t>
                      </a:r>
                      <a:r>
                        <a:rPr lang="pl-PL" sz="1200" dirty="0">
                          <a:solidFill>
                            <a:schemeClr val="bg1"/>
                          </a:solidFill>
                        </a:rPr>
                        <a:t>95% CI: &lt;0.01 to &gt;10</a:t>
                      </a:r>
                      <a:r>
                        <a:rPr lang="en-US" sz="1200" baseline="30000" dirty="0">
                          <a:solidFill>
                            <a:schemeClr val="bg1"/>
                          </a:solidFill>
                        </a:rPr>
                        <a:t>5</a:t>
                      </a:r>
                      <a:r>
                        <a:rPr lang="pl-PL" sz="1200" dirty="0">
                          <a:solidFill>
                            <a:schemeClr val="bg1"/>
                          </a:solidFill>
                        </a:rPr>
                        <a:t>;</a:t>
                      </a:r>
                      <a:r>
                        <a:rPr lang="en-US" sz="1200" dirty="0">
                          <a:solidFill>
                            <a:schemeClr val="bg1"/>
                          </a:solidFill>
                        </a:rPr>
                        <a:t> </a:t>
                      </a:r>
                      <a:r>
                        <a:rPr lang="pl-PL" sz="1200" i="1" dirty="0">
                          <a:solidFill>
                            <a:schemeClr val="bg1"/>
                          </a:solidFill>
                        </a:rPr>
                        <a:t>P</a:t>
                      </a:r>
                      <a:r>
                        <a:rPr lang="pl-PL" sz="1200" dirty="0">
                          <a:solidFill>
                            <a:schemeClr val="bg1"/>
                          </a:solidFill>
                        </a:rPr>
                        <a:t> = .637</a:t>
                      </a:r>
                      <a:r>
                        <a:rPr lang="en-US" sz="1200" dirty="0">
                          <a:solidFill>
                            <a:schemeClr val="bg1"/>
                          </a:solidFill>
                        </a:rPr>
                        <a: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a:solidFill>
                      <a:schemeClr val="tx1"/>
                    </a:solidFill>
                  </a:tcPr>
                </a:tc>
                <a:extLst>
                  <a:ext uri="{0D108BD9-81ED-4DB2-BD59-A6C34878D82A}">
                    <a16:rowId xmlns:a16="http://schemas.microsoft.com/office/drawing/2014/main" val="558537426"/>
                  </a:ext>
                </a:extLst>
              </a:tr>
            </a:tbl>
          </a:graphicData>
        </a:graphic>
      </p:graphicFrame>
      <p:graphicFrame>
        <p:nvGraphicFramePr>
          <p:cNvPr id="12" name="Table 9">
            <a:extLst>
              <a:ext uri="{FF2B5EF4-FFF2-40B4-BE49-F238E27FC236}">
                <a16:creationId xmlns:a16="http://schemas.microsoft.com/office/drawing/2014/main" id="{5565655D-7950-39BC-98BA-723063FEC479}"/>
              </a:ext>
            </a:extLst>
          </p:cNvPr>
          <p:cNvGraphicFramePr>
            <a:graphicFrameLocks noGrp="1"/>
          </p:cNvGraphicFramePr>
          <p:nvPr>
            <p:extLst>
              <p:ext uri="{D42A27DB-BD31-4B8C-83A1-F6EECF244321}">
                <p14:modId xmlns:p14="http://schemas.microsoft.com/office/powerpoint/2010/main" val="2659351391"/>
              </p:ext>
            </p:extLst>
          </p:nvPr>
        </p:nvGraphicFramePr>
        <p:xfrm>
          <a:off x="6613439" y="2794940"/>
          <a:ext cx="2119722" cy="109728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rgbClr val="92D050"/>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68.0</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4"/>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75.5</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r h="0">
                <a:tc gridSpan="2">
                  <a:txBody>
                    <a:bodyPr/>
                    <a:lstStyle/>
                    <a:p>
                      <a:pPr algn="ctr"/>
                      <a:r>
                        <a:rPr lang="pl-PL" sz="1200" dirty="0">
                          <a:solidFill>
                            <a:schemeClr val="bg1"/>
                          </a:solidFill>
                        </a:rPr>
                        <a:t>HR: 1.29</a:t>
                      </a:r>
                      <a:r>
                        <a:rPr lang="en-US" sz="1200" dirty="0">
                          <a:solidFill>
                            <a:schemeClr val="bg1"/>
                          </a:solidFill>
                        </a:rPr>
                        <a:t> (</a:t>
                      </a:r>
                      <a:r>
                        <a:rPr lang="pl-PL" sz="1200" dirty="0">
                          <a:solidFill>
                            <a:schemeClr val="bg1"/>
                          </a:solidFill>
                        </a:rPr>
                        <a:t>95% CI: 0.68 to 2.45; </a:t>
                      </a:r>
                      <a:br>
                        <a:rPr lang="pl-PL" sz="1200" dirty="0">
                          <a:solidFill>
                            <a:schemeClr val="bg1"/>
                          </a:solidFill>
                        </a:rPr>
                      </a:br>
                      <a:r>
                        <a:rPr lang="pl-PL" sz="1200" i="1" dirty="0">
                          <a:solidFill>
                            <a:schemeClr val="bg1"/>
                          </a:solidFill>
                        </a:rPr>
                        <a:t>P</a:t>
                      </a:r>
                      <a:r>
                        <a:rPr lang="pl-PL" sz="1200" dirty="0">
                          <a:solidFill>
                            <a:schemeClr val="bg1"/>
                          </a:solidFill>
                        </a:rPr>
                        <a:t> = .429</a:t>
                      </a:r>
                      <a:r>
                        <a:rPr lang="en-US" sz="1200" dirty="0">
                          <a:solidFill>
                            <a:schemeClr val="bg1"/>
                          </a:solidFill>
                        </a:rPr>
                        <a: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a:solidFill>
                      <a:schemeClr val="tx1"/>
                    </a:solidFill>
                  </a:tcPr>
                </a:tc>
                <a:extLst>
                  <a:ext uri="{0D108BD9-81ED-4DB2-BD59-A6C34878D82A}">
                    <a16:rowId xmlns:a16="http://schemas.microsoft.com/office/drawing/2014/main" val="558537426"/>
                  </a:ext>
                </a:extLst>
              </a:tr>
            </a:tbl>
          </a:graphicData>
        </a:graphic>
      </p:graphicFrame>
      <p:graphicFrame>
        <p:nvGraphicFramePr>
          <p:cNvPr id="18" name="Table 9">
            <a:extLst>
              <a:ext uri="{FF2B5EF4-FFF2-40B4-BE49-F238E27FC236}">
                <a16:creationId xmlns:a16="http://schemas.microsoft.com/office/drawing/2014/main" id="{7683E1B9-07D2-EF43-2A4C-C4F26B26B8CB}"/>
              </a:ext>
            </a:extLst>
          </p:cNvPr>
          <p:cNvGraphicFramePr>
            <a:graphicFrameLocks noGrp="1"/>
          </p:cNvGraphicFramePr>
          <p:nvPr>
            <p:extLst>
              <p:ext uri="{D42A27DB-BD31-4B8C-83A1-F6EECF244321}">
                <p14:modId xmlns:p14="http://schemas.microsoft.com/office/powerpoint/2010/main" val="1147540737"/>
              </p:ext>
            </p:extLst>
          </p:nvPr>
        </p:nvGraphicFramePr>
        <p:xfrm>
          <a:off x="9529253" y="2794940"/>
          <a:ext cx="2119722" cy="109728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chemeClr val="accent5">
                              <a:lumMod val="75000"/>
                            </a:schemeClr>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79.7</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5">
                              <a:lumMod val="50000"/>
                            </a:schemeClr>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67.7</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r h="0">
                <a:tc gridSpan="2">
                  <a:txBody>
                    <a:bodyPr/>
                    <a:lstStyle/>
                    <a:p>
                      <a:pPr algn="ctr"/>
                      <a:r>
                        <a:rPr lang="it-IT" sz="1200" dirty="0">
                          <a:solidFill>
                            <a:schemeClr val="bg1"/>
                          </a:solidFill>
                        </a:rPr>
                        <a:t>HR: 0.68 (95% CI: 0.36-1.30; </a:t>
                      </a:r>
                      <a:br>
                        <a:rPr lang="it-IT" sz="1200" dirty="0">
                          <a:solidFill>
                            <a:schemeClr val="bg1"/>
                          </a:solidFill>
                        </a:rPr>
                      </a:br>
                      <a:r>
                        <a:rPr lang="it-IT" sz="1200" i="1" dirty="0">
                          <a:solidFill>
                            <a:schemeClr val="bg1"/>
                          </a:solidFill>
                        </a:rPr>
                        <a:t>P </a:t>
                      </a:r>
                      <a:r>
                        <a:rPr lang="it-IT" sz="1200" dirty="0">
                          <a:solidFill>
                            <a:schemeClr val="bg1"/>
                          </a:solidFill>
                        </a:rPr>
                        <a:t>= .246</a:t>
                      </a:r>
                      <a:endParaRPr lang="en-US" sz="1200" dirty="0">
                        <a:solidFill>
                          <a:schemeClr val="bg1"/>
                        </a:solidFill>
                      </a:endParaRP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a:solidFill>
                      <a:schemeClr val="tx1"/>
                    </a:solidFill>
                  </a:tcPr>
                </a:tc>
                <a:extLst>
                  <a:ext uri="{0D108BD9-81ED-4DB2-BD59-A6C34878D82A}">
                    <a16:rowId xmlns:a16="http://schemas.microsoft.com/office/drawing/2014/main" val="558537426"/>
                  </a:ext>
                </a:extLst>
              </a:tr>
            </a:tbl>
          </a:graphicData>
        </a:graphic>
      </p:graphicFrame>
      <p:graphicFrame>
        <p:nvGraphicFramePr>
          <p:cNvPr id="41" name="Table 9">
            <a:extLst>
              <a:ext uri="{FF2B5EF4-FFF2-40B4-BE49-F238E27FC236}">
                <a16:creationId xmlns:a16="http://schemas.microsoft.com/office/drawing/2014/main" id="{63226794-E28F-5EAC-63E4-717596E4C500}"/>
              </a:ext>
            </a:extLst>
          </p:cNvPr>
          <p:cNvGraphicFramePr>
            <a:graphicFrameLocks noGrp="1"/>
          </p:cNvGraphicFramePr>
          <p:nvPr>
            <p:extLst>
              <p:ext uri="{D42A27DB-BD31-4B8C-83A1-F6EECF244321}">
                <p14:modId xmlns:p14="http://schemas.microsoft.com/office/powerpoint/2010/main" val="1350194965"/>
              </p:ext>
            </p:extLst>
          </p:nvPr>
        </p:nvGraphicFramePr>
        <p:xfrm>
          <a:off x="3734131" y="1885620"/>
          <a:ext cx="2119722" cy="685800"/>
        </p:xfrm>
        <a:graphic>
          <a:graphicData uri="http://schemas.openxmlformats.org/drawingml/2006/table">
            <a:tbl>
              <a:tblPr firstRow="1" bandRow="1">
                <a:tableStyleId>{93296810-A885-4BE3-A3E7-6D5BEEA58F35}</a:tableStyleId>
              </a:tblPr>
              <a:tblGrid>
                <a:gridCol w="1059861">
                  <a:extLst>
                    <a:ext uri="{9D8B030D-6E8A-4147-A177-3AD203B41FA5}">
                      <a16:colId xmlns:a16="http://schemas.microsoft.com/office/drawing/2014/main" val="2950858971"/>
                    </a:ext>
                  </a:extLst>
                </a:gridCol>
                <a:gridCol w="1059861">
                  <a:extLst>
                    <a:ext uri="{9D8B030D-6E8A-4147-A177-3AD203B41FA5}">
                      <a16:colId xmlns:a16="http://schemas.microsoft.com/office/drawing/2014/main" val="116569453"/>
                    </a:ext>
                  </a:extLst>
                </a:gridCol>
              </a:tblGrid>
              <a:tr h="0">
                <a:tc>
                  <a:txBody>
                    <a:bodyPr/>
                    <a:lstStyle/>
                    <a:p>
                      <a:endParaRPr lang="en-US" sz="1200" dirty="0">
                        <a:solidFill>
                          <a:schemeClr val="bg1"/>
                        </a:solidFill>
                      </a:endParaRP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RFS, %</a:t>
                      </a:r>
                    </a:p>
                  </a:txBody>
                  <a:tcPr marT="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1067681"/>
                  </a:ext>
                </a:extLst>
              </a:tr>
              <a:tr h="0">
                <a:tc>
                  <a:txBody>
                    <a:bodyPr/>
                    <a:lstStyle/>
                    <a:p>
                      <a:pPr algn="r"/>
                      <a:r>
                        <a:rPr lang="en-US" sz="1200" b="1" dirty="0">
                          <a:solidFill>
                            <a:schemeClr val="accent2"/>
                          </a:solidFill>
                        </a:rPr>
                        <a:t>CRT</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58.6</a:t>
                      </a:r>
                    </a:p>
                  </a:txBody>
                  <a:tcPr marT="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21293188"/>
                  </a:ext>
                </a:extLst>
              </a:tr>
              <a:tr h="0">
                <a:tc>
                  <a:txBody>
                    <a:bodyPr/>
                    <a:lstStyle/>
                    <a:p>
                      <a:pPr algn="r"/>
                      <a:r>
                        <a:rPr lang="en-US" sz="1200" b="1" dirty="0">
                          <a:solidFill>
                            <a:schemeClr val="accent1"/>
                          </a:solidFill>
                        </a:rPr>
                        <a:t>RT</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36.2</a:t>
                      </a: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73503867"/>
                  </a:ext>
                </a:extLst>
              </a:tr>
            </a:tbl>
          </a:graphicData>
        </a:graphic>
      </p:graphicFrame>
      <p:graphicFrame>
        <p:nvGraphicFramePr>
          <p:cNvPr id="142" name="Table 9">
            <a:extLst>
              <a:ext uri="{FF2B5EF4-FFF2-40B4-BE49-F238E27FC236}">
                <a16:creationId xmlns:a16="http://schemas.microsoft.com/office/drawing/2014/main" id="{39845881-B1D3-C629-BAEA-0B619C094011}"/>
              </a:ext>
            </a:extLst>
          </p:cNvPr>
          <p:cNvGraphicFramePr>
            <a:graphicFrameLocks noGrp="1"/>
          </p:cNvGraphicFramePr>
          <p:nvPr>
            <p:extLst>
              <p:ext uri="{D42A27DB-BD31-4B8C-83A1-F6EECF244321}">
                <p14:modId xmlns:p14="http://schemas.microsoft.com/office/powerpoint/2010/main" val="718491595"/>
              </p:ext>
            </p:extLst>
          </p:nvPr>
        </p:nvGraphicFramePr>
        <p:xfrm>
          <a:off x="3750160" y="3480740"/>
          <a:ext cx="2119722" cy="411480"/>
        </p:xfrm>
        <a:graphic>
          <a:graphicData uri="http://schemas.openxmlformats.org/drawingml/2006/table">
            <a:tbl>
              <a:tblPr firstRow="1" bandRow="1">
                <a:tableStyleId>{93296810-A885-4BE3-A3E7-6D5BEEA58F35}</a:tableStyleId>
              </a:tblPr>
              <a:tblGrid>
                <a:gridCol w="2119722">
                  <a:extLst>
                    <a:ext uri="{9D8B030D-6E8A-4147-A177-3AD203B41FA5}">
                      <a16:colId xmlns:a16="http://schemas.microsoft.com/office/drawing/2014/main" val="2950858971"/>
                    </a:ext>
                  </a:extLst>
                </a:gridCol>
              </a:tblGrid>
              <a:tr h="0">
                <a:tc>
                  <a:txBody>
                    <a:bodyPr/>
                    <a:lstStyle/>
                    <a:p>
                      <a:pPr algn="ctr"/>
                      <a:r>
                        <a:rPr lang="it-IT" sz="1200" b="0" dirty="0">
                          <a:solidFill>
                            <a:schemeClr val="bg1"/>
                          </a:solidFill>
                        </a:rPr>
                        <a:t>HR: 0.52 (95% CI: 0.30-0.91; </a:t>
                      </a:r>
                      <a:br>
                        <a:rPr lang="it-IT" sz="1200" b="0" dirty="0">
                          <a:solidFill>
                            <a:schemeClr val="bg1"/>
                          </a:solidFill>
                        </a:rPr>
                      </a:br>
                      <a:r>
                        <a:rPr lang="it-IT" sz="1200" b="0" i="1" dirty="0">
                          <a:solidFill>
                            <a:schemeClr val="bg1"/>
                          </a:solidFill>
                        </a:rPr>
                        <a:t>P </a:t>
                      </a:r>
                      <a:r>
                        <a:rPr lang="it-IT" sz="1200" b="0" dirty="0">
                          <a:solidFill>
                            <a:schemeClr val="bg1"/>
                          </a:solidFill>
                        </a:rPr>
                        <a:t>= .021)</a:t>
                      </a:r>
                      <a:endParaRPr lang="en-US" sz="1200" b="0" dirty="0">
                        <a:solidFill>
                          <a:schemeClr val="bg1"/>
                        </a:solidFill>
                      </a:endParaRPr>
                    </a:p>
                  </a:txBody>
                  <a:tcPr marT="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58537426"/>
                  </a:ext>
                </a:extLst>
              </a:tr>
            </a:tbl>
          </a:graphicData>
        </a:graphic>
      </p:graphicFrame>
    </p:spTree>
    <p:custDataLst>
      <p:tags r:id="rId1"/>
    </p:custDataLst>
    <p:extLst>
      <p:ext uri="{BB962C8B-B14F-4D97-AF65-F5344CB8AC3E}">
        <p14:creationId xmlns:p14="http://schemas.microsoft.com/office/powerpoint/2010/main" val="2955741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D8E2B9-3E2C-4229-82B2-B5FEE379513D}"/>
              </a:ext>
            </a:extLst>
          </p:cNvPr>
          <p:cNvSpPr>
            <a:spLocks noGrp="1"/>
          </p:cNvSpPr>
          <p:nvPr>
            <p:ph type="title"/>
          </p:nvPr>
        </p:nvSpPr>
        <p:spPr/>
        <p:txBody>
          <a:bodyPr>
            <a:noAutofit/>
          </a:bodyPr>
          <a:lstStyle/>
          <a:p>
            <a:r>
              <a:rPr lang="en-US" dirty="0"/>
              <a:t>Molecular Profile and Potential Drugs by </a:t>
            </a:r>
            <a:br>
              <a:rPr lang="en-US" dirty="0"/>
            </a:br>
            <a:r>
              <a:rPr lang="en-US" dirty="0"/>
              <a:t>TCGA Classification</a:t>
            </a:r>
          </a:p>
        </p:txBody>
      </p:sp>
      <p:sp>
        <p:nvSpPr>
          <p:cNvPr id="9" name="Content Placeholder 8">
            <a:extLst>
              <a:ext uri="{FF2B5EF4-FFF2-40B4-BE49-F238E27FC236}">
                <a16:creationId xmlns:a16="http://schemas.microsoft.com/office/drawing/2014/main" id="{B04B33F3-91D8-CF53-6F3E-1C643B36B7A5}"/>
              </a:ext>
            </a:extLst>
          </p:cNvPr>
          <p:cNvSpPr>
            <a:spLocks noGrp="1"/>
          </p:cNvSpPr>
          <p:nvPr>
            <p:ph idx="1"/>
          </p:nvPr>
        </p:nvSpPr>
        <p:spPr/>
        <p:txBody>
          <a:bodyPr/>
          <a:lstStyle/>
          <a:p>
            <a:r>
              <a:rPr lang="en-US" dirty="0"/>
              <a:t>Potential therapeutic impact on endometrial cancer 	</a:t>
            </a:r>
          </a:p>
          <a:p>
            <a:endParaRPr lang="en-US" dirty="0"/>
          </a:p>
        </p:txBody>
      </p:sp>
      <p:graphicFrame>
        <p:nvGraphicFramePr>
          <p:cNvPr id="11" name="Segnaposto contenuto 11">
            <a:extLst>
              <a:ext uri="{FF2B5EF4-FFF2-40B4-BE49-F238E27FC236}">
                <a16:creationId xmlns:a16="http://schemas.microsoft.com/office/drawing/2014/main" id="{4FDDDAC9-D6C9-8D82-5015-30E330D7D044}"/>
              </a:ext>
            </a:extLst>
          </p:cNvPr>
          <p:cNvGraphicFramePr>
            <a:graphicFrameLocks/>
          </p:cNvGraphicFramePr>
          <p:nvPr>
            <p:extLst>
              <p:ext uri="{D42A27DB-BD31-4B8C-83A1-F6EECF244321}">
                <p14:modId xmlns:p14="http://schemas.microsoft.com/office/powerpoint/2010/main" val="2101979524"/>
              </p:ext>
            </p:extLst>
          </p:nvPr>
        </p:nvGraphicFramePr>
        <p:xfrm>
          <a:off x="719138" y="2091299"/>
          <a:ext cx="10787061" cy="3863320"/>
        </p:xfrm>
        <a:graphic>
          <a:graphicData uri="http://schemas.openxmlformats.org/drawingml/2006/table">
            <a:tbl>
              <a:tblPr firstRow="1" bandRow="1"/>
              <a:tblGrid>
                <a:gridCol w="1770425">
                  <a:extLst>
                    <a:ext uri="{9D8B030D-6E8A-4147-A177-3AD203B41FA5}">
                      <a16:colId xmlns:a16="http://schemas.microsoft.com/office/drawing/2014/main" val="20000"/>
                    </a:ext>
                  </a:extLst>
                </a:gridCol>
                <a:gridCol w="2458317">
                  <a:extLst>
                    <a:ext uri="{9D8B030D-6E8A-4147-A177-3AD203B41FA5}">
                      <a16:colId xmlns:a16="http://schemas.microsoft.com/office/drawing/2014/main" val="20001"/>
                    </a:ext>
                  </a:extLst>
                </a:gridCol>
                <a:gridCol w="2328931">
                  <a:extLst>
                    <a:ext uri="{9D8B030D-6E8A-4147-A177-3AD203B41FA5}">
                      <a16:colId xmlns:a16="http://schemas.microsoft.com/office/drawing/2014/main" val="20002"/>
                    </a:ext>
                  </a:extLst>
                </a:gridCol>
                <a:gridCol w="2395713">
                  <a:extLst>
                    <a:ext uri="{9D8B030D-6E8A-4147-A177-3AD203B41FA5}">
                      <a16:colId xmlns:a16="http://schemas.microsoft.com/office/drawing/2014/main" val="20003"/>
                    </a:ext>
                  </a:extLst>
                </a:gridCol>
                <a:gridCol w="1833675">
                  <a:extLst>
                    <a:ext uri="{9D8B030D-6E8A-4147-A177-3AD203B41FA5}">
                      <a16:colId xmlns:a16="http://schemas.microsoft.com/office/drawing/2014/main" val="20004"/>
                    </a:ext>
                  </a:extLst>
                </a:gridCol>
              </a:tblGrid>
              <a:tr h="93885">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1600" dirty="0"/>
                        <a:t>Parameter</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i="1" dirty="0"/>
                        <a:t>POLE</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a:t>MSI</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a:t>Copy Number Low</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600" dirty="0"/>
                        <a:t>Copy Number High</a:t>
                      </a:r>
                    </a:p>
                  </a:txBody>
                  <a:tcPr marL="56305" marR="56305" marT="25715" marB="25715"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16864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b="1" dirty="0">
                          <a:solidFill>
                            <a:schemeClr val="bg1"/>
                          </a:solidFill>
                        </a:rPr>
                        <a:t>MSI/MLH</a:t>
                      </a:r>
                    </a:p>
                    <a:p>
                      <a:r>
                        <a:rPr lang="en-US" sz="1600" b="1" dirty="0">
                          <a:solidFill>
                            <a:schemeClr val="bg1"/>
                          </a:solidFill>
                        </a:rPr>
                        <a:t>methylation</a:t>
                      </a:r>
                    </a:p>
                  </a:txBody>
                  <a:tcPr marL="56305" marR="56305" marT="25715" marB="257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Mixed MSI high,</a:t>
                      </a:r>
                    </a:p>
                    <a:p>
                      <a:pPr algn="ctr"/>
                      <a:r>
                        <a:rPr lang="en-US" sz="1600" b="1" dirty="0">
                          <a:solidFill>
                            <a:schemeClr val="bg1"/>
                          </a:solidFill>
                        </a:rPr>
                        <a:t>low, stable</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MSI</a:t>
                      </a:r>
                      <a:r>
                        <a:rPr lang="en-US" sz="1600" b="1" baseline="0" dirty="0">
                          <a:solidFill>
                            <a:schemeClr val="bg1"/>
                          </a:solidFill>
                        </a:rPr>
                        <a:t> high</a:t>
                      </a:r>
                      <a:endParaRPr lang="en-US" sz="1600" b="1"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MSI stable</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b="1" dirty="0">
                          <a:solidFill>
                            <a:schemeClr val="bg1"/>
                          </a:solidFill>
                        </a:rPr>
                        <a:t>MSI stable</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55003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b="1" dirty="0">
                          <a:solidFill>
                            <a:schemeClr val="bg1"/>
                          </a:solidFill>
                        </a:rPr>
                        <a:t>Molecular profile</a:t>
                      </a:r>
                      <a:r>
                        <a:rPr lang="en-US" sz="1600" b="1" baseline="30000" dirty="0">
                          <a:solidFill>
                            <a:schemeClr val="bg1"/>
                          </a:solidFill>
                        </a:rPr>
                        <a:t>1</a:t>
                      </a:r>
                      <a:endParaRPr lang="en-US" sz="1600" b="1"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dirty="0">
                          <a:solidFill>
                            <a:schemeClr val="bg1"/>
                          </a:solidFill>
                        </a:rPr>
                        <a:t>POLE</a:t>
                      </a:r>
                      <a:r>
                        <a:rPr lang="en-US" sz="1600" dirty="0">
                          <a:solidFill>
                            <a:schemeClr val="bg1"/>
                          </a:solidFill>
                        </a:rPr>
                        <a:t> (100%)</a:t>
                      </a:r>
                    </a:p>
                    <a:p>
                      <a:pPr algn="ctr"/>
                      <a:r>
                        <a:rPr lang="en-US" sz="1600" i="1" dirty="0">
                          <a:solidFill>
                            <a:schemeClr val="bg1"/>
                          </a:solidFill>
                        </a:rPr>
                        <a:t>PTEN</a:t>
                      </a:r>
                      <a:r>
                        <a:rPr lang="en-US" sz="1600" baseline="0" dirty="0">
                          <a:solidFill>
                            <a:schemeClr val="bg1"/>
                          </a:solidFill>
                        </a:rPr>
                        <a:t> (94%)</a:t>
                      </a:r>
                    </a:p>
                    <a:p>
                      <a:pPr algn="ctr"/>
                      <a:r>
                        <a:rPr lang="en-US" sz="1600" i="1" baseline="0" dirty="0">
                          <a:solidFill>
                            <a:schemeClr val="bg1"/>
                          </a:solidFill>
                        </a:rPr>
                        <a:t>PIK3CA</a:t>
                      </a:r>
                      <a:r>
                        <a:rPr lang="en-US" sz="1600" baseline="0" dirty="0">
                          <a:solidFill>
                            <a:schemeClr val="bg1"/>
                          </a:solidFill>
                        </a:rPr>
                        <a:t> (71%)</a:t>
                      </a:r>
                    </a:p>
                    <a:p>
                      <a:pPr algn="ctr"/>
                      <a:r>
                        <a:rPr lang="en-US" sz="1600" i="1" baseline="0" dirty="0">
                          <a:solidFill>
                            <a:schemeClr val="bg1"/>
                          </a:solidFill>
                        </a:rPr>
                        <a:t>FBXW7</a:t>
                      </a:r>
                      <a:r>
                        <a:rPr lang="en-US" sz="1600" baseline="0" dirty="0">
                          <a:solidFill>
                            <a:schemeClr val="bg1"/>
                          </a:solidFill>
                        </a:rPr>
                        <a:t> (82%)</a:t>
                      </a:r>
                    </a:p>
                    <a:p>
                      <a:pPr algn="ctr"/>
                      <a:r>
                        <a:rPr lang="en-US" sz="1600" i="1" baseline="0" dirty="0">
                          <a:solidFill>
                            <a:schemeClr val="bg1"/>
                          </a:solidFill>
                        </a:rPr>
                        <a:t>ARID1A</a:t>
                      </a:r>
                      <a:r>
                        <a:rPr lang="en-US" sz="1600" baseline="0" dirty="0">
                          <a:solidFill>
                            <a:schemeClr val="bg1"/>
                          </a:solidFill>
                        </a:rPr>
                        <a:t> (76%)</a:t>
                      </a:r>
                      <a:r>
                        <a:rPr lang="en-US" sz="1600" baseline="30000" dirty="0">
                          <a:solidFill>
                            <a:schemeClr val="bg1"/>
                          </a:solidFill>
                        </a:rPr>
                        <a:t>3</a:t>
                      </a:r>
                      <a:endParaRPr lang="en-US" sz="1600" baseline="0" dirty="0">
                        <a:solidFill>
                          <a:schemeClr val="bg1"/>
                        </a:solidFill>
                      </a:endParaRPr>
                    </a:p>
                    <a:p>
                      <a:pPr algn="ctr"/>
                      <a:r>
                        <a:rPr lang="en-US" sz="1600" i="1" baseline="0" dirty="0">
                          <a:solidFill>
                            <a:schemeClr val="bg1"/>
                          </a:solidFill>
                        </a:rPr>
                        <a:t>KRAS</a:t>
                      </a:r>
                      <a:r>
                        <a:rPr lang="en-US" sz="1600" baseline="0" dirty="0">
                          <a:solidFill>
                            <a:schemeClr val="bg1"/>
                          </a:solidFill>
                        </a:rPr>
                        <a:t> (53%)</a:t>
                      </a:r>
                      <a:r>
                        <a:rPr lang="en-US" sz="1600" baseline="30000" dirty="0">
                          <a:solidFill>
                            <a:schemeClr val="bg1"/>
                          </a:solidFill>
                        </a:rPr>
                        <a:t>3</a:t>
                      </a:r>
                      <a:endParaRPr lang="en-US" sz="1600" baseline="0" dirty="0">
                        <a:solidFill>
                          <a:schemeClr val="bg1"/>
                        </a:solidFill>
                      </a:endParaRPr>
                    </a:p>
                    <a:p>
                      <a:pPr algn="ctr"/>
                      <a:r>
                        <a:rPr lang="en-US" sz="1600" b="0" baseline="0" dirty="0">
                          <a:solidFill>
                            <a:schemeClr val="bg1"/>
                          </a:solidFill>
                        </a:rPr>
                        <a:t>PD-1/PD-L1 overexpression</a:t>
                      </a:r>
                      <a:r>
                        <a:rPr lang="en-US" sz="1600" b="0" baseline="30000" dirty="0">
                          <a:solidFill>
                            <a:schemeClr val="bg1"/>
                          </a:solidFill>
                        </a:rPr>
                        <a:t>6</a:t>
                      </a:r>
                      <a:endParaRPr lang="en-US" sz="1600" b="0"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dirty="0">
                          <a:solidFill>
                            <a:schemeClr val="bg1"/>
                          </a:solidFill>
                        </a:rPr>
                        <a:t>PTEN</a:t>
                      </a:r>
                      <a:r>
                        <a:rPr lang="en-US" sz="1600" dirty="0">
                          <a:solidFill>
                            <a:schemeClr val="bg1"/>
                          </a:solidFill>
                        </a:rPr>
                        <a:t> (88%)</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RPL22</a:t>
                      </a:r>
                      <a:r>
                        <a:rPr lang="en-US" sz="1600" dirty="0">
                          <a:solidFill>
                            <a:schemeClr val="bg1"/>
                          </a:solidFill>
                        </a:rPr>
                        <a:t> (37%)</a:t>
                      </a:r>
                      <a:r>
                        <a:rPr lang="en-US" sz="1600" baseline="30000" dirty="0">
                          <a:solidFill>
                            <a:schemeClr val="bg1"/>
                          </a:solidFill>
                        </a:rPr>
                        <a:t>4</a:t>
                      </a:r>
                      <a:endParaRPr lang="en-US" sz="1600" dirty="0">
                        <a:solidFill>
                          <a:schemeClr val="bg1"/>
                        </a:solidFill>
                      </a:endParaRPr>
                    </a:p>
                    <a:p>
                      <a:pPr algn="ctr"/>
                      <a:r>
                        <a:rPr lang="en-US" sz="1600" i="1" dirty="0">
                          <a:solidFill>
                            <a:schemeClr val="bg1"/>
                          </a:solidFill>
                        </a:rPr>
                        <a:t>KRAS</a:t>
                      </a:r>
                      <a:r>
                        <a:rPr lang="en-US" sz="1600" dirty="0">
                          <a:solidFill>
                            <a:schemeClr val="bg1"/>
                          </a:solidFill>
                        </a:rPr>
                        <a:t> (35%)</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PIK3CA</a:t>
                      </a:r>
                      <a:r>
                        <a:rPr lang="en-US" sz="1600" dirty="0">
                          <a:solidFill>
                            <a:schemeClr val="bg1"/>
                          </a:solidFill>
                        </a:rPr>
                        <a:t> (54%)</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ARID1A</a:t>
                      </a:r>
                      <a:r>
                        <a:rPr lang="en-US" sz="1600" dirty="0">
                          <a:solidFill>
                            <a:schemeClr val="bg1"/>
                          </a:solidFill>
                        </a:rPr>
                        <a:t> (37%)</a:t>
                      </a:r>
                      <a:r>
                        <a:rPr lang="en-US" sz="1600" baseline="30000" dirty="0">
                          <a:solidFill>
                            <a:schemeClr val="bg1"/>
                          </a:solidFill>
                        </a:rPr>
                        <a:t>2</a:t>
                      </a:r>
                      <a:endParaRPr lang="en-US" sz="1600" dirty="0">
                        <a:solidFill>
                          <a:schemeClr val="bg1"/>
                        </a:solidFill>
                      </a:endParaRPr>
                    </a:p>
                    <a:p>
                      <a:pPr algn="ctr"/>
                      <a:r>
                        <a:rPr lang="en-US" sz="1600" b="0" dirty="0">
                          <a:solidFill>
                            <a:schemeClr val="bg1"/>
                          </a:solidFill>
                        </a:rPr>
                        <a:t>PD-1/PD-L1 overexpression</a:t>
                      </a:r>
                      <a:r>
                        <a:rPr lang="en-US" sz="1600" b="0" baseline="30000" dirty="0">
                          <a:solidFill>
                            <a:schemeClr val="bg1"/>
                          </a:solidFill>
                        </a:rPr>
                        <a:t>5</a:t>
                      </a:r>
                      <a:endParaRPr lang="en-US" sz="1600" b="0"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u="none" dirty="0">
                          <a:solidFill>
                            <a:schemeClr val="bg1"/>
                          </a:solidFill>
                        </a:rPr>
                        <a:t>PTEN</a:t>
                      </a:r>
                      <a:r>
                        <a:rPr lang="en-US" sz="1600" dirty="0">
                          <a:solidFill>
                            <a:schemeClr val="bg1"/>
                          </a:solidFill>
                        </a:rPr>
                        <a:t> (77%)</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CTNNB1</a:t>
                      </a:r>
                      <a:r>
                        <a:rPr lang="en-US" sz="1600" dirty="0">
                          <a:solidFill>
                            <a:schemeClr val="bg1"/>
                          </a:solidFill>
                        </a:rPr>
                        <a:t> (52%)</a:t>
                      </a:r>
                    </a:p>
                    <a:p>
                      <a:pPr algn="ctr"/>
                      <a:r>
                        <a:rPr lang="en-US" sz="1600" i="1" dirty="0">
                          <a:solidFill>
                            <a:schemeClr val="bg1"/>
                          </a:solidFill>
                        </a:rPr>
                        <a:t>PIK3CA</a:t>
                      </a:r>
                      <a:r>
                        <a:rPr lang="en-US" sz="1600" dirty="0">
                          <a:solidFill>
                            <a:schemeClr val="bg1"/>
                          </a:solidFill>
                        </a:rPr>
                        <a:t> (53%)</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ARID1A</a:t>
                      </a:r>
                      <a:r>
                        <a:rPr lang="en-US" sz="1600" dirty="0">
                          <a:solidFill>
                            <a:schemeClr val="bg1"/>
                          </a:solidFill>
                        </a:rPr>
                        <a:t> (52%)</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FGFR2</a:t>
                      </a:r>
                      <a:r>
                        <a:rPr lang="en-US" sz="1600" dirty="0">
                          <a:solidFill>
                            <a:schemeClr val="bg1"/>
                          </a:solidFill>
                        </a:rPr>
                        <a:t> (12%)</a:t>
                      </a:r>
                      <a:r>
                        <a:rPr lang="en-US" sz="1600" baseline="30000" dirty="0">
                          <a:solidFill>
                            <a:schemeClr val="bg1"/>
                          </a:solidFill>
                        </a:rPr>
                        <a:t>5</a:t>
                      </a:r>
                      <a:endParaRPr lang="en-US" sz="1600" dirty="0">
                        <a:solidFill>
                          <a:schemeClr val="bg1"/>
                        </a:solidFill>
                      </a:endParaRPr>
                    </a:p>
                    <a:p>
                      <a:pPr algn="ctr"/>
                      <a:endParaRPr lang="en-US" sz="1600" dirty="0">
                        <a:solidFill>
                          <a:schemeClr val="bg1"/>
                        </a:solidFill>
                        <a:highlight>
                          <a:srgbClr val="FFFF00"/>
                        </a:highlight>
                      </a:endParaRPr>
                    </a:p>
                    <a:p>
                      <a:pPr algn="ctr"/>
                      <a:endParaRPr lang="en-US" sz="1600" dirty="0">
                        <a:solidFill>
                          <a:schemeClr val="bg1"/>
                        </a:solidFill>
                        <a:highlight>
                          <a:srgbClr val="FFFF00"/>
                        </a:highlight>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1600" i="1" dirty="0">
                          <a:solidFill>
                            <a:schemeClr val="bg1"/>
                          </a:solidFill>
                        </a:rPr>
                        <a:t>TP53</a:t>
                      </a:r>
                      <a:r>
                        <a:rPr lang="en-US" sz="1600" dirty="0">
                          <a:solidFill>
                            <a:schemeClr val="bg1"/>
                          </a:solidFill>
                        </a:rPr>
                        <a:t> (90%)</a:t>
                      </a:r>
                    </a:p>
                    <a:p>
                      <a:pPr algn="ctr"/>
                      <a:r>
                        <a:rPr lang="en-US" sz="1600" i="1" dirty="0">
                          <a:solidFill>
                            <a:schemeClr val="bg1"/>
                          </a:solidFill>
                        </a:rPr>
                        <a:t>PPP2R1A</a:t>
                      </a:r>
                      <a:r>
                        <a:rPr lang="en-US" sz="1600" dirty="0">
                          <a:solidFill>
                            <a:schemeClr val="bg1"/>
                          </a:solidFill>
                        </a:rPr>
                        <a:t> (22%)</a:t>
                      </a:r>
                    </a:p>
                    <a:p>
                      <a:pPr algn="ctr"/>
                      <a:r>
                        <a:rPr lang="en-US" sz="1600" i="1" dirty="0">
                          <a:solidFill>
                            <a:schemeClr val="bg1"/>
                          </a:solidFill>
                        </a:rPr>
                        <a:t>FBXW7</a:t>
                      </a:r>
                      <a:r>
                        <a:rPr lang="en-US" sz="1600" dirty="0">
                          <a:solidFill>
                            <a:schemeClr val="bg1"/>
                          </a:solidFill>
                        </a:rPr>
                        <a:t> (22%)</a:t>
                      </a:r>
                    </a:p>
                    <a:p>
                      <a:pPr algn="ctr"/>
                      <a:r>
                        <a:rPr lang="en-US" sz="1600" i="1" dirty="0">
                          <a:solidFill>
                            <a:schemeClr val="bg1"/>
                          </a:solidFill>
                        </a:rPr>
                        <a:t>PIK3CA</a:t>
                      </a:r>
                      <a:r>
                        <a:rPr lang="en-US" sz="1600" dirty="0">
                          <a:solidFill>
                            <a:schemeClr val="bg1"/>
                          </a:solidFill>
                        </a:rPr>
                        <a:t> (47%)</a:t>
                      </a:r>
                      <a:r>
                        <a:rPr lang="en-US" sz="1600" baseline="30000" dirty="0">
                          <a:solidFill>
                            <a:schemeClr val="bg1"/>
                          </a:solidFill>
                        </a:rPr>
                        <a:t>2</a:t>
                      </a:r>
                      <a:endParaRPr lang="en-US" sz="1600" dirty="0">
                        <a:solidFill>
                          <a:schemeClr val="bg1"/>
                        </a:solidFill>
                      </a:endParaRPr>
                    </a:p>
                    <a:p>
                      <a:pPr algn="ctr"/>
                      <a:r>
                        <a:rPr lang="en-US" sz="1600" i="1" dirty="0">
                          <a:solidFill>
                            <a:schemeClr val="bg1"/>
                          </a:solidFill>
                        </a:rPr>
                        <a:t>PTEN</a:t>
                      </a:r>
                      <a:r>
                        <a:rPr lang="en-US" sz="1600" baseline="0" dirty="0">
                          <a:solidFill>
                            <a:schemeClr val="bg1"/>
                          </a:solidFill>
                        </a:rPr>
                        <a:t> (11%)</a:t>
                      </a:r>
                    </a:p>
                    <a:p>
                      <a:pPr algn="ctr"/>
                      <a:r>
                        <a:rPr lang="en-US" sz="1600" i="1" baseline="0" dirty="0">
                          <a:solidFill>
                            <a:schemeClr val="bg1"/>
                          </a:solidFill>
                        </a:rPr>
                        <a:t>FGFR</a:t>
                      </a:r>
                      <a:r>
                        <a:rPr lang="en-US" sz="1600" baseline="0" dirty="0">
                          <a:solidFill>
                            <a:schemeClr val="bg1"/>
                          </a:solidFill>
                        </a:rPr>
                        <a:t> (3%)</a:t>
                      </a:r>
                      <a:r>
                        <a:rPr lang="en-US" sz="1600" baseline="30000" dirty="0">
                          <a:solidFill>
                            <a:schemeClr val="bg1"/>
                          </a:solidFill>
                        </a:rPr>
                        <a:t>6</a:t>
                      </a:r>
                      <a:endParaRPr lang="en-US" sz="1600" baseline="0" dirty="0">
                        <a:solidFill>
                          <a:schemeClr val="bg1"/>
                        </a:solidFill>
                      </a:endParaRPr>
                    </a:p>
                    <a:p>
                      <a:pPr algn="ctr"/>
                      <a:r>
                        <a:rPr lang="en-US" sz="1600" i="1" baseline="0" dirty="0">
                          <a:solidFill>
                            <a:schemeClr val="bg1"/>
                          </a:solidFill>
                        </a:rPr>
                        <a:t>HER2</a:t>
                      </a:r>
                      <a:r>
                        <a:rPr lang="en-US" sz="1600" baseline="0" dirty="0">
                          <a:solidFill>
                            <a:schemeClr val="bg1"/>
                          </a:solidFill>
                        </a:rPr>
                        <a:t> (25%)</a:t>
                      </a:r>
                      <a:r>
                        <a:rPr lang="en-US" sz="1600" baseline="30000" dirty="0">
                          <a:solidFill>
                            <a:schemeClr val="bg1"/>
                          </a:solidFill>
                        </a:rPr>
                        <a:t>2</a:t>
                      </a:r>
                      <a:endParaRPr lang="en-US" sz="1600" baseline="0"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9747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600" b="1" dirty="0">
                          <a:solidFill>
                            <a:schemeClr val="bg1"/>
                          </a:solidFill>
                        </a:rPr>
                        <a:t>Potential drugs</a:t>
                      </a:r>
                      <a:r>
                        <a:rPr lang="en-US" sz="1600" b="1" baseline="30000" dirty="0">
                          <a:solidFill>
                            <a:schemeClr val="bg1"/>
                          </a:solidFill>
                        </a:rPr>
                        <a:t>2</a:t>
                      </a:r>
                      <a:endParaRPr lang="en-US" sz="1600" b="1" dirty="0">
                        <a:solidFill>
                          <a:schemeClr val="bg1"/>
                        </a:solidFill>
                      </a:endParaRP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Clr>
                          <a:schemeClr val="accent6"/>
                        </a:buClr>
                        <a:buFont typeface="Arial" panose="020B0604020202020204" pitchFamily="34" charset="0"/>
                        <a:buNone/>
                        <a:tabLst/>
                      </a:pPr>
                      <a:r>
                        <a:rPr lang="en-US" sz="1600" dirty="0">
                          <a:solidFill>
                            <a:schemeClr val="bg1"/>
                          </a:solidFill>
                        </a:rPr>
                        <a:t>PI3K/PTEN/AKT/mTOR pathway</a:t>
                      </a:r>
                      <a:r>
                        <a:rPr lang="en-US" sz="1600" baseline="0" dirty="0">
                          <a:solidFill>
                            <a:schemeClr val="bg1"/>
                          </a:solidFill>
                        </a:rPr>
                        <a:t> </a:t>
                      </a:r>
                    </a:p>
                    <a:p>
                      <a:pPr marL="0" indent="0" algn="ctr">
                        <a:buClr>
                          <a:schemeClr val="accent6"/>
                        </a:buClr>
                        <a:buFont typeface="Arial" panose="020B0604020202020204" pitchFamily="34" charset="0"/>
                        <a:buNone/>
                        <a:tabLst/>
                      </a:pPr>
                      <a:r>
                        <a:rPr lang="en-US" sz="1600" baseline="0" dirty="0">
                          <a:solidFill>
                            <a:schemeClr val="bg1"/>
                          </a:solidFill>
                        </a:rPr>
                        <a:t>Anti–PD-1/PD-L1</a:t>
                      </a:r>
                    </a:p>
                    <a:p>
                      <a:pPr marL="0" indent="0" algn="ctr">
                        <a:buClr>
                          <a:schemeClr val="accent6"/>
                        </a:buClr>
                        <a:buFont typeface="Arial" panose="020B0604020202020204" pitchFamily="34" charset="0"/>
                        <a:buNone/>
                        <a:tabLst/>
                      </a:pPr>
                      <a:r>
                        <a:rPr lang="en-US" sz="1600" dirty="0">
                          <a:solidFill>
                            <a:schemeClr val="bg1"/>
                          </a:solidFill>
                        </a:rPr>
                        <a:t>Hormones</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b="0" baseline="0" dirty="0">
                          <a:solidFill>
                            <a:schemeClr val="bg1"/>
                          </a:solidFill>
                        </a:rPr>
                        <a:t>Anti-PD-1/PD-L1</a:t>
                      </a:r>
                    </a:p>
                    <a:p>
                      <a:pPr marL="0" marR="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dirty="0">
                          <a:solidFill>
                            <a:schemeClr val="bg1"/>
                          </a:solidFill>
                        </a:rPr>
                        <a:t>PI3K/PTEN/AKT/</a:t>
                      </a:r>
                    </a:p>
                    <a:p>
                      <a:pPr marL="0" marR="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dirty="0">
                          <a:solidFill>
                            <a:schemeClr val="bg1"/>
                          </a:solidFill>
                        </a:rPr>
                        <a:t>mTOR pathway</a:t>
                      </a:r>
                      <a:r>
                        <a:rPr lang="en-US" sz="1600" baseline="0" dirty="0">
                          <a:solidFill>
                            <a:schemeClr val="bg1"/>
                          </a:solidFill>
                        </a:rPr>
                        <a:t>  </a:t>
                      </a:r>
                    </a:p>
                    <a:p>
                      <a:pPr marL="0" indent="0" algn="ctr">
                        <a:buClr>
                          <a:schemeClr val="accent6"/>
                        </a:buClr>
                        <a:buFont typeface="Arial" panose="020B0604020202020204" pitchFamily="34" charset="0"/>
                        <a:buNone/>
                        <a:tabLst/>
                      </a:pPr>
                      <a:r>
                        <a:rPr lang="en-US" sz="1600" dirty="0">
                          <a:solidFill>
                            <a:schemeClr val="bg1"/>
                          </a:solidFill>
                        </a:rPr>
                        <a:t>Hormones</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b="0" dirty="0">
                          <a:solidFill>
                            <a:schemeClr val="bg1"/>
                          </a:solidFill>
                        </a:rPr>
                        <a:t>Hormones</a:t>
                      </a:r>
                    </a:p>
                    <a:p>
                      <a:pPr marL="0" marR="0" indent="0" algn="ctr" defTabSz="456394"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a:pPr>
                      <a:r>
                        <a:rPr lang="en-US" sz="1600" dirty="0">
                          <a:solidFill>
                            <a:schemeClr val="bg1"/>
                          </a:solidFill>
                        </a:rPr>
                        <a:t>PI3K/PTEN/AKT/ </a:t>
                      </a:r>
                      <a:br>
                        <a:rPr lang="en-US" sz="1600" dirty="0">
                          <a:solidFill>
                            <a:schemeClr val="bg1"/>
                          </a:solidFill>
                        </a:rPr>
                      </a:br>
                      <a:r>
                        <a:rPr lang="en-US" sz="1600" dirty="0">
                          <a:solidFill>
                            <a:schemeClr val="bg1"/>
                          </a:solidFill>
                        </a:rPr>
                        <a:t>mTOR pathway</a:t>
                      </a:r>
                      <a:r>
                        <a:rPr lang="en-US" sz="1600" baseline="0" dirty="0">
                          <a:solidFill>
                            <a:schemeClr val="bg1"/>
                          </a:solidFill>
                        </a:rPr>
                        <a:t>  </a:t>
                      </a:r>
                    </a:p>
                    <a:p>
                      <a:pPr marL="0" indent="0" algn="ctr">
                        <a:buClr>
                          <a:schemeClr val="accent6"/>
                        </a:buClr>
                        <a:buFont typeface="Arial" panose="020B0604020202020204" pitchFamily="34" charset="0"/>
                        <a:buNone/>
                        <a:tabLst/>
                      </a:pPr>
                      <a:r>
                        <a:rPr lang="en-US" sz="1600" dirty="0">
                          <a:solidFill>
                            <a:schemeClr val="bg1"/>
                          </a:solidFill>
                        </a:rPr>
                        <a:t>FGFR-I</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Clr>
                          <a:schemeClr val="accent6"/>
                        </a:buClr>
                        <a:buFont typeface="Arial" panose="020B0604020202020204" pitchFamily="34" charset="0"/>
                        <a:buNone/>
                        <a:tabLst/>
                      </a:pPr>
                      <a:r>
                        <a:rPr lang="en-US" sz="1600" b="0" dirty="0">
                          <a:solidFill>
                            <a:schemeClr val="bg1"/>
                          </a:solidFill>
                        </a:rPr>
                        <a:t>HER2- I</a:t>
                      </a:r>
                    </a:p>
                    <a:p>
                      <a:pPr marL="0" indent="0" algn="ctr">
                        <a:buClr>
                          <a:schemeClr val="accent6"/>
                        </a:buClr>
                        <a:buFont typeface="Arial" panose="020B0604020202020204" pitchFamily="34" charset="0"/>
                        <a:buNone/>
                        <a:tabLst/>
                      </a:pPr>
                      <a:r>
                        <a:rPr lang="en-US" sz="1600" dirty="0">
                          <a:solidFill>
                            <a:schemeClr val="bg1"/>
                          </a:solidFill>
                        </a:rPr>
                        <a:t>PI3K- I</a:t>
                      </a:r>
                    </a:p>
                    <a:p>
                      <a:pPr marL="0" indent="0" algn="ctr">
                        <a:buClr>
                          <a:schemeClr val="accent6"/>
                        </a:buClr>
                        <a:buFont typeface="Arial" panose="020B0604020202020204" pitchFamily="34" charset="0"/>
                        <a:buNone/>
                        <a:tabLst/>
                      </a:pPr>
                      <a:r>
                        <a:rPr lang="en-US" sz="1600" dirty="0" err="1">
                          <a:solidFill>
                            <a:schemeClr val="bg1"/>
                          </a:solidFill>
                        </a:rPr>
                        <a:t>PARP</a:t>
                      </a:r>
                      <a:r>
                        <a:rPr lang="en-US" sz="1600" dirty="0">
                          <a:solidFill>
                            <a:schemeClr val="bg1"/>
                          </a:solidFill>
                        </a:rPr>
                        <a:t>-I</a:t>
                      </a:r>
                    </a:p>
                    <a:p>
                      <a:pPr marL="0" indent="0" algn="ctr">
                        <a:buClr>
                          <a:schemeClr val="accent6"/>
                        </a:buClr>
                        <a:buFont typeface="Arial" panose="020B0604020202020204" pitchFamily="34" charset="0"/>
                        <a:buNone/>
                        <a:tabLst/>
                      </a:pPr>
                      <a:r>
                        <a:rPr lang="en-US" sz="1600" dirty="0">
                          <a:solidFill>
                            <a:schemeClr val="bg1"/>
                          </a:solidFill>
                        </a:rPr>
                        <a:t>Wee-1 I</a:t>
                      </a:r>
                    </a:p>
                    <a:p>
                      <a:pPr marL="0" indent="0" algn="ctr">
                        <a:buClr>
                          <a:schemeClr val="accent6"/>
                        </a:buClr>
                        <a:buFont typeface="Arial" panose="020B0604020202020204" pitchFamily="34" charset="0"/>
                        <a:buNone/>
                        <a:tabLst/>
                      </a:pPr>
                      <a:r>
                        <a:rPr lang="en-US" sz="1600" dirty="0">
                          <a:solidFill>
                            <a:schemeClr val="bg1"/>
                          </a:solidFill>
                        </a:rPr>
                        <a:t>FGFR-I</a:t>
                      </a:r>
                    </a:p>
                  </a:txBody>
                  <a:tcPr marL="56305" marR="56305" marT="25715" marB="2571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2" name="Rettangolo 2">
            <a:extLst>
              <a:ext uri="{FF2B5EF4-FFF2-40B4-BE49-F238E27FC236}">
                <a16:creationId xmlns:a16="http://schemas.microsoft.com/office/drawing/2014/main" id="{4497E1B7-0AC9-331E-003D-52343A5E664B}"/>
              </a:ext>
            </a:extLst>
          </p:cNvPr>
          <p:cNvSpPr/>
          <p:nvPr/>
        </p:nvSpPr>
        <p:spPr>
          <a:xfrm>
            <a:off x="9735238" y="2439079"/>
            <a:ext cx="1770961" cy="35155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5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ttangolo 2">
            <a:extLst>
              <a:ext uri="{FF2B5EF4-FFF2-40B4-BE49-F238E27FC236}">
                <a16:creationId xmlns:a16="http://schemas.microsoft.com/office/drawing/2014/main" id="{09D34939-AD12-C8DD-7C99-74FC874FC374}"/>
              </a:ext>
            </a:extLst>
          </p:cNvPr>
          <p:cNvSpPr/>
          <p:nvPr/>
        </p:nvSpPr>
        <p:spPr>
          <a:xfrm>
            <a:off x="7674525" y="2439079"/>
            <a:ext cx="1770961" cy="3515540"/>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52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 Box 15">
            <a:extLst>
              <a:ext uri="{FF2B5EF4-FFF2-40B4-BE49-F238E27FC236}">
                <a16:creationId xmlns:a16="http://schemas.microsoft.com/office/drawing/2014/main" id="{A9688D1D-A5E8-A6EB-2010-B28CFD359C2E}"/>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Cancer Genome Atlas Research Network. Nature. 2013;497:67. 2. Li. Ann Transl Med. 2022;10:870.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Mitamura. Jpn J Clin Oncol. 2019;49:108. 4. McAlpine. J Pathol. 2018;244:538.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5. Pasanen. Am J Surg Pathol. 2020;44:174. 6. Stelloo. Clin Cancer Res. 2016;22:4215. </a:t>
            </a:r>
          </a:p>
        </p:txBody>
      </p:sp>
    </p:spTree>
    <p:custDataLst>
      <p:tags r:id="rId1"/>
    </p:custDataLst>
    <p:extLst>
      <p:ext uri="{BB962C8B-B14F-4D97-AF65-F5344CB8AC3E}">
        <p14:creationId xmlns:p14="http://schemas.microsoft.com/office/powerpoint/2010/main" val="409108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D69C7-6D53-A3FA-8D15-71328641F319}"/>
              </a:ext>
            </a:extLst>
          </p:cNvPr>
          <p:cNvSpPr>
            <a:spLocks noGrp="1"/>
          </p:cNvSpPr>
          <p:nvPr>
            <p:ph type="title"/>
          </p:nvPr>
        </p:nvSpPr>
        <p:spPr/>
        <p:txBody>
          <a:bodyPr/>
          <a:lstStyle/>
          <a:p>
            <a:r>
              <a:rPr lang="en-US" dirty="0"/>
              <a:t>Phase III Trials of Immunotherapy + Chemotherapy for Advanced or Recurrent EC</a:t>
            </a:r>
          </a:p>
        </p:txBody>
      </p:sp>
      <p:sp>
        <p:nvSpPr>
          <p:cNvPr id="3" name="Content Placeholder 2">
            <a:extLst>
              <a:ext uri="{FF2B5EF4-FFF2-40B4-BE49-F238E27FC236}">
                <a16:creationId xmlns:a16="http://schemas.microsoft.com/office/drawing/2014/main" id="{96A76CCA-7229-0BD4-D417-1ED6EBEC5C2F}"/>
              </a:ext>
            </a:extLst>
          </p:cNvPr>
          <p:cNvSpPr>
            <a:spLocks noGrp="1"/>
          </p:cNvSpPr>
          <p:nvPr>
            <p:ph sz="half" idx="1"/>
          </p:nvPr>
        </p:nvSpPr>
        <p:spPr>
          <a:xfrm>
            <a:off x="601820" y="5034196"/>
            <a:ext cx="5309278" cy="1155272"/>
          </a:xfrm>
        </p:spPr>
        <p:txBody>
          <a:bodyPr/>
          <a:lstStyle/>
          <a:p>
            <a:r>
              <a:rPr lang="en-US" sz="1800" b="1" dirty="0"/>
              <a:t>Primary endpoints: </a:t>
            </a:r>
            <a:r>
              <a:rPr lang="en-US" sz="1800" dirty="0"/>
              <a:t>PFS per RECIST v1.1 by investigator in pMMR and dMMR</a:t>
            </a:r>
          </a:p>
          <a:p>
            <a:endParaRPr lang="en-US" sz="1800" dirty="0"/>
          </a:p>
        </p:txBody>
      </p:sp>
      <p:sp>
        <p:nvSpPr>
          <p:cNvPr id="4" name="Content Placeholder 3">
            <a:extLst>
              <a:ext uri="{FF2B5EF4-FFF2-40B4-BE49-F238E27FC236}">
                <a16:creationId xmlns:a16="http://schemas.microsoft.com/office/drawing/2014/main" id="{6DA9F02B-9895-FC34-0B2B-5BB4DC3A4336}"/>
              </a:ext>
            </a:extLst>
          </p:cNvPr>
          <p:cNvSpPr>
            <a:spLocks noGrp="1"/>
          </p:cNvSpPr>
          <p:nvPr>
            <p:ph sz="half" idx="2"/>
          </p:nvPr>
        </p:nvSpPr>
        <p:spPr>
          <a:xfrm>
            <a:off x="6252634" y="5034009"/>
            <a:ext cx="5229570" cy="1156183"/>
          </a:xfrm>
        </p:spPr>
        <p:txBody>
          <a:bodyPr/>
          <a:lstStyle/>
          <a:p>
            <a:r>
              <a:rPr lang="en-US" sz="1800" b="1" dirty="0"/>
              <a:t>Primary endpoints: </a:t>
            </a:r>
            <a:r>
              <a:rPr lang="en-US" sz="1800" dirty="0"/>
              <a:t>PFS per RECIST v1.1 by investigator, OS</a:t>
            </a:r>
          </a:p>
          <a:p>
            <a:endParaRPr lang="en-US" sz="1800" dirty="0"/>
          </a:p>
        </p:txBody>
      </p:sp>
      <p:sp>
        <p:nvSpPr>
          <p:cNvPr id="5" name="Text Box 15">
            <a:extLst>
              <a:ext uri="{FF2B5EF4-FFF2-40B4-BE49-F238E27FC236}">
                <a16:creationId xmlns:a16="http://schemas.microsoft.com/office/drawing/2014/main" id="{B230B027-D5C8-9496-905E-85E4557810FD}"/>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Eskander. NEJM. 2023;388:2159.</a:t>
            </a:r>
            <a:r>
              <a:rPr lang="en-US" altLang="en-US" sz="1200" b="0" dirty="0">
                <a:solidFill>
                  <a:srgbClr val="455560"/>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NCT03914612. 3. </a:t>
            </a:r>
            <a:r>
              <a:rPr lang="en-US" altLang="en-US" sz="1200" b="0" spc="-10" dirty="0">
                <a:solidFill>
                  <a:srgbClr val="455560"/>
                </a:solidFill>
                <a:latin typeface="Calibri" panose="020F0502020204030204" pitchFamily="34" charset="0"/>
              </a:rPr>
              <a:t>Mirza. NEJM. 2023;388:2145. 4. NCT03981796. 5. Dostarlimab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9E11D1CF-3030-9591-4C83-0924A1D01D5D}"/>
              </a:ext>
            </a:extLst>
          </p:cNvPr>
          <p:cNvSpPr txBox="1"/>
          <p:nvPr/>
        </p:nvSpPr>
        <p:spPr bwMode="auto">
          <a:xfrm>
            <a:off x="-5778" y="2157417"/>
            <a:ext cx="1338135"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ECOG PS,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prior adj CT</a:t>
            </a:r>
          </a:p>
        </p:txBody>
      </p:sp>
      <p:sp>
        <p:nvSpPr>
          <p:cNvPr id="31" name="TextBox 30">
            <a:extLst>
              <a:ext uri="{FF2B5EF4-FFF2-40B4-BE49-F238E27FC236}">
                <a16:creationId xmlns:a16="http://schemas.microsoft.com/office/drawing/2014/main" id="{714F388A-4E16-F4BA-7637-DBAFD49C7E35}"/>
              </a:ext>
            </a:extLst>
          </p:cNvPr>
          <p:cNvSpPr txBox="1"/>
          <p:nvPr/>
        </p:nvSpPr>
        <p:spPr bwMode="auto">
          <a:xfrm>
            <a:off x="10791521" y="2171831"/>
            <a:ext cx="1400480"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prior external pelvic RT, and disease status</a:t>
            </a:r>
          </a:p>
        </p:txBody>
      </p:sp>
      <p:sp>
        <p:nvSpPr>
          <p:cNvPr id="10" name="Text Box 45">
            <a:extLst>
              <a:ext uri="{FF2B5EF4-FFF2-40B4-BE49-F238E27FC236}">
                <a16:creationId xmlns:a16="http://schemas.microsoft.com/office/drawing/2014/main" id="{75B03D33-6497-6465-5D46-1DA0F1441FE0}"/>
              </a:ext>
            </a:extLst>
          </p:cNvPr>
          <p:cNvSpPr txBox="1">
            <a:spLocks noChangeArrowheads="1"/>
          </p:cNvSpPr>
          <p:nvPr/>
        </p:nvSpPr>
        <p:spPr bwMode="auto">
          <a:xfrm>
            <a:off x="1155906" y="1320230"/>
            <a:ext cx="4201107"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u="sng" dirty="0">
                <a:solidFill>
                  <a:schemeClr val="bg1"/>
                </a:solidFill>
                <a:latin typeface="Calibri" panose="020F0502020204030204" pitchFamily="34" charset="0"/>
              </a:rPr>
              <a:t>NRG-GY018</a:t>
            </a:r>
            <a:r>
              <a:rPr lang="en-GB" altLang="en-US" sz="1800" u="sng" baseline="30000" dirty="0">
                <a:solidFill>
                  <a:schemeClr val="bg1"/>
                </a:solidFill>
                <a:latin typeface="Calibri" panose="020F0502020204030204" pitchFamily="34" charset="0"/>
              </a:rPr>
              <a:t>1,2</a:t>
            </a:r>
            <a:endParaRPr lang="en-GB" altLang="en-US" sz="1800" u="sng"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with newly diagnosed stage III/IVA and measurable disease, IVB, or recurrent EC</a:t>
            </a:r>
            <a:r>
              <a:rPr lang="en-US" altLang="en-US" sz="1400" b="0" dirty="0">
                <a:solidFill>
                  <a:schemeClr val="bg1"/>
                </a:solidFill>
                <a:latin typeface="Calibri" panose="020F0502020204030204" pitchFamily="34" charset="0"/>
              </a:rPr>
              <a:t>; </a:t>
            </a:r>
            <a:r>
              <a:rPr lang="en-US" altLang="en-US" sz="1400" dirty="0">
                <a:solidFill>
                  <a:schemeClr val="bg1"/>
                </a:solidFill>
                <a:latin typeface="Calibri" panose="020F0502020204030204" pitchFamily="34" charset="0"/>
              </a:rPr>
              <a:t>any histology except carcinosarcoma</a:t>
            </a:r>
            <a:r>
              <a:rPr lang="en-US" altLang="en-US" sz="1400" b="0" dirty="0">
                <a:solidFill>
                  <a:schemeClr val="bg1"/>
                </a:solidFill>
                <a:latin typeface="Calibri" panose="020F0502020204030204" pitchFamily="34" charset="0"/>
              </a:rPr>
              <a:t>; institutional MMR testing by IHC; </a:t>
            </a:r>
            <a:r>
              <a:rPr lang="en-GB" altLang="en-US" sz="1400" b="0" dirty="0">
                <a:solidFill>
                  <a:schemeClr val="bg1"/>
                </a:solidFill>
                <a:latin typeface="Calibri" panose="020F0502020204030204" pitchFamily="34" charset="0"/>
              </a:rPr>
              <a:t>tissue available for central IHC; </a:t>
            </a:r>
            <a:r>
              <a:rPr lang="en-US" altLang="en-US" sz="1400" b="0" dirty="0">
                <a:solidFill>
                  <a:schemeClr val="bg1"/>
                </a:solidFill>
                <a:latin typeface="Calibri" panose="020F0502020204030204" pitchFamily="34" charset="0"/>
              </a:rPr>
              <a:t>ECOG PS ≤2</a:t>
            </a:r>
            <a:endParaRPr lang="en-GB" altLang="en-US" sz="14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816)</a:t>
            </a:r>
            <a:endParaRPr lang="en-US" altLang="en-US" sz="1400" b="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586574DD-7DC8-7265-74A7-71AE81E364A0}"/>
              </a:ext>
            </a:extLst>
          </p:cNvPr>
          <p:cNvSpPr>
            <a:spLocks noChangeArrowheads="1"/>
          </p:cNvSpPr>
          <p:nvPr/>
        </p:nvSpPr>
        <p:spPr bwMode="auto">
          <a:xfrm>
            <a:off x="3657596" y="2842551"/>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Pembrolizumab </a:t>
            </a:r>
            <a:r>
              <a:rPr lang="en-US" altLang="en-US" sz="14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Carbo/Pac*</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x 6 cycles </a:t>
            </a:r>
          </a:p>
        </p:txBody>
      </p:sp>
      <p:sp>
        <p:nvSpPr>
          <p:cNvPr id="19" name="Rectangle 49">
            <a:extLst>
              <a:ext uri="{FF2B5EF4-FFF2-40B4-BE49-F238E27FC236}">
                <a16:creationId xmlns:a16="http://schemas.microsoft.com/office/drawing/2014/main" id="{03EDA9DB-2479-F450-CC38-3D493E888A51}"/>
              </a:ext>
            </a:extLst>
          </p:cNvPr>
          <p:cNvSpPr>
            <a:spLocks noChangeArrowheads="1"/>
          </p:cNvSpPr>
          <p:nvPr/>
        </p:nvSpPr>
        <p:spPr bwMode="auto">
          <a:xfrm>
            <a:off x="1326276" y="2842551"/>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IV Q3W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Carbo/Pac*</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x 6 cycles </a:t>
            </a:r>
          </a:p>
        </p:txBody>
      </p:sp>
      <p:sp>
        <p:nvSpPr>
          <p:cNvPr id="20" name="Rectangle 49">
            <a:extLst>
              <a:ext uri="{FF2B5EF4-FFF2-40B4-BE49-F238E27FC236}">
                <a16:creationId xmlns:a16="http://schemas.microsoft.com/office/drawing/2014/main" id="{0632A6E9-20C7-9E0C-D10E-B44904F0E965}"/>
              </a:ext>
            </a:extLst>
          </p:cNvPr>
          <p:cNvSpPr>
            <a:spLocks noChangeArrowheads="1"/>
          </p:cNvSpPr>
          <p:nvPr/>
        </p:nvSpPr>
        <p:spPr bwMode="auto">
          <a:xfrm>
            <a:off x="1326276" y="4060658"/>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IV Q6W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for up to </a:t>
            </a:r>
            <a:br>
              <a:rPr lang="en-US" altLang="en-US" sz="1400" b="0" dirty="0">
                <a:solidFill>
                  <a:schemeClr val="tx1"/>
                </a:solidFill>
                <a:latin typeface="Calibri" panose="020F0502020204030204" pitchFamily="34" charset="0"/>
              </a:rPr>
            </a:br>
            <a:r>
              <a:rPr lang="en-US" altLang="en-US" sz="1400" b="0" dirty="0">
                <a:solidFill>
                  <a:schemeClr val="tx1"/>
                </a:solidFill>
                <a:latin typeface="Calibri" panose="020F0502020204030204" pitchFamily="34" charset="0"/>
              </a:rPr>
              <a:t>14 cycles </a:t>
            </a:r>
          </a:p>
        </p:txBody>
      </p:sp>
      <p:sp>
        <p:nvSpPr>
          <p:cNvPr id="22" name="Rectangle 49">
            <a:extLst>
              <a:ext uri="{FF2B5EF4-FFF2-40B4-BE49-F238E27FC236}">
                <a16:creationId xmlns:a16="http://schemas.microsoft.com/office/drawing/2014/main" id="{36A4C42B-B1C5-3B81-1D02-7D985353F0AD}"/>
              </a:ext>
            </a:extLst>
          </p:cNvPr>
          <p:cNvSpPr>
            <a:spLocks noChangeArrowheads="1"/>
          </p:cNvSpPr>
          <p:nvPr/>
        </p:nvSpPr>
        <p:spPr bwMode="auto">
          <a:xfrm>
            <a:off x="3657596" y="4060658"/>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Pembrolizumab </a:t>
            </a:r>
            <a:r>
              <a:rPr lang="en-US" altLang="en-US" sz="1400" b="0" dirty="0">
                <a:solidFill>
                  <a:schemeClr val="tx1"/>
                </a:solidFill>
                <a:latin typeface="Calibri" panose="020F0502020204030204" pitchFamily="34" charset="0"/>
              </a:rPr>
              <a:t>400 mg IV Q6W</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for up to 14 cycles</a:t>
            </a:r>
          </a:p>
        </p:txBody>
      </p:sp>
      <p:sp>
        <p:nvSpPr>
          <p:cNvPr id="39" name="Line 54">
            <a:extLst>
              <a:ext uri="{FF2B5EF4-FFF2-40B4-BE49-F238E27FC236}">
                <a16:creationId xmlns:a16="http://schemas.microsoft.com/office/drawing/2014/main" id="{14EC1C96-7E56-B449-FA66-5F7266EB1B5D}"/>
              </a:ext>
            </a:extLst>
          </p:cNvPr>
          <p:cNvSpPr>
            <a:spLocks noChangeShapeType="1"/>
          </p:cNvSpPr>
          <p:nvPr/>
        </p:nvSpPr>
        <p:spPr bwMode="auto">
          <a:xfrm rot="5400000" flipV="1">
            <a:off x="4265106" y="2608648"/>
            <a:ext cx="237022" cy="7700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40" name="Line 54">
            <a:extLst>
              <a:ext uri="{FF2B5EF4-FFF2-40B4-BE49-F238E27FC236}">
                <a16:creationId xmlns:a16="http://schemas.microsoft.com/office/drawing/2014/main" id="{305B3944-7013-0327-A2B6-79ABDB1AB751}"/>
              </a:ext>
            </a:extLst>
          </p:cNvPr>
          <p:cNvSpPr>
            <a:spLocks noChangeShapeType="1"/>
          </p:cNvSpPr>
          <p:nvPr/>
        </p:nvSpPr>
        <p:spPr bwMode="auto">
          <a:xfrm rot="16200000" flipH="1" flipV="1">
            <a:off x="2010790" y="2608649"/>
            <a:ext cx="237022" cy="7700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cxnSp>
        <p:nvCxnSpPr>
          <p:cNvPr id="41" name="Straight Arrow Connector 40">
            <a:extLst>
              <a:ext uri="{FF2B5EF4-FFF2-40B4-BE49-F238E27FC236}">
                <a16:creationId xmlns:a16="http://schemas.microsoft.com/office/drawing/2014/main" id="{3E173083-B2E1-60A3-F46E-1DEFA9B7A389}"/>
              </a:ext>
            </a:extLst>
          </p:cNvPr>
          <p:cNvCxnSpPr>
            <a:cxnSpLocks/>
          </p:cNvCxnSpPr>
          <p:nvPr/>
        </p:nvCxnSpPr>
        <p:spPr bwMode="auto">
          <a:xfrm>
            <a:off x="4403157" y="3823248"/>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181BE471-1F62-877B-9C9D-181B019D1890}"/>
              </a:ext>
            </a:extLst>
          </p:cNvPr>
          <p:cNvCxnSpPr>
            <a:cxnSpLocks/>
          </p:cNvCxnSpPr>
          <p:nvPr/>
        </p:nvCxnSpPr>
        <p:spPr bwMode="auto">
          <a:xfrm>
            <a:off x="2071837" y="3823248"/>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45" name="Text Box 45">
            <a:extLst>
              <a:ext uri="{FF2B5EF4-FFF2-40B4-BE49-F238E27FC236}">
                <a16:creationId xmlns:a16="http://schemas.microsoft.com/office/drawing/2014/main" id="{6D181E5C-BFE4-60DE-4EFA-ADE6A756762A}"/>
              </a:ext>
            </a:extLst>
          </p:cNvPr>
          <p:cNvSpPr txBox="1">
            <a:spLocks noChangeArrowheads="1"/>
          </p:cNvSpPr>
          <p:nvPr/>
        </p:nvSpPr>
        <p:spPr bwMode="auto">
          <a:xfrm>
            <a:off x="6925245" y="1320230"/>
            <a:ext cx="3884349"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u="sng" dirty="0">
                <a:solidFill>
                  <a:schemeClr val="bg1"/>
                </a:solidFill>
                <a:latin typeface="Calibri" panose="020F0502020204030204" pitchFamily="34" charset="0"/>
              </a:rPr>
              <a:t>ENGOT-EN6/GOG-3031/RUBY</a:t>
            </a:r>
            <a:r>
              <a:rPr lang="en-GB" altLang="en-US" sz="1800" u="sng" baseline="30000" dirty="0">
                <a:solidFill>
                  <a:schemeClr val="bg1"/>
                </a:solidFill>
                <a:latin typeface="Calibri" panose="020F0502020204030204" pitchFamily="34" charset="0"/>
              </a:rPr>
              <a:t>3,4</a:t>
            </a:r>
            <a:endParaRPr lang="en-GB" altLang="en-US" sz="1800" u="sng"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Patients with stage III/IV disease or first recurrence with low potential for cure by RT and/or surgery; no prior systemic tx or recurrence/PD ≥6 mo after completing tx; ECOG PS ≤1   </a:t>
            </a: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(N = 494)</a:t>
            </a:r>
          </a:p>
        </p:txBody>
      </p:sp>
      <p:sp>
        <p:nvSpPr>
          <p:cNvPr id="46" name="Rectangle 49">
            <a:extLst>
              <a:ext uri="{FF2B5EF4-FFF2-40B4-BE49-F238E27FC236}">
                <a16:creationId xmlns:a16="http://schemas.microsoft.com/office/drawing/2014/main" id="{27785569-5B57-0065-22E6-FB8876F5C07B}"/>
              </a:ext>
            </a:extLst>
          </p:cNvPr>
          <p:cNvSpPr>
            <a:spLocks noChangeArrowheads="1"/>
          </p:cNvSpPr>
          <p:nvPr/>
        </p:nvSpPr>
        <p:spPr bwMode="auto">
          <a:xfrm>
            <a:off x="9287518" y="2842551"/>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Dostarlimab </a:t>
            </a:r>
            <a:br>
              <a:rPr lang="en-US" altLang="en-US" sz="1400" dirty="0">
                <a:solidFill>
                  <a:schemeClr val="tx1"/>
                </a:solidFill>
                <a:latin typeface="Calibri" panose="020F0502020204030204" pitchFamily="34" charset="0"/>
              </a:rPr>
            </a:br>
            <a:r>
              <a:rPr lang="en-US" altLang="en-US" sz="1400" b="0" dirty="0">
                <a:solidFill>
                  <a:schemeClr val="tx1"/>
                </a:solidFill>
                <a:latin typeface="Calibri" panose="020F0502020204030204" pitchFamily="34" charset="0"/>
              </a:rPr>
              <a:t>500 mg IV Q3W</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Carbo/Pac*</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x 6 cycles </a:t>
            </a:r>
          </a:p>
        </p:txBody>
      </p:sp>
      <p:sp>
        <p:nvSpPr>
          <p:cNvPr id="47" name="Rectangle 49">
            <a:extLst>
              <a:ext uri="{FF2B5EF4-FFF2-40B4-BE49-F238E27FC236}">
                <a16:creationId xmlns:a16="http://schemas.microsoft.com/office/drawing/2014/main" id="{41E767AC-E168-D909-0D73-CED6B592EC39}"/>
              </a:ext>
            </a:extLst>
          </p:cNvPr>
          <p:cNvSpPr>
            <a:spLocks noChangeArrowheads="1"/>
          </p:cNvSpPr>
          <p:nvPr/>
        </p:nvSpPr>
        <p:spPr bwMode="auto">
          <a:xfrm>
            <a:off x="6956198" y="2842551"/>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IV Q6W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Carbo/Pac*</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x 6 cycles </a:t>
            </a:r>
          </a:p>
        </p:txBody>
      </p:sp>
      <p:sp>
        <p:nvSpPr>
          <p:cNvPr id="48" name="Rectangle 49">
            <a:extLst>
              <a:ext uri="{FF2B5EF4-FFF2-40B4-BE49-F238E27FC236}">
                <a16:creationId xmlns:a16="http://schemas.microsoft.com/office/drawing/2014/main" id="{8F75AB18-D20B-445E-A6F8-3C5B76E9D5BE}"/>
              </a:ext>
            </a:extLst>
          </p:cNvPr>
          <p:cNvSpPr>
            <a:spLocks noChangeArrowheads="1"/>
          </p:cNvSpPr>
          <p:nvPr/>
        </p:nvSpPr>
        <p:spPr bwMode="auto">
          <a:xfrm>
            <a:off x="6956198" y="4060658"/>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IV Q6W </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for up to 3 yr</a:t>
            </a:r>
          </a:p>
        </p:txBody>
      </p:sp>
      <p:sp>
        <p:nvSpPr>
          <p:cNvPr id="49" name="Rectangle 49">
            <a:extLst>
              <a:ext uri="{FF2B5EF4-FFF2-40B4-BE49-F238E27FC236}">
                <a16:creationId xmlns:a16="http://schemas.microsoft.com/office/drawing/2014/main" id="{7D765373-842B-0461-9D2A-132EA701F9A4}"/>
              </a:ext>
            </a:extLst>
          </p:cNvPr>
          <p:cNvSpPr>
            <a:spLocks noChangeArrowheads="1"/>
          </p:cNvSpPr>
          <p:nvPr/>
        </p:nvSpPr>
        <p:spPr bwMode="auto">
          <a:xfrm>
            <a:off x="9287518" y="4060658"/>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Dostarlimab </a:t>
            </a:r>
            <a:br>
              <a:rPr lang="en-US" altLang="en-US" sz="1400" dirty="0">
                <a:solidFill>
                  <a:schemeClr val="tx1"/>
                </a:solidFill>
                <a:latin typeface="Calibri" panose="020F0502020204030204" pitchFamily="34" charset="0"/>
              </a:rPr>
            </a:br>
            <a:r>
              <a:rPr lang="en-US" altLang="en-US" sz="1400" b="0" dirty="0">
                <a:solidFill>
                  <a:schemeClr val="tx1"/>
                </a:solidFill>
                <a:latin typeface="Calibri" panose="020F0502020204030204" pitchFamily="34" charset="0"/>
              </a:rPr>
              <a:t>1000 mg IV Q6W</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for up to 3 yr</a:t>
            </a:r>
          </a:p>
        </p:txBody>
      </p:sp>
      <p:sp>
        <p:nvSpPr>
          <p:cNvPr id="50" name="Line 54">
            <a:extLst>
              <a:ext uri="{FF2B5EF4-FFF2-40B4-BE49-F238E27FC236}">
                <a16:creationId xmlns:a16="http://schemas.microsoft.com/office/drawing/2014/main" id="{E3864820-24C9-6691-173A-CA1B3BFA6060}"/>
              </a:ext>
            </a:extLst>
          </p:cNvPr>
          <p:cNvSpPr>
            <a:spLocks noChangeShapeType="1"/>
          </p:cNvSpPr>
          <p:nvPr/>
        </p:nvSpPr>
        <p:spPr bwMode="auto">
          <a:xfrm rot="5400000" flipV="1">
            <a:off x="9876066" y="2608648"/>
            <a:ext cx="237022" cy="7700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51" name="Line 54">
            <a:extLst>
              <a:ext uri="{FF2B5EF4-FFF2-40B4-BE49-F238E27FC236}">
                <a16:creationId xmlns:a16="http://schemas.microsoft.com/office/drawing/2014/main" id="{6A4FE39C-E6C9-D291-199D-BEB3508F8B96}"/>
              </a:ext>
            </a:extLst>
          </p:cNvPr>
          <p:cNvSpPr>
            <a:spLocks noChangeShapeType="1"/>
          </p:cNvSpPr>
          <p:nvPr/>
        </p:nvSpPr>
        <p:spPr bwMode="auto">
          <a:xfrm rot="16200000" flipH="1" flipV="1">
            <a:off x="7621750" y="2608649"/>
            <a:ext cx="237022" cy="7700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cxnSp>
        <p:nvCxnSpPr>
          <p:cNvPr id="52" name="Straight Arrow Connector 51">
            <a:extLst>
              <a:ext uri="{FF2B5EF4-FFF2-40B4-BE49-F238E27FC236}">
                <a16:creationId xmlns:a16="http://schemas.microsoft.com/office/drawing/2014/main" id="{FBB644E8-EF03-62FE-F90F-E3F433D0A4B7}"/>
              </a:ext>
            </a:extLst>
          </p:cNvPr>
          <p:cNvCxnSpPr>
            <a:cxnSpLocks/>
          </p:cNvCxnSpPr>
          <p:nvPr/>
        </p:nvCxnSpPr>
        <p:spPr bwMode="auto">
          <a:xfrm>
            <a:off x="10033079" y="3823248"/>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626EE3DD-B9AE-1185-D0FF-B2687EB21BD7}"/>
              </a:ext>
            </a:extLst>
          </p:cNvPr>
          <p:cNvCxnSpPr>
            <a:cxnSpLocks/>
          </p:cNvCxnSpPr>
          <p:nvPr/>
        </p:nvCxnSpPr>
        <p:spPr bwMode="auto">
          <a:xfrm>
            <a:off x="7701759" y="3823248"/>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54" name="TextBox 53">
            <a:extLst>
              <a:ext uri="{FF2B5EF4-FFF2-40B4-BE49-F238E27FC236}">
                <a16:creationId xmlns:a16="http://schemas.microsoft.com/office/drawing/2014/main" id="{2DAD38DB-9469-4BED-994B-F82985E3FBAF}"/>
              </a:ext>
            </a:extLst>
          </p:cNvPr>
          <p:cNvSpPr txBox="1"/>
          <p:nvPr/>
        </p:nvSpPr>
        <p:spPr bwMode="auto">
          <a:xfrm>
            <a:off x="5876774" y="5599712"/>
            <a:ext cx="6035826" cy="646331"/>
          </a:xfrm>
          <a:prstGeom prst="rect">
            <a:avLst/>
          </a:prstGeom>
          <a:noFill/>
          <a:ln w="2857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July 31, 2023: </a:t>
            </a:r>
            <a:r>
              <a:rPr lang="en-US" b="0" dirty="0">
                <a:solidFill>
                  <a:schemeClr val="bg1"/>
                </a:solidFill>
                <a:latin typeface="Calibri" panose="020F0502020204030204" pitchFamily="34" charset="0"/>
              </a:rPr>
              <a:t>FDA approved dostarlimab + carbo/pac → dostarlimab for dMMR/MSI-H primary advanced/recurrent EC</a:t>
            </a:r>
            <a:r>
              <a:rPr lang="en-US" b="0" baseline="30000" dirty="0">
                <a:solidFill>
                  <a:schemeClr val="bg1"/>
                </a:solidFill>
                <a:latin typeface="Calibri" panose="020F0502020204030204" pitchFamily="34" charset="0"/>
              </a:rPr>
              <a:t>5</a:t>
            </a:r>
            <a:endParaRPr lang="en-US" b="0" dirty="0">
              <a:solidFill>
                <a:schemeClr val="bg1"/>
              </a:solidFill>
              <a:latin typeface="Calibri" panose="020F0502020204030204" pitchFamily="34" charset="0"/>
            </a:endParaRPr>
          </a:p>
        </p:txBody>
      </p:sp>
      <p:cxnSp>
        <p:nvCxnSpPr>
          <p:cNvPr id="58" name="Straight Arrow Connector 57">
            <a:extLst>
              <a:ext uri="{FF2B5EF4-FFF2-40B4-BE49-F238E27FC236}">
                <a16:creationId xmlns:a16="http://schemas.microsoft.com/office/drawing/2014/main" id="{5FCFF334-86C5-BEA5-93A5-A31E765783FE}"/>
              </a:ext>
            </a:extLst>
          </p:cNvPr>
          <p:cNvCxnSpPr/>
          <p:nvPr/>
        </p:nvCxnSpPr>
        <p:spPr bwMode="auto">
          <a:xfrm>
            <a:off x="1318906" y="2641600"/>
            <a:ext cx="640080" cy="0"/>
          </a:xfrm>
          <a:prstGeom prst="straightConnector1">
            <a:avLst/>
          </a:prstGeom>
          <a:noFill/>
          <a:ln w="28575" cap="flat" cmpd="sng" algn="ctr">
            <a:solidFill>
              <a:schemeClr val="bg1"/>
            </a:solidFill>
            <a:prstDash val="sysDash"/>
            <a:round/>
            <a:headEnd type="none" w="med" len="med"/>
            <a:tailEnd type="triangle"/>
          </a:ln>
          <a:effectLst/>
        </p:spPr>
      </p:cxnSp>
      <p:cxnSp>
        <p:nvCxnSpPr>
          <p:cNvPr id="59" name="Straight Arrow Connector 58">
            <a:extLst>
              <a:ext uri="{FF2B5EF4-FFF2-40B4-BE49-F238E27FC236}">
                <a16:creationId xmlns:a16="http://schemas.microsoft.com/office/drawing/2014/main" id="{F89F9FFF-4A41-1232-140B-B160A71D65AE}"/>
              </a:ext>
            </a:extLst>
          </p:cNvPr>
          <p:cNvCxnSpPr>
            <a:cxnSpLocks/>
          </p:cNvCxnSpPr>
          <p:nvPr/>
        </p:nvCxnSpPr>
        <p:spPr bwMode="auto">
          <a:xfrm flipH="1">
            <a:off x="10169514" y="2647150"/>
            <a:ext cx="640080" cy="0"/>
          </a:xfrm>
          <a:prstGeom prst="straightConnector1">
            <a:avLst/>
          </a:prstGeom>
          <a:noFill/>
          <a:ln w="28575" cap="flat" cmpd="sng" algn="ctr">
            <a:solidFill>
              <a:schemeClr val="bg1"/>
            </a:solidFill>
            <a:prstDash val="sysDash"/>
            <a:round/>
            <a:headEnd type="none" w="med" len="med"/>
            <a:tailEnd type="triangle"/>
          </a:ln>
          <a:effectLst/>
        </p:spPr>
      </p:cxnSp>
      <p:sp>
        <p:nvSpPr>
          <p:cNvPr id="60" name="Text Box 30">
            <a:extLst>
              <a:ext uri="{FF2B5EF4-FFF2-40B4-BE49-F238E27FC236}">
                <a16:creationId xmlns:a16="http://schemas.microsoft.com/office/drawing/2014/main" id="{21897480-1795-9475-4238-DB2BCA357663}"/>
              </a:ext>
            </a:extLst>
          </p:cNvPr>
          <p:cNvSpPr txBox="1">
            <a:spLocks noChangeArrowheads="1"/>
          </p:cNvSpPr>
          <p:nvPr/>
        </p:nvSpPr>
        <p:spPr bwMode="auto">
          <a:xfrm>
            <a:off x="727078" y="5953531"/>
            <a:ext cx="462993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*Carboplatin AUC 5 IV Q3W + paclitaxel 175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IV Q3W.</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31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NRG-GY018: PFS</a:t>
            </a:r>
          </a:p>
        </p:txBody>
      </p:sp>
      <p:sp>
        <p:nvSpPr>
          <p:cNvPr id="25" name="TextBox 24">
            <a:extLst>
              <a:ext uri="{FF2B5EF4-FFF2-40B4-BE49-F238E27FC236}">
                <a16:creationId xmlns:a16="http://schemas.microsoft.com/office/drawing/2014/main" id="{C1652515-8470-4740-C559-AA2CAE78D563}"/>
              </a:ext>
            </a:extLst>
          </p:cNvPr>
          <p:cNvSpPr txBox="1"/>
          <p:nvPr/>
        </p:nvSpPr>
        <p:spPr>
          <a:xfrm rot="16200000">
            <a:off x="203895" y="3177915"/>
            <a:ext cx="2463334" cy="286232"/>
          </a:xfrm>
          <a:prstGeom prst="rect">
            <a:avLst/>
          </a:prstGeom>
          <a:noFill/>
        </p:spPr>
        <p:txBody>
          <a:bodyPr wrap="square" rtlCol="0">
            <a:spAutoFit/>
          </a:bodyPr>
          <a:lstStyle/>
          <a:p>
            <a:pPr algn="ctr">
              <a:lnSpc>
                <a:spcPct val="90000"/>
              </a:lnSpc>
            </a:pPr>
            <a:r>
              <a:rPr lang="en-US" sz="1400" dirty="0">
                <a:solidFill>
                  <a:srgbClr val="000000"/>
                </a:solidFill>
                <a:latin typeface="Calibri" panose="020F0502020204030204" pitchFamily="34" charset="0"/>
                <a:cs typeface="Calibri" panose="020F0502020204030204" pitchFamily="34" charset="0"/>
              </a:rPr>
              <a:t>PFS Probability</a:t>
            </a:r>
          </a:p>
        </p:txBody>
      </p:sp>
      <p:sp>
        <p:nvSpPr>
          <p:cNvPr id="34" name="TextBox 33">
            <a:extLst>
              <a:ext uri="{FF2B5EF4-FFF2-40B4-BE49-F238E27FC236}">
                <a16:creationId xmlns:a16="http://schemas.microsoft.com/office/drawing/2014/main" id="{84A105A7-9951-AD7D-26F9-7CDE5A18B136}"/>
              </a:ext>
            </a:extLst>
          </p:cNvPr>
          <p:cNvSpPr txBox="1"/>
          <p:nvPr/>
        </p:nvSpPr>
        <p:spPr>
          <a:xfrm>
            <a:off x="117912" y="4760094"/>
            <a:ext cx="1713054" cy="674031"/>
          </a:xfrm>
          <a:prstGeom prst="rect">
            <a:avLst/>
          </a:prstGeom>
          <a:noFill/>
        </p:spPr>
        <p:txBody>
          <a:bodyPr wrap="square" rtlCol="0">
            <a:spAutoFit/>
          </a:bodyPr>
          <a:lstStyle/>
          <a:p>
            <a:pPr algn="r">
              <a:lnSpc>
                <a:spcPct val="90000"/>
              </a:lnSpc>
            </a:pPr>
            <a:r>
              <a:rPr lang="en-US" sz="1400" dirty="0">
                <a:solidFill>
                  <a:srgbClr val="000000"/>
                </a:solidFill>
                <a:latin typeface="Calibri" panose="020F0502020204030204" pitchFamily="34" charset="0"/>
                <a:cs typeface="Calibri" panose="020F0502020204030204" pitchFamily="34" charset="0"/>
              </a:rPr>
              <a:t>Patients at Risk, n</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15873"/>
                </a:solidFill>
                <a:latin typeface="Calibri" panose="020F0502020204030204" pitchFamily="34" charset="0"/>
                <a:cs typeface="Calibri" panose="020F0502020204030204" pitchFamily="34" charset="0"/>
              </a:rPr>
              <a:t>Pembrolizumab + CT </a:t>
            </a:r>
            <a:r>
              <a:rPr lang="en-US" sz="1400" b="0" dirty="0">
                <a:solidFill>
                  <a:srgbClr val="E1471D"/>
                </a:solidFill>
                <a:latin typeface="Calibri" panose="020F0502020204030204" pitchFamily="34" charset="0"/>
                <a:cs typeface="Calibri" panose="020F0502020204030204" pitchFamily="34" charset="0"/>
              </a:rPr>
              <a:t>Placebo + CT</a:t>
            </a:r>
          </a:p>
        </p:txBody>
      </p:sp>
      <p:sp>
        <p:nvSpPr>
          <p:cNvPr id="265" name="TextBox 264">
            <a:extLst>
              <a:ext uri="{FF2B5EF4-FFF2-40B4-BE49-F238E27FC236}">
                <a16:creationId xmlns:a16="http://schemas.microsoft.com/office/drawing/2014/main" id="{6012D0CF-3864-F8A0-F0B1-30041DEEA4AC}"/>
              </a:ext>
            </a:extLst>
          </p:cNvPr>
          <p:cNvSpPr txBox="1"/>
          <p:nvPr/>
        </p:nvSpPr>
        <p:spPr bwMode="auto">
          <a:xfrm>
            <a:off x="2910842" y="1534093"/>
            <a:ext cx="2169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in dMMR Cohort</a:t>
            </a:r>
          </a:p>
        </p:txBody>
      </p:sp>
      <p:grpSp>
        <p:nvGrpSpPr>
          <p:cNvPr id="271" name="Group 270">
            <a:extLst>
              <a:ext uri="{FF2B5EF4-FFF2-40B4-BE49-F238E27FC236}">
                <a16:creationId xmlns:a16="http://schemas.microsoft.com/office/drawing/2014/main" id="{97912758-63A7-9C8F-18C6-F80E1D97ED7D}"/>
              </a:ext>
            </a:extLst>
          </p:cNvPr>
          <p:cNvGrpSpPr/>
          <p:nvPr/>
        </p:nvGrpSpPr>
        <p:grpSpPr>
          <a:xfrm>
            <a:off x="3155339" y="1904088"/>
            <a:ext cx="3608620" cy="1013155"/>
            <a:chOff x="-2384385" y="1212936"/>
            <a:chExt cx="3608620" cy="1013155"/>
          </a:xfrm>
        </p:grpSpPr>
        <p:sp>
          <p:nvSpPr>
            <p:cNvPr id="272" name="TextBox 60">
              <a:extLst>
                <a:ext uri="{FF2B5EF4-FFF2-40B4-BE49-F238E27FC236}">
                  <a16:creationId xmlns:a16="http://schemas.microsoft.com/office/drawing/2014/main" id="{8CCF00D5-59B1-7E55-422D-1412827FE456}"/>
                </a:ext>
              </a:extLst>
            </p:cNvPr>
            <p:cNvSpPr txBox="1">
              <a:spLocks noChangeArrowheads="1"/>
            </p:cNvSpPr>
            <p:nvPr/>
          </p:nvSpPr>
          <p:spPr bwMode="auto">
            <a:xfrm>
              <a:off x="-1933210" y="1212936"/>
              <a:ext cx="2867834" cy="31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a:t>
              </a:r>
            </a:p>
          </p:txBody>
        </p:sp>
        <p:sp>
          <p:nvSpPr>
            <p:cNvPr id="273" name="TextBox 97">
              <a:extLst>
                <a:ext uri="{FF2B5EF4-FFF2-40B4-BE49-F238E27FC236}">
                  <a16:creationId xmlns:a16="http://schemas.microsoft.com/office/drawing/2014/main" id="{8C4FA95B-4665-8860-DD24-9500D2A83DEC}"/>
                </a:ext>
              </a:extLst>
            </p:cNvPr>
            <p:cNvSpPr txBox="1">
              <a:spLocks noChangeArrowheads="1"/>
            </p:cNvSpPr>
            <p:nvPr/>
          </p:nvSpPr>
          <p:spPr bwMode="auto">
            <a:xfrm>
              <a:off x="-2207056" y="147658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cs typeface="Arial" pitchFamily="34" charset="0"/>
                </a:rPr>
                <a:t>Pembrolizumab + CT</a:t>
              </a:r>
              <a:endParaRPr kumimoji="0" lang="de-DE"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cs typeface="Arial" pitchFamily="34" charset="0"/>
                </a:rPr>
                <a:t>Placebo + CT</a:t>
              </a:r>
            </a:p>
          </p:txBody>
        </p:sp>
        <p:sp>
          <p:nvSpPr>
            <p:cNvPr id="274" name="TextBox 98">
              <a:extLst>
                <a:ext uri="{FF2B5EF4-FFF2-40B4-BE49-F238E27FC236}">
                  <a16:creationId xmlns:a16="http://schemas.microsoft.com/office/drawing/2014/main" id="{FB81A673-FC5E-13F6-34D0-46E1D60669BE}"/>
                </a:ext>
              </a:extLst>
            </p:cNvPr>
            <p:cNvSpPr txBox="1">
              <a:spLocks noChangeArrowheads="1"/>
            </p:cNvSpPr>
            <p:nvPr/>
          </p:nvSpPr>
          <p:spPr bwMode="auto">
            <a:xfrm>
              <a:off x="-1154897" y="1470408"/>
              <a:ext cx="2379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1"/>
                  </a:solidFill>
                  <a:latin typeface="Calibri" panose="020F0502020204030204" pitchFamily="34" charset="0"/>
                </a:rPr>
                <a:t>7.6</a:t>
              </a: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endParaRPr>
            </a:p>
          </p:txBody>
        </p:sp>
        <p:sp>
          <p:nvSpPr>
            <p:cNvPr id="275" name="TextBox 99">
              <a:extLst>
                <a:ext uri="{FF2B5EF4-FFF2-40B4-BE49-F238E27FC236}">
                  <a16:creationId xmlns:a16="http://schemas.microsoft.com/office/drawing/2014/main" id="{80D0CDB1-85D4-F364-AF3A-D721C35116E7}"/>
                </a:ext>
              </a:extLst>
            </p:cNvPr>
            <p:cNvSpPr txBox="1">
              <a:spLocks noChangeArrowheads="1"/>
            </p:cNvSpPr>
            <p:nvPr/>
          </p:nvSpPr>
          <p:spPr bwMode="auto">
            <a:xfrm>
              <a:off x="-2251056" y="1918314"/>
              <a:ext cx="2878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1"/>
                  </a:solidFill>
                  <a:effectLst/>
                  <a:latin typeface="Calibri" panose="020F0502020204030204" pitchFamily="34" charset="0"/>
                  <a:ea typeface="MS PGothic" charset="-128"/>
                </a:rPr>
                <a:t>0.30</a:t>
              </a:r>
              <a:r>
                <a:rPr kumimoji="0" lang="en-US" sz="1400" b="0" i="0" u="none" strike="noStrike" cap="none" normalizeH="0" baseline="0" dirty="0">
                  <a:ln>
                    <a:noFill/>
                  </a:ln>
                  <a:solidFill>
                    <a:schemeClr val="bg1"/>
                  </a:solidFill>
                  <a:effectLst/>
                  <a:latin typeface="Calibri" panose="020F0502020204030204" pitchFamily="34" charset="0"/>
                </a:rPr>
                <a:t> (95% CI: 0.19-0.48;</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 </a:t>
              </a:r>
              <a:r>
                <a:rPr kumimoji="0" lang="en-US" altLang="x-none" sz="1400" b="0" i="1" u="none" strike="noStrike" kern="1200" cap="none" spc="0" normalizeH="0" baseline="0" noProof="0" dirty="0">
                  <a:ln>
                    <a:noFill/>
                  </a:ln>
                  <a:solidFill>
                    <a:schemeClr val="bg1"/>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rPr>
                <a:t>&lt;.</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rPr>
                <a:t>001)</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endParaRPr>
            </a:p>
          </p:txBody>
        </p:sp>
        <p:cxnSp>
          <p:nvCxnSpPr>
            <p:cNvPr id="276" name="Straight Connector 321535">
              <a:extLst>
                <a:ext uri="{FF2B5EF4-FFF2-40B4-BE49-F238E27FC236}">
                  <a16:creationId xmlns:a16="http://schemas.microsoft.com/office/drawing/2014/main" id="{BAF95E62-16DD-C951-2D07-9D4F522A5FF8}"/>
                </a:ext>
              </a:extLst>
            </p:cNvPr>
            <p:cNvCxnSpPr>
              <a:cxnSpLocks noChangeShapeType="1"/>
            </p:cNvCxnSpPr>
            <p:nvPr/>
          </p:nvCxnSpPr>
          <p:spPr bwMode="auto">
            <a:xfrm>
              <a:off x="-2384385" y="1623700"/>
              <a:ext cx="194011"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77" name="Straight Connector 276">
              <a:extLst>
                <a:ext uri="{FF2B5EF4-FFF2-40B4-BE49-F238E27FC236}">
                  <a16:creationId xmlns:a16="http://schemas.microsoft.com/office/drawing/2014/main" id="{95F277F5-584F-4ED5-82D0-3AE47DB563DE}"/>
                </a:ext>
              </a:extLst>
            </p:cNvPr>
            <p:cNvCxnSpPr>
              <a:cxnSpLocks/>
            </p:cNvCxnSpPr>
            <p:nvPr/>
          </p:nvCxnSpPr>
          <p:spPr bwMode="auto">
            <a:xfrm>
              <a:off x="-2384385" y="1846273"/>
              <a:ext cx="194011" cy="0"/>
            </a:xfrm>
            <a:prstGeom prst="line">
              <a:avLst/>
            </a:prstGeom>
            <a:noFill/>
            <a:ln w="28575" cap="flat" cmpd="sng" algn="ctr">
              <a:solidFill>
                <a:schemeClr val="accent3"/>
              </a:solidFill>
              <a:prstDash val="solid"/>
              <a:round/>
              <a:headEnd type="none" w="med" len="med"/>
              <a:tailEnd type="none" w="med" len="med"/>
            </a:ln>
            <a:effectLst/>
          </p:spPr>
        </p:cxnSp>
      </p:grpSp>
      <p:sp>
        <p:nvSpPr>
          <p:cNvPr id="318" name="TextBox 317">
            <a:extLst>
              <a:ext uri="{FF2B5EF4-FFF2-40B4-BE49-F238E27FC236}">
                <a16:creationId xmlns:a16="http://schemas.microsoft.com/office/drawing/2014/main" id="{20D74E55-AC76-ED41-DCDA-BFBE7A6BAC45}"/>
              </a:ext>
            </a:extLst>
          </p:cNvPr>
          <p:cNvSpPr txBox="1"/>
          <p:nvPr/>
        </p:nvSpPr>
        <p:spPr bwMode="auto">
          <a:xfrm>
            <a:off x="8144181" y="1534093"/>
            <a:ext cx="2222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in pMMR Cohort </a:t>
            </a:r>
          </a:p>
        </p:txBody>
      </p:sp>
      <p:grpSp>
        <p:nvGrpSpPr>
          <p:cNvPr id="813" name="Group 812">
            <a:extLst>
              <a:ext uri="{FF2B5EF4-FFF2-40B4-BE49-F238E27FC236}">
                <a16:creationId xmlns:a16="http://schemas.microsoft.com/office/drawing/2014/main" id="{E7A737E7-674D-5BD0-64D6-ED0C5435999D}"/>
              </a:ext>
            </a:extLst>
          </p:cNvPr>
          <p:cNvGrpSpPr/>
          <p:nvPr/>
        </p:nvGrpSpPr>
        <p:grpSpPr>
          <a:xfrm>
            <a:off x="8486775" y="2104113"/>
            <a:ext cx="3382756" cy="1003106"/>
            <a:chOff x="8496300" y="2531255"/>
            <a:chExt cx="3382756" cy="1003106"/>
          </a:xfrm>
        </p:grpSpPr>
        <p:sp>
          <p:nvSpPr>
            <p:cNvPr id="319" name="TextBox 60">
              <a:extLst>
                <a:ext uri="{FF2B5EF4-FFF2-40B4-BE49-F238E27FC236}">
                  <a16:creationId xmlns:a16="http://schemas.microsoft.com/office/drawing/2014/main" id="{EEE0FDE0-0155-19EF-7502-6DCE9AEC8478}"/>
                </a:ext>
              </a:extLst>
            </p:cNvPr>
            <p:cNvSpPr txBox="1">
              <a:spLocks noChangeArrowheads="1"/>
            </p:cNvSpPr>
            <p:nvPr/>
          </p:nvSpPr>
          <p:spPr bwMode="auto">
            <a:xfrm>
              <a:off x="8496300" y="2531255"/>
              <a:ext cx="33827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a:t>
              </a:r>
            </a:p>
          </p:txBody>
        </p:sp>
        <p:sp>
          <p:nvSpPr>
            <p:cNvPr id="320" name="TextBox 97">
              <a:extLst>
                <a:ext uri="{FF2B5EF4-FFF2-40B4-BE49-F238E27FC236}">
                  <a16:creationId xmlns:a16="http://schemas.microsoft.com/office/drawing/2014/main" id="{104A1CD2-2B58-4753-E692-41D2CF2064AA}"/>
                </a:ext>
              </a:extLst>
            </p:cNvPr>
            <p:cNvSpPr txBox="1">
              <a:spLocks noChangeArrowheads="1"/>
            </p:cNvSpPr>
            <p:nvPr/>
          </p:nvSpPr>
          <p:spPr bwMode="auto">
            <a:xfrm>
              <a:off x="8737376" y="2794900"/>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Pembrolizumab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326" name="TextBox 98">
              <a:extLst>
                <a:ext uri="{FF2B5EF4-FFF2-40B4-BE49-F238E27FC236}">
                  <a16:creationId xmlns:a16="http://schemas.microsoft.com/office/drawing/2014/main" id="{D6E85220-C332-A836-86CE-B646BBB6AAA9}"/>
                </a:ext>
              </a:extLst>
            </p:cNvPr>
            <p:cNvSpPr txBox="1">
              <a:spLocks noChangeArrowheads="1"/>
            </p:cNvSpPr>
            <p:nvPr/>
          </p:nvSpPr>
          <p:spPr bwMode="auto">
            <a:xfrm>
              <a:off x="10318586" y="2772824"/>
              <a:ext cx="145431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8.7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338" name="TextBox 99">
              <a:extLst>
                <a:ext uri="{FF2B5EF4-FFF2-40B4-BE49-F238E27FC236}">
                  <a16:creationId xmlns:a16="http://schemas.microsoft.com/office/drawing/2014/main" id="{7C208D7D-983D-302A-9BE7-86BAB7C94C2C}"/>
                </a:ext>
              </a:extLst>
            </p:cNvPr>
            <p:cNvSpPr txBox="1">
              <a:spLocks noChangeArrowheads="1"/>
            </p:cNvSpPr>
            <p:nvPr/>
          </p:nvSpPr>
          <p:spPr bwMode="auto">
            <a:xfrm>
              <a:off x="8606185" y="3226584"/>
              <a:ext cx="30480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0.54</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(95% CI: 0.41-0.71;</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&lt;.001)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344" name="Straight Connector 321535">
              <a:extLst>
                <a:ext uri="{FF2B5EF4-FFF2-40B4-BE49-F238E27FC236}">
                  <a16:creationId xmlns:a16="http://schemas.microsoft.com/office/drawing/2014/main" id="{510F23E1-4E4D-29CD-56E4-F52EE265ADFF}"/>
                </a:ext>
              </a:extLst>
            </p:cNvPr>
            <p:cNvCxnSpPr>
              <a:cxnSpLocks noChangeShapeType="1"/>
            </p:cNvCxnSpPr>
            <p:nvPr/>
          </p:nvCxnSpPr>
          <p:spPr bwMode="auto">
            <a:xfrm>
              <a:off x="8570772" y="2942019"/>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49" name="Straight Connector 348">
              <a:extLst>
                <a:ext uri="{FF2B5EF4-FFF2-40B4-BE49-F238E27FC236}">
                  <a16:creationId xmlns:a16="http://schemas.microsoft.com/office/drawing/2014/main" id="{87760C1C-3E4F-69C0-4577-76EBF0995E3E}"/>
                </a:ext>
              </a:extLst>
            </p:cNvPr>
            <p:cNvCxnSpPr>
              <a:cxnSpLocks/>
            </p:cNvCxnSpPr>
            <p:nvPr/>
          </p:nvCxnSpPr>
          <p:spPr bwMode="auto">
            <a:xfrm>
              <a:off x="8570772" y="3164592"/>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5" name="Freeform: Shape 4">
            <a:extLst>
              <a:ext uri="{FF2B5EF4-FFF2-40B4-BE49-F238E27FC236}">
                <a16:creationId xmlns:a16="http://schemas.microsoft.com/office/drawing/2014/main" id="{5D553372-4694-8F6F-72FC-0CB04E3777FC}"/>
              </a:ext>
            </a:extLst>
          </p:cNvPr>
          <p:cNvSpPr/>
          <p:nvPr/>
        </p:nvSpPr>
        <p:spPr bwMode="auto">
          <a:xfrm>
            <a:off x="2011680" y="2336811"/>
            <a:ext cx="3967701" cy="1995778"/>
          </a:xfrm>
          <a:custGeom>
            <a:avLst/>
            <a:gdLst>
              <a:gd name="connsiteX0" fmla="*/ 0 w 3967701"/>
              <a:gd name="connsiteY0" fmla="*/ 0 h 1995778"/>
              <a:gd name="connsiteX1" fmla="*/ 0 w 3967701"/>
              <a:gd name="connsiteY1" fmla="*/ 1995778 h 1995778"/>
              <a:gd name="connsiteX2" fmla="*/ 3967701 w 3967701"/>
              <a:gd name="connsiteY2" fmla="*/ 1995778 h 1995778"/>
            </a:gdLst>
            <a:ahLst/>
            <a:cxnLst>
              <a:cxn ang="0">
                <a:pos x="connsiteX0" y="connsiteY0"/>
              </a:cxn>
              <a:cxn ang="0">
                <a:pos x="connsiteX1" y="connsiteY1"/>
              </a:cxn>
              <a:cxn ang="0">
                <a:pos x="connsiteX2" y="connsiteY2"/>
              </a:cxn>
            </a:cxnLst>
            <a:rect l="l" t="t" r="r" b="b"/>
            <a:pathLst>
              <a:path w="3967701" h="1995778">
                <a:moveTo>
                  <a:pt x="0" y="0"/>
                </a:moveTo>
                <a:lnTo>
                  <a:pt x="0" y="1995778"/>
                </a:lnTo>
                <a:lnTo>
                  <a:pt x="3967701" y="1995778"/>
                </a:lnTo>
              </a:path>
            </a:pathLst>
          </a:custGeom>
          <a:noFill/>
          <a:ln w="28575">
            <a:solidFill>
              <a:schemeClr val="bg1"/>
            </a:solidFill>
            <a:miter lim="800000"/>
            <a:headEnd/>
            <a:tailEnd/>
          </a:ln>
        </p:spPr>
        <p:txBody>
          <a:bodyPr rtlCol="0" anchor="ctr"/>
          <a:lstStyle/>
          <a:p>
            <a:pPr algn="ctr"/>
            <a:endParaRPr lang="en-US" dirty="0"/>
          </a:p>
        </p:txBody>
      </p:sp>
      <p:grpSp>
        <p:nvGrpSpPr>
          <p:cNvPr id="18" name="Group 17">
            <a:extLst>
              <a:ext uri="{FF2B5EF4-FFF2-40B4-BE49-F238E27FC236}">
                <a16:creationId xmlns:a16="http://schemas.microsoft.com/office/drawing/2014/main" id="{559B0FDE-F922-2246-80C3-44B0A4F860B7}"/>
              </a:ext>
            </a:extLst>
          </p:cNvPr>
          <p:cNvGrpSpPr/>
          <p:nvPr/>
        </p:nvGrpSpPr>
        <p:grpSpPr>
          <a:xfrm>
            <a:off x="1909187" y="2344763"/>
            <a:ext cx="110444" cy="1987826"/>
            <a:chOff x="286247" y="2274073"/>
            <a:chExt cx="87464" cy="1524000"/>
          </a:xfrm>
        </p:grpSpPr>
        <p:cxnSp>
          <p:nvCxnSpPr>
            <p:cNvPr id="7" name="Straight Connector 6">
              <a:extLst>
                <a:ext uri="{FF2B5EF4-FFF2-40B4-BE49-F238E27FC236}">
                  <a16:creationId xmlns:a16="http://schemas.microsoft.com/office/drawing/2014/main" id="{0B59715B-D704-9ABE-C56B-1E39D3B8A49A}"/>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997531C-BBC0-30BE-FE05-BF273995E18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5328DA2-2F26-BA72-463E-CDBAA747ECDE}"/>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FF6E6DF-0523-87EC-712B-12A06FA7D0E5}"/>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316D793-634E-A22A-AEE3-94617F0E5F98}"/>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A4E3229-0D4E-76F8-211D-F39BE6254E64}"/>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73C33813-15D6-9C87-4D59-7BBF6D160909}"/>
              </a:ext>
            </a:extLst>
          </p:cNvPr>
          <p:cNvSpPr txBox="1"/>
          <p:nvPr/>
        </p:nvSpPr>
        <p:spPr bwMode="auto">
          <a:xfrm>
            <a:off x="1555806" y="218573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1" name="TextBox 20">
            <a:extLst>
              <a:ext uri="{FF2B5EF4-FFF2-40B4-BE49-F238E27FC236}">
                <a16:creationId xmlns:a16="http://schemas.microsoft.com/office/drawing/2014/main" id="{5B049742-EBB5-0962-ED74-4A0A1F9CFE84}"/>
              </a:ext>
            </a:extLst>
          </p:cNvPr>
          <p:cNvSpPr txBox="1"/>
          <p:nvPr/>
        </p:nvSpPr>
        <p:spPr bwMode="auto">
          <a:xfrm>
            <a:off x="1555806" y="258595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23" name="TextBox 22">
            <a:extLst>
              <a:ext uri="{FF2B5EF4-FFF2-40B4-BE49-F238E27FC236}">
                <a16:creationId xmlns:a16="http://schemas.microsoft.com/office/drawing/2014/main" id="{6255DF25-907D-2849-DFA0-6D151BD80199}"/>
              </a:ext>
            </a:extLst>
          </p:cNvPr>
          <p:cNvSpPr txBox="1"/>
          <p:nvPr/>
        </p:nvSpPr>
        <p:spPr bwMode="auto">
          <a:xfrm>
            <a:off x="1555806" y="29755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26" name="TextBox 25">
            <a:extLst>
              <a:ext uri="{FF2B5EF4-FFF2-40B4-BE49-F238E27FC236}">
                <a16:creationId xmlns:a16="http://schemas.microsoft.com/office/drawing/2014/main" id="{9CFF34BE-6406-1491-876A-2D308CE39329}"/>
              </a:ext>
            </a:extLst>
          </p:cNvPr>
          <p:cNvSpPr txBox="1"/>
          <p:nvPr/>
        </p:nvSpPr>
        <p:spPr bwMode="auto">
          <a:xfrm>
            <a:off x="1555806" y="339168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28" name="TextBox 27">
            <a:extLst>
              <a:ext uri="{FF2B5EF4-FFF2-40B4-BE49-F238E27FC236}">
                <a16:creationId xmlns:a16="http://schemas.microsoft.com/office/drawing/2014/main" id="{2E71BA0F-FBB0-5698-BE47-6ED77380B441}"/>
              </a:ext>
            </a:extLst>
          </p:cNvPr>
          <p:cNvSpPr txBox="1"/>
          <p:nvPr/>
        </p:nvSpPr>
        <p:spPr bwMode="auto">
          <a:xfrm>
            <a:off x="1555806" y="376407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0" name="TextBox 29">
            <a:extLst>
              <a:ext uri="{FF2B5EF4-FFF2-40B4-BE49-F238E27FC236}">
                <a16:creationId xmlns:a16="http://schemas.microsoft.com/office/drawing/2014/main" id="{B595E6C5-63FD-8F1A-A70C-A99ACB11A8FD}"/>
              </a:ext>
            </a:extLst>
          </p:cNvPr>
          <p:cNvSpPr txBox="1"/>
          <p:nvPr/>
        </p:nvSpPr>
        <p:spPr bwMode="auto">
          <a:xfrm>
            <a:off x="1692060" y="41801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44" name="Group 43">
            <a:extLst>
              <a:ext uri="{FF2B5EF4-FFF2-40B4-BE49-F238E27FC236}">
                <a16:creationId xmlns:a16="http://schemas.microsoft.com/office/drawing/2014/main" id="{49E87042-CD19-9D19-D5F5-46692D89E21D}"/>
              </a:ext>
            </a:extLst>
          </p:cNvPr>
          <p:cNvGrpSpPr/>
          <p:nvPr/>
        </p:nvGrpSpPr>
        <p:grpSpPr>
          <a:xfrm>
            <a:off x="2013005" y="4333915"/>
            <a:ext cx="3701334" cy="92517"/>
            <a:chOff x="2013005" y="4700547"/>
            <a:chExt cx="3701334" cy="109995"/>
          </a:xfrm>
        </p:grpSpPr>
        <p:cxnSp>
          <p:nvCxnSpPr>
            <p:cNvPr id="37" name="Straight Connector 36">
              <a:extLst>
                <a:ext uri="{FF2B5EF4-FFF2-40B4-BE49-F238E27FC236}">
                  <a16:creationId xmlns:a16="http://schemas.microsoft.com/office/drawing/2014/main" id="{46D822E5-CDCC-0B20-0C2E-62F515329E29}"/>
                </a:ext>
              </a:extLst>
            </p:cNvPr>
            <p:cNvCxnSpPr>
              <a:cxnSpLocks/>
            </p:cNvCxnSpPr>
            <p:nvPr/>
          </p:nvCxnSpPr>
          <p:spPr bwMode="auto">
            <a:xfrm rot="5400000">
              <a:off x="5659341"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23219CB-CDD5-C9A4-C864-481539B11EBF}"/>
                </a:ext>
              </a:extLst>
            </p:cNvPr>
            <p:cNvCxnSpPr>
              <a:cxnSpLocks/>
            </p:cNvCxnSpPr>
            <p:nvPr/>
          </p:nvCxnSpPr>
          <p:spPr bwMode="auto">
            <a:xfrm rot="5400000">
              <a:off x="5042452"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8C7F5D4-73CC-75C3-C2B7-93ADCC2BDEDE}"/>
                </a:ext>
              </a:extLst>
            </p:cNvPr>
            <p:cNvCxnSpPr>
              <a:cxnSpLocks/>
            </p:cNvCxnSpPr>
            <p:nvPr/>
          </p:nvCxnSpPr>
          <p:spPr bwMode="auto">
            <a:xfrm rot="5400000">
              <a:off x="4425563"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2559939-9D4E-160A-112B-1E204CB6E5EA}"/>
                </a:ext>
              </a:extLst>
            </p:cNvPr>
            <p:cNvCxnSpPr>
              <a:cxnSpLocks/>
            </p:cNvCxnSpPr>
            <p:nvPr/>
          </p:nvCxnSpPr>
          <p:spPr bwMode="auto">
            <a:xfrm rot="5400000">
              <a:off x="3808674"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37B8431-7B22-8505-B7BA-492230E69521}"/>
                </a:ext>
              </a:extLst>
            </p:cNvPr>
            <p:cNvCxnSpPr>
              <a:cxnSpLocks/>
            </p:cNvCxnSpPr>
            <p:nvPr/>
          </p:nvCxnSpPr>
          <p:spPr bwMode="auto">
            <a:xfrm rot="5400000">
              <a:off x="3191785"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9117F88-ED61-5F70-E6F7-300380C0B5E0}"/>
                </a:ext>
              </a:extLst>
            </p:cNvPr>
            <p:cNvCxnSpPr>
              <a:cxnSpLocks/>
            </p:cNvCxnSpPr>
            <p:nvPr/>
          </p:nvCxnSpPr>
          <p:spPr bwMode="auto">
            <a:xfrm rot="5400000">
              <a:off x="2574896"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447B486-4ABB-8705-6047-45DB0BE7000D}"/>
                </a:ext>
              </a:extLst>
            </p:cNvPr>
            <p:cNvCxnSpPr>
              <a:cxnSpLocks/>
            </p:cNvCxnSpPr>
            <p:nvPr/>
          </p:nvCxnSpPr>
          <p:spPr bwMode="auto">
            <a:xfrm rot="5400000">
              <a:off x="1958007" y="4755545"/>
              <a:ext cx="109995"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11CD4BA7-BEF6-0BBA-7B52-A232B7000239}"/>
              </a:ext>
            </a:extLst>
          </p:cNvPr>
          <p:cNvSpPr txBox="1"/>
          <p:nvPr/>
        </p:nvSpPr>
        <p:spPr bwMode="auto">
          <a:xfrm>
            <a:off x="1876265" y="436307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2AB41F44-5EBB-33EB-1784-0AC9086D7060}"/>
              </a:ext>
            </a:extLst>
          </p:cNvPr>
          <p:cNvSpPr txBox="1"/>
          <p:nvPr/>
        </p:nvSpPr>
        <p:spPr bwMode="auto">
          <a:xfrm>
            <a:off x="2505744" y="436307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7" name="TextBox 46">
            <a:extLst>
              <a:ext uri="{FF2B5EF4-FFF2-40B4-BE49-F238E27FC236}">
                <a16:creationId xmlns:a16="http://schemas.microsoft.com/office/drawing/2014/main" id="{13E239FA-E0FF-6AD4-1479-B18ADEACC5B0}"/>
              </a:ext>
            </a:extLst>
          </p:cNvPr>
          <p:cNvSpPr txBox="1"/>
          <p:nvPr/>
        </p:nvSpPr>
        <p:spPr bwMode="auto">
          <a:xfrm>
            <a:off x="307161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C8F0C4A6-25BF-BAE0-EE63-A2722B92696C}"/>
              </a:ext>
            </a:extLst>
          </p:cNvPr>
          <p:cNvSpPr txBox="1"/>
          <p:nvPr/>
        </p:nvSpPr>
        <p:spPr bwMode="auto">
          <a:xfrm>
            <a:off x="3693139"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9" name="TextBox 48">
            <a:extLst>
              <a:ext uri="{FF2B5EF4-FFF2-40B4-BE49-F238E27FC236}">
                <a16:creationId xmlns:a16="http://schemas.microsoft.com/office/drawing/2014/main" id="{0B2E4F1E-FE42-C49C-03D2-D333EA9F55AC}"/>
              </a:ext>
            </a:extLst>
          </p:cNvPr>
          <p:cNvSpPr txBox="1"/>
          <p:nvPr/>
        </p:nvSpPr>
        <p:spPr bwMode="auto">
          <a:xfrm>
            <a:off x="429081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0" name="TextBox 49">
            <a:extLst>
              <a:ext uri="{FF2B5EF4-FFF2-40B4-BE49-F238E27FC236}">
                <a16:creationId xmlns:a16="http://schemas.microsoft.com/office/drawing/2014/main" id="{BAEB0BB0-870E-B97F-9926-81C8F52D1711}"/>
              </a:ext>
            </a:extLst>
          </p:cNvPr>
          <p:cNvSpPr txBox="1"/>
          <p:nvPr/>
        </p:nvSpPr>
        <p:spPr bwMode="auto">
          <a:xfrm>
            <a:off x="492824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1" name="TextBox 50">
            <a:extLst>
              <a:ext uri="{FF2B5EF4-FFF2-40B4-BE49-F238E27FC236}">
                <a16:creationId xmlns:a16="http://schemas.microsoft.com/office/drawing/2014/main" id="{B3E065CA-CA9D-4D9E-AC54-3C26BCBDCA31}"/>
              </a:ext>
            </a:extLst>
          </p:cNvPr>
          <p:cNvSpPr txBox="1"/>
          <p:nvPr/>
        </p:nvSpPr>
        <p:spPr bwMode="auto">
          <a:xfrm>
            <a:off x="5549769"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2" name="TextBox 51">
            <a:extLst>
              <a:ext uri="{FF2B5EF4-FFF2-40B4-BE49-F238E27FC236}">
                <a16:creationId xmlns:a16="http://schemas.microsoft.com/office/drawing/2014/main" id="{BD0D6E70-3CD7-7B74-48E0-40CD0E2C48FA}"/>
              </a:ext>
            </a:extLst>
          </p:cNvPr>
          <p:cNvSpPr txBox="1"/>
          <p:nvPr/>
        </p:nvSpPr>
        <p:spPr bwMode="auto">
          <a:xfrm>
            <a:off x="3776560" y="456361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53" name="TextBox 52">
            <a:extLst>
              <a:ext uri="{FF2B5EF4-FFF2-40B4-BE49-F238E27FC236}">
                <a16:creationId xmlns:a16="http://schemas.microsoft.com/office/drawing/2014/main" id="{BB4C25B1-6526-7530-38DB-0050A4433D87}"/>
              </a:ext>
            </a:extLst>
          </p:cNvPr>
          <p:cNvSpPr txBox="1"/>
          <p:nvPr/>
        </p:nvSpPr>
        <p:spPr bwMode="auto">
          <a:xfrm>
            <a:off x="1763622" y="491090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113</a:t>
            </a:r>
          </a:p>
        </p:txBody>
      </p:sp>
      <p:sp>
        <p:nvSpPr>
          <p:cNvPr id="54" name="TextBox 53">
            <a:extLst>
              <a:ext uri="{FF2B5EF4-FFF2-40B4-BE49-F238E27FC236}">
                <a16:creationId xmlns:a16="http://schemas.microsoft.com/office/drawing/2014/main" id="{2F8B36A4-6A99-0CB7-CB0B-3EB0216C257D}"/>
              </a:ext>
            </a:extLst>
          </p:cNvPr>
          <p:cNvSpPr txBox="1"/>
          <p:nvPr/>
        </p:nvSpPr>
        <p:spPr bwMode="auto">
          <a:xfrm>
            <a:off x="2448759" y="491090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a:t>
            </a:r>
          </a:p>
        </p:txBody>
      </p:sp>
      <p:sp>
        <p:nvSpPr>
          <p:cNvPr id="55" name="TextBox 54">
            <a:extLst>
              <a:ext uri="{FF2B5EF4-FFF2-40B4-BE49-F238E27FC236}">
                <a16:creationId xmlns:a16="http://schemas.microsoft.com/office/drawing/2014/main" id="{B8B1C6DD-3B0B-40C5-212C-FB652A480CCB}"/>
              </a:ext>
            </a:extLst>
          </p:cNvPr>
          <p:cNvSpPr txBox="1"/>
          <p:nvPr/>
        </p:nvSpPr>
        <p:spPr bwMode="auto">
          <a:xfrm>
            <a:off x="305438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BDD73221-3533-22F7-488F-DA3DB6C48D8F}"/>
              </a:ext>
            </a:extLst>
          </p:cNvPr>
          <p:cNvSpPr txBox="1"/>
          <p:nvPr/>
        </p:nvSpPr>
        <p:spPr bwMode="auto">
          <a:xfrm>
            <a:off x="369181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p>
        </p:txBody>
      </p:sp>
      <p:sp>
        <p:nvSpPr>
          <p:cNvPr id="57" name="TextBox 56">
            <a:extLst>
              <a:ext uri="{FF2B5EF4-FFF2-40B4-BE49-F238E27FC236}">
                <a16:creationId xmlns:a16="http://schemas.microsoft.com/office/drawing/2014/main" id="{8B999C06-8814-7716-D2D8-02DE82DC1D93}"/>
              </a:ext>
            </a:extLst>
          </p:cNvPr>
          <p:cNvSpPr txBox="1"/>
          <p:nvPr/>
        </p:nvSpPr>
        <p:spPr bwMode="auto">
          <a:xfrm>
            <a:off x="4359026"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p>
        </p:txBody>
      </p:sp>
      <p:sp>
        <p:nvSpPr>
          <p:cNvPr id="58" name="TextBox 57">
            <a:extLst>
              <a:ext uri="{FF2B5EF4-FFF2-40B4-BE49-F238E27FC236}">
                <a16:creationId xmlns:a16="http://schemas.microsoft.com/office/drawing/2014/main" id="{5BD8BF0C-8E07-E328-1DFE-984B5548BD1B}"/>
              </a:ext>
            </a:extLst>
          </p:cNvPr>
          <p:cNvSpPr txBox="1"/>
          <p:nvPr/>
        </p:nvSpPr>
        <p:spPr bwMode="auto">
          <a:xfrm>
            <a:off x="497260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p>
        </p:txBody>
      </p:sp>
      <p:sp>
        <p:nvSpPr>
          <p:cNvPr id="59" name="TextBox 58">
            <a:extLst>
              <a:ext uri="{FF2B5EF4-FFF2-40B4-BE49-F238E27FC236}">
                <a16:creationId xmlns:a16="http://schemas.microsoft.com/office/drawing/2014/main" id="{FAF30E09-35A5-B157-D057-5F4BC8D28CCB}"/>
              </a:ext>
            </a:extLst>
          </p:cNvPr>
          <p:cNvSpPr txBox="1"/>
          <p:nvPr/>
        </p:nvSpPr>
        <p:spPr bwMode="auto">
          <a:xfrm>
            <a:off x="5570274"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60" name="Freeform: Shape 59">
            <a:extLst>
              <a:ext uri="{FF2B5EF4-FFF2-40B4-BE49-F238E27FC236}">
                <a16:creationId xmlns:a16="http://schemas.microsoft.com/office/drawing/2014/main" id="{42494C79-0BFC-F66D-CF29-6284E13B5510}"/>
              </a:ext>
            </a:extLst>
          </p:cNvPr>
          <p:cNvSpPr/>
          <p:nvPr/>
        </p:nvSpPr>
        <p:spPr bwMode="auto">
          <a:xfrm>
            <a:off x="2019534" y="2351324"/>
            <a:ext cx="3887602" cy="847082"/>
          </a:xfrm>
          <a:custGeom>
            <a:avLst/>
            <a:gdLst>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43175 w 3887602"/>
              <a:gd name="connsiteY32" fmla="*/ 120612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54394 w 3887602"/>
              <a:gd name="connsiteY32" fmla="*/ 123416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31955 w 3887602"/>
              <a:gd name="connsiteY32" fmla="*/ 120611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31955 w 3887602"/>
              <a:gd name="connsiteY32" fmla="*/ 120611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41222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87602" h="847082">
                <a:moveTo>
                  <a:pt x="3887602" y="847082"/>
                </a:moveTo>
                <a:lnTo>
                  <a:pt x="3155521" y="847082"/>
                </a:lnTo>
                <a:lnTo>
                  <a:pt x="3155521" y="617080"/>
                </a:lnTo>
                <a:lnTo>
                  <a:pt x="1380014" y="617080"/>
                </a:lnTo>
                <a:lnTo>
                  <a:pt x="1380014" y="586226"/>
                </a:lnTo>
                <a:lnTo>
                  <a:pt x="1357575" y="586226"/>
                </a:lnTo>
                <a:lnTo>
                  <a:pt x="1357575" y="546957"/>
                </a:lnTo>
                <a:lnTo>
                  <a:pt x="1242574" y="546957"/>
                </a:lnTo>
                <a:lnTo>
                  <a:pt x="1242574" y="507688"/>
                </a:lnTo>
                <a:lnTo>
                  <a:pt x="1169646" y="507688"/>
                </a:lnTo>
                <a:lnTo>
                  <a:pt x="1169646" y="476834"/>
                </a:lnTo>
                <a:lnTo>
                  <a:pt x="1079889" y="476834"/>
                </a:lnTo>
                <a:lnTo>
                  <a:pt x="1079889" y="448785"/>
                </a:lnTo>
                <a:lnTo>
                  <a:pt x="1063060" y="448785"/>
                </a:lnTo>
                <a:lnTo>
                  <a:pt x="1063060" y="417931"/>
                </a:lnTo>
                <a:lnTo>
                  <a:pt x="1018181" y="417931"/>
                </a:lnTo>
                <a:lnTo>
                  <a:pt x="1018181" y="381467"/>
                </a:lnTo>
                <a:lnTo>
                  <a:pt x="869521" y="381467"/>
                </a:lnTo>
                <a:lnTo>
                  <a:pt x="869521" y="330979"/>
                </a:lnTo>
                <a:lnTo>
                  <a:pt x="776959" y="330979"/>
                </a:lnTo>
                <a:lnTo>
                  <a:pt x="776959" y="302930"/>
                </a:lnTo>
                <a:lnTo>
                  <a:pt x="698422" y="302930"/>
                </a:lnTo>
                <a:lnTo>
                  <a:pt x="698422" y="272076"/>
                </a:lnTo>
                <a:lnTo>
                  <a:pt x="670373" y="272076"/>
                </a:lnTo>
                <a:lnTo>
                  <a:pt x="670373" y="241222"/>
                </a:lnTo>
                <a:lnTo>
                  <a:pt x="645129" y="241222"/>
                </a:lnTo>
                <a:lnTo>
                  <a:pt x="645129" y="179514"/>
                </a:lnTo>
                <a:lnTo>
                  <a:pt x="510493" y="179514"/>
                </a:lnTo>
                <a:lnTo>
                  <a:pt x="510493" y="162684"/>
                </a:lnTo>
                <a:lnTo>
                  <a:pt x="468419" y="162684"/>
                </a:lnTo>
                <a:lnTo>
                  <a:pt x="468419" y="131831"/>
                </a:lnTo>
                <a:lnTo>
                  <a:pt x="431956" y="131831"/>
                </a:lnTo>
                <a:cubicBezTo>
                  <a:pt x="431956" y="128091"/>
                  <a:pt x="431955" y="124351"/>
                  <a:pt x="431955" y="120611"/>
                </a:cubicBezTo>
                <a:lnTo>
                  <a:pt x="412321" y="120612"/>
                </a:lnTo>
                <a:lnTo>
                  <a:pt x="412321" y="81342"/>
                </a:lnTo>
                <a:lnTo>
                  <a:pt x="244027" y="81342"/>
                </a:lnTo>
                <a:lnTo>
                  <a:pt x="241222" y="64513"/>
                </a:lnTo>
                <a:lnTo>
                  <a:pt x="224392" y="64513"/>
                </a:lnTo>
                <a:lnTo>
                  <a:pt x="224392" y="47683"/>
                </a:lnTo>
                <a:lnTo>
                  <a:pt x="187929" y="47683"/>
                </a:lnTo>
                <a:lnTo>
                  <a:pt x="187929" y="36464"/>
                </a:lnTo>
                <a:lnTo>
                  <a:pt x="47683" y="36464"/>
                </a:lnTo>
                <a:lnTo>
                  <a:pt x="47683"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73" name="Group 372">
            <a:extLst>
              <a:ext uri="{FF2B5EF4-FFF2-40B4-BE49-F238E27FC236}">
                <a16:creationId xmlns:a16="http://schemas.microsoft.com/office/drawing/2014/main" id="{AA92CD66-3164-366B-3E77-BEB6FF7EB339}"/>
              </a:ext>
            </a:extLst>
          </p:cNvPr>
          <p:cNvGrpSpPr/>
          <p:nvPr/>
        </p:nvGrpSpPr>
        <p:grpSpPr>
          <a:xfrm>
            <a:off x="1996626" y="2324209"/>
            <a:ext cx="42073" cy="42073"/>
            <a:chOff x="4044210" y="3548209"/>
            <a:chExt cx="42073" cy="42073"/>
          </a:xfrm>
        </p:grpSpPr>
        <p:cxnSp>
          <p:nvCxnSpPr>
            <p:cNvPr id="374" name="Straight Connector 373">
              <a:extLst>
                <a:ext uri="{FF2B5EF4-FFF2-40B4-BE49-F238E27FC236}">
                  <a16:creationId xmlns:a16="http://schemas.microsoft.com/office/drawing/2014/main" id="{BE21CAB8-B986-08A8-84C4-DB5ECDA6BB1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9BF1357-4F35-8AD9-BF4C-491A30E96CC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A369F28A-119B-534C-2F67-57BEA40A9A2B}"/>
              </a:ext>
            </a:extLst>
          </p:cNvPr>
          <p:cNvGrpSpPr/>
          <p:nvPr/>
        </p:nvGrpSpPr>
        <p:grpSpPr>
          <a:xfrm>
            <a:off x="2062073" y="2363477"/>
            <a:ext cx="3867034" cy="856433"/>
            <a:chOff x="2062073" y="2730109"/>
            <a:chExt cx="3867034" cy="856433"/>
          </a:xfrm>
        </p:grpSpPr>
        <p:grpSp>
          <p:nvGrpSpPr>
            <p:cNvPr id="257" name="Group 256">
              <a:extLst>
                <a:ext uri="{FF2B5EF4-FFF2-40B4-BE49-F238E27FC236}">
                  <a16:creationId xmlns:a16="http://schemas.microsoft.com/office/drawing/2014/main" id="{3D076BD2-2927-3B2C-68F3-F30519C4A2F4}"/>
                </a:ext>
              </a:extLst>
            </p:cNvPr>
            <p:cNvGrpSpPr/>
            <p:nvPr/>
          </p:nvGrpSpPr>
          <p:grpSpPr>
            <a:xfrm>
              <a:off x="5887034" y="3544469"/>
              <a:ext cx="42073" cy="42073"/>
              <a:chOff x="4044210" y="3548209"/>
              <a:chExt cx="42073" cy="42073"/>
            </a:xfrm>
          </p:grpSpPr>
          <p:cxnSp>
            <p:nvCxnSpPr>
              <p:cNvPr id="62" name="Straight Connector 61">
                <a:extLst>
                  <a:ext uri="{FF2B5EF4-FFF2-40B4-BE49-F238E27FC236}">
                    <a16:creationId xmlns:a16="http://schemas.microsoft.com/office/drawing/2014/main" id="{99C53934-4DAC-E2DF-19CA-81D64C9DE20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8E41213-A02B-89F7-FF67-3CBB5961E08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2572A8B6-DB77-14EF-4B7C-F6C5CFA2518F}"/>
                </a:ext>
              </a:extLst>
            </p:cNvPr>
            <p:cNvGrpSpPr/>
            <p:nvPr/>
          </p:nvGrpSpPr>
          <p:grpSpPr>
            <a:xfrm>
              <a:off x="5559795" y="3544469"/>
              <a:ext cx="42073" cy="42073"/>
              <a:chOff x="4044210" y="3548209"/>
              <a:chExt cx="42073" cy="42073"/>
            </a:xfrm>
          </p:grpSpPr>
          <p:cxnSp>
            <p:nvCxnSpPr>
              <p:cNvPr id="260" name="Straight Connector 259">
                <a:extLst>
                  <a:ext uri="{FF2B5EF4-FFF2-40B4-BE49-F238E27FC236}">
                    <a16:creationId xmlns:a16="http://schemas.microsoft.com/office/drawing/2014/main" id="{D3233F76-C2A5-3C79-6071-EA2C7F782D9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DB3F1103-95EB-F74A-0421-18E0815BB29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576F03A2-A31F-4933-36B7-3DE41DF5DCF6}"/>
                </a:ext>
              </a:extLst>
            </p:cNvPr>
            <p:cNvGrpSpPr/>
            <p:nvPr/>
          </p:nvGrpSpPr>
          <p:grpSpPr>
            <a:xfrm>
              <a:off x="5413940" y="3544469"/>
              <a:ext cx="42073" cy="42073"/>
              <a:chOff x="4044210" y="3548209"/>
              <a:chExt cx="42073" cy="42073"/>
            </a:xfrm>
          </p:grpSpPr>
          <p:cxnSp>
            <p:nvCxnSpPr>
              <p:cNvPr id="263" name="Straight Connector 262">
                <a:extLst>
                  <a:ext uri="{FF2B5EF4-FFF2-40B4-BE49-F238E27FC236}">
                    <a16:creationId xmlns:a16="http://schemas.microsoft.com/office/drawing/2014/main" id="{D12DB2CB-2973-44A0-C921-FB479ED49CC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CB7A8BF-3B37-D0AD-982C-F6D7120509D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DE4181D3-890F-BF87-A737-23A457EF5EB3}"/>
                </a:ext>
              </a:extLst>
            </p:cNvPr>
            <p:cNvGrpSpPr/>
            <p:nvPr/>
          </p:nvGrpSpPr>
          <p:grpSpPr>
            <a:xfrm>
              <a:off x="5305483" y="3544469"/>
              <a:ext cx="42073" cy="42073"/>
              <a:chOff x="4044210" y="3548209"/>
              <a:chExt cx="42073" cy="42073"/>
            </a:xfrm>
          </p:grpSpPr>
          <p:cxnSp>
            <p:nvCxnSpPr>
              <p:cNvPr id="269" name="Straight Connector 268">
                <a:extLst>
                  <a:ext uri="{FF2B5EF4-FFF2-40B4-BE49-F238E27FC236}">
                    <a16:creationId xmlns:a16="http://schemas.microsoft.com/office/drawing/2014/main" id="{49AE447C-A73D-1EC0-5624-2DC4A5FE41C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C92C7927-145B-F396-6067-4D38CF1F6C5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F1B8738C-5EFF-E59D-B11D-FBF79141CA06}"/>
                </a:ext>
              </a:extLst>
            </p:cNvPr>
            <p:cNvGrpSpPr/>
            <p:nvPr/>
          </p:nvGrpSpPr>
          <p:grpSpPr>
            <a:xfrm>
              <a:off x="5118489" y="3315401"/>
              <a:ext cx="42073" cy="42073"/>
              <a:chOff x="4044210" y="3548209"/>
              <a:chExt cx="42073" cy="42073"/>
            </a:xfrm>
          </p:grpSpPr>
          <p:cxnSp>
            <p:nvCxnSpPr>
              <p:cNvPr id="279" name="Straight Connector 278">
                <a:extLst>
                  <a:ext uri="{FF2B5EF4-FFF2-40B4-BE49-F238E27FC236}">
                    <a16:creationId xmlns:a16="http://schemas.microsoft.com/office/drawing/2014/main" id="{BD8A4342-7AA5-AC79-52BF-0C021DEC832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5822275-A87D-055F-48CF-FCA89521C9F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AF3D8027-DCC1-635D-D271-0339FC4EC79D}"/>
                </a:ext>
              </a:extLst>
            </p:cNvPr>
            <p:cNvGrpSpPr/>
            <p:nvPr/>
          </p:nvGrpSpPr>
          <p:grpSpPr>
            <a:xfrm>
              <a:off x="4620150" y="3315401"/>
              <a:ext cx="42073" cy="42073"/>
              <a:chOff x="4044210" y="3548209"/>
              <a:chExt cx="42073" cy="42073"/>
            </a:xfrm>
          </p:grpSpPr>
          <p:cxnSp>
            <p:nvCxnSpPr>
              <p:cNvPr id="283" name="Straight Connector 282">
                <a:extLst>
                  <a:ext uri="{FF2B5EF4-FFF2-40B4-BE49-F238E27FC236}">
                    <a16:creationId xmlns:a16="http://schemas.microsoft.com/office/drawing/2014/main" id="{5909160B-0322-C2B9-7A47-AF4900666A8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7D44D71-6EB9-F110-AE1A-CD324EA7FA3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3C43AC18-E144-C28B-86CC-623E2CD6722A}"/>
                </a:ext>
              </a:extLst>
            </p:cNvPr>
            <p:cNvGrpSpPr/>
            <p:nvPr/>
          </p:nvGrpSpPr>
          <p:grpSpPr>
            <a:xfrm>
              <a:off x="4318155" y="3315401"/>
              <a:ext cx="42073" cy="42073"/>
              <a:chOff x="4044210" y="3548209"/>
              <a:chExt cx="42073" cy="42073"/>
            </a:xfrm>
          </p:grpSpPr>
          <p:cxnSp>
            <p:nvCxnSpPr>
              <p:cNvPr id="286" name="Straight Connector 285">
                <a:extLst>
                  <a:ext uri="{FF2B5EF4-FFF2-40B4-BE49-F238E27FC236}">
                    <a16:creationId xmlns:a16="http://schemas.microsoft.com/office/drawing/2014/main" id="{AE19E55A-BC30-8C9A-D686-59A96FC05C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936953D-B33F-92F1-E4A1-18A5CD09649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1F10A1B8-6DD0-D245-EB8E-7D4EF6F11999}"/>
                </a:ext>
              </a:extLst>
            </p:cNvPr>
            <p:cNvGrpSpPr/>
            <p:nvPr/>
          </p:nvGrpSpPr>
          <p:grpSpPr>
            <a:xfrm>
              <a:off x="4270472" y="3315401"/>
              <a:ext cx="42073" cy="42073"/>
              <a:chOff x="4044210" y="3548209"/>
              <a:chExt cx="42073" cy="42073"/>
            </a:xfrm>
          </p:grpSpPr>
          <p:cxnSp>
            <p:nvCxnSpPr>
              <p:cNvPr id="289" name="Straight Connector 288">
                <a:extLst>
                  <a:ext uri="{FF2B5EF4-FFF2-40B4-BE49-F238E27FC236}">
                    <a16:creationId xmlns:a16="http://schemas.microsoft.com/office/drawing/2014/main" id="{FBDEAF3D-18DA-6210-A531-18A9A22415D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009B9F7-F3EE-3B90-81CB-D4AC944A43F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A57C1A1A-9AC6-72C8-3A83-7ADEDA8723B8}"/>
                </a:ext>
              </a:extLst>
            </p:cNvPr>
            <p:cNvGrpSpPr/>
            <p:nvPr/>
          </p:nvGrpSpPr>
          <p:grpSpPr>
            <a:xfrm>
              <a:off x="4251772" y="3315401"/>
              <a:ext cx="42073" cy="42073"/>
              <a:chOff x="4044210" y="3548209"/>
              <a:chExt cx="42073" cy="42073"/>
            </a:xfrm>
          </p:grpSpPr>
          <p:cxnSp>
            <p:nvCxnSpPr>
              <p:cNvPr id="292" name="Straight Connector 291">
                <a:extLst>
                  <a:ext uri="{FF2B5EF4-FFF2-40B4-BE49-F238E27FC236}">
                    <a16:creationId xmlns:a16="http://schemas.microsoft.com/office/drawing/2014/main" id="{E50D522F-34CB-C233-7FB0-0503B12C5B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FFF0F56-826F-68CE-0442-EFC854783D4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5CA81F4-361D-6B2B-BEF6-E3178ABC296B}"/>
                </a:ext>
              </a:extLst>
            </p:cNvPr>
            <p:cNvGrpSpPr/>
            <p:nvPr/>
          </p:nvGrpSpPr>
          <p:grpSpPr>
            <a:xfrm>
              <a:off x="4129291" y="3315401"/>
              <a:ext cx="42073" cy="42073"/>
              <a:chOff x="4044210" y="3548209"/>
              <a:chExt cx="42073" cy="42073"/>
            </a:xfrm>
          </p:grpSpPr>
          <p:cxnSp>
            <p:nvCxnSpPr>
              <p:cNvPr id="295" name="Straight Connector 294">
                <a:extLst>
                  <a:ext uri="{FF2B5EF4-FFF2-40B4-BE49-F238E27FC236}">
                    <a16:creationId xmlns:a16="http://schemas.microsoft.com/office/drawing/2014/main" id="{627AE04B-109B-42C8-8901-4657B3BE05E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766D1BF6-CB90-59CB-AFF4-3BC2D07FBCC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59D038A8-C739-4688-E8B2-2A4C7CF2242E}"/>
                </a:ext>
              </a:extLst>
            </p:cNvPr>
            <p:cNvGrpSpPr/>
            <p:nvPr/>
          </p:nvGrpSpPr>
          <p:grpSpPr>
            <a:xfrm>
              <a:off x="3846930" y="3315401"/>
              <a:ext cx="42073" cy="42073"/>
              <a:chOff x="4044210" y="3548209"/>
              <a:chExt cx="42073" cy="42073"/>
            </a:xfrm>
          </p:grpSpPr>
          <p:cxnSp>
            <p:nvCxnSpPr>
              <p:cNvPr id="298" name="Straight Connector 297">
                <a:extLst>
                  <a:ext uri="{FF2B5EF4-FFF2-40B4-BE49-F238E27FC236}">
                    <a16:creationId xmlns:a16="http://schemas.microsoft.com/office/drawing/2014/main" id="{3456FD0E-9A57-82DD-5BAC-CDB702D3316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34DC6336-D167-2D14-6DC2-C2920936AF7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4DFA0F41-DB91-E5FF-F3E9-BA6C9A477482}"/>
                </a:ext>
              </a:extLst>
            </p:cNvPr>
            <p:cNvGrpSpPr/>
            <p:nvPr/>
          </p:nvGrpSpPr>
          <p:grpSpPr>
            <a:xfrm>
              <a:off x="3915183" y="3315401"/>
              <a:ext cx="42073" cy="42073"/>
              <a:chOff x="4044210" y="3548209"/>
              <a:chExt cx="42073" cy="42073"/>
            </a:xfrm>
          </p:grpSpPr>
          <p:cxnSp>
            <p:nvCxnSpPr>
              <p:cNvPr id="301" name="Straight Connector 300">
                <a:extLst>
                  <a:ext uri="{FF2B5EF4-FFF2-40B4-BE49-F238E27FC236}">
                    <a16:creationId xmlns:a16="http://schemas.microsoft.com/office/drawing/2014/main" id="{529B67B8-532E-074E-8B0A-F9B5C3E1ECE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E26DAE4-3A45-E69B-5FBC-4D55746A97B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0506B7E4-BF0E-11DF-A7C7-49C9A062DB24}"/>
                </a:ext>
              </a:extLst>
            </p:cNvPr>
            <p:cNvGrpSpPr/>
            <p:nvPr/>
          </p:nvGrpSpPr>
          <p:grpSpPr>
            <a:xfrm>
              <a:off x="4013356" y="3315401"/>
              <a:ext cx="42073" cy="42073"/>
              <a:chOff x="4044210" y="3548209"/>
              <a:chExt cx="42073" cy="42073"/>
            </a:xfrm>
          </p:grpSpPr>
          <p:cxnSp>
            <p:nvCxnSpPr>
              <p:cNvPr id="305" name="Straight Connector 304">
                <a:extLst>
                  <a:ext uri="{FF2B5EF4-FFF2-40B4-BE49-F238E27FC236}">
                    <a16:creationId xmlns:a16="http://schemas.microsoft.com/office/drawing/2014/main" id="{1BC127E0-8123-C028-E93A-5289ACBFDCE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393E1C0-09CF-74D1-4344-9EFD2A76B58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C253EA35-F538-0CDD-DB3D-8872F3A6538A}"/>
                </a:ext>
              </a:extLst>
            </p:cNvPr>
            <p:cNvGrpSpPr/>
            <p:nvPr/>
          </p:nvGrpSpPr>
          <p:grpSpPr>
            <a:xfrm>
              <a:off x="4039534" y="3315401"/>
              <a:ext cx="42073" cy="42073"/>
              <a:chOff x="4044210" y="3548209"/>
              <a:chExt cx="42073" cy="42073"/>
            </a:xfrm>
          </p:grpSpPr>
          <p:cxnSp>
            <p:nvCxnSpPr>
              <p:cNvPr id="308" name="Straight Connector 307">
                <a:extLst>
                  <a:ext uri="{FF2B5EF4-FFF2-40B4-BE49-F238E27FC236}">
                    <a16:creationId xmlns:a16="http://schemas.microsoft.com/office/drawing/2014/main" id="{ADF7D824-2963-D0D1-3270-F7E04A837BA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9480C77-18A5-407F-CC78-C60054D6E3F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B7198A8D-C869-EEE0-627B-8CCEEEAA0519}"/>
                </a:ext>
              </a:extLst>
            </p:cNvPr>
            <p:cNvGrpSpPr/>
            <p:nvPr/>
          </p:nvGrpSpPr>
          <p:grpSpPr>
            <a:xfrm>
              <a:off x="4141446" y="3315401"/>
              <a:ext cx="42073" cy="42073"/>
              <a:chOff x="4044210" y="3548209"/>
              <a:chExt cx="42073" cy="42073"/>
            </a:xfrm>
          </p:grpSpPr>
          <p:cxnSp>
            <p:nvCxnSpPr>
              <p:cNvPr id="311" name="Straight Connector 310">
                <a:extLst>
                  <a:ext uri="{FF2B5EF4-FFF2-40B4-BE49-F238E27FC236}">
                    <a16:creationId xmlns:a16="http://schemas.microsoft.com/office/drawing/2014/main" id="{FFE08937-6597-5D85-AB52-18FBC95DA58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3A87FA0-A5B3-E6BF-59A3-D580F4C7CF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674F9B73-FBC1-5A6E-4C6E-08FBE5E4A17A}"/>
                </a:ext>
              </a:extLst>
            </p:cNvPr>
            <p:cNvGrpSpPr/>
            <p:nvPr/>
          </p:nvGrpSpPr>
          <p:grpSpPr>
            <a:xfrm>
              <a:off x="3822622" y="3315401"/>
              <a:ext cx="42073" cy="42073"/>
              <a:chOff x="4044210" y="3548209"/>
              <a:chExt cx="42073" cy="42073"/>
            </a:xfrm>
          </p:grpSpPr>
          <p:cxnSp>
            <p:nvCxnSpPr>
              <p:cNvPr id="314" name="Straight Connector 313">
                <a:extLst>
                  <a:ext uri="{FF2B5EF4-FFF2-40B4-BE49-F238E27FC236}">
                    <a16:creationId xmlns:a16="http://schemas.microsoft.com/office/drawing/2014/main" id="{61C8ECB9-C7B5-89F8-2DB4-9F08F8C66B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0A3AFA3-FD1A-B44F-1FC0-FEFBD358F78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6D215FCB-B3E5-BB49-8849-6F3A5E9FD3E5}"/>
                </a:ext>
              </a:extLst>
            </p:cNvPr>
            <p:cNvGrpSpPr/>
            <p:nvPr/>
          </p:nvGrpSpPr>
          <p:grpSpPr>
            <a:xfrm>
              <a:off x="3860021" y="3315401"/>
              <a:ext cx="42073" cy="42073"/>
              <a:chOff x="4044210" y="3548209"/>
              <a:chExt cx="42073" cy="42073"/>
            </a:xfrm>
          </p:grpSpPr>
          <p:cxnSp>
            <p:nvCxnSpPr>
              <p:cNvPr id="317" name="Straight Connector 316">
                <a:extLst>
                  <a:ext uri="{FF2B5EF4-FFF2-40B4-BE49-F238E27FC236}">
                    <a16:creationId xmlns:a16="http://schemas.microsoft.com/office/drawing/2014/main" id="{A05146A4-95C8-7FB2-9BE1-C1B19CADB01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22B5F66-C7F4-3BF3-91DB-C5495BD4C50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E9C571E6-C0CA-0355-E784-6C03BC186579}"/>
                </a:ext>
              </a:extLst>
            </p:cNvPr>
            <p:cNvGrpSpPr/>
            <p:nvPr/>
          </p:nvGrpSpPr>
          <p:grpSpPr>
            <a:xfrm>
              <a:off x="3882460" y="3315401"/>
              <a:ext cx="42073" cy="42073"/>
              <a:chOff x="4044210" y="3548209"/>
              <a:chExt cx="42073" cy="42073"/>
            </a:xfrm>
          </p:grpSpPr>
          <p:cxnSp>
            <p:nvCxnSpPr>
              <p:cNvPr id="98" name="Straight Connector 97">
                <a:extLst>
                  <a:ext uri="{FF2B5EF4-FFF2-40B4-BE49-F238E27FC236}">
                    <a16:creationId xmlns:a16="http://schemas.microsoft.com/office/drawing/2014/main" id="{44DA0726-1154-C45C-2110-42ACB92709F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D485329-4CCF-A568-B10F-DAF285A361C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4E6F3D56-0F4F-8CB7-0F77-B3BDA273E19B}"/>
                </a:ext>
              </a:extLst>
            </p:cNvPr>
            <p:cNvGrpSpPr/>
            <p:nvPr/>
          </p:nvGrpSpPr>
          <p:grpSpPr>
            <a:xfrm>
              <a:off x="3936687" y="3315401"/>
              <a:ext cx="42073" cy="42073"/>
              <a:chOff x="4044210" y="3548209"/>
              <a:chExt cx="42073" cy="42073"/>
            </a:xfrm>
          </p:grpSpPr>
          <p:cxnSp>
            <p:nvCxnSpPr>
              <p:cNvPr id="101" name="Straight Connector 100">
                <a:extLst>
                  <a:ext uri="{FF2B5EF4-FFF2-40B4-BE49-F238E27FC236}">
                    <a16:creationId xmlns:a16="http://schemas.microsoft.com/office/drawing/2014/main" id="{988536F0-3131-FCB6-33EF-A952B3755C0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9763CA8-089C-9F44-5957-4D725B1AF90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583B9912-6799-5204-B86E-BB1E9C689981}"/>
                </a:ext>
              </a:extLst>
            </p:cNvPr>
            <p:cNvGrpSpPr/>
            <p:nvPr/>
          </p:nvGrpSpPr>
          <p:grpSpPr>
            <a:xfrm>
              <a:off x="4055428" y="3315401"/>
              <a:ext cx="42073" cy="42073"/>
              <a:chOff x="4044210" y="3548209"/>
              <a:chExt cx="42073" cy="42073"/>
            </a:xfrm>
          </p:grpSpPr>
          <p:cxnSp>
            <p:nvCxnSpPr>
              <p:cNvPr id="104" name="Straight Connector 103">
                <a:extLst>
                  <a:ext uri="{FF2B5EF4-FFF2-40B4-BE49-F238E27FC236}">
                    <a16:creationId xmlns:a16="http://schemas.microsoft.com/office/drawing/2014/main" id="{0B43F760-E2C7-DE73-395F-DADDBB317D4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9956071-729E-F924-C2D2-27499C66E9C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00E04ABE-D439-7B92-38D2-F443F9CE2E5C}"/>
                </a:ext>
              </a:extLst>
            </p:cNvPr>
            <p:cNvGrpSpPr/>
            <p:nvPr/>
          </p:nvGrpSpPr>
          <p:grpSpPr>
            <a:xfrm>
              <a:off x="3801117" y="3315401"/>
              <a:ext cx="42073" cy="42073"/>
              <a:chOff x="4044210" y="3548209"/>
              <a:chExt cx="42073" cy="42073"/>
            </a:xfrm>
          </p:grpSpPr>
          <p:cxnSp>
            <p:nvCxnSpPr>
              <p:cNvPr id="107" name="Straight Connector 106">
                <a:extLst>
                  <a:ext uri="{FF2B5EF4-FFF2-40B4-BE49-F238E27FC236}">
                    <a16:creationId xmlns:a16="http://schemas.microsoft.com/office/drawing/2014/main" id="{D920EC2A-89AB-3A7E-CC3B-75F1AF7B6BA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7AF84C0-B9EB-6C07-48D5-0B064D16993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508E27CD-5728-CC39-2B99-005FAABD7CEA}"/>
                </a:ext>
              </a:extLst>
            </p:cNvPr>
            <p:cNvGrpSpPr/>
            <p:nvPr/>
          </p:nvGrpSpPr>
          <p:grpSpPr>
            <a:xfrm>
              <a:off x="3743149" y="3315401"/>
              <a:ext cx="42073" cy="42073"/>
              <a:chOff x="4044210" y="3548209"/>
              <a:chExt cx="42073" cy="42073"/>
            </a:xfrm>
          </p:grpSpPr>
          <p:cxnSp>
            <p:nvCxnSpPr>
              <p:cNvPr id="110" name="Straight Connector 109">
                <a:extLst>
                  <a:ext uri="{FF2B5EF4-FFF2-40B4-BE49-F238E27FC236}">
                    <a16:creationId xmlns:a16="http://schemas.microsoft.com/office/drawing/2014/main" id="{CA7EF601-CBA8-3E36-F17E-AC638DFB63B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2095729-8989-A9E1-8E48-096A644342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E28C3C6E-8E40-FCFF-C836-A36D41BE929C}"/>
                </a:ext>
              </a:extLst>
            </p:cNvPr>
            <p:cNvGrpSpPr/>
            <p:nvPr/>
          </p:nvGrpSpPr>
          <p:grpSpPr>
            <a:xfrm>
              <a:off x="3716034" y="3315401"/>
              <a:ext cx="42073" cy="42073"/>
              <a:chOff x="4044210" y="3548209"/>
              <a:chExt cx="42073" cy="42073"/>
            </a:xfrm>
          </p:grpSpPr>
          <p:cxnSp>
            <p:nvCxnSpPr>
              <p:cNvPr id="113" name="Straight Connector 112">
                <a:extLst>
                  <a:ext uri="{FF2B5EF4-FFF2-40B4-BE49-F238E27FC236}">
                    <a16:creationId xmlns:a16="http://schemas.microsoft.com/office/drawing/2014/main" id="{3A0FF8D0-0350-23EF-4F8B-2DB132AFAA1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418F676-ABC5-2BC2-BB8C-565D4F56081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B8325EEF-6FCC-BAE4-EC11-705060F8D107}"/>
                </a:ext>
              </a:extLst>
            </p:cNvPr>
            <p:cNvGrpSpPr/>
            <p:nvPr/>
          </p:nvGrpSpPr>
          <p:grpSpPr>
            <a:xfrm>
              <a:off x="3502863" y="3315401"/>
              <a:ext cx="42073" cy="42073"/>
              <a:chOff x="4044210" y="3548209"/>
              <a:chExt cx="42073" cy="42073"/>
            </a:xfrm>
          </p:grpSpPr>
          <p:cxnSp>
            <p:nvCxnSpPr>
              <p:cNvPr id="116" name="Straight Connector 115">
                <a:extLst>
                  <a:ext uri="{FF2B5EF4-FFF2-40B4-BE49-F238E27FC236}">
                    <a16:creationId xmlns:a16="http://schemas.microsoft.com/office/drawing/2014/main" id="{C093760B-48A1-E072-3C4E-7638C8B2716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45F57F3-292D-E5F1-B6C7-9765E595989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7147DE79-D641-7FF2-4CD4-FD9AE59F027C}"/>
                </a:ext>
              </a:extLst>
            </p:cNvPr>
            <p:cNvGrpSpPr/>
            <p:nvPr/>
          </p:nvGrpSpPr>
          <p:grpSpPr>
            <a:xfrm>
              <a:off x="3604773" y="3315401"/>
              <a:ext cx="42073" cy="42073"/>
              <a:chOff x="4044210" y="3548209"/>
              <a:chExt cx="42073" cy="42073"/>
            </a:xfrm>
          </p:grpSpPr>
          <p:cxnSp>
            <p:nvCxnSpPr>
              <p:cNvPr id="119" name="Straight Connector 118">
                <a:extLst>
                  <a:ext uri="{FF2B5EF4-FFF2-40B4-BE49-F238E27FC236}">
                    <a16:creationId xmlns:a16="http://schemas.microsoft.com/office/drawing/2014/main" id="{ECA344DF-8DE3-7155-4538-0E61A672991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7878A70-08F1-E98E-301E-C392A50FBC3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AB03F7E4-4B50-F0D8-B8AD-F67BAC051862}"/>
                </a:ext>
              </a:extLst>
            </p:cNvPr>
            <p:cNvGrpSpPr/>
            <p:nvPr/>
          </p:nvGrpSpPr>
          <p:grpSpPr>
            <a:xfrm>
              <a:off x="3392535" y="3312597"/>
              <a:ext cx="42073" cy="42073"/>
              <a:chOff x="4044210" y="3548209"/>
              <a:chExt cx="42073" cy="42073"/>
            </a:xfrm>
          </p:grpSpPr>
          <p:cxnSp>
            <p:nvCxnSpPr>
              <p:cNvPr id="123" name="Straight Connector 122">
                <a:extLst>
                  <a:ext uri="{FF2B5EF4-FFF2-40B4-BE49-F238E27FC236}">
                    <a16:creationId xmlns:a16="http://schemas.microsoft.com/office/drawing/2014/main" id="{FEF12B40-DE4F-C529-67A2-22A2E61CDFA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B4897202-FA17-E66B-B8FB-B93B83B29E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BC151F9E-6532-3665-02F1-BF92C7AFE5B5}"/>
                </a:ext>
              </a:extLst>
            </p:cNvPr>
            <p:cNvGrpSpPr/>
            <p:nvPr/>
          </p:nvGrpSpPr>
          <p:grpSpPr>
            <a:xfrm>
              <a:off x="2978344" y="3076984"/>
              <a:ext cx="42073" cy="42073"/>
              <a:chOff x="4044210" y="3548209"/>
              <a:chExt cx="42073" cy="42073"/>
            </a:xfrm>
          </p:grpSpPr>
          <p:cxnSp>
            <p:nvCxnSpPr>
              <p:cNvPr id="126" name="Straight Connector 125">
                <a:extLst>
                  <a:ext uri="{FF2B5EF4-FFF2-40B4-BE49-F238E27FC236}">
                    <a16:creationId xmlns:a16="http://schemas.microsoft.com/office/drawing/2014/main" id="{61B0D411-16D5-B53C-C83B-C9EF1310F3A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5C96B72-8F12-F809-95E4-CFC153A6BF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E3306D03-8D2F-3A8B-03F6-1FC148D40117}"/>
                </a:ext>
              </a:extLst>
            </p:cNvPr>
            <p:cNvGrpSpPr/>
            <p:nvPr/>
          </p:nvGrpSpPr>
          <p:grpSpPr>
            <a:xfrm>
              <a:off x="3248550" y="3242474"/>
              <a:ext cx="42073" cy="42073"/>
              <a:chOff x="4044210" y="3548209"/>
              <a:chExt cx="42073" cy="42073"/>
            </a:xfrm>
          </p:grpSpPr>
          <p:cxnSp>
            <p:nvCxnSpPr>
              <p:cNvPr id="322" name="Straight Connector 321">
                <a:extLst>
                  <a:ext uri="{FF2B5EF4-FFF2-40B4-BE49-F238E27FC236}">
                    <a16:creationId xmlns:a16="http://schemas.microsoft.com/office/drawing/2014/main" id="{9E729707-267D-62A1-B824-50ADA0DE78F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AE76A3C-5300-EA0D-FF59-597485B307E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4795BFE8-435A-EF3F-6808-8D3CE6AC0362}"/>
                </a:ext>
              </a:extLst>
            </p:cNvPr>
            <p:cNvGrpSpPr/>
            <p:nvPr/>
          </p:nvGrpSpPr>
          <p:grpSpPr>
            <a:xfrm>
              <a:off x="3321478" y="3239669"/>
              <a:ext cx="42073" cy="42073"/>
              <a:chOff x="4044210" y="3548209"/>
              <a:chExt cx="42073" cy="42073"/>
            </a:xfrm>
          </p:grpSpPr>
          <p:cxnSp>
            <p:nvCxnSpPr>
              <p:cNvPr id="325" name="Straight Connector 324">
                <a:extLst>
                  <a:ext uri="{FF2B5EF4-FFF2-40B4-BE49-F238E27FC236}">
                    <a16:creationId xmlns:a16="http://schemas.microsoft.com/office/drawing/2014/main" id="{C04BABF0-ECAD-0EF7-6A14-7A5C1A58194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74A68240-9F64-C81C-5066-3DD31AED45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64C2374B-7432-AC14-7B30-2E01F8FC0790}"/>
                </a:ext>
              </a:extLst>
            </p:cNvPr>
            <p:cNvGrpSpPr/>
            <p:nvPr/>
          </p:nvGrpSpPr>
          <p:grpSpPr>
            <a:xfrm>
              <a:off x="3356072" y="3234059"/>
              <a:ext cx="42073" cy="42073"/>
              <a:chOff x="4044210" y="3548209"/>
              <a:chExt cx="42073" cy="42073"/>
            </a:xfrm>
          </p:grpSpPr>
          <p:cxnSp>
            <p:nvCxnSpPr>
              <p:cNvPr id="329" name="Straight Connector 328">
                <a:extLst>
                  <a:ext uri="{FF2B5EF4-FFF2-40B4-BE49-F238E27FC236}">
                    <a16:creationId xmlns:a16="http://schemas.microsoft.com/office/drawing/2014/main" id="{5FC4EB05-1399-3AFA-EECE-DB225618B0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FA50CC3-21F2-7D1A-305A-B3A0C39270D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1BCBD6D8-736B-5E22-E7FB-7BB8CD72B74D}"/>
                </a:ext>
              </a:extLst>
            </p:cNvPr>
            <p:cNvGrpSpPr/>
            <p:nvPr/>
          </p:nvGrpSpPr>
          <p:grpSpPr>
            <a:xfrm>
              <a:off x="3491642" y="3315401"/>
              <a:ext cx="42073" cy="42073"/>
              <a:chOff x="4044210" y="3548209"/>
              <a:chExt cx="42073" cy="42073"/>
            </a:xfrm>
          </p:grpSpPr>
          <p:cxnSp>
            <p:nvCxnSpPr>
              <p:cNvPr id="332" name="Straight Connector 331">
                <a:extLst>
                  <a:ext uri="{FF2B5EF4-FFF2-40B4-BE49-F238E27FC236}">
                    <a16:creationId xmlns:a16="http://schemas.microsoft.com/office/drawing/2014/main" id="{01D44500-8C6F-5252-5BB5-D5673A6C954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3C57B48-752C-3786-3E3B-88F3347837B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66D6D33D-9D41-58AA-E964-9086632B1875}"/>
                </a:ext>
              </a:extLst>
            </p:cNvPr>
            <p:cNvGrpSpPr/>
            <p:nvPr/>
          </p:nvGrpSpPr>
          <p:grpSpPr>
            <a:xfrm>
              <a:off x="3032573" y="3117188"/>
              <a:ext cx="42073" cy="42073"/>
              <a:chOff x="4044210" y="3548209"/>
              <a:chExt cx="42073" cy="42073"/>
            </a:xfrm>
          </p:grpSpPr>
          <p:cxnSp>
            <p:nvCxnSpPr>
              <p:cNvPr id="335" name="Straight Connector 334">
                <a:extLst>
                  <a:ext uri="{FF2B5EF4-FFF2-40B4-BE49-F238E27FC236}">
                    <a16:creationId xmlns:a16="http://schemas.microsoft.com/office/drawing/2014/main" id="{EFF4E8F3-760A-BF08-F631-23B3D63F787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6FE6442-DCA3-99BB-E542-E22EEF91546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B7675D2E-797D-60C6-C241-9EB69327C021}"/>
                </a:ext>
              </a:extLst>
            </p:cNvPr>
            <p:cNvGrpSpPr/>
            <p:nvPr/>
          </p:nvGrpSpPr>
          <p:grpSpPr>
            <a:xfrm>
              <a:off x="3103631" y="3177960"/>
              <a:ext cx="42073" cy="42073"/>
              <a:chOff x="4044210" y="3548209"/>
              <a:chExt cx="42073" cy="42073"/>
            </a:xfrm>
          </p:grpSpPr>
          <p:cxnSp>
            <p:nvCxnSpPr>
              <p:cNvPr id="339" name="Straight Connector 338">
                <a:extLst>
                  <a:ext uri="{FF2B5EF4-FFF2-40B4-BE49-F238E27FC236}">
                    <a16:creationId xmlns:a16="http://schemas.microsoft.com/office/drawing/2014/main" id="{93C8A300-51B2-FCD3-84EE-CE8BFD97715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B0571A7-47DF-4031-492C-74FCE97185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32838571-9D85-BE87-1511-2FED3A2DDB21}"/>
                </a:ext>
              </a:extLst>
            </p:cNvPr>
            <p:cNvGrpSpPr/>
            <p:nvPr/>
          </p:nvGrpSpPr>
          <p:grpSpPr>
            <a:xfrm>
              <a:off x="3198998" y="3206010"/>
              <a:ext cx="42073" cy="42073"/>
              <a:chOff x="4044210" y="3548209"/>
              <a:chExt cx="42073" cy="42073"/>
            </a:xfrm>
          </p:grpSpPr>
          <p:cxnSp>
            <p:nvCxnSpPr>
              <p:cNvPr id="342" name="Straight Connector 341">
                <a:extLst>
                  <a:ext uri="{FF2B5EF4-FFF2-40B4-BE49-F238E27FC236}">
                    <a16:creationId xmlns:a16="http://schemas.microsoft.com/office/drawing/2014/main" id="{10BDB629-8DEF-3A04-E85F-775D08984F0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E67AC16-6F5A-2FF9-6DC0-B8BDEC2976C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39CEF870-887A-EC4A-A18E-39D69CEE07C8}"/>
                </a:ext>
              </a:extLst>
            </p:cNvPr>
            <p:cNvGrpSpPr/>
            <p:nvPr/>
          </p:nvGrpSpPr>
          <p:grpSpPr>
            <a:xfrm>
              <a:off x="3309323" y="3248084"/>
              <a:ext cx="42073" cy="42073"/>
              <a:chOff x="4044210" y="3548209"/>
              <a:chExt cx="42073" cy="42073"/>
            </a:xfrm>
          </p:grpSpPr>
          <p:cxnSp>
            <p:nvCxnSpPr>
              <p:cNvPr id="346" name="Straight Connector 345">
                <a:extLst>
                  <a:ext uri="{FF2B5EF4-FFF2-40B4-BE49-F238E27FC236}">
                    <a16:creationId xmlns:a16="http://schemas.microsoft.com/office/drawing/2014/main" id="{47D4D3CE-9E01-AFF3-25ED-1E023CD972C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1210A404-C59F-CFB0-CFB3-CD3CEBF416C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8FED8B95-458C-6BFA-DA8E-072DB3FA6ABD}"/>
                </a:ext>
              </a:extLst>
            </p:cNvPr>
            <p:cNvGrpSpPr/>
            <p:nvPr/>
          </p:nvGrpSpPr>
          <p:grpSpPr>
            <a:xfrm>
              <a:off x="3385990" y="3315401"/>
              <a:ext cx="42073" cy="42073"/>
              <a:chOff x="4044210" y="3548209"/>
              <a:chExt cx="42073" cy="42073"/>
            </a:xfrm>
          </p:grpSpPr>
          <p:cxnSp>
            <p:nvCxnSpPr>
              <p:cNvPr id="350" name="Straight Connector 349">
                <a:extLst>
                  <a:ext uri="{FF2B5EF4-FFF2-40B4-BE49-F238E27FC236}">
                    <a16:creationId xmlns:a16="http://schemas.microsoft.com/office/drawing/2014/main" id="{F1FDB23B-EFE2-9616-A82D-E7EC5643811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32D23B1-338D-8A79-56D5-A4A0516519E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E70CBC37-092E-2EC0-2A61-675AC27DD42C}"/>
                </a:ext>
              </a:extLst>
            </p:cNvPr>
            <p:cNvGrpSpPr/>
            <p:nvPr/>
          </p:nvGrpSpPr>
          <p:grpSpPr>
            <a:xfrm>
              <a:off x="2062073" y="2730110"/>
              <a:ext cx="42073" cy="42073"/>
              <a:chOff x="4044210" y="3548209"/>
              <a:chExt cx="42073" cy="42073"/>
            </a:xfrm>
          </p:grpSpPr>
          <p:cxnSp>
            <p:nvCxnSpPr>
              <p:cNvPr id="377" name="Straight Connector 376">
                <a:extLst>
                  <a:ext uri="{FF2B5EF4-FFF2-40B4-BE49-F238E27FC236}">
                    <a16:creationId xmlns:a16="http://schemas.microsoft.com/office/drawing/2014/main" id="{ECD2D933-8DB8-7D3E-574A-CF552830399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080CB16-D0C5-1D80-7D26-AE239205612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9E9374B3-A0C2-810F-303B-49E1FB04467E}"/>
                </a:ext>
              </a:extLst>
            </p:cNvPr>
            <p:cNvGrpSpPr/>
            <p:nvPr/>
          </p:nvGrpSpPr>
          <p:grpSpPr>
            <a:xfrm>
              <a:off x="2478136" y="2853526"/>
              <a:ext cx="42073" cy="42073"/>
              <a:chOff x="4044210" y="3548209"/>
              <a:chExt cx="42073" cy="42073"/>
            </a:xfrm>
          </p:grpSpPr>
          <p:cxnSp>
            <p:nvCxnSpPr>
              <p:cNvPr id="392" name="Straight Connector 391">
                <a:extLst>
                  <a:ext uri="{FF2B5EF4-FFF2-40B4-BE49-F238E27FC236}">
                    <a16:creationId xmlns:a16="http://schemas.microsoft.com/office/drawing/2014/main" id="{963DF790-54BE-D37B-E2AF-4903D8C366E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F0FEA3FD-0874-03A0-74A4-17AEF91B913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0F269D24-F130-40F3-E25E-74AD2899F080}"/>
                </a:ext>
              </a:extLst>
            </p:cNvPr>
            <p:cNvGrpSpPr/>
            <p:nvPr/>
          </p:nvGrpSpPr>
          <p:grpSpPr>
            <a:xfrm>
              <a:off x="2091058" y="2730109"/>
              <a:ext cx="42073" cy="42073"/>
              <a:chOff x="4044210" y="3548209"/>
              <a:chExt cx="42073" cy="42073"/>
            </a:xfrm>
          </p:grpSpPr>
          <p:cxnSp>
            <p:nvCxnSpPr>
              <p:cNvPr id="395" name="Straight Connector 394">
                <a:extLst>
                  <a:ext uri="{FF2B5EF4-FFF2-40B4-BE49-F238E27FC236}">
                    <a16:creationId xmlns:a16="http://schemas.microsoft.com/office/drawing/2014/main" id="{FE2E0B00-D93F-3656-2B5B-9A7FD620A78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71323522-2642-021A-5FA2-41593483036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7A77E0CE-5B5A-4FDE-E9F7-8F5212DFFC93}"/>
                </a:ext>
              </a:extLst>
            </p:cNvPr>
            <p:cNvGrpSpPr/>
            <p:nvPr/>
          </p:nvGrpSpPr>
          <p:grpSpPr>
            <a:xfrm>
              <a:off x="2451021" y="2819867"/>
              <a:ext cx="42073" cy="42073"/>
              <a:chOff x="4044210" y="3548209"/>
              <a:chExt cx="42073" cy="42073"/>
            </a:xfrm>
          </p:grpSpPr>
          <p:cxnSp>
            <p:nvCxnSpPr>
              <p:cNvPr id="398" name="Straight Connector 397">
                <a:extLst>
                  <a:ext uri="{FF2B5EF4-FFF2-40B4-BE49-F238E27FC236}">
                    <a16:creationId xmlns:a16="http://schemas.microsoft.com/office/drawing/2014/main" id="{5D84E639-7E6E-C592-09EF-B8033780849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80190F96-3DD4-4B74-C321-34556F679EE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4FB92C76-F981-C8C9-B447-C96CAB1C454E}"/>
                </a:ext>
              </a:extLst>
            </p:cNvPr>
            <p:cNvGrpSpPr/>
            <p:nvPr/>
          </p:nvGrpSpPr>
          <p:grpSpPr>
            <a:xfrm>
              <a:off x="2365939" y="2780598"/>
              <a:ext cx="42073" cy="42073"/>
              <a:chOff x="4044210" y="3548209"/>
              <a:chExt cx="42073" cy="42073"/>
            </a:xfrm>
          </p:grpSpPr>
          <p:cxnSp>
            <p:nvCxnSpPr>
              <p:cNvPr id="404" name="Straight Connector 403">
                <a:extLst>
                  <a:ext uri="{FF2B5EF4-FFF2-40B4-BE49-F238E27FC236}">
                    <a16:creationId xmlns:a16="http://schemas.microsoft.com/office/drawing/2014/main" id="{3B8C3C27-978A-4947-7891-7D8674A47FE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B23039A-FFAC-1480-DEF3-303605DDC1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7B6EC350-15A5-76DD-EB41-6C02486DC241}"/>
                </a:ext>
              </a:extLst>
            </p:cNvPr>
            <p:cNvGrpSpPr/>
            <p:nvPr/>
          </p:nvGrpSpPr>
          <p:grpSpPr>
            <a:xfrm>
              <a:off x="2512729" y="2870355"/>
              <a:ext cx="42073" cy="42073"/>
              <a:chOff x="4044210" y="3548209"/>
              <a:chExt cx="42073" cy="42073"/>
            </a:xfrm>
          </p:grpSpPr>
          <p:cxnSp>
            <p:nvCxnSpPr>
              <p:cNvPr id="407" name="Straight Connector 406">
                <a:extLst>
                  <a:ext uri="{FF2B5EF4-FFF2-40B4-BE49-F238E27FC236}">
                    <a16:creationId xmlns:a16="http://schemas.microsoft.com/office/drawing/2014/main" id="{E6F76C4B-91DF-78D5-E865-C1EC2CF585B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F6E6A7A-89A8-5DD7-AE5F-308E724790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538C0C4E-1CD2-FB74-2FBC-E2BC4CA7FAA5}"/>
                </a:ext>
              </a:extLst>
            </p:cNvPr>
            <p:cNvGrpSpPr/>
            <p:nvPr/>
          </p:nvGrpSpPr>
          <p:grpSpPr>
            <a:xfrm>
              <a:off x="2586591" y="2881575"/>
              <a:ext cx="42073" cy="42073"/>
              <a:chOff x="4044210" y="3548209"/>
              <a:chExt cx="42073" cy="42073"/>
            </a:xfrm>
          </p:grpSpPr>
          <p:cxnSp>
            <p:nvCxnSpPr>
              <p:cNvPr id="410" name="Straight Connector 409">
                <a:extLst>
                  <a:ext uri="{FF2B5EF4-FFF2-40B4-BE49-F238E27FC236}">
                    <a16:creationId xmlns:a16="http://schemas.microsoft.com/office/drawing/2014/main" id="{2DBFEABD-8762-8994-2A46-D77B0125569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D0BCD9AD-887B-4CC8-913B-AC2C78B91C5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477DB6C6-B6D2-03DA-E390-E50028E8276D}"/>
                </a:ext>
              </a:extLst>
            </p:cNvPr>
            <p:cNvGrpSpPr/>
            <p:nvPr/>
          </p:nvGrpSpPr>
          <p:grpSpPr>
            <a:xfrm>
              <a:off x="2718424" y="3002186"/>
              <a:ext cx="42073" cy="42073"/>
              <a:chOff x="4044210" y="3548209"/>
              <a:chExt cx="42073" cy="42073"/>
            </a:xfrm>
          </p:grpSpPr>
          <p:cxnSp>
            <p:nvCxnSpPr>
              <p:cNvPr id="413" name="Straight Connector 412">
                <a:extLst>
                  <a:ext uri="{FF2B5EF4-FFF2-40B4-BE49-F238E27FC236}">
                    <a16:creationId xmlns:a16="http://schemas.microsoft.com/office/drawing/2014/main" id="{33B3483D-0519-F257-AB3F-D4AF5FB7E0E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234A24F-7696-2C23-9B98-64BE41E6761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E34A8F72-D372-08BB-B2AB-67D125E32D99}"/>
                </a:ext>
              </a:extLst>
            </p:cNvPr>
            <p:cNvGrpSpPr/>
            <p:nvPr/>
          </p:nvGrpSpPr>
          <p:grpSpPr>
            <a:xfrm>
              <a:off x="2609966" y="2884380"/>
              <a:ext cx="42073" cy="42073"/>
              <a:chOff x="4044210" y="3548209"/>
              <a:chExt cx="42073" cy="42073"/>
            </a:xfrm>
          </p:grpSpPr>
          <p:cxnSp>
            <p:nvCxnSpPr>
              <p:cNvPr id="416" name="Straight Connector 415">
                <a:extLst>
                  <a:ext uri="{FF2B5EF4-FFF2-40B4-BE49-F238E27FC236}">
                    <a16:creationId xmlns:a16="http://schemas.microsoft.com/office/drawing/2014/main" id="{6F2252B5-F1C4-0B95-ADE6-F04EB7620D6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8FF8B4EF-0988-2E11-7A19-65A36289EB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FE696338-EBD3-F27F-8456-E84C34118909}"/>
                </a:ext>
              </a:extLst>
            </p:cNvPr>
            <p:cNvGrpSpPr/>
            <p:nvPr/>
          </p:nvGrpSpPr>
          <p:grpSpPr>
            <a:xfrm>
              <a:off x="2794154" y="3024625"/>
              <a:ext cx="42073" cy="42073"/>
              <a:chOff x="4044210" y="3548209"/>
              <a:chExt cx="42073" cy="42073"/>
            </a:xfrm>
          </p:grpSpPr>
          <p:cxnSp>
            <p:nvCxnSpPr>
              <p:cNvPr id="419" name="Straight Connector 418">
                <a:extLst>
                  <a:ext uri="{FF2B5EF4-FFF2-40B4-BE49-F238E27FC236}">
                    <a16:creationId xmlns:a16="http://schemas.microsoft.com/office/drawing/2014/main" id="{CF94AFC3-441C-523B-A107-F4F56F5B09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24FF7C2C-8978-6BE8-812F-28524FF69F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7659945A-1B2A-3E32-227A-973372024296}"/>
                </a:ext>
              </a:extLst>
            </p:cNvPr>
            <p:cNvGrpSpPr/>
            <p:nvPr/>
          </p:nvGrpSpPr>
          <p:grpSpPr>
            <a:xfrm>
              <a:off x="2887652" y="3077918"/>
              <a:ext cx="42073" cy="42073"/>
              <a:chOff x="4044210" y="3548209"/>
              <a:chExt cx="42073" cy="42073"/>
            </a:xfrm>
          </p:grpSpPr>
          <p:cxnSp>
            <p:nvCxnSpPr>
              <p:cNvPr id="422" name="Straight Connector 421">
                <a:extLst>
                  <a:ext uri="{FF2B5EF4-FFF2-40B4-BE49-F238E27FC236}">
                    <a16:creationId xmlns:a16="http://schemas.microsoft.com/office/drawing/2014/main" id="{13509003-782D-7320-F961-5957B5CF2ED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DE496A65-66D8-24D1-2C0F-F866CE2485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sp>
        <p:nvSpPr>
          <p:cNvPr id="424" name="Freeform: Shape 423">
            <a:extLst>
              <a:ext uri="{FF2B5EF4-FFF2-40B4-BE49-F238E27FC236}">
                <a16:creationId xmlns:a16="http://schemas.microsoft.com/office/drawing/2014/main" id="{7602333D-AEA5-4522-FEB8-946372820DD0}"/>
              </a:ext>
            </a:extLst>
          </p:cNvPr>
          <p:cNvSpPr/>
          <p:nvPr/>
        </p:nvSpPr>
        <p:spPr bwMode="auto">
          <a:xfrm>
            <a:off x="2033558" y="2348519"/>
            <a:ext cx="3576258" cy="1523065"/>
          </a:xfrm>
          <a:custGeom>
            <a:avLst/>
            <a:gdLst>
              <a:gd name="connsiteX0" fmla="*/ 3576258 w 3576258"/>
              <a:gd name="connsiteY0" fmla="*/ 1523065 h 1523065"/>
              <a:gd name="connsiteX1" fmla="*/ 2479539 w 3576258"/>
              <a:gd name="connsiteY1" fmla="*/ 1523065 h 1523065"/>
              <a:gd name="connsiteX2" fmla="*/ 2479539 w 3576258"/>
              <a:gd name="connsiteY2" fmla="*/ 1377210 h 1523065"/>
              <a:gd name="connsiteX3" fmla="*/ 1433308 w 3576258"/>
              <a:gd name="connsiteY3" fmla="*/ 1377210 h 1523065"/>
              <a:gd name="connsiteX4" fmla="*/ 1433308 w 3576258"/>
              <a:gd name="connsiteY4" fmla="*/ 1293062 h 1523065"/>
              <a:gd name="connsiteX5" fmla="*/ 1287453 w 3576258"/>
              <a:gd name="connsiteY5" fmla="*/ 1293062 h 1523065"/>
              <a:gd name="connsiteX6" fmla="*/ 1287453 w 3576258"/>
              <a:gd name="connsiteY6" fmla="*/ 1256599 h 1523065"/>
              <a:gd name="connsiteX7" fmla="*/ 1234160 w 3576258"/>
              <a:gd name="connsiteY7" fmla="*/ 1256599 h 1523065"/>
              <a:gd name="connsiteX8" fmla="*/ 1234160 w 3576258"/>
              <a:gd name="connsiteY8" fmla="*/ 1231355 h 1523065"/>
              <a:gd name="connsiteX9" fmla="*/ 1138793 w 3576258"/>
              <a:gd name="connsiteY9" fmla="*/ 1231355 h 1523065"/>
              <a:gd name="connsiteX10" fmla="*/ 1138793 w 3576258"/>
              <a:gd name="connsiteY10" fmla="*/ 1200501 h 1523065"/>
              <a:gd name="connsiteX11" fmla="*/ 998548 w 3576258"/>
              <a:gd name="connsiteY11" fmla="*/ 1200501 h 1523065"/>
              <a:gd name="connsiteX12" fmla="*/ 998548 w 3576258"/>
              <a:gd name="connsiteY12" fmla="*/ 1166842 h 1523065"/>
              <a:gd name="connsiteX13" fmla="*/ 880741 w 3576258"/>
              <a:gd name="connsiteY13" fmla="*/ 1166842 h 1523065"/>
              <a:gd name="connsiteX14" fmla="*/ 880741 w 3576258"/>
              <a:gd name="connsiteY14" fmla="*/ 1135988 h 1523065"/>
              <a:gd name="connsiteX15" fmla="*/ 863912 w 3576258"/>
              <a:gd name="connsiteY15" fmla="*/ 1135988 h 1523065"/>
              <a:gd name="connsiteX16" fmla="*/ 863912 w 3576258"/>
              <a:gd name="connsiteY16" fmla="*/ 1082694 h 1523065"/>
              <a:gd name="connsiteX17" fmla="*/ 841473 w 3576258"/>
              <a:gd name="connsiteY17" fmla="*/ 1082694 h 1523065"/>
              <a:gd name="connsiteX18" fmla="*/ 841473 w 3576258"/>
              <a:gd name="connsiteY18" fmla="*/ 1026596 h 1523065"/>
              <a:gd name="connsiteX19" fmla="*/ 796594 w 3576258"/>
              <a:gd name="connsiteY19" fmla="*/ 1026596 h 1523065"/>
              <a:gd name="connsiteX20" fmla="*/ 796594 w 3576258"/>
              <a:gd name="connsiteY20" fmla="*/ 990132 h 1523065"/>
              <a:gd name="connsiteX21" fmla="*/ 757325 w 3576258"/>
              <a:gd name="connsiteY21" fmla="*/ 990132 h 1523065"/>
              <a:gd name="connsiteX22" fmla="*/ 757325 w 3576258"/>
              <a:gd name="connsiteY22" fmla="*/ 950864 h 1523065"/>
              <a:gd name="connsiteX23" fmla="*/ 740496 w 3576258"/>
              <a:gd name="connsiteY23" fmla="*/ 950864 h 1523065"/>
              <a:gd name="connsiteX24" fmla="*/ 740496 w 3576258"/>
              <a:gd name="connsiteY24" fmla="*/ 914400 h 1523065"/>
              <a:gd name="connsiteX25" fmla="*/ 645129 w 3576258"/>
              <a:gd name="connsiteY25" fmla="*/ 914400 h 1523065"/>
              <a:gd name="connsiteX26" fmla="*/ 645129 w 3576258"/>
              <a:gd name="connsiteY26" fmla="*/ 788179 h 1523065"/>
              <a:gd name="connsiteX27" fmla="*/ 633909 w 3576258"/>
              <a:gd name="connsiteY27" fmla="*/ 788179 h 1523065"/>
              <a:gd name="connsiteX28" fmla="*/ 633909 w 3576258"/>
              <a:gd name="connsiteY28" fmla="*/ 673178 h 1523065"/>
              <a:gd name="connsiteX29" fmla="*/ 628300 w 3576258"/>
              <a:gd name="connsiteY29" fmla="*/ 667569 h 1523065"/>
              <a:gd name="connsiteX30" fmla="*/ 628300 w 3576258"/>
              <a:gd name="connsiteY30" fmla="*/ 625494 h 1523065"/>
              <a:gd name="connsiteX31" fmla="*/ 617080 w 3576258"/>
              <a:gd name="connsiteY31" fmla="*/ 625494 h 1523065"/>
              <a:gd name="connsiteX32" fmla="*/ 617080 w 3576258"/>
              <a:gd name="connsiteY32" fmla="*/ 594640 h 1523065"/>
              <a:gd name="connsiteX33" fmla="*/ 597446 w 3576258"/>
              <a:gd name="connsiteY33" fmla="*/ 594640 h 1523065"/>
              <a:gd name="connsiteX34" fmla="*/ 597446 w 3576258"/>
              <a:gd name="connsiteY34" fmla="*/ 521713 h 1523065"/>
              <a:gd name="connsiteX35" fmla="*/ 532933 w 3576258"/>
              <a:gd name="connsiteY35" fmla="*/ 521713 h 1523065"/>
              <a:gd name="connsiteX36" fmla="*/ 532933 w 3576258"/>
              <a:gd name="connsiteY36" fmla="*/ 490859 h 1523065"/>
              <a:gd name="connsiteX37" fmla="*/ 502079 w 3576258"/>
              <a:gd name="connsiteY37" fmla="*/ 490859 h 1523065"/>
              <a:gd name="connsiteX38" fmla="*/ 502079 w 3576258"/>
              <a:gd name="connsiteY38" fmla="*/ 437566 h 1523065"/>
              <a:gd name="connsiteX39" fmla="*/ 485249 w 3576258"/>
              <a:gd name="connsiteY39" fmla="*/ 437566 h 1523065"/>
              <a:gd name="connsiteX40" fmla="*/ 485249 w 3576258"/>
              <a:gd name="connsiteY40" fmla="*/ 409516 h 1523065"/>
              <a:gd name="connsiteX41" fmla="*/ 460005 w 3576258"/>
              <a:gd name="connsiteY41" fmla="*/ 409516 h 1523065"/>
              <a:gd name="connsiteX42" fmla="*/ 460005 w 3576258"/>
              <a:gd name="connsiteY42" fmla="*/ 378662 h 1523065"/>
              <a:gd name="connsiteX43" fmla="*/ 443176 w 3576258"/>
              <a:gd name="connsiteY43" fmla="*/ 378662 h 1523065"/>
              <a:gd name="connsiteX44" fmla="*/ 443176 w 3576258"/>
              <a:gd name="connsiteY44" fmla="*/ 325369 h 1523065"/>
              <a:gd name="connsiteX45" fmla="*/ 423541 w 3576258"/>
              <a:gd name="connsiteY45" fmla="*/ 325369 h 1523065"/>
              <a:gd name="connsiteX46" fmla="*/ 423541 w 3576258"/>
              <a:gd name="connsiteY46" fmla="*/ 260856 h 1523065"/>
              <a:gd name="connsiteX47" fmla="*/ 415127 w 3576258"/>
              <a:gd name="connsiteY47" fmla="*/ 260856 h 1523065"/>
              <a:gd name="connsiteX48" fmla="*/ 415127 w 3576258"/>
              <a:gd name="connsiteY48" fmla="*/ 190734 h 1523065"/>
              <a:gd name="connsiteX49" fmla="*/ 389882 w 3576258"/>
              <a:gd name="connsiteY49" fmla="*/ 190734 h 1523065"/>
              <a:gd name="connsiteX50" fmla="*/ 389882 w 3576258"/>
              <a:gd name="connsiteY50" fmla="*/ 157075 h 1523065"/>
              <a:gd name="connsiteX51" fmla="*/ 333784 w 3576258"/>
              <a:gd name="connsiteY51" fmla="*/ 157075 h 1523065"/>
              <a:gd name="connsiteX52" fmla="*/ 333784 w 3576258"/>
              <a:gd name="connsiteY52" fmla="*/ 115001 h 1523065"/>
              <a:gd name="connsiteX53" fmla="*/ 263662 w 3576258"/>
              <a:gd name="connsiteY53" fmla="*/ 115001 h 1523065"/>
              <a:gd name="connsiteX54" fmla="*/ 263662 w 3576258"/>
              <a:gd name="connsiteY54" fmla="*/ 89757 h 1523065"/>
              <a:gd name="connsiteX55" fmla="*/ 230003 w 3576258"/>
              <a:gd name="connsiteY55" fmla="*/ 89757 h 1523065"/>
              <a:gd name="connsiteX56" fmla="*/ 230003 w 3576258"/>
              <a:gd name="connsiteY56" fmla="*/ 61708 h 1523065"/>
              <a:gd name="connsiteX57" fmla="*/ 193539 w 3576258"/>
              <a:gd name="connsiteY57" fmla="*/ 61708 h 1523065"/>
              <a:gd name="connsiteX58" fmla="*/ 193539 w 3576258"/>
              <a:gd name="connsiteY58" fmla="*/ 42074 h 1523065"/>
              <a:gd name="connsiteX59" fmla="*/ 151465 w 3576258"/>
              <a:gd name="connsiteY59" fmla="*/ 42074 h 1523065"/>
              <a:gd name="connsiteX60" fmla="*/ 151465 w 3576258"/>
              <a:gd name="connsiteY60" fmla="*/ 8415 h 1523065"/>
              <a:gd name="connsiteX61" fmla="*/ 39269 w 3576258"/>
              <a:gd name="connsiteY61" fmla="*/ 8415 h 1523065"/>
              <a:gd name="connsiteX62" fmla="*/ 30854 w 3576258"/>
              <a:gd name="connsiteY62" fmla="*/ 0 h 1523065"/>
              <a:gd name="connsiteX63" fmla="*/ 0 w 3576258"/>
              <a:gd name="connsiteY63" fmla="*/ 0 h 152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576258" h="1523065">
                <a:moveTo>
                  <a:pt x="3576258" y="1523065"/>
                </a:moveTo>
                <a:lnTo>
                  <a:pt x="2479539" y="1523065"/>
                </a:lnTo>
                <a:lnTo>
                  <a:pt x="2479539" y="1377210"/>
                </a:lnTo>
                <a:lnTo>
                  <a:pt x="1433308" y="1377210"/>
                </a:lnTo>
                <a:lnTo>
                  <a:pt x="1433308" y="1293062"/>
                </a:lnTo>
                <a:lnTo>
                  <a:pt x="1287453" y="1293062"/>
                </a:lnTo>
                <a:lnTo>
                  <a:pt x="1287453" y="1256599"/>
                </a:lnTo>
                <a:lnTo>
                  <a:pt x="1234160" y="1256599"/>
                </a:lnTo>
                <a:lnTo>
                  <a:pt x="1234160" y="1231355"/>
                </a:lnTo>
                <a:lnTo>
                  <a:pt x="1138793" y="1231355"/>
                </a:lnTo>
                <a:lnTo>
                  <a:pt x="1138793" y="1200501"/>
                </a:lnTo>
                <a:lnTo>
                  <a:pt x="998548" y="1200501"/>
                </a:lnTo>
                <a:lnTo>
                  <a:pt x="998548" y="1166842"/>
                </a:lnTo>
                <a:lnTo>
                  <a:pt x="880741" y="1166842"/>
                </a:lnTo>
                <a:lnTo>
                  <a:pt x="880741" y="1135988"/>
                </a:lnTo>
                <a:lnTo>
                  <a:pt x="863912" y="1135988"/>
                </a:lnTo>
                <a:lnTo>
                  <a:pt x="863912" y="1082694"/>
                </a:lnTo>
                <a:lnTo>
                  <a:pt x="841473" y="1082694"/>
                </a:lnTo>
                <a:lnTo>
                  <a:pt x="841473" y="1026596"/>
                </a:lnTo>
                <a:lnTo>
                  <a:pt x="796594" y="1026596"/>
                </a:lnTo>
                <a:lnTo>
                  <a:pt x="796594" y="990132"/>
                </a:lnTo>
                <a:lnTo>
                  <a:pt x="757325" y="990132"/>
                </a:lnTo>
                <a:lnTo>
                  <a:pt x="757325" y="950864"/>
                </a:lnTo>
                <a:lnTo>
                  <a:pt x="740496" y="950864"/>
                </a:lnTo>
                <a:lnTo>
                  <a:pt x="740496" y="914400"/>
                </a:lnTo>
                <a:lnTo>
                  <a:pt x="645129" y="914400"/>
                </a:lnTo>
                <a:lnTo>
                  <a:pt x="645129" y="788179"/>
                </a:lnTo>
                <a:lnTo>
                  <a:pt x="633909" y="788179"/>
                </a:lnTo>
                <a:lnTo>
                  <a:pt x="633909" y="673178"/>
                </a:lnTo>
                <a:lnTo>
                  <a:pt x="628300" y="667569"/>
                </a:lnTo>
                <a:lnTo>
                  <a:pt x="628300" y="625494"/>
                </a:lnTo>
                <a:lnTo>
                  <a:pt x="617080" y="625494"/>
                </a:lnTo>
                <a:lnTo>
                  <a:pt x="617080" y="594640"/>
                </a:lnTo>
                <a:lnTo>
                  <a:pt x="597446" y="594640"/>
                </a:lnTo>
                <a:lnTo>
                  <a:pt x="597446" y="521713"/>
                </a:lnTo>
                <a:lnTo>
                  <a:pt x="532933" y="521713"/>
                </a:lnTo>
                <a:lnTo>
                  <a:pt x="532933" y="490859"/>
                </a:lnTo>
                <a:lnTo>
                  <a:pt x="502079" y="490859"/>
                </a:lnTo>
                <a:lnTo>
                  <a:pt x="502079" y="437566"/>
                </a:lnTo>
                <a:lnTo>
                  <a:pt x="485249" y="437566"/>
                </a:lnTo>
                <a:lnTo>
                  <a:pt x="485249" y="409516"/>
                </a:lnTo>
                <a:lnTo>
                  <a:pt x="460005" y="409516"/>
                </a:lnTo>
                <a:lnTo>
                  <a:pt x="460005" y="378662"/>
                </a:lnTo>
                <a:lnTo>
                  <a:pt x="443176" y="378662"/>
                </a:lnTo>
                <a:lnTo>
                  <a:pt x="443176" y="325369"/>
                </a:lnTo>
                <a:lnTo>
                  <a:pt x="423541" y="325369"/>
                </a:lnTo>
                <a:lnTo>
                  <a:pt x="423541" y="260856"/>
                </a:lnTo>
                <a:lnTo>
                  <a:pt x="415127" y="260856"/>
                </a:lnTo>
                <a:lnTo>
                  <a:pt x="415127" y="190734"/>
                </a:lnTo>
                <a:lnTo>
                  <a:pt x="389882" y="190734"/>
                </a:lnTo>
                <a:lnTo>
                  <a:pt x="389882" y="157075"/>
                </a:lnTo>
                <a:lnTo>
                  <a:pt x="333784" y="157075"/>
                </a:lnTo>
                <a:lnTo>
                  <a:pt x="333784" y="115001"/>
                </a:lnTo>
                <a:lnTo>
                  <a:pt x="263662" y="115001"/>
                </a:lnTo>
                <a:lnTo>
                  <a:pt x="263662" y="89757"/>
                </a:lnTo>
                <a:lnTo>
                  <a:pt x="230003" y="89757"/>
                </a:lnTo>
                <a:lnTo>
                  <a:pt x="230003" y="61708"/>
                </a:lnTo>
                <a:lnTo>
                  <a:pt x="193539" y="61708"/>
                </a:lnTo>
                <a:lnTo>
                  <a:pt x="193539" y="42074"/>
                </a:lnTo>
                <a:lnTo>
                  <a:pt x="151465" y="42074"/>
                </a:lnTo>
                <a:lnTo>
                  <a:pt x="151465" y="8415"/>
                </a:lnTo>
                <a:lnTo>
                  <a:pt x="39269" y="8415"/>
                </a:lnTo>
                <a:lnTo>
                  <a:pt x="30854"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477" name="Group 476">
            <a:extLst>
              <a:ext uri="{FF2B5EF4-FFF2-40B4-BE49-F238E27FC236}">
                <a16:creationId xmlns:a16="http://schemas.microsoft.com/office/drawing/2014/main" id="{D53D0A64-0140-BF7F-395E-6CA5B0FB7EE0}"/>
              </a:ext>
            </a:extLst>
          </p:cNvPr>
          <p:cNvGrpSpPr/>
          <p:nvPr/>
        </p:nvGrpSpPr>
        <p:grpSpPr>
          <a:xfrm>
            <a:off x="2010652" y="2320469"/>
            <a:ext cx="42073" cy="42073"/>
            <a:chOff x="4044210" y="3548209"/>
            <a:chExt cx="42073" cy="42073"/>
          </a:xfrm>
        </p:grpSpPr>
        <p:cxnSp>
          <p:nvCxnSpPr>
            <p:cNvPr id="478" name="Straight Connector 477">
              <a:extLst>
                <a:ext uri="{FF2B5EF4-FFF2-40B4-BE49-F238E27FC236}">
                  <a16:creationId xmlns:a16="http://schemas.microsoft.com/office/drawing/2014/main" id="{4F1317CA-7E22-4534-3C84-21A361D54C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39E9C6C-47CE-F7FF-541D-E1D27501790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72672DCB-C958-6478-6869-5F3CEA6D6416}"/>
              </a:ext>
            </a:extLst>
          </p:cNvPr>
          <p:cNvGrpSpPr/>
          <p:nvPr/>
        </p:nvGrpSpPr>
        <p:grpSpPr>
          <a:xfrm>
            <a:off x="2088253" y="2322339"/>
            <a:ext cx="3536055" cy="1572618"/>
            <a:chOff x="2088253" y="2688971"/>
            <a:chExt cx="3536055" cy="1572618"/>
          </a:xfrm>
        </p:grpSpPr>
        <p:grpSp>
          <p:nvGrpSpPr>
            <p:cNvPr id="352" name="Group 351">
              <a:extLst>
                <a:ext uri="{FF2B5EF4-FFF2-40B4-BE49-F238E27FC236}">
                  <a16:creationId xmlns:a16="http://schemas.microsoft.com/office/drawing/2014/main" id="{F76C4A15-6A84-DD73-142F-FA99F4417F2D}"/>
                </a:ext>
              </a:extLst>
            </p:cNvPr>
            <p:cNvGrpSpPr/>
            <p:nvPr/>
          </p:nvGrpSpPr>
          <p:grpSpPr>
            <a:xfrm>
              <a:off x="5582235" y="4213906"/>
              <a:ext cx="42073" cy="42073"/>
              <a:chOff x="4044210" y="3548209"/>
              <a:chExt cx="42073" cy="42073"/>
            </a:xfrm>
          </p:grpSpPr>
          <p:cxnSp>
            <p:nvCxnSpPr>
              <p:cNvPr id="353" name="Straight Connector 352">
                <a:extLst>
                  <a:ext uri="{FF2B5EF4-FFF2-40B4-BE49-F238E27FC236}">
                    <a16:creationId xmlns:a16="http://schemas.microsoft.com/office/drawing/2014/main" id="{EC520B14-1A2A-BE39-CF28-5685C43042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CA6E12F-F8F1-D83A-5311-A1723D6695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38EDA06C-B70D-0E6F-0E3B-17EADBC4CF11}"/>
                </a:ext>
              </a:extLst>
            </p:cNvPr>
            <p:cNvGrpSpPr/>
            <p:nvPr/>
          </p:nvGrpSpPr>
          <p:grpSpPr>
            <a:xfrm>
              <a:off x="5123164" y="4213906"/>
              <a:ext cx="42073" cy="42073"/>
              <a:chOff x="4044210" y="3548209"/>
              <a:chExt cx="42073" cy="42073"/>
            </a:xfrm>
          </p:grpSpPr>
          <p:cxnSp>
            <p:nvCxnSpPr>
              <p:cNvPr id="357" name="Straight Connector 356">
                <a:extLst>
                  <a:ext uri="{FF2B5EF4-FFF2-40B4-BE49-F238E27FC236}">
                    <a16:creationId xmlns:a16="http://schemas.microsoft.com/office/drawing/2014/main" id="{CFA54889-D4B6-4218-9CA1-B61C6FAEC86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A07F572-85BB-B2EF-78B3-BA6A1FA24D5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52C69807-DCC0-69F5-A394-35DAF3172928}"/>
                </a:ext>
              </a:extLst>
            </p:cNvPr>
            <p:cNvGrpSpPr/>
            <p:nvPr/>
          </p:nvGrpSpPr>
          <p:grpSpPr>
            <a:xfrm>
              <a:off x="5037147" y="4219516"/>
              <a:ext cx="42073" cy="42073"/>
              <a:chOff x="4044210" y="3548209"/>
              <a:chExt cx="42073" cy="42073"/>
            </a:xfrm>
          </p:grpSpPr>
          <p:cxnSp>
            <p:nvCxnSpPr>
              <p:cNvPr id="360" name="Straight Connector 359">
                <a:extLst>
                  <a:ext uri="{FF2B5EF4-FFF2-40B4-BE49-F238E27FC236}">
                    <a16:creationId xmlns:a16="http://schemas.microsoft.com/office/drawing/2014/main" id="{C9A91E64-46FB-3C19-0110-3747B515D36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04E8BF2-C308-89B4-12AE-A37FECBFA88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32F422FE-FE0B-A3A5-B891-1690A6D3B372}"/>
                </a:ext>
              </a:extLst>
            </p:cNvPr>
            <p:cNvGrpSpPr/>
            <p:nvPr/>
          </p:nvGrpSpPr>
          <p:grpSpPr>
            <a:xfrm>
              <a:off x="4055429" y="4068051"/>
              <a:ext cx="42073" cy="42073"/>
              <a:chOff x="4044210" y="3548209"/>
              <a:chExt cx="42073" cy="42073"/>
            </a:xfrm>
          </p:grpSpPr>
          <p:cxnSp>
            <p:nvCxnSpPr>
              <p:cNvPr id="363" name="Straight Connector 362">
                <a:extLst>
                  <a:ext uri="{FF2B5EF4-FFF2-40B4-BE49-F238E27FC236}">
                    <a16:creationId xmlns:a16="http://schemas.microsoft.com/office/drawing/2014/main" id="{936CCFFF-16A7-E219-851D-26BF7D28CB1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952FF5C4-0AAD-2040-0C4F-A6BE020406E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9A4B7F3E-23F3-6442-0C6F-ECB62CFB5A7A}"/>
                </a:ext>
              </a:extLst>
            </p:cNvPr>
            <p:cNvGrpSpPr/>
            <p:nvPr/>
          </p:nvGrpSpPr>
          <p:grpSpPr>
            <a:xfrm>
              <a:off x="4120876" y="4068051"/>
              <a:ext cx="42073" cy="42073"/>
              <a:chOff x="4044210" y="3548209"/>
              <a:chExt cx="42073" cy="42073"/>
            </a:xfrm>
          </p:grpSpPr>
          <p:cxnSp>
            <p:nvCxnSpPr>
              <p:cNvPr id="368" name="Straight Connector 367">
                <a:extLst>
                  <a:ext uri="{FF2B5EF4-FFF2-40B4-BE49-F238E27FC236}">
                    <a16:creationId xmlns:a16="http://schemas.microsoft.com/office/drawing/2014/main" id="{D9E03756-3384-046E-BF87-34ADAA56BEA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6557BDD-A78E-F0B0-2899-EB9120F6BFE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55A4A0A8-3358-6A6D-C179-90EE129689F3}"/>
                </a:ext>
              </a:extLst>
            </p:cNvPr>
            <p:cNvGrpSpPr/>
            <p:nvPr/>
          </p:nvGrpSpPr>
          <p:grpSpPr>
            <a:xfrm>
              <a:off x="4006811" y="4068051"/>
              <a:ext cx="42073" cy="42073"/>
              <a:chOff x="4044210" y="3548209"/>
              <a:chExt cx="42073" cy="42073"/>
            </a:xfrm>
          </p:grpSpPr>
          <p:cxnSp>
            <p:nvCxnSpPr>
              <p:cNvPr id="371" name="Straight Connector 370">
                <a:extLst>
                  <a:ext uri="{FF2B5EF4-FFF2-40B4-BE49-F238E27FC236}">
                    <a16:creationId xmlns:a16="http://schemas.microsoft.com/office/drawing/2014/main" id="{DB8E4BD3-FE07-26FD-1AE7-FCE890E71CA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F677AD2-4DA5-3949-932F-50A7EAE58F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6F5E80D4-2033-C7DA-BAB9-9F833F341192}"/>
                </a:ext>
              </a:extLst>
            </p:cNvPr>
            <p:cNvGrpSpPr/>
            <p:nvPr/>
          </p:nvGrpSpPr>
          <p:grpSpPr>
            <a:xfrm>
              <a:off x="3669287" y="4070856"/>
              <a:ext cx="42073" cy="42073"/>
              <a:chOff x="4044210" y="3548209"/>
              <a:chExt cx="42073" cy="42073"/>
            </a:xfrm>
          </p:grpSpPr>
          <p:cxnSp>
            <p:nvCxnSpPr>
              <p:cNvPr id="380" name="Straight Connector 379">
                <a:extLst>
                  <a:ext uri="{FF2B5EF4-FFF2-40B4-BE49-F238E27FC236}">
                    <a16:creationId xmlns:a16="http://schemas.microsoft.com/office/drawing/2014/main" id="{79C6F94B-6AFD-2134-7BFA-3EE712BF211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1321376D-C72F-584E-9C05-888C234796E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AEA17A7-AE26-C179-A124-34C01BE1F858}"/>
                </a:ext>
              </a:extLst>
            </p:cNvPr>
            <p:cNvGrpSpPr/>
            <p:nvPr/>
          </p:nvGrpSpPr>
          <p:grpSpPr>
            <a:xfrm>
              <a:off x="3684246" y="4073661"/>
              <a:ext cx="42073" cy="42073"/>
              <a:chOff x="4044210" y="3548209"/>
              <a:chExt cx="42073" cy="42073"/>
            </a:xfrm>
          </p:grpSpPr>
          <p:cxnSp>
            <p:nvCxnSpPr>
              <p:cNvPr id="383" name="Straight Connector 382">
                <a:extLst>
                  <a:ext uri="{FF2B5EF4-FFF2-40B4-BE49-F238E27FC236}">
                    <a16:creationId xmlns:a16="http://schemas.microsoft.com/office/drawing/2014/main" id="{BB35A5EC-6384-344C-7F07-D7DDF0E4F1B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5DFA322-5A31-DE7D-0B58-F2A127D1426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2B66D8C8-2583-5010-0E0D-EFD1CDF68694}"/>
                </a:ext>
              </a:extLst>
            </p:cNvPr>
            <p:cNvGrpSpPr/>
            <p:nvPr/>
          </p:nvGrpSpPr>
          <p:grpSpPr>
            <a:xfrm>
              <a:off x="4038599" y="4070856"/>
              <a:ext cx="42073" cy="42073"/>
              <a:chOff x="4044210" y="3548209"/>
              <a:chExt cx="42073" cy="42073"/>
            </a:xfrm>
          </p:grpSpPr>
          <p:cxnSp>
            <p:nvCxnSpPr>
              <p:cNvPr id="386" name="Straight Connector 385">
                <a:extLst>
                  <a:ext uri="{FF2B5EF4-FFF2-40B4-BE49-F238E27FC236}">
                    <a16:creationId xmlns:a16="http://schemas.microsoft.com/office/drawing/2014/main" id="{CCDF0F3B-CDBE-4802-61B3-FF23ABBFD50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017CB56-9199-2E78-0970-FFD781C7486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1A668FD8-0DFE-CD9B-3AB9-6882522EC96A}"/>
                </a:ext>
              </a:extLst>
            </p:cNvPr>
            <p:cNvGrpSpPr/>
            <p:nvPr/>
          </p:nvGrpSpPr>
          <p:grpSpPr>
            <a:xfrm>
              <a:off x="3593555" y="4065247"/>
              <a:ext cx="42073" cy="42073"/>
              <a:chOff x="4044210" y="3548209"/>
              <a:chExt cx="42073" cy="42073"/>
            </a:xfrm>
          </p:grpSpPr>
          <p:cxnSp>
            <p:nvCxnSpPr>
              <p:cNvPr id="389" name="Straight Connector 388">
                <a:extLst>
                  <a:ext uri="{FF2B5EF4-FFF2-40B4-BE49-F238E27FC236}">
                    <a16:creationId xmlns:a16="http://schemas.microsoft.com/office/drawing/2014/main" id="{BB3A40FD-AAC0-1D18-00AC-EE327182A38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1027C70-776B-8D0E-6B8E-3DEA4CB7F44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5C8E2283-5CE6-B9A5-541E-A9E8C61B0641}"/>
                </a:ext>
              </a:extLst>
            </p:cNvPr>
            <p:cNvGrpSpPr/>
            <p:nvPr/>
          </p:nvGrpSpPr>
          <p:grpSpPr>
            <a:xfrm>
              <a:off x="3714165" y="4070856"/>
              <a:ext cx="42073" cy="42073"/>
              <a:chOff x="4044210" y="3548209"/>
              <a:chExt cx="42073" cy="42073"/>
            </a:xfrm>
          </p:grpSpPr>
          <p:cxnSp>
            <p:nvCxnSpPr>
              <p:cNvPr id="401" name="Straight Connector 400">
                <a:extLst>
                  <a:ext uri="{FF2B5EF4-FFF2-40B4-BE49-F238E27FC236}">
                    <a16:creationId xmlns:a16="http://schemas.microsoft.com/office/drawing/2014/main" id="{1FACCE8D-C27D-291E-3EFB-E4583DC5AB8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BB7DE886-AD6B-C1FA-A3B5-277AE1933DC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E623B258-7E70-A70F-AB63-4E6DBFBADC9F}"/>
                </a:ext>
              </a:extLst>
            </p:cNvPr>
            <p:cNvGrpSpPr/>
            <p:nvPr/>
          </p:nvGrpSpPr>
          <p:grpSpPr>
            <a:xfrm>
              <a:off x="3457050" y="4066181"/>
              <a:ext cx="42073" cy="42073"/>
              <a:chOff x="4044210" y="3548209"/>
              <a:chExt cx="42073" cy="42073"/>
            </a:xfrm>
          </p:grpSpPr>
          <p:cxnSp>
            <p:nvCxnSpPr>
              <p:cNvPr id="427" name="Straight Connector 426">
                <a:extLst>
                  <a:ext uri="{FF2B5EF4-FFF2-40B4-BE49-F238E27FC236}">
                    <a16:creationId xmlns:a16="http://schemas.microsoft.com/office/drawing/2014/main" id="{F69CD095-89B0-7B6F-3482-623F47DFFD9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362E7DF6-42F1-4F7E-A4EB-0C4B2824E59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9033EA40-827C-6952-DCE6-D9BBA6BA6AC7}"/>
                </a:ext>
              </a:extLst>
            </p:cNvPr>
            <p:cNvGrpSpPr/>
            <p:nvPr/>
          </p:nvGrpSpPr>
          <p:grpSpPr>
            <a:xfrm>
              <a:off x="3303714" y="3979229"/>
              <a:ext cx="42073" cy="42073"/>
              <a:chOff x="4044210" y="3548209"/>
              <a:chExt cx="42073" cy="42073"/>
            </a:xfrm>
          </p:grpSpPr>
          <p:cxnSp>
            <p:nvCxnSpPr>
              <p:cNvPr id="430" name="Straight Connector 429">
                <a:extLst>
                  <a:ext uri="{FF2B5EF4-FFF2-40B4-BE49-F238E27FC236}">
                    <a16:creationId xmlns:a16="http://schemas.microsoft.com/office/drawing/2014/main" id="{1D229C6F-CF4F-8634-3E54-38B743DA907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763CA44D-4808-2187-B5A8-EF2FB0360FA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7ADAB402-488D-EA6B-5EA2-E247BFC69747}"/>
                </a:ext>
              </a:extLst>
            </p:cNvPr>
            <p:cNvGrpSpPr/>
            <p:nvPr/>
          </p:nvGrpSpPr>
          <p:grpSpPr>
            <a:xfrm>
              <a:off x="3237331" y="3923131"/>
              <a:ext cx="42073" cy="42073"/>
              <a:chOff x="4044210" y="3548209"/>
              <a:chExt cx="42073" cy="42073"/>
            </a:xfrm>
          </p:grpSpPr>
          <p:cxnSp>
            <p:nvCxnSpPr>
              <p:cNvPr id="433" name="Straight Connector 432">
                <a:extLst>
                  <a:ext uri="{FF2B5EF4-FFF2-40B4-BE49-F238E27FC236}">
                    <a16:creationId xmlns:a16="http://schemas.microsoft.com/office/drawing/2014/main" id="{30BAF8FA-7623-E81D-7A72-5B53148C53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D1EC5206-F120-F312-ACC1-69EF8EFAC5E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F34E1CE0-C411-D1FD-8D3A-6BFC359B8857}"/>
                </a:ext>
              </a:extLst>
            </p:cNvPr>
            <p:cNvGrpSpPr/>
            <p:nvPr/>
          </p:nvGrpSpPr>
          <p:grpSpPr>
            <a:xfrm>
              <a:off x="2432323" y="3022755"/>
              <a:ext cx="42073" cy="42073"/>
              <a:chOff x="4044210" y="3548209"/>
              <a:chExt cx="42073" cy="42073"/>
            </a:xfrm>
          </p:grpSpPr>
          <p:cxnSp>
            <p:nvCxnSpPr>
              <p:cNvPr id="436" name="Straight Connector 435">
                <a:extLst>
                  <a:ext uri="{FF2B5EF4-FFF2-40B4-BE49-F238E27FC236}">
                    <a16:creationId xmlns:a16="http://schemas.microsoft.com/office/drawing/2014/main" id="{F4A11F5D-C153-2C8C-2A85-72F0C137DB4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F7603FE6-2CA6-F7D3-6FF1-A0C25F42134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6F918675-CD13-62EA-1965-793DA0FB5E30}"/>
                </a:ext>
              </a:extLst>
            </p:cNvPr>
            <p:cNvGrpSpPr/>
            <p:nvPr/>
          </p:nvGrpSpPr>
          <p:grpSpPr>
            <a:xfrm>
              <a:off x="2088253" y="2688971"/>
              <a:ext cx="42073" cy="42073"/>
              <a:chOff x="4044210" y="3548209"/>
              <a:chExt cx="42073" cy="42073"/>
            </a:xfrm>
          </p:grpSpPr>
          <p:cxnSp>
            <p:nvCxnSpPr>
              <p:cNvPr id="439" name="Straight Connector 438">
                <a:extLst>
                  <a:ext uri="{FF2B5EF4-FFF2-40B4-BE49-F238E27FC236}">
                    <a16:creationId xmlns:a16="http://schemas.microsoft.com/office/drawing/2014/main" id="{033907A4-C46E-B396-5C1A-7F901CBBAFB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3C1903D-24D1-58A9-4060-4BADCC57D65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A6C125BA-098B-F2F9-9ABF-370FF963B392}"/>
                </a:ext>
              </a:extLst>
            </p:cNvPr>
            <p:cNvGrpSpPr/>
            <p:nvPr/>
          </p:nvGrpSpPr>
          <p:grpSpPr>
            <a:xfrm>
              <a:off x="2448218" y="3064829"/>
              <a:ext cx="42073" cy="42073"/>
              <a:chOff x="4044210" y="3548209"/>
              <a:chExt cx="42073" cy="42073"/>
            </a:xfrm>
          </p:grpSpPr>
          <p:cxnSp>
            <p:nvCxnSpPr>
              <p:cNvPr id="442" name="Straight Connector 441">
                <a:extLst>
                  <a:ext uri="{FF2B5EF4-FFF2-40B4-BE49-F238E27FC236}">
                    <a16:creationId xmlns:a16="http://schemas.microsoft.com/office/drawing/2014/main" id="{89E4DBDC-6614-B08F-80D9-AE324539E08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500ED38-8D0A-88BA-8BFA-D4DCE3F8290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EFD54B9A-08AE-9ED2-1BFA-747FC3C81E3D}"/>
                </a:ext>
              </a:extLst>
            </p:cNvPr>
            <p:cNvGrpSpPr/>
            <p:nvPr/>
          </p:nvGrpSpPr>
          <p:grpSpPr>
            <a:xfrm>
              <a:off x="2736188" y="3608982"/>
              <a:ext cx="42073" cy="42073"/>
              <a:chOff x="4044210" y="3548209"/>
              <a:chExt cx="42073" cy="42073"/>
            </a:xfrm>
          </p:grpSpPr>
          <p:cxnSp>
            <p:nvCxnSpPr>
              <p:cNvPr id="445" name="Straight Connector 444">
                <a:extLst>
                  <a:ext uri="{FF2B5EF4-FFF2-40B4-BE49-F238E27FC236}">
                    <a16:creationId xmlns:a16="http://schemas.microsoft.com/office/drawing/2014/main" id="{FB7C0530-ADB5-C236-AFB3-B0EFB8B8CD0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823DE538-D0E1-8DD1-E53F-7AF309A540A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A5B3B00E-2B82-F0AA-6CFF-9F49D61682E4}"/>
                </a:ext>
              </a:extLst>
            </p:cNvPr>
            <p:cNvGrpSpPr/>
            <p:nvPr/>
          </p:nvGrpSpPr>
          <p:grpSpPr>
            <a:xfrm>
              <a:off x="2776391" y="3681910"/>
              <a:ext cx="42073" cy="42073"/>
              <a:chOff x="4044210" y="3548209"/>
              <a:chExt cx="42073" cy="42073"/>
            </a:xfrm>
          </p:grpSpPr>
          <p:cxnSp>
            <p:nvCxnSpPr>
              <p:cNvPr id="448" name="Straight Connector 447">
                <a:extLst>
                  <a:ext uri="{FF2B5EF4-FFF2-40B4-BE49-F238E27FC236}">
                    <a16:creationId xmlns:a16="http://schemas.microsoft.com/office/drawing/2014/main" id="{8001CF22-51F5-70DD-4F13-C4AF2FBB2BD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86F90B6F-3232-A2B4-576D-50127F9A03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14ED0BF0-11E9-1117-CCAD-4F55B4117DBD}"/>
                </a:ext>
              </a:extLst>
            </p:cNvPr>
            <p:cNvGrpSpPr/>
            <p:nvPr/>
          </p:nvGrpSpPr>
          <p:grpSpPr>
            <a:xfrm>
              <a:off x="2488420" y="3101293"/>
              <a:ext cx="42073" cy="42073"/>
              <a:chOff x="4044210" y="3548209"/>
              <a:chExt cx="42073" cy="42073"/>
            </a:xfrm>
          </p:grpSpPr>
          <p:cxnSp>
            <p:nvCxnSpPr>
              <p:cNvPr id="451" name="Straight Connector 450">
                <a:extLst>
                  <a:ext uri="{FF2B5EF4-FFF2-40B4-BE49-F238E27FC236}">
                    <a16:creationId xmlns:a16="http://schemas.microsoft.com/office/drawing/2014/main" id="{6E969BCB-7281-8D4C-6527-EC0CDE9C8A2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C5FF8AF2-E471-57AD-0B1D-4432C15C07C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C587830B-31AD-AAA3-4FC1-E6217A2174E6}"/>
                </a:ext>
              </a:extLst>
            </p:cNvPr>
            <p:cNvGrpSpPr/>
            <p:nvPr/>
          </p:nvGrpSpPr>
          <p:grpSpPr>
            <a:xfrm>
              <a:off x="2649236" y="3395809"/>
              <a:ext cx="42073" cy="42073"/>
              <a:chOff x="4044210" y="3548209"/>
              <a:chExt cx="42073" cy="42073"/>
            </a:xfrm>
          </p:grpSpPr>
          <p:cxnSp>
            <p:nvCxnSpPr>
              <p:cNvPr id="454" name="Straight Connector 453">
                <a:extLst>
                  <a:ext uri="{FF2B5EF4-FFF2-40B4-BE49-F238E27FC236}">
                    <a16:creationId xmlns:a16="http://schemas.microsoft.com/office/drawing/2014/main" id="{F4179BD1-E035-8C29-3C8B-131C7470345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FBA501B6-CD90-14A4-FDBF-A412F1FBE22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4405B460-F432-3A46-7EBD-C67059802B47}"/>
                </a:ext>
              </a:extLst>
            </p:cNvPr>
            <p:cNvGrpSpPr/>
            <p:nvPr/>
          </p:nvGrpSpPr>
          <p:grpSpPr>
            <a:xfrm>
              <a:off x="2851189" y="3718372"/>
              <a:ext cx="42073" cy="42073"/>
              <a:chOff x="4044210" y="3548209"/>
              <a:chExt cx="42073" cy="42073"/>
            </a:xfrm>
          </p:grpSpPr>
          <p:cxnSp>
            <p:nvCxnSpPr>
              <p:cNvPr id="457" name="Straight Connector 456">
                <a:extLst>
                  <a:ext uri="{FF2B5EF4-FFF2-40B4-BE49-F238E27FC236}">
                    <a16:creationId xmlns:a16="http://schemas.microsoft.com/office/drawing/2014/main" id="{DD0B0563-3FF2-CF3A-18F5-4E1E6BF3B9A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265C1AA6-4038-587D-B9B0-C26AB459424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DFD3371C-0DD8-E656-3B0F-E305BD430441}"/>
                </a:ext>
              </a:extLst>
            </p:cNvPr>
            <p:cNvGrpSpPr/>
            <p:nvPr/>
          </p:nvGrpSpPr>
          <p:grpSpPr>
            <a:xfrm>
              <a:off x="3474814" y="4069921"/>
              <a:ext cx="42073" cy="42073"/>
              <a:chOff x="4044210" y="3548209"/>
              <a:chExt cx="42073" cy="42073"/>
            </a:xfrm>
          </p:grpSpPr>
          <p:cxnSp>
            <p:nvCxnSpPr>
              <p:cNvPr id="460" name="Straight Connector 459">
                <a:extLst>
                  <a:ext uri="{FF2B5EF4-FFF2-40B4-BE49-F238E27FC236}">
                    <a16:creationId xmlns:a16="http://schemas.microsoft.com/office/drawing/2014/main" id="{029867AD-7C27-806E-0297-2EB8D0EB852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35B0E50E-836E-1CA8-A59B-F95444D0A74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EC620E94-19FD-E172-987E-580567A56FCD}"/>
                </a:ext>
              </a:extLst>
            </p:cNvPr>
            <p:cNvGrpSpPr/>
            <p:nvPr/>
          </p:nvGrpSpPr>
          <p:grpSpPr>
            <a:xfrm>
              <a:off x="3430870" y="3988579"/>
              <a:ext cx="42073" cy="42073"/>
              <a:chOff x="4044210" y="3548209"/>
              <a:chExt cx="42073" cy="42073"/>
            </a:xfrm>
          </p:grpSpPr>
          <p:cxnSp>
            <p:nvCxnSpPr>
              <p:cNvPr id="463" name="Straight Connector 462">
                <a:extLst>
                  <a:ext uri="{FF2B5EF4-FFF2-40B4-BE49-F238E27FC236}">
                    <a16:creationId xmlns:a16="http://schemas.microsoft.com/office/drawing/2014/main" id="{228AB3EE-21E2-20EC-BF2F-AA253500289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5D9FD804-AB0F-2C25-A413-39B43B6A5AF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ED841AD5-5F8E-5AD0-CEB4-71D80A56F349}"/>
                </a:ext>
              </a:extLst>
            </p:cNvPr>
            <p:cNvGrpSpPr/>
            <p:nvPr/>
          </p:nvGrpSpPr>
          <p:grpSpPr>
            <a:xfrm>
              <a:off x="3403756" y="3991384"/>
              <a:ext cx="42073" cy="42073"/>
              <a:chOff x="4044210" y="3548209"/>
              <a:chExt cx="42073" cy="42073"/>
            </a:xfrm>
          </p:grpSpPr>
          <p:cxnSp>
            <p:nvCxnSpPr>
              <p:cNvPr id="466" name="Straight Connector 465">
                <a:extLst>
                  <a:ext uri="{FF2B5EF4-FFF2-40B4-BE49-F238E27FC236}">
                    <a16:creationId xmlns:a16="http://schemas.microsoft.com/office/drawing/2014/main" id="{9C33E18E-F35E-59E6-6497-529078218CB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8D4C55EA-E921-FD5A-0737-3DFE986FAF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BBECCBA0-E640-72D6-31C1-1FAB998651AA}"/>
                </a:ext>
              </a:extLst>
            </p:cNvPr>
            <p:cNvGrpSpPr/>
            <p:nvPr/>
          </p:nvGrpSpPr>
          <p:grpSpPr>
            <a:xfrm>
              <a:off x="2371549" y="2852591"/>
              <a:ext cx="42073" cy="42073"/>
              <a:chOff x="4044210" y="3548209"/>
              <a:chExt cx="42073" cy="42073"/>
            </a:xfrm>
          </p:grpSpPr>
          <p:cxnSp>
            <p:nvCxnSpPr>
              <p:cNvPr id="469" name="Straight Connector 468">
                <a:extLst>
                  <a:ext uri="{FF2B5EF4-FFF2-40B4-BE49-F238E27FC236}">
                    <a16:creationId xmlns:a16="http://schemas.microsoft.com/office/drawing/2014/main" id="{66626B64-7D14-0ED9-F73F-3CD8334CBBC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4259B24F-EEF3-7B15-6152-9527F97B5A6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D2DCA9BB-B88F-DE0D-1C67-AD433B0CCCA9}"/>
                </a:ext>
              </a:extLst>
            </p:cNvPr>
            <p:cNvGrpSpPr/>
            <p:nvPr/>
          </p:nvGrpSpPr>
          <p:grpSpPr>
            <a:xfrm>
              <a:off x="3160663" y="3924066"/>
              <a:ext cx="42073" cy="42073"/>
              <a:chOff x="4044210" y="3548209"/>
              <a:chExt cx="42073" cy="42073"/>
            </a:xfrm>
          </p:grpSpPr>
          <p:cxnSp>
            <p:nvCxnSpPr>
              <p:cNvPr id="472" name="Straight Connector 471">
                <a:extLst>
                  <a:ext uri="{FF2B5EF4-FFF2-40B4-BE49-F238E27FC236}">
                    <a16:creationId xmlns:a16="http://schemas.microsoft.com/office/drawing/2014/main" id="{550C72C3-C8BE-67E4-3AE9-925E49B3F11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1D6D0CB4-5CE9-FA9F-8640-725968B8A47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A5979468-A022-2F89-034C-6987DF97636A}"/>
                </a:ext>
              </a:extLst>
            </p:cNvPr>
            <p:cNvGrpSpPr/>
            <p:nvPr/>
          </p:nvGrpSpPr>
          <p:grpSpPr>
            <a:xfrm>
              <a:off x="2294883" y="2807712"/>
              <a:ext cx="42073" cy="42073"/>
              <a:chOff x="4044210" y="3548209"/>
              <a:chExt cx="42073" cy="42073"/>
            </a:xfrm>
          </p:grpSpPr>
          <p:cxnSp>
            <p:nvCxnSpPr>
              <p:cNvPr id="475" name="Straight Connector 474">
                <a:extLst>
                  <a:ext uri="{FF2B5EF4-FFF2-40B4-BE49-F238E27FC236}">
                    <a16:creationId xmlns:a16="http://schemas.microsoft.com/office/drawing/2014/main" id="{2368CB97-218B-BA43-62B1-65991440ABB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02D1965-ADA2-3F64-8BED-B02E5C18921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8C9476B8-BC2F-7968-E7C4-FC04B66AA18C}"/>
                </a:ext>
              </a:extLst>
            </p:cNvPr>
            <p:cNvGrpSpPr/>
            <p:nvPr/>
          </p:nvGrpSpPr>
          <p:grpSpPr>
            <a:xfrm>
              <a:off x="2583787" y="3203205"/>
              <a:ext cx="42073" cy="42073"/>
              <a:chOff x="4044210" y="3548209"/>
              <a:chExt cx="42073" cy="42073"/>
            </a:xfrm>
          </p:grpSpPr>
          <p:cxnSp>
            <p:nvCxnSpPr>
              <p:cNvPr id="481" name="Straight Connector 480">
                <a:extLst>
                  <a:ext uri="{FF2B5EF4-FFF2-40B4-BE49-F238E27FC236}">
                    <a16:creationId xmlns:a16="http://schemas.microsoft.com/office/drawing/2014/main" id="{76DDC299-C417-1413-1A56-D893D2A6444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C6EBF14E-6C30-DF39-26AA-AB6AC957377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6FBE4ABE-1D2A-16B8-3CB9-692ABB29F9D1}"/>
                </a:ext>
              </a:extLst>
            </p:cNvPr>
            <p:cNvGrpSpPr/>
            <p:nvPr/>
          </p:nvGrpSpPr>
          <p:grpSpPr>
            <a:xfrm>
              <a:off x="3025093" y="3893212"/>
              <a:ext cx="42073" cy="42073"/>
              <a:chOff x="4044210" y="3548209"/>
              <a:chExt cx="42073" cy="42073"/>
            </a:xfrm>
          </p:grpSpPr>
          <p:cxnSp>
            <p:nvCxnSpPr>
              <p:cNvPr id="484" name="Straight Connector 483">
                <a:extLst>
                  <a:ext uri="{FF2B5EF4-FFF2-40B4-BE49-F238E27FC236}">
                    <a16:creationId xmlns:a16="http://schemas.microsoft.com/office/drawing/2014/main" id="{A440746D-769B-D8E4-380A-DF7FAAEE8A7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78371AA5-82D2-AB0F-CDB7-D7D2DAB3A1A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D8993FC8-89EA-BCA0-FB94-D62ACBC7B840}"/>
                </a:ext>
              </a:extLst>
            </p:cNvPr>
            <p:cNvGrpSpPr/>
            <p:nvPr/>
          </p:nvGrpSpPr>
          <p:grpSpPr>
            <a:xfrm>
              <a:off x="2605293" y="3231254"/>
              <a:ext cx="42073" cy="42073"/>
              <a:chOff x="4044210" y="3548209"/>
              <a:chExt cx="42073" cy="42073"/>
            </a:xfrm>
          </p:grpSpPr>
          <p:cxnSp>
            <p:nvCxnSpPr>
              <p:cNvPr id="487" name="Straight Connector 486">
                <a:extLst>
                  <a:ext uri="{FF2B5EF4-FFF2-40B4-BE49-F238E27FC236}">
                    <a16:creationId xmlns:a16="http://schemas.microsoft.com/office/drawing/2014/main" id="{C88367B3-1ABC-A462-02AA-34BB47AFD77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806CDA6A-43AF-E798-297E-46911A067F9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2485F412-EC3D-1DCF-FB26-A310E3111116}"/>
                </a:ext>
              </a:extLst>
            </p:cNvPr>
            <p:cNvGrpSpPr/>
            <p:nvPr/>
          </p:nvGrpSpPr>
          <p:grpSpPr>
            <a:xfrm>
              <a:off x="2529559" y="3186375"/>
              <a:ext cx="42073" cy="42073"/>
              <a:chOff x="4044210" y="3548209"/>
              <a:chExt cx="42073" cy="42073"/>
            </a:xfrm>
          </p:grpSpPr>
          <p:cxnSp>
            <p:nvCxnSpPr>
              <p:cNvPr id="490" name="Straight Connector 489">
                <a:extLst>
                  <a:ext uri="{FF2B5EF4-FFF2-40B4-BE49-F238E27FC236}">
                    <a16:creationId xmlns:a16="http://schemas.microsoft.com/office/drawing/2014/main" id="{94F7540F-5974-8A23-32C9-1042FA08AE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88D0706A-2109-43DB-7C54-28B2D840246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AC8944D3-7A38-BA02-8560-FF8F20959BCF}"/>
                </a:ext>
              </a:extLst>
            </p:cNvPr>
            <p:cNvGrpSpPr/>
            <p:nvPr/>
          </p:nvGrpSpPr>
          <p:grpSpPr>
            <a:xfrm>
              <a:off x="2223824" y="2724500"/>
              <a:ext cx="42073" cy="42073"/>
              <a:chOff x="4044210" y="3548209"/>
              <a:chExt cx="42073" cy="42073"/>
            </a:xfrm>
          </p:grpSpPr>
          <p:cxnSp>
            <p:nvCxnSpPr>
              <p:cNvPr id="493" name="Straight Connector 492">
                <a:extLst>
                  <a:ext uri="{FF2B5EF4-FFF2-40B4-BE49-F238E27FC236}">
                    <a16:creationId xmlns:a16="http://schemas.microsoft.com/office/drawing/2014/main" id="{BCBA2ADE-EDE3-2A3E-5133-643E30D9795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E8FD4FB9-FA83-B712-7DE8-D281758D120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6B746836-2F89-3F4A-57EA-7DC801F17607}"/>
                </a:ext>
              </a:extLst>
            </p:cNvPr>
            <p:cNvGrpSpPr/>
            <p:nvPr/>
          </p:nvGrpSpPr>
          <p:grpSpPr>
            <a:xfrm>
              <a:off x="2431387" y="2906819"/>
              <a:ext cx="42073" cy="42073"/>
              <a:chOff x="4044210" y="3548209"/>
              <a:chExt cx="42073" cy="42073"/>
            </a:xfrm>
          </p:grpSpPr>
          <p:cxnSp>
            <p:nvCxnSpPr>
              <p:cNvPr id="496" name="Straight Connector 495">
                <a:extLst>
                  <a:ext uri="{FF2B5EF4-FFF2-40B4-BE49-F238E27FC236}">
                    <a16:creationId xmlns:a16="http://schemas.microsoft.com/office/drawing/2014/main" id="{A6D283A1-497E-EE13-2882-5BFD7DFDB66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23A95575-0B1B-D392-883E-2AFC326FBC4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sp>
        <p:nvSpPr>
          <p:cNvPr id="499" name="Freeform: Shape 498">
            <a:extLst>
              <a:ext uri="{FF2B5EF4-FFF2-40B4-BE49-F238E27FC236}">
                <a16:creationId xmlns:a16="http://schemas.microsoft.com/office/drawing/2014/main" id="{9DAE8B6A-864B-D350-F757-7D7A0DE7077A}"/>
              </a:ext>
            </a:extLst>
          </p:cNvPr>
          <p:cNvSpPr/>
          <p:nvPr/>
        </p:nvSpPr>
        <p:spPr bwMode="auto">
          <a:xfrm>
            <a:off x="7100515" y="2320909"/>
            <a:ext cx="4309607" cy="1979875"/>
          </a:xfrm>
          <a:custGeom>
            <a:avLst/>
            <a:gdLst>
              <a:gd name="connsiteX0" fmla="*/ 0 w 4309607"/>
              <a:gd name="connsiteY0" fmla="*/ 0 h 1979875"/>
              <a:gd name="connsiteX1" fmla="*/ 0 w 4309607"/>
              <a:gd name="connsiteY1" fmla="*/ 1979875 h 1979875"/>
              <a:gd name="connsiteX2" fmla="*/ 4309607 w 4309607"/>
              <a:gd name="connsiteY2" fmla="*/ 1979875 h 1979875"/>
            </a:gdLst>
            <a:ahLst/>
            <a:cxnLst>
              <a:cxn ang="0">
                <a:pos x="connsiteX0" y="connsiteY0"/>
              </a:cxn>
              <a:cxn ang="0">
                <a:pos x="connsiteX1" y="connsiteY1"/>
              </a:cxn>
              <a:cxn ang="0">
                <a:pos x="connsiteX2" y="connsiteY2"/>
              </a:cxn>
            </a:cxnLst>
            <a:rect l="l" t="t" r="r" b="b"/>
            <a:pathLst>
              <a:path w="4309607" h="1979875">
                <a:moveTo>
                  <a:pt x="0" y="0"/>
                </a:moveTo>
                <a:lnTo>
                  <a:pt x="0" y="1979875"/>
                </a:lnTo>
                <a:lnTo>
                  <a:pt x="4309607" y="1979875"/>
                </a:lnTo>
              </a:path>
            </a:pathLst>
          </a:custGeom>
          <a:noFill/>
          <a:ln w="28575">
            <a:solidFill>
              <a:schemeClr val="bg1"/>
            </a:solidFill>
            <a:miter lim="800000"/>
            <a:headEnd/>
            <a:tailEnd/>
          </a:ln>
        </p:spPr>
        <p:txBody>
          <a:bodyPr rtlCol="0" anchor="ctr"/>
          <a:lstStyle/>
          <a:p>
            <a:pPr algn="ctr"/>
            <a:endParaRPr lang="en-US" dirty="0"/>
          </a:p>
        </p:txBody>
      </p:sp>
      <p:grpSp>
        <p:nvGrpSpPr>
          <p:cNvPr id="500" name="Group 499">
            <a:extLst>
              <a:ext uri="{FF2B5EF4-FFF2-40B4-BE49-F238E27FC236}">
                <a16:creationId xmlns:a16="http://schemas.microsoft.com/office/drawing/2014/main" id="{E9FB8B72-0C0F-A2A5-E977-B6BA164960EE}"/>
              </a:ext>
            </a:extLst>
          </p:cNvPr>
          <p:cNvGrpSpPr/>
          <p:nvPr/>
        </p:nvGrpSpPr>
        <p:grpSpPr>
          <a:xfrm>
            <a:off x="6999347" y="2314283"/>
            <a:ext cx="110444" cy="1987826"/>
            <a:chOff x="286247" y="2274073"/>
            <a:chExt cx="87464" cy="1524000"/>
          </a:xfrm>
        </p:grpSpPr>
        <p:cxnSp>
          <p:nvCxnSpPr>
            <p:cNvPr id="501" name="Straight Connector 500">
              <a:extLst>
                <a:ext uri="{FF2B5EF4-FFF2-40B4-BE49-F238E27FC236}">
                  <a16:creationId xmlns:a16="http://schemas.microsoft.com/office/drawing/2014/main" id="{DAF7932A-7BD8-C0A7-AE81-CCE26E9B3E63}"/>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7B60FA4D-A5A1-F2E7-662F-F06F811BCC45}"/>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8892228D-BD13-978C-CC21-90D77A466612}"/>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175811B7-08E7-EB1A-D2A4-2CCEE9EB0584}"/>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35B37A6D-B048-F5AA-A71B-A1E4063A0F9F}"/>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A285509B-9D12-8A17-6FFE-B508EFC776D6}"/>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512" name="TextBox 511">
            <a:extLst>
              <a:ext uri="{FF2B5EF4-FFF2-40B4-BE49-F238E27FC236}">
                <a16:creationId xmlns:a16="http://schemas.microsoft.com/office/drawing/2014/main" id="{261C8B15-EED3-A99A-3A90-C6CC56083F8F}"/>
              </a:ext>
            </a:extLst>
          </p:cNvPr>
          <p:cNvSpPr txBox="1"/>
          <p:nvPr/>
        </p:nvSpPr>
        <p:spPr bwMode="auto">
          <a:xfrm>
            <a:off x="6645966" y="21552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14" name="TextBox 513">
            <a:extLst>
              <a:ext uri="{FF2B5EF4-FFF2-40B4-BE49-F238E27FC236}">
                <a16:creationId xmlns:a16="http://schemas.microsoft.com/office/drawing/2014/main" id="{4C275FF7-7B08-EE6C-2BEB-28EF1A260438}"/>
              </a:ext>
            </a:extLst>
          </p:cNvPr>
          <p:cNvSpPr txBox="1"/>
          <p:nvPr/>
        </p:nvSpPr>
        <p:spPr bwMode="auto">
          <a:xfrm>
            <a:off x="6645966" y="255547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516" name="TextBox 515">
            <a:extLst>
              <a:ext uri="{FF2B5EF4-FFF2-40B4-BE49-F238E27FC236}">
                <a16:creationId xmlns:a16="http://schemas.microsoft.com/office/drawing/2014/main" id="{2C796EF2-71ED-8570-5972-1E4C821F20D8}"/>
              </a:ext>
            </a:extLst>
          </p:cNvPr>
          <p:cNvSpPr txBox="1"/>
          <p:nvPr/>
        </p:nvSpPr>
        <p:spPr bwMode="auto">
          <a:xfrm>
            <a:off x="6645966" y="294508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518" name="TextBox 517">
            <a:extLst>
              <a:ext uri="{FF2B5EF4-FFF2-40B4-BE49-F238E27FC236}">
                <a16:creationId xmlns:a16="http://schemas.microsoft.com/office/drawing/2014/main" id="{46F9DEF1-69D9-70DE-A1FA-DAF813795C4B}"/>
              </a:ext>
            </a:extLst>
          </p:cNvPr>
          <p:cNvSpPr txBox="1"/>
          <p:nvPr/>
        </p:nvSpPr>
        <p:spPr bwMode="auto">
          <a:xfrm>
            <a:off x="6645966" y="33612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520" name="TextBox 519">
            <a:extLst>
              <a:ext uri="{FF2B5EF4-FFF2-40B4-BE49-F238E27FC236}">
                <a16:creationId xmlns:a16="http://schemas.microsoft.com/office/drawing/2014/main" id="{7EF79BAC-5B34-7FA0-6EA3-4E8EC34AB0B2}"/>
              </a:ext>
            </a:extLst>
          </p:cNvPr>
          <p:cNvSpPr txBox="1"/>
          <p:nvPr/>
        </p:nvSpPr>
        <p:spPr bwMode="auto">
          <a:xfrm>
            <a:off x="6645966" y="373359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522" name="TextBox 521">
            <a:extLst>
              <a:ext uri="{FF2B5EF4-FFF2-40B4-BE49-F238E27FC236}">
                <a16:creationId xmlns:a16="http://schemas.microsoft.com/office/drawing/2014/main" id="{BCE559CF-2263-E347-76F0-0A07EF46DA47}"/>
              </a:ext>
            </a:extLst>
          </p:cNvPr>
          <p:cNvSpPr txBox="1"/>
          <p:nvPr/>
        </p:nvSpPr>
        <p:spPr bwMode="auto">
          <a:xfrm>
            <a:off x="6782220" y="414971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23" name="TextBox 522">
            <a:extLst>
              <a:ext uri="{FF2B5EF4-FFF2-40B4-BE49-F238E27FC236}">
                <a16:creationId xmlns:a16="http://schemas.microsoft.com/office/drawing/2014/main" id="{C8E9FE46-5645-CF6C-457E-86E47538185B}"/>
              </a:ext>
            </a:extLst>
          </p:cNvPr>
          <p:cNvSpPr txBox="1"/>
          <p:nvPr/>
        </p:nvSpPr>
        <p:spPr bwMode="auto">
          <a:xfrm>
            <a:off x="6966425" y="43325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524" name="Group 523">
            <a:extLst>
              <a:ext uri="{FF2B5EF4-FFF2-40B4-BE49-F238E27FC236}">
                <a16:creationId xmlns:a16="http://schemas.microsoft.com/office/drawing/2014/main" id="{D44C9B11-7C22-7094-0E66-6C5315702E43}"/>
              </a:ext>
            </a:extLst>
          </p:cNvPr>
          <p:cNvGrpSpPr/>
          <p:nvPr/>
        </p:nvGrpSpPr>
        <p:grpSpPr>
          <a:xfrm>
            <a:off x="7103165" y="4311386"/>
            <a:ext cx="4060466" cy="92765"/>
            <a:chOff x="2013005" y="4700547"/>
            <a:chExt cx="3701334" cy="109995"/>
          </a:xfrm>
        </p:grpSpPr>
        <p:cxnSp>
          <p:nvCxnSpPr>
            <p:cNvPr id="525" name="Straight Connector 524">
              <a:extLst>
                <a:ext uri="{FF2B5EF4-FFF2-40B4-BE49-F238E27FC236}">
                  <a16:creationId xmlns:a16="http://schemas.microsoft.com/office/drawing/2014/main" id="{84CC2566-BB52-61CE-9FBA-F8A822121F26}"/>
                </a:ext>
              </a:extLst>
            </p:cNvPr>
            <p:cNvCxnSpPr>
              <a:cxnSpLocks/>
            </p:cNvCxnSpPr>
            <p:nvPr/>
          </p:nvCxnSpPr>
          <p:spPr bwMode="auto">
            <a:xfrm rot="5400000">
              <a:off x="5659341"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76DF94DE-5215-B8B0-B5D5-6AA52F198468}"/>
                </a:ext>
              </a:extLst>
            </p:cNvPr>
            <p:cNvCxnSpPr>
              <a:cxnSpLocks/>
            </p:cNvCxnSpPr>
            <p:nvPr/>
          </p:nvCxnSpPr>
          <p:spPr bwMode="auto">
            <a:xfrm rot="5400000">
              <a:off x="5042452"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CAB2A36A-6179-088E-1562-6D3253DABA3D}"/>
                </a:ext>
              </a:extLst>
            </p:cNvPr>
            <p:cNvCxnSpPr>
              <a:cxnSpLocks/>
            </p:cNvCxnSpPr>
            <p:nvPr/>
          </p:nvCxnSpPr>
          <p:spPr bwMode="auto">
            <a:xfrm rot="5400000">
              <a:off x="4425563"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10A8F4FF-E1FC-F5BD-45B8-FCF3172EC000}"/>
                </a:ext>
              </a:extLst>
            </p:cNvPr>
            <p:cNvCxnSpPr>
              <a:cxnSpLocks/>
            </p:cNvCxnSpPr>
            <p:nvPr/>
          </p:nvCxnSpPr>
          <p:spPr bwMode="auto">
            <a:xfrm rot="5400000">
              <a:off x="3808674"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543BD599-A8BE-A4BA-04C9-DD86527BEF5F}"/>
                </a:ext>
              </a:extLst>
            </p:cNvPr>
            <p:cNvCxnSpPr>
              <a:cxnSpLocks/>
            </p:cNvCxnSpPr>
            <p:nvPr/>
          </p:nvCxnSpPr>
          <p:spPr bwMode="auto">
            <a:xfrm rot="5400000">
              <a:off x="3191785"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6FD6A690-2283-21BE-36FA-F85867EAD648}"/>
                </a:ext>
              </a:extLst>
            </p:cNvPr>
            <p:cNvCxnSpPr>
              <a:cxnSpLocks/>
            </p:cNvCxnSpPr>
            <p:nvPr/>
          </p:nvCxnSpPr>
          <p:spPr bwMode="auto">
            <a:xfrm rot="5400000">
              <a:off x="2574896"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C78217FB-B6A3-BABE-CB35-DC3B5E7C88B1}"/>
                </a:ext>
              </a:extLst>
            </p:cNvPr>
            <p:cNvCxnSpPr>
              <a:cxnSpLocks/>
            </p:cNvCxnSpPr>
            <p:nvPr/>
          </p:nvCxnSpPr>
          <p:spPr bwMode="auto">
            <a:xfrm rot="5400000">
              <a:off x="1958007" y="4755545"/>
              <a:ext cx="109995" cy="0"/>
            </a:xfrm>
            <a:prstGeom prst="line">
              <a:avLst/>
            </a:prstGeom>
            <a:noFill/>
            <a:ln w="28575" cap="flat" cmpd="sng" algn="ctr">
              <a:solidFill>
                <a:schemeClr val="bg1"/>
              </a:solidFill>
              <a:prstDash val="solid"/>
              <a:round/>
              <a:headEnd type="none" w="med" len="med"/>
              <a:tailEnd type="none" w="med" len="med"/>
            </a:ln>
            <a:effectLst/>
          </p:spPr>
        </p:cxnSp>
      </p:grpSp>
      <p:sp>
        <p:nvSpPr>
          <p:cNvPr id="532" name="TextBox 531">
            <a:extLst>
              <a:ext uri="{FF2B5EF4-FFF2-40B4-BE49-F238E27FC236}">
                <a16:creationId xmlns:a16="http://schemas.microsoft.com/office/drawing/2014/main" id="{42124E39-4E20-4E3E-844C-E14DE728F1B9}"/>
              </a:ext>
            </a:extLst>
          </p:cNvPr>
          <p:cNvSpPr txBox="1"/>
          <p:nvPr/>
        </p:nvSpPr>
        <p:spPr bwMode="auto">
          <a:xfrm>
            <a:off x="7643611" y="434054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33" name="TextBox 532">
            <a:extLst>
              <a:ext uri="{FF2B5EF4-FFF2-40B4-BE49-F238E27FC236}">
                <a16:creationId xmlns:a16="http://schemas.microsoft.com/office/drawing/2014/main" id="{EBA11F34-5F38-5806-32AE-D8C17B584963}"/>
              </a:ext>
            </a:extLst>
          </p:cNvPr>
          <p:cNvSpPr txBox="1"/>
          <p:nvPr/>
        </p:nvSpPr>
        <p:spPr bwMode="auto">
          <a:xfrm>
            <a:off x="8296944" y="43325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34" name="TextBox 533">
            <a:extLst>
              <a:ext uri="{FF2B5EF4-FFF2-40B4-BE49-F238E27FC236}">
                <a16:creationId xmlns:a16="http://schemas.microsoft.com/office/drawing/2014/main" id="{FE6FCE90-25D1-7CC9-9EE4-7823B57B49C5}"/>
              </a:ext>
            </a:extLst>
          </p:cNvPr>
          <p:cNvSpPr txBox="1"/>
          <p:nvPr/>
        </p:nvSpPr>
        <p:spPr bwMode="auto">
          <a:xfrm>
            <a:off x="8966179"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35" name="TextBox 534">
            <a:extLst>
              <a:ext uri="{FF2B5EF4-FFF2-40B4-BE49-F238E27FC236}">
                <a16:creationId xmlns:a16="http://schemas.microsoft.com/office/drawing/2014/main" id="{4E2EF0E3-4444-610F-6B8C-6A3C0851761F}"/>
              </a:ext>
            </a:extLst>
          </p:cNvPr>
          <p:cNvSpPr txBox="1"/>
          <p:nvPr/>
        </p:nvSpPr>
        <p:spPr bwMode="auto">
          <a:xfrm>
            <a:off x="9643365"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36" name="TextBox 535">
            <a:extLst>
              <a:ext uri="{FF2B5EF4-FFF2-40B4-BE49-F238E27FC236}">
                <a16:creationId xmlns:a16="http://schemas.microsoft.com/office/drawing/2014/main" id="{273AECC3-4D89-D71C-CD0C-7D2CE7A8C208}"/>
              </a:ext>
            </a:extLst>
          </p:cNvPr>
          <p:cNvSpPr txBox="1"/>
          <p:nvPr/>
        </p:nvSpPr>
        <p:spPr bwMode="auto">
          <a:xfrm>
            <a:off x="10320552"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37" name="TextBox 536">
            <a:extLst>
              <a:ext uri="{FF2B5EF4-FFF2-40B4-BE49-F238E27FC236}">
                <a16:creationId xmlns:a16="http://schemas.microsoft.com/office/drawing/2014/main" id="{D76CA7B9-2EA6-BB18-722D-C25FCF4C6A25}"/>
              </a:ext>
            </a:extLst>
          </p:cNvPr>
          <p:cNvSpPr txBox="1"/>
          <p:nvPr/>
        </p:nvSpPr>
        <p:spPr bwMode="auto">
          <a:xfrm>
            <a:off x="10957981"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38" name="TextBox 537">
            <a:extLst>
              <a:ext uri="{FF2B5EF4-FFF2-40B4-BE49-F238E27FC236}">
                <a16:creationId xmlns:a16="http://schemas.microsoft.com/office/drawing/2014/main" id="{D6250A51-B3B9-8EDD-C18A-4B38F5C79A89}"/>
              </a:ext>
            </a:extLst>
          </p:cNvPr>
          <p:cNvSpPr txBox="1"/>
          <p:nvPr/>
        </p:nvSpPr>
        <p:spPr bwMode="auto">
          <a:xfrm>
            <a:off x="9036348" y="4541087"/>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539" name="Freeform: Shape 538">
            <a:extLst>
              <a:ext uri="{FF2B5EF4-FFF2-40B4-BE49-F238E27FC236}">
                <a16:creationId xmlns:a16="http://schemas.microsoft.com/office/drawing/2014/main" id="{82D272BB-1F20-B9BF-9CE9-A8BDFA64C743}"/>
              </a:ext>
            </a:extLst>
          </p:cNvPr>
          <p:cNvSpPr/>
          <p:nvPr/>
        </p:nvSpPr>
        <p:spPr bwMode="auto">
          <a:xfrm>
            <a:off x="7120835" y="2323559"/>
            <a:ext cx="3392556" cy="1364974"/>
          </a:xfrm>
          <a:custGeom>
            <a:avLst/>
            <a:gdLst>
              <a:gd name="connsiteX0" fmla="*/ 3392556 w 3392556"/>
              <a:gd name="connsiteY0" fmla="*/ 1364974 h 1364974"/>
              <a:gd name="connsiteX1" fmla="*/ 3043582 w 3392556"/>
              <a:gd name="connsiteY1" fmla="*/ 1364974 h 1364974"/>
              <a:gd name="connsiteX2" fmla="*/ 3043582 w 3392556"/>
              <a:gd name="connsiteY2" fmla="*/ 1258957 h 1364974"/>
              <a:gd name="connsiteX3" fmla="*/ 2164522 w 3392556"/>
              <a:gd name="connsiteY3" fmla="*/ 1258957 h 1364974"/>
              <a:gd name="connsiteX4" fmla="*/ 2164522 w 3392556"/>
              <a:gd name="connsiteY4" fmla="*/ 1214783 h 1364974"/>
              <a:gd name="connsiteX5" fmla="*/ 2146852 w 3392556"/>
              <a:gd name="connsiteY5" fmla="*/ 1214783 h 1364974"/>
              <a:gd name="connsiteX6" fmla="*/ 2146852 w 3392556"/>
              <a:gd name="connsiteY6" fmla="*/ 1161774 h 1364974"/>
              <a:gd name="connsiteX7" fmla="*/ 2071756 w 3392556"/>
              <a:gd name="connsiteY7" fmla="*/ 1161774 h 1364974"/>
              <a:gd name="connsiteX8" fmla="*/ 2071756 w 3392556"/>
              <a:gd name="connsiteY8" fmla="*/ 1113183 h 1364974"/>
              <a:gd name="connsiteX9" fmla="*/ 1722782 w 3392556"/>
              <a:gd name="connsiteY9" fmla="*/ 1113183 h 1364974"/>
              <a:gd name="connsiteX10" fmla="*/ 1722782 w 3392556"/>
              <a:gd name="connsiteY10" fmla="*/ 1086679 h 1364974"/>
              <a:gd name="connsiteX11" fmla="*/ 1652104 w 3392556"/>
              <a:gd name="connsiteY11" fmla="*/ 1086679 h 1364974"/>
              <a:gd name="connsiteX12" fmla="*/ 1652104 w 3392556"/>
              <a:gd name="connsiteY12" fmla="*/ 1051339 h 1364974"/>
              <a:gd name="connsiteX13" fmla="*/ 1537252 w 3392556"/>
              <a:gd name="connsiteY13" fmla="*/ 1051339 h 1364974"/>
              <a:gd name="connsiteX14" fmla="*/ 1537252 w 3392556"/>
              <a:gd name="connsiteY14" fmla="*/ 1029252 h 1364974"/>
              <a:gd name="connsiteX15" fmla="*/ 1488661 w 3392556"/>
              <a:gd name="connsiteY15" fmla="*/ 1029252 h 1364974"/>
              <a:gd name="connsiteX16" fmla="*/ 1488661 w 3392556"/>
              <a:gd name="connsiteY16" fmla="*/ 1002748 h 1364974"/>
              <a:gd name="connsiteX17" fmla="*/ 1448904 w 3392556"/>
              <a:gd name="connsiteY17" fmla="*/ 1002748 h 1364974"/>
              <a:gd name="connsiteX18" fmla="*/ 1448904 w 3392556"/>
              <a:gd name="connsiteY18" fmla="*/ 971826 h 1364974"/>
              <a:gd name="connsiteX19" fmla="*/ 1417982 w 3392556"/>
              <a:gd name="connsiteY19" fmla="*/ 971826 h 1364974"/>
              <a:gd name="connsiteX20" fmla="*/ 1417982 w 3392556"/>
              <a:gd name="connsiteY20" fmla="*/ 940905 h 1364974"/>
              <a:gd name="connsiteX21" fmla="*/ 1263374 w 3392556"/>
              <a:gd name="connsiteY21" fmla="*/ 940905 h 1364974"/>
              <a:gd name="connsiteX22" fmla="*/ 1263374 w 3392556"/>
              <a:gd name="connsiteY22" fmla="*/ 901148 h 1364974"/>
              <a:gd name="connsiteX23" fmla="*/ 1228035 w 3392556"/>
              <a:gd name="connsiteY23" fmla="*/ 901148 h 1364974"/>
              <a:gd name="connsiteX24" fmla="*/ 1228035 w 3392556"/>
              <a:gd name="connsiteY24" fmla="*/ 879061 h 1364974"/>
              <a:gd name="connsiteX25" fmla="*/ 1205948 w 3392556"/>
              <a:gd name="connsiteY25" fmla="*/ 879061 h 1364974"/>
              <a:gd name="connsiteX26" fmla="*/ 1205948 w 3392556"/>
              <a:gd name="connsiteY26" fmla="*/ 843722 h 1364974"/>
              <a:gd name="connsiteX27" fmla="*/ 1166191 w 3392556"/>
              <a:gd name="connsiteY27" fmla="*/ 843722 h 1364974"/>
              <a:gd name="connsiteX28" fmla="*/ 1166191 w 3392556"/>
              <a:gd name="connsiteY28" fmla="*/ 799548 h 1364974"/>
              <a:gd name="connsiteX29" fmla="*/ 1126435 w 3392556"/>
              <a:gd name="connsiteY29" fmla="*/ 799548 h 1364974"/>
              <a:gd name="connsiteX30" fmla="*/ 1126435 w 3392556"/>
              <a:gd name="connsiteY30" fmla="*/ 764209 h 1364974"/>
              <a:gd name="connsiteX31" fmla="*/ 1069008 w 3392556"/>
              <a:gd name="connsiteY31" fmla="*/ 764209 h 1364974"/>
              <a:gd name="connsiteX32" fmla="*/ 1069008 w 3392556"/>
              <a:gd name="connsiteY32" fmla="*/ 737705 h 1364974"/>
              <a:gd name="connsiteX33" fmla="*/ 1011582 w 3392556"/>
              <a:gd name="connsiteY33" fmla="*/ 737705 h 1364974"/>
              <a:gd name="connsiteX34" fmla="*/ 1011582 w 3392556"/>
              <a:gd name="connsiteY34" fmla="*/ 711200 h 1364974"/>
              <a:gd name="connsiteX35" fmla="*/ 954156 w 3392556"/>
              <a:gd name="connsiteY35" fmla="*/ 711200 h 1364974"/>
              <a:gd name="connsiteX36" fmla="*/ 954156 w 3392556"/>
              <a:gd name="connsiteY36" fmla="*/ 653774 h 1364974"/>
              <a:gd name="connsiteX37" fmla="*/ 927652 w 3392556"/>
              <a:gd name="connsiteY37" fmla="*/ 653774 h 1364974"/>
              <a:gd name="connsiteX38" fmla="*/ 927652 w 3392556"/>
              <a:gd name="connsiteY38" fmla="*/ 574261 h 1364974"/>
              <a:gd name="connsiteX39" fmla="*/ 909982 w 3392556"/>
              <a:gd name="connsiteY39" fmla="*/ 574261 h 1364974"/>
              <a:gd name="connsiteX40" fmla="*/ 909982 w 3392556"/>
              <a:gd name="connsiteY40" fmla="*/ 538922 h 1364974"/>
              <a:gd name="connsiteX41" fmla="*/ 883478 w 3392556"/>
              <a:gd name="connsiteY41" fmla="*/ 538922 h 1364974"/>
              <a:gd name="connsiteX42" fmla="*/ 883478 w 3392556"/>
              <a:gd name="connsiteY42" fmla="*/ 508000 h 1364974"/>
              <a:gd name="connsiteX43" fmla="*/ 821635 w 3392556"/>
              <a:gd name="connsiteY43" fmla="*/ 508000 h 1364974"/>
              <a:gd name="connsiteX44" fmla="*/ 821635 w 3392556"/>
              <a:gd name="connsiteY44" fmla="*/ 485913 h 1364974"/>
              <a:gd name="connsiteX45" fmla="*/ 777461 w 3392556"/>
              <a:gd name="connsiteY45" fmla="*/ 485913 h 1364974"/>
              <a:gd name="connsiteX46" fmla="*/ 777461 w 3392556"/>
              <a:gd name="connsiteY46" fmla="*/ 468244 h 1364974"/>
              <a:gd name="connsiteX47" fmla="*/ 737704 w 3392556"/>
              <a:gd name="connsiteY47" fmla="*/ 468244 h 1364974"/>
              <a:gd name="connsiteX48" fmla="*/ 737704 w 3392556"/>
              <a:gd name="connsiteY48" fmla="*/ 450574 h 1364974"/>
              <a:gd name="connsiteX49" fmla="*/ 689113 w 3392556"/>
              <a:gd name="connsiteY49" fmla="*/ 450574 h 1364974"/>
              <a:gd name="connsiteX50" fmla="*/ 689113 w 3392556"/>
              <a:gd name="connsiteY50" fmla="*/ 291548 h 1364974"/>
              <a:gd name="connsiteX51" fmla="*/ 658191 w 3392556"/>
              <a:gd name="connsiteY51" fmla="*/ 291548 h 1364974"/>
              <a:gd name="connsiteX52" fmla="*/ 658191 w 3392556"/>
              <a:gd name="connsiteY52" fmla="*/ 256209 h 1364974"/>
              <a:gd name="connsiteX53" fmla="*/ 614017 w 3392556"/>
              <a:gd name="connsiteY53" fmla="*/ 256209 h 1364974"/>
              <a:gd name="connsiteX54" fmla="*/ 614017 w 3392556"/>
              <a:gd name="connsiteY54" fmla="*/ 216452 h 1364974"/>
              <a:gd name="connsiteX55" fmla="*/ 521252 w 3392556"/>
              <a:gd name="connsiteY55" fmla="*/ 216452 h 1364974"/>
              <a:gd name="connsiteX56" fmla="*/ 521252 w 3392556"/>
              <a:gd name="connsiteY56" fmla="*/ 207618 h 1364974"/>
              <a:gd name="connsiteX57" fmla="*/ 481495 w 3392556"/>
              <a:gd name="connsiteY57" fmla="*/ 207618 h 1364974"/>
              <a:gd name="connsiteX58" fmla="*/ 481495 w 3392556"/>
              <a:gd name="connsiteY58" fmla="*/ 159026 h 1364974"/>
              <a:gd name="connsiteX59" fmla="*/ 441739 w 3392556"/>
              <a:gd name="connsiteY59" fmla="*/ 159026 h 1364974"/>
              <a:gd name="connsiteX60" fmla="*/ 441739 w 3392556"/>
              <a:gd name="connsiteY60" fmla="*/ 128105 h 1364974"/>
              <a:gd name="connsiteX61" fmla="*/ 353391 w 3392556"/>
              <a:gd name="connsiteY61" fmla="*/ 128105 h 1364974"/>
              <a:gd name="connsiteX62" fmla="*/ 353391 w 3392556"/>
              <a:gd name="connsiteY62" fmla="*/ 110435 h 1364974"/>
              <a:gd name="connsiteX63" fmla="*/ 229704 w 3392556"/>
              <a:gd name="connsiteY63" fmla="*/ 110435 h 1364974"/>
              <a:gd name="connsiteX64" fmla="*/ 229704 w 3392556"/>
              <a:gd name="connsiteY64" fmla="*/ 39757 h 1364974"/>
              <a:gd name="connsiteX65" fmla="*/ 145774 w 3392556"/>
              <a:gd name="connsiteY65" fmla="*/ 39757 h 1364974"/>
              <a:gd name="connsiteX66" fmla="*/ 145774 w 3392556"/>
              <a:gd name="connsiteY66" fmla="*/ 39757 h 1364974"/>
              <a:gd name="connsiteX67" fmla="*/ 145774 w 3392556"/>
              <a:gd name="connsiteY67" fmla="*/ 0 h 1364974"/>
              <a:gd name="connsiteX68" fmla="*/ 0 w 3392556"/>
              <a:gd name="connsiteY68" fmla="*/ 0 h 136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392556" h="1364974">
                <a:moveTo>
                  <a:pt x="3392556" y="1364974"/>
                </a:moveTo>
                <a:lnTo>
                  <a:pt x="3043582" y="1364974"/>
                </a:lnTo>
                <a:lnTo>
                  <a:pt x="3043582" y="1258957"/>
                </a:lnTo>
                <a:lnTo>
                  <a:pt x="2164522" y="1258957"/>
                </a:lnTo>
                <a:lnTo>
                  <a:pt x="2164522" y="1214783"/>
                </a:lnTo>
                <a:lnTo>
                  <a:pt x="2146852" y="1214783"/>
                </a:lnTo>
                <a:lnTo>
                  <a:pt x="2146852" y="1161774"/>
                </a:lnTo>
                <a:lnTo>
                  <a:pt x="2071756" y="1161774"/>
                </a:lnTo>
                <a:lnTo>
                  <a:pt x="2071756" y="1113183"/>
                </a:lnTo>
                <a:lnTo>
                  <a:pt x="1722782" y="1113183"/>
                </a:lnTo>
                <a:lnTo>
                  <a:pt x="1722782" y="1086679"/>
                </a:lnTo>
                <a:lnTo>
                  <a:pt x="1652104" y="1086679"/>
                </a:lnTo>
                <a:lnTo>
                  <a:pt x="1652104" y="1051339"/>
                </a:lnTo>
                <a:lnTo>
                  <a:pt x="1537252" y="1051339"/>
                </a:lnTo>
                <a:lnTo>
                  <a:pt x="1537252" y="1029252"/>
                </a:lnTo>
                <a:lnTo>
                  <a:pt x="1488661" y="1029252"/>
                </a:lnTo>
                <a:lnTo>
                  <a:pt x="1488661" y="1002748"/>
                </a:lnTo>
                <a:lnTo>
                  <a:pt x="1448904" y="1002748"/>
                </a:lnTo>
                <a:lnTo>
                  <a:pt x="1448904" y="971826"/>
                </a:lnTo>
                <a:lnTo>
                  <a:pt x="1417982" y="971826"/>
                </a:lnTo>
                <a:lnTo>
                  <a:pt x="1417982" y="940905"/>
                </a:lnTo>
                <a:lnTo>
                  <a:pt x="1263374" y="940905"/>
                </a:lnTo>
                <a:lnTo>
                  <a:pt x="1263374" y="901148"/>
                </a:lnTo>
                <a:lnTo>
                  <a:pt x="1228035" y="901148"/>
                </a:lnTo>
                <a:lnTo>
                  <a:pt x="1228035" y="879061"/>
                </a:lnTo>
                <a:lnTo>
                  <a:pt x="1205948" y="879061"/>
                </a:lnTo>
                <a:lnTo>
                  <a:pt x="1205948" y="843722"/>
                </a:lnTo>
                <a:lnTo>
                  <a:pt x="1166191" y="843722"/>
                </a:lnTo>
                <a:lnTo>
                  <a:pt x="1166191" y="799548"/>
                </a:lnTo>
                <a:lnTo>
                  <a:pt x="1126435" y="799548"/>
                </a:lnTo>
                <a:lnTo>
                  <a:pt x="1126435" y="764209"/>
                </a:lnTo>
                <a:lnTo>
                  <a:pt x="1069008" y="764209"/>
                </a:lnTo>
                <a:lnTo>
                  <a:pt x="1069008" y="737705"/>
                </a:lnTo>
                <a:lnTo>
                  <a:pt x="1011582" y="737705"/>
                </a:lnTo>
                <a:lnTo>
                  <a:pt x="1011582" y="711200"/>
                </a:lnTo>
                <a:lnTo>
                  <a:pt x="954156" y="711200"/>
                </a:lnTo>
                <a:lnTo>
                  <a:pt x="954156" y="653774"/>
                </a:lnTo>
                <a:lnTo>
                  <a:pt x="927652" y="653774"/>
                </a:lnTo>
                <a:lnTo>
                  <a:pt x="927652" y="574261"/>
                </a:lnTo>
                <a:lnTo>
                  <a:pt x="909982" y="574261"/>
                </a:lnTo>
                <a:lnTo>
                  <a:pt x="909982" y="538922"/>
                </a:lnTo>
                <a:lnTo>
                  <a:pt x="883478" y="538922"/>
                </a:lnTo>
                <a:lnTo>
                  <a:pt x="883478" y="508000"/>
                </a:lnTo>
                <a:lnTo>
                  <a:pt x="821635" y="508000"/>
                </a:lnTo>
                <a:lnTo>
                  <a:pt x="821635" y="485913"/>
                </a:lnTo>
                <a:lnTo>
                  <a:pt x="777461" y="485913"/>
                </a:lnTo>
                <a:lnTo>
                  <a:pt x="777461" y="468244"/>
                </a:lnTo>
                <a:lnTo>
                  <a:pt x="737704" y="468244"/>
                </a:lnTo>
                <a:lnTo>
                  <a:pt x="737704" y="450574"/>
                </a:lnTo>
                <a:lnTo>
                  <a:pt x="689113" y="450574"/>
                </a:lnTo>
                <a:lnTo>
                  <a:pt x="689113" y="291548"/>
                </a:lnTo>
                <a:lnTo>
                  <a:pt x="658191" y="291548"/>
                </a:lnTo>
                <a:lnTo>
                  <a:pt x="658191" y="256209"/>
                </a:lnTo>
                <a:lnTo>
                  <a:pt x="614017" y="256209"/>
                </a:lnTo>
                <a:lnTo>
                  <a:pt x="614017" y="216452"/>
                </a:lnTo>
                <a:lnTo>
                  <a:pt x="521252" y="216452"/>
                </a:lnTo>
                <a:lnTo>
                  <a:pt x="521252" y="207618"/>
                </a:lnTo>
                <a:lnTo>
                  <a:pt x="481495" y="207618"/>
                </a:lnTo>
                <a:lnTo>
                  <a:pt x="481495" y="159026"/>
                </a:lnTo>
                <a:lnTo>
                  <a:pt x="441739" y="159026"/>
                </a:lnTo>
                <a:lnTo>
                  <a:pt x="441739" y="128105"/>
                </a:lnTo>
                <a:lnTo>
                  <a:pt x="353391" y="128105"/>
                </a:lnTo>
                <a:lnTo>
                  <a:pt x="353391" y="110435"/>
                </a:lnTo>
                <a:lnTo>
                  <a:pt x="229704" y="110435"/>
                </a:lnTo>
                <a:lnTo>
                  <a:pt x="229704" y="39757"/>
                </a:lnTo>
                <a:lnTo>
                  <a:pt x="145774" y="39757"/>
                </a:lnTo>
                <a:lnTo>
                  <a:pt x="145774" y="39757"/>
                </a:lnTo>
                <a:lnTo>
                  <a:pt x="145774"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41" name="Freeform: Shape 540">
            <a:extLst>
              <a:ext uri="{FF2B5EF4-FFF2-40B4-BE49-F238E27FC236}">
                <a16:creationId xmlns:a16="http://schemas.microsoft.com/office/drawing/2014/main" id="{A51B4CBF-C5B3-146A-BCDF-CB4D8879AAD1}"/>
              </a:ext>
            </a:extLst>
          </p:cNvPr>
          <p:cNvSpPr/>
          <p:nvPr/>
        </p:nvSpPr>
        <p:spPr bwMode="auto">
          <a:xfrm>
            <a:off x="7120835" y="2323559"/>
            <a:ext cx="3449982" cy="1766957"/>
          </a:xfrm>
          <a:custGeom>
            <a:avLst/>
            <a:gdLst>
              <a:gd name="connsiteX0" fmla="*/ 3449982 w 3449982"/>
              <a:gd name="connsiteY0" fmla="*/ 1766957 h 1766957"/>
              <a:gd name="connsiteX1" fmla="*/ 2372139 w 3449982"/>
              <a:gd name="connsiteY1" fmla="*/ 1766957 h 1766957"/>
              <a:gd name="connsiteX2" fmla="*/ 2372139 w 3449982"/>
              <a:gd name="connsiteY2" fmla="*/ 1700696 h 1766957"/>
              <a:gd name="connsiteX3" fmla="*/ 2173356 w 3449982"/>
              <a:gd name="connsiteY3" fmla="*/ 1700696 h 1766957"/>
              <a:gd name="connsiteX4" fmla="*/ 2173356 w 3449982"/>
              <a:gd name="connsiteY4" fmla="*/ 1674192 h 1766957"/>
              <a:gd name="connsiteX5" fmla="*/ 2138017 w 3449982"/>
              <a:gd name="connsiteY5" fmla="*/ 1674192 h 1766957"/>
              <a:gd name="connsiteX6" fmla="*/ 2138017 w 3449982"/>
              <a:gd name="connsiteY6" fmla="*/ 1638852 h 1766957"/>
              <a:gd name="connsiteX7" fmla="*/ 1961322 w 3449982"/>
              <a:gd name="connsiteY7" fmla="*/ 1638852 h 1766957"/>
              <a:gd name="connsiteX8" fmla="*/ 1961322 w 3449982"/>
              <a:gd name="connsiteY8" fmla="*/ 1616766 h 1766957"/>
              <a:gd name="connsiteX9" fmla="*/ 1833217 w 3449982"/>
              <a:gd name="connsiteY9" fmla="*/ 1616766 h 1766957"/>
              <a:gd name="connsiteX10" fmla="*/ 1833217 w 3449982"/>
              <a:gd name="connsiteY10" fmla="*/ 1594679 h 1766957"/>
              <a:gd name="connsiteX11" fmla="*/ 1802295 w 3449982"/>
              <a:gd name="connsiteY11" fmla="*/ 1594679 h 1766957"/>
              <a:gd name="connsiteX12" fmla="*/ 1802295 w 3449982"/>
              <a:gd name="connsiteY12" fmla="*/ 1559339 h 1766957"/>
              <a:gd name="connsiteX13" fmla="*/ 1643269 w 3449982"/>
              <a:gd name="connsiteY13" fmla="*/ 1559339 h 1766957"/>
              <a:gd name="connsiteX14" fmla="*/ 1643269 w 3449982"/>
              <a:gd name="connsiteY14" fmla="*/ 1546087 h 1766957"/>
              <a:gd name="connsiteX15" fmla="*/ 1563756 w 3449982"/>
              <a:gd name="connsiteY15" fmla="*/ 1546087 h 1766957"/>
              <a:gd name="connsiteX16" fmla="*/ 1563756 w 3449982"/>
              <a:gd name="connsiteY16" fmla="*/ 1519583 h 1766957"/>
              <a:gd name="connsiteX17" fmla="*/ 1532835 w 3449982"/>
              <a:gd name="connsiteY17" fmla="*/ 1519583 h 1766957"/>
              <a:gd name="connsiteX18" fmla="*/ 1532835 w 3449982"/>
              <a:gd name="connsiteY18" fmla="*/ 1479826 h 1766957"/>
              <a:gd name="connsiteX19" fmla="*/ 1497495 w 3449982"/>
              <a:gd name="connsiteY19" fmla="*/ 1479826 h 1766957"/>
              <a:gd name="connsiteX20" fmla="*/ 1515165 w 3449982"/>
              <a:gd name="connsiteY20" fmla="*/ 1462156 h 1766957"/>
              <a:gd name="connsiteX21" fmla="*/ 1466574 w 3449982"/>
              <a:gd name="connsiteY21" fmla="*/ 1462156 h 1766957"/>
              <a:gd name="connsiteX22" fmla="*/ 1466574 w 3449982"/>
              <a:gd name="connsiteY22" fmla="*/ 1431235 h 1766957"/>
              <a:gd name="connsiteX23" fmla="*/ 1395895 w 3449982"/>
              <a:gd name="connsiteY23" fmla="*/ 1431235 h 1766957"/>
              <a:gd name="connsiteX24" fmla="*/ 1395895 w 3449982"/>
              <a:gd name="connsiteY24" fmla="*/ 1413566 h 1766957"/>
              <a:gd name="connsiteX25" fmla="*/ 1289878 w 3449982"/>
              <a:gd name="connsiteY25" fmla="*/ 1413566 h 1766957"/>
              <a:gd name="connsiteX26" fmla="*/ 1289878 w 3449982"/>
              <a:gd name="connsiteY26" fmla="*/ 1364974 h 1766957"/>
              <a:gd name="connsiteX27" fmla="*/ 1258956 w 3449982"/>
              <a:gd name="connsiteY27" fmla="*/ 1364974 h 1766957"/>
              <a:gd name="connsiteX28" fmla="*/ 1258956 w 3449982"/>
              <a:gd name="connsiteY28" fmla="*/ 1289879 h 1766957"/>
              <a:gd name="connsiteX29" fmla="*/ 1236869 w 3449982"/>
              <a:gd name="connsiteY29" fmla="*/ 1289879 h 1766957"/>
              <a:gd name="connsiteX30" fmla="*/ 1236869 w 3449982"/>
              <a:gd name="connsiteY30" fmla="*/ 1223618 h 1766957"/>
              <a:gd name="connsiteX31" fmla="*/ 1214782 w 3449982"/>
              <a:gd name="connsiteY31" fmla="*/ 1223618 h 1766957"/>
              <a:gd name="connsiteX32" fmla="*/ 1214782 w 3449982"/>
              <a:gd name="connsiteY32" fmla="*/ 1166192 h 1766957"/>
              <a:gd name="connsiteX33" fmla="*/ 1197113 w 3449982"/>
              <a:gd name="connsiteY33" fmla="*/ 1166192 h 1766957"/>
              <a:gd name="connsiteX34" fmla="*/ 1197113 w 3449982"/>
              <a:gd name="connsiteY34" fmla="*/ 1117600 h 1766957"/>
              <a:gd name="connsiteX35" fmla="*/ 1166191 w 3449982"/>
              <a:gd name="connsiteY35" fmla="*/ 1117600 h 1766957"/>
              <a:gd name="connsiteX36" fmla="*/ 1166191 w 3449982"/>
              <a:gd name="connsiteY36" fmla="*/ 1086679 h 1766957"/>
              <a:gd name="connsiteX37" fmla="*/ 1139687 w 3449982"/>
              <a:gd name="connsiteY37" fmla="*/ 1086679 h 1766957"/>
              <a:gd name="connsiteX38" fmla="*/ 1139687 w 3449982"/>
              <a:gd name="connsiteY38" fmla="*/ 1051339 h 1766957"/>
              <a:gd name="connsiteX39" fmla="*/ 1042504 w 3449982"/>
              <a:gd name="connsiteY39" fmla="*/ 1051339 h 1766957"/>
              <a:gd name="connsiteX40" fmla="*/ 1042504 w 3449982"/>
              <a:gd name="connsiteY40" fmla="*/ 1029252 h 1766957"/>
              <a:gd name="connsiteX41" fmla="*/ 985078 w 3449982"/>
              <a:gd name="connsiteY41" fmla="*/ 1029252 h 1766957"/>
              <a:gd name="connsiteX42" fmla="*/ 985078 w 3449982"/>
              <a:gd name="connsiteY42" fmla="*/ 1002748 h 1766957"/>
              <a:gd name="connsiteX43" fmla="*/ 949739 w 3449982"/>
              <a:gd name="connsiteY43" fmla="*/ 1002748 h 1766957"/>
              <a:gd name="connsiteX44" fmla="*/ 949739 w 3449982"/>
              <a:gd name="connsiteY44" fmla="*/ 927652 h 1766957"/>
              <a:gd name="connsiteX45" fmla="*/ 914400 w 3449982"/>
              <a:gd name="connsiteY45" fmla="*/ 927652 h 1766957"/>
              <a:gd name="connsiteX46" fmla="*/ 914400 w 3449982"/>
              <a:gd name="connsiteY46" fmla="*/ 803966 h 1766957"/>
              <a:gd name="connsiteX47" fmla="*/ 896730 w 3449982"/>
              <a:gd name="connsiteY47" fmla="*/ 803966 h 1766957"/>
              <a:gd name="connsiteX48" fmla="*/ 896730 w 3449982"/>
              <a:gd name="connsiteY48" fmla="*/ 750957 h 1766957"/>
              <a:gd name="connsiteX49" fmla="*/ 773043 w 3449982"/>
              <a:gd name="connsiteY49" fmla="*/ 750957 h 1766957"/>
              <a:gd name="connsiteX50" fmla="*/ 773043 w 3449982"/>
              <a:gd name="connsiteY50" fmla="*/ 693531 h 1766957"/>
              <a:gd name="connsiteX51" fmla="*/ 715617 w 3449982"/>
              <a:gd name="connsiteY51" fmla="*/ 693531 h 1766957"/>
              <a:gd name="connsiteX52" fmla="*/ 715617 w 3449982"/>
              <a:gd name="connsiteY52" fmla="*/ 644939 h 1766957"/>
              <a:gd name="connsiteX53" fmla="*/ 689113 w 3449982"/>
              <a:gd name="connsiteY53" fmla="*/ 644939 h 1766957"/>
              <a:gd name="connsiteX54" fmla="*/ 689113 w 3449982"/>
              <a:gd name="connsiteY54" fmla="*/ 534505 h 1766957"/>
              <a:gd name="connsiteX55" fmla="*/ 662608 w 3449982"/>
              <a:gd name="connsiteY55" fmla="*/ 534505 h 1766957"/>
              <a:gd name="connsiteX56" fmla="*/ 662608 w 3449982"/>
              <a:gd name="connsiteY56" fmla="*/ 437322 h 1766957"/>
              <a:gd name="connsiteX57" fmla="*/ 561008 w 3449982"/>
              <a:gd name="connsiteY57" fmla="*/ 437322 h 1766957"/>
              <a:gd name="connsiteX58" fmla="*/ 561008 w 3449982"/>
              <a:gd name="connsiteY58" fmla="*/ 362226 h 1766957"/>
              <a:gd name="connsiteX59" fmla="*/ 490330 w 3449982"/>
              <a:gd name="connsiteY59" fmla="*/ 362226 h 1766957"/>
              <a:gd name="connsiteX60" fmla="*/ 490330 w 3449982"/>
              <a:gd name="connsiteY60" fmla="*/ 300383 h 1766957"/>
              <a:gd name="connsiteX61" fmla="*/ 450574 w 3449982"/>
              <a:gd name="connsiteY61" fmla="*/ 300383 h 1766957"/>
              <a:gd name="connsiteX62" fmla="*/ 450574 w 3449982"/>
              <a:gd name="connsiteY62" fmla="*/ 198783 h 1766957"/>
              <a:gd name="connsiteX63" fmla="*/ 388730 w 3449982"/>
              <a:gd name="connsiteY63" fmla="*/ 198783 h 1766957"/>
              <a:gd name="connsiteX64" fmla="*/ 388730 w 3449982"/>
              <a:gd name="connsiteY64" fmla="*/ 172279 h 1766957"/>
              <a:gd name="connsiteX65" fmla="*/ 265043 w 3449982"/>
              <a:gd name="connsiteY65" fmla="*/ 172279 h 1766957"/>
              <a:gd name="connsiteX66" fmla="*/ 265043 w 3449982"/>
              <a:gd name="connsiteY66" fmla="*/ 185531 h 1766957"/>
              <a:gd name="connsiteX67" fmla="*/ 265043 w 3449982"/>
              <a:gd name="connsiteY67" fmla="*/ 132522 h 1766957"/>
              <a:gd name="connsiteX68" fmla="*/ 216452 w 3449982"/>
              <a:gd name="connsiteY68" fmla="*/ 132522 h 1766957"/>
              <a:gd name="connsiteX69" fmla="*/ 216452 w 3449982"/>
              <a:gd name="connsiteY69" fmla="*/ 57426 h 1766957"/>
              <a:gd name="connsiteX70" fmla="*/ 141356 w 3449982"/>
              <a:gd name="connsiteY70" fmla="*/ 57426 h 1766957"/>
              <a:gd name="connsiteX71" fmla="*/ 141356 w 3449982"/>
              <a:gd name="connsiteY71" fmla="*/ 26505 h 1766957"/>
              <a:gd name="connsiteX72" fmla="*/ 75095 w 3449982"/>
              <a:gd name="connsiteY72" fmla="*/ 26505 h 1766957"/>
              <a:gd name="connsiteX73" fmla="*/ 75095 w 3449982"/>
              <a:gd name="connsiteY73" fmla="*/ 0 h 1766957"/>
              <a:gd name="connsiteX74" fmla="*/ 0 w 3449982"/>
              <a:gd name="connsiteY74" fmla="*/ 0 h 176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449982" h="1766957">
                <a:moveTo>
                  <a:pt x="3449982" y="1766957"/>
                </a:moveTo>
                <a:lnTo>
                  <a:pt x="2372139" y="1766957"/>
                </a:lnTo>
                <a:lnTo>
                  <a:pt x="2372139" y="1700696"/>
                </a:lnTo>
                <a:lnTo>
                  <a:pt x="2173356" y="1700696"/>
                </a:lnTo>
                <a:lnTo>
                  <a:pt x="2173356" y="1674192"/>
                </a:lnTo>
                <a:lnTo>
                  <a:pt x="2138017" y="1674192"/>
                </a:lnTo>
                <a:lnTo>
                  <a:pt x="2138017" y="1638852"/>
                </a:lnTo>
                <a:lnTo>
                  <a:pt x="1961322" y="1638852"/>
                </a:lnTo>
                <a:lnTo>
                  <a:pt x="1961322" y="1616766"/>
                </a:lnTo>
                <a:lnTo>
                  <a:pt x="1833217" y="1616766"/>
                </a:lnTo>
                <a:lnTo>
                  <a:pt x="1833217" y="1594679"/>
                </a:lnTo>
                <a:lnTo>
                  <a:pt x="1802295" y="1594679"/>
                </a:lnTo>
                <a:lnTo>
                  <a:pt x="1802295" y="1559339"/>
                </a:lnTo>
                <a:lnTo>
                  <a:pt x="1643269" y="1559339"/>
                </a:lnTo>
                <a:lnTo>
                  <a:pt x="1643269" y="1546087"/>
                </a:lnTo>
                <a:lnTo>
                  <a:pt x="1563756" y="1546087"/>
                </a:lnTo>
                <a:lnTo>
                  <a:pt x="1563756" y="1519583"/>
                </a:lnTo>
                <a:lnTo>
                  <a:pt x="1532835" y="1519583"/>
                </a:lnTo>
                <a:lnTo>
                  <a:pt x="1532835" y="1479826"/>
                </a:lnTo>
                <a:lnTo>
                  <a:pt x="1497495" y="1479826"/>
                </a:lnTo>
                <a:lnTo>
                  <a:pt x="1515165" y="1462156"/>
                </a:lnTo>
                <a:lnTo>
                  <a:pt x="1466574" y="1462156"/>
                </a:lnTo>
                <a:lnTo>
                  <a:pt x="1466574" y="1431235"/>
                </a:lnTo>
                <a:lnTo>
                  <a:pt x="1395895" y="1431235"/>
                </a:lnTo>
                <a:lnTo>
                  <a:pt x="1395895" y="1413566"/>
                </a:lnTo>
                <a:lnTo>
                  <a:pt x="1289878" y="1413566"/>
                </a:lnTo>
                <a:lnTo>
                  <a:pt x="1289878" y="1364974"/>
                </a:lnTo>
                <a:lnTo>
                  <a:pt x="1258956" y="1364974"/>
                </a:lnTo>
                <a:lnTo>
                  <a:pt x="1258956" y="1289879"/>
                </a:lnTo>
                <a:lnTo>
                  <a:pt x="1236869" y="1289879"/>
                </a:lnTo>
                <a:lnTo>
                  <a:pt x="1236869" y="1223618"/>
                </a:lnTo>
                <a:lnTo>
                  <a:pt x="1214782" y="1223618"/>
                </a:lnTo>
                <a:lnTo>
                  <a:pt x="1214782" y="1166192"/>
                </a:lnTo>
                <a:lnTo>
                  <a:pt x="1197113" y="1166192"/>
                </a:lnTo>
                <a:lnTo>
                  <a:pt x="1197113" y="1117600"/>
                </a:lnTo>
                <a:lnTo>
                  <a:pt x="1166191" y="1117600"/>
                </a:lnTo>
                <a:lnTo>
                  <a:pt x="1166191" y="1086679"/>
                </a:lnTo>
                <a:lnTo>
                  <a:pt x="1139687" y="1086679"/>
                </a:lnTo>
                <a:lnTo>
                  <a:pt x="1139687" y="1051339"/>
                </a:lnTo>
                <a:lnTo>
                  <a:pt x="1042504" y="1051339"/>
                </a:lnTo>
                <a:lnTo>
                  <a:pt x="1042504" y="1029252"/>
                </a:lnTo>
                <a:lnTo>
                  <a:pt x="985078" y="1029252"/>
                </a:lnTo>
                <a:lnTo>
                  <a:pt x="985078" y="1002748"/>
                </a:lnTo>
                <a:lnTo>
                  <a:pt x="949739" y="1002748"/>
                </a:lnTo>
                <a:lnTo>
                  <a:pt x="949739" y="927652"/>
                </a:lnTo>
                <a:lnTo>
                  <a:pt x="914400" y="927652"/>
                </a:lnTo>
                <a:lnTo>
                  <a:pt x="914400" y="803966"/>
                </a:lnTo>
                <a:lnTo>
                  <a:pt x="896730" y="803966"/>
                </a:lnTo>
                <a:lnTo>
                  <a:pt x="896730" y="750957"/>
                </a:lnTo>
                <a:lnTo>
                  <a:pt x="773043" y="750957"/>
                </a:lnTo>
                <a:lnTo>
                  <a:pt x="773043" y="693531"/>
                </a:lnTo>
                <a:lnTo>
                  <a:pt x="715617" y="693531"/>
                </a:lnTo>
                <a:lnTo>
                  <a:pt x="715617" y="644939"/>
                </a:lnTo>
                <a:lnTo>
                  <a:pt x="689113" y="644939"/>
                </a:lnTo>
                <a:lnTo>
                  <a:pt x="689113" y="534505"/>
                </a:lnTo>
                <a:lnTo>
                  <a:pt x="662608" y="534505"/>
                </a:lnTo>
                <a:lnTo>
                  <a:pt x="662608" y="437322"/>
                </a:lnTo>
                <a:lnTo>
                  <a:pt x="561008" y="437322"/>
                </a:lnTo>
                <a:lnTo>
                  <a:pt x="561008" y="362226"/>
                </a:lnTo>
                <a:lnTo>
                  <a:pt x="490330" y="362226"/>
                </a:lnTo>
                <a:lnTo>
                  <a:pt x="490330" y="300383"/>
                </a:lnTo>
                <a:lnTo>
                  <a:pt x="450574" y="300383"/>
                </a:lnTo>
                <a:lnTo>
                  <a:pt x="450574" y="198783"/>
                </a:lnTo>
                <a:lnTo>
                  <a:pt x="388730" y="198783"/>
                </a:lnTo>
                <a:lnTo>
                  <a:pt x="388730" y="172279"/>
                </a:lnTo>
                <a:lnTo>
                  <a:pt x="265043" y="172279"/>
                </a:lnTo>
                <a:lnTo>
                  <a:pt x="265043" y="185531"/>
                </a:lnTo>
                <a:lnTo>
                  <a:pt x="265043" y="132522"/>
                </a:lnTo>
                <a:lnTo>
                  <a:pt x="216452" y="132522"/>
                </a:lnTo>
                <a:lnTo>
                  <a:pt x="216452" y="57426"/>
                </a:lnTo>
                <a:lnTo>
                  <a:pt x="141356" y="57426"/>
                </a:lnTo>
                <a:lnTo>
                  <a:pt x="141356" y="26505"/>
                </a:lnTo>
                <a:lnTo>
                  <a:pt x="75095" y="26505"/>
                </a:lnTo>
                <a:lnTo>
                  <a:pt x="7509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546" name="Group 545">
            <a:extLst>
              <a:ext uri="{FF2B5EF4-FFF2-40B4-BE49-F238E27FC236}">
                <a16:creationId xmlns:a16="http://schemas.microsoft.com/office/drawing/2014/main" id="{3CC16607-3351-A927-0F8E-05B72C5A285A}"/>
              </a:ext>
            </a:extLst>
          </p:cNvPr>
          <p:cNvGrpSpPr/>
          <p:nvPr/>
        </p:nvGrpSpPr>
        <p:grpSpPr>
          <a:xfrm>
            <a:off x="10544821" y="4065732"/>
            <a:ext cx="42073" cy="42073"/>
            <a:chOff x="4044210" y="3548209"/>
            <a:chExt cx="42073" cy="42073"/>
          </a:xfrm>
        </p:grpSpPr>
        <p:cxnSp>
          <p:nvCxnSpPr>
            <p:cNvPr id="676" name="Straight Connector 675">
              <a:extLst>
                <a:ext uri="{FF2B5EF4-FFF2-40B4-BE49-F238E27FC236}">
                  <a16:creationId xmlns:a16="http://schemas.microsoft.com/office/drawing/2014/main" id="{01F0C692-3A64-253F-D60B-7368EB89CBF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BBF79D51-63D9-F824-76E0-D9008D2F2A1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15D6E317-B8AA-F5CC-E346-607E680F2B14}"/>
              </a:ext>
            </a:extLst>
          </p:cNvPr>
          <p:cNvGrpSpPr/>
          <p:nvPr/>
        </p:nvGrpSpPr>
        <p:grpSpPr>
          <a:xfrm>
            <a:off x="10234581" y="4065732"/>
            <a:ext cx="42073" cy="42073"/>
            <a:chOff x="4044210" y="3548209"/>
            <a:chExt cx="42073" cy="42073"/>
          </a:xfrm>
        </p:grpSpPr>
        <p:cxnSp>
          <p:nvCxnSpPr>
            <p:cNvPr id="674" name="Straight Connector 673">
              <a:extLst>
                <a:ext uri="{FF2B5EF4-FFF2-40B4-BE49-F238E27FC236}">
                  <a16:creationId xmlns:a16="http://schemas.microsoft.com/office/drawing/2014/main" id="{0FA0B964-E41E-F207-D9BA-77495987C50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7000A698-759A-452E-46A1-4862FD695EA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1CB926AC-90A3-4FBA-D9F7-E501CF0E6C05}"/>
              </a:ext>
            </a:extLst>
          </p:cNvPr>
          <p:cNvGrpSpPr/>
          <p:nvPr/>
        </p:nvGrpSpPr>
        <p:grpSpPr>
          <a:xfrm>
            <a:off x="9581346" y="4065732"/>
            <a:ext cx="42073" cy="42073"/>
            <a:chOff x="4044210" y="3548209"/>
            <a:chExt cx="42073" cy="42073"/>
          </a:xfrm>
        </p:grpSpPr>
        <p:cxnSp>
          <p:nvCxnSpPr>
            <p:cNvPr id="670" name="Straight Connector 669">
              <a:extLst>
                <a:ext uri="{FF2B5EF4-FFF2-40B4-BE49-F238E27FC236}">
                  <a16:creationId xmlns:a16="http://schemas.microsoft.com/office/drawing/2014/main" id="{AC1B9BFE-81A7-03B8-1610-018A1C88DB5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445B6BD4-F2D8-4245-AA81-3FEFC450809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1B80327E-BC98-19AB-E9FB-5F182B1A5E7E}"/>
              </a:ext>
            </a:extLst>
          </p:cNvPr>
          <p:cNvGrpSpPr/>
          <p:nvPr/>
        </p:nvGrpSpPr>
        <p:grpSpPr>
          <a:xfrm>
            <a:off x="9396457" y="3999666"/>
            <a:ext cx="42073" cy="42073"/>
            <a:chOff x="4044210" y="3548209"/>
            <a:chExt cx="42073" cy="42073"/>
          </a:xfrm>
        </p:grpSpPr>
        <p:cxnSp>
          <p:nvCxnSpPr>
            <p:cNvPr id="664" name="Straight Connector 663">
              <a:extLst>
                <a:ext uri="{FF2B5EF4-FFF2-40B4-BE49-F238E27FC236}">
                  <a16:creationId xmlns:a16="http://schemas.microsoft.com/office/drawing/2014/main" id="{89FC5786-ED8B-1B3A-D5CB-FDF3439CE6A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AD4DB75C-B530-3C87-D5A4-C5E4F30B986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3" name="Group 552">
            <a:extLst>
              <a:ext uri="{FF2B5EF4-FFF2-40B4-BE49-F238E27FC236}">
                <a16:creationId xmlns:a16="http://schemas.microsoft.com/office/drawing/2014/main" id="{C5271541-ACFD-D210-99F1-9BBE207D9604}"/>
              </a:ext>
            </a:extLst>
          </p:cNvPr>
          <p:cNvGrpSpPr/>
          <p:nvPr/>
        </p:nvGrpSpPr>
        <p:grpSpPr>
          <a:xfrm>
            <a:off x="8744361" y="3876421"/>
            <a:ext cx="42073" cy="42073"/>
            <a:chOff x="4044210" y="3548209"/>
            <a:chExt cx="42073" cy="42073"/>
          </a:xfrm>
        </p:grpSpPr>
        <p:cxnSp>
          <p:nvCxnSpPr>
            <p:cNvPr id="662" name="Straight Connector 661">
              <a:extLst>
                <a:ext uri="{FF2B5EF4-FFF2-40B4-BE49-F238E27FC236}">
                  <a16:creationId xmlns:a16="http://schemas.microsoft.com/office/drawing/2014/main" id="{6C3BAE80-18DB-DF48-4747-00C12E3327E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10EA7474-5854-4BED-3555-F8A52B45CE5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ED66B745-DEC5-1CD3-2A53-8FBE07DF1B3D}"/>
              </a:ext>
            </a:extLst>
          </p:cNvPr>
          <p:cNvGrpSpPr/>
          <p:nvPr/>
        </p:nvGrpSpPr>
        <p:grpSpPr>
          <a:xfrm>
            <a:off x="8677442" y="3852567"/>
            <a:ext cx="42073" cy="42073"/>
            <a:chOff x="4044210" y="3548209"/>
            <a:chExt cx="42073" cy="42073"/>
          </a:xfrm>
        </p:grpSpPr>
        <p:cxnSp>
          <p:nvCxnSpPr>
            <p:cNvPr id="660" name="Straight Connector 659">
              <a:extLst>
                <a:ext uri="{FF2B5EF4-FFF2-40B4-BE49-F238E27FC236}">
                  <a16:creationId xmlns:a16="http://schemas.microsoft.com/office/drawing/2014/main" id="{04086C2A-A1DF-00A3-37D3-BFF65472A15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C6DAD097-AD58-2097-BDC1-26DE1D47021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AC494F2C-D7EB-90FF-A5FF-953D3F23A40C}"/>
              </a:ext>
            </a:extLst>
          </p:cNvPr>
          <p:cNvGrpSpPr/>
          <p:nvPr/>
        </p:nvGrpSpPr>
        <p:grpSpPr>
          <a:xfrm>
            <a:off x="8954520" y="3928104"/>
            <a:ext cx="42073" cy="42073"/>
            <a:chOff x="4044210" y="3548209"/>
            <a:chExt cx="42073" cy="42073"/>
          </a:xfrm>
        </p:grpSpPr>
        <p:cxnSp>
          <p:nvCxnSpPr>
            <p:cNvPr id="658" name="Straight Connector 657">
              <a:extLst>
                <a:ext uri="{FF2B5EF4-FFF2-40B4-BE49-F238E27FC236}">
                  <a16:creationId xmlns:a16="http://schemas.microsoft.com/office/drawing/2014/main" id="{03D72A60-D3D2-9AD8-5514-E77910B904B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6D914580-7155-904F-B57B-2AC9E3598A1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6" name="Group 555">
            <a:extLst>
              <a:ext uri="{FF2B5EF4-FFF2-40B4-BE49-F238E27FC236}">
                <a16:creationId xmlns:a16="http://schemas.microsoft.com/office/drawing/2014/main" id="{8D2E50D8-D835-9429-D395-4F87DD4E61AD}"/>
              </a:ext>
            </a:extLst>
          </p:cNvPr>
          <p:cNvGrpSpPr/>
          <p:nvPr/>
        </p:nvGrpSpPr>
        <p:grpSpPr>
          <a:xfrm>
            <a:off x="9004552" y="3920153"/>
            <a:ext cx="42073" cy="42073"/>
            <a:chOff x="4044210" y="3548209"/>
            <a:chExt cx="42073" cy="42073"/>
          </a:xfrm>
        </p:grpSpPr>
        <p:cxnSp>
          <p:nvCxnSpPr>
            <p:cNvPr id="656" name="Straight Connector 655">
              <a:extLst>
                <a:ext uri="{FF2B5EF4-FFF2-40B4-BE49-F238E27FC236}">
                  <a16:creationId xmlns:a16="http://schemas.microsoft.com/office/drawing/2014/main" id="{677CB222-BDE4-DC4B-2380-2E6592BFE4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84C57058-492B-07C7-D636-D0C4F7D4E67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1B201DA7-5D6D-09B1-14C3-1D4ABB4D06EA}"/>
              </a:ext>
            </a:extLst>
          </p:cNvPr>
          <p:cNvGrpSpPr/>
          <p:nvPr/>
        </p:nvGrpSpPr>
        <p:grpSpPr>
          <a:xfrm>
            <a:off x="9256766" y="3999666"/>
            <a:ext cx="42073" cy="42073"/>
            <a:chOff x="4044210" y="3548209"/>
            <a:chExt cx="42073" cy="42073"/>
          </a:xfrm>
        </p:grpSpPr>
        <p:cxnSp>
          <p:nvCxnSpPr>
            <p:cNvPr id="652" name="Straight Connector 651">
              <a:extLst>
                <a:ext uri="{FF2B5EF4-FFF2-40B4-BE49-F238E27FC236}">
                  <a16:creationId xmlns:a16="http://schemas.microsoft.com/office/drawing/2014/main" id="{663AA05F-4F1B-E89D-50EF-0C8E5DDE14D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BE551742-2CCA-3C4C-02E0-40934AA323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5A8CDFA5-4954-1144-C702-14FBF55E68AC}"/>
              </a:ext>
            </a:extLst>
          </p:cNvPr>
          <p:cNvGrpSpPr/>
          <p:nvPr/>
        </p:nvGrpSpPr>
        <p:grpSpPr>
          <a:xfrm>
            <a:off x="9296725" y="3999666"/>
            <a:ext cx="42073" cy="42073"/>
            <a:chOff x="4044210" y="3548209"/>
            <a:chExt cx="42073" cy="42073"/>
          </a:xfrm>
        </p:grpSpPr>
        <p:cxnSp>
          <p:nvCxnSpPr>
            <p:cNvPr id="648" name="Straight Connector 647">
              <a:extLst>
                <a:ext uri="{FF2B5EF4-FFF2-40B4-BE49-F238E27FC236}">
                  <a16:creationId xmlns:a16="http://schemas.microsoft.com/office/drawing/2014/main" id="{DC286D24-F561-FD9C-B55A-677DC9BC901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7A93EF1D-2132-DE9C-1F74-002A27A6A50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8B571A9E-D801-B4DA-C27B-3387AD592591}"/>
              </a:ext>
            </a:extLst>
          </p:cNvPr>
          <p:cNvGrpSpPr/>
          <p:nvPr/>
        </p:nvGrpSpPr>
        <p:grpSpPr>
          <a:xfrm>
            <a:off x="8822191" y="3864494"/>
            <a:ext cx="42073" cy="42073"/>
            <a:chOff x="4044210" y="3548209"/>
            <a:chExt cx="42073" cy="42073"/>
          </a:xfrm>
        </p:grpSpPr>
        <p:cxnSp>
          <p:nvCxnSpPr>
            <p:cNvPr id="646" name="Straight Connector 645">
              <a:extLst>
                <a:ext uri="{FF2B5EF4-FFF2-40B4-BE49-F238E27FC236}">
                  <a16:creationId xmlns:a16="http://schemas.microsoft.com/office/drawing/2014/main" id="{7FCB4936-1F38-B180-835B-725E8F900A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F69FDF1A-1313-5697-2884-A1E0F0288F0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2" name="Group 561">
            <a:extLst>
              <a:ext uri="{FF2B5EF4-FFF2-40B4-BE49-F238E27FC236}">
                <a16:creationId xmlns:a16="http://schemas.microsoft.com/office/drawing/2014/main" id="{280B77FC-2991-07E6-E70D-E358F2797106}"/>
              </a:ext>
            </a:extLst>
          </p:cNvPr>
          <p:cNvGrpSpPr/>
          <p:nvPr/>
        </p:nvGrpSpPr>
        <p:grpSpPr>
          <a:xfrm>
            <a:off x="9159593" y="3947982"/>
            <a:ext cx="42073" cy="42073"/>
            <a:chOff x="4044210" y="3548209"/>
            <a:chExt cx="42073" cy="42073"/>
          </a:xfrm>
        </p:grpSpPr>
        <p:cxnSp>
          <p:nvCxnSpPr>
            <p:cNvPr id="644" name="Straight Connector 643">
              <a:extLst>
                <a:ext uri="{FF2B5EF4-FFF2-40B4-BE49-F238E27FC236}">
                  <a16:creationId xmlns:a16="http://schemas.microsoft.com/office/drawing/2014/main" id="{ACD697E1-08A1-7EC3-8BFB-47901912F7B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CBDBF838-449D-C923-6E8C-9760DEE6766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2D9E2670-482E-BD74-22B8-2A3613BFF230}"/>
              </a:ext>
            </a:extLst>
          </p:cNvPr>
          <p:cNvGrpSpPr/>
          <p:nvPr/>
        </p:nvGrpSpPr>
        <p:grpSpPr>
          <a:xfrm>
            <a:off x="8523667" y="3731933"/>
            <a:ext cx="42073" cy="42073"/>
            <a:chOff x="4044210" y="3548209"/>
            <a:chExt cx="42073" cy="42073"/>
          </a:xfrm>
        </p:grpSpPr>
        <p:cxnSp>
          <p:nvCxnSpPr>
            <p:cNvPr id="628" name="Straight Connector 627">
              <a:extLst>
                <a:ext uri="{FF2B5EF4-FFF2-40B4-BE49-F238E27FC236}">
                  <a16:creationId xmlns:a16="http://schemas.microsoft.com/office/drawing/2014/main" id="{98708986-27AD-A39A-2C8F-40E59062CE1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263D136F-29FA-6A9E-858F-44023596386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AAD67246-CFAC-DCAA-9C1A-51DD75B5CD64}"/>
              </a:ext>
            </a:extLst>
          </p:cNvPr>
          <p:cNvGrpSpPr/>
          <p:nvPr/>
        </p:nvGrpSpPr>
        <p:grpSpPr>
          <a:xfrm>
            <a:off x="8454237" y="3719322"/>
            <a:ext cx="42073" cy="42073"/>
            <a:chOff x="4044210" y="3548209"/>
            <a:chExt cx="42073" cy="42073"/>
          </a:xfrm>
        </p:grpSpPr>
        <p:cxnSp>
          <p:nvCxnSpPr>
            <p:cNvPr id="616" name="Straight Connector 615">
              <a:extLst>
                <a:ext uri="{FF2B5EF4-FFF2-40B4-BE49-F238E27FC236}">
                  <a16:creationId xmlns:a16="http://schemas.microsoft.com/office/drawing/2014/main" id="{624CBF44-3187-978D-DB18-393273AFC9A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6DA579A-475F-75A2-C15D-5041B3C6F35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1404F42F-DD70-D64D-CBE5-8EB0B589F43C}"/>
              </a:ext>
            </a:extLst>
          </p:cNvPr>
          <p:cNvGrpSpPr/>
          <p:nvPr/>
        </p:nvGrpSpPr>
        <p:grpSpPr>
          <a:xfrm>
            <a:off x="8073227" y="3020786"/>
            <a:ext cx="42073" cy="42073"/>
            <a:chOff x="4044210" y="3548209"/>
            <a:chExt cx="42073" cy="42073"/>
          </a:xfrm>
        </p:grpSpPr>
        <p:cxnSp>
          <p:nvCxnSpPr>
            <p:cNvPr id="610" name="Straight Connector 609">
              <a:extLst>
                <a:ext uri="{FF2B5EF4-FFF2-40B4-BE49-F238E27FC236}">
                  <a16:creationId xmlns:a16="http://schemas.microsoft.com/office/drawing/2014/main" id="{983FE431-90C3-1D5F-DA08-6D7360ADAD7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15C4578A-1464-DBE5-8214-D7AC3CADC1E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734298C6-5958-9093-4758-8E1359288D54}"/>
              </a:ext>
            </a:extLst>
          </p:cNvPr>
          <p:cNvGrpSpPr/>
          <p:nvPr/>
        </p:nvGrpSpPr>
        <p:grpSpPr>
          <a:xfrm>
            <a:off x="8170697" y="3366838"/>
            <a:ext cx="42073" cy="42073"/>
            <a:chOff x="4044210" y="3548209"/>
            <a:chExt cx="42073" cy="42073"/>
          </a:xfrm>
        </p:grpSpPr>
        <p:cxnSp>
          <p:nvCxnSpPr>
            <p:cNvPr id="608" name="Straight Connector 607">
              <a:extLst>
                <a:ext uri="{FF2B5EF4-FFF2-40B4-BE49-F238E27FC236}">
                  <a16:creationId xmlns:a16="http://schemas.microsoft.com/office/drawing/2014/main" id="{DE732300-3349-CC21-51A6-06F42D3997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7E2D9FE4-2A4B-9547-75BE-ECC2AEBEAE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5698367B-4BD9-54D6-E393-8EC45599802B}"/>
              </a:ext>
            </a:extLst>
          </p:cNvPr>
          <p:cNvGrpSpPr/>
          <p:nvPr/>
        </p:nvGrpSpPr>
        <p:grpSpPr>
          <a:xfrm>
            <a:off x="8115300" y="3044638"/>
            <a:ext cx="42073" cy="42073"/>
            <a:chOff x="4044210" y="3548209"/>
            <a:chExt cx="42073" cy="42073"/>
          </a:xfrm>
        </p:grpSpPr>
        <p:cxnSp>
          <p:nvCxnSpPr>
            <p:cNvPr id="606" name="Straight Connector 605">
              <a:extLst>
                <a:ext uri="{FF2B5EF4-FFF2-40B4-BE49-F238E27FC236}">
                  <a16:creationId xmlns:a16="http://schemas.microsoft.com/office/drawing/2014/main" id="{C9D876FD-D79D-750E-15E6-3DFC1A099C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69A5C0C7-1737-F83E-326A-E0E75A759D4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A2F8EA15-47E7-2FED-3602-BA88CDDEEC29}"/>
              </a:ext>
            </a:extLst>
          </p:cNvPr>
          <p:cNvGrpSpPr/>
          <p:nvPr/>
        </p:nvGrpSpPr>
        <p:grpSpPr>
          <a:xfrm>
            <a:off x="8195266" y="3070786"/>
            <a:ext cx="42073" cy="42073"/>
            <a:chOff x="4044210" y="3548209"/>
            <a:chExt cx="42073" cy="42073"/>
          </a:xfrm>
        </p:grpSpPr>
        <p:cxnSp>
          <p:nvCxnSpPr>
            <p:cNvPr id="604" name="Straight Connector 603">
              <a:extLst>
                <a:ext uri="{FF2B5EF4-FFF2-40B4-BE49-F238E27FC236}">
                  <a16:creationId xmlns:a16="http://schemas.microsoft.com/office/drawing/2014/main" id="{BBFA390B-DE4C-944E-5735-8D7151260AA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7A36844E-A3CB-FC21-FF9D-889794AADA3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5D39A952-B6DD-BCFC-F30C-7EFFB39630CB}"/>
              </a:ext>
            </a:extLst>
          </p:cNvPr>
          <p:cNvGrpSpPr/>
          <p:nvPr/>
        </p:nvGrpSpPr>
        <p:grpSpPr>
          <a:xfrm>
            <a:off x="8094263" y="3329691"/>
            <a:ext cx="42073" cy="42073"/>
            <a:chOff x="4044210" y="3548209"/>
            <a:chExt cx="42073" cy="42073"/>
          </a:xfrm>
        </p:grpSpPr>
        <p:cxnSp>
          <p:nvCxnSpPr>
            <p:cNvPr id="602" name="Straight Connector 601">
              <a:extLst>
                <a:ext uri="{FF2B5EF4-FFF2-40B4-BE49-F238E27FC236}">
                  <a16:creationId xmlns:a16="http://schemas.microsoft.com/office/drawing/2014/main" id="{A5BD78BA-4860-2F0A-C6BA-5C8A6170063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980A6813-80AE-4388-EDF1-1C641A49D45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EB22E5B3-2759-9AB3-3F62-3620DE1CD4D6}"/>
              </a:ext>
            </a:extLst>
          </p:cNvPr>
          <p:cNvGrpSpPr/>
          <p:nvPr/>
        </p:nvGrpSpPr>
        <p:grpSpPr>
          <a:xfrm>
            <a:off x="8209266" y="3347887"/>
            <a:ext cx="42073" cy="42073"/>
            <a:chOff x="4044210" y="3548209"/>
            <a:chExt cx="42073" cy="42073"/>
          </a:xfrm>
        </p:grpSpPr>
        <p:cxnSp>
          <p:nvCxnSpPr>
            <p:cNvPr id="600" name="Straight Connector 599">
              <a:extLst>
                <a:ext uri="{FF2B5EF4-FFF2-40B4-BE49-F238E27FC236}">
                  <a16:creationId xmlns:a16="http://schemas.microsoft.com/office/drawing/2014/main" id="{D574D613-468E-89A0-59D8-915FFA04E3E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9C2365C3-C3C4-EF24-E728-0612BFEDB42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58097A6C-F6E9-DCDC-D01F-4403721D83D5}"/>
              </a:ext>
            </a:extLst>
          </p:cNvPr>
          <p:cNvGrpSpPr/>
          <p:nvPr/>
        </p:nvGrpSpPr>
        <p:grpSpPr>
          <a:xfrm>
            <a:off x="8358665" y="3597645"/>
            <a:ext cx="42073" cy="42073"/>
            <a:chOff x="4044210" y="3548209"/>
            <a:chExt cx="42073" cy="42073"/>
          </a:xfrm>
        </p:grpSpPr>
        <p:cxnSp>
          <p:nvCxnSpPr>
            <p:cNvPr id="598" name="Straight Connector 597">
              <a:extLst>
                <a:ext uri="{FF2B5EF4-FFF2-40B4-BE49-F238E27FC236}">
                  <a16:creationId xmlns:a16="http://schemas.microsoft.com/office/drawing/2014/main" id="{FF00B5BE-9FC6-DBCC-8DC7-33980C48D97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91F46CC9-625E-8CD6-4568-AF8B61EEC7F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653E7EEC-EC47-95E2-D590-6563C307A6D4}"/>
              </a:ext>
            </a:extLst>
          </p:cNvPr>
          <p:cNvGrpSpPr/>
          <p:nvPr/>
        </p:nvGrpSpPr>
        <p:grpSpPr>
          <a:xfrm>
            <a:off x="8370113" y="3234690"/>
            <a:ext cx="42073" cy="42073"/>
            <a:chOff x="4044210" y="3548209"/>
            <a:chExt cx="42073" cy="42073"/>
          </a:xfrm>
        </p:grpSpPr>
        <p:cxnSp>
          <p:nvCxnSpPr>
            <p:cNvPr id="594" name="Straight Connector 593">
              <a:extLst>
                <a:ext uri="{FF2B5EF4-FFF2-40B4-BE49-F238E27FC236}">
                  <a16:creationId xmlns:a16="http://schemas.microsoft.com/office/drawing/2014/main" id="{20354CF9-4B3F-F642-4823-60D3C1CAF26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6976224-4CA5-873F-B189-EA6524FB01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B5268992-5519-A609-6CEE-BE89A3B6AE88}"/>
              </a:ext>
            </a:extLst>
          </p:cNvPr>
          <p:cNvGrpSpPr/>
          <p:nvPr/>
        </p:nvGrpSpPr>
        <p:grpSpPr>
          <a:xfrm>
            <a:off x="8434839" y="3237202"/>
            <a:ext cx="2097501" cy="469063"/>
            <a:chOff x="8434839" y="3603834"/>
            <a:chExt cx="2097501" cy="469063"/>
          </a:xfrm>
        </p:grpSpPr>
        <p:grpSp>
          <p:nvGrpSpPr>
            <p:cNvPr id="543" name="Group 542">
              <a:extLst>
                <a:ext uri="{FF2B5EF4-FFF2-40B4-BE49-F238E27FC236}">
                  <a16:creationId xmlns:a16="http://schemas.microsoft.com/office/drawing/2014/main" id="{4E1C1B4D-A002-3D08-491D-F2949C099BA5}"/>
                </a:ext>
              </a:extLst>
            </p:cNvPr>
            <p:cNvGrpSpPr/>
            <p:nvPr/>
          </p:nvGrpSpPr>
          <p:grpSpPr>
            <a:xfrm>
              <a:off x="10490267" y="4030824"/>
              <a:ext cx="42073" cy="42073"/>
              <a:chOff x="4044210" y="3548209"/>
              <a:chExt cx="42073" cy="42073"/>
            </a:xfrm>
          </p:grpSpPr>
          <p:cxnSp>
            <p:nvCxnSpPr>
              <p:cNvPr id="682" name="Straight Connector 681">
                <a:extLst>
                  <a:ext uri="{FF2B5EF4-FFF2-40B4-BE49-F238E27FC236}">
                    <a16:creationId xmlns:a16="http://schemas.microsoft.com/office/drawing/2014/main" id="{0C5484B5-6BB4-15C5-C68B-1C15D248684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54449C72-B719-8F63-0F59-5098F383618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59C56F19-2FBD-064E-3D73-07ADB16EDCEE}"/>
                </a:ext>
              </a:extLst>
            </p:cNvPr>
            <p:cNvGrpSpPr/>
            <p:nvPr/>
          </p:nvGrpSpPr>
          <p:grpSpPr>
            <a:xfrm>
              <a:off x="10469153" y="4030824"/>
              <a:ext cx="42073" cy="42073"/>
              <a:chOff x="4044210" y="3548209"/>
              <a:chExt cx="42073" cy="42073"/>
            </a:xfrm>
          </p:grpSpPr>
          <p:cxnSp>
            <p:nvCxnSpPr>
              <p:cNvPr id="680" name="Straight Connector 679">
                <a:extLst>
                  <a:ext uri="{FF2B5EF4-FFF2-40B4-BE49-F238E27FC236}">
                    <a16:creationId xmlns:a16="http://schemas.microsoft.com/office/drawing/2014/main" id="{5FADC795-0B0C-D028-BD0C-D77777119B9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FF547828-B752-2AA7-9495-BE9B1A72DC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DDA88B67-05D2-F45E-DB90-D3F95365CA0E}"/>
                </a:ext>
              </a:extLst>
            </p:cNvPr>
            <p:cNvGrpSpPr/>
            <p:nvPr/>
          </p:nvGrpSpPr>
          <p:grpSpPr>
            <a:xfrm>
              <a:off x="10351127" y="4030824"/>
              <a:ext cx="42073" cy="42073"/>
              <a:chOff x="4044210" y="3548209"/>
              <a:chExt cx="42073" cy="42073"/>
            </a:xfrm>
          </p:grpSpPr>
          <p:cxnSp>
            <p:nvCxnSpPr>
              <p:cNvPr id="678" name="Straight Connector 677">
                <a:extLst>
                  <a:ext uri="{FF2B5EF4-FFF2-40B4-BE49-F238E27FC236}">
                    <a16:creationId xmlns:a16="http://schemas.microsoft.com/office/drawing/2014/main" id="{62C5A37B-96FA-5D43-1F4B-7ED4E27DB07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F5419C89-3FC6-365A-01E5-D3D92C8389D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31C38B46-4DB4-0328-75B6-507E39989193}"/>
                </a:ext>
              </a:extLst>
            </p:cNvPr>
            <p:cNvGrpSpPr/>
            <p:nvPr/>
          </p:nvGrpSpPr>
          <p:grpSpPr>
            <a:xfrm>
              <a:off x="10316687" y="4030824"/>
              <a:ext cx="42073" cy="42073"/>
              <a:chOff x="4044210" y="3548209"/>
              <a:chExt cx="42073" cy="42073"/>
            </a:xfrm>
          </p:grpSpPr>
          <p:cxnSp>
            <p:nvCxnSpPr>
              <p:cNvPr id="672" name="Straight Connector 671">
                <a:extLst>
                  <a:ext uri="{FF2B5EF4-FFF2-40B4-BE49-F238E27FC236}">
                    <a16:creationId xmlns:a16="http://schemas.microsoft.com/office/drawing/2014/main" id="{9606C439-CCA4-B0CF-2800-849CD0C7EB3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35901E7F-B6C0-5DF7-A926-916A438E1B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A112B6FE-CAAE-0C45-C5C8-514C82483DB0}"/>
                </a:ext>
              </a:extLst>
            </p:cNvPr>
            <p:cNvGrpSpPr/>
            <p:nvPr/>
          </p:nvGrpSpPr>
          <p:grpSpPr>
            <a:xfrm>
              <a:off x="9541614" y="3917050"/>
              <a:ext cx="42073" cy="42073"/>
              <a:chOff x="4044210" y="3548209"/>
              <a:chExt cx="42073" cy="42073"/>
            </a:xfrm>
          </p:grpSpPr>
          <p:cxnSp>
            <p:nvCxnSpPr>
              <p:cNvPr id="668" name="Straight Connector 667">
                <a:extLst>
                  <a:ext uri="{FF2B5EF4-FFF2-40B4-BE49-F238E27FC236}">
                    <a16:creationId xmlns:a16="http://schemas.microsoft.com/office/drawing/2014/main" id="{9922A5B9-AE8A-83C2-AD0C-6F0C51AEE15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54D3E318-F104-CAF8-F259-C82489EF8F7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B09CBD7A-CF5F-2C4B-F75F-31CC682E623E}"/>
                </a:ext>
              </a:extLst>
            </p:cNvPr>
            <p:cNvGrpSpPr/>
            <p:nvPr/>
          </p:nvGrpSpPr>
          <p:grpSpPr>
            <a:xfrm>
              <a:off x="9984091" y="3917050"/>
              <a:ext cx="42073" cy="42073"/>
              <a:chOff x="4044210" y="3548209"/>
              <a:chExt cx="42073" cy="42073"/>
            </a:xfrm>
          </p:grpSpPr>
          <p:cxnSp>
            <p:nvCxnSpPr>
              <p:cNvPr id="666" name="Straight Connector 665">
                <a:extLst>
                  <a:ext uri="{FF2B5EF4-FFF2-40B4-BE49-F238E27FC236}">
                    <a16:creationId xmlns:a16="http://schemas.microsoft.com/office/drawing/2014/main" id="{9A6C9245-B5FC-6871-450D-A4236594662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C456F29B-8B83-D952-1194-3EEF8177759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FBEA2BF9-AA5D-852C-1FEA-D5EF23831964}"/>
                </a:ext>
              </a:extLst>
            </p:cNvPr>
            <p:cNvGrpSpPr/>
            <p:nvPr/>
          </p:nvGrpSpPr>
          <p:grpSpPr>
            <a:xfrm>
              <a:off x="9404637" y="3917050"/>
              <a:ext cx="42073" cy="42073"/>
              <a:chOff x="4044210" y="3548209"/>
              <a:chExt cx="42073" cy="42073"/>
            </a:xfrm>
          </p:grpSpPr>
          <p:cxnSp>
            <p:nvCxnSpPr>
              <p:cNvPr id="654" name="Straight Connector 653">
                <a:extLst>
                  <a:ext uri="{FF2B5EF4-FFF2-40B4-BE49-F238E27FC236}">
                    <a16:creationId xmlns:a16="http://schemas.microsoft.com/office/drawing/2014/main" id="{B2A3653F-3DEF-CFD4-0768-0EB09606410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C56B269E-317B-BC8B-7066-E61E3E3D13D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3E32D810-EF12-8560-4FBC-59D4D087A380}"/>
                </a:ext>
              </a:extLst>
            </p:cNvPr>
            <p:cNvGrpSpPr/>
            <p:nvPr/>
          </p:nvGrpSpPr>
          <p:grpSpPr>
            <a:xfrm>
              <a:off x="9337897" y="3917050"/>
              <a:ext cx="42073" cy="42073"/>
              <a:chOff x="4044210" y="3548209"/>
              <a:chExt cx="42073" cy="42073"/>
            </a:xfrm>
          </p:grpSpPr>
          <p:cxnSp>
            <p:nvCxnSpPr>
              <p:cNvPr id="650" name="Straight Connector 649">
                <a:extLst>
                  <a:ext uri="{FF2B5EF4-FFF2-40B4-BE49-F238E27FC236}">
                    <a16:creationId xmlns:a16="http://schemas.microsoft.com/office/drawing/2014/main" id="{1002802E-1EC0-2693-0538-BBE0712755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0EBB20EF-BEC6-7CBF-EAD1-5963D81F5AE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7A781DA2-0AFB-8402-4F12-513C9304F1D9}"/>
                </a:ext>
              </a:extLst>
            </p:cNvPr>
            <p:cNvGrpSpPr/>
            <p:nvPr/>
          </p:nvGrpSpPr>
          <p:grpSpPr>
            <a:xfrm>
              <a:off x="9322725" y="3917050"/>
              <a:ext cx="42073" cy="42073"/>
              <a:chOff x="4044210" y="3548209"/>
              <a:chExt cx="42073" cy="42073"/>
            </a:xfrm>
          </p:grpSpPr>
          <p:cxnSp>
            <p:nvCxnSpPr>
              <p:cNvPr id="642" name="Straight Connector 641">
                <a:extLst>
                  <a:ext uri="{FF2B5EF4-FFF2-40B4-BE49-F238E27FC236}">
                    <a16:creationId xmlns:a16="http://schemas.microsoft.com/office/drawing/2014/main" id="{3E9C1F1E-C984-7016-9AB9-C9002B67B08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0C6C46A3-9D28-2E13-7A7B-ECE8E2FC2F9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76D341E2-F32F-C5DF-3467-3B18E2815CA6}"/>
                </a:ext>
              </a:extLst>
            </p:cNvPr>
            <p:cNvGrpSpPr/>
            <p:nvPr/>
          </p:nvGrpSpPr>
          <p:grpSpPr>
            <a:xfrm>
              <a:off x="9264758" y="3917050"/>
              <a:ext cx="42073" cy="42073"/>
              <a:chOff x="4044210" y="3548209"/>
              <a:chExt cx="42073" cy="42073"/>
            </a:xfrm>
          </p:grpSpPr>
          <p:cxnSp>
            <p:nvCxnSpPr>
              <p:cNvPr id="640" name="Straight Connector 639">
                <a:extLst>
                  <a:ext uri="{FF2B5EF4-FFF2-40B4-BE49-F238E27FC236}">
                    <a16:creationId xmlns:a16="http://schemas.microsoft.com/office/drawing/2014/main" id="{339E2183-4AB0-49D1-49FF-19E45013258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CDCD0D0A-830A-B2E3-0E9E-C28951F8EDF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3824A0EF-CFBA-60B9-AE31-31CFE97BE17C}"/>
                </a:ext>
              </a:extLst>
            </p:cNvPr>
            <p:cNvGrpSpPr/>
            <p:nvPr/>
          </p:nvGrpSpPr>
          <p:grpSpPr>
            <a:xfrm>
              <a:off x="9281375" y="3917050"/>
              <a:ext cx="42073" cy="42073"/>
              <a:chOff x="4044210" y="3548209"/>
              <a:chExt cx="42073" cy="42073"/>
            </a:xfrm>
          </p:grpSpPr>
          <p:cxnSp>
            <p:nvCxnSpPr>
              <p:cNvPr id="638" name="Straight Connector 637">
                <a:extLst>
                  <a:ext uri="{FF2B5EF4-FFF2-40B4-BE49-F238E27FC236}">
                    <a16:creationId xmlns:a16="http://schemas.microsoft.com/office/drawing/2014/main" id="{6D645020-50CD-D17E-EA21-EB8E35BE9ED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083866D2-7675-B44E-FA92-9630EB0E1B5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394C854B-3D71-C30F-8BC4-F9E6A6B784B9}"/>
                </a:ext>
              </a:extLst>
            </p:cNvPr>
            <p:cNvGrpSpPr/>
            <p:nvPr/>
          </p:nvGrpSpPr>
          <p:grpSpPr>
            <a:xfrm>
              <a:off x="8937007" y="3779073"/>
              <a:ext cx="42073" cy="42073"/>
              <a:chOff x="4044210" y="3548209"/>
              <a:chExt cx="42073" cy="42073"/>
            </a:xfrm>
          </p:grpSpPr>
          <p:cxnSp>
            <p:nvCxnSpPr>
              <p:cNvPr id="636" name="Straight Connector 635">
                <a:extLst>
                  <a:ext uri="{FF2B5EF4-FFF2-40B4-BE49-F238E27FC236}">
                    <a16:creationId xmlns:a16="http://schemas.microsoft.com/office/drawing/2014/main" id="{24C21799-544E-E82F-2DD6-0596D4EF62B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A3B0A5D9-814D-4F30-70EE-CBBC2D32850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B8BD4588-FCB6-E24B-FC1F-F6FFF3C7DB26}"/>
                </a:ext>
              </a:extLst>
            </p:cNvPr>
            <p:cNvGrpSpPr/>
            <p:nvPr/>
          </p:nvGrpSpPr>
          <p:grpSpPr>
            <a:xfrm>
              <a:off x="9197943" y="3829585"/>
              <a:ext cx="42073" cy="42073"/>
              <a:chOff x="4044210" y="3548209"/>
              <a:chExt cx="42073" cy="42073"/>
            </a:xfrm>
          </p:grpSpPr>
          <p:cxnSp>
            <p:nvCxnSpPr>
              <p:cNvPr id="634" name="Straight Connector 633">
                <a:extLst>
                  <a:ext uri="{FF2B5EF4-FFF2-40B4-BE49-F238E27FC236}">
                    <a16:creationId xmlns:a16="http://schemas.microsoft.com/office/drawing/2014/main" id="{ECD22A9B-D907-C974-7C36-50D8E9D9629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DC4ECBC3-FF3B-278C-74DF-BEF65B11F61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8" name="Group 567">
              <a:extLst>
                <a:ext uri="{FF2B5EF4-FFF2-40B4-BE49-F238E27FC236}">
                  <a16:creationId xmlns:a16="http://schemas.microsoft.com/office/drawing/2014/main" id="{9DF36B31-30D2-2DB0-01BD-7071FC204AF3}"/>
                </a:ext>
              </a:extLst>
            </p:cNvPr>
            <p:cNvGrpSpPr/>
            <p:nvPr/>
          </p:nvGrpSpPr>
          <p:grpSpPr>
            <a:xfrm>
              <a:off x="9061243" y="3779073"/>
              <a:ext cx="42073" cy="42073"/>
              <a:chOff x="4044210" y="3548209"/>
              <a:chExt cx="42073" cy="42073"/>
            </a:xfrm>
          </p:grpSpPr>
          <p:cxnSp>
            <p:nvCxnSpPr>
              <p:cNvPr id="632" name="Straight Connector 631">
                <a:extLst>
                  <a:ext uri="{FF2B5EF4-FFF2-40B4-BE49-F238E27FC236}">
                    <a16:creationId xmlns:a16="http://schemas.microsoft.com/office/drawing/2014/main" id="{AE8D7B34-374E-E7FC-A5D8-926537DBBAC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C51CD927-A96B-5E95-206E-070642CE2C2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102B21FE-A4FF-1541-2853-23719B1BA72A}"/>
                </a:ext>
              </a:extLst>
            </p:cNvPr>
            <p:cNvGrpSpPr/>
            <p:nvPr/>
          </p:nvGrpSpPr>
          <p:grpSpPr>
            <a:xfrm>
              <a:off x="8798126" y="3746218"/>
              <a:ext cx="42073" cy="42073"/>
              <a:chOff x="4044210" y="3548209"/>
              <a:chExt cx="42073" cy="42073"/>
            </a:xfrm>
          </p:grpSpPr>
          <p:cxnSp>
            <p:nvCxnSpPr>
              <p:cNvPr id="630" name="Straight Connector 629">
                <a:extLst>
                  <a:ext uri="{FF2B5EF4-FFF2-40B4-BE49-F238E27FC236}">
                    <a16:creationId xmlns:a16="http://schemas.microsoft.com/office/drawing/2014/main" id="{E0771DA5-C649-E168-CCC1-B221E24BB2B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629400F-3A21-39BC-5652-7053CEA6886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1117FF3E-E10A-0A0A-AB0F-979E1071BC10}"/>
                </a:ext>
              </a:extLst>
            </p:cNvPr>
            <p:cNvGrpSpPr/>
            <p:nvPr/>
          </p:nvGrpSpPr>
          <p:grpSpPr>
            <a:xfrm>
              <a:off x="8938502" y="3779073"/>
              <a:ext cx="42073" cy="42073"/>
              <a:chOff x="4044210" y="3548209"/>
              <a:chExt cx="42073" cy="42073"/>
            </a:xfrm>
          </p:grpSpPr>
          <p:cxnSp>
            <p:nvCxnSpPr>
              <p:cNvPr id="626" name="Straight Connector 625">
                <a:extLst>
                  <a:ext uri="{FF2B5EF4-FFF2-40B4-BE49-F238E27FC236}">
                    <a16:creationId xmlns:a16="http://schemas.microsoft.com/office/drawing/2014/main" id="{C304109C-4BFD-5BF2-08F4-6D4DEBF3502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48A7DA4D-7392-5306-3E15-6CDD93065E7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694F5DF2-8DA9-62CF-FBE2-3C36D0BB7993}"/>
                </a:ext>
              </a:extLst>
            </p:cNvPr>
            <p:cNvGrpSpPr/>
            <p:nvPr/>
          </p:nvGrpSpPr>
          <p:grpSpPr>
            <a:xfrm>
              <a:off x="9128146" y="3779073"/>
              <a:ext cx="42073" cy="42073"/>
              <a:chOff x="4044210" y="3548209"/>
              <a:chExt cx="42073" cy="42073"/>
            </a:xfrm>
          </p:grpSpPr>
          <p:cxnSp>
            <p:nvCxnSpPr>
              <p:cNvPr id="624" name="Straight Connector 623">
                <a:extLst>
                  <a:ext uri="{FF2B5EF4-FFF2-40B4-BE49-F238E27FC236}">
                    <a16:creationId xmlns:a16="http://schemas.microsoft.com/office/drawing/2014/main" id="{BCD2C80E-5E98-164C-F204-35B6705D012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89F025B6-C021-D0E2-7661-898CA0F82F7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54F83E1F-A35A-CE04-E52A-E0CF39EDF881}"/>
                </a:ext>
              </a:extLst>
            </p:cNvPr>
            <p:cNvGrpSpPr/>
            <p:nvPr/>
          </p:nvGrpSpPr>
          <p:grpSpPr>
            <a:xfrm>
              <a:off x="9084812" y="3779073"/>
              <a:ext cx="42073" cy="42073"/>
              <a:chOff x="4044210" y="3548209"/>
              <a:chExt cx="42073" cy="42073"/>
            </a:xfrm>
          </p:grpSpPr>
          <p:cxnSp>
            <p:nvCxnSpPr>
              <p:cNvPr id="622" name="Straight Connector 621">
                <a:extLst>
                  <a:ext uri="{FF2B5EF4-FFF2-40B4-BE49-F238E27FC236}">
                    <a16:creationId xmlns:a16="http://schemas.microsoft.com/office/drawing/2014/main" id="{6B68B4FB-C6B7-746A-2B11-187AE576683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70E57624-452D-8FEB-8501-944376EE9D8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1E49359C-B4DF-DC29-F076-B73E58BCF25D}"/>
                </a:ext>
              </a:extLst>
            </p:cNvPr>
            <p:cNvGrpSpPr/>
            <p:nvPr/>
          </p:nvGrpSpPr>
          <p:grpSpPr>
            <a:xfrm>
              <a:off x="8681403" y="3730763"/>
              <a:ext cx="42073" cy="42073"/>
              <a:chOff x="4044210" y="3548209"/>
              <a:chExt cx="42073" cy="42073"/>
            </a:xfrm>
          </p:grpSpPr>
          <p:cxnSp>
            <p:nvCxnSpPr>
              <p:cNvPr id="620" name="Straight Connector 619">
                <a:extLst>
                  <a:ext uri="{FF2B5EF4-FFF2-40B4-BE49-F238E27FC236}">
                    <a16:creationId xmlns:a16="http://schemas.microsoft.com/office/drawing/2014/main" id="{E9B7D5C5-804E-6165-763F-1B0803994F9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83BFBBDD-8603-6D4F-3FA2-162344543BD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B0383D56-75D9-4CD3-FC1B-9C47565C6B4B}"/>
                </a:ext>
              </a:extLst>
            </p:cNvPr>
            <p:cNvGrpSpPr/>
            <p:nvPr/>
          </p:nvGrpSpPr>
          <p:grpSpPr>
            <a:xfrm>
              <a:off x="8820047" y="3779073"/>
              <a:ext cx="42073" cy="42073"/>
              <a:chOff x="4044210" y="3548209"/>
              <a:chExt cx="42073" cy="42073"/>
            </a:xfrm>
          </p:grpSpPr>
          <p:cxnSp>
            <p:nvCxnSpPr>
              <p:cNvPr id="618" name="Straight Connector 617">
                <a:extLst>
                  <a:ext uri="{FF2B5EF4-FFF2-40B4-BE49-F238E27FC236}">
                    <a16:creationId xmlns:a16="http://schemas.microsoft.com/office/drawing/2014/main" id="{278AFCEB-03DE-116A-5156-4A2213CC6B4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9871C5EF-8B41-314C-13C3-FFF5F2C3E0A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2D95F6D9-17F7-B299-8712-EE675248AB38}"/>
                </a:ext>
              </a:extLst>
            </p:cNvPr>
            <p:cNvGrpSpPr/>
            <p:nvPr/>
          </p:nvGrpSpPr>
          <p:grpSpPr>
            <a:xfrm>
              <a:off x="8989958" y="3779073"/>
              <a:ext cx="42073" cy="42073"/>
              <a:chOff x="4044210" y="3548209"/>
              <a:chExt cx="42073" cy="42073"/>
            </a:xfrm>
          </p:grpSpPr>
          <p:cxnSp>
            <p:nvCxnSpPr>
              <p:cNvPr id="614" name="Straight Connector 613">
                <a:extLst>
                  <a:ext uri="{FF2B5EF4-FFF2-40B4-BE49-F238E27FC236}">
                    <a16:creationId xmlns:a16="http://schemas.microsoft.com/office/drawing/2014/main" id="{E4F3D91B-D796-0460-C2AB-600F7C91293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63A4F246-4F0B-A54F-5DD0-0BB2620C074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A5BB98E3-DECA-84B6-30C5-4104825F1D00}"/>
                </a:ext>
              </a:extLst>
            </p:cNvPr>
            <p:cNvGrpSpPr/>
            <p:nvPr/>
          </p:nvGrpSpPr>
          <p:grpSpPr>
            <a:xfrm>
              <a:off x="9146137" y="3779073"/>
              <a:ext cx="42073" cy="42073"/>
              <a:chOff x="4044210" y="3548209"/>
              <a:chExt cx="42073" cy="42073"/>
            </a:xfrm>
          </p:grpSpPr>
          <p:cxnSp>
            <p:nvCxnSpPr>
              <p:cNvPr id="612" name="Straight Connector 611">
                <a:extLst>
                  <a:ext uri="{FF2B5EF4-FFF2-40B4-BE49-F238E27FC236}">
                    <a16:creationId xmlns:a16="http://schemas.microsoft.com/office/drawing/2014/main" id="{82454B19-CBF0-1F78-A0E1-49889DEBDCF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4B00ECC8-BAF3-4746-5A18-BBAC9CF3033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174AF688-8796-6972-B698-6534518410AC}"/>
                </a:ext>
              </a:extLst>
            </p:cNvPr>
            <p:cNvGrpSpPr/>
            <p:nvPr/>
          </p:nvGrpSpPr>
          <p:grpSpPr>
            <a:xfrm>
              <a:off x="8434839" y="3603834"/>
              <a:ext cx="42073" cy="42073"/>
              <a:chOff x="4044210" y="3548209"/>
              <a:chExt cx="42073" cy="42073"/>
            </a:xfrm>
          </p:grpSpPr>
          <p:cxnSp>
            <p:nvCxnSpPr>
              <p:cNvPr id="596" name="Straight Connector 595">
                <a:extLst>
                  <a:ext uri="{FF2B5EF4-FFF2-40B4-BE49-F238E27FC236}">
                    <a16:creationId xmlns:a16="http://schemas.microsoft.com/office/drawing/2014/main" id="{F6F3CF82-38AC-1391-A3CD-F73F1931985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2EB0E74-1371-400D-A4A5-815343E4571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6AED1D26-FABD-96C6-698B-057D809918EC}"/>
                </a:ext>
              </a:extLst>
            </p:cNvPr>
            <p:cNvGrpSpPr/>
            <p:nvPr/>
          </p:nvGrpSpPr>
          <p:grpSpPr>
            <a:xfrm>
              <a:off x="8562252" y="3662054"/>
              <a:ext cx="42073" cy="42073"/>
              <a:chOff x="4044210" y="3548209"/>
              <a:chExt cx="42073" cy="42073"/>
            </a:xfrm>
          </p:grpSpPr>
          <p:cxnSp>
            <p:nvCxnSpPr>
              <p:cNvPr id="592" name="Straight Connector 591">
                <a:extLst>
                  <a:ext uri="{FF2B5EF4-FFF2-40B4-BE49-F238E27FC236}">
                    <a16:creationId xmlns:a16="http://schemas.microsoft.com/office/drawing/2014/main" id="{3E63E902-630D-F09C-0A65-01529D2D50A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54593B6-882B-F354-E019-52AE91EFC46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B2F95D07-F8A4-F832-229D-80D7CFD42455}"/>
                </a:ext>
              </a:extLst>
            </p:cNvPr>
            <p:cNvGrpSpPr/>
            <p:nvPr/>
          </p:nvGrpSpPr>
          <p:grpSpPr>
            <a:xfrm>
              <a:off x="8643824" y="3727275"/>
              <a:ext cx="42073" cy="42073"/>
              <a:chOff x="4044210" y="3548209"/>
              <a:chExt cx="42073" cy="42073"/>
            </a:xfrm>
          </p:grpSpPr>
          <p:cxnSp>
            <p:nvCxnSpPr>
              <p:cNvPr id="590" name="Straight Connector 589">
                <a:extLst>
                  <a:ext uri="{FF2B5EF4-FFF2-40B4-BE49-F238E27FC236}">
                    <a16:creationId xmlns:a16="http://schemas.microsoft.com/office/drawing/2014/main" id="{ABA7EF39-9948-3347-E604-F8ACEE4E17C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549964DD-34D7-E115-4109-C9E04E5EA7B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grpSp>
        <p:nvGrpSpPr>
          <p:cNvPr id="684" name="Group 683">
            <a:extLst>
              <a:ext uri="{FF2B5EF4-FFF2-40B4-BE49-F238E27FC236}">
                <a16:creationId xmlns:a16="http://schemas.microsoft.com/office/drawing/2014/main" id="{B16753A8-CB94-0556-F6D0-FAF1F691DF3A}"/>
              </a:ext>
            </a:extLst>
          </p:cNvPr>
          <p:cNvGrpSpPr/>
          <p:nvPr/>
        </p:nvGrpSpPr>
        <p:grpSpPr>
          <a:xfrm>
            <a:off x="7740440" y="2743165"/>
            <a:ext cx="42073" cy="42073"/>
            <a:chOff x="4044210" y="3548209"/>
            <a:chExt cx="42073" cy="42073"/>
          </a:xfrm>
        </p:grpSpPr>
        <p:cxnSp>
          <p:nvCxnSpPr>
            <p:cNvPr id="685" name="Straight Connector 684">
              <a:extLst>
                <a:ext uri="{FF2B5EF4-FFF2-40B4-BE49-F238E27FC236}">
                  <a16:creationId xmlns:a16="http://schemas.microsoft.com/office/drawing/2014/main" id="{3DFE228C-44D2-59B7-F448-DA81C1984E0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63470815-0CEE-BE43-FEEC-403B2B00BCC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87" name="Group 686">
            <a:extLst>
              <a:ext uri="{FF2B5EF4-FFF2-40B4-BE49-F238E27FC236}">
                <a16:creationId xmlns:a16="http://schemas.microsoft.com/office/drawing/2014/main" id="{769FD3B4-986B-6C24-81FF-A74FEF54756E}"/>
              </a:ext>
            </a:extLst>
          </p:cNvPr>
          <p:cNvGrpSpPr/>
          <p:nvPr/>
        </p:nvGrpSpPr>
        <p:grpSpPr>
          <a:xfrm>
            <a:off x="7103100" y="2305844"/>
            <a:ext cx="42073" cy="42073"/>
            <a:chOff x="4044210" y="3548209"/>
            <a:chExt cx="42073" cy="42073"/>
          </a:xfrm>
        </p:grpSpPr>
        <p:cxnSp>
          <p:nvCxnSpPr>
            <p:cNvPr id="688" name="Straight Connector 687">
              <a:extLst>
                <a:ext uri="{FF2B5EF4-FFF2-40B4-BE49-F238E27FC236}">
                  <a16:creationId xmlns:a16="http://schemas.microsoft.com/office/drawing/2014/main" id="{1361294A-E043-E303-F6A6-08C019F20AF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FBAF2B65-09A4-3E0D-6B6D-7DFBB4DFA9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0" name="Group 689">
            <a:extLst>
              <a:ext uri="{FF2B5EF4-FFF2-40B4-BE49-F238E27FC236}">
                <a16:creationId xmlns:a16="http://schemas.microsoft.com/office/drawing/2014/main" id="{5537FD9D-0731-0339-41AB-95CC27CF3B2C}"/>
              </a:ext>
            </a:extLst>
          </p:cNvPr>
          <p:cNvGrpSpPr/>
          <p:nvPr/>
        </p:nvGrpSpPr>
        <p:grpSpPr>
          <a:xfrm>
            <a:off x="7708643" y="2747141"/>
            <a:ext cx="42073" cy="42073"/>
            <a:chOff x="4044210" y="3548209"/>
            <a:chExt cx="42073" cy="42073"/>
          </a:xfrm>
        </p:grpSpPr>
        <p:cxnSp>
          <p:nvCxnSpPr>
            <p:cNvPr id="691" name="Straight Connector 690">
              <a:extLst>
                <a:ext uri="{FF2B5EF4-FFF2-40B4-BE49-F238E27FC236}">
                  <a16:creationId xmlns:a16="http://schemas.microsoft.com/office/drawing/2014/main" id="{A9727397-F407-C3DD-C873-F59B4569A6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CAF59603-72BE-B63E-9F50-74A29F37840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3" name="Group 692">
            <a:extLst>
              <a:ext uri="{FF2B5EF4-FFF2-40B4-BE49-F238E27FC236}">
                <a16:creationId xmlns:a16="http://schemas.microsoft.com/office/drawing/2014/main" id="{0E609069-4B1F-7584-25B9-B5359340EA81}"/>
              </a:ext>
            </a:extLst>
          </p:cNvPr>
          <p:cNvGrpSpPr/>
          <p:nvPr/>
        </p:nvGrpSpPr>
        <p:grpSpPr>
          <a:xfrm>
            <a:off x="7582763" y="2641317"/>
            <a:ext cx="42073" cy="42073"/>
            <a:chOff x="4044210" y="3548209"/>
            <a:chExt cx="42073" cy="42073"/>
          </a:xfrm>
        </p:grpSpPr>
        <p:cxnSp>
          <p:nvCxnSpPr>
            <p:cNvPr id="694" name="Straight Connector 693">
              <a:extLst>
                <a:ext uri="{FF2B5EF4-FFF2-40B4-BE49-F238E27FC236}">
                  <a16:creationId xmlns:a16="http://schemas.microsoft.com/office/drawing/2014/main" id="{DAFDA2CB-CE0B-844C-7ECC-BFAB38D648D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C0535FB8-89D3-D96E-3202-8B25E8A7F7C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6" name="Group 695">
            <a:extLst>
              <a:ext uri="{FF2B5EF4-FFF2-40B4-BE49-F238E27FC236}">
                <a16:creationId xmlns:a16="http://schemas.microsoft.com/office/drawing/2014/main" id="{60750ECD-14DA-3166-3EF5-CFB627ED429E}"/>
              </a:ext>
            </a:extLst>
          </p:cNvPr>
          <p:cNvGrpSpPr/>
          <p:nvPr/>
        </p:nvGrpSpPr>
        <p:grpSpPr>
          <a:xfrm>
            <a:off x="7650528" y="2529999"/>
            <a:ext cx="42073" cy="42073"/>
            <a:chOff x="4044210" y="3548209"/>
            <a:chExt cx="42073" cy="42073"/>
          </a:xfrm>
        </p:grpSpPr>
        <p:cxnSp>
          <p:nvCxnSpPr>
            <p:cNvPr id="697" name="Straight Connector 696">
              <a:extLst>
                <a:ext uri="{FF2B5EF4-FFF2-40B4-BE49-F238E27FC236}">
                  <a16:creationId xmlns:a16="http://schemas.microsoft.com/office/drawing/2014/main" id="{E54D12C8-6BF2-874E-6AFF-A43A3D74D5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CA3A8FC8-26C4-964C-F777-E0070732A7E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9" name="Group 698">
            <a:extLst>
              <a:ext uri="{FF2B5EF4-FFF2-40B4-BE49-F238E27FC236}">
                <a16:creationId xmlns:a16="http://schemas.microsoft.com/office/drawing/2014/main" id="{A2443880-2189-5D69-D6DE-C3610DB22E3C}"/>
              </a:ext>
            </a:extLst>
          </p:cNvPr>
          <p:cNvGrpSpPr/>
          <p:nvPr/>
        </p:nvGrpSpPr>
        <p:grpSpPr>
          <a:xfrm>
            <a:off x="7548341" y="2585659"/>
            <a:ext cx="42073" cy="42073"/>
            <a:chOff x="4044210" y="3548209"/>
            <a:chExt cx="42073" cy="42073"/>
          </a:xfrm>
        </p:grpSpPr>
        <p:cxnSp>
          <p:nvCxnSpPr>
            <p:cNvPr id="700" name="Straight Connector 699">
              <a:extLst>
                <a:ext uri="{FF2B5EF4-FFF2-40B4-BE49-F238E27FC236}">
                  <a16:creationId xmlns:a16="http://schemas.microsoft.com/office/drawing/2014/main" id="{91AD8930-164B-6105-7269-492AF67AE51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E6E39D73-2234-092C-7247-EC17EC015A8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2" name="Group 701">
            <a:extLst>
              <a:ext uri="{FF2B5EF4-FFF2-40B4-BE49-F238E27FC236}">
                <a16:creationId xmlns:a16="http://schemas.microsoft.com/office/drawing/2014/main" id="{E21E6873-404C-B79E-4E79-87A7450F0CF2}"/>
              </a:ext>
            </a:extLst>
          </p:cNvPr>
          <p:cNvGrpSpPr/>
          <p:nvPr/>
        </p:nvGrpSpPr>
        <p:grpSpPr>
          <a:xfrm>
            <a:off x="7771969" y="2585660"/>
            <a:ext cx="42073" cy="42073"/>
            <a:chOff x="4044210" y="3548209"/>
            <a:chExt cx="42073" cy="42073"/>
          </a:xfrm>
        </p:grpSpPr>
        <p:cxnSp>
          <p:nvCxnSpPr>
            <p:cNvPr id="703" name="Straight Connector 702">
              <a:extLst>
                <a:ext uri="{FF2B5EF4-FFF2-40B4-BE49-F238E27FC236}">
                  <a16:creationId xmlns:a16="http://schemas.microsoft.com/office/drawing/2014/main" id="{F6123D59-7A92-39AE-5784-A527D18331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F8E82111-5C88-1402-5AA7-5CE33B79601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5" name="Group 704">
            <a:extLst>
              <a:ext uri="{FF2B5EF4-FFF2-40B4-BE49-F238E27FC236}">
                <a16:creationId xmlns:a16="http://schemas.microsoft.com/office/drawing/2014/main" id="{D5E6FD60-3E0C-2438-9796-66E58F58C69D}"/>
              </a:ext>
            </a:extLst>
          </p:cNvPr>
          <p:cNvGrpSpPr/>
          <p:nvPr/>
        </p:nvGrpSpPr>
        <p:grpSpPr>
          <a:xfrm>
            <a:off x="7776790" y="2645293"/>
            <a:ext cx="42073" cy="42073"/>
            <a:chOff x="4044210" y="3548209"/>
            <a:chExt cx="42073" cy="42073"/>
          </a:xfrm>
        </p:grpSpPr>
        <p:cxnSp>
          <p:nvCxnSpPr>
            <p:cNvPr id="706" name="Straight Connector 705">
              <a:extLst>
                <a:ext uri="{FF2B5EF4-FFF2-40B4-BE49-F238E27FC236}">
                  <a16:creationId xmlns:a16="http://schemas.microsoft.com/office/drawing/2014/main" id="{178E4DEB-0D41-3DBE-BEB0-284C006681D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1616E6DD-0468-42BB-0C2A-FA66437A1AF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8" name="Group 707">
            <a:extLst>
              <a:ext uri="{FF2B5EF4-FFF2-40B4-BE49-F238E27FC236}">
                <a16:creationId xmlns:a16="http://schemas.microsoft.com/office/drawing/2014/main" id="{9D7CFC07-C5F3-84AF-36CD-FDC915150706}"/>
              </a:ext>
            </a:extLst>
          </p:cNvPr>
          <p:cNvGrpSpPr/>
          <p:nvPr/>
        </p:nvGrpSpPr>
        <p:grpSpPr>
          <a:xfrm>
            <a:off x="7896790" y="2796369"/>
            <a:ext cx="42073" cy="42073"/>
            <a:chOff x="4044210" y="3548209"/>
            <a:chExt cx="42073" cy="42073"/>
          </a:xfrm>
        </p:grpSpPr>
        <p:cxnSp>
          <p:nvCxnSpPr>
            <p:cNvPr id="709" name="Straight Connector 708">
              <a:extLst>
                <a:ext uri="{FF2B5EF4-FFF2-40B4-BE49-F238E27FC236}">
                  <a16:creationId xmlns:a16="http://schemas.microsoft.com/office/drawing/2014/main" id="{986A0B86-8E52-1D0D-CFB6-B42490FE283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A561BFE7-D65C-2A42-4F9D-3D2C4EB002D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1" name="Group 710">
            <a:extLst>
              <a:ext uri="{FF2B5EF4-FFF2-40B4-BE49-F238E27FC236}">
                <a16:creationId xmlns:a16="http://schemas.microsoft.com/office/drawing/2014/main" id="{5CE9113B-4F6F-4B8B-BA90-AB5434B0AD78}"/>
              </a:ext>
            </a:extLst>
          </p:cNvPr>
          <p:cNvGrpSpPr/>
          <p:nvPr/>
        </p:nvGrpSpPr>
        <p:grpSpPr>
          <a:xfrm>
            <a:off x="7973996" y="2820221"/>
            <a:ext cx="42073" cy="42073"/>
            <a:chOff x="4044210" y="3548209"/>
            <a:chExt cx="42073" cy="42073"/>
          </a:xfrm>
        </p:grpSpPr>
        <p:cxnSp>
          <p:nvCxnSpPr>
            <p:cNvPr id="712" name="Straight Connector 711">
              <a:extLst>
                <a:ext uri="{FF2B5EF4-FFF2-40B4-BE49-F238E27FC236}">
                  <a16:creationId xmlns:a16="http://schemas.microsoft.com/office/drawing/2014/main" id="{CFF0A30B-4D81-FF5E-1DB6-F76E959796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B37167AF-2623-2D15-0E49-750EA47E907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4" name="Group 713">
            <a:extLst>
              <a:ext uri="{FF2B5EF4-FFF2-40B4-BE49-F238E27FC236}">
                <a16:creationId xmlns:a16="http://schemas.microsoft.com/office/drawing/2014/main" id="{069B61A4-FBE8-261E-B974-3DFFD38D9995}"/>
              </a:ext>
            </a:extLst>
          </p:cNvPr>
          <p:cNvGrpSpPr/>
          <p:nvPr/>
        </p:nvGrpSpPr>
        <p:grpSpPr>
          <a:xfrm>
            <a:off x="7147774" y="2307363"/>
            <a:ext cx="42073" cy="42073"/>
            <a:chOff x="4044210" y="3548209"/>
            <a:chExt cx="42073" cy="42073"/>
          </a:xfrm>
        </p:grpSpPr>
        <p:cxnSp>
          <p:nvCxnSpPr>
            <p:cNvPr id="715" name="Straight Connector 714">
              <a:extLst>
                <a:ext uri="{FF2B5EF4-FFF2-40B4-BE49-F238E27FC236}">
                  <a16:creationId xmlns:a16="http://schemas.microsoft.com/office/drawing/2014/main" id="{DBB8BBFF-D635-6ACF-49BF-36E0A14D709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FFD97B85-DDF1-CB3E-B077-B95DE85AA67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7" name="Group 716">
            <a:extLst>
              <a:ext uri="{FF2B5EF4-FFF2-40B4-BE49-F238E27FC236}">
                <a16:creationId xmlns:a16="http://schemas.microsoft.com/office/drawing/2014/main" id="{FC0DB3F1-68AE-1B7B-7860-9D50BDB95678}"/>
              </a:ext>
            </a:extLst>
          </p:cNvPr>
          <p:cNvGrpSpPr/>
          <p:nvPr/>
        </p:nvGrpSpPr>
        <p:grpSpPr>
          <a:xfrm>
            <a:off x="7324217" y="2446511"/>
            <a:ext cx="42073" cy="42073"/>
            <a:chOff x="4044210" y="3548209"/>
            <a:chExt cx="42073" cy="42073"/>
          </a:xfrm>
        </p:grpSpPr>
        <p:cxnSp>
          <p:nvCxnSpPr>
            <p:cNvPr id="718" name="Straight Connector 717">
              <a:extLst>
                <a:ext uri="{FF2B5EF4-FFF2-40B4-BE49-F238E27FC236}">
                  <a16:creationId xmlns:a16="http://schemas.microsoft.com/office/drawing/2014/main" id="{3F8D607A-C8CF-11F5-6C92-51B6AB50EEE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7D500E8F-043E-E7FF-8B33-A2B55E4B55F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0" name="Group 719">
            <a:extLst>
              <a:ext uri="{FF2B5EF4-FFF2-40B4-BE49-F238E27FC236}">
                <a16:creationId xmlns:a16="http://schemas.microsoft.com/office/drawing/2014/main" id="{AB0B6223-A807-7C44-01A0-FC41C6F134A1}"/>
              </a:ext>
            </a:extLst>
          </p:cNvPr>
          <p:cNvGrpSpPr/>
          <p:nvPr/>
        </p:nvGrpSpPr>
        <p:grpSpPr>
          <a:xfrm>
            <a:off x="7783936" y="2732757"/>
            <a:ext cx="42073" cy="42073"/>
            <a:chOff x="4044210" y="3548209"/>
            <a:chExt cx="42073" cy="42073"/>
          </a:xfrm>
        </p:grpSpPr>
        <p:cxnSp>
          <p:nvCxnSpPr>
            <p:cNvPr id="721" name="Straight Connector 720">
              <a:extLst>
                <a:ext uri="{FF2B5EF4-FFF2-40B4-BE49-F238E27FC236}">
                  <a16:creationId xmlns:a16="http://schemas.microsoft.com/office/drawing/2014/main" id="{A01F27DA-20C1-121F-5E8D-25BFFBE8855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F527C771-0E9C-166D-1DFC-782F45AA275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3" name="Group 722">
            <a:extLst>
              <a:ext uri="{FF2B5EF4-FFF2-40B4-BE49-F238E27FC236}">
                <a16:creationId xmlns:a16="http://schemas.microsoft.com/office/drawing/2014/main" id="{7705180A-8F20-BF4C-D8ED-0948732A2D64}"/>
              </a:ext>
            </a:extLst>
          </p:cNvPr>
          <p:cNvGrpSpPr/>
          <p:nvPr/>
        </p:nvGrpSpPr>
        <p:grpSpPr>
          <a:xfrm>
            <a:off x="7488209" y="2423828"/>
            <a:ext cx="42073" cy="42073"/>
            <a:chOff x="4044210" y="3548209"/>
            <a:chExt cx="42073" cy="42073"/>
          </a:xfrm>
        </p:grpSpPr>
        <p:cxnSp>
          <p:nvCxnSpPr>
            <p:cNvPr id="724" name="Straight Connector 723">
              <a:extLst>
                <a:ext uri="{FF2B5EF4-FFF2-40B4-BE49-F238E27FC236}">
                  <a16:creationId xmlns:a16="http://schemas.microsoft.com/office/drawing/2014/main" id="{5E0CBF57-1A6F-C9BE-E7AD-7140DBE3EF4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3917DF4-9596-0891-E847-0FCFDD3C207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6" name="Group 725">
            <a:extLst>
              <a:ext uri="{FF2B5EF4-FFF2-40B4-BE49-F238E27FC236}">
                <a16:creationId xmlns:a16="http://schemas.microsoft.com/office/drawing/2014/main" id="{666745A2-5180-427B-BCB3-73BFCA58A4FB}"/>
              </a:ext>
            </a:extLst>
          </p:cNvPr>
          <p:cNvGrpSpPr/>
          <p:nvPr/>
        </p:nvGrpSpPr>
        <p:grpSpPr>
          <a:xfrm>
            <a:off x="7396045" y="2482414"/>
            <a:ext cx="42073" cy="42073"/>
            <a:chOff x="4044210" y="3548209"/>
            <a:chExt cx="42073" cy="42073"/>
          </a:xfrm>
        </p:grpSpPr>
        <p:cxnSp>
          <p:nvCxnSpPr>
            <p:cNvPr id="727" name="Straight Connector 726">
              <a:extLst>
                <a:ext uri="{FF2B5EF4-FFF2-40B4-BE49-F238E27FC236}">
                  <a16:creationId xmlns:a16="http://schemas.microsoft.com/office/drawing/2014/main" id="{3BFC8655-5A12-2A21-F0D6-CA760BA6C51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4E6F8D85-5476-611A-FB8E-0E4E333B2C6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9" name="Group 728">
            <a:extLst>
              <a:ext uri="{FF2B5EF4-FFF2-40B4-BE49-F238E27FC236}">
                <a16:creationId xmlns:a16="http://schemas.microsoft.com/office/drawing/2014/main" id="{27D7A0B5-DE8D-82EC-A25F-A83EA3936967}"/>
              </a:ext>
            </a:extLst>
          </p:cNvPr>
          <p:cNvGrpSpPr/>
          <p:nvPr/>
        </p:nvGrpSpPr>
        <p:grpSpPr>
          <a:xfrm>
            <a:off x="8009524" y="3138079"/>
            <a:ext cx="42073" cy="42073"/>
            <a:chOff x="4044210" y="3548209"/>
            <a:chExt cx="42073" cy="42073"/>
          </a:xfrm>
        </p:grpSpPr>
        <p:cxnSp>
          <p:nvCxnSpPr>
            <p:cNvPr id="730" name="Straight Connector 729">
              <a:extLst>
                <a:ext uri="{FF2B5EF4-FFF2-40B4-BE49-F238E27FC236}">
                  <a16:creationId xmlns:a16="http://schemas.microsoft.com/office/drawing/2014/main" id="{A5D0D42A-E66D-1CF9-F94E-F95BC83A6E6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00EB4985-77F8-85CA-A544-4B93A631CCD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2" name="Group 731">
            <a:extLst>
              <a:ext uri="{FF2B5EF4-FFF2-40B4-BE49-F238E27FC236}">
                <a16:creationId xmlns:a16="http://schemas.microsoft.com/office/drawing/2014/main" id="{D14C9E8E-5536-014D-FAA0-5EA26D8BCB6E}"/>
              </a:ext>
            </a:extLst>
          </p:cNvPr>
          <p:cNvGrpSpPr/>
          <p:nvPr/>
        </p:nvGrpSpPr>
        <p:grpSpPr>
          <a:xfrm>
            <a:off x="7344403" y="2460585"/>
            <a:ext cx="42073" cy="42073"/>
            <a:chOff x="4044210" y="3548209"/>
            <a:chExt cx="42073" cy="42073"/>
          </a:xfrm>
        </p:grpSpPr>
        <p:cxnSp>
          <p:nvCxnSpPr>
            <p:cNvPr id="733" name="Straight Connector 732">
              <a:extLst>
                <a:ext uri="{FF2B5EF4-FFF2-40B4-BE49-F238E27FC236}">
                  <a16:creationId xmlns:a16="http://schemas.microsoft.com/office/drawing/2014/main" id="{E3985B40-0856-C657-4F16-29CFC1BE70F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98914259-7BBD-7BB6-D453-C425B8DA511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5" name="Group 734">
            <a:extLst>
              <a:ext uri="{FF2B5EF4-FFF2-40B4-BE49-F238E27FC236}">
                <a16:creationId xmlns:a16="http://schemas.microsoft.com/office/drawing/2014/main" id="{CC521298-9945-5563-0BE7-4798F407656E}"/>
              </a:ext>
            </a:extLst>
          </p:cNvPr>
          <p:cNvGrpSpPr/>
          <p:nvPr/>
        </p:nvGrpSpPr>
        <p:grpSpPr>
          <a:xfrm>
            <a:off x="7674780" y="2522048"/>
            <a:ext cx="42073" cy="42073"/>
            <a:chOff x="4044210" y="3548209"/>
            <a:chExt cx="42073" cy="42073"/>
          </a:xfrm>
        </p:grpSpPr>
        <p:cxnSp>
          <p:nvCxnSpPr>
            <p:cNvPr id="736" name="Straight Connector 735">
              <a:extLst>
                <a:ext uri="{FF2B5EF4-FFF2-40B4-BE49-F238E27FC236}">
                  <a16:creationId xmlns:a16="http://schemas.microsoft.com/office/drawing/2014/main" id="{55867E6F-B98C-3FE0-B01D-7BDDF3EEC0A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AF324304-43AE-1501-6416-16D5E642D6D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8" name="Group 737">
            <a:extLst>
              <a:ext uri="{FF2B5EF4-FFF2-40B4-BE49-F238E27FC236}">
                <a16:creationId xmlns:a16="http://schemas.microsoft.com/office/drawing/2014/main" id="{EA3E6404-2184-07C1-460E-7F8E85327F60}"/>
              </a:ext>
            </a:extLst>
          </p:cNvPr>
          <p:cNvGrpSpPr/>
          <p:nvPr/>
        </p:nvGrpSpPr>
        <p:grpSpPr>
          <a:xfrm>
            <a:off x="7334982" y="2455032"/>
            <a:ext cx="42073" cy="42073"/>
            <a:chOff x="4044210" y="3548209"/>
            <a:chExt cx="42073" cy="42073"/>
          </a:xfrm>
        </p:grpSpPr>
        <p:cxnSp>
          <p:nvCxnSpPr>
            <p:cNvPr id="739" name="Straight Connector 738">
              <a:extLst>
                <a:ext uri="{FF2B5EF4-FFF2-40B4-BE49-F238E27FC236}">
                  <a16:creationId xmlns:a16="http://schemas.microsoft.com/office/drawing/2014/main" id="{B78BA0DA-151C-E87F-E6E6-C5F212B73D9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74803EFD-D342-9912-E3FF-55BA900CC6A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1" name="Group 740">
            <a:extLst>
              <a:ext uri="{FF2B5EF4-FFF2-40B4-BE49-F238E27FC236}">
                <a16:creationId xmlns:a16="http://schemas.microsoft.com/office/drawing/2014/main" id="{584C7407-4D58-CD19-CFF5-3C017DD61A0B}"/>
              </a:ext>
            </a:extLst>
          </p:cNvPr>
          <p:cNvGrpSpPr/>
          <p:nvPr/>
        </p:nvGrpSpPr>
        <p:grpSpPr>
          <a:xfrm>
            <a:off x="7417966" y="2491950"/>
            <a:ext cx="42073" cy="42073"/>
            <a:chOff x="4044210" y="3548209"/>
            <a:chExt cx="42073" cy="42073"/>
          </a:xfrm>
        </p:grpSpPr>
        <p:cxnSp>
          <p:nvCxnSpPr>
            <p:cNvPr id="742" name="Straight Connector 741">
              <a:extLst>
                <a:ext uri="{FF2B5EF4-FFF2-40B4-BE49-F238E27FC236}">
                  <a16:creationId xmlns:a16="http://schemas.microsoft.com/office/drawing/2014/main" id="{32A37A38-138B-267E-7D07-7FEE90D08F4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39DD2A63-A685-971B-B75C-EC5F148F9EE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4" name="Group 743">
            <a:extLst>
              <a:ext uri="{FF2B5EF4-FFF2-40B4-BE49-F238E27FC236}">
                <a16:creationId xmlns:a16="http://schemas.microsoft.com/office/drawing/2014/main" id="{46A4F400-D2CF-A201-09B9-347FFEA7342B}"/>
              </a:ext>
            </a:extLst>
          </p:cNvPr>
          <p:cNvGrpSpPr/>
          <p:nvPr/>
        </p:nvGrpSpPr>
        <p:grpSpPr>
          <a:xfrm>
            <a:off x="7448729" y="2414974"/>
            <a:ext cx="42073" cy="42073"/>
            <a:chOff x="4044210" y="3548209"/>
            <a:chExt cx="42073" cy="42073"/>
          </a:xfrm>
        </p:grpSpPr>
        <p:cxnSp>
          <p:nvCxnSpPr>
            <p:cNvPr id="745" name="Straight Connector 744">
              <a:extLst>
                <a:ext uri="{FF2B5EF4-FFF2-40B4-BE49-F238E27FC236}">
                  <a16:creationId xmlns:a16="http://schemas.microsoft.com/office/drawing/2014/main" id="{CF102367-181A-781E-F894-81CC70D9DBD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7A1DB778-6C39-5BDB-7CD4-9634C26458C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7" name="Group 746">
            <a:extLst>
              <a:ext uri="{FF2B5EF4-FFF2-40B4-BE49-F238E27FC236}">
                <a16:creationId xmlns:a16="http://schemas.microsoft.com/office/drawing/2014/main" id="{B3F7161C-7FC7-802A-E99D-59C0D977BD63}"/>
              </a:ext>
            </a:extLst>
          </p:cNvPr>
          <p:cNvGrpSpPr/>
          <p:nvPr/>
        </p:nvGrpSpPr>
        <p:grpSpPr>
          <a:xfrm>
            <a:off x="7414078" y="2402779"/>
            <a:ext cx="42073" cy="42073"/>
            <a:chOff x="4044210" y="3548209"/>
            <a:chExt cx="42073" cy="42073"/>
          </a:xfrm>
        </p:grpSpPr>
        <p:cxnSp>
          <p:nvCxnSpPr>
            <p:cNvPr id="748" name="Straight Connector 747">
              <a:extLst>
                <a:ext uri="{FF2B5EF4-FFF2-40B4-BE49-F238E27FC236}">
                  <a16:creationId xmlns:a16="http://schemas.microsoft.com/office/drawing/2014/main" id="{55BA6053-AE23-A9BC-C9E1-3C4717F9A69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59DD842D-805E-82CD-E417-AF04BC5B140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0" name="Group 749">
            <a:extLst>
              <a:ext uri="{FF2B5EF4-FFF2-40B4-BE49-F238E27FC236}">
                <a16:creationId xmlns:a16="http://schemas.microsoft.com/office/drawing/2014/main" id="{89529953-B7E5-F659-5C37-1AF582957C90}"/>
              </a:ext>
            </a:extLst>
          </p:cNvPr>
          <p:cNvGrpSpPr/>
          <p:nvPr/>
        </p:nvGrpSpPr>
        <p:grpSpPr>
          <a:xfrm>
            <a:off x="7188001" y="2314760"/>
            <a:ext cx="42073" cy="42073"/>
            <a:chOff x="4044210" y="3548209"/>
            <a:chExt cx="42073" cy="42073"/>
          </a:xfrm>
        </p:grpSpPr>
        <p:cxnSp>
          <p:nvCxnSpPr>
            <p:cNvPr id="751" name="Straight Connector 750">
              <a:extLst>
                <a:ext uri="{FF2B5EF4-FFF2-40B4-BE49-F238E27FC236}">
                  <a16:creationId xmlns:a16="http://schemas.microsoft.com/office/drawing/2014/main" id="{024C1DC0-E760-B541-B171-4E586369A61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63728917-3401-1896-081E-2559859018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3" name="Group 752">
            <a:extLst>
              <a:ext uri="{FF2B5EF4-FFF2-40B4-BE49-F238E27FC236}">
                <a16:creationId xmlns:a16="http://schemas.microsoft.com/office/drawing/2014/main" id="{BE371F12-5937-9C3E-FE03-8F1FB02EF0FD}"/>
              </a:ext>
            </a:extLst>
          </p:cNvPr>
          <p:cNvGrpSpPr/>
          <p:nvPr/>
        </p:nvGrpSpPr>
        <p:grpSpPr>
          <a:xfrm>
            <a:off x="7233792" y="2316371"/>
            <a:ext cx="42073" cy="42073"/>
            <a:chOff x="4044210" y="3548209"/>
            <a:chExt cx="42073" cy="42073"/>
          </a:xfrm>
        </p:grpSpPr>
        <p:cxnSp>
          <p:nvCxnSpPr>
            <p:cNvPr id="754" name="Straight Connector 753">
              <a:extLst>
                <a:ext uri="{FF2B5EF4-FFF2-40B4-BE49-F238E27FC236}">
                  <a16:creationId xmlns:a16="http://schemas.microsoft.com/office/drawing/2014/main" id="{B95B199B-134D-A033-2A87-B2139B8B991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D9DC592D-0304-8B12-D6BF-141C389BB2B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6" name="Group 755">
            <a:extLst>
              <a:ext uri="{FF2B5EF4-FFF2-40B4-BE49-F238E27FC236}">
                <a16:creationId xmlns:a16="http://schemas.microsoft.com/office/drawing/2014/main" id="{7DD48C01-B040-A972-3810-9FBB87915478}"/>
              </a:ext>
            </a:extLst>
          </p:cNvPr>
          <p:cNvGrpSpPr/>
          <p:nvPr/>
        </p:nvGrpSpPr>
        <p:grpSpPr>
          <a:xfrm>
            <a:off x="7957996" y="3057241"/>
            <a:ext cx="42073" cy="42073"/>
            <a:chOff x="4044210" y="3548209"/>
            <a:chExt cx="42073" cy="42073"/>
          </a:xfrm>
        </p:grpSpPr>
        <p:cxnSp>
          <p:nvCxnSpPr>
            <p:cNvPr id="757" name="Straight Connector 756">
              <a:extLst>
                <a:ext uri="{FF2B5EF4-FFF2-40B4-BE49-F238E27FC236}">
                  <a16:creationId xmlns:a16="http://schemas.microsoft.com/office/drawing/2014/main" id="{C17231EE-BC17-3BAE-B758-EE54826AFDF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685A611D-04A9-1667-DD97-0B86B1E0EF8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9" name="Group 758">
            <a:extLst>
              <a:ext uri="{FF2B5EF4-FFF2-40B4-BE49-F238E27FC236}">
                <a16:creationId xmlns:a16="http://schemas.microsoft.com/office/drawing/2014/main" id="{8262FD2B-46B3-B7B1-B32C-C77342B07E86}"/>
              </a:ext>
            </a:extLst>
          </p:cNvPr>
          <p:cNvGrpSpPr/>
          <p:nvPr/>
        </p:nvGrpSpPr>
        <p:grpSpPr>
          <a:xfrm>
            <a:off x="7790880" y="2891783"/>
            <a:ext cx="42073" cy="42073"/>
            <a:chOff x="4044210" y="3548209"/>
            <a:chExt cx="42073" cy="42073"/>
          </a:xfrm>
        </p:grpSpPr>
        <p:cxnSp>
          <p:nvCxnSpPr>
            <p:cNvPr id="760" name="Straight Connector 759">
              <a:extLst>
                <a:ext uri="{FF2B5EF4-FFF2-40B4-BE49-F238E27FC236}">
                  <a16:creationId xmlns:a16="http://schemas.microsoft.com/office/drawing/2014/main" id="{4EF2BC1C-B3AE-4BB9-443A-AB40EAFDDC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39730897-297D-AC3A-4590-83F38807518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2" name="Group 761">
            <a:extLst>
              <a:ext uri="{FF2B5EF4-FFF2-40B4-BE49-F238E27FC236}">
                <a16:creationId xmlns:a16="http://schemas.microsoft.com/office/drawing/2014/main" id="{95C74780-7FA9-AFBD-2DB6-5B52541313E6}"/>
              </a:ext>
            </a:extLst>
          </p:cNvPr>
          <p:cNvGrpSpPr/>
          <p:nvPr/>
        </p:nvGrpSpPr>
        <p:grpSpPr>
          <a:xfrm>
            <a:off x="7932775" y="3062737"/>
            <a:ext cx="42073" cy="42073"/>
            <a:chOff x="4044210" y="3548209"/>
            <a:chExt cx="42073" cy="42073"/>
          </a:xfrm>
        </p:grpSpPr>
        <p:cxnSp>
          <p:nvCxnSpPr>
            <p:cNvPr id="763" name="Straight Connector 762">
              <a:extLst>
                <a:ext uri="{FF2B5EF4-FFF2-40B4-BE49-F238E27FC236}">
                  <a16:creationId xmlns:a16="http://schemas.microsoft.com/office/drawing/2014/main" id="{4C5C3407-FA21-39D0-479D-93B43FA1CBE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29DF1470-3B8C-0EC7-9FAD-2CF7709DC87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5" name="Group 764">
            <a:extLst>
              <a:ext uri="{FF2B5EF4-FFF2-40B4-BE49-F238E27FC236}">
                <a16:creationId xmlns:a16="http://schemas.microsoft.com/office/drawing/2014/main" id="{88B43A66-07A2-B2D1-A12A-F395E7461BE1}"/>
              </a:ext>
            </a:extLst>
          </p:cNvPr>
          <p:cNvGrpSpPr/>
          <p:nvPr/>
        </p:nvGrpSpPr>
        <p:grpSpPr>
          <a:xfrm>
            <a:off x="7799570" y="2935516"/>
            <a:ext cx="42073" cy="42073"/>
            <a:chOff x="4044210" y="3548209"/>
            <a:chExt cx="42073" cy="42073"/>
          </a:xfrm>
        </p:grpSpPr>
        <p:cxnSp>
          <p:nvCxnSpPr>
            <p:cNvPr id="766" name="Straight Connector 765">
              <a:extLst>
                <a:ext uri="{FF2B5EF4-FFF2-40B4-BE49-F238E27FC236}">
                  <a16:creationId xmlns:a16="http://schemas.microsoft.com/office/drawing/2014/main" id="{9F4AC353-670D-EC2D-784A-0F3DCEDC130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1E8BEAA6-042E-9255-0033-914BBCB15F5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8" name="Group 767">
            <a:extLst>
              <a:ext uri="{FF2B5EF4-FFF2-40B4-BE49-F238E27FC236}">
                <a16:creationId xmlns:a16="http://schemas.microsoft.com/office/drawing/2014/main" id="{49C85FE0-60FD-B25F-5981-FEC335ADF61A}"/>
              </a:ext>
            </a:extLst>
          </p:cNvPr>
          <p:cNvGrpSpPr/>
          <p:nvPr/>
        </p:nvGrpSpPr>
        <p:grpSpPr>
          <a:xfrm>
            <a:off x="7513234" y="2510122"/>
            <a:ext cx="42073" cy="42073"/>
            <a:chOff x="4044210" y="3548209"/>
            <a:chExt cx="42073" cy="42073"/>
          </a:xfrm>
        </p:grpSpPr>
        <p:cxnSp>
          <p:nvCxnSpPr>
            <p:cNvPr id="769" name="Straight Connector 768">
              <a:extLst>
                <a:ext uri="{FF2B5EF4-FFF2-40B4-BE49-F238E27FC236}">
                  <a16:creationId xmlns:a16="http://schemas.microsoft.com/office/drawing/2014/main" id="{6CC07F1A-F7CE-2560-ED70-41559AF6D77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7CD04554-73CF-AC1D-BB65-3B4F759E9B5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1" name="Group 770">
            <a:extLst>
              <a:ext uri="{FF2B5EF4-FFF2-40B4-BE49-F238E27FC236}">
                <a16:creationId xmlns:a16="http://schemas.microsoft.com/office/drawing/2014/main" id="{98B372D8-120B-1C0F-2C8B-21AF10F05707}"/>
              </a:ext>
            </a:extLst>
          </p:cNvPr>
          <p:cNvGrpSpPr/>
          <p:nvPr/>
        </p:nvGrpSpPr>
        <p:grpSpPr>
          <a:xfrm>
            <a:off x="7561608" y="2466390"/>
            <a:ext cx="42073" cy="42073"/>
            <a:chOff x="4044210" y="3548209"/>
            <a:chExt cx="42073" cy="42073"/>
          </a:xfrm>
        </p:grpSpPr>
        <p:cxnSp>
          <p:nvCxnSpPr>
            <p:cNvPr id="772" name="Straight Connector 771">
              <a:extLst>
                <a:ext uri="{FF2B5EF4-FFF2-40B4-BE49-F238E27FC236}">
                  <a16:creationId xmlns:a16="http://schemas.microsoft.com/office/drawing/2014/main" id="{112C1E29-702F-E6BC-AC3F-A9BE85D44F7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639D6423-F020-6B94-C416-A35E85B61F7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4" name="Group 773">
            <a:extLst>
              <a:ext uri="{FF2B5EF4-FFF2-40B4-BE49-F238E27FC236}">
                <a16:creationId xmlns:a16="http://schemas.microsoft.com/office/drawing/2014/main" id="{9907295B-8387-6803-8DAF-2E16084045F0}"/>
              </a:ext>
            </a:extLst>
          </p:cNvPr>
          <p:cNvGrpSpPr/>
          <p:nvPr/>
        </p:nvGrpSpPr>
        <p:grpSpPr>
          <a:xfrm>
            <a:off x="7548464" y="2549878"/>
            <a:ext cx="42073" cy="42073"/>
            <a:chOff x="4044210" y="3548209"/>
            <a:chExt cx="42073" cy="42073"/>
          </a:xfrm>
        </p:grpSpPr>
        <p:cxnSp>
          <p:nvCxnSpPr>
            <p:cNvPr id="775" name="Straight Connector 774">
              <a:extLst>
                <a:ext uri="{FF2B5EF4-FFF2-40B4-BE49-F238E27FC236}">
                  <a16:creationId xmlns:a16="http://schemas.microsoft.com/office/drawing/2014/main" id="{B9E3B29D-CEFB-E088-E064-1B27741AC0D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329B4209-CC52-B98D-F992-BA0839E62CD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7" name="Group 776">
            <a:extLst>
              <a:ext uri="{FF2B5EF4-FFF2-40B4-BE49-F238E27FC236}">
                <a16:creationId xmlns:a16="http://schemas.microsoft.com/office/drawing/2014/main" id="{3F747A65-FB37-91F7-6FDA-F721E43B047F}"/>
              </a:ext>
            </a:extLst>
          </p:cNvPr>
          <p:cNvGrpSpPr/>
          <p:nvPr/>
        </p:nvGrpSpPr>
        <p:grpSpPr>
          <a:xfrm>
            <a:off x="7590545" y="2669148"/>
            <a:ext cx="42073" cy="42073"/>
            <a:chOff x="4044210" y="3548209"/>
            <a:chExt cx="42073" cy="42073"/>
          </a:xfrm>
        </p:grpSpPr>
        <p:cxnSp>
          <p:nvCxnSpPr>
            <p:cNvPr id="778" name="Straight Connector 777">
              <a:extLst>
                <a:ext uri="{FF2B5EF4-FFF2-40B4-BE49-F238E27FC236}">
                  <a16:creationId xmlns:a16="http://schemas.microsoft.com/office/drawing/2014/main" id="{51C7D7B2-6F31-2A1F-8D12-3919B8D7492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88357A2F-99CC-5E45-2DD1-AFAA929E900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0" name="Group 779">
            <a:extLst>
              <a:ext uri="{FF2B5EF4-FFF2-40B4-BE49-F238E27FC236}">
                <a16:creationId xmlns:a16="http://schemas.microsoft.com/office/drawing/2014/main" id="{967EBB09-D675-3398-676D-53E789B9AD24}"/>
              </a:ext>
            </a:extLst>
          </p:cNvPr>
          <p:cNvGrpSpPr/>
          <p:nvPr/>
        </p:nvGrpSpPr>
        <p:grpSpPr>
          <a:xfrm>
            <a:off x="7834808" y="3011054"/>
            <a:ext cx="42073" cy="42073"/>
            <a:chOff x="4044210" y="3548209"/>
            <a:chExt cx="42073" cy="42073"/>
          </a:xfrm>
        </p:grpSpPr>
        <p:cxnSp>
          <p:nvCxnSpPr>
            <p:cNvPr id="781" name="Straight Connector 780">
              <a:extLst>
                <a:ext uri="{FF2B5EF4-FFF2-40B4-BE49-F238E27FC236}">
                  <a16:creationId xmlns:a16="http://schemas.microsoft.com/office/drawing/2014/main" id="{CF7D6E0C-D883-3FF6-A8CF-6FD013CC673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1C1CA5C4-F5E5-8F8B-C695-3947C7BE3B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3" name="Group 782">
            <a:extLst>
              <a:ext uri="{FF2B5EF4-FFF2-40B4-BE49-F238E27FC236}">
                <a16:creationId xmlns:a16="http://schemas.microsoft.com/office/drawing/2014/main" id="{05816BE7-828C-F4BB-E967-5E0D46E7FFFC}"/>
              </a:ext>
            </a:extLst>
          </p:cNvPr>
          <p:cNvGrpSpPr/>
          <p:nvPr/>
        </p:nvGrpSpPr>
        <p:grpSpPr>
          <a:xfrm>
            <a:off x="7775376" y="2907687"/>
            <a:ext cx="42073" cy="42073"/>
            <a:chOff x="4044210" y="3548209"/>
            <a:chExt cx="42073" cy="42073"/>
          </a:xfrm>
        </p:grpSpPr>
        <p:cxnSp>
          <p:nvCxnSpPr>
            <p:cNvPr id="784" name="Straight Connector 783">
              <a:extLst>
                <a:ext uri="{FF2B5EF4-FFF2-40B4-BE49-F238E27FC236}">
                  <a16:creationId xmlns:a16="http://schemas.microsoft.com/office/drawing/2014/main" id="{C058F94C-62C5-250F-5559-D9DC2983433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146F2D9C-9ADF-3493-B737-477A9336333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6" name="Group 785">
            <a:extLst>
              <a:ext uri="{FF2B5EF4-FFF2-40B4-BE49-F238E27FC236}">
                <a16:creationId xmlns:a16="http://schemas.microsoft.com/office/drawing/2014/main" id="{826D4699-6C2A-32E7-42BA-9026173D8FF0}"/>
              </a:ext>
            </a:extLst>
          </p:cNvPr>
          <p:cNvGrpSpPr/>
          <p:nvPr/>
        </p:nvGrpSpPr>
        <p:grpSpPr>
          <a:xfrm>
            <a:off x="7587088" y="2518073"/>
            <a:ext cx="42073" cy="42073"/>
            <a:chOff x="4044210" y="3548209"/>
            <a:chExt cx="42073" cy="42073"/>
          </a:xfrm>
        </p:grpSpPr>
        <p:cxnSp>
          <p:nvCxnSpPr>
            <p:cNvPr id="787" name="Straight Connector 786">
              <a:extLst>
                <a:ext uri="{FF2B5EF4-FFF2-40B4-BE49-F238E27FC236}">
                  <a16:creationId xmlns:a16="http://schemas.microsoft.com/office/drawing/2014/main" id="{D39973C7-0B8F-C44C-C0A5-EFA9B3BC96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40C6B227-99FE-6F6F-2174-D2F3EAF769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F72513B7-5190-EB5F-F9EC-74E1964A881C}"/>
              </a:ext>
            </a:extLst>
          </p:cNvPr>
          <p:cNvGrpSpPr/>
          <p:nvPr/>
        </p:nvGrpSpPr>
        <p:grpSpPr>
          <a:xfrm>
            <a:off x="7904612" y="3038883"/>
            <a:ext cx="42073" cy="42073"/>
            <a:chOff x="4044210" y="3548209"/>
            <a:chExt cx="42073" cy="42073"/>
          </a:xfrm>
        </p:grpSpPr>
        <p:cxnSp>
          <p:nvCxnSpPr>
            <p:cNvPr id="790" name="Straight Connector 789">
              <a:extLst>
                <a:ext uri="{FF2B5EF4-FFF2-40B4-BE49-F238E27FC236}">
                  <a16:creationId xmlns:a16="http://schemas.microsoft.com/office/drawing/2014/main" id="{45D5B0E9-C177-BF2E-B5DB-5909CE1AD32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1B466858-2972-B05B-1834-A82F1D339D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92" name="Group 791">
            <a:extLst>
              <a:ext uri="{FF2B5EF4-FFF2-40B4-BE49-F238E27FC236}">
                <a16:creationId xmlns:a16="http://schemas.microsoft.com/office/drawing/2014/main" id="{180807EB-2D0F-E102-F8A6-CE1A3C462FFC}"/>
              </a:ext>
            </a:extLst>
          </p:cNvPr>
          <p:cNvGrpSpPr/>
          <p:nvPr/>
        </p:nvGrpSpPr>
        <p:grpSpPr>
          <a:xfrm>
            <a:off x="7463493" y="2488880"/>
            <a:ext cx="42073" cy="42073"/>
            <a:chOff x="4044210" y="3548209"/>
            <a:chExt cx="42073" cy="42073"/>
          </a:xfrm>
        </p:grpSpPr>
        <p:cxnSp>
          <p:nvCxnSpPr>
            <p:cNvPr id="793" name="Straight Connector 792">
              <a:extLst>
                <a:ext uri="{FF2B5EF4-FFF2-40B4-BE49-F238E27FC236}">
                  <a16:creationId xmlns:a16="http://schemas.microsoft.com/office/drawing/2014/main" id="{BC400BF1-296C-79AA-B8BE-1A38695EB77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3E504E9F-0A08-3570-1362-69FDB91F1F0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95" name="Group 794">
            <a:extLst>
              <a:ext uri="{FF2B5EF4-FFF2-40B4-BE49-F238E27FC236}">
                <a16:creationId xmlns:a16="http://schemas.microsoft.com/office/drawing/2014/main" id="{9DBFEF79-D13F-301E-B505-F61C22E46E45}"/>
              </a:ext>
            </a:extLst>
          </p:cNvPr>
          <p:cNvGrpSpPr/>
          <p:nvPr/>
        </p:nvGrpSpPr>
        <p:grpSpPr>
          <a:xfrm>
            <a:off x="7254915" y="2337120"/>
            <a:ext cx="42073" cy="42073"/>
            <a:chOff x="4044210" y="3548209"/>
            <a:chExt cx="42073" cy="42073"/>
          </a:xfrm>
        </p:grpSpPr>
        <p:cxnSp>
          <p:nvCxnSpPr>
            <p:cNvPr id="796" name="Straight Connector 795">
              <a:extLst>
                <a:ext uri="{FF2B5EF4-FFF2-40B4-BE49-F238E27FC236}">
                  <a16:creationId xmlns:a16="http://schemas.microsoft.com/office/drawing/2014/main" id="{A99BCEC4-E834-83DA-B036-21932D89032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629D4252-C034-4263-7BA7-BA01FE62766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sp>
        <p:nvSpPr>
          <p:cNvPr id="805" name="TextBox 804">
            <a:extLst>
              <a:ext uri="{FF2B5EF4-FFF2-40B4-BE49-F238E27FC236}">
                <a16:creationId xmlns:a16="http://schemas.microsoft.com/office/drawing/2014/main" id="{F14E36EB-D951-1B86-50ED-A6110DD73AF5}"/>
              </a:ext>
            </a:extLst>
          </p:cNvPr>
          <p:cNvSpPr txBox="1"/>
          <p:nvPr/>
        </p:nvSpPr>
        <p:spPr bwMode="auto">
          <a:xfrm>
            <a:off x="6902692" y="4879007"/>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292</a:t>
            </a:r>
          </a:p>
        </p:txBody>
      </p:sp>
      <p:sp>
        <p:nvSpPr>
          <p:cNvPr id="806" name="TextBox 805">
            <a:extLst>
              <a:ext uri="{FF2B5EF4-FFF2-40B4-BE49-F238E27FC236}">
                <a16:creationId xmlns:a16="http://schemas.microsoft.com/office/drawing/2014/main" id="{F78499B1-28D6-374D-4027-881A26EA221A}"/>
              </a:ext>
            </a:extLst>
          </p:cNvPr>
          <p:cNvSpPr txBox="1"/>
          <p:nvPr/>
        </p:nvSpPr>
        <p:spPr bwMode="auto">
          <a:xfrm>
            <a:off x="7587829" y="4879007"/>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129</a:t>
            </a:r>
          </a:p>
        </p:txBody>
      </p:sp>
      <p:sp>
        <p:nvSpPr>
          <p:cNvPr id="807" name="TextBox 806">
            <a:extLst>
              <a:ext uri="{FF2B5EF4-FFF2-40B4-BE49-F238E27FC236}">
                <a16:creationId xmlns:a16="http://schemas.microsoft.com/office/drawing/2014/main" id="{C624A034-229D-FB0C-3459-ACB33DD8FA70}"/>
              </a:ext>
            </a:extLst>
          </p:cNvPr>
          <p:cNvSpPr txBox="1"/>
          <p:nvPr/>
        </p:nvSpPr>
        <p:spPr bwMode="auto">
          <a:xfrm>
            <a:off x="8289077"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33</a:t>
            </a:r>
          </a:p>
        </p:txBody>
      </p:sp>
      <p:sp>
        <p:nvSpPr>
          <p:cNvPr id="808" name="TextBox 807">
            <a:extLst>
              <a:ext uri="{FF2B5EF4-FFF2-40B4-BE49-F238E27FC236}">
                <a16:creationId xmlns:a16="http://schemas.microsoft.com/office/drawing/2014/main" id="{0E91C037-A810-E14F-AB3F-C11475537550}"/>
              </a:ext>
            </a:extLst>
          </p:cNvPr>
          <p:cNvSpPr txBox="1"/>
          <p:nvPr/>
        </p:nvSpPr>
        <p:spPr bwMode="auto">
          <a:xfrm>
            <a:off x="896236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a:t>
            </a:r>
          </a:p>
        </p:txBody>
      </p:sp>
      <p:sp>
        <p:nvSpPr>
          <p:cNvPr id="809" name="TextBox 808">
            <a:extLst>
              <a:ext uri="{FF2B5EF4-FFF2-40B4-BE49-F238E27FC236}">
                <a16:creationId xmlns:a16="http://schemas.microsoft.com/office/drawing/2014/main" id="{4A7B2B20-BC5E-0C56-4D3F-81C7EC880BE5}"/>
              </a:ext>
            </a:extLst>
          </p:cNvPr>
          <p:cNvSpPr txBox="1"/>
          <p:nvPr/>
        </p:nvSpPr>
        <p:spPr bwMode="auto">
          <a:xfrm>
            <a:off x="9659456"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p>
        </p:txBody>
      </p:sp>
      <p:sp>
        <p:nvSpPr>
          <p:cNvPr id="810" name="TextBox 809">
            <a:extLst>
              <a:ext uri="{FF2B5EF4-FFF2-40B4-BE49-F238E27FC236}">
                <a16:creationId xmlns:a16="http://schemas.microsoft.com/office/drawing/2014/main" id="{F6466E6C-18AF-E4D7-6CE1-D48F328D50B6}"/>
              </a:ext>
            </a:extLst>
          </p:cNvPr>
          <p:cNvSpPr txBox="1"/>
          <p:nvPr/>
        </p:nvSpPr>
        <p:spPr bwMode="auto">
          <a:xfrm>
            <a:off x="1033279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811" name="TextBox 810">
            <a:extLst>
              <a:ext uri="{FF2B5EF4-FFF2-40B4-BE49-F238E27FC236}">
                <a16:creationId xmlns:a16="http://schemas.microsoft.com/office/drawing/2014/main" id="{1227FCFF-A56A-1541-6DB0-DBA15779A653}"/>
              </a:ext>
            </a:extLst>
          </p:cNvPr>
          <p:cNvSpPr txBox="1"/>
          <p:nvPr/>
        </p:nvSpPr>
        <p:spPr bwMode="auto">
          <a:xfrm>
            <a:off x="1101413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6" name="Text Box 15">
            <a:extLst>
              <a:ext uri="{FF2B5EF4-FFF2-40B4-BE49-F238E27FC236}">
                <a16:creationId xmlns:a16="http://schemas.microsoft.com/office/drawing/2014/main" id="{33F03D18-0A57-BC46-0078-E4C801EF0107}"/>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Eskander. NEJM. 2023;388:2159.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9792099-0712-0262-B5F9-F00F6AD7B3FB}"/>
              </a:ext>
            </a:extLst>
          </p:cNvPr>
          <p:cNvSpPr txBox="1"/>
          <p:nvPr/>
        </p:nvSpPr>
        <p:spPr>
          <a:xfrm rot="16200000">
            <a:off x="5311853" y="3184727"/>
            <a:ext cx="2463334" cy="286232"/>
          </a:xfrm>
          <a:prstGeom prst="rect">
            <a:avLst/>
          </a:prstGeom>
          <a:noFill/>
        </p:spPr>
        <p:txBody>
          <a:bodyPr wrap="square" rtlCol="0">
            <a:spAutoFit/>
          </a:bodyPr>
          <a:lstStyle/>
          <a:p>
            <a:pPr algn="ctr">
              <a:lnSpc>
                <a:spcPct val="90000"/>
              </a:lnSpc>
            </a:pPr>
            <a:r>
              <a:rPr lang="en-US" sz="1400" dirty="0">
                <a:solidFill>
                  <a:srgbClr val="000000"/>
                </a:solidFill>
                <a:latin typeface="Calibri" panose="020F0502020204030204" pitchFamily="34" charset="0"/>
                <a:cs typeface="Calibri" panose="020F0502020204030204" pitchFamily="34" charset="0"/>
              </a:rPr>
              <a:t>PFS Probability</a:t>
            </a:r>
          </a:p>
        </p:txBody>
      </p:sp>
    </p:spTree>
    <p:extLst>
      <p:ext uri="{BB962C8B-B14F-4D97-AF65-F5344CB8AC3E}">
        <p14:creationId xmlns:p14="http://schemas.microsoft.com/office/powerpoint/2010/main" val="661375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PFS and OS</a:t>
            </a:r>
            <a:br>
              <a:rPr lang="en-US" dirty="0"/>
            </a:br>
            <a:endParaRPr lang="en-US" dirty="0"/>
          </a:p>
        </p:txBody>
      </p:sp>
      <p:sp>
        <p:nvSpPr>
          <p:cNvPr id="43" name="Text Box 15">
            <a:extLst>
              <a:ext uri="{FF2B5EF4-FFF2-40B4-BE49-F238E27FC236}">
                <a16:creationId xmlns:a16="http://schemas.microsoft.com/office/drawing/2014/main" id="{E96D2CC3-A84D-9B1B-3404-D322A41CD8AE}"/>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4" name="TextBox 73">
            <a:extLst>
              <a:ext uri="{FF2B5EF4-FFF2-40B4-BE49-F238E27FC236}">
                <a16:creationId xmlns:a16="http://schemas.microsoft.com/office/drawing/2014/main" id="{9450963B-8CDE-FBFE-04AC-F1EB828929FA}"/>
              </a:ext>
            </a:extLst>
          </p:cNvPr>
          <p:cNvSpPr txBox="1"/>
          <p:nvPr/>
        </p:nvSpPr>
        <p:spPr bwMode="auto">
          <a:xfrm>
            <a:off x="8284672" y="941736"/>
            <a:ext cx="1981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PFS in pMMR/MSS</a:t>
            </a:r>
          </a:p>
        </p:txBody>
      </p:sp>
      <p:sp>
        <p:nvSpPr>
          <p:cNvPr id="297" name="Freeform: Shape 296">
            <a:extLst>
              <a:ext uri="{FF2B5EF4-FFF2-40B4-BE49-F238E27FC236}">
                <a16:creationId xmlns:a16="http://schemas.microsoft.com/office/drawing/2014/main" id="{C4F0C7FA-0CD8-6F3F-6C57-72E1B24A7DDD}"/>
              </a:ext>
            </a:extLst>
          </p:cNvPr>
          <p:cNvSpPr/>
          <p:nvPr/>
        </p:nvSpPr>
        <p:spPr bwMode="auto">
          <a:xfrm>
            <a:off x="6837381" y="1276915"/>
            <a:ext cx="4885898" cy="205398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298" name="Group 297">
            <a:extLst>
              <a:ext uri="{FF2B5EF4-FFF2-40B4-BE49-F238E27FC236}">
                <a16:creationId xmlns:a16="http://schemas.microsoft.com/office/drawing/2014/main" id="{AF1ED83C-E117-A160-B275-858338DD86AF}"/>
              </a:ext>
            </a:extLst>
          </p:cNvPr>
          <p:cNvGrpSpPr/>
          <p:nvPr/>
        </p:nvGrpSpPr>
        <p:grpSpPr>
          <a:xfrm>
            <a:off x="6762318" y="1290628"/>
            <a:ext cx="80600" cy="2040276"/>
            <a:chOff x="286247" y="2274073"/>
            <a:chExt cx="87464" cy="1524000"/>
          </a:xfrm>
        </p:grpSpPr>
        <p:cxnSp>
          <p:nvCxnSpPr>
            <p:cNvPr id="299" name="Straight Connector 298">
              <a:extLst>
                <a:ext uri="{FF2B5EF4-FFF2-40B4-BE49-F238E27FC236}">
                  <a16:creationId xmlns:a16="http://schemas.microsoft.com/office/drawing/2014/main" id="{8C7C2859-A05A-2326-AE2C-E3D5061DB938}"/>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E0D160D9-4DC6-7C03-B5C8-E25BF15D0ABD}"/>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270BB3C-4718-7293-6D21-55987F54850C}"/>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2986BE3-0518-8572-0DE9-21C69F194A24}"/>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B6862F47-E187-53BA-F5B6-CA7B2EC09321}"/>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6D7BD85-D7DC-572B-E1D6-37884208B114}"/>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310" name="TextBox 309">
            <a:extLst>
              <a:ext uri="{FF2B5EF4-FFF2-40B4-BE49-F238E27FC236}">
                <a16:creationId xmlns:a16="http://schemas.microsoft.com/office/drawing/2014/main" id="{848D69F5-D4B5-D2D8-540B-DC44097E8FB8}"/>
              </a:ext>
            </a:extLst>
          </p:cNvPr>
          <p:cNvSpPr txBox="1"/>
          <p:nvPr/>
        </p:nvSpPr>
        <p:spPr bwMode="auto">
          <a:xfrm>
            <a:off x="6378905" y="114658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12" name="TextBox 311">
            <a:extLst>
              <a:ext uri="{FF2B5EF4-FFF2-40B4-BE49-F238E27FC236}">
                <a16:creationId xmlns:a16="http://schemas.microsoft.com/office/drawing/2014/main" id="{78C5442E-7B99-2BA9-A25F-6EE2F07DCAEE}"/>
              </a:ext>
            </a:extLst>
          </p:cNvPr>
          <p:cNvSpPr txBox="1"/>
          <p:nvPr/>
        </p:nvSpPr>
        <p:spPr bwMode="auto">
          <a:xfrm>
            <a:off x="6470277" y="15534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14" name="TextBox 313">
            <a:extLst>
              <a:ext uri="{FF2B5EF4-FFF2-40B4-BE49-F238E27FC236}">
                <a16:creationId xmlns:a16="http://schemas.microsoft.com/office/drawing/2014/main" id="{FA43A77C-D723-AAD7-A234-B490C6484A14}"/>
              </a:ext>
            </a:extLst>
          </p:cNvPr>
          <p:cNvSpPr txBox="1"/>
          <p:nvPr/>
        </p:nvSpPr>
        <p:spPr bwMode="auto">
          <a:xfrm>
            <a:off x="6470277" y="19602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6" name="TextBox 315">
            <a:extLst>
              <a:ext uri="{FF2B5EF4-FFF2-40B4-BE49-F238E27FC236}">
                <a16:creationId xmlns:a16="http://schemas.microsoft.com/office/drawing/2014/main" id="{76010EB9-6BE2-4932-2606-B62DD12EA0BD}"/>
              </a:ext>
            </a:extLst>
          </p:cNvPr>
          <p:cNvSpPr txBox="1"/>
          <p:nvPr/>
        </p:nvSpPr>
        <p:spPr bwMode="auto">
          <a:xfrm>
            <a:off x="6470277" y="23670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18" name="TextBox 317">
            <a:extLst>
              <a:ext uri="{FF2B5EF4-FFF2-40B4-BE49-F238E27FC236}">
                <a16:creationId xmlns:a16="http://schemas.microsoft.com/office/drawing/2014/main" id="{3BF0DB00-5FA1-4322-0A67-554F1D41CA80}"/>
              </a:ext>
            </a:extLst>
          </p:cNvPr>
          <p:cNvSpPr txBox="1"/>
          <p:nvPr/>
        </p:nvSpPr>
        <p:spPr bwMode="auto">
          <a:xfrm>
            <a:off x="6470277" y="27738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0" name="TextBox 319">
            <a:extLst>
              <a:ext uri="{FF2B5EF4-FFF2-40B4-BE49-F238E27FC236}">
                <a16:creationId xmlns:a16="http://schemas.microsoft.com/office/drawing/2014/main" id="{968DF241-2EFC-170D-6E0A-E8A38FD351E6}"/>
              </a:ext>
            </a:extLst>
          </p:cNvPr>
          <p:cNvSpPr txBox="1"/>
          <p:nvPr/>
        </p:nvSpPr>
        <p:spPr bwMode="auto">
          <a:xfrm>
            <a:off x="6561648" y="318067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321" name="Group 320">
            <a:extLst>
              <a:ext uri="{FF2B5EF4-FFF2-40B4-BE49-F238E27FC236}">
                <a16:creationId xmlns:a16="http://schemas.microsoft.com/office/drawing/2014/main" id="{6447B081-5F83-8CC4-B043-34340047EE9F}"/>
              </a:ext>
            </a:extLst>
          </p:cNvPr>
          <p:cNvGrpSpPr/>
          <p:nvPr/>
        </p:nvGrpSpPr>
        <p:grpSpPr>
          <a:xfrm rot="5400000">
            <a:off x="8086520" y="2071131"/>
            <a:ext cx="75326" cy="2571606"/>
            <a:chOff x="286247" y="2274073"/>
            <a:chExt cx="87464" cy="1524000"/>
          </a:xfrm>
        </p:grpSpPr>
        <p:cxnSp>
          <p:nvCxnSpPr>
            <p:cNvPr id="322" name="Straight Connector 321">
              <a:extLst>
                <a:ext uri="{FF2B5EF4-FFF2-40B4-BE49-F238E27FC236}">
                  <a16:creationId xmlns:a16="http://schemas.microsoft.com/office/drawing/2014/main" id="{32D52A85-81F0-1542-5D1F-C6D8AA33132C}"/>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E9CC57A-7B4E-B7FD-06C5-AD6C266F33A5}"/>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A6D8DDDA-CB02-9462-CE94-2AEDCD42D99C}"/>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C0B80000-4C25-5C06-AA9B-06766833265D}"/>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9E2716A7-D351-D13D-D959-858C1FBA3F77}"/>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4CB61319-8DC7-6A4A-62CA-0EE2C6785ACF}"/>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B0F0EA9-734A-81B2-FA88-4F4E1A3146B8}"/>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F5D74B0-D298-6FE7-5C64-97CFA592D4E4}"/>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7186279-33DB-8D47-5E69-9D1743A2CA89}"/>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1C747607-B6DF-1CF9-51B4-869855A720B9}"/>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2474D066-8870-3705-CA0D-245A2CDEA8C8}"/>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BFBAB5FF-3FF2-2099-4C67-9D0F4640C30F}"/>
              </a:ext>
            </a:extLst>
          </p:cNvPr>
          <p:cNvGrpSpPr/>
          <p:nvPr/>
        </p:nvGrpSpPr>
        <p:grpSpPr>
          <a:xfrm rot="5400000">
            <a:off x="10656723" y="2328292"/>
            <a:ext cx="75326" cy="2057284"/>
            <a:chOff x="286247" y="2578873"/>
            <a:chExt cx="87464" cy="1219200"/>
          </a:xfrm>
        </p:grpSpPr>
        <p:cxnSp>
          <p:nvCxnSpPr>
            <p:cNvPr id="334" name="Straight Connector 333">
              <a:extLst>
                <a:ext uri="{FF2B5EF4-FFF2-40B4-BE49-F238E27FC236}">
                  <a16:creationId xmlns:a16="http://schemas.microsoft.com/office/drawing/2014/main" id="{1CDC23BC-F263-B241-C9F2-CDB07E017003}"/>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7260232-3952-70AA-7927-DF021FF71E90}"/>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FB55067D-7526-A56B-C252-48AC5A3F0F59}"/>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FA1C465-1728-3EFA-FBBD-73F923E1D0D6}"/>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8AB00B3C-81F5-E026-B445-ED7E43AE863B}"/>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5E373A28-4CD6-F064-81EA-198A8AC3299D}"/>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9EB3A754-59B0-13DC-AFE2-C9B5080C8775}"/>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163A6777-0239-8CC6-9931-69C366762BAA}"/>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321BDF1-AE12-1828-1A3A-4DA2026CFE45}"/>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343" name="TextBox 342">
            <a:extLst>
              <a:ext uri="{FF2B5EF4-FFF2-40B4-BE49-F238E27FC236}">
                <a16:creationId xmlns:a16="http://schemas.microsoft.com/office/drawing/2014/main" id="{833726B7-4200-3CF6-1494-7F8804BEFCA1}"/>
              </a:ext>
            </a:extLst>
          </p:cNvPr>
          <p:cNvSpPr txBox="1"/>
          <p:nvPr/>
        </p:nvSpPr>
        <p:spPr bwMode="auto">
          <a:xfrm>
            <a:off x="6707224" y="33458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44" name="TextBox 343">
            <a:extLst>
              <a:ext uri="{FF2B5EF4-FFF2-40B4-BE49-F238E27FC236}">
                <a16:creationId xmlns:a16="http://schemas.microsoft.com/office/drawing/2014/main" id="{6352CBB6-0E2E-4652-EFC2-E9AEAA36237A}"/>
              </a:ext>
            </a:extLst>
          </p:cNvPr>
          <p:cNvSpPr txBox="1"/>
          <p:nvPr/>
        </p:nvSpPr>
        <p:spPr bwMode="auto">
          <a:xfrm>
            <a:off x="7486448" y="334585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45" name="TextBox 344">
            <a:extLst>
              <a:ext uri="{FF2B5EF4-FFF2-40B4-BE49-F238E27FC236}">
                <a16:creationId xmlns:a16="http://schemas.microsoft.com/office/drawing/2014/main" id="{FBE5860F-6FAD-4C13-CDC1-E0AE23810ABD}"/>
              </a:ext>
            </a:extLst>
          </p:cNvPr>
          <p:cNvSpPr txBox="1"/>
          <p:nvPr/>
        </p:nvSpPr>
        <p:spPr bwMode="auto">
          <a:xfrm>
            <a:off x="8186692"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46" name="TextBox 345">
            <a:extLst>
              <a:ext uri="{FF2B5EF4-FFF2-40B4-BE49-F238E27FC236}">
                <a16:creationId xmlns:a16="http://schemas.microsoft.com/office/drawing/2014/main" id="{3334944A-0D74-C1AC-F5A2-1ED096340E9A}"/>
              </a:ext>
            </a:extLst>
          </p:cNvPr>
          <p:cNvSpPr txBox="1"/>
          <p:nvPr/>
        </p:nvSpPr>
        <p:spPr bwMode="auto">
          <a:xfrm>
            <a:off x="8958046"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47" name="TextBox 346">
            <a:extLst>
              <a:ext uri="{FF2B5EF4-FFF2-40B4-BE49-F238E27FC236}">
                <a16:creationId xmlns:a16="http://schemas.microsoft.com/office/drawing/2014/main" id="{08945C1D-2CE6-81AC-F3BA-0A5751388D9A}"/>
              </a:ext>
            </a:extLst>
          </p:cNvPr>
          <p:cNvSpPr txBox="1"/>
          <p:nvPr/>
        </p:nvSpPr>
        <p:spPr bwMode="auto">
          <a:xfrm>
            <a:off x="9756159"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48" name="TextBox 347">
            <a:extLst>
              <a:ext uri="{FF2B5EF4-FFF2-40B4-BE49-F238E27FC236}">
                <a16:creationId xmlns:a16="http://schemas.microsoft.com/office/drawing/2014/main" id="{5C181F81-7103-EF2C-FC83-35E270E02629}"/>
              </a:ext>
            </a:extLst>
          </p:cNvPr>
          <p:cNvSpPr txBox="1"/>
          <p:nvPr/>
        </p:nvSpPr>
        <p:spPr bwMode="auto">
          <a:xfrm>
            <a:off x="10535169"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49" name="TextBox 348">
            <a:extLst>
              <a:ext uri="{FF2B5EF4-FFF2-40B4-BE49-F238E27FC236}">
                <a16:creationId xmlns:a16="http://schemas.microsoft.com/office/drawing/2014/main" id="{1D18E890-D749-2E81-A36A-DB6630679EE5}"/>
              </a:ext>
            </a:extLst>
          </p:cNvPr>
          <p:cNvSpPr txBox="1"/>
          <p:nvPr/>
        </p:nvSpPr>
        <p:spPr bwMode="auto">
          <a:xfrm>
            <a:off x="11291072"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50" name="TextBox 349">
            <a:extLst>
              <a:ext uri="{FF2B5EF4-FFF2-40B4-BE49-F238E27FC236}">
                <a16:creationId xmlns:a16="http://schemas.microsoft.com/office/drawing/2014/main" id="{B2A94030-84B4-68D2-80DF-D776D2BFE641}"/>
              </a:ext>
            </a:extLst>
          </p:cNvPr>
          <p:cNvSpPr txBox="1"/>
          <p:nvPr/>
        </p:nvSpPr>
        <p:spPr bwMode="auto">
          <a:xfrm>
            <a:off x="11554154"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51" name="TextBox 350">
            <a:extLst>
              <a:ext uri="{FF2B5EF4-FFF2-40B4-BE49-F238E27FC236}">
                <a16:creationId xmlns:a16="http://schemas.microsoft.com/office/drawing/2014/main" id="{492A05F4-516D-39E5-6D3F-1E41BF622737}"/>
              </a:ext>
            </a:extLst>
          </p:cNvPr>
          <p:cNvSpPr txBox="1"/>
          <p:nvPr/>
        </p:nvSpPr>
        <p:spPr bwMode="auto">
          <a:xfrm>
            <a:off x="6968807" y="33458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52" name="TextBox 351">
            <a:extLst>
              <a:ext uri="{FF2B5EF4-FFF2-40B4-BE49-F238E27FC236}">
                <a16:creationId xmlns:a16="http://schemas.microsoft.com/office/drawing/2014/main" id="{F21C99F4-9D08-B038-E979-B104AD105E30}"/>
              </a:ext>
            </a:extLst>
          </p:cNvPr>
          <p:cNvSpPr txBox="1"/>
          <p:nvPr/>
        </p:nvSpPr>
        <p:spPr bwMode="auto">
          <a:xfrm>
            <a:off x="7748030" y="334585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53" name="TextBox 352">
            <a:extLst>
              <a:ext uri="{FF2B5EF4-FFF2-40B4-BE49-F238E27FC236}">
                <a16:creationId xmlns:a16="http://schemas.microsoft.com/office/drawing/2014/main" id="{82E433AC-5A9E-DA71-1041-ECA04B7C04B6}"/>
              </a:ext>
            </a:extLst>
          </p:cNvPr>
          <p:cNvSpPr txBox="1"/>
          <p:nvPr/>
        </p:nvSpPr>
        <p:spPr bwMode="auto">
          <a:xfrm>
            <a:off x="7223565" y="33458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54" name="TextBox 353">
            <a:extLst>
              <a:ext uri="{FF2B5EF4-FFF2-40B4-BE49-F238E27FC236}">
                <a16:creationId xmlns:a16="http://schemas.microsoft.com/office/drawing/2014/main" id="{28F0FD8A-B19F-F4DD-B768-4AC3C33C801A}"/>
              </a:ext>
            </a:extLst>
          </p:cNvPr>
          <p:cNvSpPr txBox="1"/>
          <p:nvPr/>
        </p:nvSpPr>
        <p:spPr bwMode="auto">
          <a:xfrm>
            <a:off x="7936484"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55" name="TextBox 354">
            <a:extLst>
              <a:ext uri="{FF2B5EF4-FFF2-40B4-BE49-F238E27FC236}">
                <a16:creationId xmlns:a16="http://schemas.microsoft.com/office/drawing/2014/main" id="{B858BF5F-E674-6615-7FFC-1F64DB136F98}"/>
              </a:ext>
            </a:extLst>
          </p:cNvPr>
          <p:cNvSpPr txBox="1"/>
          <p:nvPr/>
        </p:nvSpPr>
        <p:spPr bwMode="auto">
          <a:xfrm>
            <a:off x="8693934"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56" name="TextBox 355">
            <a:extLst>
              <a:ext uri="{FF2B5EF4-FFF2-40B4-BE49-F238E27FC236}">
                <a16:creationId xmlns:a16="http://schemas.microsoft.com/office/drawing/2014/main" id="{5BE5B8E8-D19D-2347-DA49-53D821274DFB}"/>
              </a:ext>
            </a:extLst>
          </p:cNvPr>
          <p:cNvSpPr txBox="1"/>
          <p:nvPr/>
        </p:nvSpPr>
        <p:spPr bwMode="auto">
          <a:xfrm>
            <a:off x="8443726"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57" name="TextBox 356">
            <a:extLst>
              <a:ext uri="{FF2B5EF4-FFF2-40B4-BE49-F238E27FC236}">
                <a16:creationId xmlns:a16="http://schemas.microsoft.com/office/drawing/2014/main" id="{F9AA0249-AD4B-C053-BF6F-2A726B47E836}"/>
              </a:ext>
            </a:extLst>
          </p:cNvPr>
          <p:cNvSpPr txBox="1"/>
          <p:nvPr/>
        </p:nvSpPr>
        <p:spPr bwMode="auto">
          <a:xfrm>
            <a:off x="9212523"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58" name="TextBox 357">
            <a:extLst>
              <a:ext uri="{FF2B5EF4-FFF2-40B4-BE49-F238E27FC236}">
                <a16:creationId xmlns:a16="http://schemas.microsoft.com/office/drawing/2014/main" id="{9C74EA95-6BF9-2A02-A722-D13DBD21C328}"/>
              </a:ext>
            </a:extLst>
          </p:cNvPr>
          <p:cNvSpPr txBox="1"/>
          <p:nvPr/>
        </p:nvSpPr>
        <p:spPr bwMode="auto">
          <a:xfrm>
            <a:off x="9480929"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59" name="TextBox 358">
            <a:extLst>
              <a:ext uri="{FF2B5EF4-FFF2-40B4-BE49-F238E27FC236}">
                <a16:creationId xmlns:a16="http://schemas.microsoft.com/office/drawing/2014/main" id="{100BF7D5-11C6-44CF-675B-63C494E4B492}"/>
              </a:ext>
            </a:extLst>
          </p:cNvPr>
          <p:cNvSpPr txBox="1"/>
          <p:nvPr/>
        </p:nvSpPr>
        <p:spPr bwMode="auto">
          <a:xfrm>
            <a:off x="10008642"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60" name="TextBox 359">
            <a:extLst>
              <a:ext uri="{FF2B5EF4-FFF2-40B4-BE49-F238E27FC236}">
                <a16:creationId xmlns:a16="http://schemas.microsoft.com/office/drawing/2014/main" id="{F51A12A6-A22C-9AEA-9003-186D25A7C898}"/>
              </a:ext>
            </a:extLst>
          </p:cNvPr>
          <p:cNvSpPr txBox="1"/>
          <p:nvPr/>
        </p:nvSpPr>
        <p:spPr bwMode="auto">
          <a:xfrm>
            <a:off x="10263400"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61" name="TextBox 360">
            <a:extLst>
              <a:ext uri="{FF2B5EF4-FFF2-40B4-BE49-F238E27FC236}">
                <a16:creationId xmlns:a16="http://schemas.microsoft.com/office/drawing/2014/main" id="{7B10ABAD-1228-2120-E90D-72DFBB9DDFB7}"/>
              </a:ext>
            </a:extLst>
          </p:cNvPr>
          <p:cNvSpPr txBox="1"/>
          <p:nvPr/>
        </p:nvSpPr>
        <p:spPr bwMode="auto">
          <a:xfrm>
            <a:off x="10769455"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62" name="TextBox 361">
            <a:extLst>
              <a:ext uri="{FF2B5EF4-FFF2-40B4-BE49-F238E27FC236}">
                <a16:creationId xmlns:a16="http://schemas.microsoft.com/office/drawing/2014/main" id="{B446C309-E49B-8592-7E95-8AB780DCD783}"/>
              </a:ext>
            </a:extLst>
          </p:cNvPr>
          <p:cNvSpPr txBox="1"/>
          <p:nvPr/>
        </p:nvSpPr>
        <p:spPr bwMode="auto">
          <a:xfrm>
            <a:off x="11014350" y="33458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nvGrpSpPr>
          <p:cNvPr id="395" name="Group 394">
            <a:extLst>
              <a:ext uri="{FF2B5EF4-FFF2-40B4-BE49-F238E27FC236}">
                <a16:creationId xmlns:a16="http://schemas.microsoft.com/office/drawing/2014/main" id="{2EED5642-3CB1-3F0C-291C-76CC51CC36C2}"/>
              </a:ext>
            </a:extLst>
          </p:cNvPr>
          <p:cNvGrpSpPr/>
          <p:nvPr/>
        </p:nvGrpSpPr>
        <p:grpSpPr>
          <a:xfrm>
            <a:off x="6847065" y="1302347"/>
            <a:ext cx="4328160" cy="1828800"/>
            <a:chOff x="7189470" y="2636520"/>
            <a:chExt cx="4328160" cy="1828800"/>
          </a:xfrm>
        </p:grpSpPr>
        <p:sp>
          <p:nvSpPr>
            <p:cNvPr id="364" name="Freeform: Shape 363">
              <a:extLst>
                <a:ext uri="{FF2B5EF4-FFF2-40B4-BE49-F238E27FC236}">
                  <a16:creationId xmlns:a16="http://schemas.microsoft.com/office/drawing/2014/main" id="{0C2D144A-2F88-8CC9-C75B-B80AF1AE812B}"/>
                </a:ext>
              </a:extLst>
            </p:cNvPr>
            <p:cNvSpPr/>
            <p:nvPr/>
          </p:nvSpPr>
          <p:spPr bwMode="auto">
            <a:xfrm>
              <a:off x="7189470" y="2636520"/>
              <a:ext cx="4328160" cy="1828800"/>
            </a:xfrm>
            <a:custGeom>
              <a:avLst/>
              <a:gdLst>
                <a:gd name="connsiteX0" fmla="*/ 4328160 w 4328160"/>
                <a:gd name="connsiteY0" fmla="*/ 1828800 h 1828800"/>
                <a:gd name="connsiteX1" fmla="*/ 4328160 w 4328160"/>
                <a:gd name="connsiteY1" fmla="*/ 1596390 h 1828800"/>
                <a:gd name="connsiteX2" fmla="*/ 3878580 w 4328160"/>
                <a:gd name="connsiteY2" fmla="*/ 1596390 h 1828800"/>
                <a:gd name="connsiteX3" fmla="*/ 3878580 w 4328160"/>
                <a:gd name="connsiteY3" fmla="*/ 1531620 h 1828800"/>
                <a:gd name="connsiteX4" fmla="*/ 3619500 w 4328160"/>
                <a:gd name="connsiteY4" fmla="*/ 1531620 h 1828800"/>
                <a:gd name="connsiteX5" fmla="*/ 3619500 w 4328160"/>
                <a:gd name="connsiteY5" fmla="*/ 1489710 h 1828800"/>
                <a:gd name="connsiteX6" fmla="*/ 3276600 w 4328160"/>
                <a:gd name="connsiteY6" fmla="*/ 1489710 h 1828800"/>
                <a:gd name="connsiteX7" fmla="*/ 3276600 w 4328160"/>
                <a:gd name="connsiteY7" fmla="*/ 1451610 h 1828800"/>
                <a:gd name="connsiteX8" fmla="*/ 2914650 w 4328160"/>
                <a:gd name="connsiteY8" fmla="*/ 1451610 h 1828800"/>
                <a:gd name="connsiteX9" fmla="*/ 2914650 w 4328160"/>
                <a:gd name="connsiteY9" fmla="*/ 1390650 h 1828800"/>
                <a:gd name="connsiteX10" fmla="*/ 2560320 w 4328160"/>
                <a:gd name="connsiteY10" fmla="*/ 1390650 h 1828800"/>
                <a:gd name="connsiteX11" fmla="*/ 2560320 w 4328160"/>
                <a:gd name="connsiteY11" fmla="*/ 1348740 h 1828800"/>
                <a:gd name="connsiteX12" fmla="*/ 2522220 w 4328160"/>
                <a:gd name="connsiteY12" fmla="*/ 1348740 h 1828800"/>
                <a:gd name="connsiteX13" fmla="*/ 2522220 w 4328160"/>
                <a:gd name="connsiteY13" fmla="*/ 1322070 h 1828800"/>
                <a:gd name="connsiteX14" fmla="*/ 2442210 w 4328160"/>
                <a:gd name="connsiteY14" fmla="*/ 1322070 h 1828800"/>
                <a:gd name="connsiteX15" fmla="*/ 2442210 w 4328160"/>
                <a:gd name="connsiteY15" fmla="*/ 1295400 h 1828800"/>
                <a:gd name="connsiteX16" fmla="*/ 2247900 w 4328160"/>
                <a:gd name="connsiteY16" fmla="*/ 1295400 h 1828800"/>
                <a:gd name="connsiteX17" fmla="*/ 2247900 w 4328160"/>
                <a:gd name="connsiteY17" fmla="*/ 1276350 h 1828800"/>
                <a:gd name="connsiteX18" fmla="*/ 2202180 w 4328160"/>
                <a:gd name="connsiteY18" fmla="*/ 1276350 h 1828800"/>
                <a:gd name="connsiteX19" fmla="*/ 2202180 w 4328160"/>
                <a:gd name="connsiteY19" fmla="*/ 1257300 h 1828800"/>
                <a:gd name="connsiteX20" fmla="*/ 2171700 w 4328160"/>
                <a:gd name="connsiteY20" fmla="*/ 1257300 h 1828800"/>
                <a:gd name="connsiteX21" fmla="*/ 2171700 w 4328160"/>
                <a:gd name="connsiteY21" fmla="*/ 1234440 h 1828800"/>
                <a:gd name="connsiteX22" fmla="*/ 1851660 w 4328160"/>
                <a:gd name="connsiteY22" fmla="*/ 1234440 h 1828800"/>
                <a:gd name="connsiteX23" fmla="*/ 1851660 w 4328160"/>
                <a:gd name="connsiteY23" fmla="*/ 1207770 h 1828800"/>
                <a:gd name="connsiteX24" fmla="*/ 1828800 w 4328160"/>
                <a:gd name="connsiteY24" fmla="*/ 1207770 h 1828800"/>
                <a:gd name="connsiteX25" fmla="*/ 1828800 w 4328160"/>
                <a:gd name="connsiteY25" fmla="*/ 1154430 h 1828800"/>
                <a:gd name="connsiteX26" fmla="*/ 1699260 w 4328160"/>
                <a:gd name="connsiteY26" fmla="*/ 1154430 h 1828800"/>
                <a:gd name="connsiteX27" fmla="*/ 1699260 w 4328160"/>
                <a:gd name="connsiteY27" fmla="*/ 1146810 h 1828800"/>
                <a:gd name="connsiteX28" fmla="*/ 1607820 w 4328160"/>
                <a:gd name="connsiteY28" fmla="*/ 1146810 h 1828800"/>
                <a:gd name="connsiteX29" fmla="*/ 1607820 w 4328160"/>
                <a:gd name="connsiteY29" fmla="*/ 1131570 h 1828800"/>
                <a:gd name="connsiteX30" fmla="*/ 1504950 w 4328160"/>
                <a:gd name="connsiteY30" fmla="*/ 1131570 h 1828800"/>
                <a:gd name="connsiteX31" fmla="*/ 1504950 w 4328160"/>
                <a:gd name="connsiteY31" fmla="*/ 1131570 h 1828800"/>
                <a:gd name="connsiteX32" fmla="*/ 1504950 w 4328160"/>
                <a:gd name="connsiteY32" fmla="*/ 1082040 h 1828800"/>
                <a:gd name="connsiteX33" fmla="*/ 1352550 w 4328160"/>
                <a:gd name="connsiteY33" fmla="*/ 1082040 h 1828800"/>
                <a:gd name="connsiteX34" fmla="*/ 1352550 w 4328160"/>
                <a:gd name="connsiteY34" fmla="*/ 1066800 h 1828800"/>
                <a:gd name="connsiteX35" fmla="*/ 1291590 w 4328160"/>
                <a:gd name="connsiteY35" fmla="*/ 1066800 h 1828800"/>
                <a:gd name="connsiteX36" fmla="*/ 1291590 w 4328160"/>
                <a:gd name="connsiteY36" fmla="*/ 1047750 h 1828800"/>
                <a:gd name="connsiteX37" fmla="*/ 1253490 w 4328160"/>
                <a:gd name="connsiteY37" fmla="*/ 1047750 h 1828800"/>
                <a:gd name="connsiteX38" fmla="*/ 1253490 w 4328160"/>
                <a:gd name="connsiteY38" fmla="*/ 1002030 h 1828800"/>
                <a:gd name="connsiteX39" fmla="*/ 1230630 w 4328160"/>
                <a:gd name="connsiteY39" fmla="*/ 1002030 h 1828800"/>
                <a:gd name="connsiteX40" fmla="*/ 1230630 w 4328160"/>
                <a:gd name="connsiteY40" fmla="*/ 952500 h 1828800"/>
                <a:gd name="connsiteX41" fmla="*/ 1215390 w 4328160"/>
                <a:gd name="connsiteY41" fmla="*/ 952500 h 1828800"/>
                <a:gd name="connsiteX42" fmla="*/ 1215390 w 4328160"/>
                <a:gd name="connsiteY42" fmla="*/ 849630 h 1828800"/>
                <a:gd name="connsiteX43" fmla="*/ 1135380 w 4328160"/>
                <a:gd name="connsiteY43" fmla="*/ 849630 h 1828800"/>
                <a:gd name="connsiteX44" fmla="*/ 1135380 w 4328160"/>
                <a:gd name="connsiteY44" fmla="*/ 822960 h 1828800"/>
                <a:gd name="connsiteX45" fmla="*/ 1051560 w 4328160"/>
                <a:gd name="connsiteY45" fmla="*/ 822960 h 1828800"/>
                <a:gd name="connsiteX46" fmla="*/ 1051560 w 4328160"/>
                <a:gd name="connsiteY46" fmla="*/ 781050 h 1828800"/>
                <a:gd name="connsiteX47" fmla="*/ 1002030 w 4328160"/>
                <a:gd name="connsiteY47" fmla="*/ 781050 h 1828800"/>
                <a:gd name="connsiteX48" fmla="*/ 1002030 w 4328160"/>
                <a:gd name="connsiteY48" fmla="*/ 758190 h 1828800"/>
                <a:gd name="connsiteX49" fmla="*/ 975360 w 4328160"/>
                <a:gd name="connsiteY49" fmla="*/ 758190 h 1828800"/>
                <a:gd name="connsiteX50" fmla="*/ 975360 w 4328160"/>
                <a:gd name="connsiteY50" fmla="*/ 716280 h 1828800"/>
                <a:gd name="connsiteX51" fmla="*/ 967740 w 4328160"/>
                <a:gd name="connsiteY51" fmla="*/ 716280 h 1828800"/>
                <a:gd name="connsiteX52" fmla="*/ 967740 w 4328160"/>
                <a:gd name="connsiteY52" fmla="*/ 670560 h 1828800"/>
                <a:gd name="connsiteX53" fmla="*/ 948690 w 4328160"/>
                <a:gd name="connsiteY53" fmla="*/ 670560 h 1828800"/>
                <a:gd name="connsiteX54" fmla="*/ 948690 w 4328160"/>
                <a:gd name="connsiteY54" fmla="*/ 628650 h 1828800"/>
                <a:gd name="connsiteX55" fmla="*/ 933450 w 4328160"/>
                <a:gd name="connsiteY55" fmla="*/ 628650 h 1828800"/>
                <a:gd name="connsiteX56" fmla="*/ 933450 w 4328160"/>
                <a:gd name="connsiteY56" fmla="*/ 590550 h 1828800"/>
                <a:gd name="connsiteX57" fmla="*/ 887730 w 4328160"/>
                <a:gd name="connsiteY57" fmla="*/ 590550 h 1828800"/>
                <a:gd name="connsiteX58" fmla="*/ 887730 w 4328160"/>
                <a:gd name="connsiteY58" fmla="*/ 567690 h 1828800"/>
                <a:gd name="connsiteX59" fmla="*/ 857250 w 4328160"/>
                <a:gd name="connsiteY59" fmla="*/ 567690 h 1828800"/>
                <a:gd name="connsiteX60" fmla="*/ 857250 w 4328160"/>
                <a:gd name="connsiteY60" fmla="*/ 552450 h 1828800"/>
                <a:gd name="connsiteX61" fmla="*/ 792480 w 4328160"/>
                <a:gd name="connsiteY61" fmla="*/ 552450 h 1828800"/>
                <a:gd name="connsiteX62" fmla="*/ 792480 w 4328160"/>
                <a:gd name="connsiteY62" fmla="*/ 541020 h 1828800"/>
                <a:gd name="connsiteX63" fmla="*/ 762000 w 4328160"/>
                <a:gd name="connsiteY63" fmla="*/ 541020 h 1828800"/>
                <a:gd name="connsiteX64" fmla="*/ 762000 w 4328160"/>
                <a:gd name="connsiteY64" fmla="*/ 518160 h 1828800"/>
                <a:gd name="connsiteX65" fmla="*/ 723900 w 4328160"/>
                <a:gd name="connsiteY65" fmla="*/ 518160 h 1828800"/>
                <a:gd name="connsiteX66" fmla="*/ 723900 w 4328160"/>
                <a:gd name="connsiteY66" fmla="*/ 487680 h 1828800"/>
                <a:gd name="connsiteX67" fmla="*/ 697230 w 4328160"/>
                <a:gd name="connsiteY67" fmla="*/ 487680 h 1828800"/>
                <a:gd name="connsiteX68" fmla="*/ 697230 w 4328160"/>
                <a:gd name="connsiteY68" fmla="*/ 361950 h 1828800"/>
                <a:gd name="connsiteX69" fmla="*/ 674370 w 4328160"/>
                <a:gd name="connsiteY69" fmla="*/ 361950 h 1828800"/>
                <a:gd name="connsiteX70" fmla="*/ 674370 w 4328160"/>
                <a:gd name="connsiteY70" fmla="*/ 335280 h 1828800"/>
                <a:gd name="connsiteX71" fmla="*/ 655320 w 4328160"/>
                <a:gd name="connsiteY71" fmla="*/ 335280 h 1828800"/>
                <a:gd name="connsiteX72" fmla="*/ 655320 w 4328160"/>
                <a:gd name="connsiteY72" fmla="*/ 316230 h 1828800"/>
                <a:gd name="connsiteX73" fmla="*/ 621030 w 4328160"/>
                <a:gd name="connsiteY73" fmla="*/ 316230 h 1828800"/>
                <a:gd name="connsiteX74" fmla="*/ 621030 w 4328160"/>
                <a:gd name="connsiteY74" fmla="*/ 293370 h 1828800"/>
                <a:gd name="connsiteX75" fmla="*/ 601980 w 4328160"/>
                <a:gd name="connsiteY75" fmla="*/ 293370 h 1828800"/>
                <a:gd name="connsiteX76" fmla="*/ 601980 w 4328160"/>
                <a:gd name="connsiteY76" fmla="*/ 270510 h 1828800"/>
                <a:gd name="connsiteX77" fmla="*/ 560070 w 4328160"/>
                <a:gd name="connsiteY77" fmla="*/ 270510 h 1828800"/>
                <a:gd name="connsiteX78" fmla="*/ 560070 w 4328160"/>
                <a:gd name="connsiteY78" fmla="*/ 251460 h 1828800"/>
                <a:gd name="connsiteX79" fmla="*/ 541020 w 4328160"/>
                <a:gd name="connsiteY79" fmla="*/ 251460 h 1828800"/>
                <a:gd name="connsiteX80" fmla="*/ 541020 w 4328160"/>
                <a:gd name="connsiteY80" fmla="*/ 236220 h 1828800"/>
                <a:gd name="connsiteX81" fmla="*/ 506730 w 4328160"/>
                <a:gd name="connsiteY81" fmla="*/ 236220 h 1828800"/>
                <a:gd name="connsiteX82" fmla="*/ 506730 w 4328160"/>
                <a:gd name="connsiteY82" fmla="*/ 198120 h 1828800"/>
                <a:gd name="connsiteX83" fmla="*/ 365760 w 4328160"/>
                <a:gd name="connsiteY83" fmla="*/ 198120 h 1828800"/>
                <a:gd name="connsiteX84" fmla="*/ 365760 w 4328160"/>
                <a:gd name="connsiteY84" fmla="*/ 163830 h 1828800"/>
                <a:gd name="connsiteX85" fmla="*/ 342900 w 4328160"/>
                <a:gd name="connsiteY85" fmla="*/ 163830 h 1828800"/>
                <a:gd name="connsiteX86" fmla="*/ 342900 w 4328160"/>
                <a:gd name="connsiteY86" fmla="*/ 95250 h 1828800"/>
                <a:gd name="connsiteX87" fmla="*/ 201930 w 4328160"/>
                <a:gd name="connsiteY87" fmla="*/ 95250 h 1828800"/>
                <a:gd name="connsiteX88" fmla="*/ 201930 w 4328160"/>
                <a:gd name="connsiteY88" fmla="*/ 95250 h 1828800"/>
                <a:gd name="connsiteX89" fmla="*/ 175260 w 4328160"/>
                <a:gd name="connsiteY89" fmla="*/ 68580 h 1828800"/>
                <a:gd name="connsiteX90" fmla="*/ 175260 w 4328160"/>
                <a:gd name="connsiteY90" fmla="*/ 22860 h 1828800"/>
                <a:gd name="connsiteX91" fmla="*/ 129540 w 4328160"/>
                <a:gd name="connsiteY91" fmla="*/ 22860 h 1828800"/>
                <a:gd name="connsiteX92" fmla="*/ 129540 w 4328160"/>
                <a:gd name="connsiteY92" fmla="*/ 0 h 1828800"/>
                <a:gd name="connsiteX93" fmla="*/ 0 w 4328160"/>
                <a:gd name="connsiteY93"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328160" h="1828800">
                  <a:moveTo>
                    <a:pt x="4328160" y="1828800"/>
                  </a:moveTo>
                  <a:lnTo>
                    <a:pt x="4328160" y="1596390"/>
                  </a:lnTo>
                  <a:lnTo>
                    <a:pt x="3878580" y="1596390"/>
                  </a:lnTo>
                  <a:lnTo>
                    <a:pt x="3878580" y="1531620"/>
                  </a:lnTo>
                  <a:lnTo>
                    <a:pt x="3619500" y="1531620"/>
                  </a:lnTo>
                  <a:lnTo>
                    <a:pt x="3619500" y="1489710"/>
                  </a:lnTo>
                  <a:lnTo>
                    <a:pt x="3276600" y="1489710"/>
                  </a:lnTo>
                  <a:lnTo>
                    <a:pt x="3276600" y="1451610"/>
                  </a:lnTo>
                  <a:lnTo>
                    <a:pt x="2914650" y="1451610"/>
                  </a:lnTo>
                  <a:lnTo>
                    <a:pt x="2914650" y="1390650"/>
                  </a:lnTo>
                  <a:lnTo>
                    <a:pt x="2560320" y="1390650"/>
                  </a:lnTo>
                  <a:lnTo>
                    <a:pt x="2560320" y="1348740"/>
                  </a:lnTo>
                  <a:lnTo>
                    <a:pt x="2522220" y="1348740"/>
                  </a:lnTo>
                  <a:lnTo>
                    <a:pt x="2522220" y="1322070"/>
                  </a:lnTo>
                  <a:lnTo>
                    <a:pt x="2442210" y="1322070"/>
                  </a:lnTo>
                  <a:lnTo>
                    <a:pt x="2442210" y="1295400"/>
                  </a:lnTo>
                  <a:lnTo>
                    <a:pt x="2247900" y="1295400"/>
                  </a:lnTo>
                  <a:lnTo>
                    <a:pt x="2247900" y="1276350"/>
                  </a:lnTo>
                  <a:lnTo>
                    <a:pt x="2202180" y="1276350"/>
                  </a:lnTo>
                  <a:lnTo>
                    <a:pt x="2202180" y="1257300"/>
                  </a:lnTo>
                  <a:lnTo>
                    <a:pt x="2171700" y="1257300"/>
                  </a:lnTo>
                  <a:lnTo>
                    <a:pt x="2171700" y="1234440"/>
                  </a:lnTo>
                  <a:lnTo>
                    <a:pt x="1851660" y="1234440"/>
                  </a:lnTo>
                  <a:lnTo>
                    <a:pt x="1851660" y="1207770"/>
                  </a:lnTo>
                  <a:lnTo>
                    <a:pt x="1828800" y="1207770"/>
                  </a:lnTo>
                  <a:lnTo>
                    <a:pt x="1828800" y="1154430"/>
                  </a:lnTo>
                  <a:lnTo>
                    <a:pt x="1699260" y="1154430"/>
                  </a:lnTo>
                  <a:lnTo>
                    <a:pt x="1699260" y="1146810"/>
                  </a:lnTo>
                  <a:lnTo>
                    <a:pt x="1607820" y="1146810"/>
                  </a:lnTo>
                  <a:lnTo>
                    <a:pt x="1607820" y="1131570"/>
                  </a:lnTo>
                  <a:lnTo>
                    <a:pt x="1504950" y="1131570"/>
                  </a:lnTo>
                  <a:lnTo>
                    <a:pt x="1504950" y="1131570"/>
                  </a:lnTo>
                  <a:lnTo>
                    <a:pt x="1504950" y="1082040"/>
                  </a:lnTo>
                  <a:lnTo>
                    <a:pt x="1352550" y="1082040"/>
                  </a:lnTo>
                  <a:lnTo>
                    <a:pt x="1352550" y="1066800"/>
                  </a:lnTo>
                  <a:lnTo>
                    <a:pt x="1291590" y="1066800"/>
                  </a:lnTo>
                  <a:lnTo>
                    <a:pt x="1291590" y="1047750"/>
                  </a:lnTo>
                  <a:lnTo>
                    <a:pt x="1253490" y="1047750"/>
                  </a:lnTo>
                  <a:lnTo>
                    <a:pt x="1253490" y="1002030"/>
                  </a:lnTo>
                  <a:lnTo>
                    <a:pt x="1230630" y="1002030"/>
                  </a:lnTo>
                  <a:lnTo>
                    <a:pt x="1230630" y="952500"/>
                  </a:lnTo>
                  <a:lnTo>
                    <a:pt x="1215390" y="952500"/>
                  </a:lnTo>
                  <a:lnTo>
                    <a:pt x="1215390" y="849630"/>
                  </a:lnTo>
                  <a:lnTo>
                    <a:pt x="1135380" y="849630"/>
                  </a:lnTo>
                  <a:lnTo>
                    <a:pt x="1135380" y="822960"/>
                  </a:lnTo>
                  <a:lnTo>
                    <a:pt x="1051560" y="822960"/>
                  </a:lnTo>
                  <a:lnTo>
                    <a:pt x="1051560" y="781050"/>
                  </a:lnTo>
                  <a:lnTo>
                    <a:pt x="1002030" y="781050"/>
                  </a:lnTo>
                  <a:lnTo>
                    <a:pt x="1002030" y="758190"/>
                  </a:lnTo>
                  <a:lnTo>
                    <a:pt x="975360" y="758190"/>
                  </a:lnTo>
                  <a:lnTo>
                    <a:pt x="975360" y="716280"/>
                  </a:lnTo>
                  <a:lnTo>
                    <a:pt x="967740" y="716280"/>
                  </a:lnTo>
                  <a:lnTo>
                    <a:pt x="967740" y="670560"/>
                  </a:lnTo>
                  <a:lnTo>
                    <a:pt x="948690" y="670560"/>
                  </a:lnTo>
                  <a:lnTo>
                    <a:pt x="948690" y="628650"/>
                  </a:lnTo>
                  <a:lnTo>
                    <a:pt x="933450" y="628650"/>
                  </a:lnTo>
                  <a:lnTo>
                    <a:pt x="933450" y="590550"/>
                  </a:lnTo>
                  <a:lnTo>
                    <a:pt x="887730" y="590550"/>
                  </a:lnTo>
                  <a:lnTo>
                    <a:pt x="887730" y="567690"/>
                  </a:lnTo>
                  <a:lnTo>
                    <a:pt x="857250" y="567690"/>
                  </a:lnTo>
                  <a:lnTo>
                    <a:pt x="857250" y="552450"/>
                  </a:lnTo>
                  <a:lnTo>
                    <a:pt x="792480" y="552450"/>
                  </a:lnTo>
                  <a:lnTo>
                    <a:pt x="792480" y="541020"/>
                  </a:lnTo>
                  <a:lnTo>
                    <a:pt x="762000" y="541020"/>
                  </a:lnTo>
                  <a:lnTo>
                    <a:pt x="762000" y="518160"/>
                  </a:lnTo>
                  <a:lnTo>
                    <a:pt x="723900" y="518160"/>
                  </a:lnTo>
                  <a:lnTo>
                    <a:pt x="723900" y="487680"/>
                  </a:lnTo>
                  <a:lnTo>
                    <a:pt x="697230" y="487680"/>
                  </a:lnTo>
                  <a:lnTo>
                    <a:pt x="697230" y="361950"/>
                  </a:lnTo>
                  <a:lnTo>
                    <a:pt x="674370" y="361950"/>
                  </a:lnTo>
                  <a:lnTo>
                    <a:pt x="674370" y="335280"/>
                  </a:lnTo>
                  <a:lnTo>
                    <a:pt x="655320" y="335280"/>
                  </a:lnTo>
                  <a:lnTo>
                    <a:pt x="655320" y="316230"/>
                  </a:lnTo>
                  <a:lnTo>
                    <a:pt x="621030" y="316230"/>
                  </a:lnTo>
                  <a:lnTo>
                    <a:pt x="621030" y="293370"/>
                  </a:lnTo>
                  <a:lnTo>
                    <a:pt x="601980" y="293370"/>
                  </a:lnTo>
                  <a:lnTo>
                    <a:pt x="601980" y="270510"/>
                  </a:lnTo>
                  <a:lnTo>
                    <a:pt x="560070" y="270510"/>
                  </a:lnTo>
                  <a:lnTo>
                    <a:pt x="560070" y="251460"/>
                  </a:lnTo>
                  <a:lnTo>
                    <a:pt x="541020" y="251460"/>
                  </a:lnTo>
                  <a:lnTo>
                    <a:pt x="541020" y="236220"/>
                  </a:lnTo>
                  <a:lnTo>
                    <a:pt x="506730" y="236220"/>
                  </a:lnTo>
                  <a:lnTo>
                    <a:pt x="506730" y="198120"/>
                  </a:lnTo>
                  <a:lnTo>
                    <a:pt x="365760" y="198120"/>
                  </a:lnTo>
                  <a:lnTo>
                    <a:pt x="365760" y="163830"/>
                  </a:lnTo>
                  <a:lnTo>
                    <a:pt x="342900" y="163830"/>
                  </a:lnTo>
                  <a:lnTo>
                    <a:pt x="342900" y="95250"/>
                  </a:lnTo>
                  <a:lnTo>
                    <a:pt x="201930" y="95250"/>
                  </a:lnTo>
                  <a:lnTo>
                    <a:pt x="201930" y="95250"/>
                  </a:lnTo>
                  <a:lnTo>
                    <a:pt x="175260" y="68580"/>
                  </a:lnTo>
                  <a:lnTo>
                    <a:pt x="175260" y="22860"/>
                  </a:lnTo>
                  <a:lnTo>
                    <a:pt x="129540" y="22860"/>
                  </a:lnTo>
                  <a:lnTo>
                    <a:pt x="129540"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367" name="Straight Connector 366">
              <a:extLst>
                <a:ext uri="{FF2B5EF4-FFF2-40B4-BE49-F238E27FC236}">
                  <a16:creationId xmlns:a16="http://schemas.microsoft.com/office/drawing/2014/main" id="{CD153564-03DD-2881-1CD6-CD39F38D9592}"/>
                </a:ext>
              </a:extLst>
            </p:cNvPr>
            <p:cNvCxnSpPr>
              <a:cxnSpLocks/>
            </p:cNvCxnSpPr>
            <p:nvPr/>
          </p:nvCxnSpPr>
          <p:spPr bwMode="auto">
            <a:xfrm>
              <a:off x="10427624" y="40656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5885A34B-22AC-0AA1-A483-0C891286A4D9}"/>
                </a:ext>
              </a:extLst>
            </p:cNvPr>
            <p:cNvCxnSpPr>
              <a:cxnSpLocks/>
            </p:cNvCxnSpPr>
            <p:nvPr/>
          </p:nvCxnSpPr>
          <p:spPr bwMode="auto">
            <a:xfrm>
              <a:off x="11131004" y="42065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6F7ADE81-7BA8-56AA-0B22-95AFC02D3E8C}"/>
                </a:ext>
              </a:extLst>
            </p:cNvPr>
            <p:cNvCxnSpPr>
              <a:cxnSpLocks/>
            </p:cNvCxnSpPr>
            <p:nvPr/>
          </p:nvCxnSpPr>
          <p:spPr bwMode="auto">
            <a:xfrm>
              <a:off x="11051425" y="41341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280A8002-A53E-B614-4FFB-AF3F1512432C}"/>
                </a:ext>
              </a:extLst>
            </p:cNvPr>
            <p:cNvCxnSpPr>
              <a:cxnSpLocks/>
            </p:cNvCxnSpPr>
            <p:nvPr/>
          </p:nvCxnSpPr>
          <p:spPr bwMode="auto">
            <a:xfrm>
              <a:off x="11101648" y="42103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0684788-2D93-F644-DC81-5E132EED39C7}"/>
                </a:ext>
              </a:extLst>
            </p:cNvPr>
            <p:cNvCxnSpPr>
              <a:cxnSpLocks/>
            </p:cNvCxnSpPr>
            <p:nvPr/>
          </p:nvCxnSpPr>
          <p:spPr bwMode="auto">
            <a:xfrm>
              <a:off x="10535690" y="40922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AA3B36E1-C2E2-98F2-D644-120A31903A46}"/>
                </a:ext>
              </a:extLst>
            </p:cNvPr>
            <p:cNvCxnSpPr>
              <a:cxnSpLocks/>
            </p:cNvCxnSpPr>
            <p:nvPr/>
          </p:nvCxnSpPr>
          <p:spPr bwMode="auto">
            <a:xfrm>
              <a:off x="10172962" y="406180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755F84CD-6D15-1933-5E9E-0289D9E88F4E}"/>
                </a:ext>
              </a:extLst>
            </p:cNvPr>
            <p:cNvCxnSpPr>
              <a:cxnSpLocks/>
            </p:cNvCxnSpPr>
            <p:nvPr/>
          </p:nvCxnSpPr>
          <p:spPr bwMode="auto">
            <a:xfrm>
              <a:off x="9729616" y="39589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A665F243-EDDC-AF31-3FD8-F0D028775427}"/>
                </a:ext>
              </a:extLst>
            </p:cNvPr>
            <p:cNvCxnSpPr>
              <a:cxnSpLocks/>
            </p:cNvCxnSpPr>
            <p:nvPr/>
          </p:nvCxnSpPr>
          <p:spPr bwMode="auto">
            <a:xfrm>
              <a:off x="8651818" y="3690159"/>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1B5B371A-65A4-81C4-AB90-7614EB02ECC1}"/>
                </a:ext>
              </a:extLst>
            </p:cNvPr>
            <p:cNvCxnSpPr>
              <a:cxnSpLocks/>
            </p:cNvCxnSpPr>
            <p:nvPr/>
          </p:nvCxnSpPr>
          <p:spPr bwMode="auto">
            <a:xfrm>
              <a:off x="9777761" y="39932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641076F8-3F62-1AAA-7814-0727FEC8DE85}"/>
                </a:ext>
              </a:extLst>
            </p:cNvPr>
            <p:cNvCxnSpPr>
              <a:cxnSpLocks/>
            </p:cNvCxnSpPr>
            <p:nvPr/>
          </p:nvCxnSpPr>
          <p:spPr bwMode="auto">
            <a:xfrm>
              <a:off x="8725593" y="37493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B5118246-3C8D-9B5F-AF8F-07AE789212BC}"/>
                </a:ext>
              </a:extLst>
            </p:cNvPr>
            <p:cNvCxnSpPr>
              <a:cxnSpLocks/>
            </p:cNvCxnSpPr>
            <p:nvPr/>
          </p:nvCxnSpPr>
          <p:spPr bwMode="auto">
            <a:xfrm>
              <a:off x="9451918" y="39017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7B9C8885-D4DA-1E4B-6CB4-EC1C7F01CCDD}"/>
                </a:ext>
              </a:extLst>
            </p:cNvPr>
            <p:cNvCxnSpPr>
              <a:cxnSpLocks/>
            </p:cNvCxnSpPr>
            <p:nvPr/>
          </p:nvCxnSpPr>
          <p:spPr bwMode="auto">
            <a:xfrm>
              <a:off x="10455680" y="40579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04B1468A-78F7-6BD8-1F11-625F6D9D1E3E}"/>
                </a:ext>
              </a:extLst>
            </p:cNvPr>
            <p:cNvCxnSpPr>
              <a:cxnSpLocks/>
            </p:cNvCxnSpPr>
            <p:nvPr/>
          </p:nvCxnSpPr>
          <p:spPr bwMode="auto">
            <a:xfrm>
              <a:off x="11169797" y="420277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53608D06-4F35-990C-E283-24166229F2B2}"/>
                </a:ext>
              </a:extLst>
            </p:cNvPr>
            <p:cNvCxnSpPr>
              <a:cxnSpLocks/>
            </p:cNvCxnSpPr>
            <p:nvPr/>
          </p:nvCxnSpPr>
          <p:spPr bwMode="auto">
            <a:xfrm>
              <a:off x="8336627" y="345601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2DC64D0-91E1-56BB-992B-78FB9BCE9C4A}"/>
                </a:ext>
              </a:extLst>
            </p:cNvPr>
            <p:cNvCxnSpPr>
              <a:cxnSpLocks/>
            </p:cNvCxnSpPr>
            <p:nvPr/>
          </p:nvCxnSpPr>
          <p:spPr bwMode="auto">
            <a:xfrm>
              <a:off x="10130098" y="40541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920701E-2839-189D-87FF-8E13D4BF499D}"/>
                </a:ext>
              </a:extLst>
            </p:cNvPr>
            <p:cNvCxnSpPr>
              <a:cxnSpLocks/>
            </p:cNvCxnSpPr>
            <p:nvPr/>
          </p:nvCxnSpPr>
          <p:spPr bwMode="auto">
            <a:xfrm>
              <a:off x="10474383" y="40579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9A527594-AE78-6F28-4230-275D42420723}"/>
                </a:ext>
              </a:extLst>
            </p:cNvPr>
            <p:cNvCxnSpPr>
              <a:cxnSpLocks/>
            </p:cNvCxnSpPr>
            <p:nvPr/>
          </p:nvCxnSpPr>
          <p:spPr bwMode="auto">
            <a:xfrm>
              <a:off x="10848456" y="413800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675D295-255B-26A6-D15C-648E9737AB96}"/>
                </a:ext>
              </a:extLst>
            </p:cNvPr>
            <p:cNvCxnSpPr>
              <a:cxnSpLocks/>
            </p:cNvCxnSpPr>
            <p:nvPr/>
          </p:nvCxnSpPr>
          <p:spPr bwMode="auto">
            <a:xfrm>
              <a:off x="8100060" y="31931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0C897A17-2400-E73B-9369-37E8A3E2CA26}"/>
                </a:ext>
              </a:extLst>
            </p:cNvPr>
            <p:cNvCxnSpPr>
              <a:cxnSpLocks/>
            </p:cNvCxnSpPr>
            <p:nvPr/>
          </p:nvCxnSpPr>
          <p:spPr bwMode="auto">
            <a:xfrm>
              <a:off x="7513320" y="26940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652D5DEE-314C-177B-4918-6588445E8CC3}"/>
                </a:ext>
              </a:extLst>
            </p:cNvPr>
            <p:cNvCxnSpPr>
              <a:cxnSpLocks/>
            </p:cNvCxnSpPr>
            <p:nvPr/>
          </p:nvCxnSpPr>
          <p:spPr bwMode="auto">
            <a:xfrm>
              <a:off x="7719060" y="28349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343A02E-97F8-9949-7A1A-097564A12D88}"/>
                </a:ext>
              </a:extLst>
            </p:cNvPr>
            <p:cNvCxnSpPr>
              <a:cxnSpLocks/>
            </p:cNvCxnSpPr>
            <p:nvPr/>
          </p:nvCxnSpPr>
          <p:spPr bwMode="auto">
            <a:xfrm>
              <a:off x="8557260" y="36503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08E6704-77FD-FC87-C060-336A1DFB719C}"/>
                </a:ext>
              </a:extLst>
            </p:cNvPr>
            <p:cNvCxnSpPr>
              <a:cxnSpLocks/>
            </p:cNvCxnSpPr>
            <p:nvPr/>
          </p:nvCxnSpPr>
          <p:spPr bwMode="auto">
            <a:xfrm>
              <a:off x="7471410" y="27016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97FFA678-13CE-BE57-E59E-08D191FB64A9}"/>
                </a:ext>
              </a:extLst>
            </p:cNvPr>
            <p:cNvCxnSpPr>
              <a:cxnSpLocks/>
            </p:cNvCxnSpPr>
            <p:nvPr/>
          </p:nvCxnSpPr>
          <p:spPr bwMode="auto">
            <a:xfrm>
              <a:off x="7597140" y="2804505"/>
              <a:ext cx="0" cy="60615"/>
            </a:xfrm>
            <a:prstGeom prst="line">
              <a:avLst/>
            </a:prstGeom>
            <a:noFill/>
            <a:ln w="1905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BA17859A-873F-2E54-BE5E-9C74CF8CE741}"/>
                </a:ext>
              </a:extLst>
            </p:cNvPr>
            <p:cNvCxnSpPr>
              <a:cxnSpLocks/>
            </p:cNvCxnSpPr>
            <p:nvPr/>
          </p:nvCxnSpPr>
          <p:spPr bwMode="auto">
            <a:xfrm>
              <a:off x="7368540" y="267496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52107591-6C38-5663-2D63-55FE7D0DDD1A}"/>
                </a:ext>
              </a:extLst>
            </p:cNvPr>
            <p:cNvCxnSpPr>
              <a:cxnSpLocks/>
            </p:cNvCxnSpPr>
            <p:nvPr/>
          </p:nvCxnSpPr>
          <p:spPr bwMode="auto">
            <a:xfrm>
              <a:off x="7764780" y="28730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59B9DD67-CEC3-65D2-230A-8BB6A54838C7}"/>
                </a:ext>
              </a:extLst>
            </p:cNvPr>
            <p:cNvCxnSpPr>
              <a:cxnSpLocks/>
            </p:cNvCxnSpPr>
            <p:nvPr/>
          </p:nvCxnSpPr>
          <p:spPr bwMode="auto">
            <a:xfrm>
              <a:off x="8705850" y="373414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9D588065-14BC-F086-1E73-ABC8EA8F7E10}"/>
                </a:ext>
              </a:extLst>
            </p:cNvPr>
            <p:cNvCxnSpPr>
              <a:cxnSpLocks/>
            </p:cNvCxnSpPr>
            <p:nvPr/>
          </p:nvCxnSpPr>
          <p:spPr bwMode="auto">
            <a:xfrm>
              <a:off x="10820400" y="4138005"/>
              <a:ext cx="0" cy="54033"/>
            </a:xfrm>
            <a:prstGeom prst="line">
              <a:avLst/>
            </a:prstGeom>
            <a:noFill/>
            <a:ln w="19050" cap="flat" cmpd="sng" algn="ctr">
              <a:solidFill>
                <a:schemeClr val="accent1"/>
              </a:solidFill>
              <a:prstDash val="solid"/>
              <a:round/>
              <a:headEnd type="none" w="med" len="med"/>
              <a:tailEnd type="none" w="med" len="med"/>
            </a:ln>
            <a:effectLst/>
          </p:spPr>
        </p:cxnSp>
      </p:grpSp>
      <p:sp>
        <p:nvSpPr>
          <p:cNvPr id="396" name="Freeform: Shape 395">
            <a:extLst>
              <a:ext uri="{FF2B5EF4-FFF2-40B4-BE49-F238E27FC236}">
                <a16:creationId xmlns:a16="http://schemas.microsoft.com/office/drawing/2014/main" id="{93890082-D90C-9835-BB83-B9EA258F00C8}"/>
              </a:ext>
            </a:extLst>
          </p:cNvPr>
          <p:cNvSpPr/>
          <p:nvPr/>
        </p:nvSpPr>
        <p:spPr bwMode="auto">
          <a:xfrm>
            <a:off x="6843255" y="1294727"/>
            <a:ext cx="4735830" cy="1710690"/>
          </a:xfrm>
          <a:custGeom>
            <a:avLst/>
            <a:gdLst>
              <a:gd name="connsiteX0" fmla="*/ 4735830 w 4735830"/>
              <a:gd name="connsiteY0" fmla="*/ 1710690 h 1710690"/>
              <a:gd name="connsiteX1" fmla="*/ 3630930 w 4735830"/>
              <a:gd name="connsiteY1" fmla="*/ 1710690 h 1710690"/>
              <a:gd name="connsiteX2" fmla="*/ 3630930 w 4735830"/>
              <a:gd name="connsiteY2" fmla="*/ 1680210 h 1710690"/>
              <a:gd name="connsiteX3" fmla="*/ 3257550 w 4735830"/>
              <a:gd name="connsiteY3" fmla="*/ 1680210 h 1710690"/>
              <a:gd name="connsiteX4" fmla="*/ 3257550 w 4735830"/>
              <a:gd name="connsiteY4" fmla="*/ 1645920 h 1710690"/>
              <a:gd name="connsiteX5" fmla="*/ 2948940 w 4735830"/>
              <a:gd name="connsiteY5" fmla="*/ 1645920 h 1710690"/>
              <a:gd name="connsiteX6" fmla="*/ 2948940 w 4735830"/>
              <a:gd name="connsiteY6" fmla="*/ 1623060 h 1710690"/>
              <a:gd name="connsiteX7" fmla="*/ 2914650 w 4735830"/>
              <a:gd name="connsiteY7" fmla="*/ 1623060 h 1710690"/>
              <a:gd name="connsiteX8" fmla="*/ 2914650 w 4735830"/>
              <a:gd name="connsiteY8" fmla="*/ 1581150 h 1710690"/>
              <a:gd name="connsiteX9" fmla="*/ 2571750 w 4735830"/>
              <a:gd name="connsiteY9" fmla="*/ 1581150 h 1710690"/>
              <a:gd name="connsiteX10" fmla="*/ 2571750 w 4735830"/>
              <a:gd name="connsiteY10" fmla="*/ 1569720 h 1710690"/>
              <a:gd name="connsiteX11" fmla="*/ 2209800 w 4735830"/>
              <a:gd name="connsiteY11" fmla="*/ 1569720 h 1710690"/>
              <a:gd name="connsiteX12" fmla="*/ 2209800 w 4735830"/>
              <a:gd name="connsiteY12" fmla="*/ 1554480 h 1710690"/>
              <a:gd name="connsiteX13" fmla="*/ 2061210 w 4735830"/>
              <a:gd name="connsiteY13" fmla="*/ 1554480 h 1710690"/>
              <a:gd name="connsiteX14" fmla="*/ 2061210 w 4735830"/>
              <a:gd name="connsiteY14" fmla="*/ 1535430 h 1710690"/>
              <a:gd name="connsiteX15" fmla="*/ 1954530 w 4735830"/>
              <a:gd name="connsiteY15" fmla="*/ 1535430 h 1710690"/>
              <a:gd name="connsiteX16" fmla="*/ 1954530 w 4735830"/>
              <a:gd name="connsiteY16" fmla="*/ 1516380 h 1710690"/>
              <a:gd name="connsiteX17" fmla="*/ 1893570 w 4735830"/>
              <a:gd name="connsiteY17" fmla="*/ 1516380 h 1710690"/>
              <a:gd name="connsiteX18" fmla="*/ 1893570 w 4735830"/>
              <a:gd name="connsiteY18" fmla="*/ 1474470 h 1710690"/>
              <a:gd name="connsiteX19" fmla="*/ 1832610 w 4735830"/>
              <a:gd name="connsiteY19" fmla="*/ 1474470 h 1710690"/>
              <a:gd name="connsiteX20" fmla="*/ 1832610 w 4735830"/>
              <a:gd name="connsiteY20" fmla="*/ 1440180 h 1710690"/>
              <a:gd name="connsiteX21" fmla="*/ 1634490 w 4735830"/>
              <a:gd name="connsiteY21" fmla="*/ 1440180 h 1710690"/>
              <a:gd name="connsiteX22" fmla="*/ 1634490 w 4735830"/>
              <a:gd name="connsiteY22" fmla="*/ 1421130 h 1710690"/>
              <a:gd name="connsiteX23" fmla="*/ 1558290 w 4735830"/>
              <a:gd name="connsiteY23" fmla="*/ 1421130 h 1710690"/>
              <a:gd name="connsiteX24" fmla="*/ 1558290 w 4735830"/>
              <a:gd name="connsiteY24" fmla="*/ 1409700 h 1710690"/>
              <a:gd name="connsiteX25" fmla="*/ 1524000 w 4735830"/>
              <a:gd name="connsiteY25" fmla="*/ 1409700 h 1710690"/>
              <a:gd name="connsiteX26" fmla="*/ 1524000 w 4735830"/>
              <a:gd name="connsiteY26" fmla="*/ 1367790 h 1710690"/>
              <a:gd name="connsiteX27" fmla="*/ 1493520 w 4735830"/>
              <a:gd name="connsiteY27" fmla="*/ 1367790 h 1710690"/>
              <a:gd name="connsiteX28" fmla="*/ 1493520 w 4735830"/>
              <a:gd name="connsiteY28" fmla="*/ 1295400 h 1710690"/>
              <a:gd name="connsiteX29" fmla="*/ 1466850 w 4735830"/>
              <a:gd name="connsiteY29" fmla="*/ 1295400 h 1710690"/>
              <a:gd name="connsiteX30" fmla="*/ 1466850 w 4735830"/>
              <a:gd name="connsiteY30" fmla="*/ 1268730 h 1710690"/>
              <a:gd name="connsiteX31" fmla="*/ 1417320 w 4735830"/>
              <a:gd name="connsiteY31" fmla="*/ 1268730 h 1710690"/>
              <a:gd name="connsiteX32" fmla="*/ 1417320 w 4735830"/>
              <a:gd name="connsiteY32" fmla="*/ 1261110 h 1710690"/>
              <a:gd name="connsiteX33" fmla="*/ 1367790 w 4735830"/>
              <a:gd name="connsiteY33" fmla="*/ 1261110 h 1710690"/>
              <a:gd name="connsiteX34" fmla="*/ 1367790 w 4735830"/>
              <a:gd name="connsiteY34" fmla="*/ 1242060 h 1710690"/>
              <a:gd name="connsiteX35" fmla="*/ 1268730 w 4735830"/>
              <a:gd name="connsiteY35" fmla="*/ 1242060 h 1710690"/>
              <a:gd name="connsiteX36" fmla="*/ 1268730 w 4735830"/>
              <a:gd name="connsiteY36" fmla="*/ 1207770 h 1710690"/>
              <a:gd name="connsiteX37" fmla="*/ 1242060 w 4735830"/>
              <a:gd name="connsiteY37" fmla="*/ 1207770 h 1710690"/>
              <a:gd name="connsiteX38" fmla="*/ 1242060 w 4735830"/>
              <a:gd name="connsiteY38" fmla="*/ 1158240 h 1710690"/>
              <a:gd name="connsiteX39" fmla="*/ 1211580 w 4735830"/>
              <a:gd name="connsiteY39" fmla="*/ 1158240 h 1710690"/>
              <a:gd name="connsiteX40" fmla="*/ 1211580 w 4735830"/>
              <a:gd name="connsiteY40" fmla="*/ 1093470 h 1710690"/>
              <a:gd name="connsiteX41" fmla="*/ 1181100 w 4735830"/>
              <a:gd name="connsiteY41" fmla="*/ 1093470 h 1710690"/>
              <a:gd name="connsiteX42" fmla="*/ 1181100 w 4735830"/>
              <a:gd name="connsiteY42" fmla="*/ 1078230 h 1710690"/>
              <a:gd name="connsiteX43" fmla="*/ 1043940 w 4735830"/>
              <a:gd name="connsiteY43" fmla="*/ 1078230 h 1710690"/>
              <a:gd name="connsiteX44" fmla="*/ 1043940 w 4735830"/>
              <a:gd name="connsiteY44" fmla="*/ 1032510 h 1710690"/>
              <a:gd name="connsiteX45" fmla="*/ 998220 w 4735830"/>
              <a:gd name="connsiteY45" fmla="*/ 1032510 h 1710690"/>
              <a:gd name="connsiteX46" fmla="*/ 998220 w 4735830"/>
              <a:gd name="connsiteY46" fmla="*/ 956310 h 1710690"/>
              <a:gd name="connsiteX47" fmla="*/ 986790 w 4735830"/>
              <a:gd name="connsiteY47" fmla="*/ 956310 h 1710690"/>
              <a:gd name="connsiteX48" fmla="*/ 986790 w 4735830"/>
              <a:gd name="connsiteY48" fmla="*/ 906780 h 1710690"/>
              <a:gd name="connsiteX49" fmla="*/ 967740 w 4735830"/>
              <a:gd name="connsiteY49" fmla="*/ 906780 h 1710690"/>
              <a:gd name="connsiteX50" fmla="*/ 967740 w 4735830"/>
              <a:gd name="connsiteY50" fmla="*/ 777240 h 1710690"/>
              <a:gd name="connsiteX51" fmla="*/ 956310 w 4735830"/>
              <a:gd name="connsiteY51" fmla="*/ 777240 h 1710690"/>
              <a:gd name="connsiteX52" fmla="*/ 956310 w 4735830"/>
              <a:gd name="connsiteY52" fmla="*/ 742950 h 1710690"/>
              <a:gd name="connsiteX53" fmla="*/ 937260 w 4735830"/>
              <a:gd name="connsiteY53" fmla="*/ 742950 h 1710690"/>
              <a:gd name="connsiteX54" fmla="*/ 937260 w 4735830"/>
              <a:gd name="connsiteY54" fmla="*/ 685800 h 1710690"/>
              <a:gd name="connsiteX55" fmla="*/ 868680 w 4735830"/>
              <a:gd name="connsiteY55" fmla="*/ 685800 h 1710690"/>
              <a:gd name="connsiteX56" fmla="*/ 868680 w 4735830"/>
              <a:gd name="connsiteY56" fmla="*/ 666750 h 1710690"/>
              <a:gd name="connsiteX57" fmla="*/ 830580 w 4735830"/>
              <a:gd name="connsiteY57" fmla="*/ 666750 h 1710690"/>
              <a:gd name="connsiteX58" fmla="*/ 830580 w 4735830"/>
              <a:gd name="connsiteY58" fmla="*/ 647700 h 1710690"/>
              <a:gd name="connsiteX59" fmla="*/ 754380 w 4735830"/>
              <a:gd name="connsiteY59" fmla="*/ 647700 h 1710690"/>
              <a:gd name="connsiteX60" fmla="*/ 754380 w 4735830"/>
              <a:gd name="connsiteY60" fmla="*/ 632460 h 1710690"/>
              <a:gd name="connsiteX61" fmla="*/ 727710 w 4735830"/>
              <a:gd name="connsiteY61" fmla="*/ 632460 h 1710690"/>
              <a:gd name="connsiteX62" fmla="*/ 727710 w 4735830"/>
              <a:gd name="connsiteY62" fmla="*/ 582930 h 1710690"/>
              <a:gd name="connsiteX63" fmla="*/ 704850 w 4735830"/>
              <a:gd name="connsiteY63" fmla="*/ 582930 h 1710690"/>
              <a:gd name="connsiteX64" fmla="*/ 704850 w 4735830"/>
              <a:gd name="connsiteY64" fmla="*/ 529590 h 1710690"/>
              <a:gd name="connsiteX65" fmla="*/ 689610 w 4735830"/>
              <a:gd name="connsiteY65" fmla="*/ 529590 h 1710690"/>
              <a:gd name="connsiteX66" fmla="*/ 689610 w 4735830"/>
              <a:gd name="connsiteY66" fmla="*/ 392430 h 1710690"/>
              <a:gd name="connsiteX67" fmla="*/ 655320 w 4735830"/>
              <a:gd name="connsiteY67" fmla="*/ 392430 h 1710690"/>
              <a:gd name="connsiteX68" fmla="*/ 655320 w 4735830"/>
              <a:gd name="connsiteY68" fmla="*/ 365760 h 1710690"/>
              <a:gd name="connsiteX69" fmla="*/ 582930 w 4735830"/>
              <a:gd name="connsiteY69" fmla="*/ 365760 h 1710690"/>
              <a:gd name="connsiteX70" fmla="*/ 582930 w 4735830"/>
              <a:gd name="connsiteY70" fmla="*/ 342900 h 1710690"/>
              <a:gd name="connsiteX71" fmla="*/ 541020 w 4735830"/>
              <a:gd name="connsiteY71" fmla="*/ 342900 h 1710690"/>
              <a:gd name="connsiteX72" fmla="*/ 541020 w 4735830"/>
              <a:gd name="connsiteY72" fmla="*/ 293370 h 1710690"/>
              <a:gd name="connsiteX73" fmla="*/ 506730 w 4735830"/>
              <a:gd name="connsiteY73" fmla="*/ 293370 h 1710690"/>
              <a:gd name="connsiteX74" fmla="*/ 506730 w 4735830"/>
              <a:gd name="connsiteY74" fmla="*/ 251460 h 1710690"/>
              <a:gd name="connsiteX75" fmla="*/ 445770 w 4735830"/>
              <a:gd name="connsiteY75" fmla="*/ 251460 h 1710690"/>
              <a:gd name="connsiteX76" fmla="*/ 445770 w 4735830"/>
              <a:gd name="connsiteY76" fmla="*/ 232410 h 1710690"/>
              <a:gd name="connsiteX77" fmla="*/ 365760 w 4735830"/>
              <a:gd name="connsiteY77" fmla="*/ 232410 h 1710690"/>
              <a:gd name="connsiteX78" fmla="*/ 365760 w 4735830"/>
              <a:gd name="connsiteY78" fmla="*/ 179070 h 1710690"/>
              <a:gd name="connsiteX79" fmla="*/ 335280 w 4735830"/>
              <a:gd name="connsiteY79" fmla="*/ 179070 h 1710690"/>
              <a:gd name="connsiteX80" fmla="*/ 335280 w 4735830"/>
              <a:gd name="connsiteY80" fmla="*/ 118110 h 1710690"/>
              <a:gd name="connsiteX81" fmla="*/ 201930 w 4735830"/>
              <a:gd name="connsiteY81" fmla="*/ 118110 h 1710690"/>
              <a:gd name="connsiteX82" fmla="*/ 201930 w 4735830"/>
              <a:gd name="connsiteY82" fmla="*/ 87630 h 1710690"/>
              <a:gd name="connsiteX83" fmla="*/ 163830 w 4735830"/>
              <a:gd name="connsiteY83" fmla="*/ 87630 h 1710690"/>
              <a:gd name="connsiteX84" fmla="*/ 163830 w 4735830"/>
              <a:gd name="connsiteY84" fmla="*/ 15240 h 1710690"/>
              <a:gd name="connsiteX85" fmla="*/ 118110 w 4735830"/>
              <a:gd name="connsiteY85" fmla="*/ 15240 h 1710690"/>
              <a:gd name="connsiteX86" fmla="*/ 118110 w 4735830"/>
              <a:gd name="connsiteY86" fmla="*/ 0 h 1710690"/>
              <a:gd name="connsiteX87" fmla="*/ 0 w 4735830"/>
              <a:gd name="connsiteY87" fmla="*/ 0 h 171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35830" h="1710690">
                <a:moveTo>
                  <a:pt x="4735830" y="1710690"/>
                </a:moveTo>
                <a:lnTo>
                  <a:pt x="3630930" y="1710690"/>
                </a:lnTo>
                <a:lnTo>
                  <a:pt x="3630930" y="1680210"/>
                </a:lnTo>
                <a:lnTo>
                  <a:pt x="3257550" y="1680210"/>
                </a:lnTo>
                <a:lnTo>
                  <a:pt x="3257550" y="1645920"/>
                </a:lnTo>
                <a:lnTo>
                  <a:pt x="2948940" y="1645920"/>
                </a:lnTo>
                <a:lnTo>
                  <a:pt x="2948940" y="1623060"/>
                </a:lnTo>
                <a:lnTo>
                  <a:pt x="2914650" y="1623060"/>
                </a:lnTo>
                <a:lnTo>
                  <a:pt x="2914650" y="1581150"/>
                </a:lnTo>
                <a:lnTo>
                  <a:pt x="2571750" y="1581150"/>
                </a:lnTo>
                <a:lnTo>
                  <a:pt x="2571750" y="1569720"/>
                </a:lnTo>
                <a:lnTo>
                  <a:pt x="2209800" y="1569720"/>
                </a:lnTo>
                <a:lnTo>
                  <a:pt x="2209800" y="1554480"/>
                </a:lnTo>
                <a:lnTo>
                  <a:pt x="2061210" y="1554480"/>
                </a:lnTo>
                <a:lnTo>
                  <a:pt x="2061210" y="1535430"/>
                </a:lnTo>
                <a:lnTo>
                  <a:pt x="1954530" y="1535430"/>
                </a:lnTo>
                <a:lnTo>
                  <a:pt x="1954530" y="1516380"/>
                </a:lnTo>
                <a:lnTo>
                  <a:pt x="1893570" y="1516380"/>
                </a:lnTo>
                <a:lnTo>
                  <a:pt x="1893570" y="1474470"/>
                </a:lnTo>
                <a:lnTo>
                  <a:pt x="1832610" y="1474470"/>
                </a:lnTo>
                <a:lnTo>
                  <a:pt x="1832610" y="1440180"/>
                </a:lnTo>
                <a:lnTo>
                  <a:pt x="1634490" y="1440180"/>
                </a:lnTo>
                <a:lnTo>
                  <a:pt x="1634490" y="1421130"/>
                </a:lnTo>
                <a:lnTo>
                  <a:pt x="1558290" y="1421130"/>
                </a:lnTo>
                <a:lnTo>
                  <a:pt x="1558290" y="1409700"/>
                </a:lnTo>
                <a:lnTo>
                  <a:pt x="1524000" y="1409700"/>
                </a:lnTo>
                <a:lnTo>
                  <a:pt x="1524000" y="1367790"/>
                </a:lnTo>
                <a:lnTo>
                  <a:pt x="1493520" y="1367790"/>
                </a:lnTo>
                <a:lnTo>
                  <a:pt x="1493520" y="1295400"/>
                </a:lnTo>
                <a:lnTo>
                  <a:pt x="1466850" y="1295400"/>
                </a:lnTo>
                <a:lnTo>
                  <a:pt x="1466850" y="1268730"/>
                </a:lnTo>
                <a:lnTo>
                  <a:pt x="1417320" y="1268730"/>
                </a:lnTo>
                <a:lnTo>
                  <a:pt x="1417320" y="1261110"/>
                </a:lnTo>
                <a:lnTo>
                  <a:pt x="1367790" y="1261110"/>
                </a:lnTo>
                <a:lnTo>
                  <a:pt x="1367790" y="1242060"/>
                </a:lnTo>
                <a:lnTo>
                  <a:pt x="1268730" y="1242060"/>
                </a:lnTo>
                <a:lnTo>
                  <a:pt x="1268730" y="1207770"/>
                </a:lnTo>
                <a:lnTo>
                  <a:pt x="1242060" y="1207770"/>
                </a:lnTo>
                <a:lnTo>
                  <a:pt x="1242060" y="1158240"/>
                </a:lnTo>
                <a:lnTo>
                  <a:pt x="1211580" y="1158240"/>
                </a:lnTo>
                <a:lnTo>
                  <a:pt x="1211580" y="1093470"/>
                </a:lnTo>
                <a:lnTo>
                  <a:pt x="1181100" y="1093470"/>
                </a:lnTo>
                <a:lnTo>
                  <a:pt x="1181100" y="1078230"/>
                </a:lnTo>
                <a:lnTo>
                  <a:pt x="1043940" y="1078230"/>
                </a:lnTo>
                <a:lnTo>
                  <a:pt x="1043940" y="1032510"/>
                </a:lnTo>
                <a:lnTo>
                  <a:pt x="998220" y="1032510"/>
                </a:lnTo>
                <a:lnTo>
                  <a:pt x="998220" y="956310"/>
                </a:lnTo>
                <a:lnTo>
                  <a:pt x="986790" y="956310"/>
                </a:lnTo>
                <a:lnTo>
                  <a:pt x="986790" y="906780"/>
                </a:lnTo>
                <a:lnTo>
                  <a:pt x="967740" y="906780"/>
                </a:lnTo>
                <a:lnTo>
                  <a:pt x="967740" y="777240"/>
                </a:lnTo>
                <a:lnTo>
                  <a:pt x="956310" y="777240"/>
                </a:lnTo>
                <a:lnTo>
                  <a:pt x="956310" y="742950"/>
                </a:lnTo>
                <a:lnTo>
                  <a:pt x="937260" y="742950"/>
                </a:lnTo>
                <a:lnTo>
                  <a:pt x="937260" y="685800"/>
                </a:lnTo>
                <a:lnTo>
                  <a:pt x="868680" y="685800"/>
                </a:lnTo>
                <a:lnTo>
                  <a:pt x="868680" y="666750"/>
                </a:lnTo>
                <a:lnTo>
                  <a:pt x="830580" y="666750"/>
                </a:lnTo>
                <a:lnTo>
                  <a:pt x="830580" y="647700"/>
                </a:lnTo>
                <a:lnTo>
                  <a:pt x="754380" y="647700"/>
                </a:lnTo>
                <a:lnTo>
                  <a:pt x="754380" y="632460"/>
                </a:lnTo>
                <a:lnTo>
                  <a:pt x="727710" y="632460"/>
                </a:lnTo>
                <a:lnTo>
                  <a:pt x="727710" y="582930"/>
                </a:lnTo>
                <a:lnTo>
                  <a:pt x="704850" y="582930"/>
                </a:lnTo>
                <a:lnTo>
                  <a:pt x="704850" y="529590"/>
                </a:lnTo>
                <a:lnTo>
                  <a:pt x="689610" y="529590"/>
                </a:lnTo>
                <a:lnTo>
                  <a:pt x="689610" y="392430"/>
                </a:lnTo>
                <a:lnTo>
                  <a:pt x="655320" y="392430"/>
                </a:lnTo>
                <a:lnTo>
                  <a:pt x="655320" y="365760"/>
                </a:lnTo>
                <a:lnTo>
                  <a:pt x="582930" y="365760"/>
                </a:lnTo>
                <a:lnTo>
                  <a:pt x="582930" y="342900"/>
                </a:lnTo>
                <a:lnTo>
                  <a:pt x="541020" y="342900"/>
                </a:lnTo>
                <a:lnTo>
                  <a:pt x="541020" y="293370"/>
                </a:lnTo>
                <a:lnTo>
                  <a:pt x="506730" y="293370"/>
                </a:lnTo>
                <a:lnTo>
                  <a:pt x="506730" y="251460"/>
                </a:lnTo>
                <a:lnTo>
                  <a:pt x="445770" y="251460"/>
                </a:lnTo>
                <a:lnTo>
                  <a:pt x="445770" y="232410"/>
                </a:lnTo>
                <a:lnTo>
                  <a:pt x="365760" y="232410"/>
                </a:lnTo>
                <a:lnTo>
                  <a:pt x="365760" y="179070"/>
                </a:lnTo>
                <a:lnTo>
                  <a:pt x="335280" y="179070"/>
                </a:lnTo>
                <a:lnTo>
                  <a:pt x="335280" y="118110"/>
                </a:lnTo>
                <a:lnTo>
                  <a:pt x="201930" y="118110"/>
                </a:lnTo>
                <a:lnTo>
                  <a:pt x="201930" y="87630"/>
                </a:lnTo>
                <a:lnTo>
                  <a:pt x="163830" y="87630"/>
                </a:lnTo>
                <a:lnTo>
                  <a:pt x="163830" y="15240"/>
                </a:lnTo>
                <a:lnTo>
                  <a:pt x="118110" y="15240"/>
                </a:lnTo>
                <a:lnTo>
                  <a:pt x="11811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97" name="Group 396">
            <a:extLst>
              <a:ext uri="{FF2B5EF4-FFF2-40B4-BE49-F238E27FC236}">
                <a16:creationId xmlns:a16="http://schemas.microsoft.com/office/drawing/2014/main" id="{80095FE3-6479-021B-801C-636C542C505C}"/>
              </a:ext>
            </a:extLst>
          </p:cNvPr>
          <p:cNvGrpSpPr/>
          <p:nvPr/>
        </p:nvGrpSpPr>
        <p:grpSpPr>
          <a:xfrm>
            <a:off x="6847065" y="1272212"/>
            <a:ext cx="4689418" cy="1772343"/>
            <a:chOff x="7231380" y="2194905"/>
            <a:chExt cx="4689418" cy="1772343"/>
          </a:xfrm>
        </p:grpSpPr>
        <p:cxnSp>
          <p:nvCxnSpPr>
            <p:cNvPr id="399" name="Straight Connector 398">
              <a:extLst>
                <a:ext uri="{FF2B5EF4-FFF2-40B4-BE49-F238E27FC236}">
                  <a16:creationId xmlns:a16="http://schemas.microsoft.com/office/drawing/2014/main" id="{A524E487-AD16-EE23-A08E-7E1D37D2F7D7}"/>
                </a:ext>
              </a:extLst>
            </p:cNvPr>
            <p:cNvCxnSpPr>
              <a:cxnSpLocks/>
            </p:cNvCxnSpPr>
            <p:nvPr/>
          </p:nvCxnSpPr>
          <p:spPr bwMode="auto">
            <a:xfrm>
              <a:off x="10141874" y="37684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DCE1BCB-784C-1B18-444C-B9F0A0FFF9E8}"/>
                </a:ext>
              </a:extLst>
            </p:cNvPr>
            <p:cNvCxnSpPr>
              <a:cxnSpLocks/>
            </p:cNvCxnSpPr>
            <p:nvPr/>
          </p:nvCxnSpPr>
          <p:spPr bwMode="auto">
            <a:xfrm>
              <a:off x="11172914" y="38903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E9A9ADF7-E851-9F04-C693-12242CACA666}"/>
                </a:ext>
              </a:extLst>
            </p:cNvPr>
            <p:cNvCxnSpPr>
              <a:cxnSpLocks/>
            </p:cNvCxnSpPr>
            <p:nvPr/>
          </p:nvCxnSpPr>
          <p:spPr bwMode="auto">
            <a:xfrm>
              <a:off x="10876165" y="39094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F23C6BDF-E923-26DA-19B4-82979E27FC23}"/>
                </a:ext>
              </a:extLst>
            </p:cNvPr>
            <p:cNvCxnSpPr>
              <a:cxnSpLocks/>
            </p:cNvCxnSpPr>
            <p:nvPr/>
          </p:nvCxnSpPr>
          <p:spPr bwMode="auto">
            <a:xfrm>
              <a:off x="11920798" y="389797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BD7F7D5F-B248-8580-9CE0-26734FCFDD37}"/>
                </a:ext>
              </a:extLst>
            </p:cNvPr>
            <p:cNvCxnSpPr>
              <a:cxnSpLocks/>
            </p:cNvCxnSpPr>
            <p:nvPr/>
          </p:nvCxnSpPr>
          <p:spPr bwMode="auto">
            <a:xfrm>
              <a:off x="10501400" y="38751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B9412DB1-D4A7-E4B3-4DE7-A73844619C94}"/>
                </a:ext>
              </a:extLst>
            </p:cNvPr>
            <p:cNvCxnSpPr>
              <a:cxnSpLocks/>
            </p:cNvCxnSpPr>
            <p:nvPr/>
          </p:nvCxnSpPr>
          <p:spPr bwMode="auto">
            <a:xfrm>
              <a:off x="10085332"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8CEEADE5-4E11-7978-A32D-507F0C0FD40F}"/>
                </a:ext>
              </a:extLst>
            </p:cNvPr>
            <p:cNvCxnSpPr>
              <a:cxnSpLocks/>
            </p:cNvCxnSpPr>
            <p:nvPr/>
          </p:nvCxnSpPr>
          <p:spPr bwMode="auto">
            <a:xfrm>
              <a:off x="9790576" y="37646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B387A4CB-1C7E-D5B2-82E7-487FABDD756B}"/>
                </a:ext>
              </a:extLst>
            </p:cNvPr>
            <p:cNvCxnSpPr>
              <a:cxnSpLocks/>
            </p:cNvCxnSpPr>
            <p:nvPr/>
          </p:nvCxnSpPr>
          <p:spPr bwMode="auto">
            <a:xfrm>
              <a:off x="8126038" y="2867199"/>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70F03DFE-5619-BA26-6F78-105CAD75B80B}"/>
                </a:ext>
              </a:extLst>
            </p:cNvPr>
            <p:cNvCxnSpPr>
              <a:cxnSpLocks/>
            </p:cNvCxnSpPr>
            <p:nvPr/>
          </p:nvCxnSpPr>
          <p:spPr bwMode="auto">
            <a:xfrm>
              <a:off x="9827291"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8C38D85D-E47F-C01F-4A35-F71C1876F914}"/>
                </a:ext>
              </a:extLst>
            </p:cNvPr>
            <p:cNvCxnSpPr>
              <a:cxnSpLocks/>
            </p:cNvCxnSpPr>
            <p:nvPr/>
          </p:nvCxnSpPr>
          <p:spPr bwMode="auto">
            <a:xfrm>
              <a:off x="9434253" y="37646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1D4CB631-ECD2-338D-BB85-90787B6C9C60}"/>
                </a:ext>
              </a:extLst>
            </p:cNvPr>
            <p:cNvCxnSpPr>
              <a:cxnSpLocks/>
            </p:cNvCxnSpPr>
            <p:nvPr/>
          </p:nvCxnSpPr>
          <p:spPr bwMode="auto">
            <a:xfrm>
              <a:off x="9756718" y="37608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458485C0-2FAD-47F5-B84F-E42B5B82949E}"/>
                </a:ext>
              </a:extLst>
            </p:cNvPr>
            <p:cNvCxnSpPr>
              <a:cxnSpLocks/>
            </p:cNvCxnSpPr>
            <p:nvPr/>
          </p:nvCxnSpPr>
          <p:spPr bwMode="auto">
            <a:xfrm>
              <a:off x="10158500" y="381796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0368D83A-5B5C-D51D-4B35-23E5E32F2067}"/>
                </a:ext>
              </a:extLst>
            </p:cNvPr>
            <p:cNvCxnSpPr>
              <a:cxnSpLocks/>
            </p:cNvCxnSpPr>
            <p:nvPr/>
          </p:nvCxnSpPr>
          <p:spPr bwMode="auto">
            <a:xfrm>
              <a:off x="11230757" y="389797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9351E89E-2975-EC4F-0DEA-15240B94FCDE}"/>
                </a:ext>
              </a:extLst>
            </p:cNvPr>
            <p:cNvCxnSpPr>
              <a:cxnSpLocks/>
            </p:cNvCxnSpPr>
            <p:nvPr/>
          </p:nvCxnSpPr>
          <p:spPr bwMode="auto">
            <a:xfrm>
              <a:off x="7559387" y="236254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589BBD7A-D6F0-5976-A305-5F5A11914971}"/>
                </a:ext>
              </a:extLst>
            </p:cNvPr>
            <p:cNvCxnSpPr>
              <a:cxnSpLocks/>
            </p:cNvCxnSpPr>
            <p:nvPr/>
          </p:nvCxnSpPr>
          <p:spPr bwMode="auto">
            <a:xfrm>
              <a:off x="10114858"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767A970A-80F6-2AA1-6269-C643F79B669E}"/>
                </a:ext>
              </a:extLst>
            </p:cNvPr>
            <p:cNvCxnSpPr>
              <a:cxnSpLocks/>
            </p:cNvCxnSpPr>
            <p:nvPr/>
          </p:nvCxnSpPr>
          <p:spPr bwMode="auto">
            <a:xfrm>
              <a:off x="10462953" y="382558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2541F498-96ED-09C9-6C70-4CC4F17F9A3D}"/>
                </a:ext>
              </a:extLst>
            </p:cNvPr>
            <p:cNvCxnSpPr>
              <a:cxnSpLocks/>
            </p:cNvCxnSpPr>
            <p:nvPr/>
          </p:nvCxnSpPr>
          <p:spPr bwMode="auto">
            <a:xfrm>
              <a:off x="10596996" y="38713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6EEC9A42-7DAD-F4C2-57B1-AC377EE83E6A}"/>
                </a:ext>
              </a:extLst>
            </p:cNvPr>
            <p:cNvCxnSpPr>
              <a:cxnSpLocks/>
            </p:cNvCxnSpPr>
            <p:nvPr/>
          </p:nvCxnSpPr>
          <p:spPr bwMode="auto">
            <a:xfrm>
              <a:off x="7231380" y="21949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25612775-0CDE-543A-8090-5BB65D99A91F}"/>
                </a:ext>
              </a:extLst>
            </p:cNvPr>
            <p:cNvCxnSpPr>
              <a:cxnSpLocks/>
            </p:cNvCxnSpPr>
            <p:nvPr/>
          </p:nvCxnSpPr>
          <p:spPr bwMode="auto">
            <a:xfrm>
              <a:off x="7600950" y="24349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5BF05D56-0D02-5C86-1E50-6114F8AC6066}"/>
                </a:ext>
              </a:extLst>
            </p:cNvPr>
            <p:cNvCxnSpPr>
              <a:cxnSpLocks/>
            </p:cNvCxnSpPr>
            <p:nvPr/>
          </p:nvCxnSpPr>
          <p:spPr bwMode="auto">
            <a:xfrm>
              <a:off x="7741920" y="249208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C1B44D00-188C-AA9F-9E6E-D3A0FDCB4FC2}"/>
                </a:ext>
              </a:extLst>
            </p:cNvPr>
            <p:cNvCxnSpPr>
              <a:cxnSpLocks/>
            </p:cNvCxnSpPr>
            <p:nvPr/>
          </p:nvCxnSpPr>
          <p:spPr bwMode="auto">
            <a:xfrm>
              <a:off x="8743950" y="35474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345FEEA9-CD3C-2EBE-FB9F-EFE70A0028FA}"/>
                </a:ext>
              </a:extLst>
            </p:cNvPr>
            <p:cNvCxnSpPr>
              <a:cxnSpLocks/>
            </p:cNvCxnSpPr>
            <p:nvPr/>
          </p:nvCxnSpPr>
          <p:spPr bwMode="auto">
            <a:xfrm>
              <a:off x="7395210" y="22025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7AA02774-0F1F-F690-106D-4476CAE6B68D}"/>
                </a:ext>
              </a:extLst>
            </p:cNvPr>
            <p:cNvCxnSpPr>
              <a:cxnSpLocks/>
            </p:cNvCxnSpPr>
            <p:nvPr/>
          </p:nvCxnSpPr>
          <p:spPr bwMode="auto">
            <a:xfrm>
              <a:off x="7646670" y="2419695"/>
              <a:ext cx="0" cy="60615"/>
            </a:xfrm>
            <a:prstGeom prst="line">
              <a:avLst/>
            </a:prstGeom>
            <a:noFill/>
            <a:ln w="1905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40795C29-F66F-3593-49CC-995856D016C9}"/>
                </a:ext>
              </a:extLst>
            </p:cNvPr>
            <p:cNvCxnSpPr>
              <a:cxnSpLocks/>
            </p:cNvCxnSpPr>
            <p:nvPr/>
          </p:nvCxnSpPr>
          <p:spPr bwMode="auto">
            <a:xfrm>
              <a:off x="7376160" y="22063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BD6946BE-731E-5F2B-6F3A-2F4792059060}"/>
                </a:ext>
              </a:extLst>
            </p:cNvPr>
            <p:cNvCxnSpPr>
              <a:cxnSpLocks/>
            </p:cNvCxnSpPr>
            <p:nvPr/>
          </p:nvCxnSpPr>
          <p:spPr bwMode="auto">
            <a:xfrm>
              <a:off x="7787640" y="25187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BEDCA4ED-1825-D492-DDCF-CB21A1AFEF1F}"/>
                </a:ext>
              </a:extLst>
            </p:cNvPr>
            <p:cNvCxnSpPr>
              <a:cxnSpLocks/>
            </p:cNvCxnSpPr>
            <p:nvPr/>
          </p:nvCxnSpPr>
          <p:spPr bwMode="auto">
            <a:xfrm>
              <a:off x="9616440" y="37608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440AF8CA-63C7-E0EE-975B-101B98298575}"/>
                </a:ext>
              </a:extLst>
            </p:cNvPr>
            <p:cNvCxnSpPr>
              <a:cxnSpLocks/>
            </p:cNvCxnSpPr>
            <p:nvPr/>
          </p:nvCxnSpPr>
          <p:spPr bwMode="auto">
            <a:xfrm>
              <a:off x="10850880" y="3913215"/>
              <a:ext cx="0" cy="54033"/>
            </a:xfrm>
            <a:prstGeom prst="line">
              <a:avLst/>
            </a:prstGeom>
            <a:noFill/>
            <a:ln w="19050" cap="flat" cmpd="sng" algn="ctr">
              <a:solidFill>
                <a:schemeClr val="accent3"/>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71C3E773-4F42-8DBE-4D9B-C23074D7CDCE}"/>
              </a:ext>
            </a:extLst>
          </p:cNvPr>
          <p:cNvSpPr txBox="1"/>
          <p:nvPr/>
        </p:nvSpPr>
        <p:spPr>
          <a:xfrm rot="16200000">
            <a:off x="5169546" y="2071079"/>
            <a:ext cx="2404918"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sp>
        <p:nvSpPr>
          <p:cNvPr id="23" name="TextBox 22">
            <a:extLst>
              <a:ext uri="{FF2B5EF4-FFF2-40B4-BE49-F238E27FC236}">
                <a16:creationId xmlns:a16="http://schemas.microsoft.com/office/drawing/2014/main" id="{6844B5A6-CEC9-2A38-79F6-F9EED8AAD278}"/>
              </a:ext>
            </a:extLst>
          </p:cNvPr>
          <p:cNvSpPr txBox="1"/>
          <p:nvPr/>
        </p:nvSpPr>
        <p:spPr>
          <a:xfrm rot="16200000">
            <a:off x="-268231" y="2075151"/>
            <a:ext cx="2404918"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sp>
        <p:nvSpPr>
          <p:cNvPr id="26" name="TextBox 25">
            <a:extLst>
              <a:ext uri="{FF2B5EF4-FFF2-40B4-BE49-F238E27FC236}">
                <a16:creationId xmlns:a16="http://schemas.microsoft.com/office/drawing/2014/main" id="{6C8E234C-285B-39A2-E779-2FA97079E38D}"/>
              </a:ext>
            </a:extLst>
          </p:cNvPr>
          <p:cNvSpPr txBox="1"/>
          <p:nvPr/>
        </p:nvSpPr>
        <p:spPr bwMode="auto">
          <a:xfrm>
            <a:off x="2783964" y="941736"/>
            <a:ext cx="21501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dirty="0">
                <a:solidFill>
                  <a:schemeClr val="bg1"/>
                </a:solidFill>
                <a:latin typeface="Calibri" panose="020F0502020204030204" pitchFamily="34" charset="0"/>
              </a:rPr>
              <a:t>PFS in dMMR/MSI-H</a:t>
            </a:r>
          </a:p>
        </p:txBody>
      </p:sp>
      <p:sp>
        <p:nvSpPr>
          <p:cNvPr id="47" name="Freeform: Shape 46">
            <a:extLst>
              <a:ext uri="{FF2B5EF4-FFF2-40B4-BE49-F238E27FC236}">
                <a16:creationId xmlns:a16="http://schemas.microsoft.com/office/drawing/2014/main" id="{0DF03AB6-09AE-7EBF-1219-F8F81E01FE49}"/>
              </a:ext>
            </a:extLst>
          </p:cNvPr>
          <p:cNvSpPr/>
          <p:nvPr/>
        </p:nvSpPr>
        <p:spPr bwMode="auto">
          <a:xfrm>
            <a:off x="1416735" y="1279373"/>
            <a:ext cx="4885898" cy="205398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49" name="Group 48">
            <a:extLst>
              <a:ext uri="{FF2B5EF4-FFF2-40B4-BE49-F238E27FC236}">
                <a16:creationId xmlns:a16="http://schemas.microsoft.com/office/drawing/2014/main" id="{FDB92A6D-031A-8FED-C670-53BF702CAAFD}"/>
              </a:ext>
            </a:extLst>
          </p:cNvPr>
          <p:cNvGrpSpPr/>
          <p:nvPr/>
        </p:nvGrpSpPr>
        <p:grpSpPr>
          <a:xfrm>
            <a:off x="1341672" y="1293086"/>
            <a:ext cx="80600" cy="2040276"/>
            <a:chOff x="286247" y="2274073"/>
            <a:chExt cx="87464" cy="1524000"/>
          </a:xfrm>
        </p:grpSpPr>
        <p:cxnSp>
          <p:nvCxnSpPr>
            <p:cNvPr id="511" name="Straight Connector 510">
              <a:extLst>
                <a:ext uri="{FF2B5EF4-FFF2-40B4-BE49-F238E27FC236}">
                  <a16:creationId xmlns:a16="http://schemas.microsoft.com/office/drawing/2014/main" id="{D6B6BFA6-581D-E2AA-19C5-60ABB36E5C8B}"/>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1C011813-0396-A134-931A-CDEAD61E2139}"/>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A8C3B1E7-2CA5-D70D-9CEE-CE0EAAAB83C6}"/>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E141B23F-7732-2F85-345C-2B9A93AD5B1E}"/>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ADAEF191-9461-0A28-6CE4-920CEE7B41B5}"/>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03633CAF-2612-7F47-8B5F-93688E7CB91D}"/>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399AE9E3-26B2-9391-6320-67BCE361A577}"/>
              </a:ext>
            </a:extLst>
          </p:cNvPr>
          <p:cNvSpPr txBox="1"/>
          <p:nvPr/>
        </p:nvSpPr>
        <p:spPr bwMode="auto">
          <a:xfrm>
            <a:off x="958259" y="114904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1" name="TextBox 50">
            <a:extLst>
              <a:ext uri="{FF2B5EF4-FFF2-40B4-BE49-F238E27FC236}">
                <a16:creationId xmlns:a16="http://schemas.microsoft.com/office/drawing/2014/main" id="{9AC840B4-19F8-18FE-D6E5-16880A84B856}"/>
              </a:ext>
            </a:extLst>
          </p:cNvPr>
          <p:cNvSpPr txBox="1"/>
          <p:nvPr/>
        </p:nvSpPr>
        <p:spPr bwMode="auto">
          <a:xfrm>
            <a:off x="1049631" y="155586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8F5C7655-B18B-C9DC-1F20-8823AF7A29F8}"/>
              </a:ext>
            </a:extLst>
          </p:cNvPr>
          <p:cNvSpPr txBox="1"/>
          <p:nvPr/>
        </p:nvSpPr>
        <p:spPr bwMode="auto">
          <a:xfrm>
            <a:off x="1049631" y="19626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3" name="TextBox 52">
            <a:extLst>
              <a:ext uri="{FF2B5EF4-FFF2-40B4-BE49-F238E27FC236}">
                <a16:creationId xmlns:a16="http://schemas.microsoft.com/office/drawing/2014/main" id="{72993567-0A9E-6A8B-2BD2-334DFDA8298C}"/>
              </a:ext>
            </a:extLst>
          </p:cNvPr>
          <p:cNvSpPr txBox="1"/>
          <p:nvPr/>
        </p:nvSpPr>
        <p:spPr bwMode="auto">
          <a:xfrm>
            <a:off x="1049631" y="23694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4" name="TextBox 53">
            <a:extLst>
              <a:ext uri="{FF2B5EF4-FFF2-40B4-BE49-F238E27FC236}">
                <a16:creationId xmlns:a16="http://schemas.microsoft.com/office/drawing/2014/main" id="{0D04C109-9F5C-8438-F965-808C356BED79}"/>
              </a:ext>
            </a:extLst>
          </p:cNvPr>
          <p:cNvSpPr txBox="1"/>
          <p:nvPr/>
        </p:nvSpPr>
        <p:spPr bwMode="auto">
          <a:xfrm>
            <a:off x="1049631" y="27763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C63B6040-52CA-4C8F-66CE-0A860CFC5ACD}"/>
              </a:ext>
            </a:extLst>
          </p:cNvPr>
          <p:cNvSpPr txBox="1"/>
          <p:nvPr/>
        </p:nvSpPr>
        <p:spPr bwMode="auto">
          <a:xfrm>
            <a:off x="1141002" y="318313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64" name="Group 63">
            <a:extLst>
              <a:ext uri="{FF2B5EF4-FFF2-40B4-BE49-F238E27FC236}">
                <a16:creationId xmlns:a16="http://schemas.microsoft.com/office/drawing/2014/main" id="{F2CF089F-6E96-D634-5A38-590CC480C7F4}"/>
              </a:ext>
            </a:extLst>
          </p:cNvPr>
          <p:cNvGrpSpPr/>
          <p:nvPr/>
        </p:nvGrpSpPr>
        <p:grpSpPr>
          <a:xfrm rot="5400000">
            <a:off x="2665874" y="2083317"/>
            <a:ext cx="75326" cy="2571606"/>
            <a:chOff x="286247" y="2274073"/>
            <a:chExt cx="87464" cy="1524000"/>
          </a:xfrm>
        </p:grpSpPr>
        <p:cxnSp>
          <p:nvCxnSpPr>
            <p:cNvPr id="500" name="Straight Connector 499">
              <a:extLst>
                <a:ext uri="{FF2B5EF4-FFF2-40B4-BE49-F238E27FC236}">
                  <a16:creationId xmlns:a16="http://schemas.microsoft.com/office/drawing/2014/main" id="{82194E3D-011F-196A-BC89-40350850D949}"/>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41B0520F-3AD1-05D3-8671-9C17B2A12935}"/>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3C3AA9F4-4AB4-30F5-E03D-1B23BDB3999F}"/>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A9336EA4-83DB-AC79-C5AB-7B09DB2FABA6}"/>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69ADA5B6-F022-DD5D-70DE-2B89053843DD}"/>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7E0539AA-0E21-8FE7-9B14-6BCCC44B8AC7}"/>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8D784F2B-3511-50DA-A39D-D7C6FD8E1A78}"/>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5DF8D3D6-2CAC-86A4-C16A-63F526AE7970}"/>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FB3C9B5B-5F29-6DFA-C60D-E98DDA77A122}"/>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FE431D1A-07A6-A302-ECB0-9AEA0C08A6CA}"/>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B786C7E7-F39C-D716-C7B4-1742A8246F7E}"/>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34205DD4-0E63-3FEC-8905-19F6348EE270}"/>
              </a:ext>
            </a:extLst>
          </p:cNvPr>
          <p:cNvGrpSpPr/>
          <p:nvPr/>
        </p:nvGrpSpPr>
        <p:grpSpPr>
          <a:xfrm rot="5400000">
            <a:off x="5236077" y="2340478"/>
            <a:ext cx="75326" cy="2057284"/>
            <a:chOff x="286247" y="2578873"/>
            <a:chExt cx="87464" cy="1219200"/>
          </a:xfrm>
        </p:grpSpPr>
        <p:cxnSp>
          <p:nvCxnSpPr>
            <p:cNvPr id="491" name="Straight Connector 490">
              <a:extLst>
                <a:ext uri="{FF2B5EF4-FFF2-40B4-BE49-F238E27FC236}">
                  <a16:creationId xmlns:a16="http://schemas.microsoft.com/office/drawing/2014/main" id="{7672DAFC-42A9-81FF-7F76-B6C07EB2A50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9B9D8A00-DB2E-768C-3FE4-E236FCCDD334}"/>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E554B206-202D-F515-14DD-5B01B9579F95}"/>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BECF9C4C-F4CF-A35B-4855-305895171E55}"/>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D1B952F2-7C87-04F2-A79C-70316377BD9C}"/>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72FF37A4-61E5-E95E-318B-3C83BC3E613B}"/>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CFA54869-913C-BF9E-C781-0C2DA0C7CEF4}"/>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484654EE-B8D3-D9A3-7555-04C5635C9BEF}"/>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FE54352D-7E2A-7674-5835-F2D4881F5D1A}"/>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87" name="TextBox 86">
            <a:extLst>
              <a:ext uri="{FF2B5EF4-FFF2-40B4-BE49-F238E27FC236}">
                <a16:creationId xmlns:a16="http://schemas.microsoft.com/office/drawing/2014/main" id="{414FC443-1261-F67D-B3E6-EA48B3FB3D0F}"/>
              </a:ext>
            </a:extLst>
          </p:cNvPr>
          <p:cNvSpPr txBox="1"/>
          <p:nvPr/>
        </p:nvSpPr>
        <p:spPr bwMode="auto">
          <a:xfrm>
            <a:off x="1286578" y="334831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0" name="TextBox 89">
            <a:extLst>
              <a:ext uri="{FF2B5EF4-FFF2-40B4-BE49-F238E27FC236}">
                <a16:creationId xmlns:a16="http://schemas.microsoft.com/office/drawing/2014/main" id="{4A7F6A85-1665-1FF3-C936-ABC48215846A}"/>
              </a:ext>
            </a:extLst>
          </p:cNvPr>
          <p:cNvSpPr txBox="1"/>
          <p:nvPr/>
        </p:nvSpPr>
        <p:spPr bwMode="auto">
          <a:xfrm>
            <a:off x="2065802" y="33483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1" name="TextBox 90">
            <a:extLst>
              <a:ext uri="{FF2B5EF4-FFF2-40B4-BE49-F238E27FC236}">
                <a16:creationId xmlns:a16="http://schemas.microsoft.com/office/drawing/2014/main" id="{4D5BD386-F0DD-3552-7730-A1984AD65411}"/>
              </a:ext>
            </a:extLst>
          </p:cNvPr>
          <p:cNvSpPr txBox="1"/>
          <p:nvPr/>
        </p:nvSpPr>
        <p:spPr bwMode="auto">
          <a:xfrm>
            <a:off x="2766046"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4" name="TextBox 93">
            <a:extLst>
              <a:ext uri="{FF2B5EF4-FFF2-40B4-BE49-F238E27FC236}">
                <a16:creationId xmlns:a16="http://schemas.microsoft.com/office/drawing/2014/main" id="{BAD9925C-5C95-AAEF-77A5-471D387F236D}"/>
              </a:ext>
            </a:extLst>
          </p:cNvPr>
          <p:cNvSpPr txBox="1"/>
          <p:nvPr/>
        </p:nvSpPr>
        <p:spPr bwMode="auto">
          <a:xfrm>
            <a:off x="3537400"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01" name="TextBox 100">
            <a:extLst>
              <a:ext uri="{FF2B5EF4-FFF2-40B4-BE49-F238E27FC236}">
                <a16:creationId xmlns:a16="http://schemas.microsoft.com/office/drawing/2014/main" id="{D9463A2A-C72C-A1CE-79D1-696418567EFC}"/>
              </a:ext>
            </a:extLst>
          </p:cNvPr>
          <p:cNvSpPr txBox="1"/>
          <p:nvPr/>
        </p:nvSpPr>
        <p:spPr bwMode="auto">
          <a:xfrm>
            <a:off x="4335513"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02" name="TextBox 101">
            <a:extLst>
              <a:ext uri="{FF2B5EF4-FFF2-40B4-BE49-F238E27FC236}">
                <a16:creationId xmlns:a16="http://schemas.microsoft.com/office/drawing/2014/main" id="{E2084E3D-479C-85FA-D192-361851650B63}"/>
              </a:ext>
            </a:extLst>
          </p:cNvPr>
          <p:cNvSpPr txBox="1"/>
          <p:nvPr/>
        </p:nvSpPr>
        <p:spPr bwMode="auto">
          <a:xfrm>
            <a:off x="5114523"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03" name="TextBox 102">
            <a:extLst>
              <a:ext uri="{FF2B5EF4-FFF2-40B4-BE49-F238E27FC236}">
                <a16:creationId xmlns:a16="http://schemas.microsoft.com/office/drawing/2014/main" id="{CFA62AB4-158C-9296-1083-E53C05EFB105}"/>
              </a:ext>
            </a:extLst>
          </p:cNvPr>
          <p:cNvSpPr txBox="1"/>
          <p:nvPr/>
        </p:nvSpPr>
        <p:spPr bwMode="auto">
          <a:xfrm>
            <a:off x="5870426"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04" name="TextBox 103">
            <a:extLst>
              <a:ext uri="{FF2B5EF4-FFF2-40B4-BE49-F238E27FC236}">
                <a16:creationId xmlns:a16="http://schemas.microsoft.com/office/drawing/2014/main" id="{F260AC42-4666-1528-DBC4-FEF33B1F344A}"/>
              </a:ext>
            </a:extLst>
          </p:cNvPr>
          <p:cNvSpPr txBox="1"/>
          <p:nvPr/>
        </p:nvSpPr>
        <p:spPr bwMode="auto">
          <a:xfrm>
            <a:off x="6133508"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05" name="TextBox 104">
            <a:extLst>
              <a:ext uri="{FF2B5EF4-FFF2-40B4-BE49-F238E27FC236}">
                <a16:creationId xmlns:a16="http://schemas.microsoft.com/office/drawing/2014/main" id="{CCB87B22-9EB6-4B40-5D78-E670F92F9C45}"/>
              </a:ext>
            </a:extLst>
          </p:cNvPr>
          <p:cNvSpPr txBox="1"/>
          <p:nvPr/>
        </p:nvSpPr>
        <p:spPr bwMode="auto">
          <a:xfrm>
            <a:off x="1548161" y="334831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06" name="TextBox 105">
            <a:extLst>
              <a:ext uri="{FF2B5EF4-FFF2-40B4-BE49-F238E27FC236}">
                <a16:creationId xmlns:a16="http://schemas.microsoft.com/office/drawing/2014/main" id="{09269147-9AEB-722C-5179-2001716C7ECF}"/>
              </a:ext>
            </a:extLst>
          </p:cNvPr>
          <p:cNvSpPr txBox="1"/>
          <p:nvPr/>
        </p:nvSpPr>
        <p:spPr bwMode="auto">
          <a:xfrm>
            <a:off x="2327384" y="33483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10" name="TextBox 109">
            <a:extLst>
              <a:ext uri="{FF2B5EF4-FFF2-40B4-BE49-F238E27FC236}">
                <a16:creationId xmlns:a16="http://schemas.microsoft.com/office/drawing/2014/main" id="{8932E4C3-3961-D90D-33B8-8E19BBCACA71}"/>
              </a:ext>
            </a:extLst>
          </p:cNvPr>
          <p:cNvSpPr txBox="1"/>
          <p:nvPr/>
        </p:nvSpPr>
        <p:spPr bwMode="auto">
          <a:xfrm>
            <a:off x="1802919" y="334831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59" name="TextBox 258">
            <a:extLst>
              <a:ext uri="{FF2B5EF4-FFF2-40B4-BE49-F238E27FC236}">
                <a16:creationId xmlns:a16="http://schemas.microsoft.com/office/drawing/2014/main" id="{07C6A993-759F-0F27-9152-EC77F99A766E}"/>
              </a:ext>
            </a:extLst>
          </p:cNvPr>
          <p:cNvSpPr txBox="1"/>
          <p:nvPr/>
        </p:nvSpPr>
        <p:spPr bwMode="auto">
          <a:xfrm>
            <a:off x="2515838"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86" name="TextBox 285">
            <a:extLst>
              <a:ext uri="{FF2B5EF4-FFF2-40B4-BE49-F238E27FC236}">
                <a16:creationId xmlns:a16="http://schemas.microsoft.com/office/drawing/2014/main" id="{92C9262F-32DB-A0FA-212C-E7FD3B4178EA}"/>
              </a:ext>
            </a:extLst>
          </p:cNvPr>
          <p:cNvSpPr txBox="1"/>
          <p:nvPr/>
        </p:nvSpPr>
        <p:spPr bwMode="auto">
          <a:xfrm>
            <a:off x="3273288"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96" name="TextBox 295">
            <a:extLst>
              <a:ext uri="{FF2B5EF4-FFF2-40B4-BE49-F238E27FC236}">
                <a16:creationId xmlns:a16="http://schemas.microsoft.com/office/drawing/2014/main" id="{07A7F21A-1356-4BAE-6EE2-B6EA08294575}"/>
              </a:ext>
            </a:extLst>
          </p:cNvPr>
          <p:cNvSpPr txBox="1"/>
          <p:nvPr/>
        </p:nvSpPr>
        <p:spPr bwMode="auto">
          <a:xfrm>
            <a:off x="3023080"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00" name="TextBox 299">
            <a:extLst>
              <a:ext uri="{FF2B5EF4-FFF2-40B4-BE49-F238E27FC236}">
                <a16:creationId xmlns:a16="http://schemas.microsoft.com/office/drawing/2014/main" id="{6E4AFFC5-9359-1621-055A-398BCD32EC85}"/>
              </a:ext>
            </a:extLst>
          </p:cNvPr>
          <p:cNvSpPr txBox="1"/>
          <p:nvPr/>
        </p:nvSpPr>
        <p:spPr bwMode="auto">
          <a:xfrm>
            <a:off x="3791877"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02" name="TextBox 301">
            <a:extLst>
              <a:ext uri="{FF2B5EF4-FFF2-40B4-BE49-F238E27FC236}">
                <a16:creationId xmlns:a16="http://schemas.microsoft.com/office/drawing/2014/main" id="{3226E1C7-4776-8F44-069A-8D5E28DEB4D3}"/>
              </a:ext>
            </a:extLst>
          </p:cNvPr>
          <p:cNvSpPr txBox="1"/>
          <p:nvPr/>
        </p:nvSpPr>
        <p:spPr bwMode="auto">
          <a:xfrm>
            <a:off x="4060283"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04" name="TextBox 303">
            <a:extLst>
              <a:ext uri="{FF2B5EF4-FFF2-40B4-BE49-F238E27FC236}">
                <a16:creationId xmlns:a16="http://schemas.microsoft.com/office/drawing/2014/main" id="{6806AEA1-C3D1-ED26-08E2-6B4BFBEC394A}"/>
              </a:ext>
            </a:extLst>
          </p:cNvPr>
          <p:cNvSpPr txBox="1"/>
          <p:nvPr/>
        </p:nvSpPr>
        <p:spPr bwMode="auto">
          <a:xfrm>
            <a:off x="4587996"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06" name="TextBox 305">
            <a:extLst>
              <a:ext uri="{FF2B5EF4-FFF2-40B4-BE49-F238E27FC236}">
                <a16:creationId xmlns:a16="http://schemas.microsoft.com/office/drawing/2014/main" id="{93469111-A00C-3BEC-C14E-0D31BB626BD8}"/>
              </a:ext>
            </a:extLst>
          </p:cNvPr>
          <p:cNvSpPr txBox="1"/>
          <p:nvPr/>
        </p:nvSpPr>
        <p:spPr bwMode="auto">
          <a:xfrm>
            <a:off x="4842754"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08" name="TextBox 307">
            <a:extLst>
              <a:ext uri="{FF2B5EF4-FFF2-40B4-BE49-F238E27FC236}">
                <a16:creationId xmlns:a16="http://schemas.microsoft.com/office/drawing/2014/main" id="{C95CF057-AAA6-BA61-9178-EB6DC68BB8E6}"/>
              </a:ext>
            </a:extLst>
          </p:cNvPr>
          <p:cNvSpPr txBox="1"/>
          <p:nvPr/>
        </p:nvSpPr>
        <p:spPr bwMode="auto">
          <a:xfrm>
            <a:off x="5348809"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11" name="TextBox 310">
            <a:extLst>
              <a:ext uri="{FF2B5EF4-FFF2-40B4-BE49-F238E27FC236}">
                <a16:creationId xmlns:a16="http://schemas.microsoft.com/office/drawing/2014/main" id="{CD4074E4-8786-7568-234F-10F7E1AEC6D8}"/>
              </a:ext>
            </a:extLst>
          </p:cNvPr>
          <p:cNvSpPr txBox="1"/>
          <p:nvPr/>
        </p:nvSpPr>
        <p:spPr bwMode="auto">
          <a:xfrm>
            <a:off x="5593704" y="33483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nvGrpSpPr>
          <p:cNvPr id="313" name="Group 312">
            <a:extLst>
              <a:ext uri="{FF2B5EF4-FFF2-40B4-BE49-F238E27FC236}">
                <a16:creationId xmlns:a16="http://schemas.microsoft.com/office/drawing/2014/main" id="{84B8B86F-7C2A-C5EB-41CF-170074983EAC}"/>
              </a:ext>
            </a:extLst>
          </p:cNvPr>
          <p:cNvGrpSpPr/>
          <p:nvPr/>
        </p:nvGrpSpPr>
        <p:grpSpPr>
          <a:xfrm>
            <a:off x="1430630" y="1292649"/>
            <a:ext cx="4355870" cy="814646"/>
            <a:chOff x="1753985" y="2626822"/>
            <a:chExt cx="4355870" cy="814646"/>
          </a:xfrm>
        </p:grpSpPr>
        <p:sp>
          <p:nvSpPr>
            <p:cNvPr id="473" name="Freeform: Shape 472">
              <a:extLst>
                <a:ext uri="{FF2B5EF4-FFF2-40B4-BE49-F238E27FC236}">
                  <a16:creationId xmlns:a16="http://schemas.microsoft.com/office/drawing/2014/main" id="{6C37F322-A1F9-253B-51A0-501831147280}"/>
                </a:ext>
              </a:extLst>
            </p:cNvPr>
            <p:cNvSpPr/>
            <p:nvPr/>
          </p:nvSpPr>
          <p:spPr bwMode="auto">
            <a:xfrm>
              <a:off x="1753985" y="2626822"/>
              <a:ext cx="4355870" cy="785553"/>
            </a:xfrm>
            <a:custGeom>
              <a:avLst/>
              <a:gdLst>
                <a:gd name="connsiteX0" fmla="*/ 4355870 w 4355870"/>
                <a:gd name="connsiteY0" fmla="*/ 785553 h 785553"/>
                <a:gd name="connsiteX1" fmla="*/ 1566950 w 4355870"/>
                <a:gd name="connsiteY1" fmla="*/ 785553 h 785553"/>
                <a:gd name="connsiteX2" fmla="*/ 1566950 w 4355870"/>
                <a:gd name="connsiteY2" fmla="*/ 739833 h 785553"/>
                <a:gd name="connsiteX3" fmla="*/ 1496291 w 4355870"/>
                <a:gd name="connsiteY3" fmla="*/ 739833 h 785553"/>
                <a:gd name="connsiteX4" fmla="*/ 1496291 w 4355870"/>
                <a:gd name="connsiteY4" fmla="*/ 694113 h 785553"/>
                <a:gd name="connsiteX5" fmla="*/ 1267691 w 4355870"/>
                <a:gd name="connsiteY5" fmla="*/ 694113 h 785553"/>
                <a:gd name="connsiteX6" fmla="*/ 1267691 w 4355870"/>
                <a:gd name="connsiteY6" fmla="*/ 648393 h 785553"/>
                <a:gd name="connsiteX7" fmla="*/ 1209502 w 4355870"/>
                <a:gd name="connsiteY7" fmla="*/ 648393 h 785553"/>
                <a:gd name="connsiteX8" fmla="*/ 1209502 w 4355870"/>
                <a:gd name="connsiteY8" fmla="*/ 598516 h 785553"/>
                <a:gd name="connsiteX9" fmla="*/ 968433 w 4355870"/>
                <a:gd name="connsiteY9" fmla="*/ 598516 h 785553"/>
                <a:gd name="connsiteX10" fmla="*/ 968433 w 4355870"/>
                <a:gd name="connsiteY10" fmla="*/ 511233 h 785553"/>
                <a:gd name="connsiteX11" fmla="*/ 847899 w 4355870"/>
                <a:gd name="connsiteY11" fmla="*/ 511233 h 785553"/>
                <a:gd name="connsiteX12" fmla="*/ 847899 w 4355870"/>
                <a:gd name="connsiteY12" fmla="*/ 482138 h 785553"/>
                <a:gd name="connsiteX13" fmla="*/ 793866 w 4355870"/>
                <a:gd name="connsiteY13" fmla="*/ 482138 h 785553"/>
                <a:gd name="connsiteX14" fmla="*/ 793866 w 4355870"/>
                <a:gd name="connsiteY14" fmla="*/ 440574 h 785553"/>
                <a:gd name="connsiteX15" fmla="*/ 768928 w 4355870"/>
                <a:gd name="connsiteY15" fmla="*/ 440574 h 785553"/>
                <a:gd name="connsiteX16" fmla="*/ 768928 w 4355870"/>
                <a:gd name="connsiteY16" fmla="*/ 394854 h 785553"/>
                <a:gd name="connsiteX17" fmla="*/ 706582 w 4355870"/>
                <a:gd name="connsiteY17" fmla="*/ 394854 h 785553"/>
                <a:gd name="connsiteX18" fmla="*/ 706582 w 4355870"/>
                <a:gd name="connsiteY18" fmla="*/ 278476 h 785553"/>
                <a:gd name="connsiteX19" fmla="*/ 515390 w 4355870"/>
                <a:gd name="connsiteY19" fmla="*/ 278476 h 785553"/>
                <a:gd name="connsiteX20" fmla="*/ 515390 w 4355870"/>
                <a:gd name="connsiteY20" fmla="*/ 224443 h 785553"/>
                <a:gd name="connsiteX21" fmla="*/ 382386 w 4355870"/>
                <a:gd name="connsiteY21" fmla="*/ 224443 h 785553"/>
                <a:gd name="connsiteX22" fmla="*/ 382386 w 4355870"/>
                <a:gd name="connsiteY22" fmla="*/ 187036 h 785553"/>
                <a:gd name="connsiteX23" fmla="*/ 344979 w 4355870"/>
                <a:gd name="connsiteY23" fmla="*/ 187036 h 785553"/>
                <a:gd name="connsiteX24" fmla="*/ 344979 w 4355870"/>
                <a:gd name="connsiteY24" fmla="*/ 157942 h 785553"/>
                <a:gd name="connsiteX25" fmla="*/ 328353 w 4355870"/>
                <a:gd name="connsiteY25" fmla="*/ 157942 h 785553"/>
                <a:gd name="connsiteX26" fmla="*/ 328353 w 4355870"/>
                <a:gd name="connsiteY26" fmla="*/ 112222 h 785553"/>
                <a:gd name="connsiteX27" fmla="*/ 174568 w 4355870"/>
                <a:gd name="connsiteY27" fmla="*/ 112222 h 785553"/>
                <a:gd name="connsiteX28" fmla="*/ 174568 w 4355870"/>
                <a:gd name="connsiteY28" fmla="*/ 62345 h 785553"/>
                <a:gd name="connsiteX29" fmla="*/ 145473 w 4355870"/>
                <a:gd name="connsiteY29" fmla="*/ 62345 h 785553"/>
                <a:gd name="connsiteX30" fmla="*/ 145473 w 4355870"/>
                <a:gd name="connsiteY30" fmla="*/ 0 h 785553"/>
                <a:gd name="connsiteX31" fmla="*/ 0 w 4355870"/>
                <a:gd name="connsiteY31" fmla="*/ 0 h 78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55870" h="785553">
                  <a:moveTo>
                    <a:pt x="4355870" y="785553"/>
                  </a:moveTo>
                  <a:lnTo>
                    <a:pt x="1566950" y="785553"/>
                  </a:lnTo>
                  <a:lnTo>
                    <a:pt x="1566950" y="739833"/>
                  </a:lnTo>
                  <a:lnTo>
                    <a:pt x="1496291" y="739833"/>
                  </a:lnTo>
                  <a:lnTo>
                    <a:pt x="1496291" y="694113"/>
                  </a:lnTo>
                  <a:lnTo>
                    <a:pt x="1267691" y="694113"/>
                  </a:lnTo>
                  <a:lnTo>
                    <a:pt x="1267691" y="648393"/>
                  </a:lnTo>
                  <a:lnTo>
                    <a:pt x="1209502" y="648393"/>
                  </a:lnTo>
                  <a:lnTo>
                    <a:pt x="1209502" y="598516"/>
                  </a:lnTo>
                  <a:lnTo>
                    <a:pt x="968433" y="598516"/>
                  </a:lnTo>
                  <a:lnTo>
                    <a:pt x="968433" y="511233"/>
                  </a:lnTo>
                  <a:lnTo>
                    <a:pt x="847899" y="511233"/>
                  </a:lnTo>
                  <a:lnTo>
                    <a:pt x="847899" y="482138"/>
                  </a:lnTo>
                  <a:lnTo>
                    <a:pt x="793866" y="482138"/>
                  </a:lnTo>
                  <a:lnTo>
                    <a:pt x="793866" y="440574"/>
                  </a:lnTo>
                  <a:lnTo>
                    <a:pt x="768928" y="440574"/>
                  </a:lnTo>
                  <a:lnTo>
                    <a:pt x="768928" y="394854"/>
                  </a:lnTo>
                  <a:lnTo>
                    <a:pt x="706582" y="394854"/>
                  </a:lnTo>
                  <a:lnTo>
                    <a:pt x="706582" y="278476"/>
                  </a:lnTo>
                  <a:lnTo>
                    <a:pt x="515390" y="278476"/>
                  </a:lnTo>
                  <a:lnTo>
                    <a:pt x="515390" y="224443"/>
                  </a:lnTo>
                  <a:lnTo>
                    <a:pt x="382386" y="224443"/>
                  </a:lnTo>
                  <a:lnTo>
                    <a:pt x="382386" y="187036"/>
                  </a:lnTo>
                  <a:lnTo>
                    <a:pt x="344979" y="187036"/>
                  </a:lnTo>
                  <a:lnTo>
                    <a:pt x="344979" y="157942"/>
                  </a:lnTo>
                  <a:lnTo>
                    <a:pt x="328353" y="157942"/>
                  </a:lnTo>
                  <a:lnTo>
                    <a:pt x="328353" y="112222"/>
                  </a:lnTo>
                  <a:lnTo>
                    <a:pt x="174568" y="112222"/>
                  </a:lnTo>
                  <a:lnTo>
                    <a:pt x="174568" y="62345"/>
                  </a:lnTo>
                  <a:lnTo>
                    <a:pt x="145473" y="62345"/>
                  </a:lnTo>
                  <a:lnTo>
                    <a:pt x="145473"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474" name="Straight Connector 473">
              <a:extLst>
                <a:ext uri="{FF2B5EF4-FFF2-40B4-BE49-F238E27FC236}">
                  <a16:creationId xmlns:a16="http://schemas.microsoft.com/office/drawing/2014/main" id="{4B1D704D-6C03-3C5A-D906-A8B207011101}"/>
                </a:ext>
              </a:extLst>
            </p:cNvPr>
            <p:cNvCxnSpPr>
              <a:cxnSpLocks/>
            </p:cNvCxnSpPr>
            <p:nvPr/>
          </p:nvCxnSpPr>
          <p:spPr bwMode="auto">
            <a:xfrm>
              <a:off x="5345084"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C324E266-A2BE-8A7D-CDF4-D0E7B8FD12A4}"/>
                </a:ext>
              </a:extLst>
            </p:cNvPr>
            <p:cNvCxnSpPr>
              <a:cxnSpLocks/>
            </p:cNvCxnSpPr>
            <p:nvPr/>
          </p:nvCxnSpPr>
          <p:spPr bwMode="auto">
            <a:xfrm>
              <a:off x="6067514"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996AE56-6551-46D3-5601-6CEA084B3313}"/>
                </a:ext>
              </a:extLst>
            </p:cNvPr>
            <p:cNvCxnSpPr>
              <a:cxnSpLocks/>
            </p:cNvCxnSpPr>
            <p:nvPr/>
          </p:nvCxnSpPr>
          <p:spPr bwMode="auto">
            <a:xfrm>
              <a:off x="5728855"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BC7025C8-32A4-753F-2566-213DAB2553F3}"/>
                </a:ext>
              </a:extLst>
            </p:cNvPr>
            <p:cNvCxnSpPr>
              <a:cxnSpLocks/>
            </p:cNvCxnSpPr>
            <p:nvPr/>
          </p:nvCxnSpPr>
          <p:spPr bwMode="auto">
            <a:xfrm>
              <a:off x="5752408"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174EB203-5622-C97F-DABE-ACA2E01FEAB4}"/>
                </a:ext>
              </a:extLst>
            </p:cNvPr>
            <p:cNvCxnSpPr>
              <a:cxnSpLocks/>
            </p:cNvCxnSpPr>
            <p:nvPr/>
          </p:nvCxnSpPr>
          <p:spPr bwMode="auto">
            <a:xfrm>
              <a:off x="5376950"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513809EF-7C05-1E92-B52B-658AFDAADAA2}"/>
                </a:ext>
              </a:extLst>
            </p:cNvPr>
            <p:cNvCxnSpPr>
              <a:cxnSpLocks/>
            </p:cNvCxnSpPr>
            <p:nvPr/>
          </p:nvCxnSpPr>
          <p:spPr bwMode="auto">
            <a:xfrm>
              <a:off x="4690372"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49C28A46-E960-4D4C-AC10-22C1EBE325B8}"/>
                </a:ext>
              </a:extLst>
            </p:cNvPr>
            <p:cNvCxnSpPr>
              <a:cxnSpLocks/>
            </p:cNvCxnSpPr>
            <p:nvPr/>
          </p:nvCxnSpPr>
          <p:spPr bwMode="auto">
            <a:xfrm>
              <a:off x="4079386"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E017C02-C762-7207-E441-C4FB5831A3B9}"/>
                </a:ext>
              </a:extLst>
            </p:cNvPr>
            <p:cNvCxnSpPr>
              <a:cxnSpLocks/>
            </p:cNvCxnSpPr>
            <p:nvPr/>
          </p:nvCxnSpPr>
          <p:spPr bwMode="auto">
            <a:xfrm>
              <a:off x="2795848" y="3194859"/>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21471699-AD83-C863-E597-8375E8FE361A}"/>
                </a:ext>
              </a:extLst>
            </p:cNvPr>
            <p:cNvCxnSpPr>
              <a:cxnSpLocks/>
            </p:cNvCxnSpPr>
            <p:nvPr/>
          </p:nvCxnSpPr>
          <p:spPr bwMode="auto">
            <a:xfrm>
              <a:off x="4199921"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9255988B-7730-9B42-DB82-77D28E1A495B}"/>
                </a:ext>
              </a:extLst>
            </p:cNvPr>
            <p:cNvCxnSpPr>
              <a:cxnSpLocks/>
            </p:cNvCxnSpPr>
            <p:nvPr/>
          </p:nvCxnSpPr>
          <p:spPr bwMode="auto">
            <a:xfrm>
              <a:off x="3757353"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EAFEA17E-F58F-8F04-FEB0-D18A6B353805}"/>
                </a:ext>
              </a:extLst>
            </p:cNvPr>
            <p:cNvCxnSpPr>
              <a:cxnSpLocks/>
            </p:cNvCxnSpPr>
            <p:nvPr/>
          </p:nvCxnSpPr>
          <p:spPr bwMode="auto">
            <a:xfrm>
              <a:off x="3938848"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52B6472C-C32E-6ADD-C89A-6E70BC942F81}"/>
                </a:ext>
              </a:extLst>
            </p:cNvPr>
            <p:cNvCxnSpPr>
              <a:cxnSpLocks/>
            </p:cNvCxnSpPr>
            <p:nvPr/>
          </p:nvCxnSpPr>
          <p:spPr bwMode="auto">
            <a:xfrm>
              <a:off x="4660670"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020B6F0E-B44C-C60A-DF90-F0D65E345F5C}"/>
                </a:ext>
              </a:extLst>
            </p:cNvPr>
            <p:cNvCxnSpPr>
              <a:cxnSpLocks/>
            </p:cNvCxnSpPr>
            <p:nvPr/>
          </p:nvCxnSpPr>
          <p:spPr bwMode="auto">
            <a:xfrm>
              <a:off x="5740547" y="3387434"/>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88419422-382D-8159-8943-2099A3F54032}"/>
                </a:ext>
              </a:extLst>
            </p:cNvPr>
            <p:cNvCxnSpPr>
              <a:cxnSpLocks/>
            </p:cNvCxnSpPr>
            <p:nvPr/>
          </p:nvCxnSpPr>
          <p:spPr bwMode="auto">
            <a:xfrm>
              <a:off x="2183477" y="2823557"/>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87184F88-4E0B-517D-C145-B6FA513A2068}"/>
                </a:ext>
              </a:extLst>
            </p:cNvPr>
            <p:cNvCxnSpPr>
              <a:cxnSpLocks/>
            </p:cNvCxnSpPr>
            <p:nvPr/>
          </p:nvCxnSpPr>
          <p:spPr bwMode="auto">
            <a:xfrm>
              <a:off x="4319848"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0300A364-A0A8-F788-29B7-AEEBCA6E112B}"/>
                </a:ext>
              </a:extLst>
            </p:cNvPr>
            <p:cNvCxnSpPr>
              <a:cxnSpLocks/>
            </p:cNvCxnSpPr>
            <p:nvPr/>
          </p:nvCxnSpPr>
          <p:spPr bwMode="auto">
            <a:xfrm>
              <a:off x="5037513"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AAAD05A7-D0D5-C032-01E4-82CAB9EA6F90}"/>
                </a:ext>
              </a:extLst>
            </p:cNvPr>
            <p:cNvCxnSpPr>
              <a:cxnSpLocks/>
            </p:cNvCxnSpPr>
            <p:nvPr/>
          </p:nvCxnSpPr>
          <p:spPr bwMode="auto">
            <a:xfrm>
              <a:off x="5396346" y="3387435"/>
              <a:ext cx="0" cy="54033"/>
            </a:xfrm>
            <a:prstGeom prst="line">
              <a:avLst/>
            </a:prstGeom>
            <a:noFill/>
            <a:ln w="28575" cap="flat" cmpd="sng" algn="ctr">
              <a:solidFill>
                <a:schemeClr val="accent1"/>
              </a:solidFill>
              <a:prstDash val="solid"/>
              <a:round/>
              <a:headEnd type="none" w="med" len="med"/>
              <a:tailEnd type="none" w="med" len="med"/>
            </a:ln>
            <a:effectLst/>
          </p:spPr>
        </p:cxnSp>
      </p:grpSp>
      <p:sp>
        <p:nvSpPr>
          <p:cNvPr id="315" name="Freeform: Shape 314">
            <a:extLst>
              <a:ext uri="{FF2B5EF4-FFF2-40B4-BE49-F238E27FC236}">
                <a16:creationId xmlns:a16="http://schemas.microsoft.com/office/drawing/2014/main" id="{926703CA-B3EB-F35D-5990-F71AE33812B0}"/>
              </a:ext>
            </a:extLst>
          </p:cNvPr>
          <p:cNvSpPr/>
          <p:nvPr/>
        </p:nvSpPr>
        <p:spPr bwMode="auto">
          <a:xfrm>
            <a:off x="1431999" y="1291514"/>
            <a:ext cx="4351663" cy="1714959"/>
          </a:xfrm>
          <a:custGeom>
            <a:avLst/>
            <a:gdLst>
              <a:gd name="connsiteX0" fmla="*/ 4351663 w 4351663"/>
              <a:gd name="connsiteY0" fmla="*/ 1714959 h 1714959"/>
              <a:gd name="connsiteX1" fmla="*/ 2574275 w 4351663"/>
              <a:gd name="connsiteY1" fmla="*/ 1714959 h 1714959"/>
              <a:gd name="connsiteX2" fmla="*/ 2574275 w 4351663"/>
              <a:gd name="connsiteY2" fmla="*/ 1674564 h 1714959"/>
              <a:gd name="connsiteX3" fmla="*/ 2207046 w 4351663"/>
              <a:gd name="connsiteY3" fmla="*/ 1674564 h 1714959"/>
              <a:gd name="connsiteX4" fmla="*/ 2207046 w 4351663"/>
              <a:gd name="connsiteY4" fmla="*/ 1579084 h 1714959"/>
              <a:gd name="connsiteX5" fmla="*/ 1817783 w 4351663"/>
              <a:gd name="connsiteY5" fmla="*/ 1579084 h 1714959"/>
              <a:gd name="connsiteX6" fmla="*/ 1817783 w 4351663"/>
              <a:gd name="connsiteY6" fmla="*/ 1542361 h 1714959"/>
              <a:gd name="connsiteX7" fmla="*/ 1512983 w 4351663"/>
              <a:gd name="connsiteY7" fmla="*/ 1542361 h 1714959"/>
              <a:gd name="connsiteX8" fmla="*/ 1512983 w 4351663"/>
              <a:gd name="connsiteY8" fmla="*/ 1498294 h 1714959"/>
              <a:gd name="connsiteX9" fmla="*/ 1483605 w 4351663"/>
              <a:gd name="connsiteY9" fmla="*/ 1498294 h 1714959"/>
              <a:gd name="connsiteX10" fmla="*/ 1483605 w 4351663"/>
              <a:gd name="connsiteY10" fmla="*/ 1454226 h 1714959"/>
              <a:gd name="connsiteX11" fmla="*/ 1255923 w 4351663"/>
              <a:gd name="connsiteY11" fmla="*/ 1454226 h 1714959"/>
              <a:gd name="connsiteX12" fmla="*/ 1255923 w 4351663"/>
              <a:gd name="connsiteY12" fmla="*/ 1410159 h 1714959"/>
              <a:gd name="connsiteX13" fmla="*/ 1233889 w 4351663"/>
              <a:gd name="connsiteY13" fmla="*/ 1410159 h 1714959"/>
              <a:gd name="connsiteX14" fmla="*/ 1233889 w 4351663"/>
              <a:gd name="connsiteY14" fmla="*/ 1255923 h 1714959"/>
              <a:gd name="connsiteX15" fmla="*/ 1219200 w 4351663"/>
              <a:gd name="connsiteY15" fmla="*/ 1255923 h 1714959"/>
              <a:gd name="connsiteX16" fmla="*/ 1219200 w 4351663"/>
              <a:gd name="connsiteY16" fmla="*/ 1204511 h 1714959"/>
              <a:gd name="connsiteX17" fmla="*/ 1204511 w 4351663"/>
              <a:gd name="connsiteY17" fmla="*/ 1204511 h 1714959"/>
              <a:gd name="connsiteX18" fmla="*/ 1204511 w 4351663"/>
              <a:gd name="connsiteY18" fmla="*/ 1134737 h 1714959"/>
              <a:gd name="connsiteX19" fmla="*/ 1064964 w 4351663"/>
              <a:gd name="connsiteY19" fmla="*/ 1134737 h 1714959"/>
              <a:gd name="connsiteX20" fmla="*/ 1064964 w 4351663"/>
              <a:gd name="connsiteY20" fmla="*/ 1109031 h 1714959"/>
              <a:gd name="connsiteX21" fmla="*/ 998863 w 4351663"/>
              <a:gd name="connsiteY21" fmla="*/ 1109031 h 1714959"/>
              <a:gd name="connsiteX22" fmla="*/ 998863 w 4351663"/>
              <a:gd name="connsiteY22" fmla="*/ 1064964 h 1714959"/>
              <a:gd name="connsiteX23" fmla="*/ 984174 w 4351663"/>
              <a:gd name="connsiteY23" fmla="*/ 1064964 h 1714959"/>
              <a:gd name="connsiteX24" fmla="*/ 984174 w 4351663"/>
              <a:gd name="connsiteY24" fmla="*/ 995190 h 1714959"/>
              <a:gd name="connsiteX25" fmla="*/ 951123 w 4351663"/>
              <a:gd name="connsiteY25" fmla="*/ 995190 h 1714959"/>
              <a:gd name="connsiteX26" fmla="*/ 951123 w 4351663"/>
              <a:gd name="connsiteY26" fmla="*/ 954795 h 1714959"/>
              <a:gd name="connsiteX27" fmla="*/ 932762 w 4351663"/>
              <a:gd name="connsiteY27" fmla="*/ 954795 h 1714959"/>
              <a:gd name="connsiteX28" fmla="*/ 932762 w 4351663"/>
              <a:gd name="connsiteY28" fmla="*/ 921744 h 1714959"/>
              <a:gd name="connsiteX29" fmla="*/ 862988 w 4351663"/>
              <a:gd name="connsiteY29" fmla="*/ 921744 h 1714959"/>
              <a:gd name="connsiteX30" fmla="*/ 862988 w 4351663"/>
              <a:gd name="connsiteY30" fmla="*/ 888694 h 1714959"/>
              <a:gd name="connsiteX31" fmla="*/ 837282 w 4351663"/>
              <a:gd name="connsiteY31" fmla="*/ 888694 h 1714959"/>
              <a:gd name="connsiteX32" fmla="*/ 837282 w 4351663"/>
              <a:gd name="connsiteY32" fmla="*/ 848299 h 1714959"/>
              <a:gd name="connsiteX33" fmla="*/ 771181 w 4351663"/>
              <a:gd name="connsiteY33" fmla="*/ 848299 h 1714959"/>
              <a:gd name="connsiteX34" fmla="*/ 771181 w 4351663"/>
              <a:gd name="connsiteY34" fmla="*/ 815248 h 1714959"/>
              <a:gd name="connsiteX35" fmla="*/ 730786 w 4351663"/>
              <a:gd name="connsiteY35" fmla="*/ 815248 h 1714959"/>
              <a:gd name="connsiteX36" fmla="*/ 730786 w 4351663"/>
              <a:gd name="connsiteY36" fmla="*/ 778525 h 1714959"/>
              <a:gd name="connsiteX37" fmla="*/ 705080 w 4351663"/>
              <a:gd name="connsiteY37" fmla="*/ 778525 h 1714959"/>
              <a:gd name="connsiteX38" fmla="*/ 705080 w 4351663"/>
              <a:gd name="connsiteY38" fmla="*/ 705079 h 1714959"/>
              <a:gd name="connsiteX39" fmla="*/ 701407 w 4351663"/>
              <a:gd name="connsiteY39" fmla="*/ 705079 h 1714959"/>
              <a:gd name="connsiteX40" fmla="*/ 701407 w 4351663"/>
              <a:gd name="connsiteY40" fmla="*/ 499431 h 1714959"/>
              <a:gd name="connsiteX41" fmla="*/ 690391 w 4351663"/>
              <a:gd name="connsiteY41" fmla="*/ 499431 h 1714959"/>
              <a:gd name="connsiteX42" fmla="*/ 690391 w 4351663"/>
              <a:gd name="connsiteY42" fmla="*/ 470053 h 1714959"/>
              <a:gd name="connsiteX43" fmla="*/ 672029 w 4351663"/>
              <a:gd name="connsiteY43" fmla="*/ 470053 h 1714959"/>
              <a:gd name="connsiteX44" fmla="*/ 672029 w 4351663"/>
              <a:gd name="connsiteY44" fmla="*/ 396607 h 1714959"/>
              <a:gd name="connsiteX45" fmla="*/ 576550 w 4351663"/>
              <a:gd name="connsiteY45" fmla="*/ 396607 h 1714959"/>
              <a:gd name="connsiteX46" fmla="*/ 576550 w 4351663"/>
              <a:gd name="connsiteY46" fmla="*/ 374573 h 1714959"/>
              <a:gd name="connsiteX47" fmla="*/ 547171 w 4351663"/>
              <a:gd name="connsiteY47" fmla="*/ 374573 h 1714959"/>
              <a:gd name="connsiteX48" fmla="*/ 547171 w 4351663"/>
              <a:gd name="connsiteY48" fmla="*/ 297455 h 1714959"/>
              <a:gd name="connsiteX49" fmla="*/ 517793 w 4351663"/>
              <a:gd name="connsiteY49" fmla="*/ 297455 h 1714959"/>
              <a:gd name="connsiteX50" fmla="*/ 517793 w 4351663"/>
              <a:gd name="connsiteY50" fmla="*/ 216665 h 1714959"/>
              <a:gd name="connsiteX51" fmla="*/ 455364 w 4351663"/>
              <a:gd name="connsiteY51" fmla="*/ 216665 h 1714959"/>
              <a:gd name="connsiteX52" fmla="*/ 455364 w 4351663"/>
              <a:gd name="connsiteY52" fmla="*/ 198303 h 1714959"/>
              <a:gd name="connsiteX53" fmla="*/ 330506 w 4351663"/>
              <a:gd name="connsiteY53" fmla="*/ 198303 h 1714959"/>
              <a:gd name="connsiteX54" fmla="*/ 330506 w 4351663"/>
              <a:gd name="connsiteY54" fmla="*/ 157908 h 1714959"/>
              <a:gd name="connsiteX55" fmla="*/ 286439 w 4351663"/>
              <a:gd name="connsiteY55" fmla="*/ 157908 h 1714959"/>
              <a:gd name="connsiteX56" fmla="*/ 286439 w 4351663"/>
              <a:gd name="connsiteY56" fmla="*/ 124858 h 1714959"/>
              <a:gd name="connsiteX57" fmla="*/ 238699 w 4351663"/>
              <a:gd name="connsiteY57" fmla="*/ 124858 h 1714959"/>
              <a:gd name="connsiteX58" fmla="*/ 238699 w 4351663"/>
              <a:gd name="connsiteY58" fmla="*/ 95479 h 1714959"/>
              <a:gd name="connsiteX59" fmla="*/ 209321 w 4351663"/>
              <a:gd name="connsiteY59" fmla="*/ 95479 h 1714959"/>
              <a:gd name="connsiteX60" fmla="*/ 209321 w 4351663"/>
              <a:gd name="connsiteY60" fmla="*/ 66101 h 1714959"/>
              <a:gd name="connsiteX61" fmla="*/ 161581 w 4351663"/>
              <a:gd name="connsiteY61" fmla="*/ 66101 h 1714959"/>
              <a:gd name="connsiteX62" fmla="*/ 161581 w 4351663"/>
              <a:gd name="connsiteY62" fmla="*/ 0 h 1714959"/>
              <a:gd name="connsiteX63" fmla="*/ 0 w 4351663"/>
              <a:gd name="connsiteY63" fmla="*/ 0 h 171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351663" h="1714959">
                <a:moveTo>
                  <a:pt x="4351663" y="1714959"/>
                </a:moveTo>
                <a:lnTo>
                  <a:pt x="2574275" y="1714959"/>
                </a:lnTo>
                <a:lnTo>
                  <a:pt x="2574275" y="1674564"/>
                </a:lnTo>
                <a:lnTo>
                  <a:pt x="2207046" y="1674564"/>
                </a:lnTo>
                <a:lnTo>
                  <a:pt x="2207046" y="1579084"/>
                </a:lnTo>
                <a:lnTo>
                  <a:pt x="1817783" y="1579084"/>
                </a:lnTo>
                <a:lnTo>
                  <a:pt x="1817783" y="1542361"/>
                </a:lnTo>
                <a:lnTo>
                  <a:pt x="1512983" y="1542361"/>
                </a:lnTo>
                <a:lnTo>
                  <a:pt x="1512983" y="1498294"/>
                </a:lnTo>
                <a:lnTo>
                  <a:pt x="1483605" y="1498294"/>
                </a:lnTo>
                <a:lnTo>
                  <a:pt x="1483605" y="1454226"/>
                </a:lnTo>
                <a:lnTo>
                  <a:pt x="1255923" y="1454226"/>
                </a:lnTo>
                <a:lnTo>
                  <a:pt x="1255923" y="1410159"/>
                </a:lnTo>
                <a:lnTo>
                  <a:pt x="1233889" y="1410159"/>
                </a:lnTo>
                <a:lnTo>
                  <a:pt x="1233889" y="1255923"/>
                </a:lnTo>
                <a:lnTo>
                  <a:pt x="1219200" y="1255923"/>
                </a:lnTo>
                <a:lnTo>
                  <a:pt x="1219200" y="1204511"/>
                </a:lnTo>
                <a:lnTo>
                  <a:pt x="1204511" y="1204511"/>
                </a:lnTo>
                <a:lnTo>
                  <a:pt x="1204511" y="1134737"/>
                </a:lnTo>
                <a:lnTo>
                  <a:pt x="1064964" y="1134737"/>
                </a:lnTo>
                <a:lnTo>
                  <a:pt x="1064964" y="1109031"/>
                </a:lnTo>
                <a:lnTo>
                  <a:pt x="998863" y="1109031"/>
                </a:lnTo>
                <a:lnTo>
                  <a:pt x="998863" y="1064964"/>
                </a:lnTo>
                <a:lnTo>
                  <a:pt x="984174" y="1064964"/>
                </a:lnTo>
                <a:lnTo>
                  <a:pt x="984174" y="995190"/>
                </a:lnTo>
                <a:lnTo>
                  <a:pt x="951123" y="995190"/>
                </a:lnTo>
                <a:lnTo>
                  <a:pt x="951123" y="954795"/>
                </a:lnTo>
                <a:lnTo>
                  <a:pt x="932762" y="954795"/>
                </a:lnTo>
                <a:lnTo>
                  <a:pt x="932762" y="921744"/>
                </a:lnTo>
                <a:lnTo>
                  <a:pt x="862988" y="921744"/>
                </a:lnTo>
                <a:lnTo>
                  <a:pt x="862988" y="888694"/>
                </a:lnTo>
                <a:lnTo>
                  <a:pt x="837282" y="888694"/>
                </a:lnTo>
                <a:lnTo>
                  <a:pt x="837282" y="848299"/>
                </a:lnTo>
                <a:lnTo>
                  <a:pt x="771181" y="848299"/>
                </a:lnTo>
                <a:lnTo>
                  <a:pt x="771181" y="815248"/>
                </a:lnTo>
                <a:lnTo>
                  <a:pt x="730786" y="815248"/>
                </a:lnTo>
                <a:lnTo>
                  <a:pt x="730786" y="778525"/>
                </a:lnTo>
                <a:lnTo>
                  <a:pt x="705080" y="778525"/>
                </a:lnTo>
                <a:lnTo>
                  <a:pt x="705080" y="705079"/>
                </a:lnTo>
                <a:lnTo>
                  <a:pt x="701407" y="705079"/>
                </a:lnTo>
                <a:lnTo>
                  <a:pt x="701407" y="499431"/>
                </a:lnTo>
                <a:lnTo>
                  <a:pt x="690391" y="499431"/>
                </a:lnTo>
                <a:lnTo>
                  <a:pt x="690391" y="470053"/>
                </a:lnTo>
                <a:lnTo>
                  <a:pt x="672029" y="470053"/>
                </a:lnTo>
                <a:lnTo>
                  <a:pt x="672029" y="396607"/>
                </a:lnTo>
                <a:lnTo>
                  <a:pt x="576550" y="396607"/>
                </a:lnTo>
                <a:lnTo>
                  <a:pt x="576550" y="374573"/>
                </a:lnTo>
                <a:lnTo>
                  <a:pt x="547171" y="374573"/>
                </a:lnTo>
                <a:lnTo>
                  <a:pt x="547171" y="297455"/>
                </a:lnTo>
                <a:lnTo>
                  <a:pt x="517793" y="297455"/>
                </a:lnTo>
                <a:lnTo>
                  <a:pt x="517793" y="216665"/>
                </a:lnTo>
                <a:lnTo>
                  <a:pt x="455364" y="216665"/>
                </a:lnTo>
                <a:lnTo>
                  <a:pt x="455364" y="198303"/>
                </a:lnTo>
                <a:lnTo>
                  <a:pt x="330506" y="198303"/>
                </a:lnTo>
                <a:lnTo>
                  <a:pt x="330506" y="157908"/>
                </a:lnTo>
                <a:lnTo>
                  <a:pt x="286439" y="157908"/>
                </a:lnTo>
                <a:lnTo>
                  <a:pt x="286439" y="124858"/>
                </a:lnTo>
                <a:lnTo>
                  <a:pt x="238699" y="124858"/>
                </a:lnTo>
                <a:lnTo>
                  <a:pt x="238699" y="95479"/>
                </a:lnTo>
                <a:lnTo>
                  <a:pt x="209321" y="95479"/>
                </a:lnTo>
                <a:lnTo>
                  <a:pt x="209321" y="66101"/>
                </a:lnTo>
                <a:lnTo>
                  <a:pt x="161581" y="66101"/>
                </a:lnTo>
                <a:lnTo>
                  <a:pt x="161581"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17" name="Group 316">
            <a:extLst>
              <a:ext uri="{FF2B5EF4-FFF2-40B4-BE49-F238E27FC236}">
                <a16:creationId xmlns:a16="http://schemas.microsoft.com/office/drawing/2014/main" id="{ADADB160-9DE4-7160-1738-DC044AFB68C0}"/>
              </a:ext>
            </a:extLst>
          </p:cNvPr>
          <p:cNvGrpSpPr/>
          <p:nvPr/>
        </p:nvGrpSpPr>
        <p:grpSpPr>
          <a:xfrm>
            <a:off x="1435972" y="1254539"/>
            <a:ext cx="4317366" cy="1780009"/>
            <a:chOff x="1863988" y="1980948"/>
            <a:chExt cx="4317366" cy="1780009"/>
          </a:xfrm>
        </p:grpSpPr>
        <p:cxnSp>
          <p:nvCxnSpPr>
            <p:cNvPr id="460" name="Straight Connector 459">
              <a:extLst>
                <a:ext uri="{FF2B5EF4-FFF2-40B4-BE49-F238E27FC236}">
                  <a16:creationId xmlns:a16="http://schemas.microsoft.com/office/drawing/2014/main" id="{65D0E1EF-1445-E5DD-70D7-1773A2B8124B}"/>
                </a:ext>
              </a:extLst>
            </p:cNvPr>
            <p:cNvCxnSpPr>
              <a:cxnSpLocks/>
            </p:cNvCxnSpPr>
            <p:nvPr/>
          </p:nvCxnSpPr>
          <p:spPr bwMode="auto">
            <a:xfrm>
              <a:off x="5815137" y="3703251"/>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5140BE24-D604-739D-754C-23E82819212A}"/>
                </a:ext>
              </a:extLst>
            </p:cNvPr>
            <p:cNvCxnSpPr>
              <a:cxnSpLocks/>
            </p:cNvCxnSpPr>
            <p:nvPr/>
          </p:nvCxnSpPr>
          <p:spPr bwMode="auto">
            <a:xfrm>
              <a:off x="6181354" y="3699580"/>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0144B29B-B7DE-9659-44CF-3037BEEE2FBC}"/>
                </a:ext>
              </a:extLst>
            </p:cNvPr>
            <p:cNvCxnSpPr>
              <a:cxnSpLocks/>
            </p:cNvCxnSpPr>
            <p:nvPr/>
          </p:nvCxnSpPr>
          <p:spPr bwMode="auto">
            <a:xfrm>
              <a:off x="5101528" y="3699579"/>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8B2276AA-F83B-D819-FAE9-EDCCEFA0D788}"/>
                </a:ext>
              </a:extLst>
            </p:cNvPr>
            <p:cNvCxnSpPr>
              <a:cxnSpLocks/>
            </p:cNvCxnSpPr>
            <p:nvPr/>
          </p:nvCxnSpPr>
          <p:spPr bwMode="auto">
            <a:xfrm>
              <a:off x="3996310" y="3563705"/>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035E3D8A-FADC-0AD9-0964-91B71F51FBA5}"/>
                </a:ext>
              </a:extLst>
            </p:cNvPr>
            <p:cNvCxnSpPr>
              <a:cxnSpLocks/>
            </p:cNvCxnSpPr>
            <p:nvPr/>
          </p:nvCxnSpPr>
          <p:spPr bwMode="auto">
            <a:xfrm>
              <a:off x="3091541" y="3405796"/>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17DFBB5F-9D8D-A33B-49FC-C4878BEE89E0}"/>
                </a:ext>
              </a:extLst>
            </p:cNvPr>
            <p:cNvCxnSpPr>
              <a:cxnSpLocks/>
            </p:cNvCxnSpPr>
            <p:nvPr/>
          </p:nvCxnSpPr>
          <p:spPr bwMode="auto">
            <a:xfrm>
              <a:off x="2887655" y="309570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83B780E6-5CBA-4189-5E7D-681E1A47831E}"/>
                </a:ext>
              </a:extLst>
            </p:cNvPr>
            <p:cNvCxnSpPr>
              <a:cxnSpLocks/>
            </p:cNvCxnSpPr>
            <p:nvPr/>
          </p:nvCxnSpPr>
          <p:spPr bwMode="auto">
            <a:xfrm>
              <a:off x="2940325" y="3141392"/>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6BB53B95-54CE-6696-2392-12AE3A6206A0}"/>
                </a:ext>
              </a:extLst>
            </p:cNvPr>
            <p:cNvCxnSpPr>
              <a:cxnSpLocks/>
            </p:cNvCxnSpPr>
            <p:nvPr/>
          </p:nvCxnSpPr>
          <p:spPr bwMode="auto">
            <a:xfrm>
              <a:off x="2016688" y="1980948"/>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DC20CBA-2808-A63E-344D-3C34E564FF47}"/>
                </a:ext>
              </a:extLst>
            </p:cNvPr>
            <p:cNvCxnSpPr>
              <a:cxnSpLocks/>
            </p:cNvCxnSpPr>
            <p:nvPr/>
          </p:nvCxnSpPr>
          <p:spPr bwMode="auto">
            <a:xfrm>
              <a:off x="2411176" y="236286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D27AC623-F004-5D59-F8AD-C78E439106D6}"/>
                </a:ext>
              </a:extLst>
            </p:cNvPr>
            <p:cNvCxnSpPr>
              <a:cxnSpLocks/>
            </p:cNvCxnSpPr>
            <p:nvPr/>
          </p:nvCxnSpPr>
          <p:spPr bwMode="auto">
            <a:xfrm>
              <a:off x="2420574" y="2351850"/>
              <a:ext cx="0" cy="54033"/>
            </a:xfrm>
            <a:prstGeom prst="line">
              <a:avLst/>
            </a:prstGeom>
            <a:noFill/>
            <a:ln w="28575"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22A78C7D-F887-07DC-E856-263053F6CE42}"/>
                </a:ext>
              </a:extLst>
            </p:cNvPr>
            <p:cNvCxnSpPr>
              <a:cxnSpLocks/>
            </p:cNvCxnSpPr>
            <p:nvPr/>
          </p:nvCxnSpPr>
          <p:spPr bwMode="auto">
            <a:xfrm>
              <a:off x="1863988" y="198994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9308ABEF-9BC9-1422-2F5A-603F9B79E43B}"/>
                </a:ext>
              </a:extLst>
            </p:cNvPr>
            <p:cNvCxnSpPr>
              <a:cxnSpLocks/>
            </p:cNvCxnSpPr>
            <p:nvPr/>
          </p:nvCxnSpPr>
          <p:spPr bwMode="auto">
            <a:xfrm>
              <a:off x="4786229" y="3706924"/>
              <a:ext cx="0" cy="54033"/>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7A51EDFD-9FC0-2AC4-249E-E6099D286800}"/>
                </a:ext>
              </a:extLst>
            </p:cNvPr>
            <p:cNvCxnSpPr>
              <a:cxnSpLocks/>
            </p:cNvCxnSpPr>
            <p:nvPr/>
          </p:nvCxnSpPr>
          <p:spPr bwMode="auto">
            <a:xfrm>
              <a:off x="5502843" y="3706924"/>
              <a:ext cx="0" cy="54033"/>
            </a:xfrm>
            <a:prstGeom prst="line">
              <a:avLst/>
            </a:prstGeom>
            <a:noFill/>
            <a:ln w="12700" cap="flat" cmpd="sng" algn="ctr">
              <a:solidFill>
                <a:schemeClr val="accent3"/>
              </a:solidFill>
              <a:prstDash val="solid"/>
              <a:round/>
              <a:headEnd type="none" w="med" len="med"/>
              <a:tailEnd type="none" w="med" len="med"/>
            </a:ln>
            <a:effectLst/>
          </p:spPr>
        </p:cxnSp>
      </p:grpSp>
      <p:sp>
        <p:nvSpPr>
          <p:cNvPr id="524" name="TextBox 523">
            <a:extLst>
              <a:ext uri="{FF2B5EF4-FFF2-40B4-BE49-F238E27FC236}">
                <a16:creationId xmlns:a16="http://schemas.microsoft.com/office/drawing/2014/main" id="{81E64C1E-5C7C-824B-5180-987323806F74}"/>
              </a:ext>
            </a:extLst>
          </p:cNvPr>
          <p:cNvSpPr txBox="1"/>
          <p:nvPr/>
        </p:nvSpPr>
        <p:spPr bwMode="auto">
          <a:xfrm>
            <a:off x="8320034" y="3614784"/>
            <a:ext cx="1911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OS in pMMR/MSS</a:t>
            </a:r>
          </a:p>
        </p:txBody>
      </p:sp>
      <p:sp>
        <p:nvSpPr>
          <p:cNvPr id="526" name="Freeform: Shape 525">
            <a:extLst>
              <a:ext uri="{FF2B5EF4-FFF2-40B4-BE49-F238E27FC236}">
                <a16:creationId xmlns:a16="http://schemas.microsoft.com/office/drawing/2014/main" id="{E7AE7B8C-3358-B19D-6670-8BEA7515DD4C}"/>
              </a:ext>
            </a:extLst>
          </p:cNvPr>
          <p:cNvSpPr/>
          <p:nvPr/>
        </p:nvSpPr>
        <p:spPr bwMode="auto">
          <a:xfrm>
            <a:off x="6832635" y="3905034"/>
            <a:ext cx="4885898" cy="205398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527" name="Group 526">
            <a:extLst>
              <a:ext uri="{FF2B5EF4-FFF2-40B4-BE49-F238E27FC236}">
                <a16:creationId xmlns:a16="http://schemas.microsoft.com/office/drawing/2014/main" id="{DAB6F49A-B4D7-52E5-0E8F-E666DEBB899C}"/>
              </a:ext>
            </a:extLst>
          </p:cNvPr>
          <p:cNvGrpSpPr/>
          <p:nvPr/>
        </p:nvGrpSpPr>
        <p:grpSpPr>
          <a:xfrm>
            <a:off x="6757572" y="3918747"/>
            <a:ext cx="80600" cy="2040276"/>
            <a:chOff x="286247" y="2274073"/>
            <a:chExt cx="87464" cy="1524000"/>
          </a:xfrm>
        </p:grpSpPr>
        <p:cxnSp>
          <p:nvCxnSpPr>
            <p:cNvPr id="748" name="Straight Connector 747">
              <a:extLst>
                <a:ext uri="{FF2B5EF4-FFF2-40B4-BE49-F238E27FC236}">
                  <a16:creationId xmlns:a16="http://schemas.microsoft.com/office/drawing/2014/main" id="{C38EE8AA-D875-B1EA-1F10-95747BBA1FB9}"/>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03A9DEB4-9C91-FE75-DF9B-3971E481653E}"/>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6CF7A4D8-54D4-6F53-FF6E-A95C4689A6A6}"/>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FAB5F7EA-B6CE-8217-4422-6C533C96AC0B}"/>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F7C5C979-C152-9E8D-B281-40CFCA282824}"/>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FF5220F8-945A-4A35-113A-32AFDFFE705B}"/>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528" name="TextBox 527">
            <a:extLst>
              <a:ext uri="{FF2B5EF4-FFF2-40B4-BE49-F238E27FC236}">
                <a16:creationId xmlns:a16="http://schemas.microsoft.com/office/drawing/2014/main" id="{2CBB7759-8E76-7970-6026-CA57AAEDCFBC}"/>
              </a:ext>
            </a:extLst>
          </p:cNvPr>
          <p:cNvSpPr txBox="1"/>
          <p:nvPr/>
        </p:nvSpPr>
        <p:spPr bwMode="auto">
          <a:xfrm>
            <a:off x="6374159" y="377470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29" name="TextBox 528">
            <a:extLst>
              <a:ext uri="{FF2B5EF4-FFF2-40B4-BE49-F238E27FC236}">
                <a16:creationId xmlns:a16="http://schemas.microsoft.com/office/drawing/2014/main" id="{B8B3DC0F-6490-3479-54B3-39A460817C2C}"/>
              </a:ext>
            </a:extLst>
          </p:cNvPr>
          <p:cNvSpPr txBox="1"/>
          <p:nvPr/>
        </p:nvSpPr>
        <p:spPr bwMode="auto">
          <a:xfrm>
            <a:off x="6465531" y="418152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30" name="TextBox 529">
            <a:extLst>
              <a:ext uri="{FF2B5EF4-FFF2-40B4-BE49-F238E27FC236}">
                <a16:creationId xmlns:a16="http://schemas.microsoft.com/office/drawing/2014/main" id="{16CA94AF-6532-FACC-8686-1D0AFC901234}"/>
              </a:ext>
            </a:extLst>
          </p:cNvPr>
          <p:cNvSpPr txBox="1"/>
          <p:nvPr/>
        </p:nvSpPr>
        <p:spPr bwMode="auto">
          <a:xfrm>
            <a:off x="6465531" y="458834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31" name="TextBox 530">
            <a:extLst>
              <a:ext uri="{FF2B5EF4-FFF2-40B4-BE49-F238E27FC236}">
                <a16:creationId xmlns:a16="http://schemas.microsoft.com/office/drawing/2014/main" id="{92F503D2-EE31-B1B4-FFCD-C73D3E3E3321}"/>
              </a:ext>
            </a:extLst>
          </p:cNvPr>
          <p:cNvSpPr txBox="1"/>
          <p:nvPr/>
        </p:nvSpPr>
        <p:spPr bwMode="auto">
          <a:xfrm>
            <a:off x="6465531" y="49951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32" name="TextBox 531">
            <a:extLst>
              <a:ext uri="{FF2B5EF4-FFF2-40B4-BE49-F238E27FC236}">
                <a16:creationId xmlns:a16="http://schemas.microsoft.com/office/drawing/2014/main" id="{6D1A5381-9B4A-091F-C797-9560816AA5C5}"/>
              </a:ext>
            </a:extLst>
          </p:cNvPr>
          <p:cNvSpPr txBox="1"/>
          <p:nvPr/>
        </p:nvSpPr>
        <p:spPr bwMode="auto">
          <a:xfrm>
            <a:off x="6465531" y="540197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33" name="TextBox 532">
            <a:extLst>
              <a:ext uri="{FF2B5EF4-FFF2-40B4-BE49-F238E27FC236}">
                <a16:creationId xmlns:a16="http://schemas.microsoft.com/office/drawing/2014/main" id="{EC10A624-E84A-699C-D6E3-233FE3FA2132}"/>
              </a:ext>
            </a:extLst>
          </p:cNvPr>
          <p:cNvSpPr txBox="1"/>
          <p:nvPr/>
        </p:nvSpPr>
        <p:spPr bwMode="auto">
          <a:xfrm>
            <a:off x="6556902" y="580879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534" name="Group 533">
            <a:extLst>
              <a:ext uri="{FF2B5EF4-FFF2-40B4-BE49-F238E27FC236}">
                <a16:creationId xmlns:a16="http://schemas.microsoft.com/office/drawing/2014/main" id="{9FE4424B-7525-3CAB-1174-4C9AC8CAAF8E}"/>
              </a:ext>
            </a:extLst>
          </p:cNvPr>
          <p:cNvGrpSpPr/>
          <p:nvPr/>
        </p:nvGrpSpPr>
        <p:grpSpPr>
          <a:xfrm rot="5400000">
            <a:off x="8081774" y="4699250"/>
            <a:ext cx="75326" cy="2571606"/>
            <a:chOff x="286247" y="2274073"/>
            <a:chExt cx="87464" cy="1524000"/>
          </a:xfrm>
        </p:grpSpPr>
        <p:cxnSp>
          <p:nvCxnSpPr>
            <p:cNvPr id="737" name="Straight Connector 736">
              <a:extLst>
                <a:ext uri="{FF2B5EF4-FFF2-40B4-BE49-F238E27FC236}">
                  <a16:creationId xmlns:a16="http://schemas.microsoft.com/office/drawing/2014/main" id="{9DF36952-4B59-D6BB-612D-37905FB7B70C}"/>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B761E172-C3DD-A5C2-1561-3E0AA8ECC559}"/>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C6D14C97-227C-DFFC-1F93-DB4525B3303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B14F5CDD-524A-C133-2343-C34E4B2C1191}"/>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D87167F6-CA19-59DB-82A2-25980DD68803}"/>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98E99F45-BF43-5E2F-C36C-86A05217D928}"/>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95F7C0F1-05F1-EF8E-6A1F-751B4664DE5B}"/>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E61C940D-8CF1-3D07-099B-7DA24F4ECBCA}"/>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92B8F47E-A377-CD53-74FA-EBDB182D964C}"/>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0A10DA5B-5FC7-CFB3-20A4-E26DA1E3404C}"/>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2C61AA12-79FC-5A34-E160-D7978CF504D1}"/>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5" name="Group 534">
            <a:extLst>
              <a:ext uri="{FF2B5EF4-FFF2-40B4-BE49-F238E27FC236}">
                <a16:creationId xmlns:a16="http://schemas.microsoft.com/office/drawing/2014/main" id="{B9846FDA-3BF2-10AC-163B-2B41DDC28E78}"/>
              </a:ext>
            </a:extLst>
          </p:cNvPr>
          <p:cNvGrpSpPr/>
          <p:nvPr/>
        </p:nvGrpSpPr>
        <p:grpSpPr>
          <a:xfrm rot="5400000">
            <a:off x="10651977" y="4956411"/>
            <a:ext cx="75326" cy="2057284"/>
            <a:chOff x="286247" y="2578873"/>
            <a:chExt cx="87464" cy="1219200"/>
          </a:xfrm>
        </p:grpSpPr>
        <p:cxnSp>
          <p:nvCxnSpPr>
            <p:cNvPr id="728" name="Straight Connector 727">
              <a:extLst>
                <a:ext uri="{FF2B5EF4-FFF2-40B4-BE49-F238E27FC236}">
                  <a16:creationId xmlns:a16="http://schemas.microsoft.com/office/drawing/2014/main" id="{82568098-1CFE-DEAB-620D-CE092124C76D}"/>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B12F087E-4B23-269D-396A-7054E54DB042}"/>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E9A1CF74-E89D-F008-B71C-6416E2A589F2}"/>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3415CFFA-3441-2D16-9860-2FE9377AE4D9}"/>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C3030A01-0E35-3EE4-2CAF-C5F7A6C0FAE7}"/>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E407D62C-35B7-A3DD-952D-6008002093DA}"/>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9D7FA36A-1821-2E5B-D51B-663DFEB00820}"/>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E20B75F5-F59A-1805-555E-C6F15F152910}"/>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B903039D-213D-BB5B-70C6-AACACA43BEF1}"/>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536" name="TextBox 535">
            <a:extLst>
              <a:ext uri="{FF2B5EF4-FFF2-40B4-BE49-F238E27FC236}">
                <a16:creationId xmlns:a16="http://schemas.microsoft.com/office/drawing/2014/main" id="{210791DF-6634-B299-DF1C-45E6B28FED42}"/>
              </a:ext>
            </a:extLst>
          </p:cNvPr>
          <p:cNvSpPr txBox="1"/>
          <p:nvPr/>
        </p:nvSpPr>
        <p:spPr bwMode="auto">
          <a:xfrm>
            <a:off x="6702478" y="597397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37" name="TextBox 536">
            <a:extLst>
              <a:ext uri="{FF2B5EF4-FFF2-40B4-BE49-F238E27FC236}">
                <a16:creationId xmlns:a16="http://schemas.microsoft.com/office/drawing/2014/main" id="{0BE4A002-CCAF-009A-F702-7BEF87F92421}"/>
              </a:ext>
            </a:extLst>
          </p:cNvPr>
          <p:cNvSpPr txBox="1"/>
          <p:nvPr/>
        </p:nvSpPr>
        <p:spPr bwMode="auto">
          <a:xfrm>
            <a:off x="7481702" y="59739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38" name="TextBox 537">
            <a:extLst>
              <a:ext uri="{FF2B5EF4-FFF2-40B4-BE49-F238E27FC236}">
                <a16:creationId xmlns:a16="http://schemas.microsoft.com/office/drawing/2014/main" id="{68C2DA2F-6C0C-B9C1-B46D-FA87E8E7F5B7}"/>
              </a:ext>
            </a:extLst>
          </p:cNvPr>
          <p:cNvSpPr txBox="1"/>
          <p:nvPr/>
        </p:nvSpPr>
        <p:spPr bwMode="auto">
          <a:xfrm>
            <a:off x="8181946"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39" name="TextBox 538">
            <a:extLst>
              <a:ext uri="{FF2B5EF4-FFF2-40B4-BE49-F238E27FC236}">
                <a16:creationId xmlns:a16="http://schemas.microsoft.com/office/drawing/2014/main" id="{A86AB481-0364-FD2C-0D2B-89982CC51338}"/>
              </a:ext>
            </a:extLst>
          </p:cNvPr>
          <p:cNvSpPr txBox="1"/>
          <p:nvPr/>
        </p:nvSpPr>
        <p:spPr bwMode="auto">
          <a:xfrm>
            <a:off x="8953300"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40" name="TextBox 539">
            <a:extLst>
              <a:ext uri="{FF2B5EF4-FFF2-40B4-BE49-F238E27FC236}">
                <a16:creationId xmlns:a16="http://schemas.microsoft.com/office/drawing/2014/main" id="{768D967A-4246-AD2E-ECFC-1397F52D2902}"/>
              </a:ext>
            </a:extLst>
          </p:cNvPr>
          <p:cNvSpPr txBox="1"/>
          <p:nvPr/>
        </p:nvSpPr>
        <p:spPr bwMode="auto">
          <a:xfrm>
            <a:off x="9751413"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41" name="TextBox 540">
            <a:extLst>
              <a:ext uri="{FF2B5EF4-FFF2-40B4-BE49-F238E27FC236}">
                <a16:creationId xmlns:a16="http://schemas.microsoft.com/office/drawing/2014/main" id="{FE7E09E5-E936-0309-EE24-8ABA024F6993}"/>
              </a:ext>
            </a:extLst>
          </p:cNvPr>
          <p:cNvSpPr txBox="1"/>
          <p:nvPr/>
        </p:nvSpPr>
        <p:spPr bwMode="auto">
          <a:xfrm>
            <a:off x="10530423"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42" name="TextBox 541">
            <a:extLst>
              <a:ext uri="{FF2B5EF4-FFF2-40B4-BE49-F238E27FC236}">
                <a16:creationId xmlns:a16="http://schemas.microsoft.com/office/drawing/2014/main" id="{CB25625F-EAE6-CCFE-8713-1CA6B445B102}"/>
              </a:ext>
            </a:extLst>
          </p:cNvPr>
          <p:cNvSpPr txBox="1"/>
          <p:nvPr/>
        </p:nvSpPr>
        <p:spPr bwMode="auto">
          <a:xfrm>
            <a:off x="11286326"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43" name="TextBox 542">
            <a:extLst>
              <a:ext uri="{FF2B5EF4-FFF2-40B4-BE49-F238E27FC236}">
                <a16:creationId xmlns:a16="http://schemas.microsoft.com/office/drawing/2014/main" id="{D65163FD-F59D-71D5-E7A9-EFA0561F000F}"/>
              </a:ext>
            </a:extLst>
          </p:cNvPr>
          <p:cNvSpPr txBox="1"/>
          <p:nvPr/>
        </p:nvSpPr>
        <p:spPr bwMode="auto">
          <a:xfrm>
            <a:off x="11549408"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544" name="TextBox 543">
            <a:extLst>
              <a:ext uri="{FF2B5EF4-FFF2-40B4-BE49-F238E27FC236}">
                <a16:creationId xmlns:a16="http://schemas.microsoft.com/office/drawing/2014/main" id="{E6F1B1ED-DF95-EC97-2596-8B90051ABED1}"/>
              </a:ext>
            </a:extLst>
          </p:cNvPr>
          <p:cNvSpPr txBox="1"/>
          <p:nvPr/>
        </p:nvSpPr>
        <p:spPr bwMode="auto">
          <a:xfrm>
            <a:off x="6964061" y="597397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45" name="TextBox 544">
            <a:extLst>
              <a:ext uri="{FF2B5EF4-FFF2-40B4-BE49-F238E27FC236}">
                <a16:creationId xmlns:a16="http://schemas.microsoft.com/office/drawing/2014/main" id="{598B9DD8-0EBA-6448-C896-A3278B769F37}"/>
              </a:ext>
            </a:extLst>
          </p:cNvPr>
          <p:cNvSpPr txBox="1"/>
          <p:nvPr/>
        </p:nvSpPr>
        <p:spPr bwMode="auto">
          <a:xfrm>
            <a:off x="7743284" y="59739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46" name="TextBox 545">
            <a:extLst>
              <a:ext uri="{FF2B5EF4-FFF2-40B4-BE49-F238E27FC236}">
                <a16:creationId xmlns:a16="http://schemas.microsoft.com/office/drawing/2014/main" id="{83B5B61C-34CB-6EE8-E96C-76D78DF791FE}"/>
              </a:ext>
            </a:extLst>
          </p:cNvPr>
          <p:cNvSpPr txBox="1"/>
          <p:nvPr/>
        </p:nvSpPr>
        <p:spPr bwMode="auto">
          <a:xfrm>
            <a:off x="7218819" y="597397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47" name="TextBox 546">
            <a:extLst>
              <a:ext uri="{FF2B5EF4-FFF2-40B4-BE49-F238E27FC236}">
                <a16:creationId xmlns:a16="http://schemas.microsoft.com/office/drawing/2014/main" id="{AA3B38FB-E2FB-E016-3E26-009F36EFD481}"/>
              </a:ext>
            </a:extLst>
          </p:cNvPr>
          <p:cNvSpPr txBox="1"/>
          <p:nvPr/>
        </p:nvSpPr>
        <p:spPr bwMode="auto">
          <a:xfrm>
            <a:off x="7931738"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48" name="TextBox 547">
            <a:extLst>
              <a:ext uri="{FF2B5EF4-FFF2-40B4-BE49-F238E27FC236}">
                <a16:creationId xmlns:a16="http://schemas.microsoft.com/office/drawing/2014/main" id="{EBB58EC2-D768-314A-E1B6-C87756EE3C13}"/>
              </a:ext>
            </a:extLst>
          </p:cNvPr>
          <p:cNvSpPr txBox="1"/>
          <p:nvPr/>
        </p:nvSpPr>
        <p:spPr bwMode="auto">
          <a:xfrm>
            <a:off x="8689188"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549" name="TextBox 548">
            <a:extLst>
              <a:ext uri="{FF2B5EF4-FFF2-40B4-BE49-F238E27FC236}">
                <a16:creationId xmlns:a16="http://schemas.microsoft.com/office/drawing/2014/main" id="{280600C3-8DB9-80EB-E1C7-DB79D27F5ED1}"/>
              </a:ext>
            </a:extLst>
          </p:cNvPr>
          <p:cNvSpPr txBox="1"/>
          <p:nvPr/>
        </p:nvSpPr>
        <p:spPr bwMode="auto">
          <a:xfrm>
            <a:off x="8438980"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550" name="TextBox 549">
            <a:extLst>
              <a:ext uri="{FF2B5EF4-FFF2-40B4-BE49-F238E27FC236}">
                <a16:creationId xmlns:a16="http://schemas.microsoft.com/office/drawing/2014/main" id="{14086D82-4D57-67EB-7272-FCB63BBC3FFC}"/>
              </a:ext>
            </a:extLst>
          </p:cNvPr>
          <p:cNvSpPr txBox="1"/>
          <p:nvPr/>
        </p:nvSpPr>
        <p:spPr bwMode="auto">
          <a:xfrm>
            <a:off x="9207777"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51" name="TextBox 550">
            <a:extLst>
              <a:ext uri="{FF2B5EF4-FFF2-40B4-BE49-F238E27FC236}">
                <a16:creationId xmlns:a16="http://schemas.microsoft.com/office/drawing/2014/main" id="{319EAD76-64A1-F5A0-8596-765E6B441433}"/>
              </a:ext>
            </a:extLst>
          </p:cNvPr>
          <p:cNvSpPr txBox="1"/>
          <p:nvPr/>
        </p:nvSpPr>
        <p:spPr bwMode="auto">
          <a:xfrm>
            <a:off x="9476183"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52" name="TextBox 551">
            <a:extLst>
              <a:ext uri="{FF2B5EF4-FFF2-40B4-BE49-F238E27FC236}">
                <a16:creationId xmlns:a16="http://schemas.microsoft.com/office/drawing/2014/main" id="{FB43D2DC-DEF6-35B3-536F-7CEAEF1FC4D5}"/>
              </a:ext>
            </a:extLst>
          </p:cNvPr>
          <p:cNvSpPr txBox="1"/>
          <p:nvPr/>
        </p:nvSpPr>
        <p:spPr bwMode="auto">
          <a:xfrm>
            <a:off x="10003896"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553" name="TextBox 552">
            <a:extLst>
              <a:ext uri="{FF2B5EF4-FFF2-40B4-BE49-F238E27FC236}">
                <a16:creationId xmlns:a16="http://schemas.microsoft.com/office/drawing/2014/main" id="{BC26973A-C571-A644-C883-827F38A3C79C}"/>
              </a:ext>
            </a:extLst>
          </p:cNvPr>
          <p:cNvSpPr txBox="1"/>
          <p:nvPr/>
        </p:nvSpPr>
        <p:spPr bwMode="auto">
          <a:xfrm>
            <a:off x="10258654"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554" name="TextBox 553">
            <a:extLst>
              <a:ext uri="{FF2B5EF4-FFF2-40B4-BE49-F238E27FC236}">
                <a16:creationId xmlns:a16="http://schemas.microsoft.com/office/drawing/2014/main" id="{734DB9BF-3D74-B23F-1B17-A8B15984B08B}"/>
              </a:ext>
            </a:extLst>
          </p:cNvPr>
          <p:cNvSpPr txBox="1"/>
          <p:nvPr/>
        </p:nvSpPr>
        <p:spPr bwMode="auto">
          <a:xfrm>
            <a:off x="10764709"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555" name="TextBox 554">
            <a:extLst>
              <a:ext uri="{FF2B5EF4-FFF2-40B4-BE49-F238E27FC236}">
                <a16:creationId xmlns:a16="http://schemas.microsoft.com/office/drawing/2014/main" id="{A603523B-31FE-603A-8898-DA6310266125}"/>
              </a:ext>
            </a:extLst>
          </p:cNvPr>
          <p:cNvSpPr txBox="1"/>
          <p:nvPr/>
        </p:nvSpPr>
        <p:spPr bwMode="auto">
          <a:xfrm>
            <a:off x="11009604" y="59739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556" name="TextBox 555">
            <a:extLst>
              <a:ext uri="{FF2B5EF4-FFF2-40B4-BE49-F238E27FC236}">
                <a16:creationId xmlns:a16="http://schemas.microsoft.com/office/drawing/2014/main" id="{D4F912E3-CBB2-3D7A-AE48-C35FB2C106BF}"/>
              </a:ext>
            </a:extLst>
          </p:cNvPr>
          <p:cNvSpPr txBox="1"/>
          <p:nvPr/>
        </p:nvSpPr>
        <p:spPr bwMode="auto">
          <a:xfrm>
            <a:off x="8261396" y="6147449"/>
            <a:ext cx="2028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nvGrpSpPr>
          <p:cNvPr id="577" name="Group 576">
            <a:extLst>
              <a:ext uri="{FF2B5EF4-FFF2-40B4-BE49-F238E27FC236}">
                <a16:creationId xmlns:a16="http://schemas.microsoft.com/office/drawing/2014/main" id="{19ADB5A0-1D30-613D-1294-EDF4572A99DA}"/>
              </a:ext>
            </a:extLst>
          </p:cNvPr>
          <p:cNvGrpSpPr/>
          <p:nvPr/>
        </p:nvGrpSpPr>
        <p:grpSpPr>
          <a:xfrm>
            <a:off x="6843376" y="3884696"/>
            <a:ext cx="4431045" cy="906389"/>
            <a:chOff x="6961006" y="2631308"/>
            <a:chExt cx="4431045" cy="906389"/>
          </a:xfrm>
        </p:grpSpPr>
        <p:sp>
          <p:nvSpPr>
            <p:cNvPr id="648" name="Freeform: Shape 647">
              <a:extLst>
                <a:ext uri="{FF2B5EF4-FFF2-40B4-BE49-F238E27FC236}">
                  <a16:creationId xmlns:a16="http://schemas.microsoft.com/office/drawing/2014/main" id="{4990F200-2DD9-07D1-1CC7-3539FE3DEA83}"/>
                </a:ext>
              </a:extLst>
            </p:cNvPr>
            <p:cNvSpPr/>
            <p:nvPr/>
          </p:nvSpPr>
          <p:spPr bwMode="auto">
            <a:xfrm>
              <a:off x="6961006" y="2663687"/>
              <a:ext cx="4431045" cy="834887"/>
            </a:xfrm>
            <a:custGeom>
              <a:avLst/>
              <a:gdLst>
                <a:gd name="connsiteX0" fmla="*/ 4431045 w 4431045"/>
                <a:gd name="connsiteY0" fmla="*/ 834887 h 834887"/>
                <a:gd name="connsiteX1" fmla="*/ 3809397 w 4431045"/>
                <a:gd name="connsiteY1" fmla="*/ 834887 h 834887"/>
                <a:gd name="connsiteX2" fmla="*/ 3809397 w 4431045"/>
                <a:gd name="connsiteY2" fmla="*/ 766217 h 834887"/>
                <a:gd name="connsiteX3" fmla="*/ 3404603 w 4431045"/>
                <a:gd name="connsiteY3" fmla="*/ 766217 h 834887"/>
                <a:gd name="connsiteX4" fmla="*/ 3404603 w 4431045"/>
                <a:gd name="connsiteY4" fmla="*/ 744531 h 834887"/>
                <a:gd name="connsiteX5" fmla="*/ 3368461 w 4431045"/>
                <a:gd name="connsiteY5" fmla="*/ 744531 h 834887"/>
                <a:gd name="connsiteX6" fmla="*/ 3368461 w 4431045"/>
                <a:gd name="connsiteY6" fmla="*/ 708389 h 834887"/>
                <a:gd name="connsiteX7" fmla="*/ 3307019 w 4431045"/>
                <a:gd name="connsiteY7" fmla="*/ 708389 h 834887"/>
                <a:gd name="connsiteX8" fmla="*/ 3307019 w 4431045"/>
                <a:gd name="connsiteY8" fmla="*/ 686704 h 834887"/>
                <a:gd name="connsiteX9" fmla="*/ 3169679 w 4431045"/>
                <a:gd name="connsiteY9" fmla="*/ 686704 h 834887"/>
                <a:gd name="connsiteX10" fmla="*/ 3169679 w 4431045"/>
                <a:gd name="connsiteY10" fmla="*/ 657790 h 834887"/>
                <a:gd name="connsiteX11" fmla="*/ 2988967 w 4431045"/>
                <a:gd name="connsiteY11" fmla="*/ 657790 h 834887"/>
                <a:gd name="connsiteX12" fmla="*/ 2988967 w 4431045"/>
                <a:gd name="connsiteY12" fmla="*/ 643333 h 834887"/>
                <a:gd name="connsiteX13" fmla="*/ 2873312 w 4431045"/>
                <a:gd name="connsiteY13" fmla="*/ 643333 h 834887"/>
                <a:gd name="connsiteX14" fmla="*/ 2873312 w 4431045"/>
                <a:gd name="connsiteY14" fmla="*/ 621647 h 834887"/>
                <a:gd name="connsiteX15" fmla="*/ 2699829 w 4431045"/>
                <a:gd name="connsiteY15" fmla="*/ 621647 h 834887"/>
                <a:gd name="connsiteX16" fmla="*/ 2699829 w 4431045"/>
                <a:gd name="connsiteY16" fmla="*/ 603576 h 834887"/>
                <a:gd name="connsiteX17" fmla="*/ 2616702 w 4431045"/>
                <a:gd name="connsiteY17" fmla="*/ 603576 h 834887"/>
                <a:gd name="connsiteX18" fmla="*/ 2616702 w 4431045"/>
                <a:gd name="connsiteY18" fmla="*/ 585505 h 834887"/>
                <a:gd name="connsiteX19" fmla="*/ 2576945 w 4431045"/>
                <a:gd name="connsiteY19" fmla="*/ 585505 h 834887"/>
                <a:gd name="connsiteX20" fmla="*/ 2576945 w 4431045"/>
                <a:gd name="connsiteY20" fmla="*/ 563820 h 834887"/>
                <a:gd name="connsiteX21" fmla="*/ 2522732 w 4431045"/>
                <a:gd name="connsiteY21" fmla="*/ 563820 h 834887"/>
                <a:gd name="connsiteX22" fmla="*/ 2515503 w 4431045"/>
                <a:gd name="connsiteY22" fmla="*/ 556591 h 834887"/>
                <a:gd name="connsiteX23" fmla="*/ 2443219 w 4431045"/>
                <a:gd name="connsiteY23" fmla="*/ 556591 h 834887"/>
                <a:gd name="connsiteX24" fmla="*/ 2443219 w 4431045"/>
                <a:gd name="connsiteY24" fmla="*/ 520449 h 834887"/>
                <a:gd name="connsiteX25" fmla="*/ 2392619 w 4431045"/>
                <a:gd name="connsiteY25" fmla="*/ 520449 h 834887"/>
                <a:gd name="connsiteX26" fmla="*/ 2392619 w 4431045"/>
                <a:gd name="connsiteY26" fmla="*/ 502378 h 834887"/>
                <a:gd name="connsiteX27" fmla="*/ 2345634 w 4431045"/>
                <a:gd name="connsiteY27" fmla="*/ 502378 h 834887"/>
                <a:gd name="connsiteX28" fmla="*/ 2345634 w 4431045"/>
                <a:gd name="connsiteY28" fmla="*/ 491535 h 834887"/>
                <a:gd name="connsiteX29" fmla="*/ 2229979 w 4431045"/>
                <a:gd name="connsiteY29" fmla="*/ 491535 h 834887"/>
                <a:gd name="connsiteX30" fmla="*/ 2229979 w 4431045"/>
                <a:gd name="connsiteY30" fmla="*/ 480692 h 834887"/>
                <a:gd name="connsiteX31" fmla="*/ 2164923 w 4431045"/>
                <a:gd name="connsiteY31" fmla="*/ 480692 h 834887"/>
                <a:gd name="connsiteX32" fmla="*/ 2164923 w 4431045"/>
                <a:gd name="connsiteY32" fmla="*/ 466236 h 834887"/>
                <a:gd name="connsiteX33" fmla="*/ 2114324 w 4431045"/>
                <a:gd name="connsiteY33" fmla="*/ 466236 h 834887"/>
                <a:gd name="connsiteX34" fmla="*/ 2114324 w 4431045"/>
                <a:gd name="connsiteY34" fmla="*/ 455393 h 834887"/>
                <a:gd name="connsiteX35" fmla="*/ 1951683 w 4431045"/>
                <a:gd name="connsiteY35" fmla="*/ 455393 h 834887"/>
                <a:gd name="connsiteX36" fmla="*/ 1951683 w 4431045"/>
                <a:gd name="connsiteY36" fmla="*/ 444550 h 834887"/>
                <a:gd name="connsiteX37" fmla="*/ 1763743 w 4431045"/>
                <a:gd name="connsiteY37" fmla="*/ 444550 h 834887"/>
                <a:gd name="connsiteX38" fmla="*/ 1763743 w 4431045"/>
                <a:gd name="connsiteY38" fmla="*/ 422865 h 834887"/>
                <a:gd name="connsiteX39" fmla="*/ 1709530 w 4431045"/>
                <a:gd name="connsiteY39" fmla="*/ 422865 h 834887"/>
                <a:gd name="connsiteX40" fmla="*/ 1709530 w 4431045"/>
                <a:gd name="connsiteY40" fmla="*/ 404794 h 834887"/>
                <a:gd name="connsiteX41" fmla="*/ 1691459 w 4431045"/>
                <a:gd name="connsiteY41" fmla="*/ 404794 h 834887"/>
                <a:gd name="connsiteX42" fmla="*/ 1691459 w 4431045"/>
                <a:gd name="connsiteY42" fmla="*/ 383108 h 834887"/>
                <a:gd name="connsiteX43" fmla="*/ 1662545 w 4431045"/>
                <a:gd name="connsiteY43" fmla="*/ 383108 h 834887"/>
                <a:gd name="connsiteX44" fmla="*/ 1662545 w 4431045"/>
                <a:gd name="connsiteY44" fmla="*/ 365037 h 834887"/>
                <a:gd name="connsiteX45" fmla="*/ 1601103 w 4431045"/>
                <a:gd name="connsiteY45" fmla="*/ 365037 h 834887"/>
                <a:gd name="connsiteX46" fmla="*/ 1601103 w 4431045"/>
                <a:gd name="connsiteY46" fmla="*/ 350580 h 834887"/>
                <a:gd name="connsiteX47" fmla="*/ 1452920 w 4431045"/>
                <a:gd name="connsiteY47" fmla="*/ 350580 h 834887"/>
                <a:gd name="connsiteX48" fmla="*/ 1452920 w 4431045"/>
                <a:gd name="connsiteY48" fmla="*/ 328895 h 834887"/>
                <a:gd name="connsiteX49" fmla="*/ 1236066 w 4431045"/>
                <a:gd name="connsiteY49" fmla="*/ 328895 h 834887"/>
                <a:gd name="connsiteX50" fmla="*/ 1236066 w 4431045"/>
                <a:gd name="connsiteY50" fmla="*/ 303595 h 834887"/>
                <a:gd name="connsiteX51" fmla="*/ 1210766 w 4431045"/>
                <a:gd name="connsiteY51" fmla="*/ 303595 h 834887"/>
                <a:gd name="connsiteX52" fmla="*/ 1210766 w 4431045"/>
                <a:gd name="connsiteY52" fmla="*/ 274681 h 834887"/>
                <a:gd name="connsiteX53" fmla="*/ 1189081 w 4431045"/>
                <a:gd name="connsiteY53" fmla="*/ 274681 h 834887"/>
                <a:gd name="connsiteX54" fmla="*/ 1189081 w 4431045"/>
                <a:gd name="connsiteY54" fmla="*/ 260224 h 834887"/>
                <a:gd name="connsiteX55" fmla="*/ 1058969 w 4431045"/>
                <a:gd name="connsiteY55" fmla="*/ 260224 h 834887"/>
                <a:gd name="connsiteX56" fmla="*/ 1058969 w 4431045"/>
                <a:gd name="connsiteY56" fmla="*/ 231311 h 834887"/>
                <a:gd name="connsiteX57" fmla="*/ 1011984 w 4431045"/>
                <a:gd name="connsiteY57" fmla="*/ 231311 h 834887"/>
                <a:gd name="connsiteX58" fmla="*/ 1011984 w 4431045"/>
                <a:gd name="connsiteY58" fmla="*/ 198783 h 834887"/>
                <a:gd name="connsiteX59" fmla="*/ 950542 w 4431045"/>
                <a:gd name="connsiteY59" fmla="*/ 198783 h 834887"/>
                <a:gd name="connsiteX60" fmla="*/ 950542 w 4431045"/>
                <a:gd name="connsiteY60" fmla="*/ 173483 h 834887"/>
                <a:gd name="connsiteX61" fmla="*/ 863800 w 4431045"/>
                <a:gd name="connsiteY61" fmla="*/ 173483 h 834887"/>
                <a:gd name="connsiteX62" fmla="*/ 863800 w 4431045"/>
                <a:gd name="connsiteY62" fmla="*/ 144569 h 834887"/>
                <a:gd name="connsiteX63" fmla="*/ 784287 w 4431045"/>
                <a:gd name="connsiteY63" fmla="*/ 144569 h 834887"/>
                <a:gd name="connsiteX64" fmla="*/ 784287 w 4431045"/>
                <a:gd name="connsiteY64" fmla="*/ 130112 h 834887"/>
                <a:gd name="connsiteX65" fmla="*/ 755373 w 4431045"/>
                <a:gd name="connsiteY65" fmla="*/ 130112 h 834887"/>
                <a:gd name="connsiteX66" fmla="*/ 755373 w 4431045"/>
                <a:gd name="connsiteY66" fmla="*/ 104813 h 834887"/>
                <a:gd name="connsiteX67" fmla="*/ 672246 w 4431045"/>
                <a:gd name="connsiteY67" fmla="*/ 104813 h 834887"/>
                <a:gd name="connsiteX68" fmla="*/ 679475 w 4431045"/>
                <a:gd name="connsiteY68" fmla="*/ 97584 h 834887"/>
                <a:gd name="connsiteX69" fmla="*/ 618033 w 4431045"/>
                <a:gd name="connsiteY69" fmla="*/ 97584 h 834887"/>
                <a:gd name="connsiteX70" fmla="*/ 618033 w 4431045"/>
                <a:gd name="connsiteY70" fmla="*/ 65056 h 834887"/>
                <a:gd name="connsiteX71" fmla="*/ 361422 w 4431045"/>
                <a:gd name="connsiteY71" fmla="*/ 65056 h 834887"/>
                <a:gd name="connsiteX72" fmla="*/ 368651 w 4431045"/>
                <a:gd name="connsiteY72" fmla="*/ 57827 h 834887"/>
                <a:gd name="connsiteX73" fmla="*/ 321666 w 4431045"/>
                <a:gd name="connsiteY73" fmla="*/ 57827 h 834887"/>
                <a:gd name="connsiteX74" fmla="*/ 321666 w 4431045"/>
                <a:gd name="connsiteY74" fmla="*/ 36142 h 834887"/>
                <a:gd name="connsiteX75" fmla="*/ 271067 w 4431045"/>
                <a:gd name="connsiteY75" fmla="*/ 36142 h 834887"/>
                <a:gd name="connsiteX76" fmla="*/ 271067 w 4431045"/>
                <a:gd name="connsiteY76" fmla="*/ 18071 h 834887"/>
                <a:gd name="connsiteX77" fmla="*/ 90355 w 4431045"/>
                <a:gd name="connsiteY77" fmla="*/ 18071 h 834887"/>
                <a:gd name="connsiteX78" fmla="*/ 90355 w 4431045"/>
                <a:gd name="connsiteY78" fmla="*/ 0 h 834887"/>
                <a:gd name="connsiteX79" fmla="*/ 0 w 4431045"/>
                <a:gd name="connsiteY79" fmla="*/ 0 h 83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431045" h="834887">
                  <a:moveTo>
                    <a:pt x="4431045" y="834887"/>
                  </a:moveTo>
                  <a:lnTo>
                    <a:pt x="3809397" y="834887"/>
                  </a:lnTo>
                  <a:lnTo>
                    <a:pt x="3809397" y="766217"/>
                  </a:lnTo>
                  <a:lnTo>
                    <a:pt x="3404603" y="766217"/>
                  </a:lnTo>
                  <a:lnTo>
                    <a:pt x="3404603" y="744531"/>
                  </a:lnTo>
                  <a:lnTo>
                    <a:pt x="3368461" y="744531"/>
                  </a:lnTo>
                  <a:lnTo>
                    <a:pt x="3368461" y="708389"/>
                  </a:lnTo>
                  <a:lnTo>
                    <a:pt x="3307019" y="708389"/>
                  </a:lnTo>
                  <a:lnTo>
                    <a:pt x="3307019" y="686704"/>
                  </a:lnTo>
                  <a:lnTo>
                    <a:pt x="3169679" y="686704"/>
                  </a:lnTo>
                  <a:lnTo>
                    <a:pt x="3169679" y="657790"/>
                  </a:lnTo>
                  <a:lnTo>
                    <a:pt x="2988967" y="657790"/>
                  </a:lnTo>
                  <a:lnTo>
                    <a:pt x="2988967" y="643333"/>
                  </a:lnTo>
                  <a:lnTo>
                    <a:pt x="2873312" y="643333"/>
                  </a:lnTo>
                  <a:lnTo>
                    <a:pt x="2873312" y="621647"/>
                  </a:lnTo>
                  <a:lnTo>
                    <a:pt x="2699829" y="621647"/>
                  </a:lnTo>
                  <a:lnTo>
                    <a:pt x="2699829" y="603576"/>
                  </a:lnTo>
                  <a:lnTo>
                    <a:pt x="2616702" y="603576"/>
                  </a:lnTo>
                  <a:lnTo>
                    <a:pt x="2616702" y="585505"/>
                  </a:lnTo>
                  <a:lnTo>
                    <a:pt x="2576945" y="585505"/>
                  </a:lnTo>
                  <a:lnTo>
                    <a:pt x="2576945" y="563820"/>
                  </a:lnTo>
                  <a:lnTo>
                    <a:pt x="2522732" y="563820"/>
                  </a:lnTo>
                  <a:lnTo>
                    <a:pt x="2515503" y="556591"/>
                  </a:lnTo>
                  <a:lnTo>
                    <a:pt x="2443219" y="556591"/>
                  </a:lnTo>
                  <a:lnTo>
                    <a:pt x="2443219" y="520449"/>
                  </a:lnTo>
                  <a:lnTo>
                    <a:pt x="2392619" y="520449"/>
                  </a:lnTo>
                  <a:lnTo>
                    <a:pt x="2392619" y="502378"/>
                  </a:lnTo>
                  <a:lnTo>
                    <a:pt x="2345634" y="502378"/>
                  </a:lnTo>
                  <a:lnTo>
                    <a:pt x="2345634" y="491535"/>
                  </a:lnTo>
                  <a:lnTo>
                    <a:pt x="2229979" y="491535"/>
                  </a:lnTo>
                  <a:lnTo>
                    <a:pt x="2229979" y="480692"/>
                  </a:lnTo>
                  <a:lnTo>
                    <a:pt x="2164923" y="480692"/>
                  </a:lnTo>
                  <a:lnTo>
                    <a:pt x="2164923" y="466236"/>
                  </a:lnTo>
                  <a:lnTo>
                    <a:pt x="2114324" y="466236"/>
                  </a:lnTo>
                  <a:lnTo>
                    <a:pt x="2114324" y="455393"/>
                  </a:lnTo>
                  <a:lnTo>
                    <a:pt x="1951683" y="455393"/>
                  </a:lnTo>
                  <a:lnTo>
                    <a:pt x="1951683" y="444550"/>
                  </a:lnTo>
                  <a:lnTo>
                    <a:pt x="1763743" y="444550"/>
                  </a:lnTo>
                  <a:lnTo>
                    <a:pt x="1763743" y="422865"/>
                  </a:lnTo>
                  <a:lnTo>
                    <a:pt x="1709530" y="422865"/>
                  </a:lnTo>
                  <a:lnTo>
                    <a:pt x="1709530" y="404794"/>
                  </a:lnTo>
                  <a:lnTo>
                    <a:pt x="1691459" y="404794"/>
                  </a:lnTo>
                  <a:lnTo>
                    <a:pt x="1691459" y="383108"/>
                  </a:lnTo>
                  <a:lnTo>
                    <a:pt x="1662545" y="383108"/>
                  </a:lnTo>
                  <a:lnTo>
                    <a:pt x="1662545" y="365037"/>
                  </a:lnTo>
                  <a:lnTo>
                    <a:pt x="1601103" y="365037"/>
                  </a:lnTo>
                  <a:lnTo>
                    <a:pt x="1601103" y="350580"/>
                  </a:lnTo>
                  <a:lnTo>
                    <a:pt x="1452920" y="350580"/>
                  </a:lnTo>
                  <a:lnTo>
                    <a:pt x="1452920" y="328895"/>
                  </a:lnTo>
                  <a:lnTo>
                    <a:pt x="1236066" y="328895"/>
                  </a:lnTo>
                  <a:lnTo>
                    <a:pt x="1236066" y="303595"/>
                  </a:lnTo>
                  <a:lnTo>
                    <a:pt x="1210766" y="303595"/>
                  </a:lnTo>
                  <a:lnTo>
                    <a:pt x="1210766" y="274681"/>
                  </a:lnTo>
                  <a:lnTo>
                    <a:pt x="1189081" y="274681"/>
                  </a:lnTo>
                  <a:lnTo>
                    <a:pt x="1189081" y="260224"/>
                  </a:lnTo>
                  <a:lnTo>
                    <a:pt x="1058969" y="260224"/>
                  </a:lnTo>
                  <a:lnTo>
                    <a:pt x="1058969" y="231311"/>
                  </a:lnTo>
                  <a:lnTo>
                    <a:pt x="1011984" y="231311"/>
                  </a:lnTo>
                  <a:lnTo>
                    <a:pt x="1011984" y="198783"/>
                  </a:lnTo>
                  <a:lnTo>
                    <a:pt x="950542" y="198783"/>
                  </a:lnTo>
                  <a:lnTo>
                    <a:pt x="950542" y="173483"/>
                  </a:lnTo>
                  <a:lnTo>
                    <a:pt x="863800" y="173483"/>
                  </a:lnTo>
                  <a:lnTo>
                    <a:pt x="863800" y="144569"/>
                  </a:lnTo>
                  <a:lnTo>
                    <a:pt x="784287" y="144569"/>
                  </a:lnTo>
                  <a:lnTo>
                    <a:pt x="784287" y="130112"/>
                  </a:lnTo>
                  <a:lnTo>
                    <a:pt x="755373" y="130112"/>
                  </a:lnTo>
                  <a:lnTo>
                    <a:pt x="755373" y="104813"/>
                  </a:lnTo>
                  <a:lnTo>
                    <a:pt x="672246" y="104813"/>
                  </a:lnTo>
                  <a:lnTo>
                    <a:pt x="679475" y="97584"/>
                  </a:lnTo>
                  <a:lnTo>
                    <a:pt x="618033" y="97584"/>
                  </a:lnTo>
                  <a:lnTo>
                    <a:pt x="618033" y="65056"/>
                  </a:lnTo>
                  <a:lnTo>
                    <a:pt x="361422" y="65056"/>
                  </a:lnTo>
                  <a:lnTo>
                    <a:pt x="368651" y="57827"/>
                  </a:lnTo>
                  <a:lnTo>
                    <a:pt x="321666" y="57827"/>
                  </a:lnTo>
                  <a:lnTo>
                    <a:pt x="321666" y="36142"/>
                  </a:lnTo>
                  <a:lnTo>
                    <a:pt x="271067" y="36142"/>
                  </a:lnTo>
                  <a:lnTo>
                    <a:pt x="271067" y="18071"/>
                  </a:lnTo>
                  <a:lnTo>
                    <a:pt x="90355" y="18071"/>
                  </a:lnTo>
                  <a:lnTo>
                    <a:pt x="90355"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649" name="Straight Connector 648">
              <a:extLst>
                <a:ext uri="{FF2B5EF4-FFF2-40B4-BE49-F238E27FC236}">
                  <a16:creationId xmlns:a16="http://schemas.microsoft.com/office/drawing/2014/main" id="{3216C3E9-0FF1-565F-1BA8-FE7F4FF9E536}"/>
                </a:ext>
              </a:extLst>
            </p:cNvPr>
            <p:cNvCxnSpPr>
              <a:cxnSpLocks/>
            </p:cNvCxnSpPr>
            <p:nvPr/>
          </p:nvCxnSpPr>
          <p:spPr bwMode="auto">
            <a:xfrm>
              <a:off x="10701251"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32A16784-EE00-8985-D76D-B6C391B5D0E4}"/>
                </a:ext>
              </a:extLst>
            </p:cNvPr>
            <p:cNvCxnSpPr>
              <a:cxnSpLocks/>
            </p:cNvCxnSpPr>
            <p:nvPr/>
          </p:nvCxnSpPr>
          <p:spPr bwMode="auto">
            <a:xfrm>
              <a:off x="11303615"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CB39285D-3960-A566-D7E2-6C448DAEA34C}"/>
                </a:ext>
              </a:extLst>
            </p:cNvPr>
            <p:cNvCxnSpPr>
              <a:cxnSpLocks/>
            </p:cNvCxnSpPr>
            <p:nvPr/>
          </p:nvCxnSpPr>
          <p:spPr bwMode="auto">
            <a:xfrm>
              <a:off x="10720967"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EB6B99B2-BC3B-86E1-D7AC-1D977753957F}"/>
                </a:ext>
              </a:extLst>
            </p:cNvPr>
            <p:cNvCxnSpPr>
              <a:cxnSpLocks/>
            </p:cNvCxnSpPr>
            <p:nvPr/>
          </p:nvCxnSpPr>
          <p:spPr bwMode="auto">
            <a:xfrm>
              <a:off x="11219171"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39887628-AC43-9CAF-204E-A7C18EEE7F10}"/>
                </a:ext>
              </a:extLst>
            </p:cNvPr>
            <p:cNvCxnSpPr>
              <a:cxnSpLocks/>
            </p:cNvCxnSpPr>
            <p:nvPr/>
          </p:nvCxnSpPr>
          <p:spPr bwMode="auto">
            <a:xfrm>
              <a:off x="10769775"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8561D2A5-DD89-836D-89A6-FA99E26E27D0}"/>
                </a:ext>
              </a:extLst>
            </p:cNvPr>
            <p:cNvCxnSpPr>
              <a:cxnSpLocks/>
            </p:cNvCxnSpPr>
            <p:nvPr/>
          </p:nvCxnSpPr>
          <p:spPr bwMode="auto">
            <a:xfrm>
              <a:off x="10662830"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BB3BB621-BED1-B850-1CF4-DED199568596}"/>
                </a:ext>
              </a:extLst>
            </p:cNvPr>
            <p:cNvCxnSpPr>
              <a:cxnSpLocks/>
            </p:cNvCxnSpPr>
            <p:nvPr/>
          </p:nvCxnSpPr>
          <p:spPr bwMode="auto">
            <a:xfrm>
              <a:off x="9936852" y="327051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AFA420E1-72EC-3F0C-F21A-16F8AD9E1C87}"/>
                </a:ext>
              </a:extLst>
            </p:cNvPr>
            <p:cNvCxnSpPr>
              <a:cxnSpLocks/>
            </p:cNvCxnSpPr>
            <p:nvPr/>
          </p:nvCxnSpPr>
          <p:spPr bwMode="auto">
            <a:xfrm>
              <a:off x="10060284" y="3292201"/>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D340B369-8423-937E-F19A-7775EF7BD67D}"/>
                </a:ext>
              </a:extLst>
            </p:cNvPr>
            <p:cNvCxnSpPr>
              <a:cxnSpLocks/>
            </p:cNvCxnSpPr>
            <p:nvPr/>
          </p:nvCxnSpPr>
          <p:spPr bwMode="auto">
            <a:xfrm>
              <a:off x="10539771"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1F3C0C04-6B29-4872-6497-A92DEF659A52}"/>
                </a:ext>
              </a:extLst>
            </p:cNvPr>
            <p:cNvCxnSpPr>
              <a:cxnSpLocks/>
            </p:cNvCxnSpPr>
            <p:nvPr/>
          </p:nvCxnSpPr>
          <p:spPr bwMode="auto">
            <a:xfrm>
              <a:off x="9999328" y="329581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581D9A35-45C0-45C0-29E2-4BA071652B16}"/>
                </a:ext>
              </a:extLst>
            </p:cNvPr>
            <p:cNvCxnSpPr>
              <a:cxnSpLocks/>
            </p:cNvCxnSpPr>
            <p:nvPr/>
          </p:nvCxnSpPr>
          <p:spPr bwMode="auto">
            <a:xfrm>
              <a:off x="9952602" y="3284972"/>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F52ED3DF-A2D6-5AB3-304F-F01B5364399D}"/>
                </a:ext>
              </a:extLst>
            </p:cNvPr>
            <p:cNvCxnSpPr>
              <a:cxnSpLocks/>
            </p:cNvCxnSpPr>
            <p:nvPr/>
          </p:nvCxnSpPr>
          <p:spPr bwMode="auto">
            <a:xfrm>
              <a:off x="10630203"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6F9EB744-20CD-6156-8390-5DC4ED4AC0BF}"/>
                </a:ext>
              </a:extLst>
            </p:cNvPr>
            <p:cNvCxnSpPr>
              <a:cxnSpLocks/>
            </p:cNvCxnSpPr>
            <p:nvPr/>
          </p:nvCxnSpPr>
          <p:spPr bwMode="auto">
            <a:xfrm>
              <a:off x="11362704" y="346929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86843B1F-B219-9C28-93B2-600E514AAE0B}"/>
                </a:ext>
              </a:extLst>
            </p:cNvPr>
            <p:cNvCxnSpPr>
              <a:cxnSpLocks/>
            </p:cNvCxnSpPr>
            <p:nvPr/>
          </p:nvCxnSpPr>
          <p:spPr bwMode="auto">
            <a:xfrm>
              <a:off x="10344291" y="3360871"/>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1B5A401C-065A-1831-9D6A-EE9101174A0C}"/>
                </a:ext>
              </a:extLst>
            </p:cNvPr>
            <p:cNvCxnSpPr>
              <a:cxnSpLocks/>
            </p:cNvCxnSpPr>
            <p:nvPr/>
          </p:nvCxnSpPr>
          <p:spPr bwMode="auto">
            <a:xfrm>
              <a:off x="10594975"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3B7A9537-64C2-B263-3D98-6B57F81A196E}"/>
                </a:ext>
              </a:extLst>
            </p:cNvPr>
            <p:cNvCxnSpPr>
              <a:cxnSpLocks/>
            </p:cNvCxnSpPr>
            <p:nvPr/>
          </p:nvCxnSpPr>
          <p:spPr bwMode="auto">
            <a:xfrm>
              <a:off x="11099367"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FE627F24-0138-C48F-D0B3-4E900831B0C1}"/>
                </a:ext>
              </a:extLst>
            </p:cNvPr>
            <p:cNvCxnSpPr>
              <a:cxnSpLocks/>
            </p:cNvCxnSpPr>
            <p:nvPr/>
          </p:nvCxnSpPr>
          <p:spPr bwMode="auto">
            <a:xfrm>
              <a:off x="11237561"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2C00928A-586F-5194-1BBB-A56AE58F97A1}"/>
                </a:ext>
              </a:extLst>
            </p:cNvPr>
            <p:cNvCxnSpPr>
              <a:cxnSpLocks/>
            </p:cNvCxnSpPr>
            <p:nvPr/>
          </p:nvCxnSpPr>
          <p:spPr bwMode="auto">
            <a:xfrm>
              <a:off x="9642086" y="324110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A7813E91-6D56-BB51-A441-B6E26B2BD58D}"/>
                </a:ext>
              </a:extLst>
            </p:cNvPr>
            <p:cNvCxnSpPr>
              <a:cxnSpLocks/>
            </p:cNvCxnSpPr>
            <p:nvPr/>
          </p:nvCxnSpPr>
          <p:spPr bwMode="auto">
            <a:xfrm>
              <a:off x="10151038" y="331388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291D9EB2-6157-1346-83D1-613D62A74AFE}"/>
                </a:ext>
              </a:extLst>
            </p:cNvPr>
            <p:cNvCxnSpPr>
              <a:cxnSpLocks/>
            </p:cNvCxnSpPr>
            <p:nvPr/>
          </p:nvCxnSpPr>
          <p:spPr bwMode="auto">
            <a:xfrm>
              <a:off x="9768964" y="324539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7DE980AD-FFB3-6B59-687E-B003A1FD96B3}"/>
                </a:ext>
              </a:extLst>
            </p:cNvPr>
            <p:cNvCxnSpPr>
              <a:cxnSpLocks/>
            </p:cNvCxnSpPr>
            <p:nvPr/>
          </p:nvCxnSpPr>
          <p:spPr bwMode="auto">
            <a:xfrm>
              <a:off x="9578100" y="323006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741DB18B-56E5-A85D-0982-E418C8F25AA0}"/>
                </a:ext>
              </a:extLst>
            </p:cNvPr>
            <p:cNvCxnSpPr>
              <a:cxnSpLocks/>
            </p:cNvCxnSpPr>
            <p:nvPr/>
          </p:nvCxnSpPr>
          <p:spPr bwMode="auto">
            <a:xfrm>
              <a:off x="9920431" y="32662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0E8733F0-A0EB-0A71-969B-40176617B184}"/>
                </a:ext>
              </a:extLst>
            </p:cNvPr>
            <p:cNvCxnSpPr>
              <a:cxnSpLocks/>
            </p:cNvCxnSpPr>
            <p:nvPr/>
          </p:nvCxnSpPr>
          <p:spPr bwMode="auto">
            <a:xfrm>
              <a:off x="9550129" y="321580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A5CBCDBC-5B27-1486-B51C-49ABFB19F2A7}"/>
                </a:ext>
              </a:extLst>
            </p:cNvPr>
            <p:cNvCxnSpPr>
              <a:cxnSpLocks/>
            </p:cNvCxnSpPr>
            <p:nvPr/>
          </p:nvCxnSpPr>
          <p:spPr bwMode="auto">
            <a:xfrm>
              <a:off x="10221578" y="33034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80EA4867-F5CE-4734-55BF-79571831FB1B}"/>
                </a:ext>
              </a:extLst>
            </p:cNvPr>
            <p:cNvCxnSpPr>
              <a:cxnSpLocks/>
            </p:cNvCxnSpPr>
            <p:nvPr/>
          </p:nvCxnSpPr>
          <p:spPr bwMode="auto">
            <a:xfrm>
              <a:off x="9358913" y="31480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80C2B149-BE02-DAE4-EFFE-7DC38A8EB2BD}"/>
                </a:ext>
              </a:extLst>
            </p:cNvPr>
            <p:cNvCxnSpPr>
              <a:cxnSpLocks/>
            </p:cNvCxnSpPr>
            <p:nvPr/>
          </p:nvCxnSpPr>
          <p:spPr bwMode="auto">
            <a:xfrm>
              <a:off x="9675684" y="324833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72F858CA-FE07-893D-D7E3-64B433CD5A73}"/>
                </a:ext>
              </a:extLst>
            </p:cNvPr>
            <p:cNvCxnSpPr>
              <a:cxnSpLocks/>
            </p:cNvCxnSpPr>
            <p:nvPr/>
          </p:nvCxnSpPr>
          <p:spPr bwMode="auto">
            <a:xfrm>
              <a:off x="9439529" y="3176922"/>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74155F68-AAB4-4009-8C14-5BB3EF793A10}"/>
                </a:ext>
              </a:extLst>
            </p:cNvPr>
            <p:cNvCxnSpPr>
              <a:cxnSpLocks/>
            </p:cNvCxnSpPr>
            <p:nvPr/>
          </p:nvCxnSpPr>
          <p:spPr bwMode="auto">
            <a:xfrm>
              <a:off x="10235490" y="330703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DF03EF70-0B15-746B-BE44-7E771BA510FA}"/>
                </a:ext>
              </a:extLst>
            </p:cNvPr>
            <p:cNvCxnSpPr>
              <a:cxnSpLocks/>
            </p:cNvCxnSpPr>
            <p:nvPr/>
          </p:nvCxnSpPr>
          <p:spPr bwMode="auto">
            <a:xfrm>
              <a:off x="9620749" y="322303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946E6ADA-BF90-29DC-6918-FF1D596B9E67}"/>
                </a:ext>
              </a:extLst>
            </p:cNvPr>
            <p:cNvCxnSpPr>
              <a:cxnSpLocks/>
            </p:cNvCxnSpPr>
            <p:nvPr/>
          </p:nvCxnSpPr>
          <p:spPr bwMode="auto">
            <a:xfrm>
              <a:off x="10092995" y="328858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242D6CD0-C38D-A3B8-457D-35E5DFEE10B6}"/>
                </a:ext>
              </a:extLst>
            </p:cNvPr>
            <p:cNvCxnSpPr>
              <a:cxnSpLocks/>
            </p:cNvCxnSpPr>
            <p:nvPr/>
          </p:nvCxnSpPr>
          <p:spPr bwMode="auto">
            <a:xfrm>
              <a:off x="9799160" y="324578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6F0131DA-8395-B867-4F52-312B0F2ED417}"/>
                </a:ext>
              </a:extLst>
            </p:cNvPr>
            <p:cNvCxnSpPr>
              <a:cxnSpLocks/>
            </p:cNvCxnSpPr>
            <p:nvPr/>
          </p:nvCxnSpPr>
          <p:spPr bwMode="auto">
            <a:xfrm>
              <a:off x="9859630" y="325917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C34A396F-99F2-4C56-62FF-253C02E90C21}"/>
                </a:ext>
              </a:extLst>
            </p:cNvPr>
            <p:cNvCxnSpPr>
              <a:cxnSpLocks/>
            </p:cNvCxnSpPr>
            <p:nvPr/>
          </p:nvCxnSpPr>
          <p:spPr bwMode="auto">
            <a:xfrm>
              <a:off x="9610110" y="322664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6607FDEB-F576-C59B-08D9-A5B478D11B68}"/>
                </a:ext>
              </a:extLst>
            </p:cNvPr>
            <p:cNvCxnSpPr>
              <a:cxnSpLocks/>
            </p:cNvCxnSpPr>
            <p:nvPr/>
          </p:nvCxnSpPr>
          <p:spPr bwMode="auto">
            <a:xfrm>
              <a:off x="9886803" y="32662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1B361D5D-C861-5734-DCF3-3F6430FCCEAC}"/>
                </a:ext>
              </a:extLst>
            </p:cNvPr>
            <p:cNvCxnSpPr>
              <a:cxnSpLocks/>
            </p:cNvCxnSpPr>
            <p:nvPr/>
          </p:nvCxnSpPr>
          <p:spPr bwMode="auto">
            <a:xfrm>
              <a:off x="9334638" y="313696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0B83E875-CE9B-6006-234B-66E142ED8C01}"/>
                </a:ext>
              </a:extLst>
            </p:cNvPr>
            <p:cNvCxnSpPr>
              <a:cxnSpLocks/>
            </p:cNvCxnSpPr>
            <p:nvPr/>
          </p:nvCxnSpPr>
          <p:spPr bwMode="auto">
            <a:xfrm>
              <a:off x="9288781" y="311947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B6851C58-FCD3-4CAA-CB99-07B605342368}"/>
                </a:ext>
              </a:extLst>
            </p:cNvPr>
            <p:cNvCxnSpPr>
              <a:cxnSpLocks/>
            </p:cNvCxnSpPr>
            <p:nvPr/>
          </p:nvCxnSpPr>
          <p:spPr bwMode="auto">
            <a:xfrm>
              <a:off x="9213034" y="3122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7CD857BA-AC6B-9705-0AB3-43E895358460}"/>
                </a:ext>
              </a:extLst>
            </p:cNvPr>
            <p:cNvCxnSpPr>
              <a:cxnSpLocks/>
            </p:cNvCxnSpPr>
            <p:nvPr/>
          </p:nvCxnSpPr>
          <p:spPr bwMode="auto">
            <a:xfrm>
              <a:off x="10893212"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AC42CF78-5767-ED9C-0ED6-99D4FA6557EF}"/>
                </a:ext>
              </a:extLst>
            </p:cNvPr>
            <p:cNvCxnSpPr>
              <a:cxnSpLocks/>
            </p:cNvCxnSpPr>
            <p:nvPr/>
          </p:nvCxnSpPr>
          <p:spPr bwMode="auto">
            <a:xfrm>
              <a:off x="10953999"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49F65D34-0B37-21D7-9281-AFD98EE1A707}"/>
                </a:ext>
              </a:extLst>
            </p:cNvPr>
            <p:cNvCxnSpPr>
              <a:cxnSpLocks/>
            </p:cNvCxnSpPr>
            <p:nvPr/>
          </p:nvCxnSpPr>
          <p:spPr bwMode="auto">
            <a:xfrm>
              <a:off x="9744267" y="324961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989A3F53-5802-5A3B-DCE8-2E3F2113E729}"/>
                </a:ext>
              </a:extLst>
            </p:cNvPr>
            <p:cNvCxnSpPr>
              <a:cxnSpLocks/>
            </p:cNvCxnSpPr>
            <p:nvPr/>
          </p:nvCxnSpPr>
          <p:spPr bwMode="auto">
            <a:xfrm>
              <a:off x="10854525"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99D309F3-4631-3C52-4442-CCDE4FFA3515}"/>
                </a:ext>
              </a:extLst>
            </p:cNvPr>
            <p:cNvCxnSpPr>
              <a:cxnSpLocks/>
            </p:cNvCxnSpPr>
            <p:nvPr/>
          </p:nvCxnSpPr>
          <p:spPr bwMode="auto">
            <a:xfrm>
              <a:off x="10933018"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203CE58E-9ED9-A5C8-32C5-C8B69EA79475}"/>
                </a:ext>
              </a:extLst>
            </p:cNvPr>
            <p:cNvCxnSpPr>
              <a:cxnSpLocks/>
            </p:cNvCxnSpPr>
            <p:nvPr/>
          </p:nvCxnSpPr>
          <p:spPr bwMode="auto">
            <a:xfrm>
              <a:off x="10269964" y="333567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05E57860-9C93-72BA-DDF8-B5A1C518C206}"/>
                </a:ext>
              </a:extLst>
            </p:cNvPr>
            <p:cNvCxnSpPr>
              <a:cxnSpLocks/>
            </p:cNvCxnSpPr>
            <p:nvPr/>
          </p:nvCxnSpPr>
          <p:spPr bwMode="auto">
            <a:xfrm>
              <a:off x="10366750" y="338978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D8110AB3-A5A8-2A8C-8594-970C56BBBCD0}"/>
                </a:ext>
              </a:extLst>
            </p:cNvPr>
            <p:cNvCxnSpPr>
              <a:cxnSpLocks/>
            </p:cNvCxnSpPr>
            <p:nvPr/>
          </p:nvCxnSpPr>
          <p:spPr bwMode="auto">
            <a:xfrm>
              <a:off x="9507699" y="319921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1BE5EB36-E52A-6C5A-48B0-88704CA40B96}"/>
                </a:ext>
              </a:extLst>
            </p:cNvPr>
            <p:cNvCxnSpPr>
              <a:cxnSpLocks/>
            </p:cNvCxnSpPr>
            <p:nvPr/>
          </p:nvCxnSpPr>
          <p:spPr bwMode="auto">
            <a:xfrm>
              <a:off x="10485874"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575CB470-2F98-0677-978A-87DCB51B8615}"/>
                </a:ext>
              </a:extLst>
            </p:cNvPr>
            <p:cNvCxnSpPr>
              <a:cxnSpLocks/>
            </p:cNvCxnSpPr>
            <p:nvPr/>
          </p:nvCxnSpPr>
          <p:spPr bwMode="auto">
            <a:xfrm>
              <a:off x="10448501"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E961E56D-DA24-9B88-13E5-89B58D515927}"/>
                </a:ext>
              </a:extLst>
            </p:cNvPr>
            <p:cNvCxnSpPr>
              <a:cxnSpLocks/>
            </p:cNvCxnSpPr>
            <p:nvPr/>
          </p:nvCxnSpPr>
          <p:spPr bwMode="auto">
            <a:xfrm>
              <a:off x="10424033"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74BCD93A-1BFB-1BD0-5C3F-F924EFCCAFD7}"/>
                </a:ext>
              </a:extLst>
            </p:cNvPr>
            <p:cNvCxnSpPr>
              <a:cxnSpLocks/>
            </p:cNvCxnSpPr>
            <p:nvPr/>
          </p:nvCxnSpPr>
          <p:spPr bwMode="auto">
            <a:xfrm>
              <a:off x="10803204"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2CDA86CB-BDDD-6CB5-2D44-0303033139AB}"/>
                </a:ext>
              </a:extLst>
            </p:cNvPr>
            <p:cNvCxnSpPr>
              <a:cxnSpLocks/>
            </p:cNvCxnSpPr>
            <p:nvPr/>
          </p:nvCxnSpPr>
          <p:spPr bwMode="auto">
            <a:xfrm>
              <a:off x="10982697"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EDCDB6D6-762A-45C8-CF99-BFFD97526758}"/>
                </a:ext>
              </a:extLst>
            </p:cNvPr>
            <p:cNvCxnSpPr>
              <a:cxnSpLocks/>
            </p:cNvCxnSpPr>
            <p:nvPr/>
          </p:nvCxnSpPr>
          <p:spPr bwMode="auto">
            <a:xfrm>
              <a:off x="10251541" y="331144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1B95AB8A-AB7E-0B9D-DA81-CB789E28A8A4}"/>
                </a:ext>
              </a:extLst>
            </p:cNvPr>
            <p:cNvCxnSpPr>
              <a:cxnSpLocks/>
            </p:cNvCxnSpPr>
            <p:nvPr/>
          </p:nvCxnSpPr>
          <p:spPr bwMode="auto">
            <a:xfrm>
              <a:off x="10507180"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92F1C840-6065-96C6-955A-8B3CA1CF1D9D}"/>
                </a:ext>
              </a:extLst>
            </p:cNvPr>
            <p:cNvCxnSpPr>
              <a:cxnSpLocks/>
            </p:cNvCxnSpPr>
            <p:nvPr/>
          </p:nvCxnSpPr>
          <p:spPr bwMode="auto">
            <a:xfrm>
              <a:off x="10919063"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DE026C4B-9A08-24EC-A477-EB7DDE8B6C2F}"/>
                </a:ext>
              </a:extLst>
            </p:cNvPr>
            <p:cNvCxnSpPr>
              <a:cxnSpLocks/>
            </p:cNvCxnSpPr>
            <p:nvPr/>
          </p:nvCxnSpPr>
          <p:spPr bwMode="auto">
            <a:xfrm>
              <a:off x="10827105"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556DEAFE-2124-93A3-A85D-0531D8478B18}"/>
                </a:ext>
              </a:extLst>
            </p:cNvPr>
            <p:cNvCxnSpPr>
              <a:cxnSpLocks/>
            </p:cNvCxnSpPr>
            <p:nvPr/>
          </p:nvCxnSpPr>
          <p:spPr bwMode="auto">
            <a:xfrm>
              <a:off x="8882683" y="306501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3AA88D4D-3A50-626D-4C98-CFF8FDE1A955}"/>
                </a:ext>
              </a:extLst>
            </p:cNvPr>
            <p:cNvCxnSpPr>
              <a:cxnSpLocks/>
            </p:cNvCxnSpPr>
            <p:nvPr/>
          </p:nvCxnSpPr>
          <p:spPr bwMode="auto">
            <a:xfrm>
              <a:off x="8754869" y="306501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79ADFC58-4F37-3C56-3A29-5C535169DB75}"/>
                </a:ext>
              </a:extLst>
            </p:cNvPr>
            <p:cNvCxnSpPr>
              <a:cxnSpLocks/>
            </p:cNvCxnSpPr>
            <p:nvPr/>
          </p:nvCxnSpPr>
          <p:spPr bwMode="auto">
            <a:xfrm>
              <a:off x="9068271" y="308317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F8B90F25-84AD-7681-BFA6-5AFB7162BFB7}"/>
                </a:ext>
              </a:extLst>
            </p:cNvPr>
            <p:cNvCxnSpPr>
              <a:cxnSpLocks/>
            </p:cNvCxnSpPr>
            <p:nvPr/>
          </p:nvCxnSpPr>
          <p:spPr bwMode="auto">
            <a:xfrm>
              <a:off x="8494110" y="29746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C8C90F8A-94E6-F1B7-CCBD-BB187E118193}"/>
                </a:ext>
              </a:extLst>
            </p:cNvPr>
            <p:cNvCxnSpPr>
              <a:cxnSpLocks/>
            </p:cNvCxnSpPr>
            <p:nvPr/>
          </p:nvCxnSpPr>
          <p:spPr bwMode="auto">
            <a:xfrm>
              <a:off x="8845544" y="306863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933EC27F-979A-FC85-DAE8-ECCBD81D6DB5}"/>
                </a:ext>
              </a:extLst>
            </p:cNvPr>
            <p:cNvCxnSpPr>
              <a:cxnSpLocks/>
            </p:cNvCxnSpPr>
            <p:nvPr/>
          </p:nvCxnSpPr>
          <p:spPr bwMode="auto">
            <a:xfrm>
              <a:off x="7937374" y="283731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37156D28-83AE-C4FF-17BB-A272613F06B9}"/>
                </a:ext>
              </a:extLst>
            </p:cNvPr>
            <p:cNvCxnSpPr>
              <a:cxnSpLocks/>
            </p:cNvCxnSpPr>
            <p:nvPr/>
          </p:nvCxnSpPr>
          <p:spPr bwMode="auto">
            <a:xfrm>
              <a:off x="6989791" y="26313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9D0F1610-59E9-A61B-7BF2-496D66894D8A}"/>
                </a:ext>
              </a:extLst>
            </p:cNvPr>
            <p:cNvCxnSpPr>
              <a:cxnSpLocks/>
            </p:cNvCxnSpPr>
            <p:nvPr/>
          </p:nvCxnSpPr>
          <p:spPr bwMode="auto">
            <a:xfrm>
              <a:off x="7613164" y="2728892"/>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5DBFD06E-5F21-797E-A79A-2EAF7D839B0B}"/>
                </a:ext>
              </a:extLst>
            </p:cNvPr>
            <p:cNvCxnSpPr>
              <a:cxnSpLocks/>
            </p:cNvCxnSpPr>
            <p:nvPr/>
          </p:nvCxnSpPr>
          <p:spPr bwMode="auto">
            <a:xfrm>
              <a:off x="8241019" y="294574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E85E2D40-83BB-5A9A-2C3E-F4DFFC350CAA}"/>
                </a:ext>
              </a:extLst>
            </p:cNvPr>
            <p:cNvCxnSpPr>
              <a:cxnSpLocks/>
            </p:cNvCxnSpPr>
            <p:nvPr/>
          </p:nvCxnSpPr>
          <p:spPr bwMode="auto">
            <a:xfrm>
              <a:off x="7850981" y="280840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7A463D3C-6C6D-C553-DF8E-1F21CEBDF536}"/>
                </a:ext>
              </a:extLst>
            </p:cNvPr>
            <p:cNvCxnSpPr>
              <a:cxnSpLocks/>
            </p:cNvCxnSpPr>
            <p:nvPr/>
          </p:nvCxnSpPr>
          <p:spPr bwMode="auto">
            <a:xfrm>
              <a:off x="8384668" y="295297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C7FA8763-B46D-4154-4F82-9A9B5EDAB4EF}"/>
                </a:ext>
              </a:extLst>
            </p:cNvPr>
            <p:cNvCxnSpPr>
              <a:cxnSpLocks/>
            </p:cNvCxnSpPr>
            <p:nvPr/>
          </p:nvCxnSpPr>
          <p:spPr bwMode="auto">
            <a:xfrm>
              <a:off x="8277664" y="294574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5B09723D-9B56-6B4B-788F-1807B277E0AE}"/>
                </a:ext>
              </a:extLst>
            </p:cNvPr>
            <p:cNvCxnSpPr>
              <a:cxnSpLocks/>
            </p:cNvCxnSpPr>
            <p:nvPr/>
          </p:nvCxnSpPr>
          <p:spPr bwMode="auto">
            <a:xfrm>
              <a:off x="7874882" y="280840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60301F5C-0784-3343-01C2-5FCF28002E35}"/>
                </a:ext>
              </a:extLst>
            </p:cNvPr>
            <p:cNvCxnSpPr>
              <a:cxnSpLocks/>
            </p:cNvCxnSpPr>
            <p:nvPr/>
          </p:nvCxnSpPr>
          <p:spPr bwMode="auto">
            <a:xfrm>
              <a:off x="9479032" y="319874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8B732D31-48A3-C7C2-4716-05CE167AA5A0}"/>
                </a:ext>
              </a:extLst>
            </p:cNvPr>
            <p:cNvCxnSpPr>
              <a:cxnSpLocks/>
            </p:cNvCxnSpPr>
            <p:nvPr/>
          </p:nvCxnSpPr>
          <p:spPr bwMode="auto">
            <a:xfrm>
              <a:off x="10775223" y="339029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9B185117-F32C-564E-326E-33BF072DEAAB}"/>
                </a:ext>
              </a:extLst>
            </p:cNvPr>
            <p:cNvCxnSpPr>
              <a:cxnSpLocks/>
            </p:cNvCxnSpPr>
            <p:nvPr/>
          </p:nvCxnSpPr>
          <p:spPr bwMode="auto">
            <a:xfrm>
              <a:off x="9375480" y="314823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8F7DAECA-7B45-B7B4-1075-DA25BD7109D4}"/>
                </a:ext>
              </a:extLst>
            </p:cNvPr>
            <p:cNvCxnSpPr>
              <a:cxnSpLocks/>
            </p:cNvCxnSpPr>
            <p:nvPr/>
          </p:nvCxnSpPr>
          <p:spPr bwMode="auto">
            <a:xfrm>
              <a:off x="7959204" y="283370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087F2591-D2A4-9B5F-90C3-4BB4B139ABBF}"/>
                </a:ext>
              </a:extLst>
            </p:cNvPr>
            <p:cNvCxnSpPr>
              <a:cxnSpLocks/>
            </p:cNvCxnSpPr>
            <p:nvPr/>
          </p:nvCxnSpPr>
          <p:spPr bwMode="auto">
            <a:xfrm>
              <a:off x="7449454" y="269636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7280EFE2-CDD3-C5A1-CD94-2404BFAD0AF2}"/>
                </a:ext>
              </a:extLst>
            </p:cNvPr>
            <p:cNvCxnSpPr>
              <a:cxnSpLocks/>
            </p:cNvCxnSpPr>
            <p:nvPr/>
          </p:nvCxnSpPr>
          <p:spPr bwMode="auto">
            <a:xfrm>
              <a:off x="7654810" y="272527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225DB53F-8A11-770A-FD4D-F6B279427604}"/>
                </a:ext>
              </a:extLst>
            </p:cNvPr>
            <p:cNvCxnSpPr>
              <a:cxnSpLocks/>
            </p:cNvCxnSpPr>
            <p:nvPr/>
          </p:nvCxnSpPr>
          <p:spPr bwMode="auto">
            <a:xfrm>
              <a:off x="7269812" y="26566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E39EE848-FA27-D7D8-A89D-9BF0A7C7257F}"/>
                </a:ext>
              </a:extLst>
            </p:cNvPr>
            <p:cNvCxnSpPr>
              <a:cxnSpLocks/>
            </p:cNvCxnSpPr>
            <p:nvPr/>
          </p:nvCxnSpPr>
          <p:spPr bwMode="auto">
            <a:xfrm>
              <a:off x="7398905" y="269275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55B8A5B1-9D83-BA74-906C-F722E52401FF}"/>
                </a:ext>
              </a:extLst>
            </p:cNvPr>
            <p:cNvCxnSpPr>
              <a:cxnSpLocks/>
            </p:cNvCxnSpPr>
            <p:nvPr/>
          </p:nvCxnSpPr>
          <p:spPr bwMode="auto">
            <a:xfrm>
              <a:off x="7045008" y="263492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24554D72-C34C-FAF2-476B-8C8C0781A969}"/>
                </a:ext>
              </a:extLst>
            </p:cNvPr>
            <p:cNvCxnSpPr>
              <a:cxnSpLocks/>
            </p:cNvCxnSpPr>
            <p:nvPr/>
          </p:nvCxnSpPr>
          <p:spPr bwMode="auto">
            <a:xfrm>
              <a:off x="7549782" y="269636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FECD1D12-62A3-0782-6F85-0841EB730487}"/>
                </a:ext>
              </a:extLst>
            </p:cNvPr>
            <p:cNvCxnSpPr>
              <a:cxnSpLocks/>
            </p:cNvCxnSpPr>
            <p:nvPr/>
          </p:nvCxnSpPr>
          <p:spPr bwMode="auto">
            <a:xfrm>
              <a:off x="7374107" y="268913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31909E6-276B-8403-1D32-CDDEEAF62869}"/>
                </a:ext>
              </a:extLst>
            </p:cNvPr>
            <p:cNvCxnSpPr>
              <a:cxnSpLocks/>
            </p:cNvCxnSpPr>
            <p:nvPr/>
          </p:nvCxnSpPr>
          <p:spPr bwMode="auto">
            <a:xfrm>
              <a:off x="7011082" y="2634922"/>
              <a:ext cx="0" cy="68400"/>
            </a:xfrm>
            <a:prstGeom prst="line">
              <a:avLst/>
            </a:prstGeom>
            <a:noFill/>
            <a:ln w="19050" cap="flat" cmpd="sng" algn="ctr">
              <a:solidFill>
                <a:schemeClr val="accent1"/>
              </a:solidFill>
              <a:prstDash val="solid"/>
              <a:round/>
              <a:headEnd type="none" w="med" len="med"/>
              <a:tailEnd type="none" w="med" len="med"/>
            </a:ln>
            <a:effectLst/>
          </p:spPr>
        </p:cxnSp>
      </p:grpSp>
      <p:sp>
        <p:nvSpPr>
          <p:cNvPr id="578" name="Freeform: Shape 577">
            <a:extLst>
              <a:ext uri="{FF2B5EF4-FFF2-40B4-BE49-F238E27FC236}">
                <a16:creationId xmlns:a16="http://schemas.microsoft.com/office/drawing/2014/main" id="{51A7E1CF-9965-6001-858C-AD302A03BBD9}"/>
              </a:ext>
            </a:extLst>
          </p:cNvPr>
          <p:cNvSpPr/>
          <p:nvPr/>
        </p:nvSpPr>
        <p:spPr bwMode="auto">
          <a:xfrm>
            <a:off x="6839761" y="3906232"/>
            <a:ext cx="4759940" cy="1062584"/>
          </a:xfrm>
          <a:custGeom>
            <a:avLst/>
            <a:gdLst>
              <a:gd name="connsiteX0" fmla="*/ 4759940 w 4759940"/>
              <a:gd name="connsiteY0" fmla="*/ 1062584 h 1062584"/>
              <a:gd name="connsiteX1" fmla="*/ 3834698 w 4759940"/>
              <a:gd name="connsiteY1" fmla="*/ 1062584 h 1062584"/>
              <a:gd name="connsiteX2" fmla="*/ 3834698 w 4759940"/>
              <a:gd name="connsiteY2" fmla="*/ 968614 h 1062584"/>
              <a:gd name="connsiteX3" fmla="*/ 3354005 w 4759940"/>
              <a:gd name="connsiteY3" fmla="*/ 968614 h 1062584"/>
              <a:gd name="connsiteX4" fmla="*/ 3354005 w 4759940"/>
              <a:gd name="connsiteY4" fmla="*/ 925243 h 1062584"/>
              <a:gd name="connsiteX5" fmla="*/ 2837170 w 4759940"/>
              <a:gd name="connsiteY5" fmla="*/ 925243 h 1062584"/>
              <a:gd name="connsiteX6" fmla="*/ 2837170 w 4759940"/>
              <a:gd name="connsiteY6" fmla="*/ 881872 h 1062584"/>
              <a:gd name="connsiteX7" fmla="*/ 2811871 w 4759940"/>
              <a:gd name="connsiteY7" fmla="*/ 881872 h 1062584"/>
              <a:gd name="connsiteX8" fmla="*/ 2811871 w 4759940"/>
              <a:gd name="connsiteY8" fmla="*/ 849344 h 1062584"/>
              <a:gd name="connsiteX9" fmla="*/ 2772114 w 4759940"/>
              <a:gd name="connsiteY9" fmla="*/ 849344 h 1062584"/>
              <a:gd name="connsiteX10" fmla="*/ 2772114 w 4759940"/>
              <a:gd name="connsiteY10" fmla="*/ 813202 h 1062584"/>
              <a:gd name="connsiteX11" fmla="*/ 2537189 w 4759940"/>
              <a:gd name="connsiteY11" fmla="*/ 813202 h 1062584"/>
              <a:gd name="connsiteX12" fmla="*/ 2537189 w 4759940"/>
              <a:gd name="connsiteY12" fmla="*/ 795131 h 1062584"/>
              <a:gd name="connsiteX13" fmla="*/ 2414305 w 4759940"/>
              <a:gd name="connsiteY13" fmla="*/ 795131 h 1062584"/>
              <a:gd name="connsiteX14" fmla="*/ 2414305 w 4759940"/>
              <a:gd name="connsiteY14" fmla="*/ 766217 h 1062584"/>
              <a:gd name="connsiteX15" fmla="*/ 2385392 w 4759940"/>
              <a:gd name="connsiteY15" fmla="*/ 766217 h 1062584"/>
              <a:gd name="connsiteX16" fmla="*/ 2385392 w 4759940"/>
              <a:gd name="connsiteY16" fmla="*/ 737303 h 1062584"/>
              <a:gd name="connsiteX17" fmla="*/ 2342021 w 4759940"/>
              <a:gd name="connsiteY17" fmla="*/ 737303 h 1062584"/>
              <a:gd name="connsiteX18" fmla="*/ 2342021 w 4759940"/>
              <a:gd name="connsiteY18" fmla="*/ 715618 h 1062584"/>
              <a:gd name="connsiteX19" fmla="*/ 2320335 w 4759940"/>
              <a:gd name="connsiteY19" fmla="*/ 715618 h 1062584"/>
              <a:gd name="connsiteX20" fmla="*/ 2320335 w 4759940"/>
              <a:gd name="connsiteY20" fmla="*/ 704775 h 1062584"/>
              <a:gd name="connsiteX21" fmla="*/ 2280579 w 4759940"/>
              <a:gd name="connsiteY21" fmla="*/ 704775 h 1062584"/>
              <a:gd name="connsiteX22" fmla="*/ 2280579 w 4759940"/>
              <a:gd name="connsiteY22" fmla="*/ 686704 h 1062584"/>
              <a:gd name="connsiteX23" fmla="*/ 2219137 w 4759940"/>
              <a:gd name="connsiteY23" fmla="*/ 686704 h 1062584"/>
              <a:gd name="connsiteX24" fmla="*/ 2219137 w 4759940"/>
              <a:gd name="connsiteY24" fmla="*/ 665018 h 1062584"/>
              <a:gd name="connsiteX25" fmla="*/ 2190223 w 4759940"/>
              <a:gd name="connsiteY25" fmla="*/ 665018 h 1062584"/>
              <a:gd name="connsiteX26" fmla="*/ 2190223 w 4759940"/>
              <a:gd name="connsiteY26" fmla="*/ 643333 h 1062584"/>
              <a:gd name="connsiteX27" fmla="*/ 2096253 w 4759940"/>
              <a:gd name="connsiteY27" fmla="*/ 643333 h 1062584"/>
              <a:gd name="connsiteX28" fmla="*/ 2096253 w 4759940"/>
              <a:gd name="connsiteY28" fmla="*/ 607191 h 1062584"/>
              <a:gd name="connsiteX29" fmla="*/ 2070954 w 4759940"/>
              <a:gd name="connsiteY29" fmla="*/ 607191 h 1062584"/>
              <a:gd name="connsiteX30" fmla="*/ 2070954 w 4759940"/>
              <a:gd name="connsiteY30" fmla="*/ 592734 h 1062584"/>
              <a:gd name="connsiteX31" fmla="*/ 2031197 w 4759940"/>
              <a:gd name="connsiteY31" fmla="*/ 592734 h 1062584"/>
              <a:gd name="connsiteX32" fmla="*/ 2031197 w 4759940"/>
              <a:gd name="connsiteY32" fmla="*/ 545749 h 1062584"/>
              <a:gd name="connsiteX33" fmla="*/ 1958913 w 4759940"/>
              <a:gd name="connsiteY33" fmla="*/ 545749 h 1062584"/>
              <a:gd name="connsiteX34" fmla="*/ 1958913 w 4759940"/>
              <a:gd name="connsiteY34" fmla="*/ 534906 h 1062584"/>
              <a:gd name="connsiteX35" fmla="*/ 1875785 w 4759940"/>
              <a:gd name="connsiteY35" fmla="*/ 534906 h 1062584"/>
              <a:gd name="connsiteX36" fmla="*/ 1875785 w 4759940"/>
              <a:gd name="connsiteY36" fmla="*/ 513221 h 1062584"/>
              <a:gd name="connsiteX37" fmla="*/ 1731216 w 4759940"/>
              <a:gd name="connsiteY37" fmla="*/ 513221 h 1062584"/>
              <a:gd name="connsiteX38" fmla="*/ 1731216 w 4759940"/>
              <a:gd name="connsiteY38" fmla="*/ 495150 h 1062584"/>
              <a:gd name="connsiteX39" fmla="*/ 1698688 w 4759940"/>
              <a:gd name="connsiteY39" fmla="*/ 495150 h 1062584"/>
              <a:gd name="connsiteX40" fmla="*/ 1698688 w 4759940"/>
              <a:gd name="connsiteY40" fmla="*/ 469850 h 1062584"/>
              <a:gd name="connsiteX41" fmla="*/ 1673388 w 4759940"/>
              <a:gd name="connsiteY41" fmla="*/ 469850 h 1062584"/>
              <a:gd name="connsiteX42" fmla="*/ 1673388 w 4759940"/>
              <a:gd name="connsiteY42" fmla="*/ 451779 h 1062584"/>
              <a:gd name="connsiteX43" fmla="*/ 1651703 w 4759940"/>
              <a:gd name="connsiteY43" fmla="*/ 451779 h 1062584"/>
              <a:gd name="connsiteX44" fmla="*/ 1651703 w 4759940"/>
              <a:gd name="connsiteY44" fmla="*/ 426479 h 1062584"/>
              <a:gd name="connsiteX45" fmla="*/ 1608332 w 4759940"/>
              <a:gd name="connsiteY45" fmla="*/ 426479 h 1062584"/>
              <a:gd name="connsiteX46" fmla="*/ 1608332 w 4759940"/>
              <a:gd name="connsiteY46" fmla="*/ 401180 h 1062584"/>
              <a:gd name="connsiteX47" fmla="*/ 1568576 w 4759940"/>
              <a:gd name="connsiteY47" fmla="*/ 401180 h 1062584"/>
              <a:gd name="connsiteX48" fmla="*/ 1568576 w 4759940"/>
              <a:gd name="connsiteY48" fmla="*/ 383109 h 1062584"/>
              <a:gd name="connsiteX49" fmla="*/ 1489063 w 4759940"/>
              <a:gd name="connsiteY49" fmla="*/ 383109 h 1062584"/>
              <a:gd name="connsiteX50" fmla="*/ 1489063 w 4759940"/>
              <a:gd name="connsiteY50" fmla="*/ 354195 h 1062584"/>
              <a:gd name="connsiteX51" fmla="*/ 1442078 w 4759940"/>
              <a:gd name="connsiteY51" fmla="*/ 354195 h 1062584"/>
              <a:gd name="connsiteX52" fmla="*/ 1442078 w 4759940"/>
              <a:gd name="connsiteY52" fmla="*/ 336124 h 1062584"/>
              <a:gd name="connsiteX53" fmla="*/ 1308351 w 4759940"/>
              <a:gd name="connsiteY53" fmla="*/ 336124 h 1062584"/>
              <a:gd name="connsiteX54" fmla="*/ 1308351 w 4759940"/>
              <a:gd name="connsiteY54" fmla="*/ 310824 h 1062584"/>
              <a:gd name="connsiteX55" fmla="*/ 1283052 w 4759940"/>
              <a:gd name="connsiteY55" fmla="*/ 310824 h 1062584"/>
              <a:gd name="connsiteX56" fmla="*/ 1283052 w 4759940"/>
              <a:gd name="connsiteY56" fmla="*/ 289139 h 1062584"/>
              <a:gd name="connsiteX57" fmla="*/ 1257752 w 4759940"/>
              <a:gd name="connsiteY57" fmla="*/ 289139 h 1062584"/>
              <a:gd name="connsiteX58" fmla="*/ 1257752 w 4759940"/>
              <a:gd name="connsiteY58" fmla="*/ 256611 h 1062584"/>
              <a:gd name="connsiteX59" fmla="*/ 1203539 w 4759940"/>
              <a:gd name="connsiteY59" fmla="*/ 256611 h 1062584"/>
              <a:gd name="connsiteX60" fmla="*/ 1203539 w 4759940"/>
              <a:gd name="connsiteY60" fmla="*/ 227697 h 1062584"/>
              <a:gd name="connsiteX61" fmla="*/ 1181853 w 4759940"/>
              <a:gd name="connsiteY61" fmla="*/ 227697 h 1062584"/>
              <a:gd name="connsiteX62" fmla="*/ 1181853 w 4759940"/>
              <a:gd name="connsiteY62" fmla="*/ 198783 h 1062584"/>
              <a:gd name="connsiteX63" fmla="*/ 1127640 w 4759940"/>
              <a:gd name="connsiteY63" fmla="*/ 198783 h 1062584"/>
              <a:gd name="connsiteX64" fmla="*/ 1127640 w 4759940"/>
              <a:gd name="connsiteY64" fmla="*/ 177098 h 1062584"/>
              <a:gd name="connsiteX65" fmla="*/ 1044513 w 4759940"/>
              <a:gd name="connsiteY65" fmla="*/ 177098 h 1062584"/>
              <a:gd name="connsiteX66" fmla="*/ 1044513 w 4759940"/>
              <a:gd name="connsiteY66" fmla="*/ 162641 h 1062584"/>
              <a:gd name="connsiteX67" fmla="*/ 921629 w 4759940"/>
              <a:gd name="connsiteY67" fmla="*/ 162641 h 1062584"/>
              <a:gd name="connsiteX68" fmla="*/ 921629 w 4759940"/>
              <a:gd name="connsiteY68" fmla="*/ 144569 h 1062584"/>
              <a:gd name="connsiteX69" fmla="*/ 766217 w 4759940"/>
              <a:gd name="connsiteY69" fmla="*/ 144569 h 1062584"/>
              <a:gd name="connsiteX70" fmla="*/ 766217 w 4759940"/>
              <a:gd name="connsiteY70" fmla="*/ 144569 h 1062584"/>
              <a:gd name="connsiteX71" fmla="*/ 766217 w 4759940"/>
              <a:gd name="connsiteY71" fmla="*/ 115656 h 1062584"/>
              <a:gd name="connsiteX72" fmla="*/ 585505 w 4759940"/>
              <a:gd name="connsiteY72" fmla="*/ 115656 h 1062584"/>
              <a:gd name="connsiteX73" fmla="*/ 585505 w 4759940"/>
              <a:gd name="connsiteY73" fmla="*/ 97584 h 1062584"/>
              <a:gd name="connsiteX74" fmla="*/ 513221 w 4759940"/>
              <a:gd name="connsiteY74" fmla="*/ 97584 h 1062584"/>
              <a:gd name="connsiteX75" fmla="*/ 513221 w 4759940"/>
              <a:gd name="connsiteY75" fmla="*/ 75899 h 1062584"/>
              <a:gd name="connsiteX76" fmla="*/ 480693 w 4759940"/>
              <a:gd name="connsiteY76" fmla="*/ 75899 h 1062584"/>
              <a:gd name="connsiteX77" fmla="*/ 480693 w 4759940"/>
              <a:gd name="connsiteY77" fmla="*/ 46985 h 1062584"/>
              <a:gd name="connsiteX78" fmla="*/ 422865 w 4759940"/>
              <a:gd name="connsiteY78" fmla="*/ 46985 h 1062584"/>
              <a:gd name="connsiteX79" fmla="*/ 422865 w 4759940"/>
              <a:gd name="connsiteY79" fmla="*/ 32528 h 1062584"/>
              <a:gd name="connsiteX80" fmla="*/ 90356 w 4759940"/>
              <a:gd name="connsiteY80" fmla="*/ 32528 h 1062584"/>
              <a:gd name="connsiteX81" fmla="*/ 57828 w 4759940"/>
              <a:gd name="connsiteY81" fmla="*/ 32528 h 1062584"/>
              <a:gd name="connsiteX82" fmla="*/ 57828 w 4759940"/>
              <a:gd name="connsiteY82" fmla="*/ 0 h 1062584"/>
              <a:gd name="connsiteX83" fmla="*/ 0 w 4759940"/>
              <a:gd name="connsiteY83" fmla="*/ 0 h 10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59940" h="1062584">
                <a:moveTo>
                  <a:pt x="4759940" y="1062584"/>
                </a:moveTo>
                <a:lnTo>
                  <a:pt x="3834698" y="1062584"/>
                </a:lnTo>
                <a:lnTo>
                  <a:pt x="3834698" y="968614"/>
                </a:lnTo>
                <a:lnTo>
                  <a:pt x="3354005" y="968614"/>
                </a:lnTo>
                <a:lnTo>
                  <a:pt x="3354005" y="925243"/>
                </a:lnTo>
                <a:lnTo>
                  <a:pt x="2837170" y="925243"/>
                </a:lnTo>
                <a:lnTo>
                  <a:pt x="2837170" y="881872"/>
                </a:lnTo>
                <a:lnTo>
                  <a:pt x="2811871" y="881872"/>
                </a:lnTo>
                <a:lnTo>
                  <a:pt x="2811871" y="849344"/>
                </a:lnTo>
                <a:lnTo>
                  <a:pt x="2772114" y="849344"/>
                </a:lnTo>
                <a:lnTo>
                  <a:pt x="2772114" y="813202"/>
                </a:lnTo>
                <a:lnTo>
                  <a:pt x="2537189" y="813202"/>
                </a:lnTo>
                <a:lnTo>
                  <a:pt x="2537189" y="795131"/>
                </a:lnTo>
                <a:lnTo>
                  <a:pt x="2414305" y="795131"/>
                </a:lnTo>
                <a:lnTo>
                  <a:pt x="2414305" y="766217"/>
                </a:lnTo>
                <a:lnTo>
                  <a:pt x="2385392" y="766217"/>
                </a:lnTo>
                <a:lnTo>
                  <a:pt x="2385392" y="737303"/>
                </a:lnTo>
                <a:lnTo>
                  <a:pt x="2342021" y="737303"/>
                </a:lnTo>
                <a:lnTo>
                  <a:pt x="2342021" y="715618"/>
                </a:lnTo>
                <a:lnTo>
                  <a:pt x="2320335" y="715618"/>
                </a:lnTo>
                <a:lnTo>
                  <a:pt x="2320335" y="704775"/>
                </a:lnTo>
                <a:lnTo>
                  <a:pt x="2280579" y="704775"/>
                </a:lnTo>
                <a:lnTo>
                  <a:pt x="2280579" y="686704"/>
                </a:lnTo>
                <a:lnTo>
                  <a:pt x="2219137" y="686704"/>
                </a:lnTo>
                <a:lnTo>
                  <a:pt x="2219137" y="665018"/>
                </a:lnTo>
                <a:lnTo>
                  <a:pt x="2190223" y="665018"/>
                </a:lnTo>
                <a:lnTo>
                  <a:pt x="2190223" y="643333"/>
                </a:lnTo>
                <a:lnTo>
                  <a:pt x="2096253" y="643333"/>
                </a:lnTo>
                <a:lnTo>
                  <a:pt x="2096253" y="607191"/>
                </a:lnTo>
                <a:lnTo>
                  <a:pt x="2070954" y="607191"/>
                </a:lnTo>
                <a:lnTo>
                  <a:pt x="2070954" y="592734"/>
                </a:lnTo>
                <a:lnTo>
                  <a:pt x="2031197" y="592734"/>
                </a:lnTo>
                <a:lnTo>
                  <a:pt x="2031197" y="545749"/>
                </a:lnTo>
                <a:lnTo>
                  <a:pt x="1958913" y="545749"/>
                </a:lnTo>
                <a:lnTo>
                  <a:pt x="1958913" y="534906"/>
                </a:lnTo>
                <a:lnTo>
                  <a:pt x="1875785" y="534906"/>
                </a:lnTo>
                <a:lnTo>
                  <a:pt x="1875785" y="513221"/>
                </a:lnTo>
                <a:lnTo>
                  <a:pt x="1731216" y="513221"/>
                </a:lnTo>
                <a:lnTo>
                  <a:pt x="1731216" y="495150"/>
                </a:lnTo>
                <a:lnTo>
                  <a:pt x="1698688" y="495150"/>
                </a:lnTo>
                <a:lnTo>
                  <a:pt x="1698688" y="469850"/>
                </a:lnTo>
                <a:lnTo>
                  <a:pt x="1673388" y="469850"/>
                </a:lnTo>
                <a:lnTo>
                  <a:pt x="1673388" y="451779"/>
                </a:lnTo>
                <a:lnTo>
                  <a:pt x="1651703" y="451779"/>
                </a:lnTo>
                <a:lnTo>
                  <a:pt x="1651703" y="426479"/>
                </a:lnTo>
                <a:lnTo>
                  <a:pt x="1608332" y="426479"/>
                </a:lnTo>
                <a:lnTo>
                  <a:pt x="1608332" y="401180"/>
                </a:lnTo>
                <a:lnTo>
                  <a:pt x="1568576" y="401180"/>
                </a:lnTo>
                <a:lnTo>
                  <a:pt x="1568576" y="383109"/>
                </a:lnTo>
                <a:lnTo>
                  <a:pt x="1489063" y="383109"/>
                </a:lnTo>
                <a:lnTo>
                  <a:pt x="1489063" y="354195"/>
                </a:lnTo>
                <a:lnTo>
                  <a:pt x="1442078" y="354195"/>
                </a:lnTo>
                <a:lnTo>
                  <a:pt x="1442078" y="336124"/>
                </a:lnTo>
                <a:lnTo>
                  <a:pt x="1308351" y="336124"/>
                </a:lnTo>
                <a:lnTo>
                  <a:pt x="1308351" y="310824"/>
                </a:lnTo>
                <a:lnTo>
                  <a:pt x="1283052" y="310824"/>
                </a:lnTo>
                <a:lnTo>
                  <a:pt x="1283052" y="289139"/>
                </a:lnTo>
                <a:lnTo>
                  <a:pt x="1257752" y="289139"/>
                </a:lnTo>
                <a:lnTo>
                  <a:pt x="1257752" y="256611"/>
                </a:lnTo>
                <a:lnTo>
                  <a:pt x="1203539" y="256611"/>
                </a:lnTo>
                <a:lnTo>
                  <a:pt x="1203539" y="227697"/>
                </a:lnTo>
                <a:lnTo>
                  <a:pt x="1181853" y="227697"/>
                </a:lnTo>
                <a:lnTo>
                  <a:pt x="1181853" y="198783"/>
                </a:lnTo>
                <a:lnTo>
                  <a:pt x="1127640" y="198783"/>
                </a:lnTo>
                <a:lnTo>
                  <a:pt x="1127640" y="177098"/>
                </a:lnTo>
                <a:lnTo>
                  <a:pt x="1044513" y="177098"/>
                </a:lnTo>
                <a:lnTo>
                  <a:pt x="1044513" y="162641"/>
                </a:lnTo>
                <a:lnTo>
                  <a:pt x="921629" y="162641"/>
                </a:lnTo>
                <a:lnTo>
                  <a:pt x="921629" y="144569"/>
                </a:lnTo>
                <a:lnTo>
                  <a:pt x="766217" y="144569"/>
                </a:lnTo>
                <a:lnTo>
                  <a:pt x="766217" y="144569"/>
                </a:lnTo>
                <a:lnTo>
                  <a:pt x="766217" y="115656"/>
                </a:lnTo>
                <a:lnTo>
                  <a:pt x="585505" y="115656"/>
                </a:lnTo>
                <a:lnTo>
                  <a:pt x="585505" y="97584"/>
                </a:lnTo>
                <a:lnTo>
                  <a:pt x="513221" y="97584"/>
                </a:lnTo>
                <a:lnTo>
                  <a:pt x="513221" y="75899"/>
                </a:lnTo>
                <a:lnTo>
                  <a:pt x="480693" y="75899"/>
                </a:lnTo>
                <a:lnTo>
                  <a:pt x="480693" y="46985"/>
                </a:lnTo>
                <a:lnTo>
                  <a:pt x="422865" y="46985"/>
                </a:lnTo>
                <a:lnTo>
                  <a:pt x="422865" y="32528"/>
                </a:lnTo>
                <a:lnTo>
                  <a:pt x="90356" y="32528"/>
                </a:lnTo>
                <a:lnTo>
                  <a:pt x="57828" y="32528"/>
                </a:lnTo>
                <a:lnTo>
                  <a:pt x="5782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579" name="Group 578">
            <a:extLst>
              <a:ext uri="{FF2B5EF4-FFF2-40B4-BE49-F238E27FC236}">
                <a16:creationId xmlns:a16="http://schemas.microsoft.com/office/drawing/2014/main" id="{0560E277-593A-AAA1-90AA-ACF294E32F3D}"/>
              </a:ext>
            </a:extLst>
          </p:cNvPr>
          <p:cNvGrpSpPr/>
          <p:nvPr/>
        </p:nvGrpSpPr>
        <p:grpSpPr>
          <a:xfrm>
            <a:off x="6854298" y="3874455"/>
            <a:ext cx="4713045" cy="1130472"/>
            <a:chOff x="6805071" y="2201214"/>
            <a:chExt cx="4713045" cy="1130472"/>
          </a:xfrm>
        </p:grpSpPr>
        <p:cxnSp>
          <p:nvCxnSpPr>
            <p:cNvPr id="581" name="Straight Connector 580">
              <a:extLst>
                <a:ext uri="{FF2B5EF4-FFF2-40B4-BE49-F238E27FC236}">
                  <a16:creationId xmlns:a16="http://schemas.microsoft.com/office/drawing/2014/main" id="{2D36F7AD-A3B9-6F43-89F5-24606595A95E}"/>
                </a:ext>
              </a:extLst>
            </p:cNvPr>
            <p:cNvCxnSpPr>
              <a:cxnSpLocks/>
            </p:cNvCxnSpPr>
            <p:nvPr/>
          </p:nvCxnSpPr>
          <p:spPr bwMode="auto">
            <a:xfrm>
              <a:off x="10368741"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622BAB6F-2EBF-9DE4-AAA9-EF03D37CAF5D}"/>
                </a:ext>
              </a:extLst>
            </p:cNvPr>
            <p:cNvCxnSpPr>
              <a:cxnSpLocks/>
            </p:cNvCxnSpPr>
            <p:nvPr/>
          </p:nvCxnSpPr>
          <p:spPr bwMode="auto">
            <a:xfrm>
              <a:off x="11090375" y="325958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6F575E77-7B7F-84FD-9E0F-64CC43AF72E2}"/>
                </a:ext>
              </a:extLst>
            </p:cNvPr>
            <p:cNvCxnSpPr>
              <a:cxnSpLocks/>
            </p:cNvCxnSpPr>
            <p:nvPr/>
          </p:nvCxnSpPr>
          <p:spPr bwMode="auto">
            <a:xfrm>
              <a:off x="10439057" y="31657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122C988D-11DF-33E8-66CF-627CA9B79AFC}"/>
                </a:ext>
              </a:extLst>
            </p:cNvPr>
            <p:cNvCxnSpPr>
              <a:cxnSpLocks/>
            </p:cNvCxnSpPr>
            <p:nvPr/>
          </p:nvCxnSpPr>
          <p:spPr bwMode="auto">
            <a:xfrm>
              <a:off x="10843291" y="326319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930C3DE9-75ED-FAAC-4B69-AA4388A6EB68}"/>
                </a:ext>
              </a:extLst>
            </p:cNvPr>
            <p:cNvCxnSpPr>
              <a:cxnSpLocks/>
            </p:cNvCxnSpPr>
            <p:nvPr/>
          </p:nvCxnSpPr>
          <p:spPr bwMode="auto">
            <a:xfrm>
              <a:off x="10343296"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548ECB61-8D9A-FF0A-2FE3-567C3439F806}"/>
                </a:ext>
              </a:extLst>
            </p:cNvPr>
            <p:cNvCxnSpPr>
              <a:cxnSpLocks/>
            </p:cNvCxnSpPr>
            <p:nvPr/>
          </p:nvCxnSpPr>
          <p:spPr bwMode="auto">
            <a:xfrm>
              <a:off x="10319478"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3197C468-41BE-D879-C63D-378F09356479}"/>
                </a:ext>
              </a:extLst>
            </p:cNvPr>
            <p:cNvCxnSpPr>
              <a:cxnSpLocks/>
            </p:cNvCxnSpPr>
            <p:nvPr/>
          </p:nvCxnSpPr>
          <p:spPr bwMode="auto">
            <a:xfrm>
              <a:off x="9456159" y="301029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87BF5D66-9AFC-25BC-C0EC-D04633680324}"/>
                </a:ext>
              </a:extLst>
            </p:cNvPr>
            <p:cNvCxnSpPr>
              <a:cxnSpLocks/>
            </p:cNvCxnSpPr>
            <p:nvPr/>
          </p:nvCxnSpPr>
          <p:spPr bwMode="auto">
            <a:xfrm>
              <a:off x="9688019" y="310787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F369132E-100A-E8E0-CB51-401AED57D28F}"/>
                </a:ext>
              </a:extLst>
            </p:cNvPr>
            <p:cNvCxnSpPr>
              <a:cxnSpLocks/>
            </p:cNvCxnSpPr>
            <p:nvPr/>
          </p:nvCxnSpPr>
          <p:spPr bwMode="auto">
            <a:xfrm>
              <a:off x="10200033"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365A7A1F-2EF6-848D-DF27-B7311598F630}"/>
                </a:ext>
              </a:extLst>
            </p:cNvPr>
            <p:cNvCxnSpPr>
              <a:cxnSpLocks/>
            </p:cNvCxnSpPr>
            <p:nvPr/>
          </p:nvCxnSpPr>
          <p:spPr bwMode="auto">
            <a:xfrm>
              <a:off x="9540321" y="301029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668753A0-B912-36AA-0CCC-182F7AAC49D0}"/>
                </a:ext>
              </a:extLst>
            </p:cNvPr>
            <p:cNvCxnSpPr>
              <a:cxnSpLocks/>
            </p:cNvCxnSpPr>
            <p:nvPr/>
          </p:nvCxnSpPr>
          <p:spPr bwMode="auto">
            <a:xfrm>
              <a:off x="9504437" y="300667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7C9882EB-0319-F34E-9F33-80C0076227ED}"/>
                </a:ext>
              </a:extLst>
            </p:cNvPr>
            <p:cNvCxnSpPr>
              <a:cxnSpLocks/>
            </p:cNvCxnSpPr>
            <p:nvPr/>
          </p:nvCxnSpPr>
          <p:spPr bwMode="auto">
            <a:xfrm>
              <a:off x="10413349" y="316570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37543A43-D4A8-8BA1-CA5F-ECA7CC493A64}"/>
                </a:ext>
              </a:extLst>
            </p:cNvPr>
            <p:cNvCxnSpPr>
              <a:cxnSpLocks/>
            </p:cNvCxnSpPr>
            <p:nvPr/>
          </p:nvCxnSpPr>
          <p:spPr bwMode="auto">
            <a:xfrm>
              <a:off x="11518116" y="326328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0EA089EF-F4DD-4A6E-FE20-08DE5F03A263}"/>
                </a:ext>
              </a:extLst>
            </p:cNvPr>
            <p:cNvCxnSpPr>
              <a:cxnSpLocks/>
            </p:cNvCxnSpPr>
            <p:nvPr/>
          </p:nvCxnSpPr>
          <p:spPr bwMode="auto">
            <a:xfrm>
              <a:off x="9957568" y="312956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2B9BD63-E68C-331E-36EC-F85053AE1CED}"/>
                </a:ext>
              </a:extLst>
            </p:cNvPr>
            <p:cNvCxnSpPr>
              <a:cxnSpLocks/>
            </p:cNvCxnSpPr>
            <p:nvPr/>
          </p:nvCxnSpPr>
          <p:spPr bwMode="auto">
            <a:xfrm>
              <a:off x="10219096" y="31657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AE27A696-A628-0AEB-0841-39692FC57D99}"/>
                </a:ext>
              </a:extLst>
            </p:cNvPr>
            <p:cNvCxnSpPr>
              <a:cxnSpLocks/>
            </p:cNvCxnSpPr>
            <p:nvPr/>
          </p:nvCxnSpPr>
          <p:spPr bwMode="auto">
            <a:xfrm>
              <a:off x="10813843" y="326319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C8C18696-072A-A684-1796-4128E5AA74FD}"/>
                </a:ext>
              </a:extLst>
            </p:cNvPr>
            <p:cNvCxnSpPr>
              <a:cxnSpLocks/>
            </p:cNvCxnSpPr>
            <p:nvPr/>
          </p:nvCxnSpPr>
          <p:spPr bwMode="auto">
            <a:xfrm>
              <a:off x="11111063" y="325958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74528D17-8F65-0713-F532-567469ED8114}"/>
                </a:ext>
              </a:extLst>
            </p:cNvPr>
            <p:cNvCxnSpPr>
              <a:cxnSpLocks/>
            </p:cNvCxnSpPr>
            <p:nvPr/>
          </p:nvCxnSpPr>
          <p:spPr bwMode="auto">
            <a:xfrm>
              <a:off x="9331263" y="300617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DD55F926-6D95-46C4-2F90-EB74A96F4C9C}"/>
                </a:ext>
              </a:extLst>
            </p:cNvPr>
            <p:cNvCxnSpPr>
              <a:cxnSpLocks/>
            </p:cNvCxnSpPr>
            <p:nvPr/>
          </p:nvCxnSpPr>
          <p:spPr bwMode="auto">
            <a:xfrm>
              <a:off x="9767930" y="312233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915F81BD-E72F-62F6-D5A9-735F03DF13DA}"/>
                </a:ext>
              </a:extLst>
            </p:cNvPr>
            <p:cNvCxnSpPr>
              <a:cxnSpLocks/>
            </p:cNvCxnSpPr>
            <p:nvPr/>
          </p:nvCxnSpPr>
          <p:spPr bwMode="auto">
            <a:xfrm>
              <a:off x="9255744" y="298878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42F09DE2-A6E9-189A-8751-93CEBFC2623A}"/>
                </a:ext>
              </a:extLst>
            </p:cNvPr>
            <p:cNvCxnSpPr>
              <a:cxnSpLocks/>
            </p:cNvCxnSpPr>
            <p:nvPr/>
          </p:nvCxnSpPr>
          <p:spPr bwMode="auto">
            <a:xfrm>
              <a:off x="9671049" y="310718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FDED84E1-6D96-7BAE-1B96-156FA2DA6107}"/>
                </a:ext>
              </a:extLst>
            </p:cNvPr>
            <p:cNvCxnSpPr>
              <a:cxnSpLocks/>
            </p:cNvCxnSpPr>
            <p:nvPr/>
          </p:nvCxnSpPr>
          <p:spPr bwMode="auto">
            <a:xfrm>
              <a:off x="9780642" y="311909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A9F6AC08-4A6E-CBBD-9ECD-5EBB48CC3721}"/>
                </a:ext>
              </a:extLst>
            </p:cNvPr>
            <p:cNvCxnSpPr>
              <a:cxnSpLocks/>
            </p:cNvCxnSpPr>
            <p:nvPr/>
          </p:nvCxnSpPr>
          <p:spPr bwMode="auto">
            <a:xfrm>
              <a:off x="9270890" y="299533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705A411A-3F31-2199-32C1-47F097340F29}"/>
                </a:ext>
              </a:extLst>
            </p:cNvPr>
            <p:cNvCxnSpPr>
              <a:cxnSpLocks/>
            </p:cNvCxnSpPr>
            <p:nvPr/>
          </p:nvCxnSpPr>
          <p:spPr bwMode="auto">
            <a:xfrm>
              <a:off x="9892138" y="312993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A650AD27-11BD-26A6-0C11-79D3868EFA53}"/>
                </a:ext>
              </a:extLst>
            </p:cNvPr>
            <p:cNvCxnSpPr>
              <a:cxnSpLocks/>
            </p:cNvCxnSpPr>
            <p:nvPr/>
          </p:nvCxnSpPr>
          <p:spPr bwMode="auto">
            <a:xfrm>
              <a:off x="9230412" y="299533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6F0D2D3D-7C91-B319-769C-69FC033473E8}"/>
                </a:ext>
              </a:extLst>
            </p:cNvPr>
            <p:cNvCxnSpPr>
              <a:cxnSpLocks/>
            </p:cNvCxnSpPr>
            <p:nvPr/>
          </p:nvCxnSpPr>
          <p:spPr bwMode="auto">
            <a:xfrm>
              <a:off x="9720729" y="31114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2F218C89-F407-FBEB-D8EF-6B36152CBE44}"/>
                </a:ext>
              </a:extLst>
            </p:cNvPr>
            <p:cNvCxnSpPr>
              <a:cxnSpLocks/>
            </p:cNvCxnSpPr>
            <p:nvPr/>
          </p:nvCxnSpPr>
          <p:spPr bwMode="auto">
            <a:xfrm>
              <a:off x="9387138" y="300724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FA89D7E9-A417-BB95-8D70-31F834CED515}"/>
                </a:ext>
              </a:extLst>
            </p:cNvPr>
            <p:cNvCxnSpPr>
              <a:cxnSpLocks/>
            </p:cNvCxnSpPr>
            <p:nvPr/>
          </p:nvCxnSpPr>
          <p:spPr bwMode="auto">
            <a:xfrm>
              <a:off x="9415080" y="300979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D0C45129-B938-5205-BA54-0E26C4C1931A}"/>
                </a:ext>
              </a:extLst>
            </p:cNvPr>
            <p:cNvCxnSpPr>
              <a:cxnSpLocks/>
            </p:cNvCxnSpPr>
            <p:nvPr/>
          </p:nvCxnSpPr>
          <p:spPr bwMode="auto">
            <a:xfrm>
              <a:off x="9364343" y="300617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11F314CC-E507-E805-7222-46772D88636B}"/>
                </a:ext>
              </a:extLst>
            </p:cNvPr>
            <p:cNvCxnSpPr>
              <a:cxnSpLocks/>
            </p:cNvCxnSpPr>
            <p:nvPr/>
          </p:nvCxnSpPr>
          <p:spPr bwMode="auto">
            <a:xfrm>
              <a:off x="9496467" y="300598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7A58FCA4-057B-7137-4A5F-A070BFC0F7A4}"/>
                </a:ext>
              </a:extLst>
            </p:cNvPr>
            <p:cNvCxnSpPr>
              <a:cxnSpLocks/>
            </p:cNvCxnSpPr>
            <p:nvPr/>
          </p:nvCxnSpPr>
          <p:spPr bwMode="auto">
            <a:xfrm>
              <a:off x="10578774" y="316561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DF4BA37E-0660-334A-09E1-7909392351E8}"/>
                </a:ext>
              </a:extLst>
            </p:cNvPr>
            <p:cNvCxnSpPr>
              <a:cxnSpLocks/>
            </p:cNvCxnSpPr>
            <p:nvPr/>
          </p:nvCxnSpPr>
          <p:spPr bwMode="auto">
            <a:xfrm>
              <a:off x="10538362" y="316199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20DC9870-6FDF-9421-C932-CEA5153E1727}"/>
                </a:ext>
              </a:extLst>
            </p:cNvPr>
            <p:cNvCxnSpPr>
              <a:cxnSpLocks/>
            </p:cNvCxnSpPr>
            <p:nvPr/>
          </p:nvCxnSpPr>
          <p:spPr bwMode="auto">
            <a:xfrm>
              <a:off x="9306945" y="29893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19EA9B6C-5262-8CB8-E9B7-509AD08FA9D8}"/>
                </a:ext>
              </a:extLst>
            </p:cNvPr>
            <p:cNvCxnSpPr>
              <a:cxnSpLocks/>
            </p:cNvCxnSpPr>
            <p:nvPr/>
          </p:nvCxnSpPr>
          <p:spPr bwMode="auto">
            <a:xfrm>
              <a:off x="10605143" y="316199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FEA30869-4677-90D7-9549-C218D00740F0}"/>
                </a:ext>
              </a:extLst>
            </p:cNvPr>
            <p:cNvCxnSpPr>
              <a:cxnSpLocks/>
            </p:cNvCxnSpPr>
            <p:nvPr/>
          </p:nvCxnSpPr>
          <p:spPr bwMode="auto">
            <a:xfrm>
              <a:off x="10730622" y="325958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247BCF79-F817-DA70-E3C5-EEE68F1889E4}"/>
                </a:ext>
              </a:extLst>
            </p:cNvPr>
            <p:cNvCxnSpPr>
              <a:cxnSpLocks/>
            </p:cNvCxnSpPr>
            <p:nvPr/>
          </p:nvCxnSpPr>
          <p:spPr bwMode="auto">
            <a:xfrm>
              <a:off x="9814571" y="312243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F2991311-1BA8-45F2-AD6F-2992541E860A}"/>
                </a:ext>
              </a:extLst>
            </p:cNvPr>
            <p:cNvCxnSpPr>
              <a:cxnSpLocks/>
            </p:cNvCxnSpPr>
            <p:nvPr/>
          </p:nvCxnSpPr>
          <p:spPr bwMode="auto">
            <a:xfrm>
              <a:off x="10045083" y="312233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A37A7ECD-4DB8-2BBF-DBB1-26DFFFB935FE}"/>
                </a:ext>
              </a:extLst>
            </p:cNvPr>
            <p:cNvCxnSpPr>
              <a:cxnSpLocks/>
            </p:cNvCxnSpPr>
            <p:nvPr/>
          </p:nvCxnSpPr>
          <p:spPr bwMode="auto">
            <a:xfrm>
              <a:off x="10128065" y="313317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18A9DDDD-5121-D9F8-8E9A-AF9B3ADAA25E}"/>
                </a:ext>
              </a:extLst>
            </p:cNvPr>
            <p:cNvCxnSpPr>
              <a:cxnSpLocks/>
            </p:cNvCxnSpPr>
            <p:nvPr/>
          </p:nvCxnSpPr>
          <p:spPr bwMode="auto">
            <a:xfrm>
              <a:off x="10029250" y="311871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8EAF5563-BB43-D7E9-7E90-556B472EA9C6}"/>
                </a:ext>
              </a:extLst>
            </p:cNvPr>
            <p:cNvCxnSpPr>
              <a:cxnSpLocks/>
            </p:cNvCxnSpPr>
            <p:nvPr/>
          </p:nvCxnSpPr>
          <p:spPr bwMode="auto">
            <a:xfrm>
              <a:off x="10167423" y="316570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9450AF57-B522-FEE8-EEE6-41F6FFFFB608}"/>
                </a:ext>
              </a:extLst>
            </p:cNvPr>
            <p:cNvCxnSpPr>
              <a:cxnSpLocks/>
            </p:cNvCxnSpPr>
            <p:nvPr/>
          </p:nvCxnSpPr>
          <p:spPr bwMode="auto">
            <a:xfrm>
              <a:off x="10488766" y="316199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A7825DC8-F897-F645-BD2F-A9562466ACB1}"/>
                </a:ext>
              </a:extLst>
            </p:cNvPr>
            <p:cNvCxnSpPr>
              <a:cxnSpLocks/>
            </p:cNvCxnSpPr>
            <p:nvPr/>
          </p:nvCxnSpPr>
          <p:spPr bwMode="auto">
            <a:xfrm>
              <a:off x="10783914" y="326319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D976FAB1-2680-F903-3690-A78C92188DFB}"/>
                </a:ext>
              </a:extLst>
            </p:cNvPr>
            <p:cNvCxnSpPr>
              <a:cxnSpLocks/>
            </p:cNvCxnSpPr>
            <p:nvPr/>
          </p:nvCxnSpPr>
          <p:spPr bwMode="auto">
            <a:xfrm>
              <a:off x="10013002" y="312350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01EDC699-050F-F7E4-73FA-4F26EB8A8BDC}"/>
                </a:ext>
              </a:extLst>
            </p:cNvPr>
            <p:cNvCxnSpPr>
              <a:cxnSpLocks/>
            </p:cNvCxnSpPr>
            <p:nvPr/>
          </p:nvCxnSpPr>
          <p:spPr bwMode="auto">
            <a:xfrm>
              <a:off x="10261412"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CABF3462-81A2-BEC8-205B-8ABA8F419D6D}"/>
                </a:ext>
              </a:extLst>
            </p:cNvPr>
            <p:cNvCxnSpPr>
              <a:cxnSpLocks/>
            </p:cNvCxnSpPr>
            <p:nvPr/>
          </p:nvCxnSpPr>
          <p:spPr bwMode="auto">
            <a:xfrm>
              <a:off x="10760037" y="326319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2C810168-3BF6-8DF2-25B9-21B22E4FBF25}"/>
                </a:ext>
              </a:extLst>
            </p:cNvPr>
            <p:cNvCxnSpPr>
              <a:cxnSpLocks/>
            </p:cNvCxnSpPr>
            <p:nvPr/>
          </p:nvCxnSpPr>
          <p:spPr bwMode="auto">
            <a:xfrm>
              <a:off x="10512667" y="316561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28F97E44-84E7-6A67-12AB-A0EAC53EF31D}"/>
                </a:ext>
              </a:extLst>
            </p:cNvPr>
            <p:cNvCxnSpPr>
              <a:cxnSpLocks/>
            </p:cNvCxnSpPr>
            <p:nvPr/>
          </p:nvCxnSpPr>
          <p:spPr bwMode="auto">
            <a:xfrm>
              <a:off x="9517472" y="30108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BFF858AE-78BC-9804-A228-5845BE7C2EF2}"/>
                </a:ext>
              </a:extLst>
            </p:cNvPr>
            <p:cNvCxnSpPr>
              <a:cxnSpLocks/>
            </p:cNvCxnSpPr>
            <p:nvPr/>
          </p:nvCxnSpPr>
          <p:spPr bwMode="auto">
            <a:xfrm>
              <a:off x="9195271" y="296381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09DCFA3F-1C18-9860-BD61-7AE66DEEC92E}"/>
                </a:ext>
              </a:extLst>
            </p:cNvPr>
            <p:cNvCxnSpPr>
              <a:cxnSpLocks/>
            </p:cNvCxnSpPr>
            <p:nvPr/>
          </p:nvCxnSpPr>
          <p:spPr bwMode="auto">
            <a:xfrm>
              <a:off x="9568390" y="304694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9796DB91-EBF3-DD75-E298-B1F5610D47CF}"/>
                </a:ext>
              </a:extLst>
            </p:cNvPr>
            <p:cNvCxnSpPr>
              <a:cxnSpLocks/>
            </p:cNvCxnSpPr>
            <p:nvPr/>
          </p:nvCxnSpPr>
          <p:spPr bwMode="auto">
            <a:xfrm>
              <a:off x="8840931" y="279033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6F7A0243-6DF6-0430-3C0E-F61DE0FD5D7E}"/>
                </a:ext>
              </a:extLst>
            </p:cNvPr>
            <p:cNvCxnSpPr>
              <a:cxnSpLocks/>
            </p:cNvCxnSpPr>
            <p:nvPr/>
          </p:nvCxnSpPr>
          <p:spPr bwMode="auto">
            <a:xfrm>
              <a:off x="6888593" y="222651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1F99950C-51EB-971B-6016-9CF8855A4EA7}"/>
                </a:ext>
              </a:extLst>
            </p:cNvPr>
            <p:cNvCxnSpPr>
              <a:cxnSpLocks/>
            </p:cNvCxnSpPr>
            <p:nvPr/>
          </p:nvCxnSpPr>
          <p:spPr bwMode="auto">
            <a:xfrm>
              <a:off x="7902302" y="236385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B35B1E1B-C816-8786-B098-364C3E31C681}"/>
                </a:ext>
              </a:extLst>
            </p:cNvPr>
            <p:cNvCxnSpPr>
              <a:cxnSpLocks/>
            </p:cNvCxnSpPr>
            <p:nvPr/>
          </p:nvCxnSpPr>
          <p:spPr bwMode="auto">
            <a:xfrm>
              <a:off x="9018078" y="288430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A0211287-8C4C-E144-D02D-226C39034554}"/>
                </a:ext>
              </a:extLst>
            </p:cNvPr>
            <p:cNvCxnSpPr>
              <a:cxnSpLocks/>
            </p:cNvCxnSpPr>
            <p:nvPr/>
          </p:nvCxnSpPr>
          <p:spPr bwMode="auto">
            <a:xfrm>
              <a:off x="8302760" y="257709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BD0F0991-D039-69B6-6C99-6490EC4F5EE4}"/>
                </a:ext>
              </a:extLst>
            </p:cNvPr>
            <p:cNvCxnSpPr>
              <a:cxnSpLocks/>
            </p:cNvCxnSpPr>
            <p:nvPr/>
          </p:nvCxnSpPr>
          <p:spPr bwMode="auto">
            <a:xfrm>
              <a:off x="9154499" y="29349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1DF7BB6D-5901-655A-3820-7EA3C7AFA20A}"/>
                </a:ext>
              </a:extLst>
            </p:cNvPr>
            <p:cNvCxnSpPr>
              <a:cxnSpLocks/>
            </p:cNvCxnSpPr>
            <p:nvPr/>
          </p:nvCxnSpPr>
          <p:spPr bwMode="auto">
            <a:xfrm>
              <a:off x="8946297" y="283731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B96F73B4-D669-F880-BFEF-69C3843A6751}"/>
                </a:ext>
              </a:extLst>
            </p:cNvPr>
            <p:cNvCxnSpPr>
              <a:cxnSpLocks/>
            </p:cNvCxnSpPr>
            <p:nvPr/>
          </p:nvCxnSpPr>
          <p:spPr bwMode="auto">
            <a:xfrm>
              <a:off x="8200163" y="253733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BC48CFE7-7ACA-21FA-78F9-EED52AF0EFC7}"/>
                </a:ext>
              </a:extLst>
            </p:cNvPr>
            <p:cNvCxnSpPr>
              <a:cxnSpLocks/>
            </p:cNvCxnSpPr>
            <p:nvPr/>
          </p:nvCxnSpPr>
          <p:spPr bwMode="auto">
            <a:xfrm>
              <a:off x="10460786" y="316260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C9609ADB-BEE6-BDA0-2C9E-BE38D5035441}"/>
                </a:ext>
              </a:extLst>
            </p:cNvPr>
            <p:cNvCxnSpPr>
              <a:cxnSpLocks/>
            </p:cNvCxnSpPr>
            <p:nvPr/>
          </p:nvCxnSpPr>
          <p:spPr bwMode="auto">
            <a:xfrm>
              <a:off x="8606151" y="271443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5AA91FC3-E2BD-B840-2CB1-499335041BD3}"/>
                </a:ext>
              </a:extLst>
            </p:cNvPr>
            <p:cNvCxnSpPr>
              <a:cxnSpLocks/>
            </p:cNvCxnSpPr>
            <p:nvPr/>
          </p:nvCxnSpPr>
          <p:spPr bwMode="auto">
            <a:xfrm>
              <a:off x="7669922" y="233132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CD4F1DDF-9753-8062-B55E-2AE65EBAD4EC}"/>
                </a:ext>
              </a:extLst>
            </p:cNvPr>
            <p:cNvCxnSpPr>
              <a:cxnSpLocks/>
            </p:cNvCxnSpPr>
            <p:nvPr/>
          </p:nvCxnSpPr>
          <p:spPr bwMode="auto">
            <a:xfrm>
              <a:off x="8168031" y="253733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83FEAF69-0AF2-0882-8DDA-A0A55AE04765}"/>
                </a:ext>
              </a:extLst>
            </p:cNvPr>
            <p:cNvCxnSpPr>
              <a:cxnSpLocks/>
            </p:cNvCxnSpPr>
            <p:nvPr/>
          </p:nvCxnSpPr>
          <p:spPr bwMode="auto">
            <a:xfrm>
              <a:off x="7287883" y="226988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7728B13C-1C9B-8EC2-54B9-F5D6DC286B0A}"/>
                </a:ext>
              </a:extLst>
            </p:cNvPr>
            <p:cNvCxnSpPr>
              <a:cxnSpLocks/>
            </p:cNvCxnSpPr>
            <p:nvPr/>
          </p:nvCxnSpPr>
          <p:spPr bwMode="auto">
            <a:xfrm>
              <a:off x="7478418" y="231325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1E9F25A0-ECC4-0667-EDAA-B8FA5D2F298B}"/>
                </a:ext>
              </a:extLst>
            </p:cNvPr>
            <p:cNvCxnSpPr>
              <a:cxnSpLocks/>
            </p:cNvCxnSpPr>
            <p:nvPr/>
          </p:nvCxnSpPr>
          <p:spPr bwMode="auto">
            <a:xfrm>
              <a:off x="7052236" y="222290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80C7C3B0-EE1B-F905-241F-237F5F70B863}"/>
                </a:ext>
              </a:extLst>
            </p:cNvPr>
            <p:cNvCxnSpPr>
              <a:cxnSpLocks/>
            </p:cNvCxnSpPr>
            <p:nvPr/>
          </p:nvCxnSpPr>
          <p:spPr bwMode="auto">
            <a:xfrm>
              <a:off x="7831692" y="236024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F7BD440D-F031-D2B0-FAB9-79C9540BAB6D}"/>
                </a:ext>
              </a:extLst>
            </p:cNvPr>
            <p:cNvCxnSpPr>
              <a:cxnSpLocks/>
            </p:cNvCxnSpPr>
            <p:nvPr/>
          </p:nvCxnSpPr>
          <p:spPr bwMode="auto">
            <a:xfrm>
              <a:off x="7345194" y="229518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E06DBCD0-A84F-6B4A-F5B2-7BCC6D72A0C5}"/>
                </a:ext>
              </a:extLst>
            </p:cNvPr>
            <p:cNvCxnSpPr>
              <a:cxnSpLocks/>
            </p:cNvCxnSpPr>
            <p:nvPr/>
          </p:nvCxnSpPr>
          <p:spPr bwMode="auto">
            <a:xfrm>
              <a:off x="6805071" y="2201214"/>
              <a:ext cx="0" cy="68400"/>
            </a:xfrm>
            <a:prstGeom prst="line">
              <a:avLst/>
            </a:prstGeom>
            <a:noFill/>
            <a:ln w="19050" cap="flat" cmpd="sng" algn="ctr">
              <a:solidFill>
                <a:schemeClr val="accent3"/>
              </a:solidFill>
              <a:prstDash val="solid"/>
              <a:round/>
              <a:headEnd type="none" w="med" len="med"/>
              <a:tailEnd type="none" w="med" len="med"/>
            </a:ln>
            <a:effectLst/>
          </p:spPr>
        </p:cxnSp>
      </p:grpSp>
      <p:sp>
        <p:nvSpPr>
          <p:cNvPr id="580" name="TextBox 579">
            <a:extLst>
              <a:ext uri="{FF2B5EF4-FFF2-40B4-BE49-F238E27FC236}">
                <a16:creationId xmlns:a16="http://schemas.microsoft.com/office/drawing/2014/main" id="{3F0F02F9-1E68-28E5-E9BC-118457381E1A}"/>
              </a:ext>
            </a:extLst>
          </p:cNvPr>
          <p:cNvSpPr txBox="1"/>
          <p:nvPr/>
        </p:nvSpPr>
        <p:spPr>
          <a:xfrm rot="16200000">
            <a:off x="5181635" y="4745100"/>
            <a:ext cx="2404918"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OS (%)</a:t>
            </a:r>
          </a:p>
        </p:txBody>
      </p:sp>
      <p:sp>
        <p:nvSpPr>
          <p:cNvPr id="761" name="TextBox 760">
            <a:extLst>
              <a:ext uri="{FF2B5EF4-FFF2-40B4-BE49-F238E27FC236}">
                <a16:creationId xmlns:a16="http://schemas.microsoft.com/office/drawing/2014/main" id="{F7F9FC40-DC43-CE56-0567-66482EB0AFB3}"/>
              </a:ext>
            </a:extLst>
          </p:cNvPr>
          <p:cNvSpPr txBox="1"/>
          <p:nvPr/>
        </p:nvSpPr>
        <p:spPr>
          <a:xfrm rot="16200000">
            <a:off x="-268231" y="4700655"/>
            <a:ext cx="2404918"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OS (%)</a:t>
            </a:r>
          </a:p>
        </p:txBody>
      </p:sp>
      <p:sp>
        <p:nvSpPr>
          <p:cNvPr id="762" name="TextBox 761">
            <a:extLst>
              <a:ext uri="{FF2B5EF4-FFF2-40B4-BE49-F238E27FC236}">
                <a16:creationId xmlns:a16="http://schemas.microsoft.com/office/drawing/2014/main" id="{3551D53C-837B-F85F-6B1B-982A324B3336}"/>
              </a:ext>
            </a:extLst>
          </p:cNvPr>
          <p:cNvSpPr txBox="1"/>
          <p:nvPr/>
        </p:nvSpPr>
        <p:spPr bwMode="auto">
          <a:xfrm>
            <a:off x="2819327" y="3614784"/>
            <a:ext cx="2079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OS in dMMR/MSI-H</a:t>
            </a:r>
          </a:p>
        </p:txBody>
      </p:sp>
      <p:sp>
        <p:nvSpPr>
          <p:cNvPr id="765" name="Freeform: Shape 764">
            <a:extLst>
              <a:ext uri="{FF2B5EF4-FFF2-40B4-BE49-F238E27FC236}">
                <a16:creationId xmlns:a16="http://schemas.microsoft.com/office/drawing/2014/main" id="{3856F574-5F87-72C4-5220-7ED6729451F2}"/>
              </a:ext>
            </a:extLst>
          </p:cNvPr>
          <p:cNvSpPr/>
          <p:nvPr/>
        </p:nvSpPr>
        <p:spPr bwMode="auto">
          <a:xfrm>
            <a:off x="1416085" y="3907306"/>
            <a:ext cx="4885898" cy="205398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766" name="Group 765">
            <a:extLst>
              <a:ext uri="{FF2B5EF4-FFF2-40B4-BE49-F238E27FC236}">
                <a16:creationId xmlns:a16="http://schemas.microsoft.com/office/drawing/2014/main" id="{34B6C919-8EB8-E9C5-09EF-662D15F3C1F8}"/>
              </a:ext>
            </a:extLst>
          </p:cNvPr>
          <p:cNvGrpSpPr/>
          <p:nvPr/>
        </p:nvGrpSpPr>
        <p:grpSpPr>
          <a:xfrm>
            <a:off x="1341022" y="3921019"/>
            <a:ext cx="80600" cy="2040276"/>
            <a:chOff x="286247" y="2274073"/>
            <a:chExt cx="87464" cy="1524000"/>
          </a:xfrm>
        </p:grpSpPr>
        <p:cxnSp>
          <p:nvCxnSpPr>
            <p:cNvPr id="914" name="Straight Connector 913">
              <a:extLst>
                <a:ext uri="{FF2B5EF4-FFF2-40B4-BE49-F238E27FC236}">
                  <a16:creationId xmlns:a16="http://schemas.microsoft.com/office/drawing/2014/main" id="{CD437618-877E-BBD2-F068-FEBA22BBABA9}"/>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D72CBC98-A492-F3E4-6143-2AC1302CF518}"/>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6EA35218-72EA-1F4E-00E0-B6668AE28216}"/>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AFAA0B8C-9160-CCD6-B5FC-7D897E08C304}"/>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07341879-A665-B801-B57A-8B30B672F5AA}"/>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9" name="Straight Connector 918">
              <a:extLst>
                <a:ext uri="{FF2B5EF4-FFF2-40B4-BE49-F238E27FC236}">
                  <a16:creationId xmlns:a16="http://schemas.microsoft.com/office/drawing/2014/main" id="{3783924F-F360-1C45-2352-091190460699}"/>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767" name="TextBox 766">
            <a:extLst>
              <a:ext uri="{FF2B5EF4-FFF2-40B4-BE49-F238E27FC236}">
                <a16:creationId xmlns:a16="http://schemas.microsoft.com/office/drawing/2014/main" id="{5A5D293B-F2D4-3975-3DA6-985C55651AC2}"/>
              </a:ext>
            </a:extLst>
          </p:cNvPr>
          <p:cNvSpPr txBox="1"/>
          <p:nvPr/>
        </p:nvSpPr>
        <p:spPr bwMode="auto">
          <a:xfrm>
            <a:off x="957609" y="377697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68" name="TextBox 767">
            <a:extLst>
              <a:ext uri="{FF2B5EF4-FFF2-40B4-BE49-F238E27FC236}">
                <a16:creationId xmlns:a16="http://schemas.microsoft.com/office/drawing/2014/main" id="{A242DF33-E36C-1D14-E42E-3F6B19009B24}"/>
              </a:ext>
            </a:extLst>
          </p:cNvPr>
          <p:cNvSpPr txBox="1"/>
          <p:nvPr/>
        </p:nvSpPr>
        <p:spPr bwMode="auto">
          <a:xfrm>
            <a:off x="1048981" y="41837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69" name="TextBox 768">
            <a:extLst>
              <a:ext uri="{FF2B5EF4-FFF2-40B4-BE49-F238E27FC236}">
                <a16:creationId xmlns:a16="http://schemas.microsoft.com/office/drawing/2014/main" id="{8FB2A179-3F2E-7E71-FF9B-EC8516EE0F74}"/>
              </a:ext>
            </a:extLst>
          </p:cNvPr>
          <p:cNvSpPr txBox="1"/>
          <p:nvPr/>
        </p:nvSpPr>
        <p:spPr bwMode="auto">
          <a:xfrm>
            <a:off x="1048981" y="45906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70" name="TextBox 769">
            <a:extLst>
              <a:ext uri="{FF2B5EF4-FFF2-40B4-BE49-F238E27FC236}">
                <a16:creationId xmlns:a16="http://schemas.microsoft.com/office/drawing/2014/main" id="{D6E37594-B34F-1A15-BF0C-B61F9E1EA5DA}"/>
              </a:ext>
            </a:extLst>
          </p:cNvPr>
          <p:cNvSpPr txBox="1"/>
          <p:nvPr/>
        </p:nvSpPr>
        <p:spPr bwMode="auto">
          <a:xfrm>
            <a:off x="1048981" y="49974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71" name="TextBox 770">
            <a:extLst>
              <a:ext uri="{FF2B5EF4-FFF2-40B4-BE49-F238E27FC236}">
                <a16:creationId xmlns:a16="http://schemas.microsoft.com/office/drawing/2014/main" id="{CF4686FC-7945-7F31-673D-468AAA0D4B8E}"/>
              </a:ext>
            </a:extLst>
          </p:cNvPr>
          <p:cNvSpPr txBox="1"/>
          <p:nvPr/>
        </p:nvSpPr>
        <p:spPr bwMode="auto">
          <a:xfrm>
            <a:off x="1048981" y="54042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72" name="TextBox 771">
            <a:extLst>
              <a:ext uri="{FF2B5EF4-FFF2-40B4-BE49-F238E27FC236}">
                <a16:creationId xmlns:a16="http://schemas.microsoft.com/office/drawing/2014/main" id="{634C3D81-BA6B-02A7-8E08-9F3587C50A5A}"/>
              </a:ext>
            </a:extLst>
          </p:cNvPr>
          <p:cNvSpPr txBox="1"/>
          <p:nvPr/>
        </p:nvSpPr>
        <p:spPr bwMode="auto">
          <a:xfrm>
            <a:off x="1140352" y="581106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773" name="Group 772">
            <a:extLst>
              <a:ext uri="{FF2B5EF4-FFF2-40B4-BE49-F238E27FC236}">
                <a16:creationId xmlns:a16="http://schemas.microsoft.com/office/drawing/2014/main" id="{00A10ECA-0553-AD2B-A90E-4AC61B43270E}"/>
              </a:ext>
            </a:extLst>
          </p:cNvPr>
          <p:cNvGrpSpPr/>
          <p:nvPr/>
        </p:nvGrpSpPr>
        <p:grpSpPr>
          <a:xfrm rot="5400000">
            <a:off x="2665224" y="4708974"/>
            <a:ext cx="75326" cy="2571606"/>
            <a:chOff x="286247" y="2274073"/>
            <a:chExt cx="87464" cy="1524000"/>
          </a:xfrm>
        </p:grpSpPr>
        <p:cxnSp>
          <p:nvCxnSpPr>
            <p:cNvPr id="903" name="Straight Connector 902">
              <a:extLst>
                <a:ext uri="{FF2B5EF4-FFF2-40B4-BE49-F238E27FC236}">
                  <a16:creationId xmlns:a16="http://schemas.microsoft.com/office/drawing/2014/main" id="{C59D0C62-B8BC-9896-3A6D-24802C3F20CD}"/>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380D1814-9DD5-C3B9-05AC-CB74D719D7C3}"/>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5F959A27-2639-942B-0444-9C42E8EBF238}"/>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71D2A0A6-951D-373D-9B16-AAC6D71ED799}"/>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462BD357-5396-DEC9-6331-535EE8D723C0}"/>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DB26743A-3822-1081-8274-3E77DE589FAF}"/>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8D10DA45-CAEF-4F66-6E10-11755A1E0D75}"/>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20BA8011-A54D-76A7-0CEA-7110953417D0}"/>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CE0A02B0-9D66-3D28-6135-23A9D27EFF35}"/>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9B09D54C-CECB-6A6F-053A-832D71912352}"/>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BD056824-7C56-F44F-8912-00DC8B96B585}"/>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774" name="Group 773">
            <a:extLst>
              <a:ext uri="{FF2B5EF4-FFF2-40B4-BE49-F238E27FC236}">
                <a16:creationId xmlns:a16="http://schemas.microsoft.com/office/drawing/2014/main" id="{7BC31E05-D127-128D-7F5C-6F8AFD4EA001}"/>
              </a:ext>
            </a:extLst>
          </p:cNvPr>
          <p:cNvGrpSpPr/>
          <p:nvPr/>
        </p:nvGrpSpPr>
        <p:grpSpPr>
          <a:xfrm rot="5400000">
            <a:off x="5235427" y="4968411"/>
            <a:ext cx="75326" cy="2057284"/>
            <a:chOff x="286247" y="2578873"/>
            <a:chExt cx="87464" cy="1219200"/>
          </a:xfrm>
        </p:grpSpPr>
        <p:cxnSp>
          <p:nvCxnSpPr>
            <p:cNvPr id="894" name="Straight Connector 893">
              <a:extLst>
                <a:ext uri="{FF2B5EF4-FFF2-40B4-BE49-F238E27FC236}">
                  <a16:creationId xmlns:a16="http://schemas.microsoft.com/office/drawing/2014/main" id="{CFB9EA46-7518-D31A-E3C7-CEAE819F40A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9FDFC646-AC74-4412-7732-2B752D43293E}"/>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9F12FB9C-01F2-5EC7-2EF3-1841966058FA}"/>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764588C3-DF14-C5BF-4666-002005015270}"/>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2A7425A6-EACC-79E1-55C0-F60F8E540103}"/>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5CFAED86-6214-109A-C15B-06C5EDEA7096}"/>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E6F65E21-4F98-86B7-4431-D0C3D27252C3}"/>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C07CC580-DB9C-8FE1-9B77-785BCB64C727}"/>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7B78FF54-F748-A6AF-7C4E-57AEE2992BA2}"/>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775" name="TextBox 774">
            <a:extLst>
              <a:ext uri="{FF2B5EF4-FFF2-40B4-BE49-F238E27FC236}">
                <a16:creationId xmlns:a16="http://schemas.microsoft.com/office/drawing/2014/main" id="{2305B880-5963-21C6-BD96-0313346FC492}"/>
              </a:ext>
            </a:extLst>
          </p:cNvPr>
          <p:cNvSpPr txBox="1"/>
          <p:nvPr/>
        </p:nvSpPr>
        <p:spPr bwMode="auto">
          <a:xfrm>
            <a:off x="1285928" y="59762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76" name="TextBox 775">
            <a:extLst>
              <a:ext uri="{FF2B5EF4-FFF2-40B4-BE49-F238E27FC236}">
                <a16:creationId xmlns:a16="http://schemas.microsoft.com/office/drawing/2014/main" id="{032189CA-56F4-46F8-F3FF-88672862BB3F}"/>
              </a:ext>
            </a:extLst>
          </p:cNvPr>
          <p:cNvSpPr txBox="1"/>
          <p:nvPr/>
        </p:nvSpPr>
        <p:spPr bwMode="auto">
          <a:xfrm>
            <a:off x="2065152" y="59762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77" name="TextBox 776">
            <a:extLst>
              <a:ext uri="{FF2B5EF4-FFF2-40B4-BE49-F238E27FC236}">
                <a16:creationId xmlns:a16="http://schemas.microsoft.com/office/drawing/2014/main" id="{C5013AF1-70CE-C34B-F37A-3A04B422FF10}"/>
              </a:ext>
            </a:extLst>
          </p:cNvPr>
          <p:cNvSpPr txBox="1"/>
          <p:nvPr/>
        </p:nvSpPr>
        <p:spPr bwMode="auto">
          <a:xfrm>
            <a:off x="2765396"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78" name="TextBox 777">
            <a:extLst>
              <a:ext uri="{FF2B5EF4-FFF2-40B4-BE49-F238E27FC236}">
                <a16:creationId xmlns:a16="http://schemas.microsoft.com/office/drawing/2014/main" id="{0108D77E-7D63-D9D3-F120-410E0B9C48E0}"/>
              </a:ext>
            </a:extLst>
          </p:cNvPr>
          <p:cNvSpPr txBox="1"/>
          <p:nvPr/>
        </p:nvSpPr>
        <p:spPr bwMode="auto">
          <a:xfrm>
            <a:off x="3536750"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79" name="TextBox 778">
            <a:extLst>
              <a:ext uri="{FF2B5EF4-FFF2-40B4-BE49-F238E27FC236}">
                <a16:creationId xmlns:a16="http://schemas.microsoft.com/office/drawing/2014/main" id="{0A96C938-2244-225A-4A43-37B947812712}"/>
              </a:ext>
            </a:extLst>
          </p:cNvPr>
          <p:cNvSpPr txBox="1"/>
          <p:nvPr/>
        </p:nvSpPr>
        <p:spPr bwMode="auto">
          <a:xfrm>
            <a:off x="4334863"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80" name="TextBox 779">
            <a:extLst>
              <a:ext uri="{FF2B5EF4-FFF2-40B4-BE49-F238E27FC236}">
                <a16:creationId xmlns:a16="http://schemas.microsoft.com/office/drawing/2014/main" id="{3D5F1945-8EF9-5D00-4E8A-218416C3AE04}"/>
              </a:ext>
            </a:extLst>
          </p:cNvPr>
          <p:cNvSpPr txBox="1"/>
          <p:nvPr/>
        </p:nvSpPr>
        <p:spPr bwMode="auto">
          <a:xfrm>
            <a:off x="5113873"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781" name="TextBox 780">
            <a:extLst>
              <a:ext uri="{FF2B5EF4-FFF2-40B4-BE49-F238E27FC236}">
                <a16:creationId xmlns:a16="http://schemas.microsoft.com/office/drawing/2014/main" id="{9AC8FA4F-FF38-8F80-7FB8-CB85F44DF432}"/>
              </a:ext>
            </a:extLst>
          </p:cNvPr>
          <p:cNvSpPr txBox="1"/>
          <p:nvPr/>
        </p:nvSpPr>
        <p:spPr bwMode="auto">
          <a:xfrm>
            <a:off x="5869776"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782" name="TextBox 781">
            <a:extLst>
              <a:ext uri="{FF2B5EF4-FFF2-40B4-BE49-F238E27FC236}">
                <a16:creationId xmlns:a16="http://schemas.microsoft.com/office/drawing/2014/main" id="{21CED280-9C87-3C7A-7232-F3A50152D611}"/>
              </a:ext>
            </a:extLst>
          </p:cNvPr>
          <p:cNvSpPr txBox="1"/>
          <p:nvPr/>
        </p:nvSpPr>
        <p:spPr bwMode="auto">
          <a:xfrm>
            <a:off x="6132858"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783" name="TextBox 782">
            <a:extLst>
              <a:ext uri="{FF2B5EF4-FFF2-40B4-BE49-F238E27FC236}">
                <a16:creationId xmlns:a16="http://schemas.microsoft.com/office/drawing/2014/main" id="{5DEA07DB-D871-1792-4081-EAD75C5F443D}"/>
              </a:ext>
            </a:extLst>
          </p:cNvPr>
          <p:cNvSpPr txBox="1"/>
          <p:nvPr/>
        </p:nvSpPr>
        <p:spPr bwMode="auto">
          <a:xfrm>
            <a:off x="1547511" y="59762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84" name="TextBox 783">
            <a:extLst>
              <a:ext uri="{FF2B5EF4-FFF2-40B4-BE49-F238E27FC236}">
                <a16:creationId xmlns:a16="http://schemas.microsoft.com/office/drawing/2014/main" id="{2A6A997C-10DA-5BE8-45F7-23AF3D92ECAE}"/>
              </a:ext>
            </a:extLst>
          </p:cNvPr>
          <p:cNvSpPr txBox="1"/>
          <p:nvPr/>
        </p:nvSpPr>
        <p:spPr bwMode="auto">
          <a:xfrm>
            <a:off x="2326734" y="59762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785" name="TextBox 784">
            <a:extLst>
              <a:ext uri="{FF2B5EF4-FFF2-40B4-BE49-F238E27FC236}">
                <a16:creationId xmlns:a16="http://schemas.microsoft.com/office/drawing/2014/main" id="{264A58F0-FC3D-AB81-25D7-2A7B15A32B03}"/>
              </a:ext>
            </a:extLst>
          </p:cNvPr>
          <p:cNvSpPr txBox="1"/>
          <p:nvPr/>
        </p:nvSpPr>
        <p:spPr bwMode="auto">
          <a:xfrm>
            <a:off x="1802269" y="59762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86" name="TextBox 785">
            <a:extLst>
              <a:ext uri="{FF2B5EF4-FFF2-40B4-BE49-F238E27FC236}">
                <a16:creationId xmlns:a16="http://schemas.microsoft.com/office/drawing/2014/main" id="{5988ADB2-5A9A-5778-B28E-883B3BE5CB0C}"/>
              </a:ext>
            </a:extLst>
          </p:cNvPr>
          <p:cNvSpPr txBox="1"/>
          <p:nvPr/>
        </p:nvSpPr>
        <p:spPr bwMode="auto">
          <a:xfrm>
            <a:off x="2515188"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87" name="TextBox 786">
            <a:extLst>
              <a:ext uri="{FF2B5EF4-FFF2-40B4-BE49-F238E27FC236}">
                <a16:creationId xmlns:a16="http://schemas.microsoft.com/office/drawing/2014/main" id="{D8EF449B-EFF8-4E3F-B035-65AB2A1F5EB3}"/>
              </a:ext>
            </a:extLst>
          </p:cNvPr>
          <p:cNvSpPr txBox="1"/>
          <p:nvPr/>
        </p:nvSpPr>
        <p:spPr bwMode="auto">
          <a:xfrm>
            <a:off x="3272638"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88" name="TextBox 787">
            <a:extLst>
              <a:ext uri="{FF2B5EF4-FFF2-40B4-BE49-F238E27FC236}">
                <a16:creationId xmlns:a16="http://schemas.microsoft.com/office/drawing/2014/main" id="{611D483A-7518-B0AA-7B16-8C0847A4670B}"/>
              </a:ext>
            </a:extLst>
          </p:cNvPr>
          <p:cNvSpPr txBox="1"/>
          <p:nvPr/>
        </p:nvSpPr>
        <p:spPr bwMode="auto">
          <a:xfrm>
            <a:off x="3022430"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89" name="TextBox 788">
            <a:extLst>
              <a:ext uri="{FF2B5EF4-FFF2-40B4-BE49-F238E27FC236}">
                <a16:creationId xmlns:a16="http://schemas.microsoft.com/office/drawing/2014/main" id="{CF88C89C-D839-4E65-8DA8-3DA4E1B68B21}"/>
              </a:ext>
            </a:extLst>
          </p:cNvPr>
          <p:cNvSpPr txBox="1"/>
          <p:nvPr/>
        </p:nvSpPr>
        <p:spPr bwMode="auto">
          <a:xfrm>
            <a:off x="3791227"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90" name="TextBox 789">
            <a:extLst>
              <a:ext uri="{FF2B5EF4-FFF2-40B4-BE49-F238E27FC236}">
                <a16:creationId xmlns:a16="http://schemas.microsoft.com/office/drawing/2014/main" id="{DD020FF5-ADAD-AAEB-C787-80EB947B0A7A}"/>
              </a:ext>
            </a:extLst>
          </p:cNvPr>
          <p:cNvSpPr txBox="1"/>
          <p:nvPr/>
        </p:nvSpPr>
        <p:spPr bwMode="auto">
          <a:xfrm>
            <a:off x="4059633"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791" name="TextBox 790">
            <a:extLst>
              <a:ext uri="{FF2B5EF4-FFF2-40B4-BE49-F238E27FC236}">
                <a16:creationId xmlns:a16="http://schemas.microsoft.com/office/drawing/2014/main" id="{2160ABD7-C335-1255-861C-819C2F20A12A}"/>
              </a:ext>
            </a:extLst>
          </p:cNvPr>
          <p:cNvSpPr txBox="1"/>
          <p:nvPr/>
        </p:nvSpPr>
        <p:spPr bwMode="auto">
          <a:xfrm>
            <a:off x="4587346"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792" name="TextBox 791">
            <a:extLst>
              <a:ext uri="{FF2B5EF4-FFF2-40B4-BE49-F238E27FC236}">
                <a16:creationId xmlns:a16="http://schemas.microsoft.com/office/drawing/2014/main" id="{ABFE063C-6623-3479-E597-4EB447B3A9D7}"/>
              </a:ext>
            </a:extLst>
          </p:cNvPr>
          <p:cNvSpPr txBox="1"/>
          <p:nvPr/>
        </p:nvSpPr>
        <p:spPr bwMode="auto">
          <a:xfrm>
            <a:off x="4842104"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793" name="TextBox 792">
            <a:extLst>
              <a:ext uri="{FF2B5EF4-FFF2-40B4-BE49-F238E27FC236}">
                <a16:creationId xmlns:a16="http://schemas.microsoft.com/office/drawing/2014/main" id="{E7B80AA6-99B3-10DB-A0F6-ED29FA8917C0}"/>
              </a:ext>
            </a:extLst>
          </p:cNvPr>
          <p:cNvSpPr txBox="1"/>
          <p:nvPr/>
        </p:nvSpPr>
        <p:spPr bwMode="auto">
          <a:xfrm>
            <a:off x="5348159"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794" name="TextBox 793">
            <a:extLst>
              <a:ext uri="{FF2B5EF4-FFF2-40B4-BE49-F238E27FC236}">
                <a16:creationId xmlns:a16="http://schemas.microsoft.com/office/drawing/2014/main" id="{68995480-07C7-B907-6EE0-1A89F27C4F3A}"/>
              </a:ext>
            </a:extLst>
          </p:cNvPr>
          <p:cNvSpPr txBox="1"/>
          <p:nvPr/>
        </p:nvSpPr>
        <p:spPr bwMode="auto">
          <a:xfrm>
            <a:off x="5593054" y="59762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795" name="TextBox 794">
            <a:extLst>
              <a:ext uri="{FF2B5EF4-FFF2-40B4-BE49-F238E27FC236}">
                <a16:creationId xmlns:a16="http://schemas.microsoft.com/office/drawing/2014/main" id="{48BF69C7-50E4-3CED-594E-4BBDEA3F0982}"/>
              </a:ext>
            </a:extLst>
          </p:cNvPr>
          <p:cNvSpPr txBox="1"/>
          <p:nvPr/>
        </p:nvSpPr>
        <p:spPr bwMode="auto">
          <a:xfrm>
            <a:off x="2844846" y="6147449"/>
            <a:ext cx="2028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nvGrpSpPr>
          <p:cNvPr id="815" name="Group 814">
            <a:extLst>
              <a:ext uri="{FF2B5EF4-FFF2-40B4-BE49-F238E27FC236}">
                <a16:creationId xmlns:a16="http://schemas.microsoft.com/office/drawing/2014/main" id="{6B411DA4-E4A5-4490-0F46-08CD577BEE74}"/>
              </a:ext>
            </a:extLst>
          </p:cNvPr>
          <p:cNvGrpSpPr/>
          <p:nvPr/>
        </p:nvGrpSpPr>
        <p:grpSpPr>
          <a:xfrm>
            <a:off x="1426690" y="3880930"/>
            <a:ext cx="4499610" cy="407490"/>
            <a:chOff x="1607820" y="2663370"/>
            <a:chExt cx="4499610" cy="407490"/>
          </a:xfrm>
        </p:grpSpPr>
        <p:sp>
          <p:nvSpPr>
            <p:cNvPr id="854" name="Freeform: Shape 853">
              <a:extLst>
                <a:ext uri="{FF2B5EF4-FFF2-40B4-BE49-F238E27FC236}">
                  <a16:creationId xmlns:a16="http://schemas.microsoft.com/office/drawing/2014/main" id="{D39091BD-58F6-EACC-F87B-647F420521C4}"/>
                </a:ext>
              </a:extLst>
            </p:cNvPr>
            <p:cNvSpPr/>
            <p:nvPr/>
          </p:nvSpPr>
          <p:spPr bwMode="auto">
            <a:xfrm>
              <a:off x="1607820" y="2697480"/>
              <a:ext cx="4499610" cy="342900"/>
            </a:xfrm>
            <a:custGeom>
              <a:avLst/>
              <a:gdLst>
                <a:gd name="connsiteX0" fmla="*/ 4499610 w 4499610"/>
                <a:gd name="connsiteY0" fmla="*/ 342900 h 342900"/>
                <a:gd name="connsiteX1" fmla="*/ 3055620 w 4499610"/>
                <a:gd name="connsiteY1" fmla="*/ 342900 h 342900"/>
                <a:gd name="connsiteX2" fmla="*/ 3055620 w 4499610"/>
                <a:gd name="connsiteY2" fmla="*/ 259080 h 342900"/>
                <a:gd name="connsiteX3" fmla="*/ 2670810 w 4499610"/>
                <a:gd name="connsiteY3" fmla="*/ 259080 h 342900"/>
                <a:gd name="connsiteX4" fmla="*/ 2670810 w 4499610"/>
                <a:gd name="connsiteY4" fmla="*/ 201930 h 342900"/>
                <a:gd name="connsiteX5" fmla="*/ 784860 w 4499610"/>
                <a:gd name="connsiteY5" fmla="*/ 201930 h 342900"/>
                <a:gd name="connsiteX6" fmla="*/ 784860 w 4499610"/>
                <a:gd name="connsiteY6" fmla="*/ 167640 h 342900"/>
                <a:gd name="connsiteX7" fmla="*/ 701040 w 4499610"/>
                <a:gd name="connsiteY7" fmla="*/ 167640 h 342900"/>
                <a:gd name="connsiteX8" fmla="*/ 701040 w 4499610"/>
                <a:gd name="connsiteY8" fmla="*/ 129540 h 342900"/>
                <a:gd name="connsiteX9" fmla="*/ 678180 w 4499610"/>
                <a:gd name="connsiteY9" fmla="*/ 129540 h 342900"/>
                <a:gd name="connsiteX10" fmla="*/ 678180 w 4499610"/>
                <a:gd name="connsiteY10" fmla="*/ 76200 h 342900"/>
                <a:gd name="connsiteX11" fmla="*/ 300990 w 4499610"/>
                <a:gd name="connsiteY11" fmla="*/ 76200 h 342900"/>
                <a:gd name="connsiteX12" fmla="*/ 300990 w 4499610"/>
                <a:gd name="connsiteY12" fmla="*/ 49530 h 342900"/>
                <a:gd name="connsiteX13" fmla="*/ 171450 w 4499610"/>
                <a:gd name="connsiteY13" fmla="*/ 49530 h 342900"/>
                <a:gd name="connsiteX14" fmla="*/ 171450 w 4499610"/>
                <a:gd name="connsiteY14" fmla="*/ 0 h 342900"/>
                <a:gd name="connsiteX15" fmla="*/ 0 w 4499610"/>
                <a:gd name="connsiteY1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99610" h="342900">
                  <a:moveTo>
                    <a:pt x="4499610" y="342900"/>
                  </a:moveTo>
                  <a:lnTo>
                    <a:pt x="3055620" y="342900"/>
                  </a:lnTo>
                  <a:lnTo>
                    <a:pt x="3055620" y="259080"/>
                  </a:lnTo>
                  <a:lnTo>
                    <a:pt x="2670810" y="259080"/>
                  </a:lnTo>
                  <a:lnTo>
                    <a:pt x="2670810" y="201930"/>
                  </a:lnTo>
                  <a:lnTo>
                    <a:pt x="784860" y="201930"/>
                  </a:lnTo>
                  <a:lnTo>
                    <a:pt x="784860" y="167640"/>
                  </a:lnTo>
                  <a:lnTo>
                    <a:pt x="701040" y="167640"/>
                  </a:lnTo>
                  <a:lnTo>
                    <a:pt x="701040" y="129540"/>
                  </a:lnTo>
                  <a:lnTo>
                    <a:pt x="678180" y="129540"/>
                  </a:lnTo>
                  <a:lnTo>
                    <a:pt x="678180" y="76200"/>
                  </a:lnTo>
                  <a:lnTo>
                    <a:pt x="300990" y="76200"/>
                  </a:lnTo>
                  <a:lnTo>
                    <a:pt x="300990" y="49530"/>
                  </a:lnTo>
                  <a:lnTo>
                    <a:pt x="171450" y="49530"/>
                  </a:lnTo>
                  <a:lnTo>
                    <a:pt x="17145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855" name="Group 854">
              <a:extLst>
                <a:ext uri="{FF2B5EF4-FFF2-40B4-BE49-F238E27FC236}">
                  <a16:creationId xmlns:a16="http://schemas.microsoft.com/office/drawing/2014/main" id="{3CCDEAFF-5F19-E57D-CBAB-7F114815852C}"/>
                </a:ext>
              </a:extLst>
            </p:cNvPr>
            <p:cNvGrpSpPr/>
            <p:nvPr/>
          </p:nvGrpSpPr>
          <p:grpSpPr>
            <a:xfrm>
              <a:off x="4880492" y="3002460"/>
              <a:ext cx="1201221" cy="68400"/>
              <a:chOff x="4880492" y="3002460"/>
              <a:chExt cx="1201221" cy="68400"/>
            </a:xfrm>
          </p:grpSpPr>
          <p:cxnSp>
            <p:nvCxnSpPr>
              <p:cNvPr id="877" name="Straight Connector 876">
                <a:extLst>
                  <a:ext uri="{FF2B5EF4-FFF2-40B4-BE49-F238E27FC236}">
                    <a16:creationId xmlns:a16="http://schemas.microsoft.com/office/drawing/2014/main" id="{3361D84F-1004-E3DC-92A0-CB4EF3CB7F14}"/>
                  </a:ext>
                </a:extLst>
              </p:cNvPr>
              <p:cNvCxnSpPr>
                <a:cxnSpLocks/>
              </p:cNvCxnSpPr>
              <p:nvPr/>
            </p:nvCxnSpPr>
            <p:spPr bwMode="auto">
              <a:xfrm>
                <a:off x="5463631"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1678EE08-7970-4978-422B-AB1D8EB0035A}"/>
                  </a:ext>
                </a:extLst>
              </p:cNvPr>
              <p:cNvCxnSpPr>
                <a:cxnSpLocks/>
              </p:cNvCxnSpPr>
              <p:nvPr/>
            </p:nvCxnSpPr>
            <p:spPr bwMode="auto">
              <a:xfrm>
                <a:off x="5921426"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E0DF25B1-F568-3379-B7B4-580DCBA50B34}"/>
                  </a:ext>
                </a:extLst>
              </p:cNvPr>
              <p:cNvCxnSpPr>
                <a:cxnSpLocks/>
              </p:cNvCxnSpPr>
              <p:nvPr/>
            </p:nvCxnSpPr>
            <p:spPr bwMode="auto">
              <a:xfrm>
                <a:off x="5526718"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27E76A5F-7821-701F-0D64-B5EED615DA08}"/>
                  </a:ext>
                </a:extLst>
              </p:cNvPr>
              <p:cNvCxnSpPr>
                <a:cxnSpLocks/>
              </p:cNvCxnSpPr>
              <p:nvPr/>
            </p:nvCxnSpPr>
            <p:spPr bwMode="auto">
              <a:xfrm>
                <a:off x="5667113"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D175BCDE-7F5D-FB8E-8431-5D6C0671F61A}"/>
                  </a:ext>
                </a:extLst>
              </p:cNvPr>
              <p:cNvCxnSpPr>
                <a:cxnSpLocks/>
              </p:cNvCxnSpPr>
              <p:nvPr/>
            </p:nvCxnSpPr>
            <p:spPr bwMode="auto">
              <a:xfrm>
                <a:off x="5499627"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AC3C3262-B75D-4933-3992-EC4AF1D02A47}"/>
                  </a:ext>
                </a:extLst>
              </p:cNvPr>
              <p:cNvCxnSpPr>
                <a:cxnSpLocks/>
              </p:cNvCxnSpPr>
              <p:nvPr/>
            </p:nvCxnSpPr>
            <p:spPr bwMode="auto">
              <a:xfrm>
                <a:off x="5313169"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81102385-E06C-3A53-B2B4-6F9F4B462FDC}"/>
                  </a:ext>
                </a:extLst>
              </p:cNvPr>
              <p:cNvCxnSpPr>
                <a:cxnSpLocks/>
              </p:cNvCxnSpPr>
              <p:nvPr/>
            </p:nvCxnSpPr>
            <p:spPr bwMode="auto">
              <a:xfrm>
                <a:off x="5118483"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435C485A-B0CA-785C-BC89-8994B0A48FA6}"/>
                  </a:ext>
                </a:extLst>
              </p:cNvPr>
              <p:cNvCxnSpPr>
                <a:cxnSpLocks/>
              </p:cNvCxnSpPr>
              <p:nvPr/>
            </p:nvCxnSpPr>
            <p:spPr bwMode="auto">
              <a:xfrm>
                <a:off x="4880492"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683451DD-B14D-0FA9-CC85-31AC8169A941}"/>
                  </a:ext>
                </a:extLst>
              </p:cNvPr>
              <p:cNvCxnSpPr>
                <a:cxnSpLocks/>
              </p:cNvCxnSpPr>
              <p:nvPr/>
            </p:nvCxnSpPr>
            <p:spPr bwMode="auto">
              <a:xfrm>
                <a:off x="5143125"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47E20CF0-4FC4-43B9-1E59-9ACD5F71D122}"/>
                  </a:ext>
                </a:extLst>
              </p:cNvPr>
              <p:cNvCxnSpPr>
                <a:cxnSpLocks/>
              </p:cNvCxnSpPr>
              <p:nvPr/>
            </p:nvCxnSpPr>
            <p:spPr bwMode="auto">
              <a:xfrm>
                <a:off x="4982176"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0C99E06E-32C2-4362-AAA3-848498E4C2DA}"/>
                  </a:ext>
                </a:extLst>
              </p:cNvPr>
              <p:cNvCxnSpPr>
                <a:cxnSpLocks/>
              </p:cNvCxnSpPr>
              <p:nvPr/>
            </p:nvCxnSpPr>
            <p:spPr bwMode="auto">
              <a:xfrm>
                <a:off x="5061948"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86A12626-6403-40E1-4293-C34A6FC647F8}"/>
                  </a:ext>
                </a:extLst>
              </p:cNvPr>
              <p:cNvCxnSpPr>
                <a:cxnSpLocks/>
              </p:cNvCxnSpPr>
              <p:nvPr/>
            </p:nvCxnSpPr>
            <p:spPr bwMode="auto">
              <a:xfrm>
                <a:off x="5407040"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032A892D-1EBC-612A-A696-CCDC362F2DFE}"/>
                  </a:ext>
                </a:extLst>
              </p:cNvPr>
              <p:cNvCxnSpPr>
                <a:cxnSpLocks/>
              </p:cNvCxnSpPr>
              <p:nvPr/>
            </p:nvCxnSpPr>
            <p:spPr bwMode="auto">
              <a:xfrm>
                <a:off x="6081713"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D83F97BE-848E-1517-828E-E00C32D71EFC}"/>
                  </a:ext>
                </a:extLst>
              </p:cNvPr>
              <p:cNvCxnSpPr>
                <a:cxnSpLocks/>
              </p:cNvCxnSpPr>
              <p:nvPr/>
            </p:nvCxnSpPr>
            <p:spPr bwMode="auto">
              <a:xfrm>
                <a:off x="4897046"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4602828C-D720-0A32-3BFB-EFF39958C8D3}"/>
                  </a:ext>
                </a:extLst>
              </p:cNvPr>
              <p:cNvCxnSpPr>
                <a:cxnSpLocks/>
              </p:cNvCxnSpPr>
              <p:nvPr/>
            </p:nvCxnSpPr>
            <p:spPr bwMode="auto">
              <a:xfrm>
                <a:off x="5198329"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FD754AD2-66E1-B6AC-E609-A9440B215324}"/>
                  </a:ext>
                </a:extLst>
              </p:cNvPr>
              <p:cNvCxnSpPr>
                <a:cxnSpLocks/>
              </p:cNvCxnSpPr>
              <p:nvPr/>
            </p:nvCxnSpPr>
            <p:spPr bwMode="auto">
              <a:xfrm>
                <a:off x="5442497"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03FE7B61-A483-7C31-7F40-7BE39668680D}"/>
                  </a:ext>
                </a:extLst>
              </p:cNvPr>
              <p:cNvCxnSpPr>
                <a:cxnSpLocks/>
              </p:cNvCxnSpPr>
              <p:nvPr/>
            </p:nvCxnSpPr>
            <p:spPr bwMode="auto">
              <a:xfrm>
                <a:off x="5681889" y="3002460"/>
                <a:ext cx="0" cy="68400"/>
              </a:xfrm>
              <a:prstGeom prst="line">
                <a:avLst/>
              </a:prstGeom>
              <a:noFill/>
              <a:ln w="19050" cap="flat" cmpd="sng" algn="ctr">
                <a:solidFill>
                  <a:schemeClr val="accent1"/>
                </a:solidFill>
                <a:prstDash val="solid"/>
                <a:round/>
                <a:headEnd type="none" w="med" len="med"/>
                <a:tailEnd type="none" w="med" len="med"/>
              </a:ln>
              <a:effectLst/>
            </p:spPr>
          </p:cxnSp>
        </p:grpSp>
        <p:grpSp>
          <p:nvGrpSpPr>
            <p:cNvPr id="856" name="Group 855">
              <a:extLst>
                <a:ext uri="{FF2B5EF4-FFF2-40B4-BE49-F238E27FC236}">
                  <a16:creationId xmlns:a16="http://schemas.microsoft.com/office/drawing/2014/main" id="{7D95B93C-422F-6973-BF96-88DE888729A0}"/>
                </a:ext>
              </a:extLst>
            </p:cNvPr>
            <p:cNvGrpSpPr/>
            <p:nvPr/>
          </p:nvGrpSpPr>
          <p:grpSpPr>
            <a:xfrm>
              <a:off x="2906912" y="2865300"/>
              <a:ext cx="1887021" cy="205560"/>
              <a:chOff x="4308992" y="2754810"/>
              <a:chExt cx="1887021" cy="205560"/>
            </a:xfrm>
          </p:grpSpPr>
          <p:cxnSp>
            <p:nvCxnSpPr>
              <p:cNvPr id="860" name="Straight Connector 859">
                <a:extLst>
                  <a:ext uri="{FF2B5EF4-FFF2-40B4-BE49-F238E27FC236}">
                    <a16:creationId xmlns:a16="http://schemas.microsoft.com/office/drawing/2014/main" id="{707CC80F-F90D-2613-2AA9-FB0BFA846836}"/>
                  </a:ext>
                </a:extLst>
              </p:cNvPr>
              <p:cNvCxnSpPr>
                <a:cxnSpLocks/>
              </p:cNvCxnSpPr>
              <p:nvPr/>
            </p:nvCxnSpPr>
            <p:spPr bwMode="auto">
              <a:xfrm>
                <a:off x="5947501"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318308B6-609B-A67B-2508-46A6B65D2946}"/>
                  </a:ext>
                </a:extLst>
              </p:cNvPr>
              <p:cNvCxnSpPr>
                <a:cxnSpLocks/>
              </p:cNvCxnSpPr>
              <p:nvPr/>
            </p:nvCxnSpPr>
            <p:spPr bwMode="auto">
              <a:xfrm>
                <a:off x="6134786" y="289197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03FE88A7-8069-C6DE-0EE1-DC9D9B4500F9}"/>
                  </a:ext>
                </a:extLst>
              </p:cNvPr>
              <p:cNvCxnSpPr>
                <a:cxnSpLocks/>
              </p:cNvCxnSpPr>
              <p:nvPr/>
            </p:nvCxnSpPr>
            <p:spPr bwMode="auto">
              <a:xfrm>
                <a:off x="5141908" y="275481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4F8469CA-3745-CF04-3379-0E8571F7B15C}"/>
                  </a:ext>
                </a:extLst>
              </p:cNvPr>
              <p:cNvCxnSpPr>
                <a:cxnSpLocks/>
              </p:cNvCxnSpPr>
              <p:nvPr/>
            </p:nvCxnSpPr>
            <p:spPr bwMode="auto">
              <a:xfrm>
                <a:off x="6010013" y="280815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F5706033-91FD-5A70-466E-55FCD3D45C36}"/>
                  </a:ext>
                </a:extLst>
              </p:cNvPr>
              <p:cNvCxnSpPr>
                <a:cxnSpLocks/>
              </p:cNvCxnSpPr>
              <p:nvPr/>
            </p:nvCxnSpPr>
            <p:spPr bwMode="auto">
              <a:xfrm>
                <a:off x="5987307" y="280815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C8668A5A-FC2C-3F6C-0DDF-ED2A95DB96B8}"/>
                  </a:ext>
                </a:extLst>
              </p:cNvPr>
              <p:cNvCxnSpPr>
                <a:cxnSpLocks/>
              </p:cNvCxnSpPr>
              <p:nvPr/>
            </p:nvCxnSpPr>
            <p:spPr bwMode="auto">
              <a:xfrm>
                <a:off x="5739889"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408CB1BA-0F6A-FD57-8619-CF1E1CE55F5E}"/>
                  </a:ext>
                </a:extLst>
              </p:cNvPr>
              <p:cNvCxnSpPr>
                <a:cxnSpLocks/>
              </p:cNvCxnSpPr>
              <p:nvPr/>
            </p:nvCxnSpPr>
            <p:spPr bwMode="auto">
              <a:xfrm>
                <a:off x="5449953"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BD05F0DE-EAE4-54CF-B798-BA14892B69C4}"/>
                  </a:ext>
                </a:extLst>
              </p:cNvPr>
              <p:cNvCxnSpPr>
                <a:cxnSpLocks/>
              </p:cNvCxnSpPr>
              <p:nvPr/>
            </p:nvCxnSpPr>
            <p:spPr bwMode="auto">
              <a:xfrm>
                <a:off x="4308992"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16348D1E-C107-2226-EC92-7A4F31C5590F}"/>
                  </a:ext>
                </a:extLst>
              </p:cNvPr>
              <p:cNvCxnSpPr>
                <a:cxnSpLocks/>
              </p:cNvCxnSpPr>
              <p:nvPr/>
            </p:nvCxnSpPr>
            <p:spPr bwMode="auto">
              <a:xfrm>
                <a:off x="5695575"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9E57C6B1-41D8-DD88-E008-B2A6807815E1}"/>
                  </a:ext>
                </a:extLst>
              </p:cNvPr>
              <p:cNvCxnSpPr>
                <a:cxnSpLocks/>
              </p:cNvCxnSpPr>
              <p:nvPr/>
            </p:nvCxnSpPr>
            <p:spPr bwMode="auto">
              <a:xfrm>
                <a:off x="5618446"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B23DFA28-4AB9-63FD-4DA5-A9B0DEA88CF6}"/>
                  </a:ext>
                </a:extLst>
              </p:cNvPr>
              <p:cNvCxnSpPr>
                <a:cxnSpLocks/>
              </p:cNvCxnSpPr>
              <p:nvPr/>
            </p:nvCxnSpPr>
            <p:spPr bwMode="auto">
              <a:xfrm>
                <a:off x="5568678"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6EA6CE67-7723-F150-2112-3C96AA06BF36}"/>
                  </a:ext>
                </a:extLst>
              </p:cNvPr>
              <p:cNvCxnSpPr>
                <a:cxnSpLocks/>
              </p:cNvCxnSpPr>
              <p:nvPr/>
            </p:nvCxnSpPr>
            <p:spPr bwMode="auto">
              <a:xfrm>
                <a:off x="5803280"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4BCEC85B-9700-7E70-E490-F2246D384C19}"/>
                  </a:ext>
                </a:extLst>
              </p:cNvPr>
              <p:cNvCxnSpPr>
                <a:cxnSpLocks/>
              </p:cNvCxnSpPr>
              <p:nvPr/>
            </p:nvCxnSpPr>
            <p:spPr bwMode="auto">
              <a:xfrm>
                <a:off x="6196013" y="289197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6B404F75-69A0-A5E3-025F-8FA4DF3440C4}"/>
                  </a:ext>
                </a:extLst>
              </p:cNvPr>
              <p:cNvCxnSpPr>
                <a:cxnSpLocks/>
              </p:cNvCxnSpPr>
              <p:nvPr/>
            </p:nvCxnSpPr>
            <p:spPr bwMode="auto">
              <a:xfrm>
                <a:off x="5678096" y="276243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E2062BF6-7A68-4A3D-D8B9-714C3340F813}"/>
                  </a:ext>
                </a:extLst>
              </p:cNvPr>
              <p:cNvCxnSpPr>
                <a:cxnSpLocks/>
              </p:cNvCxnSpPr>
              <p:nvPr/>
            </p:nvCxnSpPr>
            <p:spPr bwMode="auto">
              <a:xfrm>
                <a:off x="5724109"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1FE33747-189D-7C96-22A1-8A3983AF7925}"/>
                  </a:ext>
                </a:extLst>
              </p:cNvPr>
              <p:cNvCxnSpPr>
                <a:cxnSpLocks/>
              </p:cNvCxnSpPr>
              <p:nvPr/>
            </p:nvCxnSpPr>
            <p:spPr bwMode="auto">
              <a:xfrm>
                <a:off x="5926367"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E5AFA467-F414-0906-6547-EB29582219FA}"/>
                  </a:ext>
                </a:extLst>
              </p:cNvPr>
              <p:cNvCxnSpPr>
                <a:cxnSpLocks/>
              </p:cNvCxnSpPr>
              <p:nvPr/>
            </p:nvCxnSpPr>
            <p:spPr bwMode="auto">
              <a:xfrm>
                <a:off x="6047649" y="2808150"/>
                <a:ext cx="0" cy="68400"/>
              </a:xfrm>
              <a:prstGeom prst="line">
                <a:avLst/>
              </a:prstGeom>
              <a:noFill/>
              <a:ln w="19050" cap="flat" cmpd="sng" algn="ctr">
                <a:solidFill>
                  <a:schemeClr val="accent1"/>
                </a:solidFill>
                <a:prstDash val="solid"/>
                <a:round/>
                <a:headEnd type="none" w="med" len="med"/>
                <a:tailEnd type="none" w="med" len="med"/>
              </a:ln>
              <a:effectLst/>
            </p:spPr>
          </p:cxnSp>
        </p:grpSp>
        <p:cxnSp>
          <p:nvCxnSpPr>
            <p:cNvPr id="857" name="Straight Connector 856">
              <a:extLst>
                <a:ext uri="{FF2B5EF4-FFF2-40B4-BE49-F238E27FC236}">
                  <a16:creationId xmlns:a16="http://schemas.microsoft.com/office/drawing/2014/main" id="{1B3D3C03-7222-0373-F2A0-2EAC3180342E}"/>
                </a:ext>
              </a:extLst>
            </p:cNvPr>
            <p:cNvCxnSpPr>
              <a:cxnSpLocks/>
            </p:cNvCxnSpPr>
            <p:nvPr/>
          </p:nvCxnSpPr>
          <p:spPr bwMode="auto">
            <a:xfrm>
              <a:off x="2434472" y="286530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9376FF9C-EC46-0FC0-DBC3-0A607BB54A40}"/>
                </a:ext>
              </a:extLst>
            </p:cNvPr>
            <p:cNvCxnSpPr>
              <a:cxnSpLocks/>
            </p:cNvCxnSpPr>
            <p:nvPr/>
          </p:nvCxnSpPr>
          <p:spPr bwMode="auto">
            <a:xfrm>
              <a:off x="2034422" y="27357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9E7F1735-FFDA-D305-8851-712D28FBAFC1}"/>
                </a:ext>
              </a:extLst>
            </p:cNvPr>
            <p:cNvCxnSpPr>
              <a:cxnSpLocks/>
            </p:cNvCxnSpPr>
            <p:nvPr/>
          </p:nvCxnSpPr>
          <p:spPr bwMode="auto">
            <a:xfrm>
              <a:off x="1615322" y="2663370"/>
              <a:ext cx="0" cy="68400"/>
            </a:xfrm>
            <a:prstGeom prst="line">
              <a:avLst/>
            </a:prstGeom>
            <a:noFill/>
            <a:ln w="19050" cap="flat" cmpd="sng" algn="ctr">
              <a:solidFill>
                <a:schemeClr val="accent1"/>
              </a:solidFill>
              <a:prstDash val="solid"/>
              <a:round/>
              <a:headEnd type="none" w="med" len="med"/>
              <a:tailEnd type="none" w="med" len="med"/>
            </a:ln>
            <a:effectLst/>
          </p:spPr>
        </p:cxnSp>
      </p:grpSp>
      <p:sp>
        <p:nvSpPr>
          <p:cNvPr id="816" name="Freeform: Shape 815">
            <a:extLst>
              <a:ext uri="{FF2B5EF4-FFF2-40B4-BE49-F238E27FC236}">
                <a16:creationId xmlns:a16="http://schemas.microsoft.com/office/drawing/2014/main" id="{6847A996-2D62-D7B0-2C20-39CC3C1CDC57}"/>
              </a:ext>
            </a:extLst>
          </p:cNvPr>
          <p:cNvSpPr/>
          <p:nvPr/>
        </p:nvSpPr>
        <p:spPr bwMode="auto">
          <a:xfrm>
            <a:off x="1434310" y="3911230"/>
            <a:ext cx="4362450" cy="929640"/>
          </a:xfrm>
          <a:custGeom>
            <a:avLst/>
            <a:gdLst>
              <a:gd name="connsiteX0" fmla="*/ 4362450 w 4362450"/>
              <a:gd name="connsiteY0" fmla="*/ 929640 h 929640"/>
              <a:gd name="connsiteX1" fmla="*/ 3067050 w 4362450"/>
              <a:gd name="connsiteY1" fmla="*/ 929640 h 929640"/>
              <a:gd name="connsiteX2" fmla="*/ 3067050 w 4362450"/>
              <a:gd name="connsiteY2" fmla="*/ 842010 h 929640"/>
              <a:gd name="connsiteX3" fmla="*/ 3002280 w 4362450"/>
              <a:gd name="connsiteY3" fmla="*/ 842010 h 929640"/>
              <a:gd name="connsiteX4" fmla="*/ 3002280 w 4362450"/>
              <a:gd name="connsiteY4" fmla="*/ 777240 h 929640"/>
              <a:gd name="connsiteX5" fmla="*/ 2952750 w 4362450"/>
              <a:gd name="connsiteY5" fmla="*/ 777240 h 929640"/>
              <a:gd name="connsiteX6" fmla="*/ 2952750 w 4362450"/>
              <a:gd name="connsiteY6" fmla="*/ 712470 h 929640"/>
              <a:gd name="connsiteX7" fmla="*/ 2590800 w 4362450"/>
              <a:gd name="connsiteY7" fmla="*/ 712470 h 929640"/>
              <a:gd name="connsiteX8" fmla="*/ 2590800 w 4362450"/>
              <a:gd name="connsiteY8" fmla="*/ 662940 h 929640"/>
              <a:gd name="connsiteX9" fmla="*/ 2324100 w 4362450"/>
              <a:gd name="connsiteY9" fmla="*/ 662940 h 929640"/>
              <a:gd name="connsiteX10" fmla="*/ 2324100 w 4362450"/>
              <a:gd name="connsiteY10" fmla="*/ 632460 h 929640"/>
              <a:gd name="connsiteX11" fmla="*/ 2049780 w 4362450"/>
              <a:gd name="connsiteY11" fmla="*/ 632460 h 929640"/>
              <a:gd name="connsiteX12" fmla="*/ 2049780 w 4362450"/>
              <a:gd name="connsiteY12" fmla="*/ 601980 h 929640"/>
              <a:gd name="connsiteX13" fmla="*/ 1950720 w 4362450"/>
              <a:gd name="connsiteY13" fmla="*/ 601980 h 929640"/>
              <a:gd name="connsiteX14" fmla="*/ 1950720 w 4362450"/>
              <a:gd name="connsiteY14" fmla="*/ 556260 h 929640"/>
              <a:gd name="connsiteX15" fmla="*/ 1908810 w 4362450"/>
              <a:gd name="connsiteY15" fmla="*/ 556260 h 929640"/>
              <a:gd name="connsiteX16" fmla="*/ 1908810 w 4362450"/>
              <a:gd name="connsiteY16" fmla="*/ 514350 h 929640"/>
              <a:gd name="connsiteX17" fmla="*/ 1885950 w 4362450"/>
              <a:gd name="connsiteY17" fmla="*/ 514350 h 929640"/>
              <a:gd name="connsiteX18" fmla="*/ 1885950 w 4362450"/>
              <a:gd name="connsiteY18" fmla="*/ 491490 h 929640"/>
              <a:gd name="connsiteX19" fmla="*/ 1805940 w 4362450"/>
              <a:gd name="connsiteY19" fmla="*/ 491490 h 929640"/>
              <a:gd name="connsiteX20" fmla="*/ 1805940 w 4362450"/>
              <a:gd name="connsiteY20" fmla="*/ 453390 h 929640"/>
              <a:gd name="connsiteX21" fmla="*/ 1767840 w 4362450"/>
              <a:gd name="connsiteY21" fmla="*/ 453390 h 929640"/>
              <a:gd name="connsiteX22" fmla="*/ 1767840 w 4362450"/>
              <a:gd name="connsiteY22" fmla="*/ 415290 h 929640"/>
              <a:gd name="connsiteX23" fmla="*/ 1466850 w 4362450"/>
              <a:gd name="connsiteY23" fmla="*/ 415290 h 929640"/>
              <a:gd name="connsiteX24" fmla="*/ 1466850 w 4362450"/>
              <a:gd name="connsiteY24" fmla="*/ 384810 h 929640"/>
              <a:gd name="connsiteX25" fmla="*/ 1421130 w 4362450"/>
              <a:gd name="connsiteY25" fmla="*/ 384810 h 929640"/>
              <a:gd name="connsiteX26" fmla="*/ 1421130 w 4362450"/>
              <a:gd name="connsiteY26" fmla="*/ 346710 h 929640"/>
              <a:gd name="connsiteX27" fmla="*/ 1390650 w 4362450"/>
              <a:gd name="connsiteY27" fmla="*/ 346710 h 929640"/>
              <a:gd name="connsiteX28" fmla="*/ 1390650 w 4362450"/>
              <a:gd name="connsiteY28" fmla="*/ 316230 h 929640"/>
              <a:gd name="connsiteX29" fmla="*/ 1112520 w 4362450"/>
              <a:gd name="connsiteY29" fmla="*/ 316230 h 929640"/>
              <a:gd name="connsiteX30" fmla="*/ 1112520 w 4362450"/>
              <a:gd name="connsiteY30" fmla="*/ 285750 h 929640"/>
              <a:gd name="connsiteX31" fmla="*/ 975360 w 4362450"/>
              <a:gd name="connsiteY31" fmla="*/ 285750 h 929640"/>
              <a:gd name="connsiteX32" fmla="*/ 975360 w 4362450"/>
              <a:gd name="connsiteY32" fmla="*/ 285750 h 929640"/>
              <a:gd name="connsiteX33" fmla="*/ 975360 w 4362450"/>
              <a:gd name="connsiteY33" fmla="*/ 259080 h 929640"/>
              <a:gd name="connsiteX34" fmla="*/ 811530 w 4362450"/>
              <a:gd name="connsiteY34" fmla="*/ 259080 h 929640"/>
              <a:gd name="connsiteX35" fmla="*/ 811530 w 4362450"/>
              <a:gd name="connsiteY35" fmla="*/ 224790 h 929640"/>
              <a:gd name="connsiteX36" fmla="*/ 762000 w 4362450"/>
              <a:gd name="connsiteY36" fmla="*/ 224790 h 929640"/>
              <a:gd name="connsiteX37" fmla="*/ 762000 w 4362450"/>
              <a:gd name="connsiteY37" fmla="*/ 201930 h 929640"/>
              <a:gd name="connsiteX38" fmla="*/ 670560 w 4362450"/>
              <a:gd name="connsiteY38" fmla="*/ 201930 h 929640"/>
              <a:gd name="connsiteX39" fmla="*/ 670560 w 4362450"/>
              <a:gd name="connsiteY39" fmla="*/ 156210 h 929640"/>
              <a:gd name="connsiteX40" fmla="*/ 632460 w 4362450"/>
              <a:gd name="connsiteY40" fmla="*/ 156210 h 929640"/>
              <a:gd name="connsiteX41" fmla="*/ 632460 w 4362450"/>
              <a:gd name="connsiteY41" fmla="*/ 121920 h 929640"/>
              <a:gd name="connsiteX42" fmla="*/ 521970 w 4362450"/>
              <a:gd name="connsiteY42" fmla="*/ 121920 h 929640"/>
              <a:gd name="connsiteX43" fmla="*/ 521970 w 4362450"/>
              <a:gd name="connsiteY43" fmla="*/ 106680 h 929640"/>
              <a:gd name="connsiteX44" fmla="*/ 411480 w 4362450"/>
              <a:gd name="connsiteY44" fmla="*/ 106680 h 929640"/>
              <a:gd name="connsiteX45" fmla="*/ 411480 w 4362450"/>
              <a:gd name="connsiteY45" fmla="*/ 76200 h 929640"/>
              <a:gd name="connsiteX46" fmla="*/ 228600 w 4362450"/>
              <a:gd name="connsiteY46" fmla="*/ 76200 h 929640"/>
              <a:gd name="connsiteX47" fmla="*/ 228600 w 4362450"/>
              <a:gd name="connsiteY47" fmla="*/ 38100 h 929640"/>
              <a:gd name="connsiteX48" fmla="*/ 160020 w 4362450"/>
              <a:gd name="connsiteY48" fmla="*/ 38100 h 929640"/>
              <a:gd name="connsiteX49" fmla="*/ 160020 w 4362450"/>
              <a:gd name="connsiteY49" fmla="*/ 0 h 929640"/>
              <a:gd name="connsiteX50" fmla="*/ 0 w 4362450"/>
              <a:gd name="connsiteY50" fmla="*/ 0 h 92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62450" h="929640">
                <a:moveTo>
                  <a:pt x="4362450" y="929640"/>
                </a:moveTo>
                <a:lnTo>
                  <a:pt x="3067050" y="929640"/>
                </a:lnTo>
                <a:lnTo>
                  <a:pt x="3067050" y="842010"/>
                </a:lnTo>
                <a:lnTo>
                  <a:pt x="3002280" y="842010"/>
                </a:lnTo>
                <a:lnTo>
                  <a:pt x="3002280" y="777240"/>
                </a:lnTo>
                <a:lnTo>
                  <a:pt x="2952750" y="777240"/>
                </a:lnTo>
                <a:lnTo>
                  <a:pt x="2952750" y="712470"/>
                </a:lnTo>
                <a:lnTo>
                  <a:pt x="2590800" y="712470"/>
                </a:lnTo>
                <a:lnTo>
                  <a:pt x="2590800" y="662940"/>
                </a:lnTo>
                <a:lnTo>
                  <a:pt x="2324100" y="662940"/>
                </a:lnTo>
                <a:lnTo>
                  <a:pt x="2324100" y="632460"/>
                </a:lnTo>
                <a:lnTo>
                  <a:pt x="2049780" y="632460"/>
                </a:lnTo>
                <a:lnTo>
                  <a:pt x="2049780" y="601980"/>
                </a:lnTo>
                <a:lnTo>
                  <a:pt x="1950720" y="601980"/>
                </a:lnTo>
                <a:lnTo>
                  <a:pt x="1950720" y="556260"/>
                </a:lnTo>
                <a:lnTo>
                  <a:pt x="1908810" y="556260"/>
                </a:lnTo>
                <a:lnTo>
                  <a:pt x="1908810" y="514350"/>
                </a:lnTo>
                <a:lnTo>
                  <a:pt x="1885950" y="514350"/>
                </a:lnTo>
                <a:lnTo>
                  <a:pt x="1885950" y="491490"/>
                </a:lnTo>
                <a:lnTo>
                  <a:pt x="1805940" y="491490"/>
                </a:lnTo>
                <a:lnTo>
                  <a:pt x="1805940" y="453390"/>
                </a:lnTo>
                <a:lnTo>
                  <a:pt x="1767840" y="453390"/>
                </a:lnTo>
                <a:lnTo>
                  <a:pt x="1767840" y="415290"/>
                </a:lnTo>
                <a:lnTo>
                  <a:pt x="1466850" y="415290"/>
                </a:lnTo>
                <a:lnTo>
                  <a:pt x="1466850" y="384810"/>
                </a:lnTo>
                <a:lnTo>
                  <a:pt x="1421130" y="384810"/>
                </a:lnTo>
                <a:lnTo>
                  <a:pt x="1421130" y="346710"/>
                </a:lnTo>
                <a:lnTo>
                  <a:pt x="1390650" y="346710"/>
                </a:lnTo>
                <a:lnTo>
                  <a:pt x="1390650" y="316230"/>
                </a:lnTo>
                <a:lnTo>
                  <a:pt x="1112520" y="316230"/>
                </a:lnTo>
                <a:lnTo>
                  <a:pt x="1112520" y="285750"/>
                </a:lnTo>
                <a:lnTo>
                  <a:pt x="975360" y="285750"/>
                </a:lnTo>
                <a:lnTo>
                  <a:pt x="975360" y="285750"/>
                </a:lnTo>
                <a:lnTo>
                  <a:pt x="975360" y="259080"/>
                </a:lnTo>
                <a:lnTo>
                  <a:pt x="811530" y="259080"/>
                </a:lnTo>
                <a:lnTo>
                  <a:pt x="811530" y="224790"/>
                </a:lnTo>
                <a:lnTo>
                  <a:pt x="762000" y="224790"/>
                </a:lnTo>
                <a:lnTo>
                  <a:pt x="762000" y="201930"/>
                </a:lnTo>
                <a:lnTo>
                  <a:pt x="670560" y="201930"/>
                </a:lnTo>
                <a:lnTo>
                  <a:pt x="670560" y="156210"/>
                </a:lnTo>
                <a:lnTo>
                  <a:pt x="632460" y="156210"/>
                </a:lnTo>
                <a:lnTo>
                  <a:pt x="632460" y="121920"/>
                </a:lnTo>
                <a:lnTo>
                  <a:pt x="521970" y="121920"/>
                </a:lnTo>
                <a:lnTo>
                  <a:pt x="521970" y="106680"/>
                </a:lnTo>
                <a:lnTo>
                  <a:pt x="411480" y="106680"/>
                </a:lnTo>
                <a:lnTo>
                  <a:pt x="411480" y="76200"/>
                </a:lnTo>
                <a:lnTo>
                  <a:pt x="228600" y="76200"/>
                </a:lnTo>
                <a:lnTo>
                  <a:pt x="228600" y="38100"/>
                </a:lnTo>
                <a:lnTo>
                  <a:pt x="160020" y="38100"/>
                </a:lnTo>
                <a:lnTo>
                  <a:pt x="16002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817" name="Group 816">
            <a:extLst>
              <a:ext uri="{FF2B5EF4-FFF2-40B4-BE49-F238E27FC236}">
                <a16:creationId xmlns:a16="http://schemas.microsoft.com/office/drawing/2014/main" id="{0F51B0D0-31D1-9AD3-3763-961158BBEDD9}"/>
              </a:ext>
            </a:extLst>
          </p:cNvPr>
          <p:cNvGrpSpPr/>
          <p:nvPr/>
        </p:nvGrpSpPr>
        <p:grpSpPr>
          <a:xfrm>
            <a:off x="2668632" y="4189540"/>
            <a:ext cx="3091207" cy="685620"/>
            <a:chOff x="2468762" y="2221410"/>
            <a:chExt cx="3091207" cy="685620"/>
          </a:xfrm>
        </p:grpSpPr>
        <p:grpSp>
          <p:nvGrpSpPr>
            <p:cNvPr id="818" name="Group 817">
              <a:extLst>
                <a:ext uri="{FF2B5EF4-FFF2-40B4-BE49-F238E27FC236}">
                  <a16:creationId xmlns:a16="http://schemas.microsoft.com/office/drawing/2014/main" id="{E2EFA914-4446-D827-A023-AF884A619739}"/>
                </a:ext>
              </a:extLst>
            </p:cNvPr>
            <p:cNvGrpSpPr/>
            <p:nvPr/>
          </p:nvGrpSpPr>
          <p:grpSpPr>
            <a:xfrm>
              <a:off x="4375076" y="2831010"/>
              <a:ext cx="1184893" cy="76020"/>
              <a:chOff x="4375076" y="2831010"/>
              <a:chExt cx="1184893" cy="76020"/>
            </a:xfrm>
          </p:grpSpPr>
          <p:cxnSp>
            <p:nvCxnSpPr>
              <p:cNvPr id="840" name="Straight Connector 839">
                <a:extLst>
                  <a:ext uri="{FF2B5EF4-FFF2-40B4-BE49-F238E27FC236}">
                    <a16:creationId xmlns:a16="http://schemas.microsoft.com/office/drawing/2014/main" id="{1E8BD233-9C0D-3A57-F16E-8EAB7EE3979D}"/>
                  </a:ext>
                </a:extLst>
              </p:cNvPr>
              <p:cNvCxnSpPr>
                <a:cxnSpLocks/>
              </p:cNvCxnSpPr>
              <p:nvPr/>
            </p:nvCxnSpPr>
            <p:spPr bwMode="auto">
              <a:xfrm>
                <a:off x="5284561"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F48842B9-1891-6667-5F12-D091D1C4E555}"/>
                  </a:ext>
                </a:extLst>
              </p:cNvPr>
              <p:cNvCxnSpPr>
                <a:cxnSpLocks/>
              </p:cNvCxnSpPr>
              <p:nvPr/>
            </p:nvCxnSpPr>
            <p:spPr bwMode="auto">
              <a:xfrm>
                <a:off x="5374318"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35B5F8B2-9C33-8CF3-0A85-C783E0A2F069}"/>
                  </a:ext>
                </a:extLst>
              </p:cNvPr>
              <p:cNvCxnSpPr>
                <a:cxnSpLocks/>
              </p:cNvCxnSpPr>
              <p:nvPr/>
            </p:nvCxnSpPr>
            <p:spPr bwMode="auto">
              <a:xfrm>
                <a:off x="5351037"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499F65B6-AE0E-E6AF-EC31-22A162C4C323}"/>
                  </a:ext>
                </a:extLst>
              </p:cNvPr>
              <p:cNvCxnSpPr>
                <a:cxnSpLocks/>
              </p:cNvCxnSpPr>
              <p:nvPr/>
            </p:nvCxnSpPr>
            <p:spPr bwMode="auto">
              <a:xfrm>
                <a:off x="5000749"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9A09742B-C601-7DF0-3959-1280C20B2650}"/>
                  </a:ext>
                </a:extLst>
              </p:cNvPr>
              <p:cNvCxnSpPr>
                <a:cxnSpLocks/>
              </p:cNvCxnSpPr>
              <p:nvPr/>
            </p:nvCxnSpPr>
            <p:spPr bwMode="auto">
              <a:xfrm>
                <a:off x="4939413"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7645732E-FDBD-2724-852D-6C42785B4331}"/>
                  </a:ext>
                </a:extLst>
              </p:cNvPr>
              <p:cNvCxnSpPr>
                <a:cxnSpLocks/>
              </p:cNvCxnSpPr>
              <p:nvPr/>
            </p:nvCxnSpPr>
            <p:spPr bwMode="auto">
              <a:xfrm>
                <a:off x="4495682"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727C4ECE-F702-E779-D72E-692DC46773FF}"/>
                  </a:ext>
                </a:extLst>
              </p:cNvPr>
              <p:cNvCxnSpPr>
                <a:cxnSpLocks/>
              </p:cNvCxnSpPr>
              <p:nvPr/>
            </p:nvCxnSpPr>
            <p:spPr bwMode="auto">
              <a:xfrm>
                <a:off x="4903095"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31BF87FC-3A9B-83A0-FCCF-564E39CB1827}"/>
                  </a:ext>
                </a:extLst>
              </p:cNvPr>
              <p:cNvCxnSpPr>
                <a:cxnSpLocks/>
              </p:cNvCxnSpPr>
              <p:nvPr/>
            </p:nvCxnSpPr>
            <p:spPr bwMode="auto">
              <a:xfrm>
                <a:off x="4555456"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D69484E0-4D5D-FAEC-598F-A8993547D72C}"/>
                  </a:ext>
                </a:extLst>
              </p:cNvPr>
              <p:cNvCxnSpPr>
                <a:cxnSpLocks/>
              </p:cNvCxnSpPr>
              <p:nvPr/>
            </p:nvCxnSpPr>
            <p:spPr bwMode="auto">
              <a:xfrm>
                <a:off x="4734288"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50028B11-01C7-A6C7-AA65-6E0D239244F5}"/>
                  </a:ext>
                </a:extLst>
              </p:cNvPr>
              <p:cNvCxnSpPr>
                <a:cxnSpLocks/>
              </p:cNvCxnSpPr>
              <p:nvPr/>
            </p:nvCxnSpPr>
            <p:spPr bwMode="auto">
              <a:xfrm>
                <a:off x="5029850" y="283101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51E6461E-833E-87B0-10CF-8B5BA0CB21A0}"/>
                  </a:ext>
                </a:extLst>
              </p:cNvPr>
              <p:cNvCxnSpPr>
                <a:cxnSpLocks/>
              </p:cNvCxnSpPr>
              <p:nvPr/>
            </p:nvCxnSpPr>
            <p:spPr bwMode="auto">
              <a:xfrm>
                <a:off x="4375076"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DB4C0D0A-F1AB-8AC1-C036-8D1831FC6D9F}"/>
                  </a:ext>
                </a:extLst>
              </p:cNvPr>
              <p:cNvCxnSpPr>
                <a:cxnSpLocks/>
              </p:cNvCxnSpPr>
              <p:nvPr/>
            </p:nvCxnSpPr>
            <p:spPr bwMode="auto">
              <a:xfrm>
                <a:off x="4973539"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D700C411-D2B1-2B3E-364E-A291696D81CB}"/>
                  </a:ext>
                </a:extLst>
              </p:cNvPr>
              <p:cNvCxnSpPr>
                <a:cxnSpLocks/>
              </p:cNvCxnSpPr>
              <p:nvPr/>
            </p:nvCxnSpPr>
            <p:spPr bwMode="auto">
              <a:xfrm>
                <a:off x="5149127"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1B71557E-C7AF-C87F-E79A-8F7F82E155AF}"/>
                  </a:ext>
                </a:extLst>
              </p:cNvPr>
              <p:cNvCxnSpPr>
                <a:cxnSpLocks/>
              </p:cNvCxnSpPr>
              <p:nvPr/>
            </p:nvCxnSpPr>
            <p:spPr bwMode="auto">
              <a:xfrm>
                <a:off x="5559969" y="2831010"/>
                <a:ext cx="0" cy="68400"/>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9" name="Group 818">
              <a:extLst>
                <a:ext uri="{FF2B5EF4-FFF2-40B4-BE49-F238E27FC236}">
                  <a16:creationId xmlns:a16="http://schemas.microsoft.com/office/drawing/2014/main" id="{D4BAB024-40CD-32D7-67D7-5C909FB781A8}"/>
                </a:ext>
              </a:extLst>
            </p:cNvPr>
            <p:cNvGrpSpPr/>
            <p:nvPr/>
          </p:nvGrpSpPr>
          <p:grpSpPr>
            <a:xfrm>
              <a:off x="3207902" y="2495730"/>
              <a:ext cx="1136451" cy="407490"/>
              <a:chOff x="4609982" y="2385240"/>
              <a:chExt cx="1136451" cy="407490"/>
            </a:xfrm>
          </p:grpSpPr>
          <p:cxnSp>
            <p:nvCxnSpPr>
              <p:cNvPr id="823" name="Straight Connector 822">
                <a:extLst>
                  <a:ext uri="{FF2B5EF4-FFF2-40B4-BE49-F238E27FC236}">
                    <a16:creationId xmlns:a16="http://schemas.microsoft.com/office/drawing/2014/main" id="{AC3DFEF6-A6FF-21FD-EB01-54CEE21BD002}"/>
                  </a:ext>
                </a:extLst>
              </p:cNvPr>
              <p:cNvCxnSpPr>
                <a:cxnSpLocks/>
              </p:cNvCxnSpPr>
              <p:nvPr/>
            </p:nvCxnSpPr>
            <p:spPr bwMode="auto">
              <a:xfrm>
                <a:off x="5433151" y="25033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CEE6EDE2-488D-73E4-F0C1-B1FBA282B41C}"/>
                  </a:ext>
                </a:extLst>
              </p:cNvPr>
              <p:cNvCxnSpPr>
                <a:cxnSpLocks/>
              </p:cNvCxnSpPr>
              <p:nvPr/>
            </p:nvCxnSpPr>
            <p:spPr bwMode="auto">
              <a:xfrm>
                <a:off x="5669966" y="26481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63A2688A-6F5A-302B-B17C-EA34A7E6DCD2}"/>
                  </a:ext>
                </a:extLst>
              </p:cNvPr>
              <p:cNvCxnSpPr>
                <a:cxnSpLocks/>
              </p:cNvCxnSpPr>
              <p:nvPr/>
            </p:nvCxnSpPr>
            <p:spPr bwMode="auto">
              <a:xfrm>
                <a:off x="4642798" y="239667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93B9B21A-AD0A-1725-0481-671F071FFE4C}"/>
                  </a:ext>
                </a:extLst>
              </p:cNvPr>
              <p:cNvCxnSpPr>
                <a:cxnSpLocks/>
              </p:cNvCxnSpPr>
              <p:nvPr/>
            </p:nvCxnSpPr>
            <p:spPr bwMode="auto">
              <a:xfrm>
                <a:off x="5545193" y="251097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4516B905-29B9-7208-5E31-9C927CA6DE8E}"/>
                  </a:ext>
                </a:extLst>
              </p:cNvPr>
              <p:cNvCxnSpPr>
                <a:cxnSpLocks/>
              </p:cNvCxnSpPr>
              <p:nvPr/>
            </p:nvCxnSpPr>
            <p:spPr bwMode="auto">
              <a:xfrm>
                <a:off x="5305317" y="251478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F749AECA-7313-1AF8-5D66-D436D2E2042F}"/>
                  </a:ext>
                </a:extLst>
              </p:cNvPr>
              <p:cNvCxnSpPr>
                <a:cxnSpLocks/>
              </p:cNvCxnSpPr>
              <p:nvPr/>
            </p:nvCxnSpPr>
            <p:spPr bwMode="auto">
              <a:xfrm>
                <a:off x="5137909" y="246144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D9248A49-5D40-C9C0-7724-0FFA1B5B19F0}"/>
                  </a:ext>
                </a:extLst>
              </p:cNvPr>
              <p:cNvCxnSpPr>
                <a:cxnSpLocks/>
              </p:cNvCxnSpPr>
              <p:nvPr/>
            </p:nvCxnSpPr>
            <p:spPr bwMode="auto">
              <a:xfrm>
                <a:off x="4794633" y="24271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B5A82139-4CDD-72A1-D9AB-36C0E4DAD5EF}"/>
                  </a:ext>
                </a:extLst>
              </p:cNvPr>
              <p:cNvCxnSpPr>
                <a:cxnSpLocks/>
              </p:cNvCxnSpPr>
              <p:nvPr/>
            </p:nvCxnSpPr>
            <p:spPr bwMode="auto">
              <a:xfrm>
                <a:off x="4609982" y="238524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B569345B-4BF1-4EC2-1B4E-7CDC02A5B1FF}"/>
                  </a:ext>
                </a:extLst>
              </p:cNvPr>
              <p:cNvCxnSpPr>
                <a:cxnSpLocks/>
              </p:cNvCxnSpPr>
              <p:nvPr/>
            </p:nvCxnSpPr>
            <p:spPr bwMode="auto">
              <a:xfrm>
                <a:off x="5101215" y="24652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3CBFC113-5CCA-675B-01C4-A463ED6A8F0A}"/>
                  </a:ext>
                </a:extLst>
              </p:cNvPr>
              <p:cNvCxnSpPr>
                <a:cxnSpLocks/>
              </p:cNvCxnSpPr>
              <p:nvPr/>
            </p:nvCxnSpPr>
            <p:spPr bwMode="auto">
              <a:xfrm>
                <a:off x="4864066" y="243096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FA40DAFC-D875-8D4B-612E-C747B9484AE6}"/>
                  </a:ext>
                </a:extLst>
              </p:cNvPr>
              <p:cNvCxnSpPr>
                <a:cxnSpLocks/>
              </p:cNvCxnSpPr>
              <p:nvPr/>
            </p:nvCxnSpPr>
            <p:spPr bwMode="auto">
              <a:xfrm>
                <a:off x="4829538" y="243096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2E33AE18-4C82-0BD6-4122-74CC3CDD01B4}"/>
                  </a:ext>
                </a:extLst>
              </p:cNvPr>
              <p:cNvCxnSpPr>
                <a:cxnSpLocks/>
              </p:cNvCxnSpPr>
              <p:nvPr/>
            </p:nvCxnSpPr>
            <p:spPr bwMode="auto">
              <a:xfrm>
                <a:off x="5227970" y="24652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DD366325-20A8-FAE5-2348-9CFB8386F758}"/>
                  </a:ext>
                </a:extLst>
              </p:cNvPr>
              <p:cNvCxnSpPr>
                <a:cxnSpLocks/>
              </p:cNvCxnSpPr>
              <p:nvPr/>
            </p:nvCxnSpPr>
            <p:spPr bwMode="auto">
              <a:xfrm>
                <a:off x="5746433" y="27243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3B05C358-1CD6-1DE0-06EB-D3E28061F176}"/>
                  </a:ext>
                </a:extLst>
              </p:cNvPr>
              <p:cNvCxnSpPr>
                <a:cxnSpLocks/>
              </p:cNvCxnSpPr>
              <p:nvPr/>
            </p:nvCxnSpPr>
            <p:spPr bwMode="auto">
              <a:xfrm>
                <a:off x="5011346" y="2457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038C6444-E503-53F4-943B-B58AA378CD76}"/>
                  </a:ext>
                </a:extLst>
              </p:cNvPr>
              <p:cNvCxnSpPr>
                <a:cxnSpLocks/>
              </p:cNvCxnSpPr>
              <p:nvPr/>
            </p:nvCxnSpPr>
            <p:spPr bwMode="auto">
              <a:xfrm>
                <a:off x="5072599" y="24652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4709B564-C81B-BDB4-8235-39A4BE140796}"/>
                  </a:ext>
                </a:extLst>
              </p:cNvPr>
              <p:cNvCxnSpPr>
                <a:cxnSpLocks/>
              </p:cNvCxnSpPr>
              <p:nvPr/>
            </p:nvCxnSpPr>
            <p:spPr bwMode="auto">
              <a:xfrm>
                <a:off x="5251997" y="251478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1A72B7F1-2E32-77CF-D70C-06576A3CDAD3}"/>
                  </a:ext>
                </a:extLst>
              </p:cNvPr>
              <p:cNvCxnSpPr>
                <a:cxnSpLocks/>
              </p:cNvCxnSpPr>
              <p:nvPr/>
            </p:nvCxnSpPr>
            <p:spPr bwMode="auto">
              <a:xfrm>
                <a:off x="5506629" y="2514780"/>
                <a:ext cx="0" cy="68400"/>
              </a:xfrm>
              <a:prstGeom prst="line">
                <a:avLst/>
              </a:prstGeom>
              <a:noFill/>
              <a:ln w="19050" cap="flat" cmpd="sng" algn="ctr">
                <a:solidFill>
                  <a:schemeClr val="accent3"/>
                </a:solidFill>
                <a:prstDash val="solid"/>
                <a:round/>
                <a:headEnd type="none" w="med" len="med"/>
                <a:tailEnd type="none" w="med" len="med"/>
              </a:ln>
              <a:effectLst/>
            </p:spPr>
          </p:cxnSp>
        </p:grpSp>
        <p:cxnSp>
          <p:nvCxnSpPr>
            <p:cNvPr id="820" name="Straight Connector 819">
              <a:extLst>
                <a:ext uri="{FF2B5EF4-FFF2-40B4-BE49-F238E27FC236}">
                  <a16:creationId xmlns:a16="http://schemas.microsoft.com/office/drawing/2014/main" id="{2BF9DD87-A0C8-74CB-ED04-DE4CE595B601}"/>
                </a:ext>
              </a:extLst>
            </p:cNvPr>
            <p:cNvCxnSpPr>
              <a:cxnSpLocks/>
            </p:cNvCxnSpPr>
            <p:nvPr/>
          </p:nvCxnSpPr>
          <p:spPr bwMode="auto">
            <a:xfrm>
              <a:off x="2735462" y="232428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58DCAA04-BE4A-F573-4128-FEEF399C5F01}"/>
                </a:ext>
              </a:extLst>
            </p:cNvPr>
            <p:cNvCxnSpPr>
              <a:cxnSpLocks/>
            </p:cNvCxnSpPr>
            <p:nvPr/>
          </p:nvCxnSpPr>
          <p:spPr bwMode="auto">
            <a:xfrm>
              <a:off x="2609732" y="22290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49B6700F-1D49-139B-A96F-ACD4B231F532}"/>
                </a:ext>
              </a:extLst>
            </p:cNvPr>
            <p:cNvCxnSpPr>
              <a:cxnSpLocks/>
            </p:cNvCxnSpPr>
            <p:nvPr/>
          </p:nvCxnSpPr>
          <p:spPr bwMode="auto">
            <a:xfrm>
              <a:off x="2468762" y="2221410"/>
              <a:ext cx="0" cy="68400"/>
            </a:xfrm>
            <a:prstGeom prst="line">
              <a:avLst/>
            </a:prstGeom>
            <a:noFill/>
            <a:ln w="19050" cap="flat" cmpd="sng" algn="ctr">
              <a:solidFill>
                <a:schemeClr val="accent3"/>
              </a:solidFill>
              <a:prstDash val="solid"/>
              <a:round/>
              <a:headEnd type="none" w="med" len="med"/>
              <a:tailEnd type="none" w="med" len="med"/>
            </a:ln>
            <a:effectLst/>
          </p:spPr>
        </p:cxnSp>
      </p:grpSp>
      <p:graphicFrame>
        <p:nvGraphicFramePr>
          <p:cNvPr id="927" name="Table 926">
            <a:extLst>
              <a:ext uri="{FF2B5EF4-FFF2-40B4-BE49-F238E27FC236}">
                <a16:creationId xmlns:a16="http://schemas.microsoft.com/office/drawing/2014/main" id="{7D0FE3F9-E055-8A21-BE6D-38BCFEEFD6D9}"/>
              </a:ext>
            </a:extLst>
          </p:cNvPr>
          <p:cNvGraphicFramePr>
            <a:graphicFrameLocks noGrp="1"/>
          </p:cNvGraphicFramePr>
          <p:nvPr>
            <p:extLst>
              <p:ext uri="{D42A27DB-BD31-4B8C-83A1-F6EECF244321}">
                <p14:modId xmlns:p14="http://schemas.microsoft.com/office/powerpoint/2010/main" val="3483380279"/>
              </p:ext>
            </p:extLst>
          </p:nvPr>
        </p:nvGraphicFramePr>
        <p:xfrm>
          <a:off x="3102220" y="1185180"/>
          <a:ext cx="3211509" cy="853440"/>
        </p:xfrm>
        <a:graphic>
          <a:graphicData uri="http://schemas.openxmlformats.org/drawingml/2006/table">
            <a:tbl>
              <a:tblPr firstRow="1" bandRow="1">
                <a:tableStyleId>{93296810-A885-4BE3-A3E7-6D5BEEA58F35}</a:tableStyleId>
              </a:tblPr>
              <a:tblGrid>
                <a:gridCol w="2194560">
                  <a:extLst>
                    <a:ext uri="{9D8B030D-6E8A-4147-A177-3AD203B41FA5}">
                      <a16:colId xmlns:a16="http://schemas.microsoft.com/office/drawing/2014/main" val="2313331287"/>
                    </a:ext>
                  </a:extLst>
                </a:gridCol>
                <a:gridCol w="1016949">
                  <a:extLst>
                    <a:ext uri="{9D8B030D-6E8A-4147-A177-3AD203B41FA5}">
                      <a16:colId xmlns:a16="http://schemas.microsoft.com/office/drawing/2014/main" val="1672222551"/>
                    </a:ext>
                  </a:extLst>
                </a:gridCol>
              </a:tblGrid>
              <a:tr h="182880">
                <a:tc>
                  <a:txBody>
                    <a:bodyPr/>
                    <a:lstStyle/>
                    <a:p>
                      <a:endParaRPr lang="en-US" sz="1400" dirty="0">
                        <a:solidFill>
                          <a:schemeClr val="bg1"/>
                        </a:solidFill>
                      </a:endParaRP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2-Yr PFS, %</a:t>
                      </a: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642179"/>
                  </a:ext>
                </a:extLst>
              </a:tr>
              <a:tr h="182880">
                <a:tc>
                  <a:txBody>
                    <a:bodyPr/>
                    <a:lstStyle/>
                    <a:p>
                      <a:r>
                        <a:rPr lang="en-US" sz="1400" b="1" dirty="0">
                          <a:solidFill>
                            <a:schemeClr val="accent1"/>
                          </a:solidFill>
                        </a:rPr>
                        <a:t>Dostarlimab + CT (n = 53)</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61.4</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0193492"/>
                  </a:ext>
                </a:extLst>
              </a:tr>
              <a:tr h="182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rPr>
                        <a:t>Placebo + CT (n = 65)</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15.7</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5604373"/>
                  </a:ext>
                </a:extLst>
              </a:tr>
              <a:tr h="182880">
                <a:tc gridSpan="2">
                  <a:txBody>
                    <a:bodyPr/>
                    <a:lstStyle/>
                    <a:p>
                      <a:pPr algn="ctr"/>
                      <a:r>
                        <a:rPr lang="de-DE" sz="1400" dirty="0">
                          <a:solidFill>
                            <a:schemeClr val="bg1"/>
                          </a:solidFill>
                        </a:rPr>
                        <a:t>HR: 0.28 (95% CI: 0.16-0.50; </a:t>
                      </a:r>
                      <a:r>
                        <a:rPr lang="de-DE" sz="1400" i="1" dirty="0">
                          <a:solidFill>
                            <a:schemeClr val="bg1"/>
                          </a:solidFill>
                        </a:rPr>
                        <a:t>P</a:t>
                      </a:r>
                      <a:r>
                        <a:rPr lang="de-DE" sz="1400" dirty="0">
                          <a:solidFill>
                            <a:schemeClr val="bg1"/>
                          </a:solidFill>
                        </a:rPr>
                        <a:t> &lt;.001)</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r>
                        <a:rPr lang="en-US" sz="1400" dirty="0">
                          <a:solidFill>
                            <a:schemeClr val="bg1"/>
                          </a:solidFill>
                        </a:rPr>
                        <a:t>15.7</a:t>
                      </a:r>
                    </a:p>
                  </a:txBody>
                  <a:tcPr/>
                </a:tc>
                <a:extLst>
                  <a:ext uri="{0D108BD9-81ED-4DB2-BD59-A6C34878D82A}">
                    <a16:rowId xmlns:a16="http://schemas.microsoft.com/office/drawing/2014/main" val="1066661055"/>
                  </a:ext>
                </a:extLst>
              </a:tr>
            </a:tbl>
          </a:graphicData>
        </a:graphic>
      </p:graphicFrame>
      <p:graphicFrame>
        <p:nvGraphicFramePr>
          <p:cNvPr id="5" name="Table 4">
            <a:extLst>
              <a:ext uri="{FF2B5EF4-FFF2-40B4-BE49-F238E27FC236}">
                <a16:creationId xmlns:a16="http://schemas.microsoft.com/office/drawing/2014/main" id="{F361F5A9-F47A-B31F-0A63-358569D4EDA8}"/>
              </a:ext>
            </a:extLst>
          </p:cNvPr>
          <p:cNvGraphicFramePr>
            <a:graphicFrameLocks noGrp="1"/>
          </p:cNvGraphicFramePr>
          <p:nvPr>
            <p:extLst>
              <p:ext uri="{D42A27DB-BD31-4B8C-83A1-F6EECF244321}">
                <p14:modId xmlns:p14="http://schemas.microsoft.com/office/powerpoint/2010/main" val="1759698777"/>
              </p:ext>
            </p:extLst>
          </p:nvPr>
        </p:nvGraphicFramePr>
        <p:xfrm>
          <a:off x="8511770" y="1185180"/>
          <a:ext cx="3211509" cy="853440"/>
        </p:xfrm>
        <a:graphic>
          <a:graphicData uri="http://schemas.openxmlformats.org/drawingml/2006/table">
            <a:tbl>
              <a:tblPr firstRow="1" bandRow="1">
                <a:tableStyleId>{93296810-A885-4BE3-A3E7-6D5BEEA58F35}</a:tableStyleId>
              </a:tblPr>
              <a:tblGrid>
                <a:gridCol w="2194560">
                  <a:extLst>
                    <a:ext uri="{9D8B030D-6E8A-4147-A177-3AD203B41FA5}">
                      <a16:colId xmlns:a16="http://schemas.microsoft.com/office/drawing/2014/main" val="2313331287"/>
                    </a:ext>
                  </a:extLst>
                </a:gridCol>
                <a:gridCol w="1016949">
                  <a:extLst>
                    <a:ext uri="{9D8B030D-6E8A-4147-A177-3AD203B41FA5}">
                      <a16:colId xmlns:a16="http://schemas.microsoft.com/office/drawing/2014/main" val="1672222551"/>
                    </a:ext>
                  </a:extLst>
                </a:gridCol>
              </a:tblGrid>
              <a:tr h="182880">
                <a:tc>
                  <a:txBody>
                    <a:bodyPr/>
                    <a:lstStyle/>
                    <a:p>
                      <a:endParaRPr lang="en-US" sz="1400" dirty="0">
                        <a:solidFill>
                          <a:schemeClr val="bg1"/>
                        </a:solidFill>
                      </a:endParaRP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2-Yr PFS, %</a:t>
                      </a: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642179"/>
                  </a:ext>
                </a:extLst>
              </a:tr>
              <a:tr h="182880">
                <a:tc>
                  <a:txBody>
                    <a:bodyPr/>
                    <a:lstStyle/>
                    <a:p>
                      <a:r>
                        <a:rPr lang="en-US" sz="1400" b="1" dirty="0">
                          <a:solidFill>
                            <a:schemeClr val="accent1"/>
                          </a:solidFill>
                        </a:rPr>
                        <a:t>Dostarlimab + CT (n = 192)</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28.4</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0193492"/>
                  </a:ext>
                </a:extLst>
              </a:tr>
              <a:tr h="182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rPr>
                        <a:t>Placebo + CT (n = 184)</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18.8</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5604373"/>
                  </a:ext>
                </a:extLst>
              </a:tr>
              <a:tr h="18288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0.76 (95% CI: 0.59-0.98</a:t>
                      </a:r>
                      <a:r>
                        <a:rPr lang="de-DE" sz="1400" dirty="0">
                          <a:solidFill>
                            <a:schemeClr val="bg1"/>
                          </a:solidFill>
                        </a:rPr>
                        <a:t>)</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r>
                        <a:rPr lang="en-US" sz="1400" dirty="0">
                          <a:solidFill>
                            <a:schemeClr val="bg1"/>
                          </a:solidFill>
                        </a:rPr>
                        <a:t>15.7</a:t>
                      </a:r>
                    </a:p>
                  </a:txBody>
                  <a:tcPr/>
                </a:tc>
                <a:extLst>
                  <a:ext uri="{0D108BD9-81ED-4DB2-BD59-A6C34878D82A}">
                    <a16:rowId xmlns:a16="http://schemas.microsoft.com/office/drawing/2014/main" val="1066661055"/>
                  </a:ext>
                </a:extLst>
              </a:tr>
            </a:tbl>
          </a:graphicData>
        </a:graphic>
      </p:graphicFrame>
      <p:graphicFrame>
        <p:nvGraphicFramePr>
          <p:cNvPr id="6" name="Table 5">
            <a:extLst>
              <a:ext uri="{FF2B5EF4-FFF2-40B4-BE49-F238E27FC236}">
                <a16:creationId xmlns:a16="http://schemas.microsoft.com/office/drawing/2014/main" id="{1F093CB2-2FB0-CC9E-4419-A4EC6D3419A6}"/>
              </a:ext>
            </a:extLst>
          </p:cNvPr>
          <p:cNvGraphicFramePr>
            <a:graphicFrameLocks noGrp="1"/>
          </p:cNvGraphicFramePr>
          <p:nvPr>
            <p:extLst>
              <p:ext uri="{D42A27DB-BD31-4B8C-83A1-F6EECF244321}">
                <p14:modId xmlns:p14="http://schemas.microsoft.com/office/powerpoint/2010/main" val="937850516"/>
              </p:ext>
            </p:extLst>
          </p:nvPr>
        </p:nvGraphicFramePr>
        <p:xfrm>
          <a:off x="1547511" y="5032343"/>
          <a:ext cx="3211509" cy="853440"/>
        </p:xfrm>
        <a:graphic>
          <a:graphicData uri="http://schemas.openxmlformats.org/drawingml/2006/table">
            <a:tbl>
              <a:tblPr firstRow="1" bandRow="1">
                <a:tableStyleId>{93296810-A885-4BE3-A3E7-6D5BEEA58F35}</a:tableStyleId>
              </a:tblPr>
              <a:tblGrid>
                <a:gridCol w="2194560">
                  <a:extLst>
                    <a:ext uri="{9D8B030D-6E8A-4147-A177-3AD203B41FA5}">
                      <a16:colId xmlns:a16="http://schemas.microsoft.com/office/drawing/2014/main" val="2313331287"/>
                    </a:ext>
                  </a:extLst>
                </a:gridCol>
                <a:gridCol w="1016949">
                  <a:extLst>
                    <a:ext uri="{9D8B030D-6E8A-4147-A177-3AD203B41FA5}">
                      <a16:colId xmlns:a16="http://schemas.microsoft.com/office/drawing/2014/main" val="1672222551"/>
                    </a:ext>
                  </a:extLst>
                </a:gridCol>
              </a:tblGrid>
              <a:tr h="182880">
                <a:tc>
                  <a:txBody>
                    <a:bodyPr/>
                    <a:lstStyle/>
                    <a:p>
                      <a:endParaRPr lang="en-US" sz="1400" dirty="0">
                        <a:solidFill>
                          <a:schemeClr val="bg1"/>
                        </a:solidFill>
                      </a:endParaRP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2-Yr OS, %</a:t>
                      </a: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642179"/>
                  </a:ext>
                </a:extLst>
              </a:tr>
              <a:tr h="182880">
                <a:tc>
                  <a:txBody>
                    <a:bodyPr/>
                    <a:lstStyle/>
                    <a:p>
                      <a:r>
                        <a:rPr lang="en-US" sz="1400" b="1" dirty="0">
                          <a:solidFill>
                            <a:schemeClr val="accent1"/>
                          </a:solidFill>
                        </a:rPr>
                        <a:t>Dostarlimab + CT (n = 53)</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83.3</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0193492"/>
                  </a:ext>
                </a:extLst>
              </a:tr>
              <a:tr h="182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rPr>
                        <a:t>Placebo + CT (n = 65)</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58.7</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5604373"/>
                  </a:ext>
                </a:extLst>
              </a:tr>
              <a:tr h="18288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bg1"/>
                          </a:solidFill>
                        </a:rPr>
                        <a:t>HR: </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0.30 (95% CI: 0.13-0.70)</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r>
                        <a:rPr lang="en-US" sz="1400" dirty="0">
                          <a:solidFill>
                            <a:schemeClr val="bg1"/>
                          </a:solidFill>
                        </a:rPr>
                        <a:t>15.7</a:t>
                      </a:r>
                    </a:p>
                  </a:txBody>
                  <a:tcPr/>
                </a:tc>
                <a:extLst>
                  <a:ext uri="{0D108BD9-81ED-4DB2-BD59-A6C34878D82A}">
                    <a16:rowId xmlns:a16="http://schemas.microsoft.com/office/drawing/2014/main" val="1066661055"/>
                  </a:ext>
                </a:extLst>
              </a:tr>
            </a:tbl>
          </a:graphicData>
        </a:graphic>
      </p:graphicFrame>
      <p:graphicFrame>
        <p:nvGraphicFramePr>
          <p:cNvPr id="7" name="Table 6">
            <a:extLst>
              <a:ext uri="{FF2B5EF4-FFF2-40B4-BE49-F238E27FC236}">
                <a16:creationId xmlns:a16="http://schemas.microsoft.com/office/drawing/2014/main" id="{496414BD-85A9-929E-8173-730C64E8D8A3}"/>
              </a:ext>
            </a:extLst>
          </p:cNvPr>
          <p:cNvGraphicFramePr>
            <a:graphicFrameLocks noGrp="1"/>
          </p:cNvGraphicFramePr>
          <p:nvPr>
            <p:extLst>
              <p:ext uri="{D42A27DB-BD31-4B8C-83A1-F6EECF244321}">
                <p14:modId xmlns:p14="http://schemas.microsoft.com/office/powerpoint/2010/main" val="2540914208"/>
              </p:ext>
            </p:extLst>
          </p:nvPr>
        </p:nvGraphicFramePr>
        <p:xfrm>
          <a:off x="6964061" y="5032343"/>
          <a:ext cx="3211509" cy="853440"/>
        </p:xfrm>
        <a:graphic>
          <a:graphicData uri="http://schemas.openxmlformats.org/drawingml/2006/table">
            <a:tbl>
              <a:tblPr firstRow="1" bandRow="1">
                <a:tableStyleId>{93296810-A885-4BE3-A3E7-6D5BEEA58F35}</a:tableStyleId>
              </a:tblPr>
              <a:tblGrid>
                <a:gridCol w="2194560">
                  <a:extLst>
                    <a:ext uri="{9D8B030D-6E8A-4147-A177-3AD203B41FA5}">
                      <a16:colId xmlns:a16="http://schemas.microsoft.com/office/drawing/2014/main" val="2313331287"/>
                    </a:ext>
                  </a:extLst>
                </a:gridCol>
                <a:gridCol w="1016949">
                  <a:extLst>
                    <a:ext uri="{9D8B030D-6E8A-4147-A177-3AD203B41FA5}">
                      <a16:colId xmlns:a16="http://schemas.microsoft.com/office/drawing/2014/main" val="1672222551"/>
                    </a:ext>
                  </a:extLst>
                </a:gridCol>
              </a:tblGrid>
              <a:tr h="182880">
                <a:tc>
                  <a:txBody>
                    <a:bodyPr/>
                    <a:lstStyle/>
                    <a:p>
                      <a:endParaRPr lang="en-US" sz="1400" dirty="0">
                        <a:solidFill>
                          <a:schemeClr val="bg1"/>
                        </a:solidFill>
                      </a:endParaRP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2-Yr OS, %</a:t>
                      </a: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642179"/>
                  </a:ext>
                </a:extLst>
              </a:tr>
              <a:tr h="182880">
                <a:tc>
                  <a:txBody>
                    <a:bodyPr/>
                    <a:lstStyle/>
                    <a:p>
                      <a:r>
                        <a:rPr lang="en-US" sz="1400" b="1" dirty="0">
                          <a:solidFill>
                            <a:schemeClr val="accent1"/>
                          </a:solidFill>
                        </a:rPr>
                        <a:t>Dostarlimab + CT (n = 192)</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67.7</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0193492"/>
                  </a:ext>
                </a:extLst>
              </a:tr>
              <a:tr h="1828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accent3"/>
                          </a:solidFill>
                        </a:rPr>
                        <a:t>Placebo + CT (n = 184)</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55.1</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5604373"/>
                  </a:ext>
                </a:extLst>
              </a:tr>
              <a:tr h="18288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0.73 (95% CI: 0.52-1.02)</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r>
                        <a:rPr lang="en-US" sz="1400" dirty="0">
                          <a:solidFill>
                            <a:schemeClr val="bg1"/>
                          </a:solidFill>
                        </a:rPr>
                        <a:t>15.7</a:t>
                      </a:r>
                    </a:p>
                  </a:txBody>
                  <a:tcPr/>
                </a:tc>
                <a:extLst>
                  <a:ext uri="{0D108BD9-81ED-4DB2-BD59-A6C34878D82A}">
                    <a16:rowId xmlns:a16="http://schemas.microsoft.com/office/drawing/2014/main" val="1066661055"/>
                  </a:ext>
                </a:extLst>
              </a:tr>
            </a:tbl>
          </a:graphicData>
        </a:graphic>
      </p:graphicFrame>
    </p:spTree>
    <p:extLst>
      <p:ext uri="{BB962C8B-B14F-4D97-AF65-F5344CB8AC3E}">
        <p14:creationId xmlns:p14="http://schemas.microsoft.com/office/powerpoint/2010/main" val="1078974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NRG-GY018: AEs in ≥15% of Patients </a:t>
            </a:r>
          </a:p>
        </p:txBody>
      </p:sp>
      <p:sp>
        <p:nvSpPr>
          <p:cNvPr id="6" name="Text Box 15">
            <a:extLst>
              <a:ext uri="{FF2B5EF4-FFF2-40B4-BE49-F238E27FC236}">
                <a16:creationId xmlns:a16="http://schemas.microsoft.com/office/drawing/2014/main" id="{33F03D18-0A57-BC46-0078-E4C801EF0107}"/>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Eskander. SGO 2023. Abstr 338166. Eskander. NEJM. 2023;388:2159.</a:t>
            </a:r>
            <a:r>
              <a:rPr lang="en-US" altLang="en-US" sz="1200" b="0" dirty="0">
                <a:solidFill>
                  <a:srgbClr val="455560"/>
                </a:solidFill>
                <a:latin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B586261A-4186-C8CD-8A8A-566101534C1D}"/>
              </a:ext>
            </a:extLst>
          </p:cNvPr>
          <p:cNvGrpSpPr/>
          <p:nvPr/>
        </p:nvGrpSpPr>
        <p:grpSpPr>
          <a:xfrm>
            <a:off x="33258" y="1295336"/>
            <a:ext cx="6128585" cy="4617715"/>
            <a:chOff x="10108" y="1295336"/>
            <a:chExt cx="6128585" cy="4617715"/>
          </a:xfrm>
        </p:grpSpPr>
        <p:sp>
          <p:nvSpPr>
            <p:cNvPr id="5" name="TextBox 4">
              <a:extLst>
                <a:ext uri="{FF2B5EF4-FFF2-40B4-BE49-F238E27FC236}">
                  <a16:creationId xmlns:a16="http://schemas.microsoft.com/office/drawing/2014/main" id="{ADC92FC9-1C42-B38E-0EBA-73DA4300EE2D}"/>
                </a:ext>
              </a:extLst>
            </p:cNvPr>
            <p:cNvSpPr txBox="1"/>
            <p:nvPr/>
          </p:nvSpPr>
          <p:spPr bwMode="auto">
            <a:xfrm>
              <a:off x="2181890" y="2005387"/>
              <a:ext cx="1787669" cy="3413755"/>
            </a:xfrm>
            <a:prstGeom prst="rect">
              <a:avLst/>
            </a:prstGeom>
            <a:noFill/>
            <a:ln>
              <a:noFill/>
            </a:ln>
          </p:spPr>
          <p:txBody>
            <a:bodyPr wrap="none" rtlCol="0">
              <a:spAutoFit/>
            </a:bodyPr>
            <a:lstStyle/>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Fatigue</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Peripheral sensory neuropathy</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Anemia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Nausea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Constipation</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Diarrhea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Thrombocytopenia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Arthralgia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Dyspnea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Myalgia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Neutropenia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Vomiting</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Weight loss</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Rash</a:t>
              </a:r>
            </a:p>
          </p:txBody>
        </p:sp>
        <p:sp>
          <p:nvSpPr>
            <p:cNvPr id="7" name="Rectangle 6">
              <a:extLst>
                <a:ext uri="{FF2B5EF4-FFF2-40B4-BE49-F238E27FC236}">
                  <a16:creationId xmlns:a16="http://schemas.microsoft.com/office/drawing/2014/main" id="{DD2A79C9-9D0B-4720-E9F4-E45B2716D874}"/>
                </a:ext>
              </a:extLst>
            </p:cNvPr>
            <p:cNvSpPr/>
            <p:nvPr/>
          </p:nvSpPr>
          <p:spPr bwMode="auto">
            <a:xfrm>
              <a:off x="3956344" y="2034491"/>
              <a:ext cx="121302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764AAD2D-FECC-7E8D-47DE-240E77BA8E6C}"/>
                </a:ext>
              </a:extLst>
            </p:cNvPr>
            <p:cNvSpPr/>
            <p:nvPr/>
          </p:nvSpPr>
          <p:spPr bwMode="auto">
            <a:xfrm>
              <a:off x="3956344" y="2275324"/>
              <a:ext cx="1159579"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A4131A88-19C3-A677-A0A9-92B75EEDA48E}"/>
                </a:ext>
              </a:extLst>
            </p:cNvPr>
            <p:cNvSpPr/>
            <p:nvPr/>
          </p:nvSpPr>
          <p:spPr bwMode="auto">
            <a:xfrm>
              <a:off x="3956344" y="2516157"/>
              <a:ext cx="1064087"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1C28FEFE-1FB7-2479-BD30-8CF3EDA1B92F}"/>
                </a:ext>
              </a:extLst>
            </p:cNvPr>
            <p:cNvSpPr/>
            <p:nvPr/>
          </p:nvSpPr>
          <p:spPr bwMode="auto">
            <a:xfrm>
              <a:off x="3956344" y="2756990"/>
              <a:ext cx="83445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FAB942B9-E84C-5421-F933-EBAE5525C573}"/>
                </a:ext>
              </a:extLst>
            </p:cNvPr>
            <p:cNvSpPr/>
            <p:nvPr/>
          </p:nvSpPr>
          <p:spPr bwMode="auto">
            <a:xfrm>
              <a:off x="3956344" y="2997823"/>
              <a:ext cx="776383"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7359A001-2562-9ADB-BE3C-8C39DAFB59CE}"/>
                </a:ext>
              </a:extLst>
            </p:cNvPr>
            <p:cNvSpPr/>
            <p:nvPr/>
          </p:nvSpPr>
          <p:spPr bwMode="auto">
            <a:xfrm>
              <a:off x="3956344" y="3238656"/>
              <a:ext cx="647469"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4A353870-D6B0-CB0C-B8BE-A8956B356689}"/>
                </a:ext>
              </a:extLst>
            </p:cNvPr>
            <p:cNvSpPr/>
            <p:nvPr/>
          </p:nvSpPr>
          <p:spPr bwMode="auto">
            <a:xfrm>
              <a:off x="3956344" y="3479489"/>
              <a:ext cx="427683"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516FC554-6E17-8C5C-C365-C7C47A081A18}"/>
                </a:ext>
              </a:extLst>
            </p:cNvPr>
            <p:cNvSpPr/>
            <p:nvPr/>
          </p:nvSpPr>
          <p:spPr bwMode="auto">
            <a:xfrm>
              <a:off x="3956345" y="3720322"/>
              <a:ext cx="545946"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55552A2E-AD4D-4939-0917-8DA7BA14BC3F}"/>
                </a:ext>
              </a:extLst>
            </p:cNvPr>
            <p:cNvSpPr/>
            <p:nvPr/>
          </p:nvSpPr>
          <p:spPr bwMode="auto">
            <a:xfrm>
              <a:off x="3956345" y="5165320"/>
              <a:ext cx="204219"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70C44241-6A06-9529-9FC8-5EBDD5CA6E7D}"/>
                </a:ext>
              </a:extLst>
            </p:cNvPr>
            <p:cNvSpPr/>
            <p:nvPr/>
          </p:nvSpPr>
          <p:spPr bwMode="auto">
            <a:xfrm>
              <a:off x="3956345" y="3961155"/>
              <a:ext cx="382466"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03F79568-B02F-8368-E7CB-0CC1223BC713}"/>
                </a:ext>
              </a:extLst>
            </p:cNvPr>
            <p:cNvSpPr/>
            <p:nvPr/>
          </p:nvSpPr>
          <p:spPr bwMode="auto">
            <a:xfrm>
              <a:off x="3956345" y="4201988"/>
              <a:ext cx="33493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DC099D5B-78D6-9802-82BE-5AD9AA50C720}"/>
                </a:ext>
              </a:extLst>
            </p:cNvPr>
            <p:cNvSpPr/>
            <p:nvPr/>
          </p:nvSpPr>
          <p:spPr bwMode="auto">
            <a:xfrm>
              <a:off x="3956344" y="4442821"/>
              <a:ext cx="53149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98225EA4-F99F-F2DE-5121-6990AE1C73E3}"/>
                </a:ext>
              </a:extLst>
            </p:cNvPr>
            <p:cNvSpPr/>
            <p:nvPr/>
          </p:nvSpPr>
          <p:spPr bwMode="auto">
            <a:xfrm>
              <a:off x="3956345" y="4683654"/>
              <a:ext cx="279246"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2544BFDE-007B-4F47-5E88-F4AE921D7C21}"/>
                </a:ext>
              </a:extLst>
            </p:cNvPr>
            <p:cNvSpPr/>
            <p:nvPr/>
          </p:nvSpPr>
          <p:spPr bwMode="auto">
            <a:xfrm>
              <a:off x="3956345" y="4924487"/>
              <a:ext cx="143390"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FD5825CB-0841-FCB0-9ABB-96EA32495CDF}"/>
                </a:ext>
              </a:extLst>
            </p:cNvPr>
            <p:cNvSpPr/>
            <p:nvPr/>
          </p:nvSpPr>
          <p:spPr bwMode="auto">
            <a:xfrm>
              <a:off x="3956345" y="2032820"/>
              <a:ext cx="1159580"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362DD363-B79F-F297-4FEB-55234885D68E}"/>
                </a:ext>
              </a:extLst>
            </p:cNvPr>
            <p:cNvSpPr/>
            <p:nvPr/>
          </p:nvSpPr>
          <p:spPr bwMode="auto">
            <a:xfrm>
              <a:off x="3949994" y="2273653"/>
              <a:ext cx="1123576"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FB494C2B-6B26-87F4-BCF3-05CE5AFF1D5A}"/>
                </a:ext>
              </a:extLst>
            </p:cNvPr>
            <p:cNvSpPr/>
            <p:nvPr/>
          </p:nvSpPr>
          <p:spPr bwMode="auto">
            <a:xfrm>
              <a:off x="3949995" y="2514486"/>
              <a:ext cx="880180"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20ED3962-9C34-2F7E-1718-5523F6474BAE}"/>
                </a:ext>
              </a:extLst>
            </p:cNvPr>
            <p:cNvSpPr/>
            <p:nvPr/>
          </p:nvSpPr>
          <p:spPr bwMode="auto">
            <a:xfrm>
              <a:off x="3962694" y="2755319"/>
              <a:ext cx="800073"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79DEC98E-3AE1-083C-1103-12D760B7403A}"/>
                </a:ext>
              </a:extLst>
            </p:cNvPr>
            <p:cNvSpPr/>
            <p:nvPr/>
          </p:nvSpPr>
          <p:spPr bwMode="auto">
            <a:xfrm>
              <a:off x="3956345" y="2996152"/>
              <a:ext cx="776382"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BD052404-87A0-A76D-9758-42932074CFE1}"/>
                </a:ext>
              </a:extLst>
            </p:cNvPr>
            <p:cNvSpPr/>
            <p:nvPr/>
          </p:nvSpPr>
          <p:spPr bwMode="auto">
            <a:xfrm>
              <a:off x="3965869" y="3236985"/>
              <a:ext cx="604710"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B1252FC7-88DE-492E-99B7-212E9073EECA}"/>
                </a:ext>
              </a:extLst>
            </p:cNvPr>
            <p:cNvSpPr/>
            <p:nvPr/>
          </p:nvSpPr>
          <p:spPr bwMode="auto">
            <a:xfrm>
              <a:off x="3949995" y="3477818"/>
              <a:ext cx="388816"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D55063AA-A286-0B4C-4AEC-CCF9E5BAF083}"/>
                </a:ext>
              </a:extLst>
            </p:cNvPr>
            <p:cNvSpPr/>
            <p:nvPr/>
          </p:nvSpPr>
          <p:spPr bwMode="auto">
            <a:xfrm>
              <a:off x="3956345" y="3718651"/>
              <a:ext cx="524872"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F0FD4ED6-66F3-886B-75BD-5DA3C8D7E016}"/>
                </a:ext>
              </a:extLst>
            </p:cNvPr>
            <p:cNvSpPr/>
            <p:nvPr/>
          </p:nvSpPr>
          <p:spPr bwMode="auto">
            <a:xfrm>
              <a:off x="3962694" y="5163649"/>
              <a:ext cx="179283"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E392719D-6A6B-5884-E04A-C4DEC3B66A2B}"/>
                </a:ext>
              </a:extLst>
            </p:cNvPr>
            <p:cNvSpPr/>
            <p:nvPr/>
          </p:nvSpPr>
          <p:spPr bwMode="auto">
            <a:xfrm>
              <a:off x="3956345" y="3959484"/>
              <a:ext cx="382466"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E5FFC907-544B-3A72-4A1B-2DA2159739A3}"/>
                </a:ext>
              </a:extLst>
            </p:cNvPr>
            <p:cNvSpPr/>
            <p:nvPr/>
          </p:nvSpPr>
          <p:spPr bwMode="auto">
            <a:xfrm>
              <a:off x="3956345" y="4200317"/>
              <a:ext cx="299587"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14C05A3F-69E6-BF73-0A09-3288373A9D0D}"/>
                </a:ext>
              </a:extLst>
            </p:cNvPr>
            <p:cNvSpPr/>
            <p:nvPr/>
          </p:nvSpPr>
          <p:spPr bwMode="auto">
            <a:xfrm>
              <a:off x="3946820" y="4441150"/>
              <a:ext cx="299586"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C09BD510-7C4F-F291-180E-805AF7B3221C}"/>
                </a:ext>
              </a:extLst>
            </p:cNvPr>
            <p:cNvSpPr/>
            <p:nvPr/>
          </p:nvSpPr>
          <p:spPr bwMode="auto">
            <a:xfrm>
              <a:off x="3956345" y="4681983"/>
              <a:ext cx="259574"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E45986E2-58EF-AF1E-2008-90E5D5227EFD}"/>
                </a:ext>
              </a:extLst>
            </p:cNvPr>
            <p:cNvSpPr/>
            <p:nvPr/>
          </p:nvSpPr>
          <p:spPr bwMode="auto">
            <a:xfrm>
              <a:off x="3956345" y="4922816"/>
              <a:ext cx="125476"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6811000C-689C-3CEB-C62A-DD0E18E14BF7}"/>
                </a:ext>
              </a:extLst>
            </p:cNvPr>
            <p:cNvSpPr/>
            <p:nvPr/>
          </p:nvSpPr>
          <p:spPr bwMode="auto">
            <a:xfrm>
              <a:off x="936641" y="2046634"/>
              <a:ext cx="1265289"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24E7896A-9219-6045-43EB-C987ACCC9064}"/>
                </a:ext>
              </a:extLst>
            </p:cNvPr>
            <p:cNvSpPr/>
            <p:nvPr/>
          </p:nvSpPr>
          <p:spPr bwMode="auto">
            <a:xfrm>
              <a:off x="1108802" y="2287467"/>
              <a:ext cx="1093128"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DC4C269F-E885-9B69-12F7-814E558FCD9A}"/>
                </a:ext>
              </a:extLst>
            </p:cNvPr>
            <p:cNvSpPr/>
            <p:nvPr/>
          </p:nvSpPr>
          <p:spPr bwMode="auto">
            <a:xfrm>
              <a:off x="1108802" y="2528300"/>
              <a:ext cx="1093128"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E5845C52-F4ED-20D0-E07F-CF6F85D5F0D0}"/>
                </a:ext>
              </a:extLst>
            </p:cNvPr>
            <p:cNvSpPr/>
            <p:nvPr/>
          </p:nvSpPr>
          <p:spPr bwMode="auto">
            <a:xfrm>
              <a:off x="1341573" y="2769133"/>
              <a:ext cx="860357"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C2F22F72-866E-CCFE-B9A5-8D2F300A34AF}"/>
                </a:ext>
              </a:extLst>
            </p:cNvPr>
            <p:cNvSpPr/>
            <p:nvPr/>
          </p:nvSpPr>
          <p:spPr bwMode="auto">
            <a:xfrm>
              <a:off x="1347942" y="3009966"/>
              <a:ext cx="853988"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FF369C93-1A0B-D48A-F0AC-ADB63ED6CFFE}"/>
                </a:ext>
              </a:extLst>
            </p:cNvPr>
            <p:cNvSpPr/>
            <p:nvPr/>
          </p:nvSpPr>
          <p:spPr bwMode="auto">
            <a:xfrm>
              <a:off x="1499600" y="3250799"/>
              <a:ext cx="702330"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F9E21821-3127-2FEA-A444-3A1080804AAB}"/>
                </a:ext>
              </a:extLst>
            </p:cNvPr>
            <p:cNvSpPr/>
            <p:nvPr/>
          </p:nvSpPr>
          <p:spPr bwMode="auto">
            <a:xfrm>
              <a:off x="1608487" y="3496395"/>
              <a:ext cx="593443"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CFBA2C46-03BD-C002-2FF3-21DDEA1081D9}"/>
                </a:ext>
              </a:extLst>
            </p:cNvPr>
            <p:cNvSpPr/>
            <p:nvPr/>
          </p:nvSpPr>
          <p:spPr bwMode="auto">
            <a:xfrm>
              <a:off x="1762140" y="3737228"/>
              <a:ext cx="439790"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8401EE8C-8FAD-BDE3-FCB6-1571B9D0B5E6}"/>
                </a:ext>
              </a:extLst>
            </p:cNvPr>
            <p:cNvSpPr/>
            <p:nvPr/>
          </p:nvSpPr>
          <p:spPr bwMode="auto">
            <a:xfrm>
              <a:off x="1805471" y="5182226"/>
              <a:ext cx="396459"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FA2DE8A6-F830-1D68-06F4-46EE5428C53B}"/>
                </a:ext>
              </a:extLst>
            </p:cNvPr>
            <p:cNvSpPr/>
            <p:nvPr/>
          </p:nvSpPr>
          <p:spPr bwMode="auto">
            <a:xfrm>
              <a:off x="1790891" y="3973298"/>
              <a:ext cx="414214"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FF9758C8-6B12-BD81-D876-B98FD24A8132}"/>
                </a:ext>
              </a:extLst>
            </p:cNvPr>
            <p:cNvSpPr/>
            <p:nvPr/>
          </p:nvSpPr>
          <p:spPr bwMode="auto">
            <a:xfrm>
              <a:off x="1881046" y="4214131"/>
              <a:ext cx="320884"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0750C970-7073-FBD9-BE59-4560491DCE69}"/>
                </a:ext>
              </a:extLst>
            </p:cNvPr>
            <p:cNvSpPr/>
            <p:nvPr/>
          </p:nvSpPr>
          <p:spPr bwMode="auto">
            <a:xfrm>
              <a:off x="1590395" y="4454964"/>
              <a:ext cx="611535"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FBACA47F-7B92-D1D2-7AC2-9D50EE10C5CA}"/>
                </a:ext>
              </a:extLst>
            </p:cNvPr>
            <p:cNvSpPr/>
            <p:nvPr/>
          </p:nvSpPr>
          <p:spPr bwMode="auto">
            <a:xfrm>
              <a:off x="1835998" y="4700560"/>
              <a:ext cx="365932"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1ED48F9-FD67-EC9F-9EDB-309FFE979B74}"/>
                </a:ext>
              </a:extLst>
            </p:cNvPr>
            <p:cNvSpPr/>
            <p:nvPr/>
          </p:nvSpPr>
          <p:spPr bwMode="auto">
            <a:xfrm>
              <a:off x="2066219" y="4936630"/>
              <a:ext cx="145236"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57DBE801-59A3-CF1A-7277-0D929A7F0AFF}"/>
                </a:ext>
              </a:extLst>
            </p:cNvPr>
            <p:cNvSpPr/>
            <p:nvPr/>
          </p:nvSpPr>
          <p:spPr bwMode="auto">
            <a:xfrm>
              <a:off x="982075" y="2050750"/>
              <a:ext cx="1219855"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F9C6B650-0F70-7075-48F6-FE3BD4B6F13B}"/>
                </a:ext>
              </a:extLst>
            </p:cNvPr>
            <p:cNvSpPr/>
            <p:nvPr/>
          </p:nvSpPr>
          <p:spPr bwMode="auto">
            <a:xfrm>
              <a:off x="1131014" y="2291583"/>
              <a:ext cx="1080441"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8DF9C259-65FC-5E3D-FA72-22D54AAFDFFB}"/>
                </a:ext>
              </a:extLst>
            </p:cNvPr>
            <p:cNvSpPr/>
            <p:nvPr/>
          </p:nvSpPr>
          <p:spPr bwMode="auto">
            <a:xfrm>
              <a:off x="1391742" y="2532416"/>
              <a:ext cx="810188"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A118878-2F62-4BAF-9E04-FE19845E4566}"/>
                </a:ext>
              </a:extLst>
            </p:cNvPr>
            <p:cNvSpPr/>
            <p:nvPr/>
          </p:nvSpPr>
          <p:spPr bwMode="auto">
            <a:xfrm>
              <a:off x="1360642" y="2773249"/>
              <a:ext cx="841288"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8A87C37D-BEBF-4F48-94F2-4187860703F2}"/>
                </a:ext>
              </a:extLst>
            </p:cNvPr>
            <p:cNvSpPr/>
            <p:nvPr/>
          </p:nvSpPr>
          <p:spPr bwMode="auto">
            <a:xfrm>
              <a:off x="1360642" y="3014082"/>
              <a:ext cx="853988"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499BD81-5282-9F7F-8EA2-C749C6F743BF}"/>
                </a:ext>
              </a:extLst>
            </p:cNvPr>
            <p:cNvSpPr/>
            <p:nvPr/>
          </p:nvSpPr>
          <p:spPr bwMode="auto">
            <a:xfrm>
              <a:off x="1533088" y="3254915"/>
              <a:ext cx="665667"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CE88B01A-71F2-13E6-EA62-690F9B8322B8}"/>
                </a:ext>
              </a:extLst>
            </p:cNvPr>
            <p:cNvSpPr/>
            <p:nvPr/>
          </p:nvSpPr>
          <p:spPr bwMode="auto">
            <a:xfrm>
              <a:off x="1695757" y="3495748"/>
              <a:ext cx="506173"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95329A53-3126-4B6A-9400-47DCA8832234}"/>
                </a:ext>
              </a:extLst>
            </p:cNvPr>
            <p:cNvSpPr/>
            <p:nvPr/>
          </p:nvSpPr>
          <p:spPr bwMode="auto">
            <a:xfrm>
              <a:off x="1787716" y="3736581"/>
              <a:ext cx="414214"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5470FA8F-0F95-FD03-1264-38ED406A454F}"/>
                </a:ext>
              </a:extLst>
            </p:cNvPr>
            <p:cNvSpPr/>
            <p:nvPr/>
          </p:nvSpPr>
          <p:spPr bwMode="auto">
            <a:xfrm>
              <a:off x="1839173" y="5181579"/>
              <a:ext cx="365932"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CB4D581C-544C-CBD7-393C-42731AD9B569}"/>
                </a:ext>
              </a:extLst>
            </p:cNvPr>
            <p:cNvSpPr/>
            <p:nvPr/>
          </p:nvSpPr>
          <p:spPr bwMode="auto">
            <a:xfrm>
              <a:off x="1835998" y="3977414"/>
              <a:ext cx="365932"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E2F3E590-4B4B-0CB2-8D3A-A137A14939F2}"/>
                </a:ext>
              </a:extLst>
            </p:cNvPr>
            <p:cNvSpPr/>
            <p:nvPr/>
          </p:nvSpPr>
          <p:spPr bwMode="auto">
            <a:xfrm>
              <a:off x="1895517" y="4218247"/>
              <a:ext cx="306413"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7C59FCA6-8ECC-935A-F6F9-87F3A39E9CB4}"/>
                </a:ext>
              </a:extLst>
            </p:cNvPr>
            <p:cNvSpPr/>
            <p:nvPr/>
          </p:nvSpPr>
          <p:spPr bwMode="auto">
            <a:xfrm>
              <a:off x="1957878" y="4459080"/>
              <a:ext cx="244051"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BCA1A932-CBC4-646A-D276-DB6817092E04}"/>
                </a:ext>
              </a:extLst>
            </p:cNvPr>
            <p:cNvSpPr/>
            <p:nvPr/>
          </p:nvSpPr>
          <p:spPr bwMode="auto">
            <a:xfrm>
              <a:off x="1860169" y="4699913"/>
              <a:ext cx="341761"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6CF5651-DA2B-D77F-C021-A37B6BA93EE6}"/>
                </a:ext>
              </a:extLst>
            </p:cNvPr>
            <p:cNvSpPr/>
            <p:nvPr/>
          </p:nvSpPr>
          <p:spPr bwMode="auto">
            <a:xfrm>
              <a:off x="2092728" y="4940746"/>
              <a:ext cx="109202"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TextBox 62">
              <a:extLst>
                <a:ext uri="{FF2B5EF4-FFF2-40B4-BE49-F238E27FC236}">
                  <a16:creationId xmlns:a16="http://schemas.microsoft.com/office/drawing/2014/main" id="{AEA04127-F6F3-C225-D103-C54ADF60BEBD}"/>
                </a:ext>
              </a:extLst>
            </p:cNvPr>
            <p:cNvSpPr txBox="1"/>
            <p:nvPr/>
          </p:nvSpPr>
          <p:spPr bwMode="auto">
            <a:xfrm>
              <a:off x="711192" y="5632877"/>
              <a:ext cx="9845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Incidence, %</a:t>
              </a:r>
            </a:p>
          </p:txBody>
        </p:sp>
        <p:sp>
          <p:nvSpPr>
            <p:cNvPr id="64" name="TextBox 63">
              <a:extLst>
                <a:ext uri="{FF2B5EF4-FFF2-40B4-BE49-F238E27FC236}">
                  <a16:creationId xmlns:a16="http://schemas.microsoft.com/office/drawing/2014/main" id="{B7A1D4A6-D5D7-0AD3-A6E2-FA900B239886}"/>
                </a:ext>
              </a:extLst>
            </p:cNvPr>
            <p:cNvSpPr txBox="1"/>
            <p:nvPr/>
          </p:nvSpPr>
          <p:spPr bwMode="auto">
            <a:xfrm>
              <a:off x="10108" y="5458342"/>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65" name="TextBox 64">
              <a:extLst>
                <a:ext uri="{FF2B5EF4-FFF2-40B4-BE49-F238E27FC236}">
                  <a16:creationId xmlns:a16="http://schemas.microsoft.com/office/drawing/2014/main" id="{DA17E97C-13FB-F90C-33E3-E253D8063423}"/>
                </a:ext>
              </a:extLst>
            </p:cNvPr>
            <p:cNvSpPr txBox="1"/>
            <p:nvPr/>
          </p:nvSpPr>
          <p:spPr bwMode="auto">
            <a:xfrm>
              <a:off x="452096" y="545834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sp>
          <p:nvSpPr>
            <p:cNvPr id="66" name="TextBox 65">
              <a:extLst>
                <a:ext uri="{FF2B5EF4-FFF2-40B4-BE49-F238E27FC236}">
                  <a16:creationId xmlns:a16="http://schemas.microsoft.com/office/drawing/2014/main" id="{5F5BA8A7-DAF7-6ED0-7D8C-AF1CB2E83B3E}"/>
                </a:ext>
              </a:extLst>
            </p:cNvPr>
            <p:cNvSpPr txBox="1"/>
            <p:nvPr/>
          </p:nvSpPr>
          <p:spPr bwMode="auto">
            <a:xfrm>
              <a:off x="852456" y="545834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67" name="TextBox 66">
              <a:extLst>
                <a:ext uri="{FF2B5EF4-FFF2-40B4-BE49-F238E27FC236}">
                  <a16:creationId xmlns:a16="http://schemas.microsoft.com/office/drawing/2014/main" id="{F9E49DD3-0DB7-844E-3607-286C5AFCB269}"/>
                </a:ext>
              </a:extLst>
            </p:cNvPr>
            <p:cNvSpPr txBox="1"/>
            <p:nvPr/>
          </p:nvSpPr>
          <p:spPr bwMode="auto">
            <a:xfrm>
              <a:off x="1252058" y="545834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68" name="TextBox 67">
              <a:extLst>
                <a:ext uri="{FF2B5EF4-FFF2-40B4-BE49-F238E27FC236}">
                  <a16:creationId xmlns:a16="http://schemas.microsoft.com/office/drawing/2014/main" id="{D4657559-34E1-24FA-5FAC-217CB9882D78}"/>
                </a:ext>
              </a:extLst>
            </p:cNvPr>
            <p:cNvSpPr txBox="1"/>
            <p:nvPr/>
          </p:nvSpPr>
          <p:spPr bwMode="auto">
            <a:xfrm>
              <a:off x="1649631" y="545834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EE438475-9EEE-A882-9721-BFC0F6203DFF}"/>
                </a:ext>
              </a:extLst>
            </p:cNvPr>
            <p:cNvSpPr txBox="1"/>
            <p:nvPr/>
          </p:nvSpPr>
          <p:spPr bwMode="auto">
            <a:xfrm>
              <a:off x="2085269" y="5458342"/>
              <a:ext cx="2503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6C637050-E88C-E749-2093-B59388E4FEDB}"/>
                </a:ext>
              </a:extLst>
            </p:cNvPr>
            <p:cNvSpPr txBox="1"/>
            <p:nvPr/>
          </p:nvSpPr>
          <p:spPr bwMode="auto">
            <a:xfrm>
              <a:off x="477861" y="199731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63.4</a:t>
              </a:r>
            </a:p>
          </p:txBody>
        </p:sp>
        <p:grpSp>
          <p:nvGrpSpPr>
            <p:cNvPr id="71" name="Group 70">
              <a:extLst>
                <a:ext uri="{FF2B5EF4-FFF2-40B4-BE49-F238E27FC236}">
                  <a16:creationId xmlns:a16="http://schemas.microsoft.com/office/drawing/2014/main" id="{E409E153-6DD0-82DC-5FA3-CA9297BFD7F3}"/>
                </a:ext>
              </a:extLst>
            </p:cNvPr>
            <p:cNvGrpSpPr/>
            <p:nvPr/>
          </p:nvGrpSpPr>
          <p:grpSpPr>
            <a:xfrm>
              <a:off x="313204" y="4872138"/>
              <a:ext cx="936230" cy="461665"/>
              <a:chOff x="696355" y="4880068"/>
              <a:chExt cx="936230" cy="461665"/>
            </a:xfrm>
          </p:grpSpPr>
          <p:sp>
            <p:nvSpPr>
              <p:cNvPr id="129" name="TextBox 128">
                <a:extLst>
                  <a:ext uri="{FF2B5EF4-FFF2-40B4-BE49-F238E27FC236}">
                    <a16:creationId xmlns:a16="http://schemas.microsoft.com/office/drawing/2014/main" id="{C3B8F69C-9942-0EE0-C2D9-BB333022E3DA}"/>
                  </a:ext>
                </a:extLst>
              </p:cNvPr>
              <p:cNvSpPr txBox="1"/>
              <p:nvPr/>
            </p:nvSpPr>
            <p:spPr bwMode="auto">
              <a:xfrm>
                <a:off x="817875" y="4880068"/>
                <a:ext cx="814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200" b="0" dirty="0">
                    <a:solidFill>
                      <a:schemeClr val="bg1"/>
                    </a:solidFill>
                    <a:latin typeface="Calibri" panose="020F0502020204030204" pitchFamily="34" charset="0"/>
                  </a:rPr>
                  <a:t>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Grade 3-5</a:t>
                </a:r>
              </a:p>
            </p:txBody>
          </p:sp>
          <p:sp>
            <p:nvSpPr>
              <p:cNvPr id="130" name="Rectangle 129">
                <a:extLst>
                  <a:ext uri="{FF2B5EF4-FFF2-40B4-BE49-F238E27FC236}">
                    <a16:creationId xmlns:a16="http://schemas.microsoft.com/office/drawing/2014/main" id="{65C39A88-59AD-0C57-FD4F-73A54D4943D0}"/>
                  </a:ext>
                </a:extLst>
              </p:cNvPr>
              <p:cNvSpPr/>
              <p:nvPr/>
            </p:nvSpPr>
            <p:spPr bwMode="auto">
              <a:xfrm>
                <a:off x="696355" y="4936630"/>
                <a:ext cx="155448"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1B305B57-3E04-34DC-1CDF-43BF17D77DCA}"/>
                  </a:ext>
                </a:extLst>
              </p:cNvPr>
              <p:cNvSpPr/>
              <p:nvPr/>
            </p:nvSpPr>
            <p:spPr bwMode="auto">
              <a:xfrm>
                <a:off x="708082" y="5128176"/>
                <a:ext cx="155448" cy="14630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2" name="TextBox 71">
              <a:extLst>
                <a:ext uri="{FF2B5EF4-FFF2-40B4-BE49-F238E27FC236}">
                  <a16:creationId xmlns:a16="http://schemas.microsoft.com/office/drawing/2014/main" id="{5EBD3AE9-4F73-36F5-F235-0582C593ED97}"/>
                </a:ext>
              </a:extLst>
            </p:cNvPr>
            <p:cNvSpPr txBox="1"/>
            <p:nvPr/>
          </p:nvSpPr>
          <p:spPr bwMode="auto">
            <a:xfrm>
              <a:off x="728492" y="1684703"/>
              <a:ext cx="15901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Pembro + CT (n = 276)</a:t>
              </a:r>
            </a:p>
          </p:txBody>
        </p:sp>
        <p:sp>
          <p:nvSpPr>
            <p:cNvPr id="73" name="TextBox 72">
              <a:extLst>
                <a:ext uri="{FF2B5EF4-FFF2-40B4-BE49-F238E27FC236}">
                  <a16:creationId xmlns:a16="http://schemas.microsoft.com/office/drawing/2014/main" id="{AB4C7D17-5122-B66F-7414-6C743B9A526C}"/>
                </a:ext>
              </a:extLst>
            </p:cNvPr>
            <p:cNvSpPr txBox="1"/>
            <p:nvPr/>
          </p:nvSpPr>
          <p:spPr bwMode="auto">
            <a:xfrm>
              <a:off x="3838327" y="1684703"/>
              <a:ext cx="15928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Placebo + CT (n = 274)</a:t>
              </a:r>
            </a:p>
          </p:txBody>
        </p:sp>
        <p:sp>
          <p:nvSpPr>
            <p:cNvPr id="74" name="TextBox 73">
              <a:extLst>
                <a:ext uri="{FF2B5EF4-FFF2-40B4-BE49-F238E27FC236}">
                  <a16:creationId xmlns:a16="http://schemas.microsoft.com/office/drawing/2014/main" id="{1203C05C-9D8F-C924-8B3A-71E3AD44EC9D}"/>
                </a:ext>
              </a:extLst>
            </p:cNvPr>
            <p:cNvSpPr txBox="1"/>
            <p:nvPr/>
          </p:nvSpPr>
          <p:spPr bwMode="auto">
            <a:xfrm>
              <a:off x="641040" y="223811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55.4</a:t>
              </a:r>
            </a:p>
          </p:txBody>
        </p:sp>
        <p:sp>
          <p:nvSpPr>
            <p:cNvPr id="75" name="TextBox 74">
              <a:extLst>
                <a:ext uri="{FF2B5EF4-FFF2-40B4-BE49-F238E27FC236}">
                  <a16:creationId xmlns:a16="http://schemas.microsoft.com/office/drawing/2014/main" id="{C0BA95FB-E89E-F5F1-F8F9-9DCC7245EC84}"/>
                </a:ext>
              </a:extLst>
            </p:cNvPr>
            <p:cNvSpPr txBox="1"/>
            <p:nvPr/>
          </p:nvSpPr>
          <p:spPr bwMode="auto">
            <a:xfrm>
              <a:off x="646589" y="247891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55.1</a:t>
              </a:r>
            </a:p>
          </p:txBody>
        </p:sp>
        <p:sp>
          <p:nvSpPr>
            <p:cNvPr id="76" name="TextBox 75">
              <a:extLst>
                <a:ext uri="{FF2B5EF4-FFF2-40B4-BE49-F238E27FC236}">
                  <a16:creationId xmlns:a16="http://schemas.microsoft.com/office/drawing/2014/main" id="{0E871A11-F0A0-59B0-62D0-A18B07865FDF}"/>
                </a:ext>
              </a:extLst>
            </p:cNvPr>
            <p:cNvSpPr txBox="1"/>
            <p:nvPr/>
          </p:nvSpPr>
          <p:spPr bwMode="auto">
            <a:xfrm>
              <a:off x="882793" y="271970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43.8</a:t>
              </a:r>
            </a:p>
          </p:txBody>
        </p:sp>
        <p:sp>
          <p:nvSpPr>
            <p:cNvPr id="77" name="TextBox 76">
              <a:extLst>
                <a:ext uri="{FF2B5EF4-FFF2-40B4-BE49-F238E27FC236}">
                  <a16:creationId xmlns:a16="http://schemas.microsoft.com/office/drawing/2014/main" id="{C1AA8603-51A1-895E-FB2B-934170CD5D35}"/>
                </a:ext>
              </a:extLst>
            </p:cNvPr>
            <p:cNvSpPr txBox="1"/>
            <p:nvPr/>
          </p:nvSpPr>
          <p:spPr bwMode="auto">
            <a:xfrm>
              <a:off x="885729" y="296050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43.5</a:t>
              </a:r>
            </a:p>
          </p:txBody>
        </p:sp>
        <p:sp>
          <p:nvSpPr>
            <p:cNvPr id="78" name="TextBox 77">
              <a:extLst>
                <a:ext uri="{FF2B5EF4-FFF2-40B4-BE49-F238E27FC236}">
                  <a16:creationId xmlns:a16="http://schemas.microsoft.com/office/drawing/2014/main" id="{3329E7A5-E0BC-2461-6869-EBBC93D029AF}"/>
                </a:ext>
              </a:extLst>
            </p:cNvPr>
            <p:cNvSpPr txBox="1"/>
            <p:nvPr/>
          </p:nvSpPr>
          <p:spPr bwMode="auto">
            <a:xfrm>
              <a:off x="1077483" y="320130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35.9</a:t>
              </a:r>
            </a:p>
          </p:txBody>
        </p:sp>
        <p:sp>
          <p:nvSpPr>
            <p:cNvPr id="79" name="TextBox 78">
              <a:extLst>
                <a:ext uri="{FF2B5EF4-FFF2-40B4-BE49-F238E27FC236}">
                  <a16:creationId xmlns:a16="http://schemas.microsoft.com/office/drawing/2014/main" id="{77837C33-CE8C-C782-A85C-B201390961D3}"/>
                </a:ext>
              </a:extLst>
            </p:cNvPr>
            <p:cNvSpPr txBox="1"/>
            <p:nvPr/>
          </p:nvSpPr>
          <p:spPr bwMode="auto">
            <a:xfrm>
              <a:off x="1149707" y="344210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30.1</a:t>
              </a:r>
            </a:p>
          </p:txBody>
        </p:sp>
        <p:sp>
          <p:nvSpPr>
            <p:cNvPr id="80" name="TextBox 79">
              <a:extLst>
                <a:ext uri="{FF2B5EF4-FFF2-40B4-BE49-F238E27FC236}">
                  <a16:creationId xmlns:a16="http://schemas.microsoft.com/office/drawing/2014/main" id="{FA42287B-03C2-E038-67BD-3B4EF29CA55E}"/>
                </a:ext>
              </a:extLst>
            </p:cNvPr>
            <p:cNvSpPr txBox="1"/>
            <p:nvPr/>
          </p:nvSpPr>
          <p:spPr bwMode="auto">
            <a:xfrm>
              <a:off x="1303360" y="368290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22.5</a:t>
              </a:r>
            </a:p>
          </p:txBody>
        </p:sp>
        <p:sp>
          <p:nvSpPr>
            <p:cNvPr id="81" name="TextBox 80">
              <a:extLst>
                <a:ext uri="{FF2B5EF4-FFF2-40B4-BE49-F238E27FC236}">
                  <a16:creationId xmlns:a16="http://schemas.microsoft.com/office/drawing/2014/main" id="{23188A5D-3A33-78A3-34AB-B71806B51FD9}"/>
                </a:ext>
              </a:extLst>
            </p:cNvPr>
            <p:cNvSpPr txBox="1"/>
            <p:nvPr/>
          </p:nvSpPr>
          <p:spPr bwMode="auto">
            <a:xfrm>
              <a:off x="1328936" y="392369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21.0</a:t>
              </a:r>
            </a:p>
          </p:txBody>
        </p:sp>
        <p:sp>
          <p:nvSpPr>
            <p:cNvPr id="82" name="TextBox 81">
              <a:extLst>
                <a:ext uri="{FF2B5EF4-FFF2-40B4-BE49-F238E27FC236}">
                  <a16:creationId xmlns:a16="http://schemas.microsoft.com/office/drawing/2014/main" id="{6EFCEA5C-5252-6C84-1B7D-3813F10399A2}"/>
                </a:ext>
              </a:extLst>
            </p:cNvPr>
            <p:cNvSpPr txBox="1"/>
            <p:nvPr/>
          </p:nvSpPr>
          <p:spPr bwMode="auto">
            <a:xfrm>
              <a:off x="1422266" y="416449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16.3</a:t>
              </a:r>
            </a:p>
          </p:txBody>
        </p:sp>
        <p:sp>
          <p:nvSpPr>
            <p:cNvPr id="83" name="TextBox 82">
              <a:extLst>
                <a:ext uri="{FF2B5EF4-FFF2-40B4-BE49-F238E27FC236}">
                  <a16:creationId xmlns:a16="http://schemas.microsoft.com/office/drawing/2014/main" id="{1CCCF1FD-9845-5FE5-02D2-EA1DD2BB4D48}"/>
                </a:ext>
              </a:extLst>
            </p:cNvPr>
            <p:cNvSpPr txBox="1"/>
            <p:nvPr/>
          </p:nvSpPr>
          <p:spPr bwMode="auto">
            <a:xfrm>
              <a:off x="1088845" y="440529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31.5</a:t>
              </a:r>
            </a:p>
          </p:txBody>
        </p:sp>
        <p:sp>
          <p:nvSpPr>
            <p:cNvPr id="84" name="TextBox 83">
              <a:extLst>
                <a:ext uri="{FF2B5EF4-FFF2-40B4-BE49-F238E27FC236}">
                  <a16:creationId xmlns:a16="http://schemas.microsoft.com/office/drawing/2014/main" id="{901633F8-71E8-C532-B34A-BF3CF3E787BD}"/>
                </a:ext>
              </a:extLst>
            </p:cNvPr>
            <p:cNvSpPr txBox="1"/>
            <p:nvPr/>
          </p:nvSpPr>
          <p:spPr bwMode="auto">
            <a:xfrm>
              <a:off x="1367215" y="464609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19.2</a:t>
              </a:r>
            </a:p>
          </p:txBody>
        </p:sp>
        <p:sp>
          <p:nvSpPr>
            <p:cNvPr id="85" name="TextBox 84">
              <a:extLst>
                <a:ext uri="{FF2B5EF4-FFF2-40B4-BE49-F238E27FC236}">
                  <a16:creationId xmlns:a16="http://schemas.microsoft.com/office/drawing/2014/main" id="{53191E41-DA29-FF3A-A0F8-47007C73BE5E}"/>
                </a:ext>
              </a:extLst>
            </p:cNvPr>
            <p:cNvSpPr txBox="1"/>
            <p:nvPr/>
          </p:nvSpPr>
          <p:spPr bwMode="auto">
            <a:xfrm>
              <a:off x="1689396" y="48868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6.9</a:t>
              </a:r>
            </a:p>
          </p:txBody>
        </p:sp>
        <p:sp>
          <p:nvSpPr>
            <p:cNvPr id="86" name="TextBox 85">
              <a:extLst>
                <a:ext uri="{FF2B5EF4-FFF2-40B4-BE49-F238E27FC236}">
                  <a16:creationId xmlns:a16="http://schemas.microsoft.com/office/drawing/2014/main" id="{0DE26235-4D94-60B4-4BC9-EC1F81E4975C}"/>
                </a:ext>
              </a:extLst>
            </p:cNvPr>
            <p:cNvSpPr txBox="1"/>
            <p:nvPr/>
          </p:nvSpPr>
          <p:spPr bwMode="auto">
            <a:xfrm>
              <a:off x="1347508" y="5127683"/>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20.7</a:t>
              </a:r>
            </a:p>
          </p:txBody>
        </p:sp>
        <p:grpSp>
          <p:nvGrpSpPr>
            <p:cNvPr id="87" name="Group 86">
              <a:extLst>
                <a:ext uri="{FF2B5EF4-FFF2-40B4-BE49-F238E27FC236}">
                  <a16:creationId xmlns:a16="http://schemas.microsoft.com/office/drawing/2014/main" id="{183ADF01-7A9A-4C5E-21F3-2A04F65DD789}"/>
                </a:ext>
              </a:extLst>
            </p:cNvPr>
            <p:cNvGrpSpPr/>
            <p:nvPr/>
          </p:nvGrpSpPr>
          <p:grpSpPr>
            <a:xfrm>
              <a:off x="204357" y="5438775"/>
              <a:ext cx="2005964" cy="64008"/>
              <a:chOff x="387507" y="5524500"/>
              <a:chExt cx="2005964" cy="64008"/>
            </a:xfrm>
          </p:grpSpPr>
          <p:cxnSp>
            <p:nvCxnSpPr>
              <p:cNvPr id="123" name="Straight Connector 122">
                <a:extLst>
                  <a:ext uri="{FF2B5EF4-FFF2-40B4-BE49-F238E27FC236}">
                    <a16:creationId xmlns:a16="http://schemas.microsoft.com/office/drawing/2014/main" id="{3B257C97-8B03-0382-52A2-A125F061A06F}"/>
                  </a:ext>
                </a:extLst>
              </p:cNvPr>
              <p:cNvCxnSpPr>
                <a:cxnSpLocks/>
              </p:cNvCxnSpPr>
              <p:nvPr/>
            </p:nvCxnSpPr>
            <p:spPr bwMode="auto">
              <a:xfrm>
                <a:off x="387507"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4419552-DDCD-78DA-A312-867D722B61B5}"/>
                  </a:ext>
                </a:extLst>
              </p:cNvPr>
              <p:cNvCxnSpPr>
                <a:cxnSpLocks/>
              </p:cNvCxnSpPr>
              <p:nvPr/>
            </p:nvCxnSpPr>
            <p:spPr bwMode="auto">
              <a:xfrm>
                <a:off x="788700"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557D671-A092-3D7B-5BFB-49A381443C4E}"/>
                  </a:ext>
                </a:extLst>
              </p:cNvPr>
              <p:cNvCxnSpPr>
                <a:cxnSpLocks/>
              </p:cNvCxnSpPr>
              <p:nvPr/>
            </p:nvCxnSpPr>
            <p:spPr bwMode="auto">
              <a:xfrm>
                <a:off x="1189893"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5455206-41B0-DDF4-6769-4676094E2D80}"/>
                  </a:ext>
                </a:extLst>
              </p:cNvPr>
              <p:cNvCxnSpPr>
                <a:cxnSpLocks/>
              </p:cNvCxnSpPr>
              <p:nvPr/>
            </p:nvCxnSpPr>
            <p:spPr bwMode="auto">
              <a:xfrm>
                <a:off x="1591086"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090FE23-B85F-1449-F200-9E92C024EF7D}"/>
                  </a:ext>
                </a:extLst>
              </p:cNvPr>
              <p:cNvCxnSpPr>
                <a:cxnSpLocks/>
              </p:cNvCxnSpPr>
              <p:nvPr/>
            </p:nvCxnSpPr>
            <p:spPr bwMode="auto">
              <a:xfrm>
                <a:off x="1992279"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892EB0C-7558-D780-4C91-73CFAB788C19}"/>
                  </a:ext>
                </a:extLst>
              </p:cNvPr>
              <p:cNvCxnSpPr>
                <a:cxnSpLocks/>
              </p:cNvCxnSpPr>
              <p:nvPr/>
            </p:nvCxnSpPr>
            <p:spPr bwMode="auto">
              <a:xfrm>
                <a:off x="2393471" y="5524500"/>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88" name="TextBox 87">
              <a:extLst>
                <a:ext uri="{FF2B5EF4-FFF2-40B4-BE49-F238E27FC236}">
                  <a16:creationId xmlns:a16="http://schemas.microsoft.com/office/drawing/2014/main" id="{5AB50AA2-72BC-06E1-2B68-397B643EAF4C}"/>
                </a:ext>
              </a:extLst>
            </p:cNvPr>
            <p:cNvSpPr txBox="1"/>
            <p:nvPr/>
          </p:nvSpPr>
          <p:spPr bwMode="auto">
            <a:xfrm>
              <a:off x="4460867" y="5636052"/>
              <a:ext cx="9845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Incidence, %</a:t>
              </a:r>
            </a:p>
          </p:txBody>
        </p:sp>
        <p:sp>
          <p:nvSpPr>
            <p:cNvPr id="89" name="TextBox 88">
              <a:extLst>
                <a:ext uri="{FF2B5EF4-FFF2-40B4-BE49-F238E27FC236}">
                  <a16:creationId xmlns:a16="http://schemas.microsoft.com/office/drawing/2014/main" id="{1F58105E-9806-9257-471C-4737C448D650}"/>
                </a:ext>
              </a:extLst>
            </p:cNvPr>
            <p:cNvSpPr txBox="1"/>
            <p:nvPr/>
          </p:nvSpPr>
          <p:spPr bwMode="auto">
            <a:xfrm>
              <a:off x="5756858" y="5461517"/>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90" name="TextBox 89">
              <a:extLst>
                <a:ext uri="{FF2B5EF4-FFF2-40B4-BE49-F238E27FC236}">
                  <a16:creationId xmlns:a16="http://schemas.microsoft.com/office/drawing/2014/main" id="{8062B849-D8D5-F0C5-12A6-C36F95377130}"/>
                </a:ext>
              </a:extLst>
            </p:cNvPr>
            <p:cNvSpPr txBox="1"/>
            <p:nvPr/>
          </p:nvSpPr>
          <p:spPr bwMode="auto">
            <a:xfrm>
              <a:off x="5401921" y="546151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sp>
          <p:nvSpPr>
            <p:cNvPr id="91" name="TextBox 90">
              <a:extLst>
                <a:ext uri="{FF2B5EF4-FFF2-40B4-BE49-F238E27FC236}">
                  <a16:creationId xmlns:a16="http://schemas.microsoft.com/office/drawing/2014/main" id="{35F43918-5C11-0012-677E-7A3B6F21E7EF}"/>
                </a:ext>
              </a:extLst>
            </p:cNvPr>
            <p:cNvSpPr txBox="1"/>
            <p:nvPr/>
          </p:nvSpPr>
          <p:spPr bwMode="auto">
            <a:xfrm>
              <a:off x="4999006" y="546151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92" name="TextBox 91">
              <a:extLst>
                <a:ext uri="{FF2B5EF4-FFF2-40B4-BE49-F238E27FC236}">
                  <a16:creationId xmlns:a16="http://schemas.microsoft.com/office/drawing/2014/main" id="{CFD99F54-E91D-AE03-28B4-DA7DB0B0B30E}"/>
                </a:ext>
              </a:extLst>
            </p:cNvPr>
            <p:cNvSpPr txBox="1"/>
            <p:nvPr/>
          </p:nvSpPr>
          <p:spPr bwMode="auto">
            <a:xfrm>
              <a:off x="4604858" y="546151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93" name="TextBox 92">
              <a:extLst>
                <a:ext uri="{FF2B5EF4-FFF2-40B4-BE49-F238E27FC236}">
                  <a16:creationId xmlns:a16="http://schemas.microsoft.com/office/drawing/2014/main" id="{F61B0B3D-AB13-45C2-FE7B-6F17468CC76F}"/>
                </a:ext>
              </a:extLst>
            </p:cNvPr>
            <p:cNvSpPr txBox="1"/>
            <p:nvPr/>
          </p:nvSpPr>
          <p:spPr bwMode="auto">
            <a:xfrm>
              <a:off x="4199156" y="546151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94" name="TextBox 93">
              <a:extLst>
                <a:ext uri="{FF2B5EF4-FFF2-40B4-BE49-F238E27FC236}">
                  <a16:creationId xmlns:a16="http://schemas.microsoft.com/office/drawing/2014/main" id="{7A629FA4-F064-832D-85F8-F04C33150AE4}"/>
                </a:ext>
              </a:extLst>
            </p:cNvPr>
            <p:cNvSpPr txBox="1"/>
            <p:nvPr/>
          </p:nvSpPr>
          <p:spPr bwMode="auto">
            <a:xfrm>
              <a:off x="3831519" y="5461517"/>
              <a:ext cx="2503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grpSp>
          <p:nvGrpSpPr>
            <p:cNvPr id="95" name="Group 94">
              <a:extLst>
                <a:ext uri="{FF2B5EF4-FFF2-40B4-BE49-F238E27FC236}">
                  <a16:creationId xmlns:a16="http://schemas.microsoft.com/office/drawing/2014/main" id="{F24F8DB0-921C-063D-BE3D-EEB60486D079}"/>
                </a:ext>
              </a:extLst>
            </p:cNvPr>
            <p:cNvGrpSpPr/>
            <p:nvPr/>
          </p:nvGrpSpPr>
          <p:grpSpPr>
            <a:xfrm>
              <a:off x="3954032" y="5441950"/>
              <a:ext cx="2005964" cy="64008"/>
              <a:chOff x="387507" y="5524500"/>
              <a:chExt cx="2005964" cy="64008"/>
            </a:xfrm>
          </p:grpSpPr>
          <p:cxnSp>
            <p:nvCxnSpPr>
              <p:cNvPr id="117" name="Straight Connector 116">
                <a:extLst>
                  <a:ext uri="{FF2B5EF4-FFF2-40B4-BE49-F238E27FC236}">
                    <a16:creationId xmlns:a16="http://schemas.microsoft.com/office/drawing/2014/main" id="{F293B782-9AC9-9089-FF3F-830466B2301F}"/>
                  </a:ext>
                </a:extLst>
              </p:cNvPr>
              <p:cNvCxnSpPr>
                <a:cxnSpLocks/>
              </p:cNvCxnSpPr>
              <p:nvPr/>
            </p:nvCxnSpPr>
            <p:spPr bwMode="auto">
              <a:xfrm>
                <a:off x="387507"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DAD9261-4706-DE3D-2F59-ACD11197733F}"/>
                  </a:ext>
                </a:extLst>
              </p:cNvPr>
              <p:cNvCxnSpPr>
                <a:cxnSpLocks/>
              </p:cNvCxnSpPr>
              <p:nvPr/>
            </p:nvCxnSpPr>
            <p:spPr bwMode="auto">
              <a:xfrm>
                <a:off x="788700"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B04BAF5-C5EA-336A-C9B7-CB7B6E85C536}"/>
                  </a:ext>
                </a:extLst>
              </p:cNvPr>
              <p:cNvCxnSpPr>
                <a:cxnSpLocks/>
              </p:cNvCxnSpPr>
              <p:nvPr/>
            </p:nvCxnSpPr>
            <p:spPr bwMode="auto">
              <a:xfrm>
                <a:off x="1189893"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3885E89-A820-C8D2-BD03-0E13667184F6}"/>
                  </a:ext>
                </a:extLst>
              </p:cNvPr>
              <p:cNvCxnSpPr>
                <a:cxnSpLocks/>
              </p:cNvCxnSpPr>
              <p:nvPr/>
            </p:nvCxnSpPr>
            <p:spPr bwMode="auto">
              <a:xfrm>
                <a:off x="1591086"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E2CCE5A-9623-1065-09F8-598CE8219297}"/>
                  </a:ext>
                </a:extLst>
              </p:cNvPr>
              <p:cNvCxnSpPr>
                <a:cxnSpLocks/>
              </p:cNvCxnSpPr>
              <p:nvPr/>
            </p:nvCxnSpPr>
            <p:spPr bwMode="auto">
              <a:xfrm>
                <a:off x="1992279"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1AF5571-C39B-11D7-AB12-54AD8AEEA4E4}"/>
                  </a:ext>
                </a:extLst>
              </p:cNvPr>
              <p:cNvCxnSpPr>
                <a:cxnSpLocks/>
              </p:cNvCxnSpPr>
              <p:nvPr/>
            </p:nvCxnSpPr>
            <p:spPr bwMode="auto">
              <a:xfrm>
                <a:off x="2393471" y="5524500"/>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96" name="Freeform 4">
              <a:extLst>
                <a:ext uri="{FF2B5EF4-FFF2-40B4-BE49-F238E27FC236}">
                  <a16:creationId xmlns:a16="http://schemas.microsoft.com/office/drawing/2014/main" id="{DD0C7889-BEB0-55FC-7251-C69819637F2C}"/>
                </a:ext>
              </a:extLst>
            </p:cNvPr>
            <p:cNvSpPr/>
            <p:nvPr/>
          </p:nvSpPr>
          <p:spPr bwMode="auto">
            <a:xfrm>
              <a:off x="197635" y="1931927"/>
              <a:ext cx="2011680" cy="3520097"/>
            </a:xfrm>
            <a:custGeom>
              <a:avLst/>
              <a:gdLst>
                <a:gd name="connsiteX0" fmla="*/ 2303188 w 2303188"/>
                <a:gd name="connsiteY0" fmla="*/ 0 h 3403218"/>
                <a:gd name="connsiteX1" fmla="*/ 2303188 w 2303188"/>
                <a:gd name="connsiteY1" fmla="*/ 3403218 h 3403218"/>
                <a:gd name="connsiteX2" fmla="*/ 0 w 2303188"/>
                <a:gd name="connsiteY2" fmla="*/ 3403218 h 3403218"/>
              </a:gdLst>
              <a:ahLst/>
              <a:cxnLst>
                <a:cxn ang="0">
                  <a:pos x="connsiteX0" y="connsiteY0"/>
                </a:cxn>
                <a:cxn ang="0">
                  <a:pos x="connsiteX1" y="connsiteY1"/>
                </a:cxn>
                <a:cxn ang="0">
                  <a:pos x="connsiteX2" y="connsiteY2"/>
                </a:cxn>
              </a:cxnLst>
              <a:rect l="l" t="t" r="r" b="b"/>
              <a:pathLst>
                <a:path w="2303188" h="3403218">
                  <a:moveTo>
                    <a:pt x="2303188" y="0"/>
                  </a:moveTo>
                  <a:lnTo>
                    <a:pt x="2303188" y="3403218"/>
                  </a:lnTo>
                  <a:lnTo>
                    <a:pt x="0" y="3403218"/>
                  </a:lnTo>
                </a:path>
              </a:pathLst>
            </a:custGeom>
            <a:noFill/>
            <a:ln w="28575">
              <a:solidFill>
                <a:schemeClr val="bg1"/>
              </a:solidFill>
              <a:miter lim="800000"/>
              <a:headEnd/>
              <a:tailEnd/>
            </a:ln>
          </p:spPr>
          <p:txBody>
            <a:bodyPr rtlCol="0" anchor="ctr"/>
            <a:lstStyle/>
            <a:p>
              <a:pPr algn="ctr"/>
              <a:endParaRPr lang="en-US" dirty="0"/>
            </a:p>
          </p:txBody>
        </p:sp>
        <p:sp>
          <p:nvSpPr>
            <p:cNvPr id="97" name="TextBox 96">
              <a:extLst>
                <a:ext uri="{FF2B5EF4-FFF2-40B4-BE49-F238E27FC236}">
                  <a16:creationId xmlns:a16="http://schemas.microsoft.com/office/drawing/2014/main" id="{AA88E396-5B1B-D6CA-591C-9966CE36B256}"/>
                </a:ext>
              </a:extLst>
            </p:cNvPr>
            <p:cNvSpPr txBox="1"/>
            <p:nvPr/>
          </p:nvSpPr>
          <p:spPr bwMode="auto">
            <a:xfrm>
              <a:off x="5172216" y="198555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60.2</a:t>
              </a:r>
            </a:p>
          </p:txBody>
        </p:sp>
        <p:sp>
          <p:nvSpPr>
            <p:cNvPr id="98" name="TextBox 97">
              <a:extLst>
                <a:ext uri="{FF2B5EF4-FFF2-40B4-BE49-F238E27FC236}">
                  <a16:creationId xmlns:a16="http://schemas.microsoft.com/office/drawing/2014/main" id="{0633658F-DA8A-D5F5-0C77-876314234E7E}"/>
                </a:ext>
              </a:extLst>
            </p:cNvPr>
            <p:cNvSpPr txBox="1"/>
            <p:nvPr/>
          </p:nvSpPr>
          <p:spPr bwMode="auto">
            <a:xfrm>
              <a:off x="5121416" y="2226353"/>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57.3</a:t>
              </a:r>
            </a:p>
          </p:txBody>
        </p:sp>
        <p:sp>
          <p:nvSpPr>
            <p:cNvPr id="99" name="TextBox 98">
              <a:extLst>
                <a:ext uri="{FF2B5EF4-FFF2-40B4-BE49-F238E27FC236}">
                  <a16:creationId xmlns:a16="http://schemas.microsoft.com/office/drawing/2014/main" id="{881B5DA9-18BD-8AEE-AB0F-7EA79215B2D0}"/>
                </a:ext>
              </a:extLst>
            </p:cNvPr>
            <p:cNvSpPr txBox="1"/>
            <p:nvPr/>
          </p:nvSpPr>
          <p:spPr bwMode="auto">
            <a:xfrm>
              <a:off x="5016641" y="246715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52.6</a:t>
              </a:r>
            </a:p>
          </p:txBody>
        </p:sp>
        <p:sp>
          <p:nvSpPr>
            <p:cNvPr id="100" name="TextBox 99">
              <a:extLst>
                <a:ext uri="{FF2B5EF4-FFF2-40B4-BE49-F238E27FC236}">
                  <a16:creationId xmlns:a16="http://schemas.microsoft.com/office/drawing/2014/main" id="{B4BBA057-1FF7-E46D-904C-721DED6F2D6F}"/>
                </a:ext>
              </a:extLst>
            </p:cNvPr>
            <p:cNvSpPr txBox="1"/>
            <p:nvPr/>
          </p:nvSpPr>
          <p:spPr bwMode="auto">
            <a:xfrm>
              <a:off x="4791216" y="270794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41.6</a:t>
              </a:r>
            </a:p>
          </p:txBody>
        </p:sp>
        <p:sp>
          <p:nvSpPr>
            <p:cNvPr id="101" name="TextBox 100">
              <a:extLst>
                <a:ext uri="{FF2B5EF4-FFF2-40B4-BE49-F238E27FC236}">
                  <a16:creationId xmlns:a16="http://schemas.microsoft.com/office/drawing/2014/main" id="{7B7DB56C-6FF2-339A-24DA-2DB526FEBFF6}"/>
                </a:ext>
              </a:extLst>
            </p:cNvPr>
            <p:cNvSpPr txBox="1"/>
            <p:nvPr/>
          </p:nvSpPr>
          <p:spPr bwMode="auto">
            <a:xfrm>
              <a:off x="4734066" y="294557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38.7</a:t>
              </a:r>
            </a:p>
          </p:txBody>
        </p:sp>
        <p:sp>
          <p:nvSpPr>
            <p:cNvPr id="102" name="TextBox 101">
              <a:extLst>
                <a:ext uri="{FF2B5EF4-FFF2-40B4-BE49-F238E27FC236}">
                  <a16:creationId xmlns:a16="http://schemas.microsoft.com/office/drawing/2014/main" id="{08121210-E565-49BF-59D6-0FE8CBD9A452}"/>
                </a:ext>
              </a:extLst>
            </p:cNvPr>
            <p:cNvSpPr txBox="1"/>
            <p:nvPr/>
          </p:nvSpPr>
          <p:spPr bwMode="auto">
            <a:xfrm>
              <a:off x="4603891" y="318637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32.1</a:t>
              </a:r>
            </a:p>
          </p:txBody>
        </p:sp>
        <p:sp>
          <p:nvSpPr>
            <p:cNvPr id="103" name="TextBox 102">
              <a:extLst>
                <a:ext uri="{FF2B5EF4-FFF2-40B4-BE49-F238E27FC236}">
                  <a16:creationId xmlns:a16="http://schemas.microsoft.com/office/drawing/2014/main" id="{DB494822-AAA1-687B-0579-365824800814}"/>
                </a:ext>
              </a:extLst>
            </p:cNvPr>
            <p:cNvSpPr txBox="1"/>
            <p:nvPr/>
          </p:nvSpPr>
          <p:spPr bwMode="auto">
            <a:xfrm>
              <a:off x="4387991" y="342716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21.5</a:t>
              </a:r>
            </a:p>
          </p:txBody>
        </p:sp>
        <p:sp>
          <p:nvSpPr>
            <p:cNvPr id="104" name="TextBox 103">
              <a:extLst>
                <a:ext uri="{FF2B5EF4-FFF2-40B4-BE49-F238E27FC236}">
                  <a16:creationId xmlns:a16="http://schemas.microsoft.com/office/drawing/2014/main" id="{5E14613F-C525-0513-023D-BBE2BFCF399E}"/>
                </a:ext>
              </a:extLst>
            </p:cNvPr>
            <p:cNvSpPr txBox="1"/>
            <p:nvPr/>
          </p:nvSpPr>
          <p:spPr bwMode="auto">
            <a:xfrm>
              <a:off x="4502291" y="366796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27.4</a:t>
              </a:r>
            </a:p>
          </p:txBody>
        </p:sp>
        <p:sp>
          <p:nvSpPr>
            <p:cNvPr id="105" name="TextBox 104">
              <a:extLst>
                <a:ext uri="{FF2B5EF4-FFF2-40B4-BE49-F238E27FC236}">
                  <a16:creationId xmlns:a16="http://schemas.microsoft.com/office/drawing/2014/main" id="{1BBEE27D-CB06-2921-437A-77B9C19F5D25}"/>
                </a:ext>
              </a:extLst>
            </p:cNvPr>
            <p:cNvSpPr txBox="1"/>
            <p:nvPr/>
          </p:nvSpPr>
          <p:spPr bwMode="auto">
            <a:xfrm>
              <a:off x="4330841" y="390876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19.0</a:t>
              </a:r>
            </a:p>
          </p:txBody>
        </p:sp>
        <p:sp>
          <p:nvSpPr>
            <p:cNvPr id="106" name="TextBox 105">
              <a:extLst>
                <a:ext uri="{FF2B5EF4-FFF2-40B4-BE49-F238E27FC236}">
                  <a16:creationId xmlns:a16="http://schemas.microsoft.com/office/drawing/2014/main" id="{A3F49A98-0C67-6CBD-8292-8F23D9E226DE}"/>
                </a:ext>
              </a:extLst>
            </p:cNvPr>
            <p:cNvSpPr txBox="1"/>
            <p:nvPr/>
          </p:nvSpPr>
          <p:spPr bwMode="auto">
            <a:xfrm>
              <a:off x="4295915" y="416861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16.8</a:t>
              </a:r>
            </a:p>
          </p:txBody>
        </p:sp>
        <p:sp>
          <p:nvSpPr>
            <p:cNvPr id="107" name="TextBox 106">
              <a:extLst>
                <a:ext uri="{FF2B5EF4-FFF2-40B4-BE49-F238E27FC236}">
                  <a16:creationId xmlns:a16="http://schemas.microsoft.com/office/drawing/2014/main" id="{A28BC938-9165-DCB1-3D83-0B8FC3183ADE}"/>
                </a:ext>
              </a:extLst>
            </p:cNvPr>
            <p:cNvSpPr txBox="1"/>
            <p:nvPr/>
          </p:nvSpPr>
          <p:spPr bwMode="auto">
            <a:xfrm>
              <a:off x="4492766" y="440941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26.6</a:t>
              </a:r>
            </a:p>
          </p:txBody>
        </p:sp>
        <p:sp>
          <p:nvSpPr>
            <p:cNvPr id="108" name="TextBox 107">
              <a:extLst>
                <a:ext uri="{FF2B5EF4-FFF2-40B4-BE49-F238E27FC236}">
                  <a16:creationId xmlns:a16="http://schemas.microsoft.com/office/drawing/2014/main" id="{22F9CD4E-F0D4-53DE-CE16-AF11CEAEE42A}"/>
                </a:ext>
              </a:extLst>
            </p:cNvPr>
            <p:cNvSpPr txBox="1"/>
            <p:nvPr/>
          </p:nvSpPr>
          <p:spPr bwMode="auto">
            <a:xfrm>
              <a:off x="4235591" y="465020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13.9</a:t>
              </a:r>
            </a:p>
          </p:txBody>
        </p:sp>
        <p:sp>
          <p:nvSpPr>
            <p:cNvPr id="109" name="TextBox 108">
              <a:extLst>
                <a:ext uri="{FF2B5EF4-FFF2-40B4-BE49-F238E27FC236}">
                  <a16:creationId xmlns:a16="http://schemas.microsoft.com/office/drawing/2014/main" id="{7B5ACF23-76CA-D21F-9E7A-CDE4122942D6}"/>
                </a:ext>
              </a:extLst>
            </p:cNvPr>
            <p:cNvSpPr txBox="1"/>
            <p:nvPr/>
          </p:nvSpPr>
          <p:spPr bwMode="auto">
            <a:xfrm>
              <a:off x="4105415" y="489100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a:t>
              </a:r>
            </a:p>
          </p:txBody>
        </p:sp>
        <p:sp>
          <p:nvSpPr>
            <p:cNvPr id="110" name="TextBox 109">
              <a:extLst>
                <a:ext uri="{FF2B5EF4-FFF2-40B4-BE49-F238E27FC236}">
                  <a16:creationId xmlns:a16="http://schemas.microsoft.com/office/drawing/2014/main" id="{DE5043EC-243A-2455-DD87-43487FA6857A}"/>
                </a:ext>
              </a:extLst>
            </p:cNvPr>
            <p:cNvSpPr txBox="1"/>
            <p:nvPr/>
          </p:nvSpPr>
          <p:spPr bwMode="auto">
            <a:xfrm>
              <a:off x="4160564" y="513179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9.9</a:t>
              </a:r>
            </a:p>
          </p:txBody>
        </p:sp>
        <p:sp>
          <p:nvSpPr>
            <p:cNvPr id="111" name="Freeform 62">
              <a:extLst>
                <a:ext uri="{FF2B5EF4-FFF2-40B4-BE49-F238E27FC236}">
                  <a16:creationId xmlns:a16="http://schemas.microsoft.com/office/drawing/2014/main" id="{11F10A03-7930-3983-04F6-4D4C250FE3F7}"/>
                </a:ext>
              </a:extLst>
            </p:cNvPr>
            <p:cNvSpPr/>
            <p:nvPr/>
          </p:nvSpPr>
          <p:spPr bwMode="auto">
            <a:xfrm flipH="1">
              <a:off x="3952912" y="1931927"/>
              <a:ext cx="2011680" cy="3520097"/>
            </a:xfrm>
            <a:custGeom>
              <a:avLst/>
              <a:gdLst>
                <a:gd name="connsiteX0" fmla="*/ 2303188 w 2303188"/>
                <a:gd name="connsiteY0" fmla="*/ 0 h 3403218"/>
                <a:gd name="connsiteX1" fmla="*/ 2303188 w 2303188"/>
                <a:gd name="connsiteY1" fmla="*/ 3403218 h 3403218"/>
                <a:gd name="connsiteX2" fmla="*/ 0 w 2303188"/>
                <a:gd name="connsiteY2" fmla="*/ 3403218 h 3403218"/>
              </a:gdLst>
              <a:ahLst/>
              <a:cxnLst>
                <a:cxn ang="0">
                  <a:pos x="connsiteX0" y="connsiteY0"/>
                </a:cxn>
                <a:cxn ang="0">
                  <a:pos x="connsiteX1" y="connsiteY1"/>
                </a:cxn>
                <a:cxn ang="0">
                  <a:pos x="connsiteX2" y="connsiteY2"/>
                </a:cxn>
              </a:cxnLst>
              <a:rect l="l" t="t" r="r" b="b"/>
              <a:pathLst>
                <a:path w="2303188" h="3403218">
                  <a:moveTo>
                    <a:pt x="2303188" y="0"/>
                  </a:moveTo>
                  <a:lnTo>
                    <a:pt x="2303188" y="3403218"/>
                  </a:lnTo>
                  <a:lnTo>
                    <a:pt x="0" y="3403218"/>
                  </a:lnTo>
                </a:path>
              </a:pathLst>
            </a:custGeom>
            <a:noFill/>
            <a:ln w="28575">
              <a:solidFill>
                <a:schemeClr val="bg1"/>
              </a:solidFill>
              <a:miter lim="800000"/>
              <a:headEnd/>
              <a:tailEnd/>
            </a:ln>
          </p:spPr>
          <p:txBody>
            <a:bodyPr rtlCol="0" anchor="ctr"/>
            <a:lstStyle/>
            <a:p>
              <a:pPr algn="ctr"/>
              <a:endParaRPr lang="en-US" dirty="0"/>
            </a:p>
          </p:txBody>
        </p:sp>
        <p:grpSp>
          <p:nvGrpSpPr>
            <p:cNvPr id="112" name="Group 111">
              <a:extLst>
                <a:ext uri="{FF2B5EF4-FFF2-40B4-BE49-F238E27FC236}">
                  <a16:creationId xmlns:a16="http://schemas.microsoft.com/office/drawing/2014/main" id="{FC1BCF17-ADEC-6284-8960-F3248355BEF7}"/>
                </a:ext>
              </a:extLst>
            </p:cNvPr>
            <p:cNvGrpSpPr/>
            <p:nvPr/>
          </p:nvGrpSpPr>
          <p:grpSpPr>
            <a:xfrm>
              <a:off x="4999106" y="4874066"/>
              <a:ext cx="940001" cy="461665"/>
              <a:chOff x="692584" y="4880068"/>
              <a:chExt cx="940001" cy="461665"/>
            </a:xfrm>
          </p:grpSpPr>
          <p:sp>
            <p:nvSpPr>
              <p:cNvPr id="114" name="TextBox 113">
                <a:extLst>
                  <a:ext uri="{FF2B5EF4-FFF2-40B4-BE49-F238E27FC236}">
                    <a16:creationId xmlns:a16="http://schemas.microsoft.com/office/drawing/2014/main" id="{D9B74C15-8DDE-9B08-B7A1-73E877D1040D}"/>
                  </a:ext>
                </a:extLst>
              </p:cNvPr>
              <p:cNvSpPr txBox="1"/>
              <p:nvPr/>
            </p:nvSpPr>
            <p:spPr bwMode="auto">
              <a:xfrm>
                <a:off x="817875" y="4880068"/>
                <a:ext cx="814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200" b="0" dirty="0">
                    <a:solidFill>
                      <a:schemeClr val="bg1"/>
                    </a:solidFill>
                    <a:latin typeface="Calibri" panose="020F0502020204030204" pitchFamily="34" charset="0"/>
                  </a:rPr>
                  <a:t>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Grade 3-5</a:t>
                </a:r>
              </a:p>
            </p:txBody>
          </p:sp>
          <p:sp>
            <p:nvSpPr>
              <p:cNvPr id="115" name="Rectangle 114">
                <a:extLst>
                  <a:ext uri="{FF2B5EF4-FFF2-40B4-BE49-F238E27FC236}">
                    <a16:creationId xmlns:a16="http://schemas.microsoft.com/office/drawing/2014/main" id="{45A03308-2F88-FE50-1580-765CBD84B1D9}"/>
                  </a:ext>
                </a:extLst>
              </p:cNvPr>
              <p:cNvSpPr/>
              <p:nvPr/>
            </p:nvSpPr>
            <p:spPr bwMode="auto">
              <a:xfrm>
                <a:off x="696355" y="4936630"/>
                <a:ext cx="155448" cy="14630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E42DA8BF-9216-073D-D40C-A97FAD139736}"/>
                  </a:ext>
                </a:extLst>
              </p:cNvPr>
              <p:cNvSpPr/>
              <p:nvPr/>
            </p:nvSpPr>
            <p:spPr bwMode="auto">
              <a:xfrm>
                <a:off x="692584" y="5128176"/>
                <a:ext cx="155448" cy="1463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3" name="TextBox 112">
              <a:extLst>
                <a:ext uri="{FF2B5EF4-FFF2-40B4-BE49-F238E27FC236}">
                  <a16:creationId xmlns:a16="http://schemas.microsoft.com/office/drawing/2014/main" id="{1D8D9139-E656-B447-3C1F-B2DE1C7E16E5}"/>
                </a:ext>
              </a:extLst>
            </p:cNvPr>
            <p:cNvSpPr txBox="1"/>
            <p:nvPr/>
          </p:nvSpPr>
          <p:spPr bwMode="auto">
            <a:xfrm>
              <a:off x="2654775" y="1295336"/>
              <a:ext cx="841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pMMR</a:t>
              </a:r>
            </a:p>
          </p:txBody>
        </p:sp>
      </p:grpSp>
      <p:grpSp>
        <p:nvGrpSpPr>
          <p:cNvPr id="132" name="Group 131">
            <a:extLst>
              <a:ext uri="{FF2B5EF4-FFF2-40B4-BE49-F238E27FC236}">
                <a16:creationId xmlns:a16="http://schemas.microsoft.com/office/drawing/2014/main" id="{5DA36D64-846C-4727-CCCF-C9CFA60B7382}"/>
              </a:ext>
            </a:extLst>
          </p:cNvPr>
          <p:cNvGrpSpPr/>
          <p:nvPr/>
        </p:nvGrpSpPr>
        <p:grpSpPr>
          <a:xfrm>
            <a:off x="5998822" y="1299452"/>
            <a:ext cx="6122885" cy="4617715"/>
            <a:chOff x="5998822" y="1299452"/>
            <a:chExt cx="6122885" cy="4617715"/>
          </a:xfrm>
        </p:grpSpPr>
        <p:sp>
          <p:nvSpPr>
            <p:cNvPr id="133" name="TextBox 132">
              <a:extLst>
                <a:ext uri="{FF2B5EF4-FFF2-40B4-BE49-F238E27FC236}">
                  <a16:creationId xmlns:a16="http://schemas.microsoft.com/office/drawing/2014/main" id="{985C33CD-83E3-BF58-CF97-C726E92FD4CB}"/>
                </a:ext>
              </a:extLst>
            </p:cNvPr>
            <p:cNvSpPr txBox="1"/>
            <p:nvPr/>
          </p:nvSpPr>
          <p:spPr bwMode="auto">
            <a:xfrm>
              <a:off x="8158554" y="2009503"/>
              <a:ext cx="1787669" cy="3413755"/>
            </a:xfrm>
            <a:prstGeom prst="rect">
              <a:avLst/>
            </a:prstGeom>
            <a:noFill/>
            <a:ln>
              <a:noFill/>
            </a:ln>
          </p:spPr>
          <p:txBody>
            <a:bodyPr wrap="none" rtlCol="0">
              <a:spAutoFit/>
            </a:bodyPr>
            <a:lstStyle/>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Fatigue</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Peripheral sensory neuropathy</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Anemia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Nausea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Constipation</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Diarrhea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Thrombocytopenia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Arthralgia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Dyspnea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Myalgia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Neutropenia</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Vomiting</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Weight loss</a:t>
              </a:r>
            </a:p>
            <a:p>
              <a:pPr algn="ctr">
                <a:lnSpc>
                  <a:spcPct val="100000"/>
                </a:lnSpc>
                <a:spcBef>
                  <a:spcPts val="700"/>
                </a:spcBef>
                <a:spcAft>
                  <a:spcPct val="0"/>
                </a:spcAft>
                <a:buClrTx/>
                <a:buFontTx/>
                <a:buNone/>
              </a:pPr>
              <a:r>
                <a:rPr lang="en-US" sz="1000" b="0" dirty="0">
                  <a:solidFill>
                    <a:schemeClr val="bg1"/>
                  </a:solidFill>
                  <a:latin typeface="Calibri" panose="020F0502020204030204" pitchFamily="34" charset="0"/>
                </a:rPr>
                <a:t>Rash</a:t>
              </a:r>
            </a:p>
          </p:txBody>
        </p:sp>
        <p:sp>
          <p:nvSpPr>
            <p:cNvPr id="134" name="Rectangle 133">
              <a:extLst>
                <a:ext uri="{FF2B5EF4-FFF2-40B4-BE49-F238E27FC236}">
                  <a16:creationId xmlns:a16="http://schemas.microsoft.com/office/drawing/2014/main" id="{E3BA2683-48B3-1F03-71BE-2BA61C434FAA}"/>
                </a:ext>
              </a:extLst>
            </p:cNvPr>
            <p:cNvSpPr/>
            <p:nvPr/>
          </p:nvSpPr>
          <p:spPr bwMode="auto">
            <a:xfrm>
              <a:off x="9933008" y="2038607"/>
              <a:ext cx="1132019"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777D5D6C-01B0-8FB5-3A6B-A46566FC3B8E}"/>
                </a:ext>
              </a:extLst>
            </p:cNvPr>
            <p:cNvSpPr/>
            <p:nvPr/>
          </p:nvSpPr>
          <p:spPr bwMode="auto">
            <a:xfrm>
              <a:off x="9933008" y="2279440"/>
              <a:ext cx="1159579"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EC46E55A-355E-026F-580C-72684788234B}"/>
                </a:ext>
              </a:extLst>
            </p:cNvPr>
            <p:cNvSpPr/>
            <p:nvPr/>
          </p:nvSpPr>
          <p:spPr bwMode="auto">
            <a:xfrm>
              <a:off x="9933008" y="2520273"/>
              <a:ext cx="1106327"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9566096A-7234-F6FE-C804-CF5734D8D8DA}"/>
                </a:ext>
              </a:extLst>
            </p:cNvPr>
            <p:cNvSpPr/>
            <p:nvPr/>
          </p:nvSpPr>
          <p:spPr bwMode="auto">
            <a:xfrm>
              <a:off x="9933008" y="2761106"/>
              <a:ext cx="83445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B5E2E985-FB43-3762-0A00-D679E65B1DED}"/>
                </a:ext>
              </a:extLst>
            </p:cNvPr>
            <p:cNvSpPr/>
            <p:nvPr/>
          </p:nvSpPr>
          <p:spPr bwMode="auto">
            <a:xfrm>
              <a:off x="9933009" y="3001939"/>
              <a:ext cx="698126"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DEE18705-01F6-A302-CAA9-B4C374C6DB86}"/>
                </a:ext>
              </a:extLst>
            </p:cNvPr>
            <p:cNvSpPr/>
            <p:nvPr/>
          </p:nvSpPr>
          <p:spPr bwMode="auto">
            <a:xfrm>
              <a:off x="9933008" y="3242772"/>
              <a:ext cx="693869"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A07FC107-6F7D-52B6-586F-9BF81706F68B}"/>
                </a:ext>
              </a:extLst>
            </p:cNvPr>
            <p:cNvSpPr/>
            <p:nvPr/>
          </p:nvSpPr>
          <p:spPr bwMode="auto">
            <a:xfrm>
              <a:off x="9933008" y="3483605"/>
              <a:ext cx="592630"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F26117A5-94DF-8AA9-0DDE-C026EE62CA59}"/>
                </a:ext>
              </a:extLst>
            </p:cNvPr>
            <p:cNvSpPr/>
            <p:nvPr/>
          </p:nvSpPr>
          <p:spPr bwMode="auto">
            <a:xfrm>
              <a:off x="9933008" y="3724438"/>
              <a:ext cx="592629"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65A8E310-82D8-1766-61FF-93BAB1A5BBF5}"/>
                </a:ext>
              </a:extLst>
            </p:cNvPr>
            <p:cNvSpPr/>
            <p:nvPr/>
          </p:nvSpPr>
          <p:spPr bwMode="auto">
            <a:xfrm>
              <a:off x="9933009" y="5169436"/>
              <a:ext cx="253846"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3A903007-3336-41D7-D99F-1018814805A7}"/>
                </a:ext>
              </a:extLst>
            </p:cNvPr>
            <p:cNvSpPr/>
            <p:nvPr/>
          </p:nvSpPr>
          <p:spPr bwMode="auto">
            <a:xfrm>
              <a:off x="9933009" y="3965271"/>
              <a:ext cx="382466"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F7B783FE-17DB-95FC-12BB-A209EA6B7157}"/>
                </a:ext>
              </a:extLst>
            </p:cNvPr>
            <p:cNvSpPr/>
            <p:nvPr/>
          </p:nvSpPr>
          <p:spPr bwMode="auto">
            <a:xfrm>
              <a:off x="9933009" y="4206104"/>
              <a:ext cx="33493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6CD5F1B3-82E9-B77A-E16B-0E65CA3FD268}"/>
                </a:ext>
              </a:extLst>
            </p:cNvPr>
            <p:cNvSpPr/>
            <p:nvPr/>
          </p:nvSpPr>
          <p:spPr bwMode="auto">
            <a:xfrm>
              <a:off x="9933008" y="4446937"/>
              <a:ext cx="648514"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E29ADD0F-DC72-1E98-407F-AA42AC087F04}"/>
                </a:ext>
              </a:extLst>
            </p:cNvPr>
            <p:cNvSpPr/>
            <p:nvPr/>
          </p:nvSpPr>
          <p:spPr bwMode="auto">
            <a:xfrm>
              <a:off x="9933009" y="4687770"/>
              <a:ext cx="17564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115125B6-DB38-2543-489E-86E23C98C128}"/>
                </a:ext>
              </a:extLst>
            </p:cNvPr>
            <p:cNvSpPr/>
            <p:nvPr/>
          </p:nvSpPr>
          <p:spPr bwMode="auto">
            <a:xfrm>
              <a:off x="9933009" y="4928603"/>
              <a:ext cx="120495" cy="18427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D18FCACB-697B-944C-7BB1-B3375FE86112}"/>
                </a:ext>
              </a:extLst>
            </p:cNvPr>
            <p:cNvSpPr/>
            <p:nvPr/>
          </p:nvSpPr>
          <p:spPr bwMode="auto">
            <a:xfrm>
              <a:off x="9926659" y="2036936"/>
              <a:ext cx="1083516"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4BDBE9FF-DF6D-7525-C6BF-8C90BF2A1DB7}"/>
                </a:ext>
              </a:extLst>
            </p:cNvPr>
            <p:cNvSpPr/>
            <p:nvPr/>
          </p:nvSpPr>
          <p:spPr bwMode="auto">
            <a:xfrm>
              <a:off x="9936182" y="2277769"/>
              <a:ext cx="1262311"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6CE0C151-6F42-9F0B-6D27-5414457F4AC3}"/>
                </a:ext>
              </a:extLst>
            </p:cNvPr>
            <p:cNvSpPr/>
            <p:nvPr/>
          </p:nvSpPr>
          <p:spPr bwMode="auto">
            <a:xfrm>
              <a:off x="9936184" y="2518602"/>
              <a:ext cx="892158"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EA78BAA8-5728-4706-E35B-AF15D651C0BE}"/>
                </a:ext>
              </a:extLst>
            </p:cNvPr>
            <p:cNvSpPr/>
            <p:nvPr/>
          </p:nvSpPr>
          <p:spPr bwMode="auto">
            <a:xfrm>
              <a:off x="9939358" y="2759435"/>
              <a:ext cx="800073"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C3EF72A7-02CD-CC39-A5C1-48D280A7553A}"/>
                </a:ext>
              </a:extLst>
            </p:cNvPr>
            <p:cNvSpPr/>
            <p:nvPr/>
          </p:nvSpPr>
          <p:spPr bwMode="auto">
            <a:xfrm>
              <a:off x="9933008" y="3000268"/>
              <a:ext cx="760735"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545E3264-9142-5923-8814-603B2047CB81}"/>
                </a:ext>
              </a:extLst>
            </p:cNvPr>
            <p:cNvSpPr/>
            <p:nvPr/>
          </p:nvSpPr>
          <p:spPr bwMode="auto">
            <a:xfrm>
              <a:off x="9942533" y="3241101"/>
              <a:ext cx="662680"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F7224501-A0A5-382D-CF48-46172548F7F6}"/>
                </a:ext>
              </a:extLst>
            </p:cNvPr>
            <p:cNvSpPr/>
            <p:nvPr/>
          </p:nvSpPr>
          <p:spPr bwMode="auto">
            <a:xfrm>
              <a:off x="9926658" y="3481934"/>
              <a:ext cx="563097"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706F42AB-1FC8-1BF5-7FD4-46A91988B1FD}"/>
                </a:ext>
              </a:extLst>
            </p:cNvPr>
            <p:cNvSpPr/>
            <p:nvPr/>
          </p:nvSpPr>
          <p:spPr bwMode="auto">
            <a:xfrm>
              <a:off x="9933008" y="3722767"/>
              <a:ext cx="565947"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175A042B-7669-D2A4-21A9-4C6E1D0C05A7}"/>
                </a:ext>
              </a:extLst>
            </p:cNvPr>
            <p:cNvSpPr/>
            <p:nvPr/>
          </p:nvSpPr>
          <p:spPr bwMode="auto">
            <a:xfrm>
              <a:off x="9939358" y="5167765"/>
              <a:ext cx="223491"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046F906A-A29D-A47A-076A-F8015D961511}"/>
                </a:ext>
              </a:extLst>
            </p:cNvPr>
            <p:cNvSpPr/>
            <p:nvPr/>
          </p:nvSpPr>
          <p:spPr bwMode="auto">
            <a:xfrm>
              <a:off x="9933009" y="3963600"/>
              <a:ext cx="382466"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982285D2-FECB-F8F9-A9C3-62E56C683A8C}"/>
                </a:ext>
              </a:extLst>
            </p:cNvPr>
            <p:cNvSpPr/>
            <p:nvPr/>
          </p:nvSpPr>
          <p:spPr bwMode="auto">
            <a:xfrm>
              <a:off x="9933009" y="4204433"/>
              <a:ext cx="299587"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AFAD10C1-D1B9-B390-677C-F16C24E2FE3F}"/>
                </a:ext>
              </a:extLst>
            </p:cNvPr>
            <p:cNvSpPr/>
            <p:nvPr/>
          </p:nvSpPr>
          <p:spPr bwMode="auto">
            <a:xfrm>
              <a:off x="9929834" y="4445266"/>
              <a:ext cx="309112"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077F48A2-C175-07D7-97AD-1B46B18082EC}"/>
                </a:ext>
              </a:extLst>
            </p:cNvPr>
            <p:cNvSpPr/>
            <p:nvPr/>
          </p:nvSpPr>
          <p:spPr bwMode="auto">
            <a:xfrm>
              <a:off x="9933009" y="4686099"/>
              <a:ext cx="127799"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65049D13-5F26-000C-993B-666CFBC9E152}"/>
                </a:ext>
              </a:extLst>
            </p:cNvPr>
            <p:cNvSpPr/>
            <p:nvPr/>
          </p:nvSpPr>
          <p:spPr bwMode="auto">
            <a:xfrm>
              <a:off x="9933009" y="4926932"/>
              <a:ext cx="92953" cy="18427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9861A6EC-E52F-1AF0-71DA-1C84EBB02343}"/>
                </a:ext>
              </a:extLst>
            </p:cNvPr>
            <p:cNvSpPr/>
            <p:nvPr/>
          </p:nvSpPr>
          <p:spPr bwMode="auto">
            <a:xfrm>
              <a:off x="6765391" y="2050750"/>
              <a:ext cx="1413203"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23979439-FF79-665C-4AE7-BBE30506F20F}"/>
                </a:ext>
              </a:extLst>
            </p:cNvPr>
            <p:cNvSpPr/>
            <p:nvPr/>
          </p:nvSpPr>
          <p:spPr bwMode="auto">
            <a:xfrm>
              <a:off x="6890772" y="2291583"/>
              <a:ext cx="1290997"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46D36ED2-9BA9-7E41-55C5-042E73D5D155}"/>
                </a:ext>
              </a:extLst>
            </p:cNvPr>
            <p:cNvSpPr/>
            <p:nvPr/>
          </p:nvSpPr>
          <p:spPr bwMode="auto">
            <a:xfrm>
              <a:off x="7038545" y="2532416"/>
              <a:ext cx="1140049"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FD810908-EB21-C734-368E-B8989E7107FF}"/>
                </a:ext>
              </a:extLst>
            </p:cNvPr>
            <p:cNvSpPr/>
            <p:nvPr/>
          </p:nvSpPr>
          <p:spPr bwMode="auto">
            <a:xfrm>
              <a:off x="7174499" y="2773249"/>
              <a:ext cx="1004095"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38AC58D6-97AF-3383-4AF3-57A25E1F0DA2}"/>
                </a:ext>
              </a:extLst>
            </p:cNvPr>
            <p:cNvSpPr/>
            <p:nvPr/>
          </p:nvSpPr>
          <p:spPr bwMode="auto">
            <a:xfrm>
              <a:off x="7333262" y="3014082"/>
              <a:ext cx="845332"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0D52434F-2E9E-9CC6-94E0-31CBA232E394}"/>
                </a:ext>
              </a:extLst>
            </p:cNvPr>
            <p:cNvSpPr/>
            <p:nvPr/>
          </p:nvSpPr>
          <p:spPr bwMode="auto">
            <a:xfrm>
              <a:off x="7354140" y="3254915"/>
              <a:ext cx="824454"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015A055D-7ED1-3891-EF23-0559F4DED08D}"/>
                </a:ext>
              </a:extLst>
            </p:cNvPr>
            <p:cNvSpPr/>
            <p:nvPr/>
          </p:nvSpPr>
          <p:spPr bwMode="auto">
            <a:xfrm>
              <a:off x="7496443" y="3500511"/>
              <a:ext cx="682151"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C3E1CCCC-6EE4-7694-D6EF-C7AAEDFB119B}"/>
                </a:ext>
              </a:extLst>
            </p:cNvPr>
            <p:cNvSpPr/>
            <p:nvPr/>
          </p:nvSpPr>
          <p:spPr bwMode="auto">
            <a:xfrm>
              <a:off x="7615021" y="3736581"/>
              <a:ext cx="563573"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A5FCAC7D-A2C5-151B-86E2-645677C445E5}"/>
                </a:ext>
              </a:extLst>
            </p:cNvPr>
            <p:cNvSpPr/>
            <p:nvPr/>
          </p:nvSpPr>
          <p:spPr bwMode="auto">
            <a:xfrm>
              <a:off x="8068313" y="5181579"/>
              <a:ext cx="110281"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0FA880B1-0410-997B-B328-E9F6E2CE94F0}"/>
                </a:ext>
              </a:extLst>
            </p:cNvPr>
            <p:cNvSpPr/>
            <p:nvPr/>
          </p:nvSpPr>
          <p:spPr bwMode="auto">
            <a:xfrm>
              <a:off x="7644999" y="3982177"/>
              <a:ext cx="536770"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DECFE22B-8AA3-3903-A1D7-E40B236EFF56}"/>
                </a:ext>
              </a:extLst>
            </p:cNvPr>
            <p:cNvSpPr/>
            <p:nvPr/>
          </p:nvSpPr>
          <p:spPr bwMode="auto">
            <a:xfrm>
              <a:off x="7672421" y="4218247"/>
              <a:ext cx="506173"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C4B9D6A3-1E52-EA18-1EB3-969BB5C05AF1}"/>
                </a:ext>
              </a:extLst>
            </p:cNvPr>
            <p:cNvSpPr/>
            <p:nvPr/>
          </p:nvSpPr>
          <p:spPr bwMode="auto">
            <a:xfrm>
              <a:off x="7672421" y="4463843"/>
              <a:ext cx="506173"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DBB0A767-1F9B-A3A0-5913-8FD948DC30A4}"/>
                </a:ext>
              </a:extLst>
            </p:cNvPr>
            <p:cNvSpPr/>
            <p:nvPr/>
          </p:nvSpPr>
          <p:spPr bwMode="auto">
            <a:xfrm>
              <a:off x="7789302" y="4699913"/>
              <a:ext cx="389292"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22A52396-2CE1-FE4A-E1B9-215BDDA5BD68}"/>
                </a:ext>
              </a:extLst>
            </p:cNvPr>
            <p:cNvSpPr/>
            <p:nvPr/>
          </p:nvSpPr>
          <p:spPr bwMode="auto">
            <a:xfrm>
              <a:off x="7890972" y="4940746"/>
              <a:ext cx="297147" cy="1842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B8DEE15C-1E10-D50E-28EC-8E53B948DCB0}"/>
                </a:ext>
              </a:extLst>
            </p:cNvPr>
            <p:cNvSpPr/>
            <p:nvPr/>
          </p:nvSpPr>
          <p:spPr bwMode="auto">
            <a:xfrm>
              <a:off x="6787729" y="2054866"/>
              <a:ext cx="1390866"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7B031D84-37F0-257D-E537-E61AB8BE0301}"/>
                </a:ext>
              </a:extLst>
            </p:cNvPr>
            <p:cNvSpPr/>
            <p:nvPr/>
          </p:nvSpPr>
          <p:spPr bwMode="auto">
            <a:xfrm>
              <a:off x="6958744" y="2290936"/>
              <a:ext cx="1229375"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239942A8-4F82-DFF8-55E2-46953DEE0361}"/>
                </a:ext>
              </a:extLst>
            </p:cNvPr>
            <p:cNvSpPr/>
            <p:nvPr/>
          </p:nvSpPr>
          <p:spPr bwMode="auto">
            <a:xfrm>
              <a:off x="7420480" y="2531769"/>
              <a:ext cx="758113"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230C0A16-3CE9-8561-454A-EDA6535709B6}"/>
                </a:ext>
              </a:extLst>
            </p:cNvPr>
            <p:cNvSpPr/>
            <p:nvPr/>
          </p:nvSpPr>
          <p:spPr bwMode="auto">
            <a:xfrm>
              <a:off x="7243431" y="2777365"/>
              <a:ext cx="935163"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544543CD-7F84-6099-52D3-68044FA287CB}"/>
                </a:ext>
              </a:extLst>
            </p:cNvPr>
            <p:cNvSpPr/>
            <p:nvPr/>
          </p:nvSpPr>
          <p:spPr bwMode="auto">
            <a:xfrm>
              <a:off x="7354140" y="3018198"/>
              <a:ext cx="837154"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A5B6EDB5-15C2-E072-F6C1-E9E6C17B71B2}"/>
                </a:ext>
              </a:extLst>
            </p:cNvPr>
            <p:cNvSpPr/>
            <p:nvPr/>
          </p:nvSpPr>
          <p:spPr bwMode="auto">
            <a:xfrm>
              <a:off x="7448184" y="3259031"/>
              <a:ext cx="727235"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FDC3C2F2-2777-ADB0-F995-1221BAC6AEA7}"/>
                </a:ext>
              </a:extLst>
            </p:cNvPr>
            <p:cNvSpPr/>
            <p:nvPr/>
          </p:nvSpPr>
          <p:spPr bwMode="auto">
            <a:xfrm>
              <a:off x="7589925" y="3499864"/>
              <a:ext cx="588670"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C9F4E635-3523-CCB7-18CF-19A2868E705F}"/>
                </a:ext>
              </a:extLst>
            </p:cNvPr>
            <p:cNvSpPr/>
            <p:nvPr/>
          </p:nvSpPr>
          <p:spPr bwMode="auto">
            <a:xfrm>
              <a:off x="7605821" y="3740697"/>
              <a:ext cx="572773"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637B1804-4DC9-130A-8AFE-FEF8CB9228C3}"/>
                </a:ext>
              </a:extLst>
            </p:cNvPr>
            <p:cNvSpPr/>
            <p:nvPr/>
          </p:nvSpPr>
          <p:spPr bwMode="auto">
            <a:xfrm>
              <a:off x="8080607" y="5185695"/>
              <a:ext cx="101161"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858AFDA7-F5DE-6912-279E-44436CF95C16}"/>
                </a:ext>
              </a:extLst>
            </p:cNvPr>
            <p:cNvSpPr/>
            <p:nvPr/>
          </p:nvSpPr>
          <p:spPr bwMode="auto">
            <a:xfrm>
              <a:off x="7701953" y="3981530"/>
              <a:ext cx="476641"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08023584-87F2-BA74-E660-432FE734FCAC}"/>
                </a:ext>
              </a:extLst>
            </p:cNvPr>
            <p:cNvSpPr/>
            <p:nvPr/>
          </p:nvSpPr>
          <p:spPr bwMode="auto">
            <a:xfrm>
              <a:off x="7666071" y="4222363"/>
              <a:ext cx="506173"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7613703B-9166-DA49-31A7-AC5DB245ECB7}"/>
                </a:ext>
              </a:extLst>
            </p:cNvPr>
            <p:cNvSpPr/>
            <p:nvPr/>
          </p:nvSpPr>
          <p:spPr bwMode="auto">
            <a:xfrm>
              <a:off x="7912194" y="4463196"/>
              <a:ext cx="266399"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0FEEF1CE-8E32-59E0-AA98-43D9CE968084}"/>
                </a:ext>
              </a:extLst>
            </p:cNvPr>
            <p:cNvSpPr/>
            <p:nvPr/>
          </p:nvSpPr>
          <p:spPr bwMode="auto">
            <a:xfrm>
              <a:off x="7828119" y="4704029"/>
              <a:ext cx="350475"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A921D45F-38E7-E434-7406-F161AAEEEDF5}"/>
                </a:ext>
              </a:extLst>
            </p:cNvPr>
            <p:cNvSpPr/>
            <p:nvPr/>
          </p:nvSpPr>
          <p:spPr bwMode="auto">
            <a:xfrm>
              <a:off x="7914655" y="4944862"/>
              <a:ext cx="263939" cy="184271"/>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TextBox 189">
              <a:extLst>
                <a:ext uri="{FF2B5EF4-FFF2-40B4-BE49-F238E27FC236}">
                  <a16:creationId xmlns:a16="http://schemas.microsoft.com/office/drawing/2014/main" id="{7CA175AD-1AC4-60B9-7E36-A7C0DE24D496}"/>
                </a:ext>
              </a:extLst>
            </p:cNvPr>
            <p:cNvSpPr txBox="1"/>
            <p:nvPr/>
          </p:nvSpPr>
          <p:spPr bwMode="auto">
            <a:xfrm>
              <a:off x="6687856" y="5636993"/>
              <a:ext cx="9845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Incidence, %</a:t>
              </a:r>
            </a:p>
          </p:txBody>
        </p:sp>
        <p:sp>
          <p:nvSpPr>
            <p:cNvPr id="191" name="TextBox 190">
              <a:extLst>
                <a:ext uri="{FF2B5EF4-FFF2-40B4-BE49-F238E27FC236}">
                  <a16:creationId xmlns:a16="http://schemas.microsoft.com/office/drawing/2014/main" id="{E50AABD6-E20F-045B-AA50-CE111C723600}"/>
                </a:ext>
              </a:extLst>
            </p:cNvPr>
            <p:cNvSpPr txBox="1"/>
            <p:nvPr/>
          </p:nvSpPr>
          <p:spPr bwMode="auto">
            <a:xfrm>
              <a:off x="5998822" y="5462458"/>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192" name="TextBox 191">
              <a:extLst>
                <a:ext uri="{FF2B5EF4-FFF2-40B4-BE49-F238E27FC236}">
                  <a16:creationId xmlns:a16="http://schemas.microsoft.com/office/drawing/2014/main" id="{2FDDEF3E-E77A-078A-7647-A1453B690384}"/>
                </a:ext>
              </a:extLst>
            </p:cNvPr>
            <p:cNvSpPr txBox="1"/>
            <p:nvPr/>
          </p:nvSpPr>
          <p:spPr bwMode="auto">
            <a:xfrm>
              <a:off x="6428760" y="5462458"/>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sp>
          <p:nvSpPr>
            <p:cNvPr id="193" name="TextBox 192">
              <a:extLst>
                <a:ext uri="{FF2B5EF4-FFF2-40B4-BE49-F238E27FC236}">
                  <a16:creationId xmlns:a16="http://schemas.microsoft.com/office/drawing/2014/main" id="{306ED63A-9505-B8AD-213E-480503191890}"/>
                </a:ext>
              </a:extLst>
            </p:cNvPr>
            <p:cNvSpPr txBox="1"/>
            <p:nvPr/>
          </p:nvSpPr>
          <p:spPr bwMode="auto">
            <a:xfrm>
              <a:off x="6829120" y="5462458"/>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194" name="TextBox 193">
              <a:extLst>
                <a:ext uri="{FF2B5EF4-FFF2-40B4-BE49-F238E27FC236}">
                  <a16:creationId xmlns:a16="http://schemas.microsoft.com/office/drawing/2014/main" id="{D9D3D722-1021-1383-6E72-F27539C679EB}"/>
                </a:ext>
              </a:extLst>
            </p:cNvPr>
            <p:cNvSpPr txBox="1"/>
            <p:nvPr/>
          </p:nvSpPr>
          <p:spPr bwMode="auto">
            <a:xfrm>
              <a:off x="7228722" y="5462458"/>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195" name="TextBox 194">
              <a:extLst>
                <a:ext uri="{FF2B5EF4-FFF2-40B4-BE49-F238E27FC236}">
                  <a16:creationId xmlns:a16="http://schemas.microsoft.com/office/drawing/2014/main" id="{F04540F4-D821-7869-249B-61E1D40BCEFE}"/>
                </a:ext>
              </a:extLst>
            </p:cNvPr>
            <p:cNvSpPr txBox="1"/>
            <p:nvPr/>
          </p:nvSpPr>
          <p:spPr bwMode="auto">
            <a:xfrm>
              <a:off x="7626295" y="5462458"/>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196" name="TextBox 195">
              <a:extLst>
                <a:ext uri="{FF2B5EF4-FFF2-40B4-BE49-F238E27FC236}">
                  <a16:creationId xmlns:a16="http://schemas.microsoft.com/office/drawing/2014/main" id="{ECA3D277-8890-26C5-FABC-C6268D250A00}"/>
                </a:ext>
              </a:extLst>
            </p:cNvPr>
            <p:cNvSpPr txBox="1"/>
            <p:nvPr/>
          </p:nvSpPr>
          <p:spPr bwMode="auto">
            <a:xfrm>
              <a:off x="8061933" y="5462458"/>
              <a:ext cx="2503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197" name="TextBox 196">
              <a:extLst>
                <a:ext uri="{FF2B5EF4-FFF2-40B4-BE49-F238E27FC236}">
                  <a16:creationId xmlns:a16="http://schemas.microsoft.com/office/drawing/2014/main" id="{8D1B8E47-29FC-531B-4FDA-B301E5A2D3AD}"/>
                </a:ext>
              </a:extLst>
            </p:cNvPr>
            <p:cNvSpPr txBox="1"/>
            <p:nvPr/>
          </p:nvSpPr>
          <p:spPr bwMode="auto">
            <a:xfrm>
              <a:off x="6302295" y="200143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71.6</a:t>
              </a:r>
            </a:p>
          </p:txBody>
        </p:sp>
        <p:grpSp>
          <p:nvGrpSpPr>
            <p:cNvPr id="198" name="Group 197">
              <a:extLst>
                <a:ext uri="{FF2B5EF4-FFF2-40B4-BE49-F238E27FC236}">
                  <a16:creationId xmlns:a16="http://schemas.microsoft.com/office/drawing/2014/main" id="{64BF851A-E9B6-9A11-9DE0-E7010E3D38D9}"/>
                </a:ext>
              </a:extLst>
            </p:cNvPr>
            <p:cNvGrpSpPr/>
            <p:nvPr/>
          </p:nvGrpSpPr>
          <p:grpSpPr>
            <a:xfrm>
              <a:off x="6286097" y="4876254"/>
              <a:ext cx="940001" cy="461665"/>
              <a:chOff x="692584" y="4880068"/>
              <a:chExt cx="940001" cy="461665"/>
            </a:xfrm>
          </p:grpSpPr>
          <p:sp>
            <p:nvSpPr>
              <p:cNvPr id="256" name="TextBox 255">
                <a:extLst>
                  <a:ext uri="{FF2B5EF4-FFF2-40B4-BE49-F238E27FC236}">
                    <a16:creationId xmlns:a16="http://schemas.microsoft.com/office/drawing/2014/main" id="{0B938F90-040F-60F7-138E-7CDE75980C93}"/>
                  </a:ext>
                </a:extLst>
              </p:cNvPr>
              <p:cNvSpPr txBox="1"/>
              <p:nvPr/>
            </p:nvSpPr>
            <p:spPr bwMode="auto">
              <a:xfrm>
                <a:off x="817875" y="4880068"/>
                <a:ext cx="814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200" b="0" dirty="0">
                    <a:solidFill>
                      <a:schemeClr val="bg1"/>
                    </a:solidFill>
                    <a:latin typeface="Calibri" panose="020F0502020204030204" pitchFamily="34" charset="0"/>
                  </a:rPr>
                  <a:t>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Grade 3-5</a:t>
                </a:r>
              </a:p>
            </p:txBody>
          </p:sp>
          <p:sp>
            <p:nvSpPr>
              <p:cNvPr id="257" name="Rectangle 256">
                <a:extLst>
                  <a:ext uri="{FF2B5EF4-FFF2-40B4-BE49-F238E27FC236}">
                    <a16:creationId xmlns:a16="http://schemas.microsoft.com/office/drawing/2014/main" id="{3EA6A330-60B3-9C86-315B-D48B79E1014A}"/>
                  </a:ext>
                </a:extLst>
              </p:cNvPr>
              <p:cNvSpPr/>
              <p:nvPr/>
            </p:nvSpPr>
            <p:spPr bwMode="auto">
              <a:xfrm>
                <a:off x="696355" y="4936630"/>
                <a:ext cx="155448" cy="1463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Rectangle 257">
                <a:extLst>
                  <a:ext uri="{FF2B5EF4-FFF2-40B4-BE49-F238E27FC236}">
                    <a16:creationId xmlns:a16="http://schemas.microsoft.com/office/drawing/2014/main" id="{4B9949DE-6876-B3E2-BB51-93D3EBD9EFD8}"/>
                  </a:ext>
                </a:extLst>
              </p:cNvPr>
              <p:cNvSpPr/>
              <p:nvPr/>
            </p:nvSpPr>
            <p:spPr bwMode="auto">
              <a:xfrm>
                <a:off x="692584" y="5128176"/>
                <a:ext cx="155448" cy="14630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9" name="TextBox 198">
              <a:extLst>
                <a:ext uri="{FF2B5EF4-FFF2-40B4-BE49-F238E27FC236}">
                  <a16:creationId xmlns:a16="http://schemas.microsoft.com/office/drawing/2014/main" id="{053D7813-DACA-7806-E727-2A4DE2A77FCF}"/>
                </a:ext>
              </a:extLst>
            </p:cNvPr>
            <p:cNvSpPr txBox="1"/>
            <p:nvPr/>
          </p:nvSpPr>
          <p:spPr bwMode="auto">
            <a:xfrm>
              <a:off x="6705156" y="1688819"/>
              <a:ext cx="15901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Pembro + CT (n = 109)</a:t>
              </a:r>
            </a:p>
          </p:txBody>
        </p:sp>
        <p:sp>
          <p:nvSpPr>
            <p:cNvPr id="200" name="TextBox 199">
              <a:extLst>
                <a:ext uri="{FF2B5EF4-FFF2-40B4-BE49-F238E27FC236}">
                  <a16:creationId xmlns:a16="http://schemas.microsoft.com/office/drawing/2014/main" id="{17163B52-0087-C229-2435-0A34EB00DAAA}"/>
                </a:ext>
              </a:extLst>
            </p:cNvPr>
            <p:cNvSpPr txBox="1"/>
            <p:nvPr/>
          </p:nvSpPr>
          <p:spPr bwMode="auto">
            <a:xfrm>
              <a:off x="9814991" y="1688819"/>
              <a:ext cx="15928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Placebo + CT (n = 106)</a:t>
              </a:r>
            </a:p>
          </p:txBody>
        </p:sp>
        <p:sp>
          <p:nvSpPr>
            <p:cNvPr id="201" name="TextBox 200">
              <a:extLst>
                <a:ext uri="{FF2B5EF4-FFF2-40B4-BE49-F238E27FC236}">
                  <a16:creationId xmlns:a16="http://schemas.microsoft.com/office/drawing/2014/main" id="{D81DC8D0-FCA9-BF37-85E3-4B9FCB35148D}"/>
                </a:ext>
              </a:extLst>
            </p:cNvPr>
            <p:cNvSpPr txBox="1"/>
            <p:nvPr/>
          </p:nvSpPr>
          <p:spPr bwMode="auto">
            <a:xfrm>
              <a:off x="6433724" y="224222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65.1</a:t>
              </a:r>
            </a:p>
          </p:txBody>
        </p:sp>
        <p:sp>
          <p:nvSpPr>
            <p:cNvPr id="202" name="TextBox 201">
              <a:extLst>
                <a:ext uri="{FF2B5EF4-FFF2-40B4-BE49-F238E27FC236}">
                  <a16:creationId xmlns:a16="http://schemas.microsoft.com/office/drawing/2014/main" id="{D5CC6A8D-1DA9-4D2B-D2D3-BC51C593796C}"/>
                </a:ext>
              </a:extLst>
            </p:cNvPr>
            <p:cNvSpPr txBox="1"/>
            <p:nvPr/>
          </p:nvSpPr>
          <p:spPr bwMode="auto">
            <a:xfrm>
              <a:off x="6578973" y="248302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57.8</a:t>
              </a:r>
            </a:p>
          </p:txBody>
        </p:sp>
        <p:sp>
          <p:nvSpPr>
            <p:cNvPr id="203" name="TextBox 202">
              <a:extLst>
                <a:ext uri="{FF2B5EF4-FFF2-40B4-BE49-F238E27FC236}">
                  <a16:creationId xmlns:a16="http://schemas.microsoft.com/office/drawing/2014/main" id="{650274C2-8291-2382-B917-9E63BC0FC608}"/>
                </a:ext>
              </a:extLst>
            </p:cNvPr>
            <p:cNvSpPr txBox="1"/>
            <p:nvPr/>
          </p:nvSpPr>
          <p:spPr bwMode="auto">
            <a:xfrm>
              <a:off x="6723102" y="272382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50.5</a:t>
              </a:r>
            </a:p>
          </p:txBody>
        </p:sp>
        <p:sp>
          <p:nvSpPr>
            <p:cNvPr id="204" name="TextBox 203">
              <a:extLst>
                <a:ext uri="{FF2B5EF4-FFF2-40B4-BE49-F238E27FC236}">
                  <a16:creationId xmlns:a16="http://schemas.microsoft.com/office/drawing/2014/main" id="{B3EE287E-DF44-4089-C408-FA1C82692148}"/>
                </a:ext>
              </a:extLst>
            </p:cNvPr>
            <p:cNvSpPr txBox="1"/>
            <p:nvPr/>
          </p:nvSpPr>
          <p:spPr bwMode="auto">
            <a:xfrm>
              <a:off x="6878438" y="296462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43.1</a:t>
              </a:r>
            </a:p>
          </p:txBody>
        </p:sp>
        <p:sp>
          <p:nvSpPr>
            <p:cNvPr id="205" name="TextBox 204">
              <a:extLst>
                <a:ext uri="{FF2B5EF4-FFF2-40B4-BE49-F238E27FC236}">
                  <a16:creationId xmlns:a16="http://schemas.microsoft.com/office/drawing/2014/main" id="{129F0C10-194F-03C3-6D65-8CC2AC0B0301}"/>
                </a:ext>
              </a:extLst>
            </p:cNvPr>
            <p:cNvSpPr txBox="1"/>
            <p:nvPr/>
          </p:nvSpPr>
          <p:spPr bwMode="auto">
            <a:xfrm>
              <a:off x="6895567" y="320542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42.2</a:t>
              </a:r>
            </a:p>
          </p:txBody>
        </p:sp>
        <p:sp>
          <p:nvSpPr>
            <p:cNvPr id="206" name="TextBox 205">
              <a:extLst>
                <a:ext uri="{FF2B5EF4-FFF2-40B4-BE49-F238E27FC236}">
                  <a16:creationId xmlns:a16="http://schemas.microsoft.com/office/drawing/2014/main" id="{CBD84AA2-0EA5-B5F5-33C1-B9486325787F}"/>
                </a:ext>
              </a:extLst>
            </p:cNvPr>
            <p:cNvSpPr txBox="1"/>
            <p:nvPr/>
          </p:nvSpPr>
          <p:spPr bwMode="auto">
            <a:xfrm>
              <a:off x="7037663" y="344621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34.9</a:t>
              </a:r>
            </a:p>
          </p:txBody>
        </p:sp>
        <p:sp>
          <p:nvSpPr>
            <p:cNvPr id="207" name="TextBox 206">
              <a:extLst>
                <a:ext uri="{FF2B5EF4-FFF2-40B4-BE49-F238E27FC236}">
                  <a16:creationId xmlns:a16="http://schemas.microsoft.com/office/drawing/2014/main" id="{287AF231-CB76-1EBB-0E53-D01C2A406B4A}"/>
                </a:ext>
              </a:extLst>
            </p:cNvPr>
            <p:cNvSpPr txBox="1"/>
            <p:nvPr/>
          </p:nvSpPr>
          <p:spPr bwMode="auto">
            <a:xfrm>
              <a:off x="7143691" y="368701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29.4</a:t>
              </a:r>
            </a:p>
          </p:txBody>
        </p:sp>
        <p:sp>
          <p:nvSpPr>
            <p:cNvPr id="208" name="TextBox 207">
              <a:extLst>
                <a:ext uri="{FF2B5EF4-FFF2-40B4-BE49-F238E27FC236}">
                  <a16:creationId xmlns:a16="http://schemas.microsoft.com/office/drawing/2014/main" id="{295E8DCC-4622-66EE-8F34-8B0E87950C6B}"/>
                </a:ext>
              </a:extLst>
            </p:cNvPr>
            <p:cNvSpPr txBox="1"/>
            <p:nvPr/>
          </p:nvSpPr>
          <p:spPr bwMode="auto">
            <a:xfrm>
              <a:off x="7181967" y="392781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27.5</a:t>
              </a:r>
            </a:p>
          </p:txBody>
        </p:sp>
        <p:sp>
          <p:nvSpPr>
            <p:cNvPr id="209" name="TextBox 208">
              <a:extLst>
                <a:ext uri="{FF2B5EF4-FFF2-40B4-BE49-F238E27FC236}">
                  <a16:creationId xmlns:a16="http://schemas.microsoft.com/office/drawing/2014/main" id="{800EADE9-55D1-DD7B-DE23-F2B22235E081}"/>
                </a:ext>
              </a:extLst>
            </p:cNvPr>
            <p:cNvSpPr txBox="1"/>
            <p:nvPr/>
          </p:nvSpPr>
          <p:spPr bwMode="auto">
            <a:xfrm>
              <a:off x="7202272" y="416861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26.6</a:t>
              </a:r>
            </a:p>
          </p:txBody>
        </p:sp>
        <p:sp>
          <p:nvSpPr>
            <p:cNvPr id="210" name="TextBox 209">
              <a:extLst>
                <a:ext uri="{FF2B5EF4-FFF2-40B4-BE49-F238E27FC236}">
                  <a16:creationId xmlns:a16="http://schemas.microsoft.com/office/drawing/2014/main" id="{9B115598-6ECB-6E29-D462-A69BFAFA4868}"/>
                </a:ext>
              </a:extLst>
            </p:cNvPr>
            <p:cNvSpPr txBox="1"/>
            <p:nvPr/>
          </p:nvSpPr>
          <p:spPr bwMode="auto">
            <a:xfrm>
              <a:off x="7214926" y="440941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25.7</a:t>
              </a:r>
            </a:p>
          </p:txBody>
        </p:sp>
        <p:sp>
          <p:nvSpPr>
            <p:cNvPr id="211" name="TextBox 210">
              <a:extLst>
                <a:ext uri="{FF2B5EF4-FFF2-40B4-BE49-F238E27FC236}">
                  <a16:creationId xmlns:a16="http://schemas.microsoft.com/office/drawing/2014/main" id="{83C418AE-2807-FB9F-C07E-3E258A89AA09}"/>
                </a:ext>
              </a:extLst>
            </p:cNvPr>
            <p:cNvSpPr txBox="1"/>
            <p:nvPr/>
          </p:nvSpPr>
          <p:spPr bwMode="auto">
            <a:xfrm>
              <a:off x="7328196" y="465020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20.2</a:t>
              </a:r>
            </a:p>
          </p:txBody>
        </p:sp>
        <p:sp>
          <p:nvSpPr>
            <p:cNvPr id="212" name="TextBox 211">
              <a:extLst>
                <a:ext uri="{FF2B5EF4-FFF2-40B4-BE49-F238E27FC236}">
                  <a16:creationId xmlns:a16="http://schemas.microsoft.com/office/drawing/2014/main" id="{32818A30-78AA-B8B3-4374-AC2FB4FEDFA9}"/>
                </a:ext>
              </a:extLst>
            </p:cNvPr>
            <p:cNvSpPr txBox="1"/>
            <p:nvPr/>
          </p:nvSpPr>
          <p:spPr bwMode="auto">
            <a:xfrm>
              <a:off x="7433303" y="489100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14.7</a:t>
              </a:r>
            </a:p>
          </p:txBody>
        </p:sp>
        <p:sp>
          <p:nvSpPr>
            <p:cNvPr id="213" name="TextBox 212">
              <a:extLst>
                <a:ext uri="{FF2B5EF4-FFF2-40B4-BE49-F238E27FC236}">
                  <a16:creationId xmlns:a16="http://schemas.microsoft.com/office/drawing/2014/main" id="{D7F6782B-5ADF-1381-CE63-2E2E3827DBDB}"/>
                </a:ext>
              </a:extLst>
            </p:cNvPr>
            <p:cNvSpPr txBox="1"/>
            <p:nvPr/>
          </p:nvSpPr>
          <p:spPr bwMode="auto">
            <a:xfrm>
              <a:off x="7687296" y="513179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6.4</a:t>
              </a:r>
            </a:p>
          </p:txBody>
        </p:sp>
        <p:grpSp>
          <p:nvGrpSpPr>
            <p:cNvPr id="214" name="Group 213">
              <a:extLst>
                <a:ext uri="{FF2B5EF4-FFF2-40B4-BE49-F238E27FC236}">
                  <a16:creationId xmlns:a16="http://schemas.microsoft.com/office/drawing/2014/main" id="{66E795AE-8E49-45A6-24A1-9B68BE54ACF6}"/>
                </a:ext>
              </a:extLst>
            </p:cNvPr>
            <p:cNvGrpSpPr/>
            <p:nvPr/>
          </p:nvGrpSpPr>
          <p:grpSpPr>
            <a:xfrm>
              <a:off x="6181021" y="5442891"/>
              <a:ext cx="2005964" cy="64008"/>
              <a:chOff x="387507" y="5524500"/>
              <a:chExt cx="2005964" cy="64008"/>
            </a:xfrm>
          </p:grpSpPr>
          <p:cxnSp>
            <p:nvCxnSpPr>
              <p:cNvPr id="250" name="Straight Connector 249">
                <a:extLst>
                  <a:ext uri="{FF2B5EF4-FFF2-40B4-BE49-F238E27FC236}">
                    <a16:creationId xmlns:a16="http://schemas.microsoft.com/office/drawing/2014/main" id="{07C2AC1E-4668-0A38-5A9B-5A9571E0FA92}"/>
                  </a:ext>
                </a:extLst>
              </p:cNvPr>
              <p:cNvCxnSpPr>
                <a:cxnSpLocks/>
              </p:cNvCxnSpPr>
              <p:nvPr/>
            </p:nvCxnSpPr>
            <p:spPr bwMode="auto">
              <a:xfrm>
                <a:off x="387507"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8CD3355B-06B5-5AA0-609A-7BD3363D11A6}"/>
                  </a:ext>
                </a:extLst>
              </p:cNvPr>
              <p:cNvCxnSpPr>
                <a:cxnSpLocks/>
              </p:cNvCxnSpPr>
              <p:nvPr/>
            </p:nvCxnSpPr>
            <p:spPr bwMode="auto">
              <a:xfrm>
                <a:off x="788700"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99E23844-9674-2646-E81B-53595CBE4E9F}"/>
                  </a:ext>
                </a:extLst>
              </p:cNvPr>
              <p:cNvCxnSpPr>
                <a:cxnSpLocks/>
              </p:cNvCxnSpPr>
              <p:nvPr/>
            </p:nvCxnSpPr>
            <p:spPr bwMode="auto">
              <a:xfrm>
                <a:off x="1189893"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E70F774B-1422-45EB-F5A8-48356AE64E61}"/>
                  </a:ext>
                </a:extLst>
              </p:cNvPr>
              <p:cNvCxnSpPr>
                <a:cxnSpLocks/>
              </p:cNvCxnSpPr>
              <p:nvPr/>
            </p:nvCxnSpPr>
            <p:spPr bwMode="auto">
              <a:xfrm>
                <a:off x="1591086"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1A473201-6591-C9F3-06F7-6A594F60F78E}"/>
                  </a:ext>
                </a:extLst>
              </p:cNvPr>
              <p:cNvCxnSpPr>
                <a:cxnSpLocks/>
              </p:cNvCxnSpPr>
              <p:nvPr/>
            </p:nvCxnSpPr>
            <p:spPr bwMode="auto">
              <a:xfrm>
                <a:off x="1992279"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3EBF70FE-9D38-A472-402B-E4D196AD8691}"/>
                  </a:ext>
                </a:extLst>
              </p:cNvPr>
              <p:cNvCxnSpPr>
                <a:cxnSpLocks/>
              </p:cNvCxnSpPr>
              <p:nvPr/>
            </p:nvCxnSpPr>
            <p:spPr bwMode="auto">
              <a:xfrm>
                <a:off x="2393471" y="5524500"/>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215" name="TextBox 214">
              <a:extLst>
                <a:ext uri="{FF2B5EF4-FFF2-40B4-BE49-F238E27FC236}">
                  <a16:creationId xmlns:a16="http://schemas.microsoft.com/office/drawing/2014/main" id="{9AAF929A-4420-4F3B-4DA8-732982E11CE9}"/>
                </a:ext>
              </a:extLst>
            </p:cNvPr>
            <p:cNvSpPr txBox="1"/>
            <p:nvPr/>
          </p:nvSpPr>
          <p:spPr bwMode="auto">
            <a:xfrm>
              <a:off x="10437531" y="5640168"/>
              <a:ext cx="9845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Incidence, %</a:t>
              </a:r>
            </a:p>
          </p:txBody>
        </p:sp>
        <p:sp>
          <p:nvSpPr>
            <p:cNvPr id="216" name="TextBox 215">
              <a:extLst>
                <a:ext uri="{FF2B5EF4-FFF2-40B4-BE49-F238E27FC236}">
                  <a16:creationId xmlns:a16="http://schemas.microsoft.com/office/drawing/2014/main" id="{E4F43112-366D-A525-A1E4-84384F105776}"/>
                </a:ext>
              </a:extLst>
            </p:cNvPr>
            <p:cNvSpPr txBox="1"/>
            <p:nvPr/>
          </p:nvSpPr>
          <p:spPr bwMode="auto">
            <a:xfrm>
              <a:off x="11739872" y="5465633"/>
              <a:ext cx="38183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217" name="TextBox 216">
              <a:extLst>
                <a:ext uri="{FF2B5EF4-FFF2-40B4-BE49-F238E27FC236}">
                  <a16:creationId xmlns:a16="http://schemas.microsoft.com/office/drawing/2014/main" id="{499739CA-CC16-9855-36BE-7FFAB5CFBC09}"/>
                </a:ext>
              </a:extLst>
            </p:cNvPr>
            <p:cNvSpPr txBox="1"/>
            <p:nvPr/>
          </p:nvSpPr>
          <p:spPr bwMode="auto">
            <a:xfrm>
              <a:off x="11378585" y="546563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sp>
          <p:nvSpPr>
            <p:cNvPr id="218" name="TextBox 217">
              <a:extLst>
                <a:ext uri="{FF2B5EF4-FFF2-40B4-BE49-F238E27FC236}">
                  <a16:creationId xmlns:a16="http://schemas.microsoft.com/office/drawing/2014/main" id="{8B2A2CDE-7917-0FB9-C03D-0A106EED60E0}"/>
                </a:ext>
              </a:extLst>
            </p:cNvPr>
            <p:cNvSpPr txBox="1"/>
            <p:nvPr/>
          </p:nvSpPr>
          <p:spPr bwMode="auto">
            <a:xfrm>
              <a:off x="10975670" y="546563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219" name="TextBox 218">
              <a:extLst>
                <a:ext uri="{FF2B5EF4-FFF2-40B4-BE49-F238E27FC236}">
                  <a16:creationId xmlns:a16="http://schemas.microsoft.com/office/drawing/2014/main" id="{14B5D0AC-B820-525B-57FD-5DBE341AABDE}"/>
                </a:ext>
              </a:extLst>
            </p:cNvPr>
            <p:cNvSpPr txBox="1"/>
            <p:nvPr/>
          </p:nvSpPr>
          <p:spPr bwMode="auto">
            <a:xfrm>
              <a:off x="10581522" y="546563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220" name="TextBox 219">
              <a:extLst>
                <a:ext uri="{FF2B5EF4-FFF2-40B4-BE49-F238E27FC236}">
                  <a16:creationId xmlns:a16="http://schemas.microsoft.com/office/drawing/2014/main" id="{FE9E27DF-7D48-0B34-CA98-F2577BB7FAB1}"/>
                </a:ext>
              </a:extLst>
            </p:cNvPr>
            <p:cNvSpPr txBox="1"/>
            <p:nvPr/>
          </p:nvSpPr>
          <p:spPr bwMode="auto">
            <a:xfrm>
              <a:off x="10175820" y="546563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221" name="TextBox 220">
              <a:extLst>
                <a:ext uri="{FF2B5EF4-FFF2-40B4-BE49-F238E27FC236}">
                  <a16:creationId xmlns:a16="http://schemas.microsoft.com/office/drawing/2014/main" id="{8067ACB4-F45D-4D62-818E-F528B202140C}"/>
                </a:ext>
              </a:extLst>
            </p:cNvPr>
            <p:cNvSpPr txBox="1"/>
            <p:nvPr/>
          </p:nvSpPr>
          <p:spPr bwMode="auto">
            <a:xfrm>
              <a:off x="9808183" y="5465633"/>
              <a:ext cx="2503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grpSp>
          <p:nvGrpSpPr>
            <p:cNvPr id="222" name="Group 221">
              <a:extLst>
                <a:ext uri="{FF2B5EF4-FFF2-40B4-BE49-F238E27FC236}">
                  <a16:creationId xmlns:a16="http://schemas.microsoft.com/office/drawing/2014/main" id="{95BAB3A2-5EB9-2B67-0CC1-7E97E48C9F25}"/>
                </a:ext>
              </a:extLst>
            </p:cNvPr>
            <p:cNvGrpSpPr/>
            <p:nvPr/>
          </p:nvGrpSpPr>
          <p:grpSpPr>
            <a:xfrm>
              <a:off x="9930696" y="5446066"/>
              <a:ext cx="2005964" cy="64008"/>
              <a:chOff x="387507" y="5524500"/>
              <a:chExt cx="2005964" cy="64008"/>
            </a:xfrm>
          </p:grpSpPr>
          <p:cxnSp>
            <p:nvCxnSpPr>
              <p:cNvPr id="244" name="Straight Connector 243">
                <a:extLst>
                  <a:ext uri="{FF2B5EF4-FFF2-40B4-BE49-F238E27FC236}">
                    <a16:creationId xmlns:a16="http://schemas.microsoft.com/office/drawing/2014/main" id="{AAB6FBFD-CD95-7D57-E2C4-0CA00CB2479E}"/>
                  </a:ext>
                </a:extLst>
              </p:cNvPr>
              <p:cNvCxnSpPr>
                <a:cxnSpLocks/>
              </p:cNvCxnSpPr>
              <p:nvPr/>
            </p:nvCxnSpPr>
            <p:spPr bwMode="auto">
              <a:xfrm>
                <a:off x="387507"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8C0F129-9A8E-4A3C-C9E0-F475C3E4D53B}"/>
                  </a:ext>
                </a:extLst>
              </p:cNvPr>
              <p:cNvCxnSpPr>
                <a:cxnSpLocks/>
              </p:cNvCxnSpPr>
              <p:nvPr/>
            </p:nvCxnSpPr>
            <p:spPr bwMode="auto">
              <a:xfrm>
                <a:off x="788700"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D2ABFB5-78BA-0FB2-8E2F-F9FEE44F63DF}"/>
                  </a:ext>
                </a:extLst>
              </p:cNvPr>
              <p:cNvCxnSpPr>
                <a:cxnSpLocks/>
              </p:cNvCxnSpPr>
              <p:nvPr/>
            </p:nvCxnSpPr>
            <p:spPr bwMode="auto">
              <a:xfrm>
                <a:off x="1189893"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D51BF21C-07FC-5D58-B4CC-2F1378670185}"/>
                  </a:ext>
                </a:extLst>
              </p:cNvPr>
              <p:cNvCxnSpPr>
                <a:cxnSpLocks/>
              </p:cNvCxnSpPr>
              <p:nvPr/>
            </p:nvCxnSpPr>
            <p:spPr bwMode="auto">
              <a:xfrm>
                <a:off x="1591086"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9457D61-196F-E60F-F9FE-BC1877AAEE37}"/>
                  </a:ext>
                </a:extLst>
              </p:cNvPr>
              <p:cNvCxnSpPr>
                <a:cxnSpLocks/>
              </p:cNvCxnSpPr>
              <p:nvPr/>
            </p:nvCxnSpPr>
            <p:spPr bwMode="auto">
              <a:xfrm>
                <a:off x="1992279" y="5524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C28AC4B-7A2B-7BF5-8F15-A8E8EE76742B}"/>
                  </a:ext>
                </a:extLst>
              </p:cNvPr>
              <p:cNvCxnSpPr>
                <a:cxnSpLocks/>
              </p:cNvCxnSpPr>
              <p:nvPr/>
            </p:nvCxnSpPr>
            <p:spPr bwMode="auto">
              <a:xfrm>
                <a:off x="2393471" y="5524500"/>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223" name="Freeform 238">
              <a:extLst>
                <a:ext uri="{FF2B5EF4-FFF2-40B4-BE49-F238E27FC236}">
                  <a16:creationId xmlns:a16="http://schemas.microsoft.com/office/drawing/2014/main" id="{B6301296-8A98-5DB2-A9E8-146B019D0C35}"/>
                </a:ext>
              </a:extLst>
            </p:cNvPr>
            <p:cNvSpPr/>
            <p:nvPr/>
          </p:nvSpPr>
          <p:spPr bwMode="auto">
            <a:xfrm>
              <a:off x="6174299" y="1936043"/>
              <a:ext cx="2011680" cy="3520097"/>
            </a:xfrm>
            <a:custGeom>
              <a:avLst/>
              <a:gdLst>
                <a:gd name="connsiteX0" fmla="*/ 2303188 w 2303188"/>
                <a:gd name="connsiteY0" fmla="*/ 0 h 3403218"/>
                <a:gd name="connsiteX1" fmla="*/ 2303188 w 2303188"/>
                <a:gd name="connsiteY1" fmla="*/ 3403218 h 3403218"/>
                <a:gd name="connsiteX2" fmla="*/ 0 w 2303188"/>
                <a:gd name="connsiteY2" fmla="*/ 3403218 h 3403218"/>
              </a:gdLst>
              <a:ahLst/>
              <a:cxnLst>
                <a:cxn ang="0">
                  <a:pos x="connsiteX0" y="connsiteY0"/>
                </a:cxn>
                <a:cxn ang="0">
                  <a:pos x="connsiteX1" y="connsiteY1"/>
                </a:cxn>
                <a:cxn ang="0">
                  <a:pos x="connsiteX2" y="connsiteY2"/>
                </a:cxn>
              </a:cxnLst>
              <a:rect l="l" t="t" r="r" b="b"/>
              <a:pathLst>
                <a:path w="2303188" h="3403218">
                  <a:moveTo>
                    <a:pt x="2303188" y="0"/>
                  </a:moveTo>
                  <a:lnTo>
                    <a:pt x="2303188" y="3403218"/>
                  </a:lnTo>
                  <a:lnTo>
                    <a:pt x="0" y="3403218"/>
                  </a:lnTo>
                </a:path>
              </a:pathLst>
            </a:custGeom>
            <a:noFill/>
            <a:ln w="28575">
              <a:solidFill>
                <a:schemeClr val="bg1"/>
              </a:solidFill>
              <a:miter lim="800000"/>
              <a:headEnd/>
              <a:tailEnd/>
            </a:ln>
          </p:spPr>
          <p:txBody>
            <a:bodyPr rtlCol="0" anchor="ctr"/>
            <a:lstStyle/>
            <a:p>
              <a:pPr algn="ctr"/>
              <a:endParaRPr lang="en-US" dirty="0"/>
            </a:p>
          </p:txBody>
        </p:sp>
        <p:sp>
          <p:nvSpPr>
            <p:cNvPr id="224" name="TextBox 223">
              <a:extLst>
                <a:ext uri="{FF2B5EF4-FFF2-40B4-BE49-F238E27FC236}">
                  <a16:creationId xmlns:a16="http://schemas.microsoft.com/office/drawing/2014/main" id="{BB4904DC-CBD8-E38A-1C13-490F20FC9935}"/>
                </a:ext>
              </a:extLst>
            </p:cNvPr>
            <p:cNvSpPr txBox="1"/>
            <p:nvPr/>
          </p:nvSpPr>
          <p:spPr bwMode="auto">
            <a:xfrm>
              <a:off x="11063156" y="198967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55.7</a:t>
              </a:r>
            </a:p>
          </p:txBody>
        </p:sp>
        <p:sp>
          <p:nvSpPr>
            <p:cNvPr id="225" name="TextBox 224">
              <a:extLst>
                <a:ext uri="{FF2B5EF4-FFF2-40B4-BE49-F238E27FC236}">
                  <a16:creationId xmlns:a16="http://schemas.microsoft.com/office/drawing/2014/main" id="{AA44BF6E-E27D-A03D-7D59-786321538565}"/>
                </a:ext>
              </a:extLst>
            </p:cNvPr>
            <p:cNvSpPr txBox="1"/>
            <p:nvPr/>
          </p:nvSpPr>
          <p:spPr bwMode="auto">
            <a:xfrm>
              <a:off x="11202856" y="223046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62.3</a:t>
              </a:r>
            </a:p>
          </p:txBody>
        </p:sp>
        <p:sp>
          <p:nvSpPr>
            <p:cNvPr id="226" name="TextBox 225">
              <a:extLst>
                <a:ext uri="{FF2B5EF4-FFF2-40B4-BE49-F238E27FC236}">
                  <a16:creationId xmlns:a16="http://schemas.microsoft.com/office/drawing/2014/main" id="{ECF3F36E-EF6E-C434-568F-3247E98097A4}"/>
                </a:ext>
              </a:extLst>
            </p:cNvPr>
            <p:cNvSpPr txBox="1"/>
            <p:nvPr/>
          </p:nvSpPr>
          <p:spPr bwMode="auto">
            <a:xfrm>
              <a:off x="11012354" y="247126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54.7</a:t>
              </a:r>
            </a:p>
          </p:txBody>
        </p:sp>
        <p:sp>
          <p:nvSpPr>
            <p:cNvPr id="227" name="TextBox 226">
              <a:extLst>
                <a:ext uri="{FF2B5EF4-FFF2-40B4-BE49-F238E27FC236}">
                  <a16:creationId xmlns:a16="http://schemas.microsoft.com/office/drawing/2014/main" id="{664A073B-EC88-2AEC-97F7-BCB58C5AD316}"/>
                </a:ext>
              </a:extLst>
            </p:cNvPr>
            <p:cNvSpPr txBox="1"/>
            <p:nvPr/>
          </p:nvSpPr>
          <p:spPr bwMode="auto">
            <a:xfrm>
              <a:off x="10771055" y="271206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41.5</a:t>
              </a:r>
            </a:p>
          </p:txBody>
        </p:sp>
        <p:sp>
          <p:nvSpPr>
            <p:cNvPr id="228" name="TextBox 227">
              <a:extLst>
                <a:ext uri="{FF2B5EF4-FFF2-40B4-BE49-F238E27FC236}">
                  <a16:creationId xmlns:a16="http://schemas.microsoft.com/office/drawing/2014/main" id="{D8AAD07F-8798-18F9-69DB-F93B8A7D7982}"/>
                </a:ext>
              </a:extLst>
            </p:cNvPr>
            <p:cNvSpPr txBox="1"/>
            <p:nvPr/>
          </p:nvSpPr>
          <p:spPr bwMode="auto">
            <a:xfrm>
              <a:off x="10698031" y="294968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37.7</a:t>
              </a:r>
            </a:p>
          </p:txBody>
        </p:sp>
        <p:sp>
          <p:nvSpPr>
            <p:cNvPr id="229" name="TextBox 228">
              <a:extLst>
                <a:ext uri="{FF2B5EF4-FFF2-40B4-BE49-F238E27FC236}">
                  <a16:creationId xmlns:a16="http://schemas.microsoft.com/office/drawing/2014/main" id="{250E15A0-426B-4B31-6625-F96604D16DB7}"/>
                </a:ext>
              </a:extLst>
            </p:cNvPr>
            <p:cNvSpPr txBox="1"/>
            <p:nvPr/>
          </p:nvSpPr>
          <p:spPr bwMode="auto">
            <a:xfrm>
              <a:off x="10625006" y="319048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34.0</a:t>
              </a:r>
            </a:p>
          </p:txBody>
        </p:sp>
        <p:sp>
          <p:nvSpPr>
            <p:cNvPr id="230" name="TextBox 229">
              <a:extLst>
                <a:ext uri="{FF2B5EF4-FFF2-40B4-BE49-F238E27FC236}">
                  <a16:creationId xmlns:a16="http://schemas.microsoft.com/office/drawing/2014/main" id="{29776604-CFDB-1AFA-F7DF-F8A52346427C}"/>
                </a:ext>
              </a:extLst>
            </p:cNvPr>
            <p:cNvSpPr txBox="1"/>
            <p:nvPr/>
          </p:nvSpPr>
          <p:spPr bwMode="auto">
            <a:xfrm>
              <a:off x="10529756" y="343128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29.2</a:t>
              </a:r>
            </a:p>
          </p:txBody>
        </p:sp>
        <p:sp>
          <p:nvSpPr>
            <p:cNvPr id="231" name="TextBox 230">
              <a:extLst>
                <a:ext uri="{FF2B5EF4-FFF2-40B4-BE49-F238E27FC236}">
                  <a16:creationId xmlns:a16="http://schemas.microsoft.com/office/drawing/2014/main" id="{28A0B59A-3BDA-FD47-BE5F-532A3C44C24B}"/>
                </a:ext>
              </a:extLst>
            </p:cNvPr>
            <p:cNvSpPr txBox="1"/>
            <p:nvPr/>
          </p:nvSpPr>
          <p:spPr bwMode="auto">
            <a:xfrm>
              <a:off x="10529756" y="367208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29.2</a:t>
              </a:r>
            </a:p>
          </p:txBody>
        </p:sp>
        <p:sp>
          <p:nvSpPr>
            <p:cNvPr id="232" name="TextBox 231">
              <a:extLst>
                <a:ext uri="{FF2B5EF4-FFF2-40B4-BE49-F238E27FC236}">
                  <a16:creationId xmlns:a16="http://schemas.microsoft.com/office/drawing/2014/main" id="{35060FF0-F0E0-A997-0143-AF5718C02A59}"/>
                </a:ext>
              </a:extLst>
            </p:cNvPr>
            <p:cNvSpPr txBox="1"/>
            <p:nvPr/>
          </p:nvSpPr>
          <p:spPr bwMode="auto">
            <a:xfrm>
              <a:off x="10332905" y="391288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19.8</a:t>
              </a:r>
            </a:p>
          </p:txBody>
        </p:sp>
        <p:sp>
          <p:nvSpPr>
            <p:cNvPr id="233" name="TextBox 232">
              <a:extLst>
                <a:ext uri="{FF2B5EF4-FFF2-40B4-BE49-F238E27FC236}">
                  <a16:creationId xmlns:a16="http://schemas.microsoft.com/office/drawing/2014/main" id="{181E6A51-90D0-0483-81A8-84B7560F8641}"/>
                </a:ext>
              </a:extLst>
            </p:cNvPr>
            <p:cNvSpPr txBox="1"/>
            <p:nvPr/>
          </p:nvSpPr>
          <p:spPr bwMode="auto">
            <a:xfrm>
              <a:off x="10297980" y="417272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17.9</a:t>
              </a:r>
            </a:p>
          </p:txBody>
        </p:sp>
        <p:sp>
          <p:nvSpPr>
            <p:cNvPr id="234" name="TextBox 233">
              <a:extLst>
                <a:ext uri="{FF2B5EF4-FFF2-40B4-BE49-F238E27FC236}">
                  <a16:creationId xmlns:a16="http://schemas.microsoft.com/office/drawing/2014/main" id="{B1D22A72-D906-6F5E-F171-24650055CF04}"/>
                </a:ext>
              </a:extLst>
            </p:cNvPr>
            <p:cNvSpPr txBox="1"/>
            <p:nvPr/>
          </p:nvSpPr>
          <p:spPr bwMode="auto">
            <a:xfrm>
              <a:off x="10586906" y="441352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32.1</a:t>
              </a:r>
            </a:p>
          </p:txBody>
        </p:sp>
        <p:sp>
          <p:nvSpPr>
            <p:cNvPr id="235" name="TextBox 234">
              <a:extLst>
                <a:ext uri="{FF2B5EF4-FFF2-40B4-BE49-F238E27FC236}">
                  <a16:creationId xmlns:a16="http://schemas.microsoft.com/office/drawing/2014/main" id="{9D6B6B32-71DF-F34B-73FB-B34BCF56FC07}"/>
                </a:ext>
              </a:extLst>
            </p:cNvPr>
            <p:cNvSpPr txBox="1"/>
            <p:nvPr/>
          </p:nvSpPr>
          <p:spPr bwMode="auto">
            <a:xfrm>
              <a:off x="10108654" y="465432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8.5</a:t>
              </a:r>
            </a:p>
          </p:txBody>
        </p:sp>
        <p:sp>
          <p:nvSpPr>
            <p:cNvPr id="236" name="TextBox 235">
              <a:extLst>
                <a:ext uri="{FF2B5EF4-FFF2-40B4-BE49-F238E27FC236}">
                  <a16:creationId xmlns:a16="http://schemas.microsoft.com/office/drawing/2014/main" id="{5E3DCEF7-BB77-9507-F491-638AFF1B15FE}"/>
                </a:ext>
              </a:extLst>
            </p:cNvPr>
            <p:cNvSpPr txBox="1"/>
            <p:nvPr/>
          </p:nvSpPr>
          <p:spPr bwMode="auto">
            <a:xfrm>
              <a:off x="10053504" y="48951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237" name="TextBox 236">
              <a:extLst>
                <a:ext uri="{FF2B5EF4-FFF2-40B4-BE49-F238E27FC236}">
                  <a16:creationId xmlns:a16="http://schemas.microsoft.com/office/drawing/2014/main" id="{2D146C0F-66D5-E8D0-A524-6535265307E1}"/>
                </a:ext>
              </a:extLst>
            </p:cNvPr>
            <p:cNvSpPr txBox="1"/>
            <p:nvPr/>
          </p:nvSpPr>
          <p:spPr bwMode="auto">
            <a:xfrm>
              <a:off x="10186855" y="513591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12.3</a:t>
              </a:r>
            </a:p>
          </p:txBody>
        </p:sp>
        <p:sp>
          <p:nvSpPr>
            <p:cNvPr id="238" name="Freeform 253">
              <a:extLst>
                <a:ext uri="{FF2B5EF4-FFF2-40B4-BE49-F238E27FC236}">
                  <a16:creationId xmlns:a16="http://schemas.microsoft.com/office/drawing/2014/main" id="{E1F73321-3D16-8D99-6BED-C21D064DB36E}"/>
                </a:ext>
              </a:extLst>
            </p:cNvPr>
            <p:cNvSpPr/>
            <p:nvPr/>
          </p:nvSpPr>
          <p:spPr bwMode="auto">
            <a:xfrm flipH="1">
              <a:off x="9929576" y="1936043"/>
              <a:ext cx="2011680" cy="3520097"/>
            </a:xfrm>
            <a:custGeom>
              <a:avLst/>
              <a:gdLst>
                <a:gd name="connsiteX0" fmla="*/ 2303188 w 2303188"/>
                <a:gd name="connsiteY0" fmla="*/ 0 h 3403218"/>
                <a:gd name="connsiteX1" fmla="*/ 2303188 w 2303188"/>
                <a:gd name="connsiteY1" fmla="*/ 3403218 h 3403218"/>
                <a:gd name="connsiteX2" fmla="*/ 0 w 2303188"/>
                <a:gd name="connsiteY2" fmla="*/ 3403218 h 3403218"/>
              </a:gdLst>
              <a:ahLst/>
              <a:cxnLst>
                <a:cxn ang="0">
                  <a:pos x="connsiteX0" y="connsiteY0"/>
                </a:cxn>
                <a:cxn ang="0">
                  <a:pos x="connsiteX1" y="connsiteY1"/>
                </a:cxn>
                <a:cxn ang="0">
                  <a:pos x="connsiteX2" y="connsiteY2"/>
                </a:cxn>
              </a:cxnLst>
              <a:rect l="l" t="t" r="r" b="b"/>
              <a:pathLst>
                <a:path w="2303188" h="3403218">
                  <a:moveTo>
                    <a:pt x="2303188" y="0"/>
                  </a:moveTo>
                  <a:lnTo>
                    <a:pt x="2303188" y="3403218"/>
                  </a:lnTo>
                  <a:lnTo>
                    <a:pt x="0" y="3403218"/>
                  </a:lnTo>
                </a:path>
              </a:pathLst>
            </a:custGeom>
            <a:noFill/>
            <a:ln w="28575">
              <a:solidFill>
                <a:schemeClr val="bg1"/>
              </a:solidFill>
              <a:miter lim="800000"/>
              <a:headEnd/>
              <a:tailEnd/>
            </a:ln>
          </p:spPr>
          <p:txBody>
            <a:bodyPr rtlCol="0" anchor="ctr"/>
            <a:lstStyle/>
            <a:p>
              <a:pPr algn="ctr"/>
              <a:endParaRPr lang="en-US" dirty="0"/>
            </a:p>
          </p:txBody>
        </p:sp>
        <p:grpSp>
          <p:nvGrpSpPr>
            <p:cNvPr id="239" name="Group 238">
              <a:extLst>
                <a:ext uri="{FF2B5EF4-FFF2-40B4-BE49-F238E27FC236}">
                  <a16:creationId xmlns:a16="http://schemas.microsoft.com/office/drawing/2014/main" id="{A2C227B6-F5F1-49DF-0151-AA3FEFD46B1D}"/>
                </a:ext>
              </a:extLst>
            </p:cNvPr>
            <p:cNvGrpSpPr/>
            <p:nvPr/>
          </p:nvGrpSpPr>
          <p:grpSpPr>
            <a:xfrm>
              <a:off x="10975770" y="4878182"/>
              <a:ext cx="940001" cy="461665"/>
              <a:chOff x="692584" y="4880068"/>
              <a:chExt cx="940001" cy="461665"/>
            </a:xfrm>
          </p:grpSpPr>
          <p:sp>
            <p:nvSpPr>
              <p:cNvPr id="241" name="TextBox 240">
                <a:extLst>
                  <a:ext uri="{FF2B5EF4-FFF2-40B4-BE49-F238E27FC236}">
                    <a16:creationId xmlns:a16="http://schemas.microsoft.com/office/drawing/2014/main" id="{07D297EE-2E3B-6381-C56E-2C56F3BC4455}"/>
                  </a:ext>
                </a:extLst>
              </p:cNvPr>
              <p:cNvSpPr txBox="1"/>
              <p:nvPr/>
            </p:nvSpPr>
            <p:spPr bwMode="auto">
              <a:xfrm>
                <a:off x="817875" y="4880068"/>
                <a:ext cx="814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200" b="0" dirty="0">
                    <a:solidFill>
                      <a:schemeClr val="bg1"/>
                    </a:solidFill>
                    <a:latin typeface="Calibri" panose="020F0502020204030204" pitchFamily="34" charset="0"/>
                  </a:rPr>
                  <a:t>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Grade 3-5</a:t>
                </a:r>
              </a:p>
            </p:txBody>
          </p:sp>
          <p:sp>
            <p:nvSpPr>
              <p:cNvPr id="242" name="Rectangle 241">
                <a:extLst>
                  <a:ext uri="{FF2B5EF4-FFF2-40B4-BE49-F238E27FC236}">
                    <a16:creationId xmlns:a16="http://schemas.microsoft.com/office/drawing/2014/main" id="{9E734649-0913-1986-B0D9-C38CDEDA1EE5}"/>
                  </a:ext>
                </a:extLst>
              </p:cNvPr>
              <p:cNvSpPr/>
              <p:nvPr/>
            </p:nvSpPr>
            <p:spPr bwMode="auto">
              <a:xfrm>
                <a:off x="696355" y="4936630"/>
                <a:ext cx="155448" cy="14630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26ECCCFD-6D59-0996-D36B-D89CB51CEA56}"/>
                  </a:ext>
                </a:extLst>
              </p:cNvPr>
              <p:cNvSpPr/>
              <p:nvPr/>
            </p:nvSpPr>
            <p:spPr bwMode="auto">
              <a:xfrm>
                <a:off x="692584" y="5128176"/>
                <a:ext cx="155448" cy="1463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0" name="TextBox 239">
              <a:extLst>
                <a:ext uri="{FF2B5EF4-FFF2-40B4-BE49-F238E27FC236}">
                  <a16:creationId xmlns:a16="http://schemas.microsoft.com/office/drawing/2014/main" id="{C790FB52-D1B3-958E-620F-466DABDA78E9}"/>
                </a:ext>
              </a:extLst>
            </p:cNvPr>
            <p:cNvSpPr txBox="1"/>
            <p:nvPr/>
          </p:nvSpPr>
          <p:spPr bwMode="auto">
            <a:xfrm>
              <a:off x="8631439" y="1299452"/>
              <a:ext cx="841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dMMR</a:t>
              </a:r>
            </a:p>
          </p:txBody>
        </p:sp>
      </p:grpSp>
      <p:grpSp>
        <p:nvGrpSpPr>
          <p:cNvPr id="4" name="Group 3">
            <a:extLst>
              <a:ext uri="{FF2B5EF4-FFF2-40B4-BE49-F238E27FC236}">
                <a16:creationId xmlns:a16="http://schemas.microsoft.com/office/drawing/2014/main" id="{45E07ADE-B585-97E4-2A86-0FB357BA0520}"/>
              </a:ext>
            </a:extLst>
          </p:cNvPr>
          <p:cNvGrpSpPr/>
          <p:nvPr/>
        </p:nvGrpSpPr>
        <p:grpSpPr>
          <a:xfrm>
            <a:off x="8869472" y="6298815"/>
            <a:ext cx="2877113" cy="394353"/>
            <a:chOff x="8869472" y="6298815"/>
            <a:chExt cx="2877113" cy="394353"/>
          </a:xfrm>
        </p:grpSpPr>
        <p:pic>
          <p:nvPicPr>
            <p:cNvPr id="259" name="Picture 258">
              <a:extLst>
                <a:ext uri="{FF2B5EF4-FFF2-40B4-BE49-F238E27FC236}">
                  <a16:creationId xmlns:a16="http://schemas.microsoft.com/office/drawing/2014/main" id="{AC03095D-CA9A-689B-C1BD-3C0FDE81A89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260" name="Rectangle 259">
              <a:extLst>
                <a:ext uri="{FF2B5EF4-FFF2-40B4-BE49-F238E27FC236}">
                  <a16:creationId xmlns:a16="http://schemas.microsoft.com/office/drawing/2014/main" id="{75751EE4-B34F-90B7-23F1-491E536B409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43427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E23455-C26F-441E-0BFA-960F70F0E9F7}"/>
              </a:ext>
            </a:extLst>
          </p:cNvPr>
          <p:cNvSpPr>
            <a:spLocks noGrp="1"/>
          </p:cNvSpPr>
          <p:nvPr>
            <p:ph type="title"/>
          </p:nvPr>
        </p:nvSpPr>
        <p:spPr/>
        <p:txBody>
          <a:bodyPr/>
          <a:lstStyle/>
          <a:p>
            <a:r>
              <a:rPr lang="en-US" sz="3600" dirty="0"/>
              <a:t>ENGOT-EN6/GOG-3031/RUBY: </a:t>
            </a:r>
            <a:br>
              <a:rPr lang="en-US" sz="3600" dirty="0"/>
            </a:br>
            <a:r>
              <a:rPr lang="en-US" dirty="0"/>
              <a:t>TEAEs in ≥20% of Either Arm</a:t>
            </a:r>
          </a:p>
        </p:txBody>
      </p:sp>
      <p:sp>
        <p:nvSpPr>
          <p:cNvPr id="2" name="Text Box 15">
            <a:extLst>
              <a:ext uri="{FF2B5EF4-FFF2-40B4-BE49-F238E27FC236}">
                <a16:creationId xmlns:a16="http://schemas.microsoft.com/office/drawing/2014/main" id="{019AAC5E-5740-C487-3AE0-A0B7E0E41F91}"/>
              </a:ext>
            </a:extLst>
          </p:cNvPr>
          <p:cNvSpPr txBox="1">
            <a:spLocks noChangeArrowheads="1"/>
          </p:cNvSpPr>
          <p:nvPr/>
        </p:nvSpPr>
        <p:spPr bwMode="auto">
          <a:xfrm>
            <a:off x="403226" y="617726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Mirza. SGO 2023. Abstr 12. </a:t>
            </a:r>
          </a:p>
          <a:p>
            <a:pPr eaLnBrk="1" hangingPunct="1">
              <a:defRPr/>
            </a:pPr>
            <a:r>
              <a:rPr lang="en-US" altLang="en-US" sz="1200" b="0" spc="-10" dirty="0">
                <a:solidFill>
                  <a:srgbClr val="455560"/>
                </a:solidFill>
                <a:latin typeface="Calibri" panose="020F0502020204030204" pitchFamily="34" charset="0"/>
              </a:rPr>
              <a:t>Mirza. NEJM. 2023;388:2145.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7AECF020-E560-F2E7-D884-6C54F30044C8}"/>
              </a:ext>
            </a:extLst>
          </p:cNvPr>
          <p:cNvCxnSpPr>
            <a:cxnSpLocks/>
          </p:cNvCxnSpPr>
          <p:nvPr/>
        </p:nvCxnSpPr>
        <p:spPr bwMode="auto">
          <a:xfrm flipV="1">
            <a:off x="2125378" y="1752022"/>
            <a:ext cx="0" cy="320040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E0E43679-EFCC-3270-BFB1-010566F24F4F}"/>
              </a:ext>
            </a:extLst>
          </p:cNvPr>
          <p:cNvSpPr txBox="1"/>
          <p:nvPr/>
        </p:nvSpPr>
        <p:spPr bwMode="auto">
          <a:xfrm rot="16200000">
            <a:off x="570118" y="3165671"/>
            <a:ext cx="17652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AE Incidence (%)</a:t>
            </a:r>
          </a:p>
        </p:txBody>
      </p:sp>
      <p:grpSp>
        <p:nvGrpSpPr>
          <p:cNvPr id="13" name="Group 12">
            <a:extLst>
              <a:ext uri="{FF2B5EF4-FFF2-40B4-BE49-F238E27FC236}">
                <a16:creationId xmlns:a16="http://schemas.microsoft.com/office/drawing/2014/main" id="{A1B04622-2472-7845-BEAC-FCDC0C2F61FD}"/>
              </a:ext>
            </a:extLst>
          </p:cNvPr>
          <p:cNvGrpSpPr/>
          <p:nvPr/>
        </p:nvGrpSpPr>
        <p:grpSpPr>
          <a:xfrm>
            <a:off x="4317344" y="2255887"/>
            <a:ext cx="2312391" cy="461665"/>
            <a:chOff x="4630810" y="2016572"/>
            <a:chExt cx="2312391" cy="461665"/>
          </a:xfrm>
        </p:grpSpPr>
        <p:sp>
          <p:nvSpPr>
            <p:cNvPr id="15" name="TextBox 14">
              <a:extLst>
                <a:ext uri="{FF2B5EF4-FFF2-40B4-BE49-F238E27FC236}">
                  <a16:creationId xmlns:a16="http://schemas.microsoft.com/office/drawing/2014/main" id="{F00B5AA6-93A1-6BDA-B1FB-1DBD19080BF7}"/>
                </a:ext>
              </a:extLst>
            </p:cNvPr>
            <p:cNvSpPr txBox="1"/>
            <p:nvPr/>
          </p:nvSpPr>
          <p:spPr bwMode="auto">
            <a:xfrm>
              <a:off x="4770427" y="2016572"/>
              <a:ext cx="21727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1"/>
                  </a:solidFill>
                  <a:latin typeface="Calibri" panose="020F0502020204030204" pitchFamily="34" charset="0"/>
                </a:rPr>
                <a:t>Any grade	Dostarlimab + CT</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Grade ≥3	Dostarlimab + CT</a:t>
              </a:r>
            </a:p>
          </p:txBody>
        </p:sp>
        <p:sp>
          <p:nvSpPr>
            <p:cNvPr id="19" name="Rectangle 18">
              <a:extLst>
                <a:ext uri="{FF2B5EF4-FFF2-40B4-BE49-F238E27FC236}">
                  <a16:creationId xmlns:a16="http://schemas.microsoft.com/office/drawing/2014/main" id="{A480B5AC-B4A4-4EC3-87D9-4108507E14FA}"/>
                </a:ext>
              </a:extLst>
            </p:cNvPr>
            <p:cNvSpPr/>
            <p:nvPr/>
          </p:nvSpPr>
          <p:spPr bwMode="auto">
            <a:xfrm>
              <a:off x="4630810" y="2082278"/>
              <a:ext cx="155448" cy="14630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83870010-D28D-E904-62DE-CF061A5DD2B9}"/>
                </a:ext>
              </a:extLst>
            </p:cNvPr>
            <p:cNvSpPr/>
            <p:nvPr/>
          </p:nvSpPr>
          <p:spPr bwMode="auto">
            <a:xfrm>
              <a:off x="4630810" y="2273824"/>
              <a:ext cx="155448" cy="146304"/>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3348293F-9850-96DE-CC61-9E8A2C90888E}"/>
              </a:ext>
            </a:extLst>
          </p:cNvPr>
          <p:cNvGrpSpPr/>
          <p:nvPr/>
        </p:nvGrpSpPr>
        <p:grpSpPr>
          <a:xfrm>
            <a:off x="6911164" y="2255887"/>
            <a:ext cx="2036879" cy="461665"/>
            <a:chOff x="8682962" y="2582208"/>
            <a:chExt cx="2036879" cy="461665"/>
          </a:xfrm>
        </p:grpSpPr>
        <p:sp>
          <p:nvSpPr>
            <p:cNvPr id="22" name="TextBox 21">
              <a:extLst>
                <a:ext uri="{FF2B5EF4-FFF2-40B4-BE49-F238E27FC236}">
                  <a16:creationId xmlns:a16="http://schemas.microsoft.com/office/drawing/2014/main" id="{8F45FF20-32E4-6E01-697C-C93C32842B5B}"/>
                </a:ext>
              </a:extLst>
            </p:cNvPr>
            <p:cNvSpPr txBox="1"/>
            <p:nvPr/>
          </p:nvSpPr>
          <p:spPr bwMode="auto">
            <a:xfrm>
              <a:off x="8812780" y="2582208"/>
              <a:ext cx="19070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1"/>
                  </a:solidFill>
                  <a:latin typeface="Calibri" panose="020F0502020204030204" pitchFamily="34" charset="0"/>
                </a:rPr>
                <a:t>Any grade	Placebo + CT</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Grade ≥3	Placebo + CT</a:t>
              </a:r>
            </a:p>
          </p:txBody>
        </p:sp>
        <p:sp>
          <p:nvSpPr>
            <p:cNvPr id="23" name="Rectangle 22">
              <a:extLst>
                <a:ext uri="{FF2B5EF4-FFF2-40B4-BE49-F238E27FC236}">
                  <a16:creationId xmlns:a16="http://schemas.microsoft.com/office/drawing/2014/main" id="{1FB8BFE2-849E-87A2-58A6-9A1E5A620540}"/>
                </a:ext>
              </a:extLst>
            </p:cNvPr>
            <p:cNvSpPr/>
            <p:nvPr/>
          </p:nvSpPr>
          <p:spPr bwMode="auto">
            <a:xfrm>
              <a:off x="8682962" y="2638770"/>
              <a:ext cx="155448" cy="1463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3B70D8FE-5F00-3F85-E08D-171103C0F973}"/>
                </a:ext>
              </a:extLst>
            </p:cNvPr>
            <p:cNvSpPr/>
            <p:nvPr/>
          </p:nvSpPr>
          <p:spPr bwMode="auto">
            <a:xfrm>
              <a:off x="8682962" y="2830316"/>
              <a:ext cx="155448" cy="14630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 name="Group 24">
            <a:extLst>
              <a:ext uri="{FF2B5EF4-FFF2-40B4-BE49-F238E27FC236}">
                <a16:creationId xmlns:a16="http://schemas.microsoft.com/office/drawing/2014/main" id="{5E2A3B11-7C48-3DF7-88FE-454DCE6A853E}"/>
              </a:ext>
            </a:extLst>
          </p:cNvPr>
          <p:cNvGrpSpPr/>
          <p:nvPr/>
        </p:nvGrpSpPr>
        <p:grpSpPr>
          <a:xfrm>
            <a:off x="2129190" y="4762170"/>
            <a:ext cx="8690038" cy="2096023"/>
            <a:chOff x="1457858" y="4553823"/>
            <a:chExt cx="8690038" cy="2096023"/>
          </a:xfrm>
        </p:grpSpPr>
        <p:sp>
          <p:nvSpPr>
            <p:cNvPr id="26" name="TextBox 25">
              <a:extLst>
                <a:ext uri="{FF2B5EF4-FFF2-40B4-BE49-F238E27FC236}">
                  <a16:creationId xmlns:a16="http://schemas.microsoft.com/office/drawing/2014/main" id="{3F6B9472-49C8-1BB5-0463-71C0DDFB02EC}"/>
                </a:ext>
              </a:extLst>
            </p:cNvPr>
            <p:cNvSpPr txBox="1"/>
            <p:nvPr/>
          </p:nvSpPr>
          <p:spPr bwMode="auto">
            <a:xfrm rot="18789324">
              <a:off x="1234720" y="4962624"/>
              <a:ext cx="723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27" name="TextBox 26">
              <a:extLst>
                <a:ext uri="{FF2B5EF4-FFF2-40B4-BE49-F238E27FC236}">
                  <a16:creationId xmlns:a16="http://schemas.microsoft.com/office/drawing/2014/main" id="{E23D10F8-C2A4-42B1-24DA-67F2A9C00FAF}"/>
                </a:ext>
              </a:extLst>
            </p:cNvPr>
            <p:cNvSpPr txBox="1"/>
            <p:nvPr/>
          </p:nvSpPr>
          <p:spPr bwMode="auto">
            <a:xfrm rot="18789324">
              <a:off x="1949509" y="4935728"/>
              <a:ext cx="649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28" name="TextBox 27">
              <a:extLst>
                <a:ext uri="{FF2B5EF4-FFF2-40B4-BE49-F238E27FC236}">
                  <a16:creationId xmlns:a16="http://schemas.microsoft.com/office/drawing/2014/main" id="{5642075D-0B55-8F0A-4816-065708C79270}"/>
                </a:ext>
              </a:extLst>
            </p:cNvPr>
            <p:cNvSpPr txBox="1"/>
            <p:nvPr/>
          </p:nvSpPr>
          <p:spPr bwMode="auto">
            <a:xfrm rot="18789324">
              <a:off x="2607793" y="4931963"/>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29" name="TextBox 28">
              <a:extLst>
                <a:ext uri="{FF2B5EF4-FFF2-40B4-BE49-F238E27FC236}">
                  <a16:creationId xmlns:a16="http://schemas.microsoft.com/office/drawing/2014/main" id="{C8E25416-ED98-2058-DFD5-F0DF63E5AF2A}"/>
                </a:ext>
              </a:extLst>
            </p:cNvPr>
            <p:cNvSpPr txBox="1"/>
            <p:nvPr/>
          </p:nvSpPr>
          <p:spPr bwMode="auto">
            <a:xfrm rot="18789324">
              <a:off x="2454106" y="5277635"/>
              <a:ext cx="1586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Peripheral neuropathy</a:t>
              </a:r>
            </a:p>
          </p:txBody>
        </p:sp>
        <p:sp>
          <p:nvSpPr>
            <p:cNvPr id="30" name="TextBox 29">
              <a:extLst>
                <a:ext uri="{FF2B5EF4-FFF2-40B4-BE49-F238E27FC236}">
                  <a16:creationId xmlns:a16="http://schemas.microsoft.com/office/drawing/2014/main" id="{FA610EA1-8E6A-4040-00F7-3DB884EFE3F9}"/>
                </a:ext>
              </a:extLst>
            </p:cNvPr>
            <p:cNvSpPr txBox="1"/>
            <p:nvPr/>
          </p:nvSpPr>
          <p:spPr bwMode="auto">
            <a:xfrm rot="18789324">
              <a:off x="7104962" y="4944241"/>
              <a:ext cx="672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Myalgia</a:t>
              </a:r>
            </a:p>
          </p:txBody>
        </p:sp>
        <p:sp>
          <p:nvSpPr>
            <p:cNvPr id="31" name="TextBox 30">
              <a:extLst>
                <a:ext uri="{FF2B5EF4-FFF2-40B4-BE49-F238E27FC236}">
                  <a16:creationId xmlns:a16="http://schemas.microsoft.com/office/drawing/2014/main" id="{E43C885C-8D0A-0687-D3FD-7E0FCD967596}"/>
                </a:ext>
              </a:extLst>
            </p:cNvPr>
            <p:cNvSpPr txBox="1"/>
            <p:nvPr/>
          </p:nvSpPr>
          <p:spPr bwMode="auto">
            <a:xfrm rot="18789324">
              <a:off x="4520446" y="4940990"/>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32" name="TextBox 31">
              <a:extLst>
                <a:ext uri="{FF2B5EF4-FFF2-40B4-BE49-F238E27FC236}">
                  <a16:creationId xmlns:a16="http://schemas.microsoft.com/office/drawing/2014/main" id="{FCBE0CD5-81C7-EA84-917C-249C6E8A3CA1}"/>
                </a:ext>
              </a:extLst>
            </p:cNvPr>
            <p:cNvSpPr txBox="1"/>
            <p:nvPr/>
          </p:nvSpPr>
          <p:spPr bwMode="auto">
            <a:xfrm rot="18789324">
              <a:off x="4908757" y="5054445"/>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33" name="TextBox 32">
              <a:extLst>
                <a:ext uri="{FF2B5EF4-FFF2-40B4-BE49-F238E27FC236}">
                  <a16:creationId xmlns:a16="http://schemas.microsoft.com/office/drawing/2014/main" id="{927D8E20-04B0-E5E3-50A6-25A62BAA2402}"/>
                </a:ext>
              </a:extLst>
            </p:cNvPr>
            <p:cNvSpPr txBox="1"/>
            <p:nvPr/>
          </p:nvSpPr>
          <p:spPr bwMode="auto">
            <a:xfrm rot="18789324">
              <a:off x="5703395" y="4990128"/>
              <a:ext cx="7986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Arthralgia</a:t>
              </a:r>
            </a:p>
          </p:txBody>
        </p:sp>
        <p:sp>
          <p:nvSpPr>
            <p:cNvPr id="34" name="TextBox 33">
              <a:extLst>
                <a:ext uri="{FF2B5EF4-FFF2-40B4-BE49-F238E27FC236}">
                  <a16:creationId xmlns:a16="http://schemas.microsoft.com/office/drawing/2014/main" id="{F3641BD6-064B-ECF1-7D94-519FC06E5FBF}"/>
                </a:ext>
              </a:extLst>
            </p:cNvPr>
            <p:cNvSpPr txBox="1"/>
            <p:nvPr/>
          </p:nvSpPr>
          <p:spPr bwMode="auto">
            <a:xfrm rot="18789324">
              <a:off x="6411685" y="4963209"/>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35" name="TextBox 34">
              <a:extLst>
                <a:ext uri="{FF2B5EF4-FFF2-40B4-BE49-F238E27FC236}">
                  <a16:creationId xmlns:a16="http://schemas.microsoft.com/office/drawing/2014/main" id="{ACC24FDD-55BD-CAF6-DAEF-32B43A349847}"/>
                </a:ext>
              </a:extLst>
            </p:cNvPr>
            <p:cNvSpPr txBox="1"/>
            <p:nvPr/>
          </p:nvSpPr>
          <p:spPr bwMode="auto">
            <a:xfrm rot="18789324">
              <a:off x="2842095" y="5463335"/>
              <a:ext cx="2096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Peripheral sensory neuropathy</a:t>
              </a:r>
            </a:p>
          </p:txBody>
        </p:sp>
        <p:sp>
          <p:nvSpPr>
            <p:cNvPr id="36" name="TextBox 35">
              <a:extLst>
                <a:ext uri="{FF2B5EF4-FFF2-40B4-BE49-F238E27FC236}">
                  <a16:creationId xmlns:a16="http://schemas.microsoft.com/office/drawing/2014/main" id="{29135CA4-2344-F862-319C-34F54D2A67FF}"/>
                </a:ext>
              </a:extLst>
            </p:cNvPr>
            <p:cNvSpPr txBox="1"/>
            <p:nvPr/>
          </p:nvSpPr>
          <p:spPr bwMode="auto">
            <a:xfrm rot="18789324">
              <a:off x="8431299" y="5209460"/>
              <a:ext cx="1400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37" name="TextBox 36">
              <a:extLst>
                <a:ext uri="{FF2B5EF4-FFF2-40B4-BE49-F238E27FC236}">
                  <a16:creationId xmlns:a16="http://schemas.microsoft.com/office/drawing/2014/main" id="{A1CEEF9B-4B32-1340-DA5D-6E353ABD870B}"/>
                </a:ext>
              </a:extLst>
            </p:cNvPr>
            <p:cNvSpPr txBox="1"/>
            <p:nvPr/>
          </p:nvSpPr>
          <p:spPr bwMode="auto">
            <a:xfrm rot="18789324">
              <a:off x="7217527" y="5176038"/>
              <a:ext cx="1308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Hypomagnesemia</a:t>
              </a:r>
            </a:p>
          </p:txBody>
        </p:sp>
        <p:sp>
          <p:nvSpPr>
            <p:cNvPr id="38" name="TextBox 37">
              <a:extLst>
                <a:ext uri="{FF2B5EF4-FFF2-40B4-BE49-F238E27FC236}">
                  <a16:creationId xmlns:a16="http://schemas.microsoft.com/office/drawing/2014/main" id="{56A3CA66-20FD-637F-41E8-A0E6294D773F}"/>
                </a:ext>
              </a:extLst>
            </p:cNvPr>
            <p:cNvSpPr txBox="1"/>
            <p:nvPr/>
          </p:nvSpPr>
          <p:spPr bwMode="auto">
            <a:xfrm rot="18789324">
              <a:off x="8553644" y="4874919"/>
              <a:ext cx="4828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Rash</a:t>
              </a:r>
            </a:p>
          </p:txBody>
        </p:sp>
        <p:sp>
          <p:nvSpPr>
            <p:cNvPr id="39" name="TextBox 38">
              <a:extLst>
                <a:ext uri="{FF2B5EF4-FFF2-40B4-BE49-F238E27FC236}">
                  <a16:creationId xmlns:a16="http://schemas.microsoft.com/office/drawing/2014/main" id="{755E61D2-0CF3-9C01-811D-ED0B8044DE9C}"/>
                </a:ext>
              </a:extLst>
            </p:cNvPr>
            <p:cNvSpPr txBox="1"/>
            <p:nvPr/>
          </p:nvSpPr>
          <p:spPr bwMode="auto">
            <a:xfrm rot="18789324">
              <a:off x="9650068" y="4960940"/>
              <a:ext cx="718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Dyspnea</a:t>
              </a:r>
            </a:p>
          </p:txBody>
        </p:sp>
      </p:grpSp>
      <p:cxnSp>
        <p:nvCxnSpPr>
          <p:cNvPr id="40" name="Straight Connector 39">
            <a:extLst>
              <a:ext uri="{FF2B5EF4-FFF2-40B4-BE49-F238E27FC236}">
                <a16:creationId xmlns:a16="http://schemas.microsoft.com/office/drawing/2014/main" id="{0376A2DA-AB6F-03CC-FBAC-318719709525}"/>
              </a:ext>
            </a:extLst>
          </p:cNvPr>
          <p:cNvCxnSpPr/>
          <p:nvPr/>
        </p:nvCxnSpPr>
        <p:spPr bwMode="auto">
          <a:xfrm>
            <a:off x="309273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41" name="Rectangle 40">
            <a:extLst>
              <a:ext uri="{FF2B5EF4-FFF2-40B4-BE49-F238E27FC236}">
                <a16:creationId xmlns:a16="http://schemas.microsoft.com/office/drawing/2014/main" id="{01E31237-3BF1-95EF-9DF2-333A8772C8C1}"/>
              </a:ext>
            </a:extLst>
          </p:cNvPr>
          <p:cNvSpPr/>
          <p:nvPr/>
        </p:nvSpPr>
        <p:spPr bwMode="auto">
          <a:xfrm>
            <a:off x="2836303" y="3248307"/>
            <a:ext cx="231775" cy="167509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DA0E26D9-7F96-C3DA-0ABB-AF60E7189A44}"/>
              </a:ext>
            </a:extLst>
          </p:cNvPr>
          <p:cNvSpPr/>
          <p:nvPr/>
        </p:nvSpPr>
        <p:spPr bwMode="auto">
          <a:xfrm>
            <a:off x="3107639" y="3503495"/>
            <a:ext cx="231775" cy="140845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06B03E87-8121-7134-AC43-27164993392E}"/>
              </a:ext>
            </a:extLst>
          </p:cNvPr>
          <p:cNvSpPr/>
          <p:nvPr/>
        </p:nvSpPr>
        <p:spPr bwMode="auto">
          <a:xfrm>
            <a:off x="2836303" y="4850432"/>
            <a:ext cx="231775" cy="92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C4639173-290C-A919-B67C-4D5A5857237E}"/>
              </a:ext>
            </a:extLst>
          </p:cNvPr>
          <p:cNvSpPr/>
          <p:nvPr/>
        </p:nvSpPr>
        <p:spPr bwMode="auto">
          <a:xfrm>
            <a:off x="3110315" y="4897125"/>
            <a:ext cx="231775" cy="4571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5" name="Straight Connector 44">
            <a:extLst>
              <a:ext uri="{FF2B5EF4-FFF2-40B4-BE49-F238E27FC236}">
                <a16:creationId xmlns:a16="http://schemas.microsoft.com/office/drawing/2014/main" id="{609CA543-A38F-44BA-E6EC-68FADAFA8ECC}"/>
              </a:ext>
            </a:extLst>
          </p:cNvPr>
          <p:cNvCxnSpPr/>
          <p:nvPr/>
        </p:nvCxnSpPr>
        <p:spPr bwMode="auto">
          <a:xfrm>
            <a:off x="373991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46" name="Rectangle 45">
            <a:extLst>
              <a:ext uri="{FF2B5EF4-FFF2-40B4-BE49-F238E27FC236}">
                <a16:creationId xmlns:a16="http://schemas.microsoft.com/office/drawing/2014/main" id="{0D03F686-2C19-4FE4-3B2F-8CFFE8F6FF09}"/>
              </a:ext>
            </a:extLst>
          </p:cNvPr>
          <p:cNvSpPr/>
          <p:nvPr/>
        </p:nvSpPr>
        <p:spPr bwMode="auto">
          <a:xfrm>
            <a:off x="3483483" y="3311845"/>
            <a:ext cx="231775" cy="161809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0093E889-3FEC-17E1-1EFA-625B28B6803C}"/>
              </a:ext>
            </a:extLst>
          </p:cNvPr>
          <p:cNvSpPr/>
          <p:nvPr/>
        </p:nvSpPr>
        <p:spPr bwMode="auto">
          <a:xfrm>
            <a:off x="3761169" y="3238782"/>
            <a:ext cx="231775" cy="168461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3A633D8A-2528-652D-78CE-B77E3142C35E}"/>
              </a:ext>
            </a:extLst>
          </p:cNvPr>
          <p:cNvSpPr/>
          <p:nvPr/>
        </p:nvSpPr>
        <p:spPr bwMode="auto">
          <a:xfrm>
            <a:off x="3483483" y="4890736"/>
            <a:ext cx="231775" cy="458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EEF827C9-1316-0414-8575-A7CEA8369C37}"/>
              </a:ext>
            </a:extLst>
          </p:cNvPr>
          <p:cNvSpPr/>
          <p:nvPr/>
        </p:nvSpPr>
        <p:spPr bwMode="auto">
          <a:xfrm>
            <a:off x="3757495" y="4897125"/>
            <a:ext cx="231775" cy="4571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 name="Straight Connector 49">
            <a:extLst>
              <a:ext uri="{FF2B5EF4-FFF2-40B4-BE49-F238E27FC236}">
                <a16:creationId xmlns:a16="http://schemas.microsoft.com/office/drawing/2014/main" id="{EE3F63C2-B881-85A5-5917-0A076D4CFEE1}"/>
              </a:ext>
            </a:extLst>
          </p:cNvPr>
          <p:cNvCxnSpPr/>
          <p:nvPr/>
        </p:nvCxnSpPr>
        <p:spPr bwMode="auto">
          <a:xfrm>
            <a:off x="244555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86ADF5B2-D415-9234-8467-5000BE1056C2}"/>
              </a:ext>
            </a:extLst>
          </p:cNvPr>
          <p:cNvSpPr/>
          <p:nvPr/>
        </p:nvSpPr>
        <p:spPr bwMode="auto">
          <a:xfrm>
            <a:off x="2189123" y="3266121"/>
            <a:ext cx="231775" cy="167509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15D25531-9946-C4CE-3E3E-81E0FAE891D4}"/>
              </a:ext>
            </a:extLst>
          </p:cNvPr>
          <p:cNvSpPr/>
          <p:nvPr/>
        </p:nvSpPr>
        <p:spPr bwMode="auto">
          <a:xfrm>
            <a:off x="2466809" y="3372368"/>
            <a:ext cx="231775" cy="156333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3" name="Straight Connector 52">
            <a:extLst>
              <a:ext uri="{FF2B5EF4-FFF2-40B4-BE49-F238E27FC236}">
                <a16:creationId xmlns:a16="http://schemas.microsoft.com/office/drawing/2014/main" id="{D11170DC-B33B-A94F-90C6-F262F201B36F}"/>
              </a:ext>
            </a:extLst>
          </p:cNvPr>
          <p:cNvCxnSpPr/>
          <p:nvPr/>
        </p:nvCxnSpPr>
        <p:spPr bwMode="auto">
          <a:xfrm>
            <a:off x="503427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54" name="Rectangle 53">
            <a:extLst>
              <a:ext uri="{FF2B5EF4-FFF2-40B4-BE49-F238E27FC236}">
                <a16:creationId xmlns:a16="http://schemas.microsoft.com/office/drawing/2014/main" id="{04DBF356-EF77-4400-0456-5A8DE5C7D42D}"/>
              </a:ext>
            </a:extLst>
          </p:cNvPr>
          <p:cNvSpPr/>
          <p:nvPr/>
        </p:nvSpPr>
        <p:spPr bwMode="auto">
          <a:xfrm>
            <a:off x="4777843" y="4282279"/>
            <a:ext cx="231775" cy="64111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E61C66F6-5E83-3ECB-27B5-DD433DA328C7}"/>
              </a:ext>
            </a:extLst>
          </p:cNvPr>
          <p:cNvSpPr/>
          <p:nvPr/>
        </p:nvSpPr>
        <p:spPr bwMode="auto">
          <a:xfrm>
            <a:off x="5055529" y="4339422"/>
            <a:ext cx="231775" cy="60004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D869532-B18E-14EC-A6F4-0A54B89A7F9A}"/>
              </a:ext>
            </a:extLst>
          </p:cNvPr>
          <p:cNvSpPr/>
          <p:nvPr/>
        </p:nvSpPr>
        <p:spPr bwMode="auto">
          <a:xfrm>
            <a:off x="4777843" y="4868550"/>
            <a:ext cx="231775" cy="680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7" name="Straight Connector 56">
            <a:extLst>
              <a:ext uri="{FF2B5EF4-FFF2-40B4-BE49-F238E27FC236}">
                <a16:creationId xmlns:a16="http://schemas.microsoft.com/office/drawing/2014/main" id="{C89F5624-DB2C-8B0D-C59F-F1496412300A}"/>
              </a:ext>
            </a:extLst>
          </p:cNvPr>
          <p:cNvCxnSpPr/>
          <p:nvPr/>
        </p:nvCxnSpPr>
        <p:spPr bwMode="auto">
          <a:xfrm>
            <a:off x="568145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58" name="Rectangle 57">
            <a:extLst>
              <a:ext uri="{FF2B5EF4-FFF2-40B4-BE49-F238E27FC236}">
                <a16:creationId xmlns:a16="http://schemas.microsoft.com/office/drawing/2014/main" id="{32261F5D-BD75-1047-38E3-386FCE2033D9}"/>
              </a:ext>
            </a:extLst>
          </p:cNvPr>
          <p:cNvSpPr/>
          <p:nvPr/>
        </p:nvSpPr>
        <p:spPr bwMode="auto">
          <a:xfrm>
            <a:off x="5425023" y="3758398"/>
            <a:ext cx="231775" cy="118106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A74B4B38-DC51-4A2B-BCF8-D227BD50EE5F}"/>
              </a:ext>
            </a:extLst>
          </p:cNvPr>
          <p:cNvSpPr/>
          <p:nvPr/>
        </p:nvSpPr>
        <p:spPr bwMode="auto">
          <a:xfrm>
            <a:off x="5699534" y="3618697"/>
            <a:ext cx="231775" cy="132076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5E0E05FC-50CC-7FA8-5C6B-57AA12BA0BF8}"/>
              </a:ext>
            </a:extLst>
          </p:cNvPr>
          <p:cNvSpPr/>
          <p:nvPr/>
        </p:nvSpPr>
        <p:spPr bwMode="auto">
          <a:xfrm>
            <a:off x="5425023" y="4479487"/>
            <a:ext cx="231775" cy="4634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558BA453-E617-6853-22DF-13B4E75140C9}"/>
              </a:ext>
            </a:extLst>
          </p:cNvPr>
          <p:cNvSpPr/>
          <p:nvPr/>
        </p:nvSpPr>
        <p:spPr bwMode="auto">
          <a:xfrm>
            <a:off x="5699035" y="4428323"/>
            <a:ext cx="231775" cy="51452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750CB42A-38FF-5B5B-71D9-31F2C2BC3A07}"/>
              </a:ext>
            </a:extLst>
          </p:cNvPr>
          <p:cNvCxnSpPr/>
          <p:nvPr/>
        </p:nvCxnSpPr>
        <p:spPr bwMode="auto">
          <a:xfrm>
            <a:off x="438709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63" name="Rectangle 62">
            <a:extLst>
              <a:ext uri="{FF2B5EF4-FFF2-40B4-BE49-F238E27FC236}">
                <a16:creationId xmlns:a16="http://schemas.microsoft.com/office/drawing/2014/main" id="{BDCF4421-ABD3-DA6A-D608-041FA6EFCC61}"/>
              </a:ext>
            </a:extLst>
          </p:cNvPr>
          <p:cNvSpPr/>
          <p:nvPr/>
        </p:nvSpPr>
        <p:spPr bwMode="auto">
          <a:xfrm>
            <a:off x="4130663" y="3561553"/>
            <a:ext cx="231775" cy="133557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BD483E89-4D67-C2EF-042B-70D70A7D76FF}"/>
              </a:ext>
            </a:extLst>
          </p:cNvPr>
          <p:cNvSpPr/>
          <p:nvPr/>
        </p:nvSpPr>
        <p:spPr bwMode="auto">
          <a:xfrm>
            <a:off x="4408349" y="3655277"/>
            <a:ext cx="231775" cy="12681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5120283F-87B4-2E6D-EBAB-9F1CC61404C9}"/>
              </a:ext>
            </a:extLst>
          </p:cNvPr>
          <p:cNvSpPr/>
          <p:nvPr/>
        </p:nvSpPr>
        <p:spPr bwMode="auto">
          <a:xfrm>
            <a:off x="4130663" y="4874998"/>
            <a:ext cx="231775" cy="67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7BDB14E6-A975-3920-8E5D-1CB2C8CD6ABE}"/>
              </a:ext>
            </a:extLst>
          </p:cNvPr>
          <p:cNvSpPr/>
          <p:nvPr/>
        </p:nvSpPr>
        <p:spPr bwMode="auto">
          <a:xfrm>
            <a:off x="4404675" y="4874901"/>
            <a:ext cx="231775" cy="6794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7" name="Straight Connector 66">
            <a:extLst>
              <a:ext uri="{FF2B5EF4-FFF2-40B4-BE49-F238E27FC236}">
                <a16:creationId xmlns:a16="http://schemas.microsoft.com/office/drawing/2014/main" id="{CACF36BA-12CF-AEBA-F8B9-4B3265D3FD5D}"/>
              </a:ext>
            </a:extLst>
          </p:cNvPr>
          <p:cNvCxnSpPr/>
          <p:nvPr/>
        </p:nvCxnSpPr>
        <p:spPr bwMode="auto">
          <a:xfrm>
            <a:off x="697581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7447D1FF-456D-8AE9-15F3-3028E2E7D956}"/>
              </a:ext>
            </a:extLst>
          </p:cNvPr>
          <p:cNvSpPr/>
          <p:nvPr/>
        </p:nvSpPr>
        <p:spPr bwMode="auto">
          <a:xfrm>
            <a:off x="6719383" y="3818629"/>
            <a:ext cx="231775" cy="111796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899E5BA3-8371-F1E6-5F0F-B3982836575C}"/>
              </a:ext>
            </a:extLst>
          </p:cNvPr>
          <p:cNvSpPr/>
          <p:nvPr/>
        </p:nvSpPr>
        <p:spPr bwMode="auto">
          <a:xfrm>
            <a:off x="6993894" y="3845224"/>
            <a:ext cx="231775" cy="109136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0" name="Straight Connector 69">
            <a:extLst>
              <a:ext uri="{FF2B5EF4-FFF2-40B4-BE49-F238E27FC236}">
                <a16:creationId xmlns:a16="http://schemas.microsoft.com/office/drawing/2014/main" id="{7D1E2453-29CD-5B89-C3F6-B55C9E750056}"/>
              </a:ext>
            </a:extLst>
          </p:cNvPr>
          <p:cNvCxnSpPr/>
          <p:nvPr/>
        </p:nvCxnSpPr>
        <p:spPr bwMode="auto">
          <a:xfrm>
            <a:off x="762299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71" name="Rectangle 70">
            <a:extLst>
              <a:ext uri="{FF2B5EF4-FFF2-40B4-BE49-F238E27FC236}">
                <a16:creationId xmlns:a16="http://schemas.microsoft.com/office/drawing/2014/main" id="{F152AFBB-7781-1A81-072A-BF276EB6BEEF}"/>
              </a:ext>
            </a:extLst>
          </p:cNvPr>
          <p:cNvSpPr/>
          <p:nvPr/>
        </p:nvSpPr>
        <p:spPr bwMode="auto">
          <a:xfrm>
            <a:off x="7366563" y="3968899"/>
            <a:ext cx="231775" cy="94304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9D062FDF-3704-C2A4-2DD1-320B5C3D78E8}"/>
              </a:ext>
            </a:extLst>
          </p:cNvPr>
          <p:cNvSpPr/>
          <p:nvPr/>
        </p:nvSpPr>
        <p:spPr bwMode="auto">
          <a:xfrm>
            <a:off x="7644249" y="4034629"/>
            <a:ext cx="231775" cy="90195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E261BB1E-7563-B13E-8D9F-99DF91F84BC1}"/>
              </a:ext>
            </a:extLst>
          </p:cNvPr>
          <p:cNvSpPr/>
          <p:nvPr/>
        </p:nvSpPr>
        <p:spPr bwMode="auto">
          <a:xfrm>
            <a:off x="7366563" y="4897086"/>
            <a:ext cx="231775" cy="458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30B765CD-4E9E-4C4C-7E97-792ABB92D432}"/>
              </a:ext>
            </a:extLst>
          </p:cNvPr>
          <p:cNvCxnSpPr/>
          <p:nvPr/>
        </p:nvCxnSpPr>
        <p:spPr bwMode="auto">
          <a:xfrm>
            <a:off x="632863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75" name="Rectangle 74">
            <a:extLst>
              <a:ext uri="{FF2B5EF4-FFF2-40B4-BE49-F238E27FC236}">
                <a16:creationId xmlns:a16="http://schemas.microsoft.com/office/drawing/2014/main" id="{81CD0CFE-9CC4-3991-CA77-C513F026478C}"/>
              </a:ext>
            </a:extLst>
          </p:cNvPr>
          <p:cNvSpPr/>
          <p:nvPr/>
        </p:nvSpPr>
        <p:spPr bwMode="auto">
          <a:xfrm>
            <a:off x="6072203" y="3866349"/>
            <a:ext cx="231775" cy="106358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B0397201-B0E0-F7EF-600D-141363437794}"/>
              </a:ext>
            </a:extLst>
          </p:cNvPr>
          <p:cNvSpPr/>
          <p:nvPr/>
        </p:nvSpPr>
        <p:spPr bwMode="auto">
          <a:xfrm>
            <a:off x="6349889" y="3818629"/>
            <a:ext cx="231775" cy="111287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7" name="Straight Connector 76">
            <a:extLst>
              <a:ext uri="{FF2B5EF4-FFF2-40B4-BE49-F238E27FC236}">
                <a16:creationId xmlns:a16="http://schemas.microsoft.com/office/drawing/2014/main" id="{CAB2A85F-35A5-D211-D8EB-E250BF6E20FE}"/>
              </a:ext>
            </a:extLst>
          </p:cNvPr>
          <p:cNvCxnSpPr/>
          <p:nvPr/>
        </p:nvCxnSpPr>
        <p:spPr bwMode="auto">
          <a:xfrm>
            <a:off x="891735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78" name="Rectangle 77">
            <a:extLst>
              <a:ext uri="{FF2B5EF4-FFF2-40B4-BE49-F238E27FC236}">
                <a16:creationId xmlns:a16="http://schemas.microsoft.com/office/drawing/2014/main" id="{C0A713E6-144C-6F0F-05C9-F216B7DBFDD7}"/>
              </a:ext>
            </a:extLst>
          </p:cNvPr>
          <p:cNvSpPr/>
          <p:nvPr/>
        </p:nvSpPr>
        <p:spPr bwMode="auto">
          <a:xfrm>
            <a:off x="8660923" y="4256101"/>
            <a:ext cx="231775" cy="68048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A87A3C93-F1A0-7914-9DD3-D39166C50E89}"/>
              </a:ext>
            </a:extLst>
          </p:cNvPr>
          <p:cNvSpPr/>
          <p:nvPr/>
        </p:nvSpPr>
        <p:spPr bwMode="auto">
          <a:xfrm>
            <a:off x="8938609" y="4044906"/>
            <a:ext cx="231775" cy="89167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0" name="Straight Connector 79">
            <a:extLst>
              <a:ext uri="{FF2B5EF4-FFF2-40B4-BE49-F238E27FC236}">
                <a16:creationId xmlns:a16="http://schemas.microsoft.com/office/drawing/2014/main" id="{210F18E1-624F-9FF2-0D8E-8DA0631D47F5}"/>
              </a:ext>
            </a:extLst>
          </p:cNvPr>
          <p:cNvCxnSpPr/>
          <p:nvPr/>
        </p:nvCxnSpPr>
        <p:spPr bwMode="auto">
          <a:xfrm>
            <a:off x="956453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81" name="Rectangle 80">
            <a:extLst>
              <a:ext uri="{FF2B5EF4-FFF2-40B4-BE49-F238E27FC236}">
                <a16:creationId xmlns:a16="http://schemas.microsoft.com/office/drawing/2014/main" id="{5026994F-DA76-4281-EA66-EE4F341B6876}"/>
              </a:ext>
            </a:extLst>
          </p:cNvPr>
          <p:cNvSpPr/>
          <p:nvPr/>
        </p:nvSpPr>
        <p:spPr bwMode="auto">
          <a:xfrm>
            <a:off x="9308103" y="4228300"/>
            <a:ext cx="231775" cy="70828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AC7A1A9E-D006-17AF-4AC8-AD88A90E0599}"/>
              </a:ext>
            </a:extLst>
          </p:cNvPr>
          <p:cNvSpPr/>
          <p:nvPr/>
        </p:nvSpPr>
        <p:spPr bwMode="auto">
          <a:xfrm>
            <a:off x="9585789" y="4510872"/>
            <a:ext cx="231775" cy="4125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E5374D46-BB6A-1B77-B290-C215C7DB083B}"/>
              </a:ext>
            </a:extLst>
          </p:cNvPr>
          <p:cNvSpPr/>
          <p:nvPr/>
        </p:nvSpPr>
        <p:spPr bwMode="auto">
          <a:xfrm>
            <a:off x="9308103" y="4822238"/>
            <a:ext cx="231775" cy="1207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3C56BB3-68AA-89B9-356C-6290C85A225D}"/>
              </a:ext>
            </a:extLst>
          </p:cNvPr>
          <p:cNvSpPr/>
          <p:nvPr/>
        </p:nvSpPr>
        <p:spPr bwMode="auto">
          <a:xfrm>
            <a:off x="9582115" y="4909825"/>
            <a:ext cx="231775" cy="2743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5" name="Straight Connector 84">
            <a:extLst>
              <a:ext uri="{FF2B5EF4-FFF2-40B4-BE49-F238E27FC236}">
                <a16:creationId xmlns:a16="http://schemas.microsoft.com/office/drawing/2014/main" id="{F0D34FF3-8150-3BFC-7D15-8D5BC4E69922}"/>
              </a:ext>
            </a:extLst>
          </p:cNvPr>
          <p:cNvCxnSpPr/>
          <p:nvPr/>
        </p:nvCxnSpPr>
        <p:spPr bwMode="auto">
          <a:xfrm>
            <a:off x="827017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86" name="Rectangle 85">
            <a:extLst>
              <a:ext uri="{FF2B5EF4-FFF2-40B4-BE49-F238E27FC236}">
                <a16:creationId xmlns:a16="http://schemas.microsoft.com/office/drawing/2014/main" id="{2EA79D63-C512-906B-6D90-BA84CE372CAA}"/>
              </a:ext>
            </a:extLst>
          </p:cNvPr>
          <p:cNvSpPr/>
          <p:nvPr/>
        </p:nvSpPr>
        <p:spPr bwMode="auto">
          <a:xfrm>
            <a:off x="8013743" y="4128232"/>
            <a:ext cx="231775" cy="80835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1BEF4909-82A7-F251-F2D5-855CAA7D49B3}"/>
              </a:ext>
            </a:extLst>
          </p:cNvPr>
          <p:cNvSpPr/>
          <p:nvPr/>
        </p:nvSpPr>
        <p:spPr bwMode="auto">
          <a:xfrm>
            <a:off x="8291429" y="4079078"/>
            <a:ext cx="231775" cy="86386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8" name="Straight Connector 87">
            <a:extLst>
              <a:ext uri="{FF2B5EF4-FFF2-40B4-BE49-F238E27FC236}">
                <a16:creationId xmlns:a16="http://schemas.microsoft.com/office/drawing/2014/main" id="{E48B9A65-E599-75B8-8510-C6E2D977E814}"/>
              </a:ext>
            </a:extLst>
          </p:cNvPr>
          <p:cNvCxnSpPr/>
          <p:nvPr/>
        </p:nvCxnSpPr>
        <p:spPr bwMode="auto">
          <a:xfrm>
            <a:off x="10211712"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89" name="Rectangle 88">
            <a:extLst>
              <a:ext uri="{FF2B5EF4-FFF2-40B4-BE49-F238E27FC236}">
                <a16:creationId xmlns:a16="http://schemas.microsoft.com/office/drawing/2014/main" id="{7886AE1D-381D-96ED-9CC6-DB7925726904}"/>
              </a:ext>
            </a:extLst>
          </p:cNvPr>
          <p:cNvSpPr/>
          <p:nvPr/>
        </p:nvSpPr>
        <p:spPr bwMode="auto">
          <a:xfrm>
            <a:off x="9955283" y="4262450"/>
            <a:ext cx="231775" cy="66992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D333393B-35DB-6BF5-C543-5CEF70B22755}"/>
              </a:ext>
            </a:extLst>
          </p:cNvPr>
          <p:cNvSpPr/>
          <p:nvPr/>
        </p:nvSpPr>
        <p:spPr bwMode="auto">
          <a:xfrm>
            <a:off x="10232969" y="4401220"/>
            <a:ext cx="231775" cy="5353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B0296313-36BF-4B80-E254-1BEB26FB1D8C}"/>
              </a:ext>
            </a:extLst>
          </p:cNvPr>
          <p:cNvSpPr/>
          <p:nvPr/>
        </p:nvSpPr>
        <p:spPr bwMode="auto">
          <a:xfrm>
            <a:off x="9955283" y="4874900"/>
            <a:ext cx="231775" cy="680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 name="Straight Connector 91">
            <a:extLst>
              <a:ext uri="{FF2B5EF4-FFF2-40B4-BE49-F238E27FC236}">
                <a16:creationId xmlns:a16="http://schemas.microsoft.com/office/drawing/2014/main" id="{67912476-4123-0164-1882-A56DA6949C1F}"/>
              </a:ext>
            </a:extLst>
          </p:cNvPr>
          <p:cNvCxnSpPr/>
          <p:nvPr/>
        </p:nvCxnSpPr>
        <p:spPr bwMode="auto">
          <a:xfrm>
            <a:off x="10858889" y="4946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93" name="Rectangle 92">
            <a:extLst>
              <a:ext uri="{FF2B5EF4-FFF2-40B4-BE49-F238E27FC236}">
                <a16:creationId xmlns:a16="http://schemas.microsoft.com/office/drawing/2014/main" id="{9DF1874B-BD75-CA25-736A-D10555E3FB15}"/>
              </a:ext>
            </a:extLst>
          </p:cNvPr>
          <p:cNvSpPr/>
          <p:nvPr/>
        </p:nvSpPr>
        <p:spPr bwMode="auto">
          <a:xfrm>
            <a:off x="10602460" y="4373417"/>
            <a:ext cx="231775" cy="53535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A7ACD33-5B8A-5EE7-1395-A2DB3E770A3B}"/>
              </a:ext>
            </a:extLst>
          </p:cNvPr>
          <p:cNvSpPr/>
          <p:nvPr/>
        </p:nvSpPr>
        <p:spPr bwMode="auto">
          <a:xfrm>
            <a:off x="10880146" y="4305355"/>
            <a:ext cx="231775" cy="63758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DE122042-781A-95DF-D153-238CCDD4033B}"/>
              </a:ext>
            </a:extLst>
          </p:cNvPr>
          <p:cNvSpPr/>
          <p:nvPr/>
        </p:nvSpPr>
        <p:spPr bwMode="auto">
          <a:xfrm>
            <a:off x="10602460" y="4897220"/>
            <a:ext cx="231775"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6" name="Group 95">
            <a:extLst>
              <a:ext uri="{FF2B5EF4-FFF2-40B4-BE49-F238E27FC236}">
                <a16:creationId xmlns:a16="http://schemas.microsoft.com/office/drawing/2014/main" id="{CBDB404D-41E5-A137-AD9E-8BC30CC822F8}"/>
              </a:ext>
            </a:extLst>
          </p:cNvPr>
          <p:cNvGrpSpPr/>
          <p:nvPr/>
        </p:nvGrpSpPr>
        <p:grpSpPr>
          <a:xfrm>
            <a:off x="2065417" y="1802536"/>
            <a:ext cx="74951" cy="3140428"/>
            <a:chOff x="1379095" y="1663639"/>
            <a:chExt cx="74951" cy="3140428"/>
          </a:xfrm>
        </p:grpSpPr>
        <p:cxnSp>
          <p:nvCxnSpPr>
            <p:cNvPr id="97" name="Straight Connector 96">
              <a:extLst>
                <a:ext uri="{FF2B5EF4-FFF2-40B4-BE49-F238E27FC236}">
                  <a16:creationId xmlns:a16="http://schemas.microsoft.com/office/drawing/2014/main" id="{297505DF-FDFC-5614-C79A-6670D01568E7}"/>
                </a:ext>
              </a:extLst>
            </p:cNvPr>
            <p:cNvCxnSpPr>
              <a:cxnSpLocks/>
            </p:cNvCxnSpPr>
            <p:nvPr/>
          </p:nvCxnSpPr>
          <p:spPr bwMode="auto">
            <a:xfrm>
              <a:off x="1379095" y="1663639"/>
              <a:ext cx="74951"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9FF2AF0-6EBE-6986-FDDE-AB9D01C1CF6F}"/>
                </a:ext>
              </a:extLst>
            </p:cNvPr>
            <p:cNvCxnSpPr>
              <a:cxnSpLocks/>
            </p:cNvCxnSpPr>
            <p:nvPr/>
          </p:nvCxnSpPr>
          <p:spPr bwMode="auto">
            <a:xfrm>
              <a:off x="1379095" y="2291725"/>
              <a:ext cx="74951"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1133588-7F81-A235-34AF-E426A288B68F}"/>
                </a:ext>
              </a:extLst>
            </p:cNvPr>
            <p:cNvCxnSpPr>
              <a:cxnSpLocks/>
            </p:cNvCxnSpPr>
            <p:nvPr/>
          </p:nvCxnSpPr>
          <p:spPr bwMode="auto">
            <a:xfrm>
              <a:off x="1379095" y="2919811"/>
              <a:ext cx="74951"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2B88576-216E-838B-E97C-44CA4EAF98C3}"/>
                </a:ext>
              </a:extLst>
            </p:cNvPr>
            <p:cNvCxnSpPr>
              <a:cxnSpLocks/>
            </p:cNvCxnSpPr>
            <p:nvPr/>
          </p:nvCxnSpPr>
          <p:spPr bwMode="auto">
            <a:xfrm>
              <a:off x="1379095" y="3547897"/>
              <a:ext cx="74951"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DCD9EC1A-2951-E1AD-4B1A-24BE411C544D}"/>
                </a:ext>
              </a:extLst>
            </p:cNvPr>
            <p:cNvCxnSpPr>
              <a:cxnSpLocks/>
            </p:cNvCxnSpPr>
            <p:nvPr/>
          </p:nvCxnSpPr>
          <p:spPr bwMode="auto">
            <a:xfrm>
              <a:off x="1379095" y="4175983"/>
              <a:ext cx="74951"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0FEB6AF-5593-6A2D-B72D-414F0F8F6109}"/>
                </a:ext>
              </a:extLst>
            </p:cNvPr>
            <p:cNvCxnSpPr>
              <a:cxnSpLocks/>
            </p:cNvCxnSpPr>
            <p:nvPr/>
          </p:nvCxnSpPr>
          <p:spPr bwMode="auto">
            <a:xfrm>
              <a:off x="1379095" y="4804067"/>
              <a:ext cx="749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A7FF54EB-D7B5-C122-9058-4FB54F13ABA6}"/>
              </a:ext>
            </a:extLst>
          </p:cNvPr>
          <p:cNvGrpSpPr/>
          <p:nvPr/>
        </p:nvGrpSpPr>
        <p:grpSpPr>
          <a:xfrm>
            <a:off x="1596937" y="1629281"/>
            <a:ext cx="497252" cy="3478117"/>
            <a:chOff x="925605" y="1490384"/>
            <a:chExt cx="497252" cy="3478117"/>
          </a:xfrm>
        </p:grpSpPr>
        <p:sp>
          <p:nvSpPr>
            <p:cNvPr id="104" name="TextBox 103">
              <a:extLst>
                <a:ext uri="{FF2B5EF4-FFF2-40B4-BE49-F238E27FC236}">
                  <a16:creationId xmlns:a16="http://schemas.microsoft.com/office/drawing/2014/main" id="{DEE42108-B459-3658-697F-1EF74F8C1FC7}"/>
                </a:ext>
              </a:extLst>
            </p:cNvPr>
            <p:cNvSpPr txBox="1"/>
            <p:nvPr/>
          </p:nvSpPr>
          <p:spPr bwMode="auto">
            <a:xfrm>
              <a:off x="925605" y="1490384"/>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05" name="TextBox 104">
              <a:extLst>
                <a:ext uri="{FF2B5EF4-FFF2-40B4-BE49-F238E27FC236}">
                  <a16:creationId xmlns:a16="http://schemas.microsoft.com/office/drawing/2014/main" id="{9F1FD394-8E13-7D1C-B470-5EAB507AE6AC}"/>
                </a:ext>
              </a:extLst>
            </p:cNvPr>
            <p:cNvSpPr txBox="1"/>
            <p:nvPr/>
          </p:nvSpPr>
          <p:spPr bwMode="auto">
            <a:xfrm>
              <a:off x="1029801" y="21182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6" name="TextBox 105">
              <a:extLst>
                <a:ext uri="{FF2B5EF4-FFF2-40B4-BE49-F238E27FC236}">
                  <a16:creationId xmlns:a16="http://schemas.microsoft.com/office/drawing/2014/main" id="{2FBE3AC7-27AB-572F-0318-B5A277B0AB82}"/>
                </a:ext>
              </a:extLst>
            </p:cNvPr>
            <p:cNvSpPr txBox="1"/>
            <p:nvPr/>
          </p:nvSpPr>
          <p:spPr bwMode="auto">
            <a:xfrm>
              <a:off x="1029801" y="274621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7" name="TextBox 106">
              <a:extLst>
                <a:ext uri="{FF2B5EF4-FFF2-40B4-BE49-F238E27FC236}">
                  <a16:creationId xmlns:a16="http://schemas.microsoft.com/office/drawing/2014/main" id="{38B9E1CF-3E39-E867-3B8B-885F17CA8EAE}"/>
                </a:ext>
              </a:extLst>
            </p:cNvPr>
            <p:cNvSpPr txBox="1"/>
            <p:nvPr/>
          </p:nvSpPr>
          <p:spPr bwMode="auto">
            <a:xfrm>
              <a:off x="1029801" y="33741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8" name="TextBox 107">
              <a:extLst>
                <a:ext uri="{FF2B5EF4-FFF2-40B4-BE49-F238E27FC236}">
                  <a16:creationId xmlns:a16="http://schemas.microsoft.com/office/drawing/2014/main" id="{BF0A2ABB-F0F7-ACF1-3C19-2A8309AEC7E5}"/>
                </a:ext>
              </a:extLst>
            </p:cNvPr>
            <p:cNvSpPr txBox="1"/>
            <p:nvPr/>
          </p:nvSpPr>
          <p:spPr bwMode="auto">
            <a:xfrm>
              <a:off x="1029801" y="400203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9" name="TextBox 108">
              <a:extLst>
                <a:ext uri="{FF2B5EF4-FFF2-40B4-BE49-F238E27FC236}">
                  <a16:creationId xmlns:a16="http://schemas.microsoft.com/office/drawing/2014/main" id="{0639048A-7922-330B-5DFD-6EE211CDAC63}"/>
                </a:ext>
              </a:extLst>
            </p:cNvPr>
            <p:cNvSpPr txBox="1"/>
            <p:nvPr/>
          </p:nvSpPr>
          <p:spPr bwMode="auto">
            <a:xfrm>
              <a:off x="1133996" y="462994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110" name="Rectangle 109">
            <a:extLst>
              <a:ext uri="{FF2B5EF4-FFF2-40B4-BE49-F238E27FC236}">
                <a16:creationId xmlns:a16="http://schemas.microsoft.com/office/drawing/2014/main" id="{C32C9DFA-C148-597F-96E0-7493499FA818}"/>
              </a:ext>
            </a:extLst>
          </p:cNvPr>
          <p:cNvSpPr/>
          <p:nvPr/>
        </p:nvSpPr>
        <p:spPr bwMode="auto">
          <a:xfrm>
            <a:off x="6722669" y="4908633"/>
            <a:ext cx="231775"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14B1AEE1-6651-6BE9-C59E-8CC1195DA31A}"/>
              </a:ext>
            </a:extLst>
          </p:cNvPr>
          <p:cNvSpPr/>
          <p:nvPr/>
        </p:nvSpPr>
        <p:spPr bwMode="auto">
          <a:xfrm>
            <a:off x="7643123" y="4912095"/>
            <a:ext cx="231775" cy="2743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452AD5D1-F37E-B932-6EB7-530B4A7E9358}"/>
              </a:ext>
            </a:extLst>
          </p:cNvPr>
          <p:cNvSpPr/>
          <p:nvPr/>
        </p:nvSpPr>
        <p:spPr bwMode="auto">
          <a:xfrm>
            <a:off x="8657775" y="4908920"/>
            <a:ext cx="231775"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A14A657C-1B59-D474-1AE7-0A49BE270AA6}"/>
              </a:ext>
            </a:extLst>
          </p:cNvPr>
          <p:cNvSpPr/>
          <p:nvPr/>
        </p:nvSpPr>
        <p:spPr bwMode="auto">
          <a:xfrm>
            <a:off x="8939790" y="4910689"/>
            <a:ext cx="231775" cy="2743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63F51C9F-C482-1C9A-6375-F46ACD1C5841}"/>
              </a:ext>
            </a:extLst>
          </p:cNvPr>
          <p:cNvSpPr/>
          <p:nvPr/>
        </p:nvSpPr>
        <p:spPr bwMode="auto">
          <a:xfrm>
            <a:off x="10880146" y="4910411"/>
            <a:ext cx="231775" cy="2743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5" name="Straight Connector 114">
            <a:extLst>
              <a:ext uri="{FF2B5EF4-FFF2-40B4-BE49-F238E27FC236}">
                <a16:creationId xmlns:a16="http://schemas.microsoft.com/office/drawing/2014/main" id="{BF916677-1ADD-233F-4223-1912FDD0A956}"/>
              </a:ext>
            </a:extLst>
          </p:cNvPr>
          <p:cNvCxnSpPr/>
          <p:nvPr/>
        </p:nvCxnSpPr>
        <p:spPr bwMode="auto">
          <a:xfrm>
            <a:off x="2110388" y="4941215"/>
            <a:ext cx="917398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732584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III SIENDO: Selinexor vs Placebo Maintenance in Recurrent Endometrial Cancer</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000" dirty="0"/>
              <a:t>Randomized, double-blind, placebo-controlled phase III trial</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Slomovitz. ASCO Plenary Series 2023. Abstr 427956.</a:t>
            </a:r>
            <a:r>
              <a:rPr lang="en-US" altLang="en-US" sz="1200" b="0" dirty="0">
                <a:solidFill>
                  <a:srgbClr val="455560"/>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NCT03555422.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719539" y="2669988"/>
            <a:ext cx="382054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stage IV or first relapse of endometrial cancer (endometrioid, serous, undifferentiated, or carcinosarcoma) who had PR/CR on ≥12 wk first-line taxane-carboplatin (prior surgery, radiotherapy or hormonal therapy allowed)</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263)</a:t>
            </a:r>
            <a:endParaRPr lang="en-US" altLang="en-US" sz="1800" b="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6248452" y="2720213"/>
            <a:ext cx="3378630" cy="8432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Selinexor </a:t>
            </a:r>
            <a:r>
              <a:rPr lang="en-US" altLang="en-US" sz="1800" b="0" dirty="0">
                <a:solidFill>
                  <a:schemeClr val="tx1"/>
                </a:solidFill>
                <a:latin typeface="Calibri" panose="020F0502020204030204" pitchFamily="34" charset="0"/>
              </a:rPr>
              <a:t>80 mg QW*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174)</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6248452" y="3930908"/>
            <a:ext cx="337863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89)</a:t>
            </a:r>
          </a:p>
        </p:txBody>
      </p:sp>
      <p:sp>
        <p:nvSpPr>
          <p:cNvPr id="16" name="Line 53">
            <a:extLst>
              <a:ext uri="{FF2B5EF4-FFF2-40B4-BE49-F238E27FC236}">
                <a16:creationId xmlns:a16="http://schemas.microsoft.com/office/drawing/2014/main" id="{AA711DF3-E634-41AE-A8A3-134BD51A0EF7}"/>
              </a:ext>
            </a:extLst>
          </p:cNvPr>
          <p:cNvSpPr>
            <a:spLocks noChangeShapeType="1"/>
          </p:cNvSpPr>
          <p:nvPr/>
        </p:nvSpPr>
        <p:spPr bwMode="auto">
          <a:xfrm>
            <a:off x="4682359" y="3906910"/>
            <a:ext cx="1030361" cy="17781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flipV="1">
            <a:off x="4682359" y="3212641"/>
            <a:ext cx="1030361" cy="24325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Content Placeholder 2">
            <a:extLst>
              <a:ext uri="{FF2B5EF4-FFF2-40B4-BE49-F238E27FC236}">
                <a16:creationId xmlns:a16="http://schemas.microsoft.com/office/drawing/2014/main" id="{B60F0D2F-2BF5-4B40-8EFD-67B6D186ED21}"/>
              </a:ext>
            </a:extLst>
          </p:cNvPr>
          <p:cNvSpPr txBox="1">
            <a:spLocks/>
          </p:cNvSpPr>
          <p:nvPr/>
        </p:nvSpPr>
        <p:spPr bwMode="auto">
          <a:xfrm>
            <a:off x="627064" y="5238626"/>
            <a:ext cx="5468936" cy="9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 </a:t>
            </a:r>
            <a:r>
              <a:rPr lang="en-US" sz="2000" b="0" kern="0" dirty="0"/>
              <a:t>PFS per investigator</a:t>
            </a:r>
          </a:p>
          <a:p>
            <a:r>
              <a:rPr lang="en-US" sz="2000" kern="0" dirty="0"/>
              <a:t>Secondary endpoints: </a:t>
            </a:r>
            <a:r>
              <a:rPr lang="en-US" sz="2000" b="0" kern="0" dirty="0"/>
              <a:t>OS, PFS by BICR, PROs, TFST, TSST, PFS2, DSS, and DCR</a:t>
            </a:r>
          </a:p>
        </p:txBody>
      </p:sp>
      <p:sp>
        <p:nvSpPr>
          <p:cNvPr id="19" name="TextBox 18">
            <a:extLst>
              <a:ext uri="{FF2B5EF4-FFF2-40B4-BE49-F238E27FC236}">
                <a16:creationId xmlns:a16="http://schemas.microsoft.com/office/drawing/2014/main" id="{0D123582-D5A4-954E-97B1-C6E8CE08530D}"/>
              </a:ext>
            </a:extLst>
          </p:cNvPr>
          <p:cNvSpPr txBox="1"/>
          <p:nvPr/>
        </p:nvSpPr>
        <p:spPr bwMode="auto">
          <a:xfrm>
            <a:off x="4346507" y="2209610"/>
            <a:ext cx="18271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primary stage IV vs recurrent, PR vs CR</a:t>
            </a:r>
          </a:p>
        </p:txBody>
      </p:sp>
      <p:sp>
        <p:nvSpPr>
          <p:cNvPr id="21" name="Line 52">
            <a:extLst>
              <a:ext uri="{FF2B5EF4-FFF2-40B4-BE49-F238E27FC236}">
                <a16:creationId xmlns:a16="http://schemas.microsoft.com/office/drawing/2014/main" id="{86D7E702-8CD9-484B-A0C3-CAA8B8366824}"/>
              </a:ext>
            </a:extLst>
          </p:cNvPr>
          <p:cNvSpPr>
            <a:spLocks noChangeShapeType="1"/>
          </p:cNvSpPr>
          <p:nvPr/>
        </p:nvSpPr>
        <p:spPr bwMode="auto">
          <a:xfrm>
            <a:off x="5252656" y="2920112"/>
            <a:ext cx="0" cy="29252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22" name="Group 21">
            <a:extLst>
              <a:ext uri="{FF2B5EF4-FFF2-40B4-BE49-F238E27FC236}">
                <a16:creationId xmlns:a16="http://schemas.microsoft.com/office/drawing/2014/main" id="{7261CFA9-3409-F54B-821D-A5F0ECE99907}"/>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152B643B-48A1-9A45-92AF-7E485E45C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80010A1A-1180-F24A-95C4-D3454E8C99D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Box 4">
            <a:extLst>
              <a:ext uri="{FF2B5EF4-FFF2-40B4-BE49-F238E27FC236}">
                <a16:creationId xmlns:a16="http://schemas.microsoft.com/office/drawing/2014/main" id="{4FE1770B-5235-7F43-9144-8AEDF4D49E78}"/>
              </a:ext>
            </a:extLst>
          </p:cNvPr>
          <p:cNvSpPr txBox="1"/>
          <p:nvPr/>
        </p:nvSpPr>
        <p:spPr bwMode="auto">
          <a:xfrm>
            <a:off x="6248451" y="3530996"/>
            <a:ext cx="3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*If BMI &lt;20: 60 mg QW.</a:t>
            </a:r>
          </a:p>
        </p:txBody>
      </p:sp>
      <p:cxnSp>
        <p:nvCxnSpPr>
          <p:cNvPr id="7" name="Straight Arrow Connector 6">
            <a:extLst>
              <a:ext uri="{FF2B5EF4-FFF2-40B4-BE49-F238E27FC236}">
                <a16:creationId xmlns:a16="http://schemas.microsoft.com/office/drawing/2014/main" id="{581768D3-06E1-D24C-8CD6-1533D82C374D}"/>
              </a:ext>
            </a:extLst>
          </p:cNvPr>
          <p:cNvCxnSpPr/>
          <p:nvPr/>
        </p:nvCxnSpPr>
        <p:spPr bwMode="auto">
          <a:xfrm>
            <a:off x="9749382" y="3739114"/>
            <a:ext cx="773838"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173F7E7E-803E-D742-8EC9-BF46853E8CD9}"/>
              </a:ext>
            </a:extLst>
          </p:cNvPr>
          <p:cNvSpPr txBox="1"/>
          <p:nvPr/>
        </p:nvSpPr>
        <p:spPr bwMode="auto">
          <a:xfrm>
            <a:off x="10619975" y="3531373"/>
            <a:ext cx="948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Until PD</a:t>
            </a:r>
          </a:p>
        </p:txBody>
      </p:sp>
      <p:sp>
        <p:nvSpPr>
          <p:cNvPr id="25" name="Content Placeholder 2">
            <a:extLst>
              <a:ext uri="{FF2B5EF4-FFF2-40B4-BE49-F238E27FC236}">
                <a16:creationId xmlns:a16="http://schemas.microsoft.com/office/drawing/2014/main" id="{5379E01C-0533-7703-9FD2-F59F2EACDC90}"/>
              </a:ext>
            </a:extLst>
          </p:cNvPr>
          <p:cNvSpPr txBox="1">
            <a:spLocks/>
          </p:cNvSpPr>
          <p:nvPr/>
        </p:nvSpPr>
        <p:spPr bwMode="auto">
          <a:xfrm>
            <a:off x="6248450" y="5238626"/>
            <a:ext cx="5492935" cy="9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Select exploratory endpoints: </a:t>
            </a:r>
            <a:r>
              <a:rPr lang="en-US" sz="2000" b="0" kern="0" dirty="0"/>
              <a:t>Histologic subtype; molecular classification per DNA sequencing and IHC of </a:t>
            </a:r>
            <a:r>
              <a:rPr lang="en-US" sz="2000" b="0" i="1" kern="0" dirty="0"/>
              <a:t>TP53</a:t>
            </a:r>
            <a:r>
              <a:rPr lang="en-US" sz="2000" b="0" kern="0" dirty="0"/>
              <a:t>mut status, MSI status, </a:t>
            </a:r>
            <a:r>
              <a:rPr lang="en-US" sz="2000" b="0" i="1" kern="0" dirty="0"/>
              <a:t>POLE</a:t>
            </a:r>
            <a:r>
              <a:rPr lang="en-US" sz="2000" b="0" kern="0" dirty="0"/>
              <a:t>-EDM</a:t>
            </a:r>
          </a:p>
        </p:txBody>
      </p:sp>
      <p:sp>
        <p:nvSpPr>
          <p:cNvPr id="27" name="Rectangle 26">
            <a:extLst>
              <a:ext uri="{FF2B5EF4-FFF2-40B4-BE49-F238E27FC236}">
                <a16:creationId xmlns:a16="http://schemas.microsoft.com/office/drawing/2014/main" id="{60AC7958-5079-5DB8-2B37-F74EA837D712}"/>
              </a:ext>
            </a:extLst>
          </p:cNvPr>
          <p:cNvSpPr/>
          <p:nvPr/>
        </p:nvSpPr>
        <p:spPr>
          <a:xfrm>
            <a:off x="10924856" y="382973"/>
            <a:ext cx="924652" cy="338554"/>
          </a:xfrm>
          <a:prstGeom prst="rect">
            <a:avLst/>
          </a:prstGeom>
          <a:noFill/>
        </p:spPr>
        <p:txBody>
          <a:bodyPr wrap="square">
            <a:spAutoFit/>
          </a:bodyPr>
          <a:lstStyle/>
          <a:p>
            <a:pPr algn="ctr"/>
            <a:r>
              <a:rPr lang="en-US" sz="1600" dirty="0">
                <a:latin typeface="Calibri" panose="020F0502020204030204" pitchFamily="34" charset="0"/>
              </a:rPr>
              <a:t>Update</a:t>
            </a:r>
            <a:endParaRPr lang="en-US" sz="1600" dirty="0"/>
          </a:p>
        </p:txBody>
      </p:sp>
    </p:spTree>
    <p:extLst>
      <p:ext uri="{BB962C8B-B14F-4D97-AF65-F5344CB8AC3E}">
        <p14:creationId xmlns:p14="http://schemas.microsoft.com/office/powerpoint/2010/main" val="3083572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PFS</a:t>
            </a:r>
          </a:p>
        </p:txBody>
      </p:sp>
      <p:grpSp>
        <p:nvGrpSpPr>
          <p:cNvPr id="14" name="Group 13">
            <a:extLst>
              <a:ext uri="{FF2B5EF4-FFF2-40B4-BE49-F238E27FC236}">
                <a16:creationId xmlns:a16="http://schemas.microsoft.com/office/drawing/2014/main" id="{9DCC6CF5-217C-CC4B-992B-9E39A3FB5E2D}"/>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9167623B-2B72-184E-B799-22C8C4926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D15163D6-FE04-654E-B89C-F8D0285E58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7" name="Text Box 15">
            <a:extLst>
              <a:ext uri="{FF2B5EF4-FFF2-40B4-BE49-F238E27FC236}">
                <a16:creationId xmlns:a16="http://schemas.microsoft.com/office/drawing/2014/main" id="{10D5F85E-9820-F54A-A5D4-7C7F926F277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1. Vergote. SGO 2022. Abstr 249.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Slomovitz. ASCO Plenary Series 2023. Abstr 427956.</a:t>
            </a:r>
            <a:r>
              <a:rPr lang="en-US" altLang="en-US" sz="1200" b="0" dirty="0">
                <a:solidFill>
                  <a:srgbClr val="455560"/>
                </a:solidFill>
                <a:latin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842F879D-2C92-42A1-80FB-51D971393DDF}"/>
              </a:ext>
            </a:extLst>
          </p:cNvPr>
          <p:cNvGrpSpPr/>
          <p:nvPr/>
        </p:nvGrpSpPr>
        <p:grpSpPr>
          <a:xfrm>
            <a:off x="27517" y="1497541"/>
            <a:ext cx="6381625" cy="4058588"/>
            <a:chOff x="11800019" y="1985212"/>
            <a:chExt cx="6381625" cy="4058588"/>
          </a:xfrm>
        </p:grpSpPr>
        <p:cxnSp>
          <p:nvCxnSpPr>
            <p:cNvPr id="420" name="Straight Connector 419">
              <a:extLst>
                <a:ext uri="{FF2B5EF4-FFF2-40B4-BE49-F238E27FC236}">
                  <a16:creationId xmlns:a16="http://schemas.microsoft.com/office/drawing/2014/main" id="{FC0411B9-FA43-43B7-BE8B-6126C98E63B5}"/>
                </a:ext>
              </a:extLst>
            </p:cNvPr>
            <p:cNvCxnSpPr>
              <a:cxnSpLocks/>
            </p:cNvCxnSpPr>
            <p:nvPr/>
          </p:nvCxnSpPr>
          <p:spPr>
            <a:xfrm>
              <a:off x="13132249" y="5018620"/>
              <a:ext cx="5025957" cy="0"/>
            </a:xfrm>
            <a:prstGeom prst="line">
              <a:avLst/>
            </a:prstGeom>
            <a:noFill/>
            <a:ln w="28575" cap="flat" cmpd="sng" algn="ctr">
              <a:solidFill>
                <a:srgbClr val="000000"/>
              </a:solidFill>
              <a:prstDash val="solid"/>
            </a:ln>
            <a:effectLst/>
          </p:spPr>
        </p:cxnSp>
        <p:cxnSp>
          <p:nvCxnSpPr>
            <p:cNvPr id="421" name="Straight Connector 420">
              <a:extLst>
                <a:ext uri="{FF2B5EF4-FFF2-40B4-BE49-F238E27FC236}">
                  <a16:creationId xmlns:a16="http://schemas.microsoft.com/office/drawing/2014/main" id="{5424EB39-79A5-481C-AFA1-F9A41673B940}"/>
                </a:ext>
              </a:extLst>
            </p:cNvPr>
            <p:cNvCxnSpPr>
              <a:cxnSpLocks/>
            </p:cNvCxnSpPr>
            <p:nvPr/>
          </p:nvCxnSpPr>
          <p:spPr>
            <a:xfrm flipV="1">
              <a:off x="13132249" y="2165096"/>
              <a:ext cx="0" cy="2853524"/>
            </a:xfrm>
            <a:prstGeom prst="line">
              <a:avLst/>
            </a:prstGeom>
            <a:noFill/>
            <a:ln w="28575" cap="flat" cmpd="sng" algn="ctr">
              <a:solidFill>
                <a:srgbClr val="000000"/>
              </a:solidFill>
              <a:prstDash val="solid"/>
            </a:ln>
            <a:effectLst/>
          </p:spPr>
        </p:cxnSp>
        <p:cxnSp>
          <p:nvCxnSpPr>
            <p:cNvPr id="422" name="Straight Connector 421">
              <a:extLst>
                <a:ext uri="{FF2B5EF4-FFF2-40B4-BE49-F238E27FC236}">
                  <a16:creationId xmlns:a16="http://schemas.microsoft.com/office/drawing/2014/main" id="{819D729F-B6A9-4BDB-865F-4F98A3515A2C}"/>
                </a:ext>
              </a:extLst>
            </p:cNvPr>
            <p:cNvCxnSpPr>
              <a:cxnSpLocks/>
            </p:cNvCxnSpPr>
            <p:nvPr/>
          </p:nvCxnSpPr>
          <p:spPr>
            <a:xfrm flipH="1">
              <a:off x="13067397" y="2165096"/>
              <a:ext cx="64008" cy="0"/>
            </a:xfrm>
            <a:prstGeom prst="line">
              <a:avLst/>
            </a:prstGeom>
            <a:noFill/>
            <a:ln w="28575" cap="flat" cmpd="sng" algn="ctr">
              <a:solidFill>
                <a:srgbClr val="000000"/>
              </a:solidFill>
              <a:prstDash val="solid"/>
            </a:ln>
            <a:effectLst/>
          </p:spPr>
        </p:cxnSp>
        <p:cxnSp>
          <p:nvCxnSpPr>
            <p:cNvPr id="423" name="Straight Connector 422">
              <a:extLst>
                <a:ext uri="{FF2B5EF4-FFF2-40B4-BE49-F238E27FC236}">
                  <a16:creationId xmlns:a16="http://schemas.microsoft.com/office/drawing/2014/main" id="{C4EC9B46-E0F3-4B72-AA51-A640886D5F91}"/>
                </a:ext>
              </a:extLst>
            </p:cNvPr>
            <p:cNvCxnSpPr>
              <a:cxnSpLocks/>
            </p:cNvCxnSpPr>
            <p:nvPr/>
          </p:nvCxnSpPr>
          <p:spPr>
            <a:xfrm flipH="1">
              <a:off x="13067397" y="2878477"/>
              <a:ext cx="64008" cy="0"/>
            </a:xfrm>
            <a:prstGeom prst="line">
              <a:avLst/>
            </a:prstGeom>
            <a:noFill/>
            <a:ln w="28575" cap="flat" cmpd="sng" algn="ctr">
              <a:solidFill>
                <a:srgbClr val="000000"/>
              </a:solidFill>
              <a:prstDash val="solid"/>
            </a:ln>
            <a:effectLst/>
          </p:spPr>
        </p:cxnSp>
        <p:cxnSp>
          <p:nvCxnSpPr>
            <p:cNvPr id="424" name="Straight Connector 423">
              <a:extLst>
                <a:ext uri="{FF2B5EF4-FFF2-40B4-BE49-F238E27FC236}">
                  <a16:creationId xmlns:a16="http://schemas.microsoft.com/office/drawing/2014/main" id="{626092F6-039A-451F-AB21-B81536CE50E6}"/>
                </a:ext>
              </a:extLst>
            </p:cNvPr>
            <p:cNvCxnSpPr>
              <a:cxnSpLocks/>
            </p:cNvCxnSpPr>
            <p:nvPr/>
          </p:nvCxnSpPr>
          <p:spPr>
            <a:xfrm flipH="1">
              <a:off x="13067397" y="3591858"/>
              <a:ext cx="64008" cy="0"/>
            </a:xfrm>
            <a:prstGeom prst="line">
              <a:avLst/>
            </a:prstGeom>
            <a:noFill/>
            <a:ln w="28575" cap="flat" cmpd="sng" algn="ctr">
              <a:solidFill>
                <a:srgbClr val="000000"/>
              </a:solidFill>
              <a:prstDash val="solid"/>
            </a:ln>
            <a:effectLst/>
          </p:spPr>
        </p:cxnSp>
        <p:cxnSp>
          <p:nvCxnSpPr>
            <p:cNvPr id="425" name="Straight Connector 424">
              <a:extLst>
                <a:ext uri="{FF2B5EF4-FFF2-40B4-BE49-F238E27FC236}">
                  <a16:creationId xmlns:a16="http://schemas.microsoft.com/office/drawing/2014/main" id="{F718276D-681C-45CA-BD67-3AB39367A697}"/>
                </a:ext>
              </a:extLst>
            </p:cNvPr>
            <p:cNvCxnSpPr>
              <a:cxnSpLocks/>
            </p:cNvCxnSpPr>
            <p:nvPr/>
          </p:nvCxnSpPr>
          <p:spPr>
            <a:xfrm flipH="1">
              <a:off x="13067397" y="4305239"/>
              <a:ext cx="64008" cy="0"/>
            </a:xfrm>
            <a:prstGeom prst="line">
              <a:avLst/>
            </a:prstGeom>
            <a:noFill/>
            <a:ln w="28575" cap="flat" cmpd="sng" algn="ctr">
              <a:solidFill>
                <a:srgbClr val="000000"/>
              </a:solidFill>
              <a:prstDash val="solid"/>
            </a:ln>
            <a:effectLst/>
          </p:spPr>
        </p:cxnSp>
        <p:cxnSp>
          <p:nvCxnSpPr>
            <p:cNvPr id="426" name="Straight Connector 425">
              <a:extLst>
                <a:ext uri="{FF2B5EF4-FFF2-40B4-BE49-F238E27FC236}">
                  <a16:creationId xmlns:a16="http://schemas.microsoft.com/office/drawing/2014/main" id="{21C9C1F5-0F3E-4AA6-860B-C8AA4D1F399C}"/>
                </a:ext>
              </a:extLst>
            </p:cNvPr>
            <p:cNvCxnSpPr>
              <a:cxnSpLocks/>
            </p:cNvCxnSpPr>
            <p:nvPr/>
          </p:nvCxnSpPr>
          <p:spPr>
            <a:xfrm flipH="1">
              <a:off x="13067397" y="5018620"/>
              <a:ext cx="64008" cy="0"/>
            </a:xfrm>
            <a:prstGeom prst="line">
              <a:avLst/>
            </a:prstGeom>
            <a:noFill/>
            <a:ln w="28575" cap="flat" cmpd="sng" algn="ctr">
              <a:solidFill>
                <a:srgbClr val="000000"/>
              </a:solidFill>
              <a:prstDash val="solid"/>
            </a:ln>
            <a:effectLst/>
          </p:spPr>
        </p:cxnSp>
        <p:cxnSp>
          <p:nvCxnSpPr>
            <p:cNvPr id="427" name="Straight Connector 426">
              <a:extLst>
                <a:ext uri="{FF2B5EF4-FFF2-40B4-BE49-F238E27FC236}">
                  <a16:creationId xmlns:a16="http://schemas.microsoft.com/office/drawing/2014/main" id="{E6C8F686-D95E-4EFE-AC5C-99737C6F73A3}"/>
                </a:ext>
              </a:extLst>
            </p:cNvPr>
            <p:cNvCxnSpPr>
              <a:cxnSpLocks/>
            </p:cNvCxnSpPr>
            <p:nvPr/>
          </p:nvCxnSpPr>
          <p:spPr>
            <a:xfrm>
              <a:off x="13131405" y="5018620"/>
              <a:ext cx="0" cy="64008"/>
            </a:xfrm>
            <a:prstGeom prst="line">
              <a:avLst/>
            </a:prstGeom>
            <a:noFill/>
            <a:ln w="28575" cap="flat" cmpd="sng" algn="ctr">
              <a:solidFill>
                <a:srgbClr val="000000"/>
              </a:solidFill>
              <a:prstDash val="solid"/>
            </a:ln>
            <a:effectLst/>
          </p:spPr>
        </p:cxnSp>
        <p:cxnSp>
          <p:nvCxnSpPr>
            <p:cNvPr id="428" name="Straight Connector 427">
              <a:extLst>
                <a:ext uri="{FF2B5EF4-FFF2-40B4-BE49-F238E27FC236}">
                  <a16:creationId xmlns:a16="http://schemas.microsoft.com/office/drawing/2014/main" id="{92F0D6CF-7169-4B02-A6DA-B5A75139ECBD}"/>
                </a:ext>
              </a:extLst>
            </p:cNvPr>
            <p:cNvCxnSpPr>
              <a:cxnSpLocks/>
            </p:cNvCxnSpPr>
            <p:nvPr/>
          </p:nvCxnSpPr>
          <p:spPr>
            <a:xfrm>
              <a:off x="13930154" y="5018620"/>
              <a:ext cx="0" cy="64008"/>
            </a:xfrm>
            <a:prstGeom prst="line">
              <a:avLst/>
            </a:prstGeom>
            <a:noFill/>
            <a:ln w="28575" cap="flat" cmpd="sng" algn="ctr">
              <a:solidFill>
                <a:srgbClr val="000000"/>
              </a:solidFill>
              <a:prstDash val="solid"/>
            </a:ln>
            <a:effectLst/>
          </p:spPr>
        </p:cxnSp>
        <p:cxnSp>
          <p:nvCxnSpPr>
            <p:cNvPr id="429" name="Straight Connector 428">
              <a:extLst>
                <a:ext uri="{FF2B5EF4-FFF2-40B4-BE49-F238E27FC236}">
                  <a16:creationId xmlns:a16="http://schemas.microsoft.com/office/drawing/2014/main" id="{54D0CD2F-7540-4E6C-A3D0-0953E797BA33}"/>
                </a:ext>
              </a:extLst>
            </p:cNvPr>
            <p:cNvCxnSpPr>
              <a:cxnSpLocks/>
            </p:cNvCxnSpPr>
            <p:nvPr/>
          </p:nvCxnSpPr>
          <p:spPr>
            <a:xfrm>
              <a:off x="14728903" y="5018620"/>
              <a:ext cx="0" cy="64008"/>
            </a:xfrm>
            <a:prstGeom prst="line">
              <a:avLst/>
            </a:prstGeom>
            <a:noFill/>
            <a:ln w="28575" cap="flat" cmpd="sng" algn="ctr">
              <a:solidFill>
                <a:srgbClr val="000000"/>
              </a:solidFill>
              <a:prstDash val="solid"/>
            </a:ln>
            <a:effectLst/>
          </p:spPr>
        </p:cxnSp>
        <p:cxnSp>
          <p:nvCxnSpPr>
            <p:cNvPr id="430" name="Straight Connector 429">
              <a:extLst>
                <a:ext uri="{FF2B5EF4-FFF2-40B4-BE49-F238E27FC236}">
                  <a16:creationId xmlns:a16="http://schemas.microsoft.com/office/drawing/2014/main" id="{C0C54B52-9D35-40E2-99D4-74C33E702DFE}"/>
                </a:ext>
              </a:extLst>
            </p:cNvPr>
            <p:cNvCxnSpPr>
              <a:cxnSpLocks/>
            </p:cNvCxnSpPr>
            <p:nvPr/>
          </p:nvCxnSpPr>
          <p:spPr>
            <a:xfrm>
              <a:off x="15527652" y="5018620"/>
              <a:ext cx="0" cy="64008"/>
            </a:xfrm>
            <a:prstGeom prst="line">
              <a:avLst/>
            </a:prstGeom>
            <a:noFill/>
            <a:ln w="28575" cap="flat" cmpd="sng" algn="ctr">
              <a:solidFill>
                <a:srgbClr val="000000"/>
              </a:solidFill>
              <a:prstDash val="solid"/>
            </a:ln>
            <a:effectLst/>
          </p:spPr>
        </p:cxnSp>
        <p:cxnSp>
          <p:nvCxnSpPr>
            <p:cNvPr id="431" name="Straight Connector 430">
              <a:extLst>
                <a:ext uri="{FF2B5EF4-FFF2-40B4-BE49-F238E27FC236}">
                  <a16:creationId xmlns:a16="http://schemas.microsoft.com/office/drawing/2014/main" id="{D1AD9474-C631-45DC-BC83-DCD5B863D9B1}"/>
                </a:ext>
              </a:extLst>
            </p:cNvPr>
            <p:cNvCxnSpPr>
              <a:cxnSpLocks/>
            </p:cNvCxnSpPr>
            <p:nvPr/>
          </p:nvCxnSpPr>
          <p:spPr>
            <a:xfrm>
              <a:off x="16326401" y="5018620"/>
              <a:ext cx="0" cy="64008"/>
            </a:xfrm>
            <a:prstGeom prst="line">
              <a:avLst/>
            </a:prstGeom>
            <a:noFill/>
            <a:ln w="28575" cap="flat" cmpd="sng" algn="ctr">
              <a:solidFill>
                <a:srgbClr val="000000"/>
              </a:solidFill>
              <a:prstDash val="solid"/>
            </a:ln>
            <a:effectLst/>
          </p:spPr>
        </p:cxnSp>
        <p:cxnSp>
          <p:nvCxnSpPr>
            <p:cNvPr id="432" name="Straight Connector 431">
              <a:extLst>
                <a:ext uri="{FF2B5EF4-FFF2-40B4-BE49-F238E27FC236}">
                  <a16:creationId xmlns:a16="http://schemas.microsoft.com/office/drawing/2014/main" id="{A2E3FF49-DE41-4770-AC86-B5372E7F8C7D}"/>
                </a:ext>
              </a:extLst>
            </p:cNvPr>
            <p:cNvCxnSpPr>
              <a:cxnSpLocks/>
            </p:cNvCxnSpPr>
            <p:nvPr/>
          </p:nvCxnSpPr>
          <p:spPr>
            <a:xfrm>
              <a:off x="17125150" y="5018620"/>
              <a:ext cx="0" cy="64008"/>
            </a:xfrm>
            <a:prstGeom prst="line">
              <a:avLst/>
            </a:prstGeom>
            <a:noFill/>
            <a:ln w="28575" cap="flat" cmpd="sng" algn="ctr">
              <a:solidFill>
                <a:srgbClr val="000000"/>
              </a:solidFill>
              <a:prstDash val="solid"/>
            </a:ln>
            <a:effectLst/>
          </p:spPr>
        </p:cxnSp>
        <p:cxnSp>
          <p:nvCxnSpPr>
            <p:cNvPr id="433" name="Straight Connector 432">
              <a:extLst>
                <a:ext uri="{FF2B5EF4-FFF2-40B4-BE49-F238E27FC236}">
                  <a16:creationId xmlns:a16="http://schemas.microsoft.com/office/drawing/2014/main" id="{16EDE134-8156-4BD2-98C1-FF13A947B544}"/>
                </a:ext>
              </a:extLst>
            </p:cNvPr>
            <p:cNvCxnSpPr>
              <a:cxnSpLocks/>
            </p:cNvCxnSpPr>
            <p:nvPr/>
          </p:nvCxnSpPr>
          <p:spPr>
            <a:xfrm>
              <a:off x="17923898" y="5018620"/>
              <a:ext cx="0" cy="64008"/>
            </a:xfrm>
            <a:prstGeom prst="line">
              <a:avLst/>
            </a:prstGeom>
            <a:noFill/>
            <a:ln w="28575" cap="flat" cmpd="sng" algn="ctr">
              <a:solidFill>
                <a:srgbClr val="000000"/>
              </a:solidFill>
              <a:prstDash val="solid"/>
            </a:ln>
            <a:effectLst/>
          </p:spPr>
        </p:cxnSp>
        <p:sp>
          <p:nvSpPr>
            <p:cNvPr id="434" name="TextBox 433">
              <a:extLst>
                <a:ext uri="{FF2B5EF4-FFF2-40B4-BE49-F238E27FC236}">
                  <a16:creationId xmlns:a16="http://schemas.microsoft.com/office/drawing/2014/main" id="{4F734C83-E711-41F3-80F2-D88FEB50681E}"/>
                </a:ext>
              </a:extLst>
            </p:cNvPr>
            <p:cNvSpPr txBox="1"/>
            <p:nvPr/>
          </p:nvSpPr>
          <p:spPr>
            <a:xfrm>
              <a:off x="12429381" y="1985212"/>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1.00</a:t>
              </a:r>
            </a:p>
          </p:txBody>
        </p:sp>
        <p:sp>
          <p:nvSpPr>
            <p:cNvPr id="435" name="TextBox 434">
              <a:extLst>
                <a:ext uri="{FF2B5EF4-FFF2-40B4-BE49-F238E27FC236}">
                  <a16:creationId xmlns:a16="http://schemas.microsoft.com/office/drawing/2014/main" id="{28F4B265-3F84-4467-9E8E-D1FFFB5B7F77}"/>
                </a:ext>
              </a:extLst>
            </p:cNvPr>
            <p:cNvSpPr txBox="1"/>
            <p:nvPr/>
          </p:nvSpPr>
          <p:spPr>
            <a:xfrm>
              <a:off x="12429381" y="2697398"/>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0.75</a:t>
              </a:r>
            </a:p>
          </p:txBody>
        </p:sp>
        <p:sp>
          <p:nvSpPr>
            <p:cNvPr id="436" name="TextBox 435">
              <a:extLst>
                <a:ext uri="{FF2B5EF4-FFF2-40B4-BE49-F238E27FC236}">
                  <a16:creationId xmlns:a16="http://schemas.microsoft.com/office/drawing/2014/main" id="{875BB3D4-F2BD-4B60-85DE-C63282006029}"/>
                </a:ext>
              </a:extLst>
            </p:cNvPr>
            <p:cNvSpPr txBox="1"/>
            <p:nvPr/>
          </p:nvSpPr>
          <p:spPr>
            <a:xfrm>
              <a:off x="12429381" y="3409584"/>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0.50</a:t>
              </a:r>
            </a:p>
          </p:txBody>
        </p:sp>
        <p:sp>
          <p:nvSpPr>
            <p:cNvPr id="437" name="TextBox 436">
              <a:extLst>
                <a:ext uri="{FF2B5EF4-FFF2-40B4-BE49-F238E27FC236}">
                  <a16:creationId xmlns:a16="http://schemas.microsoft.com/office/drawing/2014/main" id="{9235F135-D2C5-42FB-8093-792E129AA7BD}"/>
                </a:ext>
              </a:extLst>
            </p:cNvPr>
            <p:cNvSpPr txBox="1"/>
            <p:nvPr/>
          </p:nvSpPr>
          <p:spPr>
            <a:xfrm>
              <a:off x="12429381" y="4121770"/>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0.25</a:t>
              </a:r>
            </a:p>
          </p:txBody>
        </p:sp>
        <p:sp>
          <p:nvSpPr>
            <p:cNvPr id="438" name="TextBox 437">
              <a:extLst>
                <a:ext uri="{FF2B5EF4-FFF2-40B4-BE49-F238E27FC236}">
                  <a16:creationId xmlns:a16="http://schemas.microsoft.com/office/drawing/2014/main" id="{D13923C8-8CCF-433C-9523-F135A6FCFB08}"/>
                </a:ext>
              </a:extLst>
            </p:cNvPr>
            <p:cNvSpPr txBox="1"/>
            <p:nvPr/>
          </p:nvSpPr>
          <p:spPr>
            <a:xfrm>
              <a:off x="12429381" y="4833954"/>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a:t>
              </a:r>
            </a:p>
          </p:txBody>
        </p:sp>
        <p:sp>
          <p:nvSpPr>
            <p:cNvPr id="439" name="TextBox 438">
              <a:extLst>
                <a:ext uri="{FF2B5EF4-FFF2-40B4-BE49-F238E27FC236}">
                  <a16:creationId xmlns:a16="http://schemas.microsoft.com/office/drawing/2014/main" id="{0126F0BA-E0D5-4244-B73E-6A4F71B1C3C7}"/>
                </a:ext>
              </a:extLst>
            </p:cNvPr>
            <p:cNvSpPr txBox="1"/>
            <p:nvPr/>
          </p:nvSpPr>
          <p:spPr>
            <a:xfrm rot="16200000">
              <a:off x="10805655" y="3421039"/>
              <a:ext cx="2853523"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PFS Probability</a:t>
              </a:r>
            </a:p>
          </p:txBody>
        </p:sp>
        <p:sp>
          <p:nvSpPr>
            <p:cNvPr id="440" name="TextBox 439">
              <a:extLst>
                <a:ext uri="{FF2B5EF4-FFF2-40B4-BE49-F238E27FC236}">
                  <a16:creationId xmlns:a16="http://schemas.microsoft.com/office/drawing/2014/main" id="{0D33D80F-D5D6-4E50-AC05-4D723D9AE34E}"/>
                </a:ext>
              </a:extLst>
            </p:cNvPr>
            <p:cNvSpPr txBox="1"/>
            <p:nvPr/>
          </p:nvSpPr>
          <p:spPr>
            <a:xfrm>
              <a:off x="13131405" y="5287409"/>
              <a:ext cx="4838733"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Mo</a:t>
              </a:r>
            </a:p>
          </p:txBody>
        </p:sp>
        <p:sp>
          <p:nvSpPr>
            <p:cNvPr id="441" name="TextBox 440">
              <a:extLst>
                <a:ext uri="{FF2B5EF4-FFF2-40B4-BE49-F238E27FC236}">
                  <a16:creationId xmlns:a16="http://schemas.microsoft.com/office/drawing/2014/main" id="{9AF2B947-EEFC-4F27-AA47-4257AF4231FC}"/>
                </a:ext>
              </a:extLst>
            </p:cNvPr>
            <p:cNvSpPr txBox="1"/>
            <p:nvPr/>
          </p:nvSpPr>
          <p:spPr>
            <a:xfrm>
              <a:off x="17709555" y="503035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18</a:t>
              </a:r>
            </a:p>
          </p:txBody>
        </p:sp>
        <p:sp>
          <p:nvSpPr>
            <p:cNvPr id="442" name="TextBox 441">
              <a:extLst>
                <a:ext uri="{FF2B5EF4-FFF2-40B4-BE49-F238E27FC236}">
                  <a16:creationId xmlns:a16="http://schemas.microsoft.com/office/drawing/2014/main" id="{06D5421C-3B0E-45AA-AFDE-EC3F80368EBF}"/>
                </a:ext>
              </a:extLst>
            </p:cNvPr>
            <p:cNvSpPr txBox="1"/>
            <p:nvPr/>
          </p:nvSpPr>
          <p:spPr>
            <a:xfrm>
              <a:off x="12919899" y="503035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0</a:t>
              </a:r>
            </a:p>
          </p:txBody>
        </p:sp>
        <p:sp>
          <p:nvSpPr>
            <p:cNvPr id="443" name="TextBox 442">
              <a:extLst>
                <a:ext uri="{FF2B5EF4-FFF2-40B4-BE49-F238E27FC236}">
                  <a16:creationId xmlns:a16="http://schemas.microsoft.com/office/drawing/2014/main" id="{DA670C5F-A3A8-4ECA-85A1-AEF46CDF3BA6}"/>
                </a:ext>
              </a:extLst>
            </p:cNvPr>
            <p:cNvSpPr txBox="1"/>
            <p:nvPr/>
          </p:nvSpPr>
          <p:spPr>
            <a:xfrm>
              <a:off x="13718175" y="503035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3</a:t>
              </a:r>
            </a:p>
          </p:txBody>
        </p:sp>
        <p:sp>
          <p:nvSpPr>
            <p:cNvPr id="444" name="TextBox 443">
              <a:extLst>
                <a:ext uri="{FF2B5EF4-FFF2-40B4-BE49-F238E27FC236}">
                  <a16:creationId xmlns:a16="http://schemas.microsoft.com/office/drawing/2014/main" id="{1B75A883-2552-493F-900A-5C0D80F5369B}"/>
                </a:ext>
              </a:extLst>
            </p:cNvPr>
            <p:cNvSpPr txBox="1"/>
            <p:nvPr/>
          </p:nvSpPr>
          <p:spPr>
            <a:xfrm>
              <a:off x="14516451" y="503035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6</a:t>
              </a:r>
            </a:p>
          </p:txBody>
        </p:sp>
        <p:sp>
          <p:nvSpPr>
            <p:cNvPr id="445" name="TextBox 444">
              <a:extLst>
                <a:ext uri="{FF2B5EF4-FFF2-40B4-BE49-F238E27FC236}">
                  <a16:creationId xmlns:a16="http://schemas.microsoft.com/office/drawing/2014/main" id="{382FD61A-A4AD-47EC-ACA9-F6B28799C1B7}"/>
                </a:ext>
              </a:extLst>
            </p:cNvPr>
            <p:cNvSpPr txBox="1"/>
            <p:nvPr/>
          </p:nvSpPr>
          <p:spPr>
            <a:xfrm>
              <a:off x="15314727" y="503035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9</a:t>
              </a:r>
            </a:p>
          </p:txBody>
        </p:sp>
        <p:sp>
          <p:nvSpPr>
            <p:cNvPr id="446" name="TextBox 445">
              <a:extLst>
                <a:ext uri="{FF2B5EF4-FFF2-40B4-BE49-F238E27FC236}">
                  <a16:creationId xmlns:a16="http://schemas.microsoft.com/office/drawing/2014/main" id="{A999F248-C6CE-4297-BC14-2386CA0AAEED}"/>
                </a:ext>
              </a:extLst>
            </p:cNvPr>
            <p:cNvSpPr txBox="1"/>
            <p:nvPr/>
          </p:nvSpPr>
          <p:spPr>
            <a:xfrm>
              <a:off x="16113003" y="503035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12</a:t>
              </a:r>
            </a:p>
          </p:txBody>
        </p:sp>
        <p:sp>
          <p:nvSpPr>
            <p:cNvPr id="447" name="TextBox 446">
              <a:extLst>
                <a:ext uri="{FF2B5EF4-FFF2-40B4-BE49-F238E27FC236}">
                  <a16:creationId xmlns:a16="http://schemas.microsoft.com/office/drawing/2014/main" id="{C5210E12-2244-4B1F-92A4-EC6DD259689C}"/>
                </a:ext>
              </a:extLst>
            </p:cNvPr>
            <p:cNvSpPr txBox="1"/>
            <p:nvPr/>
          </p:nvSpPr>
          <p:spPr>
            <a:xfrm>
              <a:off x="16911279" y="503035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15</a:t>
              </a:r>
            </a:p>
          </p:txBody>
        </p:sp>
        <p:sp>
          <p:nvSpPr>
            <p:cNvPr id="448" name="TextBox 447">
              <a:extLst>
                <a:ext uri="{FF2B5EF4-FFF2-40B4-BE49-F238E27FC236}">
                  <a16:creationId xmlns:a16="http://schemas.microsoft.com/office/drawing/2014/main" id="{8E0A46BF-D9AD-4AA9-B73E-9E7730182AAA}"/>
                </a:ext>
              </a:extLst>
            </p:cNvPr>
            <p:cNvSpPr txBox="1"/>
            <p:nvPr/>
          </p:nvSpPr>
          <p:spPr>
            <a:xfrm>
              <a:off x="11800019" y="5141169"/>
              <a:ext cx="1000849" cy="867930"/>
            </a:xfrm>
            <a:prstGeom prst="rect">
              <a:avLst/>
            </a:prstGeom>
            <a:noFill/>
          </p:spPr>
          <p:txBody>
            <a:bodyPr wrap="square" rtlCol="0">
              <a:spAutoFit/>
            </a:bodyPr>
            <a:lstStyle/>
            <a:p>
              <a:pPr algn="r">
                <a:lnSpc>
                  <a:spcPct val="90000"/>
                </a:lnSpc>
              </a:pPr>
              <a:r>
                <a:rPr lang="en-US" sz="1400" dirty="0">
                  <a:solidFill>
                    <a:srgbClr val="000000"/>
                  </a:solidFill>
                  <a:latin typeface="Calibri" panose="020F0502020204030204" pitchFamily="34" charset="0"/>
                  <a:cs typeface="Calibri" panose="020F0502020204030204" pitchFamily="34" charset="0"/>
                </a:rPr>
                <a:t>Patients at Risk, n</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15873"/>
                  </a:solidFill>
                  <a:latin typeface="Calibri" panose="020F0502020204030204" pitchFamily="34" charset="0"/>
                  <a:cs typeface="Calibri" panose="020F0502020204030204" pitchFamily="34" charset="0"/>
                </a:rPr>
                <a:t>Selinexor</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Placebo</a:t>
              </a:r>
            </a:p>
          </p:txBody>
        </p:sp>
        <p:sp>
          <p:nvSpPr>
            <p:cNvPr id="449" name="TextBox 448">
              <a:extLst>
                <a:ext uri="{FF2B5EF4-FFF2-40B4-BE49-F238E27FC236}">
                  <a16:creationId xmlns:a16="http://schemas.microsoft.com/office/drawing/2014/main" id="{EFB8BB66-2F4E-4695-B013-1B9003787879}"/>
                </a:ext>
              </a:extLst>
            </p:cNvPr>
            <p:cNvSpPr txBox="1"/>
            <p:nvPr/>
          </p:nvSpPr>
          <p:spPr>
            <a:xfrm>
              <a:off x="12875906" y="556366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174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89</a:t>
              </a:r>
            </a:p>
          </p:txBody>
        </p:sp>
        <p:sp>
          <p:nvSpPr>
            <p:cNvPr id="450" name="TextBox 449">
              <a:extLst>
                <a:ext uri="{FF2B5EF4-FFF2-40B4-BE49-F238E27FC236}">
                  <a16:creationId xmlns:a16="http://schemas.microsoft.com/office/drawing/2014/main" id="{3E2908D6-CF1E-4632-9BC8-0426BE26F01E}"/>
                </a:ext>
              </a:extLst>
            </p:cNvPr>
            <p:cNvSpPr txBox="1"/>
            <p:nvPr/>
          </p:nvSpPr>
          <p:spPr>
            <a:xfrm>
              <a:off x="13678018" y="556366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97</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50</a:t>
              </a:r>
            </a:p>
          </p:txBody>
        </p:sp>
        <p:sp>
          <p:nvSpPr>
            <p:cNvPr id="451" name="TextBox 450">
              <a:extLst>
                <a:ext uri="{FF2B5EF4-FFF2-40B4-BE49-F238E27FC236}">
                  <a16:creationId xmlns:a16="http://schemas.microsoft.com/office/drawing/2014/main" id="{B68AFB17-9B81-4CAF-BA4F-F5C9840B9A37}"/>
                </a:ext>
              </a:extLst>
            </p:cNvPr>
            <p:cNvSpPr txBox="1"/>
            <p:nvPr/>
          </p:nvSpPr>
          <p:spPr>
            <a:xfrm>
              <a:off x="14480130" y="556366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53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25</a:t>
              </a:r>
            </a:p>
          </p:txBody>
        </p:sp>
        <p:sp>
          <p:nvSpPr>
            <p:cNvPr id="452" name="TextBox 451">
              <a:extLst>
                <a:ext uri="{FF2B5EF4-FFF2-40B4-BE49-F238E27FC236}">
                  <a16:creationId xmlns:a16="http://schemas.microsoft.com/office/drawing/2014/main" id="{06F92CED-9D9A-43F8-9D73-144CFF9B7D09}"/>
                </a:ext>
              </a:extLst>
            </p:cNvPr>
            <p:cNvSpPr txBox="1"/>
            <p:nvPr/>
          </p:nvSpPr>
          <p:spPr>
            <a:xfrm>
              <a:off x="15282242" y="556366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39</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19</a:t>
              </a:r>
            </a:p>
          </p:txBody>
        </p:sp>
        <p:sp>
          <p:nvSpPr>
            <p:cNvPr id="453" name="TextBox 452">
              <a:extLst>
                <a:ext uri="{FF2B5EF4-FFF2-40B4-BE49-F238E27FC236}">
                  <a16:creationId xmlns:a16="http://schemas.microsoft.com/office/drawing/2014/main" id="{286969BC-4E61-4429-A3CA-2F1721390A74}"/>
                </a:ext>
              </a:extLst>
            </p:cNvPr>
            <p:cNvSpPr txBox="1"/>
            <p:nvPr/>
          </p:nvSpPr>
          <p:spPr>
            <a:xfrm>
              <a:off x="16084354" y="556366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23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11</a:t>
              </a:r>
            </a:p>
          </p:txBody>
        </p:sp>
        <p:sp>
          <p:nvSpPr>
            <p:cNvPr id="454" name="TextBox 453">
              <a:extLst>
                <a:ext uri="{FF2B5EF4-FFF2-40B4-BE49-F238E27FC236}">
                  <a16:creationId xmlns:a16="http://schemas.microsoft.com/office/drawing/2014/main" id="{C5EC2AC8-4AB8-4E53-A750-BA33ECA18E39}"/>
                </a:ext>
              </a:extLst>
            </p:cNvPr>
            <p:cNvSpPr txBox="1"/>
            <p:nvPr/>
          </p:nvSpPr>
          <p:spPr>
            <a:xfrm>
              <a:off x="16886466" y="556366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10</a:t>
              </a:r>
            </a:p>
          </p:txBody>
        </p:sp>
        <p:sp>
          <p:nvSpPr>
            <p:cNvPr id="455" name="TextBox 454">
              <a:extLst>
                <a:ext uri="{FF2B5EF4-FFF2-40B4-BE49-F238E27FC236}">
                  <a16:creationId xmlns:a16="http://schemas.microsoft.com/office/drawing/2014/main" id="{53A7C01C-1574-430C-89B0-C36765434662}"/>
                </a:ext>
              </a:extLst>
            </p:cNvPr>
            <p:cNvSpPr txBox="1"/>
            <p:nvPr/>
          </p:nvSpPr>
          <p:spPr>
            <a:xfrm>
              <a:off x="17688575" y="556366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8</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10</a:t>
              </a:r>
            </a:p>
          </p:txBody>
        </p:sp>
        <p:cxnSp>
          <p:nvCxnSpPr>
            <p:cNvPr id="463" name="Straight Connector 462">
              <a:extLst>
                <a:ext uri="{FF2B5EF4-FFF2-40B4-BE49-F238E27FC236}">
                  <a16:creationId xmlns:a16="http://schemas.microsoft.com/office/drawing/2014/main" id="{5B851BDE-2C91-453C-B0A0-D92AA3E3D473}"/>
                </a:ext>
              </a:extLst>
            </p:cNvPr>
            <p:cNvCxnSpPr/>
            <p:nvPr/>
          </p:nvCxnSpPr>
          <p:spPr>
            <a:xfrm>
              <a:off x="13122440" y="3598340"/>
              <a:ext cx="4993218" cy="0"/>
            </a:xfrm>
            <a:prstGeom prst="line">
              <a:avLst/>
            </a:prstGeom>
            <a:noFill/>
            <a:ln w="28575" cap="flat" cmpd="sng" algn="ctr">
              <a:solidFill>
                <a:srgbClr val="000000"/>
              </a:solidFill>
              <a:prstDash val="sysDot"/>
            </a:ln>
            <a:effectLst/>
          </p:spPr>
        </p:cxnSp>
        <p:sp>
          <p:nvSpPr>
            <p:cNvPr id="468" name="Freeform 70">
              <a:extLst>
                <a:ext uri="{FF2B5EF4-FFF2-40B4-BE49-F238E27FC236}">
                  <a16:creationId xmlns:a16="http://schemas.microsoft.com/office/drawing/2014/main" id="{5346C2E8-59C8-4050-930C-AD88E48F548E}"/>
                </a:ext>
              </a:extLst>
            </p:cNvPr>
            <p:cNvSpPr/>
            <p:nvPr/>
          </p:nvSpPr>
          <p:spPr>
            <a:xfrm>
              <a:off x="13189331" y="2160435"/>
              <a:ext cx="4972050" cy="2200275"/>
            </a:xfrm>
            <a:custGeom>
              <a:avLst/>
              <a:gdLst>
                <a:gd name="connsiteX0" fmla="*/ 4972050 w 4972050"/>
                <a:gd name="connsiteY0" fmla="*/ 2200275 h 2200275"/>
                <a:gd name="connsiteX1" fmla="*/ 3375025 w 4972050"/>
                <a:gd name="connsiteY1" fmla="*/ 2200275 h 2200275"/>
                <a:gd name="connsiteX2" fmla="*/ 3375025 w 4972050"/>
                <a:gd name="connsiteY2" fmla="*/ 2143125 h 2200275"/>
                <a:gd name="connsiteX3" fmla="*/ 3133725 w 4972050"/>
                <a:gd name="connsiteY3" fmla="*/ 2143125 h 2200275"/>
                <a:gd name="connsiteX4" fmla="*/ 3133725 w 4972050"/>
                <a:gd name="connsiteY4" fmla="*/ 2070100 h 2200275"/>
                <a:gd name="connsiteX5" fmla="*/ 3101975 w 4972050"/>
                <a:gd name="connsiteY5" fmla="*/ 2070100 h 2200275"/>
                <a:gd name="connsiteX6" fmla="*/ 3101975 w 4972050"/>
                <a:gd name="connsiteY6" fmla="*/ 2000250 h 2200275"/>
                <a:gd name="connsiteX7" fmla="*/ 2419350 w 4972050"/>
                <a:gd name="connsiteY7" fmla="*/ 2000250 h 2200275"/>
                <a:gd name="connsiteX8" fmla="*/ 2419350 w 4972050"/>
                <a:gd name="connsiteY8" fmla="*/ 1949450 h 2200275"/>
                <a:gd name="connsiteX9" fmla="*/ 2413000 w 4972050"/>
                <a:gd name="connsiteY9" fmla="*/ 1955800 h 2200275"/>
                <a:gd name="connsiteX10" fmla="*/ 2413000 w 4972050"/>
                <a:gd name="connsiteY10" fmla="*/ 1892300 h 2200275"/>
                <a:gd name="connsiteX11" fmla="*/ 1936750 w 4972050"/>
                <a:gd name="connsiteY11" fmla="*/ 1892300 h 2200275"/>
                <a:gd name="connsiteX12" fmla="*/ 1936750 w 4972050"/>
                <a:gd name="connsiteY12" fmla="*/ 1847850 h 2200275"/>
                <a:gd name="connsiteX13" fmla="*/ 1908175 w 4972050"/>
                <a:gd name="connsiteY13" fmla="*/ 1847850 h 2200275"/>
                <a:gd name="connsiteX14" fmla="*/ 1908175 w 4972050"/>
                <a:gd name="connsiteY14" fmla="*/ 1800225 h 2200275"/>
                <a:gd name="connsiteX15" fmla="*/ 1870075 w 4972050"/>
                <a:gd name="connsiteY15" fmla="*/ 1800225 h 2200275"/>
                <a:gd name="connsiteX16" fmla="*/ 1870075 w 4972050"/>
                <a:gd name="connsiteY16" fmla="*/ 1755775 h 2200275"/>
                <a:gd name="connsiteX17" fmla="*/ 1835150 w 4972050"/>
                <a:gd name="connsiteY17" fmla="*/ 1755775 h 2200275"/>
                <a:gd name="connsiteX18" fmla="*/ 1835150 w 4972050"/>
                <a:gd name="connsiteY18" fmla="*/ 1708150 h 2200275"/>
                <a:gd name="connsiteX19" fmla="*/ 1460500 w 4972050"/>
                <a:gd name="connsiteY19" fmla="*/ 1708150 h 2200275"/>
                <a:gd name="connsiteX20" fmla="*/ 1460500 w 4972050"/>
                <a:gd name="connsiteY20" fmla="*/ 1660525 h 2200275"/>
                <a:gd name="connsiteX21" fmla="*/ 1431925 w 4972050"/>
                <a:gd name="connsiteY21" fmla="*/ 1660525 h 2200275"/>
                <a:gd name="connsiteX22" fmla="*/ 1431925 w 4972050"/>
                <a:gd name="connsiteY22" fmla="*/ 1558925 h 2200275"/>
                <a:gd name="connsiteX23" fmla="*/ 1365250 w 4972050"/>
                <a:gd name="connsiteY23" fmla="*/ 1558925 h 2200275"/>
                <a:gd name="connsiteX24" fmla="*/ 1365250 w 4972050"/>
                <a:gd name="connsiteY24" fmla="*/ 1517650 h 2200275"/>
                <a:gd name="connsiteX25" fmla="*/ 1304925 w 4972050"/>
                <a:gd name="connsiteY25" fmla="*/ 1517650 h 2200275"/>
                <a:gd name="connsiteX26" fmla="*/ 1304925 w 4972050"/>
                <a:gd name="connsiteY26" fmla="*/ 1476375 h 2200275"/>
                <a:gd name="connsiteX27" fmla="*/ 965200 w 4972050"/>
                <a:gd name="connsiteY27" fmla="*/ 1476375 h 2200275"/>
                <a:gd name="connsiteX28" fmla="*/ 965200 w 4972050"/>
                <a:gd name="connsiteY28" fmla="*/ 1419225 h 2200275"/>
                <a:gd name="connsiteX29" fmla="*/ 952500 w 4972050"/>
                <a:gd name="connsiteY29" fmla="*/ 1419225 h 2200275"/>
                <a:gd name="connsiteX30" fmla="*/ 952500 w 4972050"/>
                <a:gd name="connsiteY30" fmla="*/ 1377950 h 2200275"/>
                <a:gd name="connsiteX31" fmla="*/ 939800 w 4972050"/>
                <a:gd name="connsiteY31" fmla="*/ 1377950 h 2200275"/>
                <a:gd name="connsiteX32" fmla="*/ 939800 w 4972050"/>
                <a:gd name="connsiteY32" fmla="*/ 1301750 h 2200275"/>
                <a:gd name="connsiteX33" fmla="*/ 923925 w 4972050"/>
                <a:gd name="connsiteY33" fmla="*/ 1301750 h 2200275"/>
                <a:gd name="connsiteX34" fmla="*/ 923925 w 4972050"/>
                <a:gd name="connsiteY34" fmla="*/ 1127125 h 2200275"/>
                <a:gd name="connsiteX35" fmla="*/ 923925 w 4972050"/>
                <a:gd name="connsiteY35" fmla="*/ 1127125 h 2200275"/>
                <a:gd name="connsiteX36" fmla="*/ 898525 w 4972050"/>
                <a:gd name="connsiteY36" fmla="*/ 1127125 h 2200275"/>
                <a:gd name="connsiteX37" fmla="*/ 898525 w 4972050"/>
                <a:gd name="connsiteY37" fmla="*/ 1009650 h 2200275"/>
                <a:gd name="connsiteX38" fmla="*/ 774700 w 4972050"/>
                <a:gd name="connsiteY38" fmla="*/ 1009650 h 2200275"/>
                <a:gd name="connsiteX39" fmla="*/ 774700 w 4972050"/>
                <a:gd name="connsiteY39" fmla="*/ 965200 h 2200275"/>
                <a:gd name="connsiteX40" fmla="*/ 717550 w 4972050"/>
                <a:gd name="connsiteY40" fmla="*/ 965200 h 2200275"/>
                <a:gd name="connsiteX41" fmla="*/ 717550 w 4972050"/>
                <a:gd name="connsiteY41" fmla="*/ 933450 h 2200275"/>
                <a:gd name="connsiteX42" fmla="*/ 501650 w 4972050"/>
                <a:gd name="connsiteY42" fmla="*/ 933450 h 2200275"/>
                <a:gd name="connsiteX43" fmla="*/ 501650 w 4972050"/>
                <a:gd name="connsiteY43" fmla="*/ 892175 h 2200275"/>
                <a:gd name="connsiteX44" fmla="*/ 466725 w 4972050"/>
                <a:gd name="connsiteY44" fmla="*/ 892175 h 2200275"/>
                <a:gd name="connsiteX45" fmla="*/ 466725 w 4972050"/>
                <a:gd name="connsiteY45" fmla="*/ 847725 h 2200275"/>
                <a:gd name="connsiteX46" fmla="*/ 466725 w 4972050"/>
                <a:gd name="connsiteY46" fmla="*/ 847725 h 2200275"/>
                <a:gd name="connsiteX47" fmla="*/ 447675 w 4972050"/>
                <a:gd name="connsiteY47" fmla="*/ 847725 h 2200275"/>
                <a:gd name="connsiteX48" fmla="*/ 447675 w 4972050"/>
                <a:gd name="connsiteY48" fmla="*/ 771525 h 2200275"/>
                <a:gd name="connsiteX49" fmla="*/ 434975 w 4972050"/>
                <a:gd name="connsiteY49" fmla="*/ 771525 h 2200275"/>
                <a:gd name="connsiteX50" fmla="*/ 434975 w 4972050"/>
                <a:gd name="connsiteY50" fmla="*/ 466725 h 2200275"/>
                <a:gd name="connsiteX51" fmla="*/ 419100 w 4972050"/>
                <a:gd name="connsiteY51" fmla="*/ 466725 h 2200275"/>
                <a:gd name="connsiteX52" fmla="*/ 419100 w 4972050"/>
                <a:gd name="connsiteY52" fmla="*/ 215900 h 2200275"/>
                <a:gd name="connsiteX53" fmla="*/ 393700 w 4972050"/>
                <a:gd name="connsiteY53" fmla="*/ 215900 h 2200275"/>
                <a:gd name="connsiteX54" fmla="*/ 393700 w 4972050"/>
                <a:gd name="connsiteY54" fmla="*/ 136525 h 2200275"/>
                <a:gd name="connsiteX55" fmla="*/ 361950 w 4972050"/>
                <a:gd name="connsiteY55" fmla="*/ 136525 h 2200275"/>
                <a:gd name="connsiteX56" fmla="*/ 361950 w 4972050"/>
                <a:gd name="connsiteY56" fmla="*/ 73025 h 2200275"/>
                <a:gd name="connsiteX57" fmla="*/ 314325 w 4972050"/>
                <a:gd name="connsiteY57" fmla="*/ 73025 h 2200275"/>
                <a:gd name="connsiteX58" fmla="*/ 314325 w 4972050"/>
                <a:gd name="connsiteY58" fmla="*/ 34925 h 2200275"/>
                <a:gd name="connsiteX59" fmla="*/ 266700 w 4972050"/>
                <a:gd name="connsiteY59" fmla="*/ 34925 h 2200275"/>
                <a:gd name="connsiteX60" fmla="*/ 266700 w 4972050"/>
                <a:gd name="connsiteY60" fmla="*/ 0 h 2200275"/>
                <a:gd name="connsiteX61" fmla="*/ 0 w 4972050"/>
                <a:gd name="connsiteY61" fmla="*/ 0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2050" h="2200275">
                  <a:moveTo>
                    <a:pt x="4972050" y="2200275"/>
                  </a:moveTo>
                  <a:lnTo>
                    <a:pt x="3375025" y="2200275"/>
                  </a:lnTo>
                  <a:lnTo>
                    <a:pt x="3375025" y="2143125"/>
                  </a:lnTo>
                  <a:lnTo>
                    <a:pt x="3133725" y="2143125"/>
                  </a:lnTo>
                  <a:lnTo>
                    <a:pt x="3133725" y="2070100"/>
                  </a:lnTo>
                  <a:lnTo>
                    <a:pt x="3101975" y="2070100"/>
                  </a:lnTo>
                  <a:lnTo>
                    <a:pt x="3101975" y="2000250"/>
                  </a:lnTo>
                  <a:lnTo>
                    <a:pt x="2419350" y="2000250"/>
                  </a:lnTo>
                  <a:lnTo>
                    <a:pt x="2419350" y="1949450"/>
                  </a:lnTo>
                  <a:lnTo>
                    <a:pt x="2413000" y="1955800"/>
                  </a:lnTo>
                  <a:lnTo>
                    <a:pt x="2413000" y="1892300"/>
                  </a:lnTo>
                  <a:lnTo>
                    <a:pt x="1936750" y="1892300"/>
                  </a:lnTo>
                  <a:lnTo>
                    <a:pt x="1936750" y="1847850"/>
                  </a:lnTo>
                  <a:lnTo>
                    <a:pt x="1908175" y="1847850"/>
                  </a:lnTo>
                  <a:lnTo>
                    <a:pt x="1908175" y="1800225"/>
                  </a:lnTo>
                  <a:lnTo>
                    <a:pt x="1870075" y="1800225"/>
                  </a:lnTo>
                  <a:lnTo>
                    <a:pt x="1870075" y="1755775"/>
                  </a:lnTo>
                  <a:lnTo>
                    <a:pt x="1835150" y="1755775"/>
                  </a:lnTo>
                  <a:lnTo>
                    <a:pt x="1835150" y="1708150"/>
                  </a:lnTo>
                  <a:lnTo>
                    <a:pt x="1460500" y="1708150"/>
                  </a:lnTo>
                  <a:lnTo>
                    <a:pt x="1460500" y="1660525"/>
                  </a:lnTo>
                  <a:lnTo>
                    <a:pt x="1431925" y="1660525"/>
                  </a:lnTo>
                  <a:lnTo>
                    <a:pt x="1431925" y="1558925"/>
                  </a:lnTo>
                  <a:lnTo>
                    <a:pt x="1365250" y="1558925"/>
                  </a:lnTo>
                  <a:lnTo>
                    <a:pt x="1365250" y="1517650"/>
                  </a:lnTo>
                  <a:lnTo>
                    <a:pt x="1304925" y="1517650"/>
                  </a:lnTo>
                  <a:lnTo>
                    <a:pt x="1304925" y="1476375"/>
                  </a:lnTo>
                  <a:lnTo>
                    <a:pt x="965200" y="1476375"/>
                  </a:lnTo>
                  <a:lnTo>
                    <a:pt x="965200" y="1419225"/>
                  </a:lnTo>
                  <a:lnTo>
                    <a:pt x="952500" y="1419225"/>
                  </a:lnTo>
                  <a:lnTo>
                    <a:pt x="952500" y="1377950"/>
                  </a:lnTo>
                  <a:lnTo>
                    <a:pt x="939800" y="1377950"/>
                  </a:lnTo>
                  <a:lnTo>
                    <a:pt x="939800" y="1301750"/>
                  </a:lnTo>
                  <a:lnTo>
                    <a:pt x="923925" y="1301750"/>
                  </a:lnTo>
                  <a:lnTo>
                    <a:pt x="923925" y="1127125"/>
                  </a:lnTo>
                  <a:lnTo>
                    <a:pt x="923925" y="1127125"/>
                  </a:lnTo>
                  <a:lnTo>
                    <a:pt x="898525" y="1127125"/>
                  </a:lnTo>
                  <a:lnTo>
                    <a:pt x="898525" y="1009650"/>
                  </a:lnTo>
                  <a:lnTo>
                    <a:pt x="774700" y="1009650"/>
                  </a:lnTo>
                  <a:lnTo>
                    <a:pt x="774700" y="965200"/>
                  </a:lnTo>
                  <a:lnTo>
                    <a:pt x="717550" y="965200"/>
                  </a:lnTo>
                  <a:lnTo>
                    <a:pt x="717550" y="933450"/>
                  </a:lnTo>
                  <a:lnTo>
                    <a:pt x="501650" y="933450"/>
                  </a:lnTo>
                  <a:lnTo>
                    <a:pt x="501650" y="892175"/>
                  </a:lnTo>
                  <a:lnTo>
                    <a:pt x="466725" y="892175"/>
                  </a:lnTo>
                  <a:lnTo>
                    <a:pt x="466725" y="847725"/>
                  </a:lnTo>
                  <a:lnTo>
                    <a:pt x="466725" y="847725"/>
                  </a:lnTo>
                  <a:lnTo>
                    <a:pt x="447675" y="847725"/>
                  </a:lnTo>
                  <a:lnTo>
                    <a:pt x="447675" y="771525"/>
                  </a:lnTo>
                  <a:lnTo>
                    <a:pt x="434975" y="771525"/>
                  </a:lnTo>
                  <a:lnTo>
                    <a:pt x="434975" y="466725"/>
                  </a:lnTo>
                  <a:lnTo>
                    <a:pt x="419100" y="466725"/>
                  </a:lnTo>
                  <a:lnTo>
                    <a:pt x="419100" y="215900"/>
                  </a:lnTo>
                  <a:lnTo>
                    <a:pt x="393700" y="215900"/>
                  </a:lnTo>
                  <a:lnTo>
                    <a:pt x="393700" y="136525"/>
                  </a:lnTo>
                  <a:lnTo>
                    <a:pt x="361950" y="136525"/>
                  </a:lnTo>
                  <a:lnTo>
                    <a:pt x="361950" y="73025"/>
                  </a:lnTo>
                  <a:lnTo>
                    <a:pt x="314325" y="73025"/>
                  </a:lnTo>
                  <a:lnTo>
                    <a:pt x="314325" y="34925"/>
                  </a:lnTo>
                  <a:lnTo>
                    <a:pt x="266700" y="34925"/>
                  </a:lnTo>
                  <a:lnTo>
                    <a:pt x="266700" y="0"/>
                  </a:lnTo>
                  <a:lnTo>
                    <a:pt x="0" y="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69" name="Freeform 69">
              <a:extLst>
                <a:ext uri="{FF2B5EF4-FFF2-40B4-BE49-F238E27FC236}">
                  <a16:creationId xmlns:a16="http://schemas.microsoft.com/office/drawing/2014/main" id="{5B968C76-4205-4121-8317-67B57E861DE9}"/>
                </a:ext>
              </a:extLst>
            </p:cNvPr>
            <p:cNvSpPr/>
            <p:nvPr/>
          </p:nvSpPr>
          <p:spPr>
            <a:xfrm>
              <a:off x="13138531" y="2157260"/>
              <a:ext cx="5029200" cy="2057400"/>
            </a:xfrm>
            <a:custGeom>
              <a:avLst/>
              <a:gdLst>
                <a:gd name="connsiteX0" fmla="*/ 5029200 w 5029200"/>
                <a:gd name="connsiteY0" fmla="*/ 2057400 h 2057400"/>
                <a:gd name="connsiteX1" fmla="*/ 3727450 w 5029200"/>
                <a:gd name="connsiteY1" fmla="*/ 2057400 h 2057400"/>
                <a:gd name="connsiteX2" fmla="*/ 3727450 w 5029200"/>
                <a:gd name="connsiteY2" fmla="*/ 1997075 h 2057400"/>
                <a:gd name="connsiteX3" fmla="*/ 3667125 w 5029200"/>
                <a:gd name="connsiteY3" fmla="*/ 1997075 h 2057400"/>
                <a:gd name="connsiteX4" fmla="*/ 3667125 w 5029200"/>
                <a:gd name="connsiteY4" fmla="*/ 1958975 h 2057400"/>
                <a:gd name="connsiteX5" fmla="*/ 3635375 w 5029200"/>
                <a:gd name="connsiteY5" fmla="*/ 1958975 h 2057400"/>
                <a:gd name="connsiteX6" fmla="*/ 3635375 w 5029200"/>
                <a:gd name="connsiteY6" fmla="*/ 1911350 h 2057400"/>
                <a:gd name="connsiteX7" fmla="*/ 3375025 w 5029200"/>
                <a:gd name="connsiteY7" fmla="*/ 1911350 h 2057400"/>
                <a:gd name="connsiteX8" fmla="*/ 3375025 w 5029200"/>
                <a:gd name="connsiteY8" fmla="*/ 1866900 h 2057400"/>
                <a:gd name="connsiteX9" fmla="*/ 3130550 w 5029200"/>
                <a:gd name="connsiteY9" fmla="*/ 1866900 h 2057400"/>
                <a:gd name="connsiteX10" fmla="*/ 3130550 w 5029200"/>
                <a:gd name="connsiteY10" fmla="*/ 1822450 h 2057400"/>
                <a:gd name="connsiteX11" fmla="*/ 2911475 w 5029200"/>
                <a:gd name="connsiteY11" fmla="*/ 1822450 h 2057400"/>
                <a:gd name="connsiteX12" fmla="*/ 2911475 w 5029200"/>
                <a:gd name="connsiteY12" fmla="*/ 1781175 h 2057400"/>
                <a:gd name="connsiteX13" fmla="*/ 2759075 w 5029200"/>
                <a:gd name="connsiteY13" fmla="*/ 1781175 h 2057400"/>
                <a:gd name="connsiteX14" fmla="*/ 2759075 w 5029200"/>
                <a:gd name="connsiteY14" fmla="*/ 1749425 h 2057400"/>
                <a:gd name="connsiteX15" fmla="*/ 2441575 w 5029200"/>
                <a:gd name="connsiteY15" fmla="*/ 1749425 h 2057400"/>
                <a:gd name="connsiteX16" fmla="*/ 2441575 w 5029200"/>
                <a:gd name="connsiteY16" fmla="*/ 1711325 h 2057400"/>
                <a:gd name="connsiteX17" fmla="*/ 2441575 w 5029200"/>
                <a:gd name="connsiteY17" fmla="*/ 1711325 h 2057400"/>
                <a:gd name="connsiteX18" fmla="*/ 2419350 w 5029200"/>
                <a:gd name="connsiteY18" fmla="*/ 1689100 h 2057400"/>
                <a:gd name="connsiteX19" fmla="*/ 1958975 w 5029200"/>
                <a:gd name="connsiteY19" fmla="*/ 1689100 h 2057400"/>
                <a:gd name="connsiteX20" fmla="*/ 1958975 w 5029200"/>
                <a:gd name="connsiteY20" fmla="*/ 1631950 h 2057400"/>
                <a:gd name="connsiteX21" fmla="*/ 1958975 w 5029200"/>
                <a:gd name="connsiteY21" fmla="*/ 1631950 h 2057400"/>
                <a:gd name="connsiteX22" fmla="*/ 1958975 w 5029200"/>
                <a:gd name="connsiteY22" fmla="*/ 1606550 h 2057400"/>
                <a:gd name="connsiteX23" fmla="*/ 1930400 w 5029200"/>
                <a:gd name="connsiteY23" fmla="*/ 1606550 h 2057400"/>
                <a:gd name="connsiteX24" fmla="*/ 1930400 w 5029200"/>
                <a:gd name="connsiteY24" fmla="*/ 1546225 h 2057400"/>
                <a:gd name="connsiteX25" fmla="*/ 1819275 w 5029200"/>
                <a:gd name="connsiteY25" fmla="*/ 1546225 h 2057400"/>
                <a:gd name="connsiteX26" fmla="*/ 1819275 w 5029200"/>
                <a:gd name="connsiteY26" fmla="*/ 1517650 h 2057400"/>
                <a:gd name="connsiteX27" fmla="*/ 1698625 w 5029200"/>
                <a:gd name="connsiteY27" fmla="*/ 1517650 h 2057400"/>
                <a:gd name="connsiteX28" fmla="*/ 1698625 w 5029200"/>
                <a:gd name="connsiteY28" fmla="*/ 1517650 h 2057400"/>
                <a:gd name="connsiteX29" fmla="*/ 1698625 w 5029200"/>
                <a:gd name="connsiteY29" fmla="*/ 1517650 h 2057400"/>
                <a:gd name="connsiteX30" fmla="*/ 1698625 w 5029200"/>
                <a:gd name="connsiteY30" fmla="*/ 1489075 h 2057400"/>
                <a:gd name="connsiteX31" fmla="*/ 1543050 w 5029200"/>
                <a:gd name="connsiteY31" fmla="*/ 1489075 h 2057400"/>
                <a:gd name="connsiteX32" fmla="*/ 1543050 w 5029200"/>
                <a:gd name="connsiteY32" fmla="*/ 1466850 h 2057400"/>
                <a:gd name="connsiteX33" fmla="*/ 1498600 w 5029200"/>
                <a:gd name="connsiteY33" fmla="*/ 1466850 h 2057400"/>
                <a:gd name="connsiteX34" fmla="*/ 1498600 w 5029200"/>
                <a:gd name="connsiteY34" fmla="*/ 1422400 h 2057400"/>
                <a:gd name="connsiteX35" fmla="*/ 1470025 w 5029200"/>
                <a:gd name="connsiteY35" fmla="*/ 1422400 h 2057400"/>
                <a:gd name="connsiteX36" fmla="*/ 1470025 w 5029200"/>
                <a:gd name="connsiteY36" fmla="*/ 1320800 h 2057400"/>
                <a:gd name="connsiteX37" fmla="*/ 1441450 w 5029200"/>
                <a:gd name="connsiteY37" fmla="*/ 1320800 h 2057400"/>
                <a:gd name="connsiteX38" fmla="*/ 1441450 w 5029200"/>
                <a:gd name="connsiteY38" fmla="*/ 1273175 h 2057400"/>
                <a:gd name="connsiteX39" fmla="*/ 1308100 w 5029200"/>
                <a:gd name="connsiteY39" fmla="*/ 1273175 h 2057400"/>
                <a:gd name="connsiteX40" fmla="*/ 1308100 w 5029200"/>
                <a:gd name="connsiteY40" fmla="*/ 1244600 h 2057400"/>
                <a:gd name="connsiteX41" fmla="*/ 1009650 w 5029200"/>
                <a:gd name="connsiteY41" fmla="*/ 1244600 h 2057400"/>
                <a:gd name="connsiteX42" fmla="*/ 1009650 w 5029200"/>
                <a:gd name="connsiteY42" fmla="*/ 1190625 h 2057400"/>
                <a:gd name="connsiteX43" fmla="*/ 1009650 w 5029200"/>
                <a:gd name="connsiteY43" fmla="*/ 1190625 h 2057400"/>
                <a:gd name="connsiteX44" fmla="*/ 1009650 w 5029200"/>
                <a:gd name="connsiteY44" fmla="*/ 1158875 h 2057400"/>
                <a:gd name="connsiteX45" fmla="*/ 977900 w 5029200"/>
                <a:gd name="connsiteY45" fmla="*/ 1158875 h 2057400"/>
                <a:gd name="connsiteX46" fmla="*/ 977900 w 5029200"/>
                <a:gd name="connsiteY46" fmla="*/ 1108075 h 2057400"/>
                <a:gd name="connsiteX47" fmla="*/ 965200 w 5029200"/>
                <a:gd name="connsiteY47" fmla="*/ 1108075 h 2057400"/>
                <a:gd name="connsiteX48" fmla="*/ 965200 w 5029200"/>
                <a:gd name="connsiteY48" fmla="*/ 930275 h 2057400"/>
                <a:gd name="connsiteX49" fmla="*/ 952500 w 5029200"/>
                <a:gd name="connsiteY49" fmla="*/ 930275 h 2057400"/>
                <a:gd name="connsiteX50" fmla="*/ 952500 w 5029200"/>
                <a:gd name="connsiteY50" fmla="*/ 866775 h 2057400"/>
                <a:gd name="connsiteX51" fmla="*/ 923925 w 5029200"/>
                <a:gd name="connsiteY51" fmla="*/ 866775 h 2057400"/>
                <a:gd name="connsiteX52" fmla="*/ 923925 w 5029200"/>
                <a:gd name="connsiteY52" fmla="*/ 828675 h 2057400"/>
                <a:gd name="connsiteX53" fmla="*/ 879475 w 5029200"/>
                <a:gd name="connsiteY53" fmla="*/ 828675 h 2057400"/>
                <a:gd name="connsiteX54" fmla="*/ 879475 w 5029200"/>
                <a:gd name="connsiteY54" fmla="*/ 800100 h 2057400"/>
                <a:gd name="connsiteX55" fmla="*/ 742950 w 5029200"/>
                <a:gd name="connsiteY55" fmla="*/ 800100 h 2057400"/>
                <a:gd name="connsiteX56" fmla="*/ 742950 w 5029200"/>
                <a:gd name="connsiteY56" fmla="*/ 800100 h 2057400"/>
                <a:gd name="connsiteX57" fmla="*/ 742950 w 5029200"/>
                <a:gd name="connsiteY57" fmla="*/ 800100 h 2057400"/>
                <a:gd name="connsiteX58" fmla="*/ 742950 w 5029200"/>
                <a:gd name="connsiteY58" fmla="*/ 771525 h 2057400"/>
                <a:gd name="connsiteX59" fmla="*/ 673100 w 5029200"/>
                <a:gd name="connsiteY59" fmla="*/ 771525 h 2057400"/>
                <a:gd name="connsiteX60" fmla="*/ 673100 w 5029200"/>
                <a:gd name="connsiteY60" fmla="*/ 771525 h 2057400"/>
                <a:gd name="connsiteX61" fmla="*/ 542925 w 5029200"/>
                <a:gd name="connsiteY61" fmla="*/ 771525 h 2057400"/>
                <a:gd name="connsiteX62" fmla="*/ 542925 w 5029200"/>
                <a:gd name="connsiteY62" fmla="*/ 723900 h 2057400"/>
                <a:gd name="connsiteX63" fmla="*/ 527050 w 5029200"/>
                <a:gd name="connsiteY63" fmla="*/ 723900 h 2057400"/>
                <a:gd name="connsiteX64" fmla="*/ 527050 w 5029200"/>
                <a:gd name="connsiteY64" fmla="*/ 663575 h 2057400"/>
                <a:gd name="connsiteX65" fmla="*/ 504825 w 5029200"/>
                <a:gd name="connsiteY65" fmla="*/ 663575 h 2057400"/>
                <a:gd name="connsiteX66" fmla="*/ 504825 w 5029200"/>
                <a:gd name="connsiteY66" fmla="*/ 469900 h 2057400"/>
                <a:gd name="connsiteX67" fmla="*/ 504825 w 5029200"/>
                <a:gd name="connsiteY67" fmla="*/ 469900 h 2057400"/>
                <a:gd name="connsiteX68" fmla="*/ 504825 w 5029200"/>
                <a:gd name="connsiteY68" fmla="*/ 469900 h 2057400"/>
                <a:gd name="connsiteX69" fmla="*/ 504825 w 5029200"/>
                <a:gd name="connsiteY69" fmla="*/ 469900 h 2057400"/>
                <a:gd name="connsiteX70" fmla="*/ 504825 w 5029200"/>
                <a:gd name="connsiteY70" fmla="*/ 469900 h 2057400"/>
                <a:gd name="connsiteX71" fmla="*/ 488950 w 5029200"/>
                <a:gd name="connsiteY71" fmla="*/ 469900 h 2057400"/>
                <a:gd name="connsiteX72" fmla="*/ 488950 w 5029200"/>
                <a:gd name="connsiteY72" fmla="*/ 196850 h 2057400"/>
                <a:gd name="connsiteX73" fmla="*/ 488950 w 5029200"/>
                <a:gd name="connsiteY73" fmla="*/ 196850 h 2057400"/>
                <a:gd name="connsiteX74" fmla="*/ 460375 w 5029200"/>
                <a:gd name="connsiteY74" fmla="*/ 168275 h 2057400"/>
                <a:gd name="connsiteX75" fmla="*/ 444500 w 5029200"/>
                <a:gd name="connsiteY75" fmla="*/ 168275 h 2057400"/>
                <a:gd name="connsiteX76" fmla="*/ 444500 w 5029200"/>
                <a:gd name="connsiteY76" fmla="*/ 136525 h 2057400"/>
                <a:gd name="connsiteX77" fmla="*/ 346075 w 5029200"/>
                <a:gd name="connsiteY77" fmla="*/ 136525 h 2057400"/>
                <a:gd name="connsiteX78" fmla="*/ 346075 w 5029200"/>
                <a:gd name="connsiteY78" fmla="*/ 98425 h 2057400"/>
                <a:gd name="connsiteX79" fmla="*/ 307975 w 5029200"/>
                <a:gd name="connsiteY79" fmla="*/ 98425 h 2057400"/>
                <a:gd name="connsiteX80" fmla="*/ 307975 w 5029200"/>
                <a:gd name="connsiteY80" fmla="*/ 63500 h 2057400"/>
                <a:gd name="connsiteX81" fmla="*/ 238125 w 5029200"/>
                <a:gd name="connsiteY81" fmla="*/ 63500 h 2057400"/>
                <a:gd name="connsiteX82" fmla="*/ 238125 w 5029200"/>
                <a:gd name="connsiteY82" fmla="*/ 47625 h 2057400"/>
                <a:gd name="connsiteX83" fmla="*/ 206375 w 5029200"/>
                <a:gd name="connsiteY83" fmla="*/ 47625 h 2057400"/>
                <a:gd name="connsiteX84" fmla="*/ 206375 w 5029200"/>
                <a:gd name="connsiteY84" fmla="*/ 28575 h 2057400"/>
                <a:gd name="connsiteX85" fmla="*/ 139700 w 5029200"/>
                <a:gd name="connsiteY85" fmla="*/ 28575 h 2057400"/>
                <a:gd name="connsiteX86" fmla="*/ 139700 w 5029200"/>
                <a:gd name="connsiteY86" fmla="*/ 0 h 2057400"/>
                <a:gd name="connsiteX87" fmla="*/ 0 w 5029200"/>
                <a:gd name="connsiteY87"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29200" h="2057400">
                  <a:moveTo>
                    <a:pt x="5029200" y="2057400"/>
                  </a:moveTo>
                  <a:lnTo>
                    <a:pt x="3727450" y="2057400"/>
                  </a:lnTo>
                  <a:lnTo>
                    <a:pt x="3727450" y="1997075"/>
                  </a:lnTo>
                  <a:lnTo>
                    <a:pt x="3667125" y="1997075"/>
                  </a:lnTo>
                  <a:lnTo>
                    <a:pt x="3667125" y="1958975"/>
                  </a:lnTo>
                  <a:lnTo>
                    <a:pt x="3635375" y="1958975"/>
                  </a:lnTo>
                  <a:lnTo>
                    <a:pt x="3635375" y="1911350"/>
                  </a:lnTo>
                  <a:lnTo>
                    <a:pt x="3375025" y="1911350"/>
                  </a:lnTo>
                  <a:lnTo>
                    <a:pt x="3375025" y="1866900"/>
                  </a:lnTo>
                  <a:lnTo>
                    <a:pt x="3130550" y="1866900"/>
                  </a:lnTo>
                  <a:lnTo>
                    <a:pt x="3130550" y="1822450"/>
                  </a:lnTo>
                  <a:lnTo>
                    <a:pt x="2911475" y="1822450"/>
                  </a:lnTo>
                  <a:lnTo>
                    <a:pt x="2911475" y="1781175"/>
                  </a:lnTo>
                  <a:lnTo>
                    <a:pt x="2759075" y="1781175"/>
                  </a:lnTo>
                  <a:lnTo>
                    <a:pt x="2759075" y="1749425"/>
                  </a:lnTo>
                  <a:lnTo>
                    <a:pt x="2441575" y="1749425"/>
                  </a:lnTo>
                  <a:lnTo>
                    <a:pt x="2441575" y="1711325"/>
                  </a:lnTo>
                  <a:lnTo>
                    <a:pt x="2441575" y="1711325"/>
                  </a:lnTo>
                  <a:lnTo>
                    <a:pt x="2419350" y="1689100"/>
                  </a:lnTo>
                  <a:lnTo>
                    <a:pt x="1958975" y="1689100"/>
                  </a:lnTo>
                  <a:lnTo>
                    <a:pt x="1958975" y="1631950"/>
                  </a:lnTo>
                  <a:lnTo>
                    <a:pt x="1958975" y="1631950"/>
                  </a:lnTo>
                  <a:lnTo>
                    <a:pt x="1958975" y="1606550"/>
                  </a:lnTo>
                  <a:lnTo>
                    <a:pt x="1930400" y="1606550"/>
                  </a:lnTo>
                  <a:lnTo>
                    <a:pt x="1930400" y="1546225"/>
                  </a:lnTo>
                  <a:lnTo>
                    <a:pt x="1819275" y="1546225"/>
                  </a:lnTo>
                  <a:lnTo>
                    <a:pt x="1819275" y="1517650"/>
                  </a:lnTo>
                  <a:lnTo>
                    <a:pt x="1698625" y="1517650"/>
                  </a:lnTo>
                  <a:lnTo>
                    <a:pt x="1698625" y="1517650"/>
                  </a:lnTo>
                  <a:lnTo>
                    <a:pt x="1698625" y="1517650"/>
                  </a:lnTo>
                  <a:lnTo>
                    <a:pt x="1698625" y="1489075"/>
                  </a:lnTo>
                  <a:lnTo>
                    <a:pt x="1543050" y="1489075"/>
                  </a:lnTo>
                  <a:lnTo>
                    <a:pt x="1543050" y="1466850"/>
                  </a:lnTo>
                  <a:lnTo>
                    <a:pt x="1498600" y="1466850"/>
                  </a:lnTo>
                  <a:lnTo>
                    <a:pt x="1498600" y="1422400"/>
                  </a:lnTo>
                  <a:lnTo>
                    <a:pt x="1470025" y="1422400"/>
                  </a:lnTo>
                  <a:lnTo>
                    <a:pt x="1470025" y="1320800"/>
                  </a:lnTo>
                  <a:lnTo>
                    <a:pt x="1441450" y="1320800"/>
                  </a:lnTo>
                  <a:lnTo>
                    <a:pt x="1441450" y="1273175"/>
                  </a:lnTo>
                  <a:lnTo>
                    <a:pt x="1308100" y="1273175"/>
                  </a:lnTo>
                  <a:lnTo>
                    <a:pt x="1308100" y="1244600"/>
                  </a:lnTo>
                  <a:lnTo>
                    <a:pt x="1009650" y="1244600"/>
                  </a:lnTo>
                  <a:lnTo>
                    <a:pt x="1009650" y="1190625"/>
                  </a:lnTo>
                  <a:lnTo>
                    <a:pt x="1009650" y="1190625"/>
                  </a:lnTo>
                  <a:lnTo>
                    <a:pt x="1009650" y="1158875"/>
                  </a:lnTo>
                  <a:lnTo>
                    <a:pt x="977900" y="1158875"/>
                  </a:lnTo>
                  <a:lnTo>
                    <a:pt x="977900" y="1108075"/>
                  </a:lnTo>
                  <a:lnTo>
                    <a:pt x="965200" y="1108075"/>
                  </a:lnTo>
                  <a:lnTo>
                    <a:pt x="965200" y="930275"/>
                  </a:lnTo>
                  <a:lnTo>
                    <a:pt x="952500" y="930275"/>
                  </a:lnTo>
                  <a:lnTo>
                    <a:pt x="952500" y="866775"/>
                  </a:lnTo>
                  <a:lnTo>
                    <a:pt x="923925" y="866775"/>
                  </a:lnTo>
                  <a:lnTo>
                    <a:pt x="923925" y="828675"/>
                  </a:lnTo>
                  <a:lnTo>
                    <a:pt x="879475" y="828675"/>
                  </a:lnTo>
                  <a:lnTo>
                    <a:pt x="879475" y="800100"/>
                  </a:lnTo>
                  <a:lnTo>
                    <a:pt x="742950" y="800100"/>
                  </a:lnTo>
                  <a:lnTo>
                    <a:pt x="742950" y="800100"/>
                  </a:lnTo>
                  <a:lnTo>
                    <a:pt x="742950" y="800100"/>
                  </a:lnTo>
                  <a:lnTo>
                    <a:pt x="742950" y="771525"/>
                  </a:lnTo>
                  <a:lnTo>
                    <a:pt x="673100" y="771525"/>
                  </a:lnTo>
                  <a:lnTo>
                    <a:pt x="673100" y="771525"/>
                  </a:lnTo>
                  <a:lnTo>
                    <a:pt x="542925" y="771525"/>
                  </a:lnTo>
                  <a:lnTo>
                    <a:pt x="542925" y="723900"/>
                  </a:lnTo>
                  <a:lnTo>
                    <a:pt x="527050" y="723900"/>
                  </a:lnTo>
                  <a:lnTo>
                    <a:pt x="527050" y="663575"/>
                  </a:lnTo>
                  <a:lnTo>
                    <a:pt x="504825" y="663575"/>
                  </a:lnTo>
                  <a:lnTo>
                    <a:pt x="504825" y="469900"/>
                  </a:lnTo>
                  <a:lnTo>
                    <a:pt x="504825" y="469900"/>
                  </a:lnTo>
                  <a:lnTo>
                    <a:pt x="504825" y="469900"/>
                  </a:lnTo>
                  <a:lnTo>
                    <a:pt x="504825" y="469900"/>
                  </a:lnTo>
                  <a:lnTo>
                    <a:pt x="504825" y="469900"/>
                  </a:lnTo>
                  <a:lnTo>
                    <a:pt x="488950" y="469900"/>
                  </a:lnTo>
                  <a:lnTo>
                    <a:pt x="488950" y="196850"/>
                  </a:lnTo>
                  <a:lnTo>
                    <a:pt x="488950" y="196850"/>
                  </a:lnTo>
                  <a:lnTo>
                    <a:pt x="460375" y="168275"/>
                  </a:lnTo>
                  <a:lnTo>
                    <a:pt x="444500" y="168275"/>
                  </a:lnTo>
                  <a:lnTo>
                    <a:pt x="444500" y="136525"/>
                  </a:lnTo>
                  <a:lnTo>
                    <a:pt x="346075" y="136525"/>
                  </a:lnTo>
                  <a:lnTo>
                    <a:pt x="346075" y="98425"/>
                  </a:lnTo>
                  <a:lnTo>
                    <a:pt x="307975" y="98425"/>
                  </a:lnTo>
                  <a:lnTo>
                    <a:pt x="307975" y="63500"/>
                  </a:lnTo>
                  <a:lnTo>
                    <a:pt x="238125" y="63500"/>
                  </a:lnTo>
                  <a:lnTo>
                    <a:pt x="238125" y="47625"/>
                  </a:lnTo>
                  <a:lnTo>
                    <a:pt x="206375" y="47625"/>
                  </a:lnTo>
                  <a:lnTo>
                    <a:pt x="206375" y="28575"/>
                  </a:lnTo>
                  <a:lnTo>
                    <a:pt x="139700" y="28575"/>
                  </a:lnTo>
                  <a:lnTo>
                    <a:pt x="139700" y="0"/>
                  </a:lnTo>
                  <a:lnTo>
                    <a:pt x="0" y="0"/>
                  </a:lnTo>
                </a:path>
              </a:pathLst>
            </a:custGeom>
            <a:noFill/>
            <a:ln w="28575" cap="flat" cmpd="sng" algn="ctr">
              <a:solidFill>
                <a:srgbClr val="0158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70" name="TextBox 469">
              <a:extLst>
                <a:ext uri="{FF2B5EF4-FFF2-40B4-BE49-F238E27FC236}">
                  <a16:creationId xmlns:a16="http://schemas.microsoft.com/office/drawing/2014/main" id="{BC333E77-B6ED-43DB-8A8F-7FC935BB3307}"/>
                </a:ext>
              </a:extLst>
            </p:cNvPr>
            <p:cNvSpPr txBox="1"/>
            <p:nvPr/>
          </p:nvSpPr>
          <p:spPr>
            <a:xfrm>
              <a:off x="13059964" y="1999588"/>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grpSp>
          <p:nvGrpSpPr>
            <p:cNvPr id="471" name="Group 470">
              <a:extLst>
                <a:ext uri="{FF2B5EF4-FFF2-40B4-BE49-F238E27FC236}">
                  <a16:creationId xmlns:a16="http://schemas.microsoft.com/office/drawing/2014/main" id="{5610F093-80E9-4672-A55A-14D795F915B4}"/>
                </a:ext>
              </a:extLst>
            </p:cNvPr>
            <p:cNvGrpSpPr/>
            <p:nvPr/>
          </p:nvGrpSpPr>
          <p:grpSpPr>
            <a:xfrm>
              <a:off x="13491078" y="2197100"/>
              <a:ext cx="2693798" cy="2114621"/>
              <a:chOff x="2038472" y="2236940"/>
              <a:chExt cx="2693798" cy="2114621"/>
            </a:xfrm>
          </p:grpSpPr>
          <p:sp>
            <p:nvSpPr>
              <p:cNvPr id="472" name="TextBox 471">
                <a:extLst>
                  <a:ext uri="{FF2B5EF4-FFF2-40B4-BE49-F238E27FC236}">
                    <a16:creationId xmlns:a16="http://schemas.microsoft.com/office/drawing/2014/main" id="{E0F00FEC-D400-47E8-991A-48D87190B335}"/>
                  </a:ext>
                </a:extLst>
              </p:cNvPr>
              <p:cNvSpPr txBox="1"/>
              <p:nvPr/>
            </p:nvSpPr>
            <p:spPr>
              <a:xfrm>
                <a:off x="2038472" y="223694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73" name="TextBox 472">
                <a:extLst>
                  <a:ext uri="{FF2B5EF4-FFF2-40B4-BE49-F238E27FC236}">
                    <a16:creationId xmlns:a16="http://schemas.microsoft.com/office/drawing/2014/main" id="{6CD0BDB4-743F-4E1C-95A0-D2EA0D434A00}"/>
                  </a:ext>
                </a:extLst>
              </p:cNvPr>
              <p:cNvSpPr txBox="1"/>
              <p:nvPr/>
            </p:nvSpPr>
            <p:spPr>
              <a:xfrm>
                <a:off x="2069907" y="2455975"/>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74" name="TextBox 473">
                <a:extLst>
                  <a:ext uri="{FF2B5EF4-FFF2-40B4-BE49-F238E27FC236}">
                    <a16:creationId xmlns:a16="http://schemas.microsoft.com/office/drawing/2014/main" id="{EAED8A86-39CB-4DC0-AA08-96727A8A88F6}"/>
                  </a:ext>
                </a:extLst>
              </p:cNvPr>
              <p:cNvSpPr txBox="1"/>
              <p:nvPr/>
            </p:nvSpPr>
            <p:spPr>
              <a:xfrm>
                <a:off x="2078390" y="2526443"/>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75" name="TextBox 474">
                <a:extLst>
                  <a:ext uri="{FF2B5EF4-FFF2-40B4-BE49-F238E27FC236}">
                    <a16:creationId xmlns:a16="http://schemas.microsoft.com/office/drawing/2014/main" id="{A8F8F9FD-C78F-4B2F-9A82-66CC671477C1}"/>
                  </a:ext>
                </a:extLst>
              </p:cNvPr>
              <p:cNvSpPr txBox="1"/>
              <p:nvPr/>
            </p:nvSpPr>
            <p:spPr>
              <a:xfrm>
                <a:off x="2093832" y="281449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76" name="TextBox 475">
                <a:extLst>
                  <a:ext uri="{FF2B5EF4-FFF2-40B4-BE49-F238E27FC236}">
                    <a16:creationId xmlns:a16="http://schemas.microsoft.com/office/drawing/2014/main" id="{F0C8F43D-053D-4226-89F8-403E000EFA21}"/>
                  </a:ext>
                </a:extLst>
              </p:cNvPr>
              <p:cNvSpPr txBox="1"/>
              <p:nvPr/>
            </p:nvSpPr>
            <p:spPr>
              <a:xfrm>
                <a:off x="2104938" y="285640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77" name="TextBox 476">
                <a:extLst>
                  <a:ext uri="{FF2B5EF4-FFF2-40B4-BE49-F238E27FC236}">
                    <a16:creationId xmlns:a16="http://schemas.microsoft.com/office/drawing/2014/main" id="{A4E166B2-D146-4AF2-895E-B6B919AE2A87}"/>
                  </a:ext>
                </a:extLst>
              </p:cNvPr>
              <p:cNvSpPr txBox="1"/>
              <p:nvPr/>
            </p:nvSpPr>
            <p:spPr>
              <a:xfrm>
                <a:off x="2118514" y="292876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78" name="TextBox 477">
                <a:extLst>
                  <a:ext uri="{FF2B5EF4-FFF2-40B4-BE49-F238E27FC236}">
                    <a16:creationId xmlns:a16="http://schemas.microsoft.com/office/drawing/2014/main" id="{4067BAD5-9311-4607-83F5-B4F17416CD28}"/>
                  </a:ext>
                </a:extLst>
              </p:cNvPr>
              <p:cNvSpPr txBox="1"/>
              <p:nvPr/>
            </p:nvSpPr>
            <p:spPr>
              <a:xfrm>
                <a:off x="3071554" y="359258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79" name="TextBox 478">
                <a:extLst>
                  <a:ext uri="{FF2B5EF4-FFF2-40B4-BE49-F238E27FC236}">
                    <a16:creationId xmlns:a16="http://schemas.microsoft.com/office/drawing/2014/main" id="{F909A287-9115-4A0F-AC90-1F849C24E3D8}"/>
                  </a:ext>
                </a:extLst>
              </p:cNvPr>
              <p:cNvSpPr txBox="1"/>
              <p:nvPr/>
            </p:nvSpPr>
            <p:spPr>
              <a:xfrm>
                <a:off x="2589157" y="338596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80" name="TextBox 479">
                <a:extLst>
                  <a:ext uri="{FF2B5EF4-FFF2-40B4-BE49-F238E27FC236}">
                    <a16:creationId xmlns:a16="http://schemas.microsoft.com/office/drawing/2014/main" id="{A9E57AA6-D397-49E5-B5D6-2AF8D4469DA1}"/>
                  </a:ext>
                </a:extLst>
              </p:cNvPr>
              <p:cNvSpPr txBox="1"/>
              <p:nvPr/>
            </p:nvSpPr>
            <p:spPr>
              <a:xfrm>
                <a:off x="2583056" y="3352195"/>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81" name="TextBox 480">
                <a:extLst>
                  <a:ext uri="{FF2B5EF4-FFF2-40B4-BE49-F238E27FC236}">
                    <a16:creationId xmlns:a16="http://schemas.microsoft.com/office/drawing/2014/main" id="{4F07C5F8-5F2D-4E48-AA2C-330704A813E6}"/>
                  </a:ext>
                </a:extLst>
              </p:cNvPr>
              <p:cNvSpPr txBox="1"/>
              <p:nvPr/>
            </p:nvSpPr>
            <p:spPr>
              <a:xfrm>
                <a:off x="2978435" y="3554237"/>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82" name="TextBox 481">
                <a:extLst>
                  <a:ext uri="{FF2B5EF4-FFF2-40B4-BE49-F238E27FC236}">
                    <a16:creationId xmlns:a16="http://schemas.microsoft.com/office/drawing/2014/main" id="{31CD0EA8-7F36-4E79-B88C-26B170E67D2E}"/>
                  </a:ext>
                </a:extLst>
              </p:cNvPr>
              <p:cNvSpPr txBox="1"/>
              <p:nvPr/>
            </p:nvSpPr>
            <p:spPr>
              <a:xfrm>
                <a:off x="3335509" y="3744855"/>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83" name="TextBox 482">
                <a:extLst>
                  <a:ext uri="{FF2B5EF4-FFF2-40B4-BE49-F238E27FC236}">
                    <a16:creationId xmlns:a16="http://schemas.microsoft.com/office/drawing/2014/main" id="{A3ED43CF-ED72-443E-881A-BECFA5D52383}"/>
                  </a:ext>
                </a:extLst>
              </p:cNvPr>
              <p:cNvSpPr txBox="1"/>
              <p:nvPr/>
            </p:nvSpPr>
            <p:spPr>
              <a:xfrm>
                <a:off x="4492855" y="4043784"/>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84" name="TextBox 483">
                <a:extLst>
                  <a:ext uri="{FF2B5EF4-FFF2-40B4-BE49-F238E27FC236}">
                    <a16:creationId xmlns:a16="http://schemas.microsoft.com/office/drawing/2014/main" id="{43FE474F-DF23-4BB6-996A-1F2A2780BADB}"/>
                  </a:ext>
                </a:extLst>
              </p:cNvPr>
              <p:cNvSpPr txBox="1"/>
              <p:nvPr/>
            </p:nvSpPr>
            <p:spPr>
              <a:xfrm>
                <a:off x="4524957" y="4042999"/>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85" name="TextBox 484">
                <a:extLst>
                  <a:ext uri="{FF2B5EF4-FFF2-40B4-BE49-F238E27FC236}">
                    <a16:creationId xmlns:a16="http://schemas.microsoft.com/office/drawing/2014/main" id="{CEC5D487-EC0A-49CA-9E98-B4C11FF29F11}"/>
                  </a:ext>
                </a:extLst>
              </p:cNvPr>
              <p:cNvSpPr txBox="1"/>
              <p:nvPr/>
            </p:nvSpPr>
            <p:spPr>
              <a:xfrm>
                <a:off x="4557059" y="4039824"/>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486" name="TextBox 485">
                <a:extLst>
                  <a:ext uri="{FF2B5EF4-FFF2-40B4-BE49-F238E27FC236}">
                    <a16:creationId xmlns:a16="http://schemas.microsoft.com/office/drawing/2014/main" id="{D2D1D3E0-CAF5-4DFA-9029-66FBE124FCC9}"/>
                  </a:ext>
                </a:extLst>
              </p:cNvPr>
              <p:cNvSpPr txBox="1"/>
              <p:nvPr/>
            </p:nvSpPr>
            <p:spPr>
              <a:xfrm>
                <a:off x="4541008" y="4042999"/>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grpSp>
        <p:sp>
          <p:nvSpPr>
            <p:cNvPr id="487" name="TextBox 486">
              <a:extLst>
                <a:ext uri="{FF2B5EF4-FFF2-40B4-BE49-F238E27FC236}">
                  <a16:creationId xmlns:a16="http://schemas.microsoft.com/office/drawing/2014/main" id="{0D781715-3D37-42DC-A207-DCE3A9419D30}"/>
                </a:ext>
              </a:extLst>
            </p:cNvPr>
            <p:cNvSpPr txBox="1"/>
            <p:nvPr/>
          </p:nvSpPr>
          <p:spPr>
            <a:xfrm>
              <a:off x="13282345" y="205110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88" name="TextBox 487">
              <a:extLst>
                <a:ext uri="{FF2B5EF4-FFF2-40B4-BE49-F238E27FC236}">
                  <a16:creationId xmlns:a16="http://schemas.microsoft.com/office/drawing/2014/main" id="{E2A73BA1-B2B4-420C-A44C-81C827CB8A6A}"/>
                </a:ext>
              </a:extLst>
            </p:cNvPr>
            <p:cNvSpPr txBox="1"/>
            <p:nvPr/>
          </p:nvSpPr>
          <p:spPr>
            <a:xfrm>
              <a:off x="13305995" y="206943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89" name="TextBox 488">
              <a:extLst>
                <a:ext uri="{FF2B5EF4-FFF2-40B4-BE49-F238E27FC236}">
                  <a16:creationId xmlns:a16="http://schemas.microsoft.com/office/drawing/2014/main" id="{B12128C3-1814-49AA-8B0F-DE231A8132CF}"/>
                </a:ext>
              </a:extLst>
            </p:cNvPr>
            <p:cNvSpPr txBox="1"/>
            <p:nvPr/>
          </p:nvSpPr>
          <p:spPr>
            <a:xfrm>
              <a:off x="13547827" y="231139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0" name="TextBox 489">
              <a:extLst>
                <a:ext uri="{FF2B5EF4-FFF2-40B4-BE49-F238E27FC236}">
                  <a16:creationId xmlns:a16="http://schemas.microsoft.com/office/drawing/2014/main" id="{E6B504BE-47AB-47FB-B531-A6CE5651A3BB}"/>
                </a:ext>
              </a:extLst>
            </p:cNvPr>
            <p:cNvSpPr txBox="1"/>
            <p:nvPr/>
          </p:nvSpPr>
          <p:spPr>
            <a:xfrm>
              <a:off x="13557544" y="2591308"/>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1" name="TextBox 490">
              <a:extLst>
                <a:ext uri="{FF2B5EF4-FFF2-40B4-BE49-F238E27FC236}">
                  <a16:creationId xmlns:a16="http://schemas.microsoft.com/office/drawing/2014/main" id="{3F1B5BBB-8D8A-4CC4-A738-39E4AF2BB943}"/>
                </a:ext>
              </a:extLst>
            </p:cNvPr>
            <p:cNvSpPr txBox="1"/>
            <p:nvPr/>
          </p:nvSpPr>
          <p:spPr>
            <a:xfrm>
              <a:off x="13687941" y="276403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2" name="TextBox 491">
              <a:extLst>
                <a:ext uri="{FF2B5EF4-FFF2-40B4-BE49-F238E27FC236}">
                  <a16:creationId xmlns:a16="http://schemas.microsoft.com/office/drawing/2014/main" id="{B00122F8-CF29-4386-A6E0-A6B63A0E23ED}"/>
                </a:ext>
              </a:extLst>
            </p:cNvPr>
            <p:cNvSpPr txBox="1"/>
            <p:nvPr/>
          </p:nvSpPr>
          <p:spPr>
            <a:xfrm>
              <a:off x="13827149" y="279523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3" name="TextBox 492">
              <a:extLst>
                <a:ext uri="{FF2B5EF4-FFF2-40B4-BE49-F238E27FC236}">
                  <a16:creationId xmlns:a16="http://schemas.microsoft.com/office/drawing/2014/main" id="{635D2731-0E79-4070-B19E-A52C53B69F94}"/>
                </a:ext>
              </a:extLst>
            </p:cNvPr>
            <p:cNvSpPr txBox="1"/>
            <p:nvPr/>
          </p:nvSpPr>
          <p:spPr>
            <a:xfrm>
              <a:off x="14000557" y="285547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4" name="TextBox 493">
              <a:extLst>
                <a:ext uri="{FF2B5EF4-FFF2-40B4-BE49-F238E27FC236}">
                  <a16:creationId xmlns:a16="http://schemas.microsoft.com/office/drawing/2014/main" id="{336E0FAE-5068-41C3-B90E-45C3F68DBEBF}"/>
                </a:ext>
              </a:extLst>
            </p:cNvPr>
            <p:cNvSpPr txBox="1"/>
            <p:nvPr/>
          </p:nvSpPr>
          <p:spPr>
            <a:xfrm>
              <a:off x="14073871" y="324363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5" name="TextBox 494">
              <a:extLst>
                <a:ext uri="{FF2B5EF4-FFF2-40B4-BE49-F238E27FC236}">
                  <a16:creationId xmlns:a16="http://schemas.microsoft.com/office/drawing/2014/main" id="{87C17E48-B461-4B7B-8D7A-C4D48F6D5BB9}"/>
                </a:ext>
              </a:extLst>
            </p:cNvPr>
            <p:cNvSpPr txBox="1"/>
            <p:nvPr/>
          </p:nvSpPr>
          <p:spPr>
            <a:xfrm>
              <a:off x="14108801" y="324363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6" name="TextBox 495">
              <a:extLst>
                <a:ext uri="{FF2B5EF4-FFF2-40B4-BE49-F238E27FC236}">
                  <a16:creationId xmlns:a16="http://schemas.microsoft.com/office/drawing/2014/main" id="{4BF97C88-F5F1-4722-8AEE-0817BD4BD7DA}"/>
                </a:ext>
              </a:extLst>
            </p:cNvPr>
            <p:cNvSpPr txBox="1"/>
            <p:nvPr/>
          </p:nvSpPr>
          <p:spPr>
            <a:xfrm>
              <a:off x="14514340" y="336834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7" name="TextBox 496">
              <a:extLst>
                <a:ext uri="{FF2B5EF4-FFF2-40B4-BE49-F238E27FC236}">
                  <a16:creationId xmlns:a16="http://schemas.microsoft.com/office/drawing/2014/main" id="{775674AE-1BED-4BB9-B137-230450E83BD3}"/>
                </a:ext>
              </a:extLst>
            </p:cNvPr>
            <p:cNvSpPr txBox="1"/>
            <p:nvPr/>
          </p:nvSpPr>
          <p:spPr>
            <a:xfrm>
              <a:off x="14809965" y="352223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8" name="TextBox 497">
              <a:extLst>
                <a:ext uri="{FF2B5EF4-FFF2-40B4-BE49-F238E27FC236}">
                  <a16:creationId xmlns:a16="http://schemas.microsoft.com/office/drawing/2014/main" id="{5F6DEA6D-E716-4209-8EE5-2BE4CAD8410D}"/>
                </a:ext>
              </a:extLst>
            </p:cNvPr>
            <p:cNvSpPr txBox="1"/>
            <p:nvPr/>
          </p:nvSpPr>
          <p:spPr>
            <a:xfrm>
              <a:off x="14996134" y="361346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99" name="TextBox 498">
              <a:extLst>
                <a:ext uri="{FF2B5EF4-FFF2-40B4-BE49-F238E27FC236}">
                  <a16:creationId xmlns:a16="http://schemas.microsoft.com/office/drawing/2014/main" id="{55710B14-1154-4EC8-8DFB-FB1274D97DBB}"/>
                </a:ext>
              </a:extLst>
            </p:cNvPr>
            <p:cNvSpPr txBox="1"/>
            <p:nvPr/>
          </p:nvSpPr>
          <p:spPr>
            <a:xfrm>
              <a:off x="15019406" y="367732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0" name="TextBox 499">
              <a:extLst>
                <a:ext uri="{FF2B5EF4-FFF2-40B4-BE49-F238E27FC236}">
                  <a16:creationId xmlns:a16="http://schemas.microsoft.com/office/drawing/2014/main" id="{BEE84F34-26B6-42D8-831D-87FBA690800A}"/>
                </a:ext>
              </a:extLst>
            </p:cNvPr>
            <p:cNvSpPr txBox="1"/>
            <p:nvPr/>
          </p:nvSpPr>
          <p:spPr>
            <a:xfrm>
              <a:off x="15088486" y="368228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1" name="TextBox 500">
              <a:extLst>
                <a:ext uri="{FF2B5EF4-FFF2-40B4-BE49-F238E27FC236}">
                  <a16:creationId xmlns:a16="http://schemas.microsoft.com/office/drawing/2014/main" id="{9B01B40E-8181-4364-BC4A-BFEB7918ABC7}"/>
                </a:ext>
              </a:extLst>
            </p:cNvPr>
            <p:cNvSpPr txBox="1"/>
            <p:nvPr/>
          </p:nvSpPr>
          <p:spPr>
            <a:xfrm>
              <a:off x="15151383" y="368228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2" name="TextBox 501">
              <a:extLst>
                <a:ext uri="{FF2B5EF4-FFF2-40B4-BE49-F238E27FC236}">
                  <a16:creationId xmlns:a16="http://schemas.microsoft.com/office/drawing/2014/main" id="{51B8FD58-FCAE-4018-841C-218BC494CBB4}"/>
                </a:ext>
              </a:extLst>
            </p:cNvPr>
            <p:cNvSpPr txBox="1"/>
            <p:nvPr/>
          </p:nvSpPr>
          <p:spPr>
            <a:xfrm>
              <a:off x="15260411" y="368038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3" name="TextBox 502">
              <a:extLst>
                <a:ext uri="{FF2B5EF4-FFF2-40B4-BE49-F238E27FC236}">
                  <a16:creationId xmlns:a16="http://schemas.microsoft.com/office/drawing/2014/main" id="{AA659E3F-A09C-47B3-9FCD-126A1B4733FC}"/>
                </a:ext>
              </a:extLst>
            </p:cNvPr>
            <p:cNvSpPr txBox="1"/>
            <p:nvPr/>
          </p:nvSpPr>
          <p:spPr>
            <a:xfrm>
              <a:off x="15339517" y="368616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4" name="TextBox 503">
              <a:extLst>
                <a:ext uri="{FF2B5EF4-FFF2-40B4-BE49-F238E27FC236}">
                  <a16:creationId xmlns:a16="http://schemas.microsoft.com/office/drawing/2014/main" id="{150CCA3C-4D7B-4F27-B65D-E23C8BD02F98}"/>
                </a:ext>
              </a:extLst>
            </p:cNvPr>
            <p:cNvSpPr txBox="1"/>
            <p:nvPr/>
          </p:nvSpPr>
          <p:spPr>
            <a:xfrm>
              <a:off x="15491700" y="374346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5" name="TextBox 504">
              <a:extLst>
                <a:ext uri="{FF2B5EF4-FFF2-40B4-BE49-F238E27FC236}">
                  <a16:creationId xmlns:a16="http://schemas.microsoft.com/office/drawing/2014/main" id="{51930C51-F809-4BC8-ABE0-964D50CE3BF9}"/>
                </a:ext>
              </a:extLst>
            </p:cNvPr>
            <p:cNvSpPr txBox="1"/>
            <p:nvPr/>
          </p:nvSpPr>
          <p:spPr>
            <a:xfrm>
              <a:off x="15517538" y="374111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6" name="TextBox 505">
              <a:extLst>
                <a:ext uri="{FF2B5EF4-FFF2-40B4-BE49-F238E27FC236}">
                  <a16:creationId xmlns:a16="http://schemas.microsoft.com/office/drawing/2014/main" id="{4A2EA4B3-58A0-4F4D-A779-23085C4C0BE7}"/>
                </a:ext>
              </a:extLst>
            </p:cNvPr>
            <p:cNvSpPr txBox="1"/>
            <p:nvPr/>
          </p:nvSpPr>
          <p:spPr>
            <a:xfrm>
              <a:off x="15759881" y="374346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7" name="TextBox 506">
              <a:extLst>
                <a:ext uri="{FF2B5EF4-FFF2-40B4-BE49-F238E27FC236}">
                  <a16:creationId xmlns:a16="http://schemas.microsoft.com/office/drawing/2014/main" id="{792ECB12-1600-4CF0-97BE-2C6D47EE0FEE}"/>
                </a:ext>
              </a:extLst>
            </p:cNvPr>
            <p:cNvSpPr txBox="1"/>
            <p:nvPr/>
          </p:nvSpPr>
          <p:spPr>
            <a:xfrm>
              <a:off x="15827612" y="378320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8" name="TextBox 507">
              <a:extLst>
                <a:ext uri="{FF2B5EF4-FFF2-40B4-BE49-F238E27FC236}">
                  <a16:creationId xmlns:a16="http://schemas.microsoft.com/office/drawing/2014/main" id="{C0BBC590-B0F8-4829-B6E0-7C9CA0C35597}"/>
                </a:ext>
              </a:extLst>
            </p:cNvPr>
            <p:cNvSpPr txBox="1"/>
            <p:nvPr/>
          </p:nvSpPr>
          <p:spPr>
            <a:xfrm>
              <a:off x="15913151" y="377850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09" name="TextBox 508">
              <a:extLst>
                <a:ext uri="{FF2B5EF4-FFF2-40B4-BE49-F238E27FC236}">
                  <a16:creationId xmlns:a16="http://schemas.microsoft.com/office/drawing/2014/main" id="{729119D5-B98A-40BF-9E14-A009110B66A7}"/>
                </a:ext>
              </a:extLst>
            </p:cNvPr>
            <p:cNvSpPr txBox="1"/>
            <p:nvPr/>
          </p:nvSpPr>
          <p:spPr>
            <a:xfrm>
              <a:off x="15967765" y="381534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0" name="TextBox 509">
              <a:extLst>
                <a:ext uri="{FF2B5EF4-FFF2-40B4-BE49-F238E27FC236}">
                  <a16:creationId xmlns:a16="http://schemas.microsoft.com/office/drawing/2014/main" id="{B92DA450-CA5B-46CC-96FD-C99B46ECF79B}"/>
                </a:ext>
              </a:extLst>
            </p:cNvPr>
            <p:cNvSpPr txBox="1"/>
            <p:nvPr/>
          </p:nvSpPr>
          <p:spPr>
            <a:xfrm>
              <a:off x="16008782" y="381803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1" name="TextBox 510">
              <a:extLst>
                <a:ext uri="{FF2B5EF4-FFF2-40B4-BE49-F238E27FC236}">
                  <a16:creationId xmlns:a16="http://schemas.microsoft.com/office/drawing/2014/main" id="{CCB90E74-F6B2-42D7-B606-E6D632F50255}"/>
                </a:ext>
              </a:extLst>
            </p:cNvPr>
            <p:cNvSpPr txBox="1"/>
            <p:nvPr/>
          </p:nvSpPr>
          <p:spPr>
            <a:xfrm>
              <a:off x="16650630" y="391336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2" name="TextBox 511">
              <a:extLst>
                <a:ext uri="{FF2B5EF4-FFF2-40B4-BE49-F238E27FC236}">
                  <a16:creationId xmlns:a16="http://schemas.microsoft.com/office/drawing/2014/main" id="{93A56AE6-8C6E-427B-9D59-16565FD7646B}"/>
                </a:ext>
              </a:extLst>
            </p:cNvPr>
            <p:cNvSpPr txBox="1"/>
            <p:nvPr/>
          </p:nvSpPr>
          <p:spPr>
            <a:xfrm>
              <a:off x="16716427" y="399582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3" name="TextBox 512">
              <a:extLst>
                <a:ext uri="{FF2B5EF4-FFF2-40B4-BE49-F238E27FC236}">
                  <a16:creationId xmlns:a16="http://schemas.microsoft.com/office/drawing/2014/main" id="{C4AF722F-6BB5-4D33-B256-CA2128B1F754}"/>
                </a:ext>
              </a:extLst>
            </p:cNvPr>
            <p:cNvSpPr txBox="1"/>
            <p:nvPr/>
          </p:nvSpPr>
          <p:spPr>
            <a:xfrm>
              <a:off x="16738619" y="399895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4" name="TextBox 513">
              <a:extLst>
                <a:ext uri="{FF2B5EF4-FFF2-40B4-BE49-F238E27FC236}">
                  <a16:creationId xmlns:a16="http://schemas.microsoft.com/office/drawing/2014/main" id="{C119F746-02A4-45C4-97CA-9344B857BC62}"/>
                </a:ext>
              </a:extLst>
            </p:cNvPr>
            <p:cNvSpPr txBox="1"/>
            <p:nvPr/>
          </p:nvSpPr>
          <p:spPr>
            <a:xfrm>
              <a:off x="16760427" y="399890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5" name="TextBox 514">
              <a:extLst>
                <a:ext uri="{FF2B5EF4-FFF2-40B4-BE49-F238E27FC236}">
                  <a16:creationId xmlns:a16="http://schemas.microsoft.com/office/drawing/2014/main" id="{AD846CD0-3909-4BFE-9DCE-5D1CA611A1F9}"/>
                </a:ext>
              </a:extLst>
            </p:cNvPr>
            <p:cNvSpPr txBox="1"/>
            <p:nvPr/>
          </p:nvSpPr>
          <p:spPr>
            <a:xfrm>
              <a:off x="16965814" y="405148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6" name="TextBox 515">
              <a:extLst>
                <a:ext uri="{FF2B5EF4-FFF2-40B4-BE49-F238E27FC236}">
                  <a16:creationId xmlns:a16="http://schemas.microsoft.com/office/drawing/2014/main" id="{74CD97BE-81EF-4781-9FEC-C42DCA5334B5}"/>
                </a:ext>
              </a:extLst>
            </p:cNvPr>
            <p:cNvSpPr txBox="1"/>
            <p:nvPr/>
          </p:nvSpPr>
          <p:spPr>
            <a:xfrm>
              <a:off x="17305232" y="404998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7" name="TextBox 516">
              <a:extLst>
                <a:ext uri="{FF2B5EF4-FFF2-40B4-BE49-F238E27FC236}">
                  <a16:creationId xmlns:a16="http://schemas.microsoft.com/office/drawing/2014/main" id="{12346EE5-0CAE-43FB-BDD4-9B3CA39C6D02}"/>
                </a:ext>
              </a:extLst>
            </p:cNvPr>
            <p:cNvSpPr txBox="1"/>
            <p:nvPr/>
          </p:nvSpPr>
          <p:spPr>
            <a:xfrm>
              <a:off x="17459309" y="405272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8" name="TextBox 517">
              <a:extLst>
                <a:ext uri="{FF2B5EF4-FFF2-40B4-BE49-F238E27FC236}">
                  <a16:creationId xmlns:a16="http://schemas.microsoft.com/office/drawing/2014/main" id="{F4309A57-430E-42CD-90C0-15F0C2AE9BE5}"/>
                </a:ext>
              </a:extLst>
            </p:cNvPr>
            <p:cNvSpPr txBox="1"/>
            <p:nvPr/>
          </p:nvSpPr>
          <p:spPr>
            <a:xfrm>
              <a:off x="17483835" y="405272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19" name="TextBox 518">
              <a:extLst>
                <a:ext uri="{FF2B5EF4-FFF2-40B4-BE49-F238E27FC236}">
                  <a16:creationId xmlns:a16="http://schemas.microsoft.com/office/drawing/2014/main" id="{2F7B2780-B4E6-42A6-B525-1C22CEC54A9B}"/>
                </a:ext>
              </a:extLst>
            </p:cNvPr>
            <p:cNvSpPr txBox="1"/>
            <p:nvPr/>
          </p:nvSpPr>
          <p:spPr>
            <a:xfrm>
              <a:off x="17518408" y="404998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520" name="TextBox 519">
              <a:extLst>
                <a:ext uri="{FF2B5EF4-FFF2-40B4-BE49-F238E27FC236}">
                  <a16:creationId xmlns:a16="http://schemas.microsoft.com/office/drawing/2014/main" id="{E11AAB4E-CBE4-4565-9DEB-F11152B0ED73}"/>
                </a:ext>
              </a:extLst>
            </p:cNvPr>
            <p:cNvSpPr txBox="1"/>
            <p:nvPr/>
          </p:nvSpPr>
          <p:spPr>
            <a:xfrm>
              <a:off x="17623943" y="405730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grpSp>
      <p:sp>
        <p:nvSpPr>
          <p:cNvPr id="26" name="TextBox 25">
            <a:extLst>
              <a:ext uri="{FF2B5EF4-FFF2-40B4-BE49-F238E27FC236}">
                <a16:creationId xmlns:a16="http://schemas.microsoft.com/office/drawing/2014/main" id="{CB50BB51-A6D1-83FA-50B2-C9E1D3037723}"/>
              </a:ext>
            </a:extLst>
          </p:cNvPr>
          <p:cNvSpPr txBox="1"/>
          <p:nvPr/>
        </p:nvSpPr>
        <p:spPr bwMode="auto">
          <a:xfrm>
            <a:off x="8519193" y="351584"/>
            <a:ext cx="21506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i="1" dirty="0">
                <a:solidFill>
                  <a:schemeClr val="bg1"/>
                </a:solidFill>
                <a:latin typeface="Calibri" panose="020F0502020204030204" pitchFamily="34" charset="0"/>
              </a:rPr>
              <a:t>TP53 Mut/Abn</a:t>
            </a:r>
            <a:r>
              <a:rPr lang="en-US" baseline="30000" dirty="0">
                <a:solidFill>
                  <a:schemeClr val="bg1"/>
                </a:solidFill>
                <a:latin typeface="Calibri" panose="020F0502020204030204" pitchFamily="34" charset="0"/>
              </a:rPr>
              <a:t>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F/u: 22.9 mo</a:t>
            </a:r>
            <a:endParaRPr lang="en-US" i="1" dirty="0">
              <a:solidFill>
                <a:schemeClr val="bg1"/>
              </a:solidFill>
              <a:latin typeface="Calibri" panose="020F0502020204030204" pitchFamily="34" charset="0"/>
            </a:endParaRPr>
          </a:p>
        </p:txBody>
      </p:sp>
      <p:sp>
        <p:nvSpPr>
          <p:cNvPr id="566" name="TextBox 98">
            <a:extLst>
              <a:ext uri="{FF2B5EF4-FFF2-40B4-BE49-F238E27FC236}">
                <a16:creationId xmlns:a16="http://schemas.microsoft.com/office/drawing/2014/main" id="{8F76F03A-F094-35C2-F835-AFEBB9E64346}"/>
              </a:ext>
            </a:extLst>
          </p:cNvPr>
          <p:cNvSpPr txBox="1">
            <a:spLocks noChangeArrowheads="1"/>
          </p:cNvSpPr>
          <p:nvPr/>
        </p:nvSpPr>
        <p:spPr bwMode="auto">
          <a:xfrm>
            <a:off x="8711996" y="2964059"/>
            <a:ext cx="1756706" cy="307777"/>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dirty="0">
                <a:solidFill>
                  <a:schemeClr val="bg2">
                    <a:lumMod val="10000"/>
                  </a:schemeClr>
                </a:solidFill>
                <a:latin typeface="Calibri" panose="020F0502020204030204" pitchFamily="34" charset="0"/>
              </a:rPr>
              <a:t>Mo</a:t>
            </a:r>
            <a:endParaRPr kumimoji="0" lang="en-US" sz="1400" i="0" u="none" strike="noStrike" cap="none" normalizeH="0" baseline="0" dirty="0">
              <a:ln>
                <a:noFill/>
              </a:ln>
              <a:solidFill>
                <a:schemeClr val="bg2">
                  <a:lumMod val="10000"/>
                </a:schemeClr>
              </a:solidFill>
              <a:effectLst/>
              <a:latin typeface="Calibri" panose="020F0502020204030204" pitchFamily="34" charset="0"/>
            </a:endParaRPr>
          </a:p>
        </p:txBody>
      </p:sp>
      <p:sp>
        <p:nvSpPr>
          <p:cNvPr id="567" name="TextBox 98">
            <a:extLst>
              <a:ext uri="{FF2B5EF4-FFF2-40B4-BE49-F238E27FC236}">
                <a16:creationId xmlns:a16="http://schemas.microsoft.com/office/drawing/2014/main" id="{4717FED0-7907-D7C8-F2AD-458BFD272948}"/>
              </a:ext>
            </a:extLst>
          </p:cNvPr>
          <p:cNvSpPr txBox="1">
            <a:spLocks noChangeArrowheads="1"/>
          </p:cNvSpPr>
          <p:nvPr/>
        </p:nvSpPr>
        <p:spPr bwMode="auto">
          <a:xfrm rot="16200000">
            <a:off x="5948432" y="1771586"/>
            <a:ext cx="1756706" cy="307777"/>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dirty="0">
                <a:solidFill>
                  <a:schemeClr val="bg2">
                    <a:lumMod val="10000"/>
                  </a:schemeClr>
                </a:solidFill>
                <a:latin typeface="Calibri" panose="020F0502020204030204" pitchFamily="34" charset="0"/>
              </a:rPr>
              <a:t>PFS Probability</a:t>
            </a:r>
            <a:endParaRPr kumimoji="0" lang="en-US" sz="1400" i="0" u="none" strike="noStrike" cap="none" normalizeH="0" baseline="0" dirty="0">
              <a:ln>
                <a:noFill/>
              </a:ln>
              <a:solidFill>
                <a:schemeClr val="bg2">
                  <a:lumMod val="10000"/>
                </a:schemeClr>
              </a:solidFill>
              <a:effectLst/>
              <a:latin typeface="Calibri" panose="020F0502020204030204" pitchFamily="34" charset="0"/>
            </a:endParaRPr>
          </a:p>
        </p:txBody>
      </p:sp>
      <p:grpSp>
        <p:nvGrpSpPr>
          <p:cNvPr id="568" name="Group 567">
            <a:extLst>
              <a:ext uri="{FF2B5EF4-FFF2-40B4-BE49-F238E27FC236}">
                <a16:creationId xmlns:a16="http://schemas.microsoft.com/office/drawing/2014/main" id="{A86643D7-590E-BC24-3BD0-8DC4FA30C5D4}"/>
              </a:ext>
            </a:extLst>
          </p:cNvPr>
          <p:cNvGrpSpPr/>
          <p:nvPr/>
        </p:nvGrpSpPr>
        <p:grpSpPr>
          <a:xfrm>
            <a:off x="6951848" y="875320"/>
            <a:ext cx="503664" cy="2002760"/>
            <a:chOff x="702876" y="2588031"/>
            <a:chExt cx="503664" cy="2002760"/>
          </a:xfrm>
        </p:grpSpPr>
        <p:sp>
          <p:nvSpPr>
            <p:cNvPr id="414" name="TextBox 413">
              <a:extLst>
                <a:ext uri="{FF2B5EF4-FFF2-40B4-BE49-F238E27FC236}">
                  <a16:creationId xmlns:a16="http://schemas.microsoft.com/office/drawing/2014/main" id="{B0D5841A-8F88-3E22-3228-DC2D1DE1E840}"/>
                </a:ext>
              </a:extLst>
            </p:cNvPr>
            <p:cNvSpPr txBox="1"/>
            <p:nvPr/>
          </p:nvSpPr>
          <p:spPr bwMode="auto">
            <a:xfrm>
              <a:off x="794248" y="258803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15" name="TextBox 414">
              <a:extLst>
                <a:ext uri="{FF2B5EF4-FFF2-40B4-BE49-F238E27FC236}">
                  <a16:creationId xmlns:a16="http://schemas.microsoft.com/office/drawing/2014/main" id="{82420316-5A3C-4A86-DF93-14C95F7A10A4}"/>
                </a:ext>
              </a:extLst>
            </p:cNvPr>
            <p:cNvSpPr txBox="1"/>
            <p:nvPr/>
          </p:nvSpPr>
          <p:spPr bwMode="auto">
            <a:xfrm>
              <a:off x="702876" y="300768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0.75</a:t>
              </a:r>
            </a:p>
          </p:txBody>
        </p:sp>
        <p:sp>
          <p:nvSpPr>
            <p:cNvPr id="416" name="TextBox 415">
              <a:extLst>
                <a:ext uri="{FF2B5EF4-FFF2-40B4-BE49-F238E27FC236}">
                  <a16:creationId xmlns:a16="http://schemas.microsoft.com/office/drawing/2014/main" id="{ADD1B6CF-09F2-E994-B410-10430B32687D}"/>
                </a:ext>
              </a:extLst>
            </p:cNvPr>
            <p:cNvSpPr txBox="1"/>
            <p:nvPr/>
          </p:nvSpPr>
          <p:spPr bwMode="auto">
            <a:xfrm>
              <a:off x="702876" y="344141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0.50</a:t>
              </a:r>
            </a:p>
          </p:txBody>
        </p:sp>
        <p:sp>
          <p:nvSpPr>
            <p:cNvPr id="417" name="TextBox 416">
              <a:extLst>
                <a:ext uri="{FF2B5EF4-FFF2-40B4-BE49-F238E27FC236}">
                  <a16:creationId xmlns:a16="http://schemas.microsoft.com/office/drawing/2014/main" id="{F983F29D-7FD9-C5ED-5ACA-DBDDD0CF3C50}"/>
                </a:ext>
              </a:extLst>
            </p:cNvPr>
            <p:cNvSpPr txBox="1"/>
            <p:nvPr/>
          </p:nvSpPr>
          <p:spPr bwMode="auto">
            <a:xfrm>
              <a:off x="702876" y="385532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418" name="TextBox 417">
              <a:extLst>
                <a:ext uri="{FF2B5EF4-FFF2-40B4-BE49-F238E27FC236}">
                  <a16:creationId xmlns:a16="http://schemas.microsoft.com/office/drawing/2014/main" id="{51825E77-4FDD-0ABA-C861-310294620376}"/>
                </a:ext>
              </a:extLst>
            </p:cNvPr>
            <p:cNvSpPr txBox="1"/>
            <p:nvPr/>
          </p:nvSpPr>
          <p:spPr bwMode="auto">
            <a:xfrm>
              <a:off x="930503" y="428301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569" name="Group 568">
            <a:extLst>
              <a:ext uri="{FF2B5EF4-FFF2-40B4-BE49-F238E27FC236}">
                <a16:creationId xmlns:a16="http://schemas.microsoft.com/office/drawing/2014/main" id="{7D0F4073-035F-92C0-476A-83C99089B508}"/>
              </a:ext>
            </a:extLst>
          </p:cNvPr>
          <p:cNvGrpSpPr/>
          <p:nvPr/>
        </p:nvGrpSpPr>
        <p:grpSpPr>
          <a:xfrm>
            <a:off x="7328429" y="2745945"/>
            <a:ext cx="4503568" cy="307777"/>
            <a:chOff x="1193634" y="4499107"/>
            <a:chExt cx="4503568" cy="307777"/>
          </a:xfrm>
        </p:grpSpPr>
        <p:sp>
          <p:nvSpPr>
            <p:cNvPr id="401" name="TextBox 400">
              <a:extLst>
                <a:ext uri="{FF2B5EF4-FFF2-40B4-BE49-F238E27FC236}">
                  <a16:creationId xmlns:a16="http://schemas.microsoft.com/office/drawing/2014/main" id="{317FCC5A-F3BC-DD26-5AF0-B0257F42BF4D}"/>
                </a:ext>
              </a:extLst>
            </p:cNvPr>
            <p:cNvSpPr txBox="1"/>
            <p:nvPr/>
          </p:nvSpPr>
          <p:spPr bwMode="auto">
            <a:xfrm>
              <a:off x="1193634"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02" name="TextBox 401">
              <a:extLst>
                <a:ext uri="{FF2B5EF4-FFF2-40B4-BE49-F238E27FC236}">
                  <a16:creationId xmlns:a16="http://schemas.microsoft.com/office/drawing/2014/main" id="{34627986-F0C4-BA97-1A1D-40C9F5A6DD37}"/>
                </a:ext>
              </a:extLst>
            </p:cNvPr>
            <p:cNvSpPr txBox="1"/>
            <p:nvPr/>
          </p:nvSpPr>
          <p:spPr bwMode="auto">
            <a:xfrm>
              <a:off x="1548284"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03" name="TextBox 402">
              <a:extLst>
                <a:ext uri="{FF2B5EF4-FFF2-40B4-BE49-F238E27FC236}">
                  <a16:creationId xmlns:a16="http://schemas.microsoft.com/office/drawing/2014/main" id="{207D6198-3DE0-2F97-E89C-4039B2204E02}"/>
                </a:ext>
              </a:extLst>
            </p:cNvPr>
            <p:cNvSpPr txBox="1"/>
            <p:nvPr/>
          </p:nvSpPr>
          <p:spPr bwMode="auto">
            <a:xfrm>
              <a:off x="1885417"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04" name="TextBox 403">
              <a:extLst>
                <a:ext uri="{FF2B5EF4-FFF2-40B4-BE49-F238E27FC236}">
                  <a16:creationId xmlns:a16="http://schemas.microsoft.com/office/drawing/2014/main" id="{1888B5D0-2154-2B36-105A-0764056CAE46}"/>
                </a:ext>
              </a:extLst>
            </p:cNvPr>
            <p:cNvSpPr txBox="1"/>
            <p:nvPr/>
          </p:nvSpPr>
          <p:spPr bwMode="auto">
            <a:xfrm>
              <a:off x="2240067"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05" name="TextBox 404">
              <a:extLst>
                <a:ext uri="{FF2B5EF4-FFF2-40B4-BE49-F238E27FC236}">
                  <a16:creationId xmlns:a16="http://schemas.microsoft.com/office/drawing/2014/main" id="{53BD868F-305D-88F0-D60D-65CAF2DE011C}"/>
                </a:ext>
              </a:extLst>
            </p:cNvPr>
            <p:cNvSpPr txBox="1"/>
            <p:nvPr/>
          </p:nvSpPr>
          <p:spPr bwMode="auto">
            <a:xfrm>
              <a:off x="254414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06" name="TextBox 405">
              <a:extLst>
                <a:ext uri="{FF2B5EF4-FFF2-40B4-BE49-F238E27FC236}">
                  <a16:creationId xmlns:a16="http://schemas.microsoft.com/office/drawing/2014/main" id="{CEE60B13-3A9F-8B8F-7007-38033D4892FE}"/>
                </a:ext>
              </a:extLst>
            </p:cNvPr>
            <p:cNvSpPr txBox="1"/>
            <p:nvPr/>
          </p:nvSpPr>
          <p:spPr bwMode="auto">
            <a:xfrm>
              <a:off x="289879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07" name="TextBox 406">
              <a:extLst>
                <a:ext uri="{FF2B5EF4-FFF2-40B4-BE49-F238E27FC236}">
                  <a16:creationId xmlns:a16="http://schemas.microsoft.com/office/drawing/2014/main" id="{A546263C-FF50-7477-0728-AEE95E4C9824}"/>
                </a:ext>
              </a:extLst>
            </p:cNvPr>
            <p:cNvSpPr txBox="1"/>
            <p:nvPr/>
          </p:nvSpPr>
          <p:spPr bwMode="auto">
            <a:xfrm>
              <a:off x="323592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08" name="TextBox 407">
              <a:extLst>
                <a:ext uri="{FF2B5EF4-FFF2-40B4-BE49-F238E27FC236}">
                  <a16:creationId xmlns:a16="http://schemas.microsoft.com/office/drawing/2014/main" id="{1CDDA1AC-8E0E-9740-21B7-415445B15D3C}"/>
                </a:ext>
              </a:extLst>
            </p:cNvPr>
            <p:cNvSpPr txBox="1"/>
            <p:nvPr/>
          </p:nvSpPr>
          <p:spPr bwMode="auto">
            <a:xfrm>
              <a:off x="359057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409" name="TextBox 408">
              <a:extLst>
                <a:ext uri="{FF2B5EF4-FFF2-40B4-BE49-F238E27FC236}">
                  <a16:creationId xmlns:a16="http://schemas.microsoft.com/office/drawing/2014/main" id="{4AD1B432-E5DC-5C99-9089-D98A1E4E4278}"/>
                </a:ext>
              </a:extLst>
            </p:cNvPr>
            <p:cNvSpPr txBox="1"/>
            <p:nvPr/>
          </p:nvSpPr>
          <p:spPr bwMode="auto">
            <a:xfrm>
              <a:off x="393218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10" name="TextBox 409">
              <a:extLst>
                <a:ext uri="{FF2B5EF4-FFF2-40B4-BE49-F238E27FC236}">
                  <a16:creationId xmlns:a16="http://schemas.microsoft.com/office/drawing/2014/main" id="{880A27EB-A4F0-47ED-41CA-DEA26E91188B}"/>
                </a:ext>
              </a:extLst>
            </p:cNvPr>
            <p:cNvSpPr txBox="1"/>
            <p:nvPr/>
          </p:nvSpPr>
          <p:spPr bwMode="auto">
            <a:xfrm>
              <a:off x="428683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411" name="TextBox 410">
              <a:extLst>
                <a:ext uri="{FF2B5EF4-FFF2-40B4-BE49-F238E27FC236}">
                  <a16:creationId xmlns:a16="http://schemas.microsoft.com/office/drawing/2014/main" id="{DC832F50-1980-FB66-7B42-858A04944B16}"/>
                </a:ext>
              </a:extLst>
            </p:cNvPr>
            <p:cNvSpPr txBox="1"/>
            <p:nvPr/>
          </p:nvSpPr>
          <p:spPr bwMode="auto">
            <a:xfrm>
              <a:off x="462396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412" name="TextBox 411">
              <a:extLst>
                <a:ext uri="{FF2B5EF4-FFF2-40B4-BE49-F238E27FC236}">
                  <a16:creationId xmlns:a16="http://schemas.microsoft.com/office/drawing/2014/main" id="{5FE5EDE3-18C5-056E-038F-D48A62BAFBE6}"/>
                </a:ext>
              </a:extLst>
            </p:cNvPr>
            <p:cNvSpPr txBox="1"/>
            <p:nvPr/>
          </p:nvSpPr>
          <p:spPr bwMode="auto">
            <a:xfrm>
              <a:off x="497861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413" name="TextBox 412">
              <a:extLst>
                <a:ext uri="{FF2B5EF4-FFF2-40B4-BE49-F238E27FC236}">
                  <a16:creationId xmlns:a16="http://schemas.microsoft.com/office/drawing/2014/main" id="{C64672CE-6A6A-B82F-208A-250B35E6D121}"/>
                </a:ext>
              </a:extLst>
            </p:cNvPr>
            <p:cNvSpPr txBox="1"/>
            <p:nvPr/>
          </p:nvSpPr>
          <p:spPr bwMode="auto">
            <a:xfrm>
              <a:off x="5329794"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grpSp>
      <p:sp>
        <p:nvSpPr>
          <p:cNvPr id="570" name="Freeform: Shape 569">
            <a:extLst>
              <a:ext uri="{FF2B5EF4-FFF2-40B4-BE49-F238E27FC236}">
                <a16:creationId xmlns:a16="http://schemas.microsoft.com/office/drawing/2014/main" id="{25C132E3-FD23-BA75-4BDE-367FAC6B657B}"/>
              </a:ext>
            </a:extLst>
          </p:cNvPr>
          <p:cNvSpPr/>
          <p:nvPr/>
        </p:nvSpPr>
        <p:spPr bwMode="auto">
          <a:xfrm>
            <a:off x="7465120" y="971237"/>
            <a:ext cx="4264025" cy="1774708"/>
          </a:xfrm>
          <a:custGeom>
            <a:avLst/>
            <a:gdLst>
              <a:gd name="connsiteX0" fmla="*/ 4257675 w 4257675"/>
              <a:gd name="connsiteY0" fmla="*/ 1638300 h 1638300"/>
              <a:gd name="connsiteX1" fmla="*/ 0 w 4257675"/>
              <a:gd name="connsiteY1" fmla="*/ 1638300 h 1638300"/>
              <a:gd name="connsiteX2" fmla="*/ 0 w 4257675"/>
              <a:gd name="connsiteY2" fmla="*/ 0 h 1638300"/>
              <a:gd name="connsiteX3" fmla="*/ 44450 w 4257675"/>
              <a:gd name="connsiteY3" fmla="*/ 3175 h 1638300"/>
              <a:gd name="connsiteX0" fmla="*/ 4257675 w 4257675"/>
              <a:gd name="connsiteY0" fmla="*/ 1638300 h 1638300"/>
              <a:gd name="connsiteX1" fmla="*/ 0 w 4257675"/>
              <a:gd name="connsiteY1" fmla="*/ 1638300 h 1638300"/>
              <a:gd name="connsiteX2" fmla="*/ 0 w 4257675"/>
              <a:gd name="connsiteY2" fmla="*/ 0 h 1638300"/>
            </a:gdLst>
            <a:ahLst/>
            <a:cxnLst>
              <a:cxn ang="0">
                <a:pos x="connsiteX0" y="connsiteY0"/>
              </a:cxn>
              <a:cxn ang="0">
                <a:pos x="connsiteX1" y="connsiteY1"/>
              </a:cxn>
              <a:cxn ang="0">
                <a:pos x="connsiteX2" y="connsiteY2"/>
              </a:cxn>
            </a:cxnLst>
            <a:rect l="l" t="t" r="r" b="b"/>
            <a:pathLst>
              <a:path w="4257675" h="1638300">
                <a:moveTo>
                  <a:pt x="4257675" y="1638300"/>
                </a:moveTo>
                <a:lnTo>
                  <a:pt x="0" y="163830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571" name="Group 570">
            <a:extLst>
              <a:ext uri="{FF2B5EF4-FFF2-40B4-BE49-F238E27FC236}">
                <a16:creationId xmlns:a16="http://schemas.microsoft.com/office/drawing/2014/main" id="{B9AC90F7-7832-772D-3084-8FCBAABEBD7E}"/>
              </a:ext>
            </a:extLst>
          </p:cNvPr>
          <p:cNvGrpSpPr/>
          <p:nvPr/>
        </p:nvGrpSpPr>
        <p:grpSpPr>
          <a:xfrm>
            <a:off x="7390533" y="1031445"/>
            <a:ext cx="74588" cy="1714500"/>
            <a:chOff x="851199" y="2744156"/>
            <a:chExt cx="1433933" cy="1714500"/>
          </a:xfrm>
        </p:grpSpPr>
        <p:cxnSp>
          <p:nvCxnSpPr>
            <p:cNvPr id="396" name="Straight Connector 395">
              <a:extLst>
                <a:ext uri="{FF2B5EF4-FFF2-40B4-BE49-F238E27FC236}">
                  <a16:creationId xmlns:a16="http://schemas.microsoft.com/office/drawing/2014/main" id="{34171840-9F8A-C055-1C8A-CE1D9DF1974A}"/>
                </a:ext>
              </a:extLst>
            </p:cNvPr>
            <p:cNvCxnSpPr>
              <a:cxnSpLocks/>
            </p:cNvCxnSpPr>
            <p:nvPr/>
          </p:nvCxnSpPr>
          <p:spPr bwMode="auto">
            <a:xfrm>
              <a:off x="851199" y="27441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3289990D-4715-338C-D7A0-7E20495625DD}"/>
                </a:ext>
              </a:extLst>
            </p:cNvPr>
            <p:cNvCxnSpPr>
              <a:cxnSpLocks/>
            </p:cNvCxnSpPr>
            <p:nvPr/>
          </p:nvCxnSpPr>
          <p:spPr bwMode="auto">
            <a:xfrm>
              <a:off x="851199" y="44586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36DC3018-C5C2-B422-2584-C266C0D42CD2}"/>
                </a:ext>
              </a:extLst>
            </p:cNvPr>
            <p:cNvCxnSpPr>
              <a:cxnSpLocks/>
            </p:cNvCxnSpPr>
            <p:nvPr/>
          </p:nvCxnSpPr>
          <p:spPr bwMode="auto">
            <a:xfrm>
              <a:off x="851199" y="403003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C4123BE3-AE43-91E5-54B7-3669FF431DF1}"/>
                </a:ext>
              </a:extLst>
            </p:cNvPr>
            <p:cNvCxnSpPr>
              <a:cxnSpLocks/>
            </p:cNvCxnSpPr>
            <p:nvPr/>
          </p:nvCxnSpPr>
          <p:spPr bwMode="auto">
            <a:xfrm>
              <a:off x="851199" y="360140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F6E9B299-7C62-D984-B5E0-AE5D0B64B1CB}"/>
                </a:ext>
              </a:extLst>
            </p:cNvPr>
            <p:cNvCxnSpPr>
              <a:cxnSpLocks/>
            </p:cNvCxnSpPr>
            <p:nvPr/>
          </p:nvCxnSpPr>
          <p:spPr bwMode="auto">
            <a:xfrm>
              <a:off x="851199" y="3172781"/>
              <a:ext cx="14339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FEB50B03-7C31-05BF-32D3-5F02305D5E56}"/>
              </a:ext>
            </a:extLst>
          </p:cNvPr>
          <p:cNvGrpSpPr/>
          <p:nvPr/>
        </p:nvGrpSpPr>
        <p:grpSpPr>
          <a:xfrm>
            <a:off x="7466541" y="2743090"/>
            <a:ext cx="4178474" cy="78099"/>
            <a:chOff x="1331746" y="4201546"/>
            <a:chExt cx="4178474" cy="509413"/>
          </a:xfrm>
        </p:grpSpPr>
        <p:grpSp>
          <p:nvGrpSpPr>
            <p:cNvPr id="573" name="Group 572">
              <a:extLst>
                <a:ext uri="{FF2B5EF4-FFF2-40B4-BE49-F238E27FC236}">
                  <a16:creationId xmlns:a16="http://schemas.microsoft.com/office/drawing/2014/main" id="{D10880FE-B7FD-92BC-E4DD-3DBA1FA4DD93}"/>
                </a:ext>
              </a:extLst>
            </p:cNvPr>
            <p:cNvGrpSpPr/>
            <p:nvPr/>
          </p:nvGrpSpPr>
          <p:grpSpPr>
            <a:xfrm rot="5400000">
              <a:off x="1773242" y="3760051"/>
              <a:ext cx="509412" cy="1392404"/>
              <a:chOff x="851199" y="2744156"/>
              <a:chExt cx="1433933" cy="1714500"/>
            </a:xfrm>
          </p:grpSpPr>
          <p:cxnSp>
            <p:nvCxnSpPr>
              <p:cNvPr id="391" name="Straight Connector 390">
                <a:extLst>
                  <a:ext uri="{FF2B5EF4-FFF2-40B4-BE49-F238E27FC236}">
                    <a16:creationId xmlns:a16="http://schemas.microsoft.com/office/drawing/2014/main" id="{4BA59D5B-209B-ADE1-5634-9C5875D887D8}"/>
                  </a:ext>
                </a:extLst>
              </p:cNvPr>
              <p:cNvCxnSpPr>
                <a:cxnSpLocks/>
              </p:cNvCxnSpPr>
              <p:nvPr/>
            </p:nvCxnSpPr>
            <p:spPr bwMode="auto">
              <a:xfrm>
                <a:off x="851199" y="27441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7BA6CD70-1C74-EE22-E1A6-F3D077BB3123}"/>
                  </a:ext>
                </a:extLst>
              </p:cNvPr>
              <p:cNvCxnSpPr>
                <a:cxnSpLocks/>
              </p:cNvCxnSpPr>
              <p:nvPr/>
            </p:nvCxnSpPr>
            <p:spPr bwMode="auto">
              <a:xfrm>
                <a:off x="851199" y="44586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9B539572-CAC4-CA5B-74DF-0E9ABC1C63DE}"/>
                  </a:ext>
                </a:extLst>
              </p:cNvPr>
              <p:cNvCxnSpPr>
                <a:cxnSpLocks/>
              </p:cNvCxnSpPr>
              <p:nvPr/>
            </p:nvCxnSpPr>
            <p:spPr bwMode="auto">
              <a:xfrm>
                <a:off x="851199" y="403003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D716E562-A1BD-9755-E23A-227D0D64D8C7}"/>
                  </a:ext>
                </a:extLst>
              </p:cNvPr>
              <p:cNvCxnSpPr>
                <a:cxnSpLocks/>
              </p:cNvCxnSpPr>
              <p:nvPr/>
            </p:nvCxnSpPr>
            <p:spPr bwMode="auto">
              <a:xfrm>
                <a:off x="851199" y="360140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BF03C438-D4CE-E930-05EF-DBF37878EA11}"/>
                  </a:ext>
                </a:extLst>
              </p:cNvPr>
              <p:cNvCxnSpPr>
                <a:cxnSpLocks/>
              </p:cNvCxnSpPr>
              <p:nvPr/>
            </p:nvCxnSpPr>
            <p:spPr bwMode="auto">
              <a:xfrm>
                <a:off x="851199" y="3172781"/>
                <a:ext cx="14339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F1E3622A-4564-0B3F-A7CC-A9376C3F69CC}"/>
                </a:ext>
              </a:extLst>
            </p:cNvPr>
            <p:cNvGrpSpPr/>
            <p:nvPr/>
          </p:nvGrpSpPr>
          <p:grpSpPr>
            <a:xfrm rot="5400000">
              <a:off x="4036393" y="3237130"/>
              <a:ext cx="509412" cy="2438243"/>
              <a:chOff x="851197" y="1456390"/>
              <a:chExt cx="1433937" cy="3002266"/>
            </a:xfrm>
          </p:grpSpPr>
          <p:cxnSp>
            <p:nvCxnSpPr>
              <p:cNvPr id="575" name="Straight Connector 574">
                <a:extLst>
                  <a:ext uri="{FF2B5EF4-FFF2-40B4-BE49-F238E27FC236}">
                    <a16:creationId xmlns:a16="http://schemas.microsoft.com/office/drawing/2014/main" id="{A0CBB732-6FB2-94F2-1366-19F86612658B}"/>
                  </a:ext>
                </a:extLst>
              </p:cNvPr>
              <p:cNvCxnSpPr>
                <a:cxnSpLocks/>
              </p:cNvCxnSpPr>
              <p:nvPr/>
            </p:nvCxnSpPr>
            <p:spPr bwMode="auto">
              <a:xfrm>
                <a:off x="851199" y="27441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5970775B-ACBC-A0D7-9A78-FC20ED76515C}"/>
                  </a:ext>
                </a:extLst>
              </p:cNvPr>
              <p:cNvCxnSpPr>
                <a:cxnSpLocks/>
              </p:cNvCxnSpPr>
              <p:nvPr/>
            </p:nvCxnSpPr>
            <p:spPr bwMode="auto">
              <a:xfrm>
                <a:off x="851199" y="44586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73F69D7C-8DC0-E38E-06D1-BC78950E97E8}"/>
                  </a:ext>
                </a:extLst>
              </p:cNvPr>
              <p:cNvCxnSpPr>
                <a:cxnSpLocks/>
              </p:cNvCxnSpPr>
              <p:nvPr/>
            </p:nvCxnSpPr>
            <p:spPr bwMode="auto">
              <a:xfrm>
                <a:off x="851199" y="403003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736AB3A3-ECEB-5CCE-5CB9-73A7806CBD8B}"/>
                  </a:ext>
                </a:extLst>
              </p:cNvPr>
              <p:cNvCxnSpPr>
                <a:cxnSpLocks/>
              </p:cNvCxnSpPr>
              <p:nvPr/>
            </p:nvCxnSpPr>
            <p:spPr bwMode="auto">
              <a:xfrm>
                <a:off x="851199" y="360140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D84F4D21-AC83-0F8A-7290-53DE8655DA8C}"/>
                  </a:ext>
                </a:extLst>
              </p:cNvPr>
              <p:cNvCxnSpPr>
                <a:cxnSpLocks/>
              </p:cNvCxnSpPr>
              <p:nvPr/>
            </p:nvCxnSpPr>
            <p:spPr bwMode="auto">
              <a:xfrm>
                <a:off x="851199" y="317278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5B4E02DB-848C-061F-411C-516E1D766569}"/>
                  </a:ext>
                </a:extLst>
              </p:cNvPr>
              <p:cNvCxnSpPr>
                <a:cxnSpLocks/>
              </p:cNvCxnSpPr>
              <p:nvPr/>
            </p:nvCxnSpPr>
            <p:spPr bwMode="auto">
              <a:xfrm>
                <a:off x="851202" y="1456390"/>
                <a:ext cx="1433932" cy="0"/>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6C6A1729-7C59-29EF-97EA-069B5004EE24}"/>
                  </a:ext>
                </a:extLst>
              </p:cNvPr>
              <p:cNvCxnSpPr>
                <a:cxnSpLocks/>
              </p:cNvCxnSpPr>
              <p:nvPr/>
            </p:nvCxnSpPr>
            <p:spPr bwMode="auto">
              <a:xfrm>
                <a:off x="851198" y="2313639"/>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384260CD-F76A-09EE-DA6A-D58E275DF962}"/>
                  </a:ext>
                </a:extLst>
              </p:cNvPr>
              <p:cNvCxnSpPr>
                <a:cxnSpLocks/>
              </p:cNvCxnSpPr>
              <p:nvPr/>
            </p:nvCxnSpPr>
            <p:spPr bwMode="auto">
              <a:xfrm>
                <a:off x="851197" y="1885014"/>
                <a:ext cx="143393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36" name="Group 635">
            <a:extLst>
              <a:ext uri="{FF2B5EF4-FFF2-40B4-BE49-F238E27FC236}">
                <a16:creationId xmlns:a16="http://schemas.microsoft.com/office/drawing/2014/main" id="{7CB8F107-E7D0-0E8C-DD3A-3171ACEE3648}"/>
              </a:ext>
            </a:extLst>
          </p:cNvPr>
          <p:cNvGrpSpPr/>
          <p:nvPr/>
        </p:nvGrpSpPr>
        <p:grpSpPr>
          <a:xfrm>
            <a:off x="7482451" y="1875040"/>
            <a:ext cx="606248" cy="856010"/>
            <a:chOff x="1343025" y="3594765"/>
            <a:chExt cx="3168650" cy="848995"/>
          </a:xfrm>
        </p:grpSpPr>
        <p:cxnSp>
          <p:nvCxnSpPr>
            <p:cNvPr id="637" name="Straight Connector 636">
              <a:extLst>
                <a:ext uri="{FF2B5EF4-FFF2-40B4-BE49-F238E27FC236}">
                  <a16:creationId xmlns:a16="http://schemas.microsoft.com/office/drawing/2014/main" id="{1952A5CC-4031-FB6F-7BD9-144DD615F468}"/>
                </a:ext>
              </a:extLst>
            </p:cNvPr>
            <p:cNvCxnSpPr/>
            <p:nvPr/>
          </p:nvCxnSpPr>
          <p:spPr bwMode="auto">
            <a:xfrm>
              <a:off x="3802653" y="3594765"/>
              <a:ext cx="0" cy="84899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638" name="Freeform: Shape 637">
              <a:extLst>
                <a:ext uri="{FF2B5EF4-FFF2-40B4-BE49-F238E27FC236}">
                  <a16:creationId xmlns:a16="http://schemas.microsoft.com/office/drawing/2014/main" id="{E8AAA894-3D7D-BEED-A52C-DED23F5894FA}"/>
                </a:ext>
              </a:extLst>
            </p:cNvPr>
            <p:cNvSpPr/>
            <p:nvPr/>
          </p:nvSpPr>
          <p:spPr bwMode="auto">
            <a:xfrm>
              <a:off x="1343025" y="3597275"/>
              <a:ext cx="3168650" cy="841375"/>
            </a:xfrm>
            <a:custGeom>
              <a:avLst/>
              <a:gdLst>
                <a:gd name="connsiteX0" fmla="*/ 3168650 w 3168650"/>
                <a:gd name="connsiteY0" fmla="*/ 841375 h 841375"/>
                <a:gd name="connsiteX1" fmla="*/ 3168650 w 3168650"/>
                <a:gd name="connsiteY1" fmla="*/ 0 h 841375"/>
                <a:gd name="connsiteX2" fmla="*/ 0 w 3168650"/>
                <a:gd name="connsiteY2" fmla="*/ 0 h 841375"/>
              </a:gdLst>
              <a:ahLst/>
              <a:cxnLst>
                <a:cxn ang="0">
                  <a:pos x="connsiteX0" y="connsiteY0"/>
                </a:cxn>
                <a:cxn ang="0">
                  <a:pos x="connsiteX1" y="connsiteY1"/>
                </a:cxn>
                <a:cxn ang="0">
                  <a:pos x="connsiteX2" y="connsiteY2"/>
                </a:cxn>
              </a:cxnLst>
              <a:rect l="l" t="t" r="r" b="b"/>
              <a:pathLst>
                <a:path w="3168650" h="841375">
                  <a:moveTo>
                    <a:pt x="3168650" y="841375"/>
                  </a:moveTo>
                  <a:lnTo>
                    <a:pt x="3168650" y="0"/>
                  </a:lnTo>
                  <a:lnTo>
                    <a:pt x="0" y="0"/>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grpSp>
      <p:sp>
        <p:nvSpPr>
          <p:cNvPr id="639" name="Freeform: Shape 638">
            <a:extLst>
              <a:ext uri="{FF2B5EF4-FFF2-40B4-BE49-F238E27FC236}">
                <a16:creationId xmlns:a16="http://schemas.microsoft.com/office/drawing/2014/main" id="{FDFD8743-50E7-2FB9-44E7-5A8212634952}"/>
              </a:ext>
            </a:extLst>
          </p:cNvPr>
          <p:cNvSpPr/>
          <p:nvPr/>
        </p:nvSpPr>
        <p:spPr bwMode="auto">
          <a:xfrm>
            <a:off x="7585941" y="1027314"/>
            <a:ext cx="3117850" cy="1628775"/>
          </a:xfrm>
          <a:custGeom>
            <a:avLst/>
            <a:gdLst>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62050 h 1628775"/>
              <a:gd name="connsiteX21" fmla="*/ 625475 w 3117850"/>
              <a:gd name="connsiteY21" fmla="*/ 1162050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7975 w 3117850"/>
              <a:gd name="connsiteY38" fmla="*/ 657225 h 1628775"/>
              <a:gd name="connsiteX39" fmla="*/ 298450 w 3117850"/>
              <a:gd name="connsiteY39" fmla="*/ 666750 h 1628775"/>
              <a:gd name="connsiteX40" fmla="*/ 298450 w 3117850"/>
              <a:gd name="connsiteY40" fmla="*/ 628650 h 1628775"/>
              <a:gd name="connsiteX41" fmla="*/ 260350 w 3117850"/>
              <a:gd name="connsiteY41" fmla="*/ 628650 h 1628775"/>
              <a:gd name="connsiteX42" fmla="*/ 260350 w 3117850"/>
              <a:gd name="connsiteY42" fmla="*/ 603250 h 1628775"/>
              <a:gd name="connsiteX43" fmla="*/ 222250 w 3117850"/>
              <a:gd name="connsiteY43" fmla="*/ 603250 h 1628775"/>
              <a:gd name="connsiteX44" fmla="*/ 222250 w 3117850"/>
              <a:gd name="connsiteY44" fmla="*/ 603250 h 1628775"/>
              <a:gd name="connsiteX45" fmla="*/ 203200 w 3117850"/>
              <a:gd name="connsiteY45" fmla="*/ 584200 h 1628775"/>
              <a:gd name="connsiteX46" fmla="*/ 203200 w 3117850"/>
              <a:gd name="connsiteY46" fmla="*/ 536575 h 1628775"/>
              <a:gd name="connsiteX47" fmla="*/ 127000 w 3117850"/>
              <a:gd name="connsiteY47" fmla="*/ 536575 h 1628775"/>
              <a:gd name="connsiteX48" fmla="*/ 127000 w 3117850"/>
              <a:gd name="connsiteY48" fmla="*/ 511175 h 1628775"/>
              <a:gd name="connsiteX49" fmla="*/ 107950 w 3117850"/>
              <a:gd name="connsiteY49" fmla="*/ 511175 h 1628775"/>
              <a:gd name="connsiteX50" fmla="*/ 107950 w 3117850"/>
              <a:gd name="connsiteY50" fmla="*/ 438150 h 1628775"/>
              <a:gd name="connsiteX51" fmla="*/ 98425 w 3117850"/>
              <a:gd name="connsiteY51" fmla="*/ 438150 h 1628775"/>
              <a:gd name="connsiteX52" fmla="*/ 98425 w 3117850"/>
              <a:gd name="connsiteY52" fmla="*/ 107950 h 1628775"/>
              <a:gd name="connsiteX53" fmla="*/ 44450 w 3117850"/>
              <a:gd name="connsiteY53" fmla="*/ 107950 h 1628775"/>
              <a:gd name="connsiteX54" fmla="*/ 44450 w 3117850"/>
              <a:gd name="connsiteY54" fmla="*/ 73025 h 1628775"/>
              <a:gd name="connsiteX55" fmla="*/ 28575 w 3117850"/>
              <a:gd name="connsiteY55" fmla="*/ 73025 h 1628775"/>
              <a:gd name="connsiteX56" fmla="*/ 28575 w 3117850"/>
              <a:gd name="connsiteY56" fmla="*/ 47625 h 1628775"/>
              <a:gd name="connsiteX57" fmla="*/ 19050 w 3117850"/>
              <a:gd name="connsiteY57" fmla="*/ 47625 h 1628775"/>
              <a:gd name="connsiteX58" fmla="*/ 19050 w 3117850"/>
              <a:gd name="connsiteY58" fmla="*/ 19050 h 1628775"/>
              <a:gd name="connsiteX59" fmla="*/ 19050 w 3117850"/>
              <a:gd name="connsiteY59" fmla="*/ 19050 h 1628775"/>
              <a:gd name="connsiteX60" fmla="*/ 0 w 3117850"/>
              <a:gd name="connsiteY60"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62050 h 1628775"/>
              <a:gd name="connsiteX21" fmla="*/ 625475 w 3117850"/>
              <a:gd name="connsiteY21" fmla="*/ 1162050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7975 w 3117850"/>
              <a:gd name="connsiteY38" fmla="*/ 657225 h 1628775"/>
              <a:gd name="connsiteX39" fmla="*/ 273050 w 3117850"/>
              <a:gd name="connsiteY39" fmla="*/ 679450 h 1628775"/>
              <a:gd name="connsiteX40" fmla="*/ 298450 w 3117850"/>
              <a:gd name="connsiteY40" fmla="*/ 628650 h 1628775"/>
              <a:gd name="connsiteX41" fmla="*/ 260350 w 3117850"/>
              <a:gd name="connsiteY41" fmla="*/ 628650 h 1628775"/>
              <a:gd name="connsiteX42" fmla="*/ 260350 w 3117850"/>
              <a:gd name="connsiteY42" fmla="*/ 603250 h 1628775"/>
              <a:gd name="connsiteX43" fmla="*/ 222250 w 3117850"/>
              <a:gd name="connsiteY43" fmla="*/ 603250 h 1628775"/>
              <a:gd name="connsiteX44" fmla="*/ 222250 w 3117850"/>
              <a:gd name="connsiteY44" fmla="*/ 603250 h 1628775"/>
              <a:gd name="connsiteX45" fmla="*/ 203200 w 3117850"/>
              <a:gd name="connsiteY45" fmla="*/ 584200 h 1628775"/>
              <a:gd name="connsiteX46" fmla="*/ 203200 w 3117850"/>
              <a:gd name="connsiteY46" fmla="*/ 536575 h 1628775"/>
              <a:gd name="connsiteX47" fmla="*/ 127000 w 3117850"/>
              <a:gd name="connsiteY47" fmla="*/ 536575 h 1628775"/>
              <a:gd name="connsiteX48" fmla="*/ 127000 w 3117850"/>
              <a:gd name="connsiteY48" fmla="*/ 511175 h 1628775"/>
              <a:gd name="connsiteX49" fmla="*/ 107950 w 3117850"/>
              <a:gd name="connsiteY49" fmla="*/ 511175 h 1628775"/>
              <a:gd name="connsiteX50" fmla="*/ 107950 w 3117850"/>
              <a:gd name="connsiteY50" fmla="*/ 438150 h 1628775"/>
              <a:gd name="connsiteX51" fmla="*/ 98425 w 3117850"/>
              <a:gd name="connsiteY51" fmla="*/ 438150 h 1628775"/>
              <a:gd name="connsiteX52" fmla="*/ 98425 w 3117850"/>
              <a:gd name="connsiteY52" fmla="*/ 107950 h 1628775"/>
              <a:gd name="connsiteX53" fmla="*/ 44450 w 3117850"/>
              <a:gd name="connsiteY53" fmla="*/ 107950 h 1628775"/>
              <a:gd name="connsiteX54" fmla="*/ 44450 w 3117850"/>
              <a:gd name="connsiteY54" fmla="*/ 73025 h 1628775"/>
              <a:gd name="connsiteX55" fmla="*/ 28575 w 3117850"/>
              <a:gd name="connsiteY55" fmla="*/ 73025 h 1628775"/>
              <a:gd name="connsiteX56" fmla="*/ 28575 w 3117850"/>
              <a:gd name="connsiteY56" fmla="*/ 47625 h 1628775"/>
              <a:gd name="connsiteX57" fmla="*/ 19050 w 3117850"/>
              <a:gd name="connsiteY57" fmla="*/ 47625 h 1628775"/>
              <a:gd name="connsiteX58" fmla="*/ 19050 w 3117850"/>
              <a:gd name="connsiteY58" fmla="*/ 19050 h 1628775"/>
              <a:gd name="connsiteX59" fmla="*/ 19050 w 3117850"/>
              <a:gd name="connsiteY59" fmla="*/ 19050 h 1628775"/>
              <a:gd name="connsiteX60" fmla="*/ 0 w 3117850"/>
              <a:gd name="connsiteY60"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62050 h 1628775"/>
              <a:gd name="connsiteX21" fmla="*/ 625475 w 3117850"/>
              <a:gd name="connsiteY21" fmla="*/ 1162050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7975 w 3117850"/>
              <a:gd name="connsiteY38" fmla="*/ 657225 h 1628775"/>
              <a:gd name="connsiteX39" fmla="*/ 29845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62050 h 1628775"/>
              <a:gd name="connsiteX21" fmla="*/ 625475 w 3117850"/>
              <a:gd name="connsiteY21" fmla="*/ 1162050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9845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62050 h 1628775"/>
              <a:gd name="connsiteX21" fmla="*/ 625475 w 3117850"/>
              <a:gd name="connsiteY21" fmla="*/ 1162050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620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4300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3100 w 3117850"/>
              <a:gd name="connsiteY20" fmla="*/ 111760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895475 w 3117850"/>
              <a:gd name="connsiteY5" fmla="*/ 1492250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92250 h 1628775"/>
              <a:gd name="connsiteX5" fmla="*/ 1902619 w 3117850"/>
              <a:gd name="connsiteY5" fmla="*/ 1477963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75581 h 1628775"/>
              <a:gd name="connsiteX5" fmla="*/ 1902619 w 3117850"/>
              <a:gd name="connsiteY5" fmla="*/ 1477963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8150 w 3117850"/>
              <a:gd name="connsiteY4" fmla="*/ 1482725 h 1628775"/>
              <a:gd name="connsiteX5" fmla="*/ 1902619 w 3117850"/>
              <a:gd name="connsiteY5" fmla="*/ 1477963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5769 w 3117850"/>
              <a:gd name="connsiteY4" fmla="*/ 1475581 h 1628775"/>
              <a:gd name="connsiteX5" fmla="*/ 1902619 w 3117850"/>
              <a:gd name="connsiteY5" fmla="*/ 1477963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5769 w 3117850"/>
              <a:gd name="connsiteY4" fmla="*/ 1475581 h 1628775"/>
              <a:gd name="connsiteX5" fmla="*/ 1902619 w 3117850"/>
              <a:gd name="connsiteY5" fmla="*/ 1477963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 name="connsiteX0" fmla="*/ 3117850 w 3117850"/>
              <a:gd name="connsiteY0" fmla="*/ 1628775 h 1628775"/>
              <a:gd name="connsiteX1" fmla="*/ 3051175 w 3117850"/>
              <a:gd name="connsiteY1" fmla="*/ 1628775 h 1628775"/>
              <a:gd name="connsiteX2" fmla="*/ 3051175 w 3117850"/>
              <a:gd name="connsiteY2" fmla="*/ 1555750 h 1628775"/>
              <a:gd name="connsiteX3" fmla="*/ 2978150 w 3117850"/>
              <a:gd name="connsiteY3" fmla="*/ 1555750 h 1628775"/>
              <a:gd name="connsiteX4" fmla="*/ 2975769 w 3117850"/>
              <a:gd name="connsiteY4" fmla="*/ 1475581 h 1628775"/>
              <a:gd name="connsiteX5" fmla="*/ 1902619 w 3117850"/>
              <a:gd name="connsiteY5" fmla="*/ 1477963 h 1628775"/>
              <a:gd name="connsiteX6" fmla="*/ 1895475 w 3117850"/>
              <a:gd name="connsiteY6" fmla="*/ 1435100 h 1628775"/>
              <a:gd name="connsiteX7" fmla="*/ 1387475 w 3117850"/>
              <a:gd name="connsiteY7" fmla="*/ 1435100 h 1628775"/>
              <a:gd name="connsiteX8" fmla="*/ 1387475 w 3117850"/>
              <a:gd name="connsiteY8" fmla="*/ 1406525 h 1628775"/>
              <a:gd name="connsiteX9" fmla="*/ 1082675 w 3117850"/>
              <a:gd name="connsiteY9" fmla="*/ 1406525 h 1628775"/>
              <a:gd name="connsiteX10" fmla="*/ 1082675 w 3117850"/>
              <a:gd name="connsiteY10" fmla="*/ 1384300 h 1628775"/>
              <a:gd name="connsiteX11" fmla="*/ 977900 w 3117850"/>
              <a:gd name="connsiteY11" fmla="*/ 1384300 h 1628775"/>
              <a:gd name="connsiteX12" fmla="*/ 977900 w 3117850"/>
              <a:gd name="connsiteY12" fmla="*/ 1358900 h 1628775"/>
              <a:gd name="connsiteX13" fmla="*/ 939800 w 3117850"/>
              <a:gd name="connsiteY13" fmla="*/ 1358900 h 1628775"/>
              <a:gd name="connsiteX14" fmla="*/ 939800 w 3117850"/>
              <a:gd name="connsiteY14" fmla="*/ 1311275 h 1628775"/>
              <a:gd name="connsiteX15" fmla="*/ 742950 w 3117850"/>
              <a:gd name="connsiteY15" fmla="*/ 1311275 h 1628775"/>
              <a:gd name="connsiteX16" fmla="*/ 742950 w 3117850"/>
              <a:gd name="connsiteY16" fmla="*/ 1225550 h 1628775"/>
              <a:gd name="connsiteX17" fmla="*/ 730250 w 3117850"/>
              <a:gd name="connsiteY17" fmla="*/ 1225550 h 1628775"/>
              <a:gd name="connsiteX18" fmla="*/ 730250 w 3117850"/>
              <a:gd name="connsiteY18" fmla="*/ 1162050 h 1628775"/>
              <a:gd name="connsiteX19" fmla="*/ 676275 w 3117850"/>
              <a:gd name="connsiteY19" fmla="*/ 1162050 h 1628775"/>
              <a:gd name="connsiteX20" fmla="*/ 676275 w 3117850"/>
              <a:gd name="connsiteY20" fmla="*/ 1136650 h 1628775"/>
              <a:gd name="connsiteX21" fmla="*/ 628650 w 3117850"/>
              <a:gd name="connsiteY21" fmla="*/ 1139825 h 1628775"/>
              <a:gd name="connsiteX22" fmla="*/ 625475 w 3117850"/>
              <a:gd name="connsiteY22" fmla="*/ 1120775 h 1628775"/>
              <a:gd name="connsiteX23" fmla="*/ 587375 w 3117850"/>
              <a:gd name="connsiteY23" fmla="*/ 1120775 h 1628775"/>
              <a:gd name="connsiteX24" fmla="*/ 587375 w 3117850"/>
              <a:gd name="connsiteY24" fmla="*/ 1085850 h 1628775"/>
              <a:gd name="connsiteX25" fmla="*/ 549275 w 3117850"/>
              <a:gd name="connsiteY25" fmla="*/ 1085850 h 1628775"/>
              <a:gd name="connsiteX26" fmla="*/ 549275 w 3117850"/>
              <a:gd name="connsiteY26" fmla="*/ 1060450 h 1628775"/>
              <a:gd name="connsiteX27" fmla="*/ 523875 w 3117850"/>
              <a:gd name="connsiteY27" fmla="*/ 1060450 h 1628775"/>
              <a:gd name="connsiteX28" fmla="*/ 523875 w 3117850"/>
              <a:gd name="connsiteY28" fmla="*/ 930275 h 1628775"/>
              <a:gd name="connsiteX29" fmla="*/ 504825 w 3117850"/>
              <a:gd name="connsiteY29" fmla="*/ 930275 h 1628775"/>
              <a:gd name="connsiteX30" fmla="*/ 504825 w 3117850"/>
              <a:gd name="connsiteY30" fmla="*/ 863600 h 1628775"/>
              <a:gd name="connsiteX31" fmla="*/ 447675 w 3117850"/>
              <a:gd name="connsiteY31" fmla="*/ 863600 h 1628775"/>
              <a:gd name="connsiteX32" fmla="*/ 447675 w 3117850"/>
              <a:gd name="connsiteY32" fmla="*/ 847725 h 1628775"/>
              <a:gd name="connsiteX33" fmla="*/ 361950 w 3117850"/>
              <a:gd name="connsiteY33" fmla="*/ 847725 h 1628775"/>
              <a:gd name="connsiteX34" fmla="*/ 361950 w 3117850"/>
              <a:gd name="connsiteY34" fmla="*/ 825500 h 1628775"/>
              <a:gd name="connsiteX35" fmla="*/ 317500 w 3117850"/>
              <a:gd name="connsiteY35" fmla="*/ 825500 h 1628775"/>
              <a:gd name="connsiteX36" fmla="*/ 317500 w 3117850"/>
              <a:gd name="connsiteY36" fmla="*/ 762000 h 1628775"/>
              <a:gd name="connsiteX37" fmla="*/ 307975 w 3117850"/>
              <a:gd name="connsiteY37" fmla="*/ 762000 h 1628775"/>
              <a:gd name="connsiteX38" fmla="*/ 304800 w 3117850"/>
              <a:gd name="connsiteY38" fmla="*/ 666750 h 1628775"/>
              <a:gd name="connsiteX39" fmla="*/ 279400 w 3117850"/>
              <a:gd name="connsiteY39" fmla="*/ 628650 h 1628775"/>
              <a:gd name="connsiteX40" fmla="*/ 260350 w 3117850"/>
              <a:gd name="connsiteY40" fmla="*/ 628650 h 1628775"/>
              <a:gd name="connsiteX41" fmla="*/ 260350 w 3117850"/>
              <a:gd name="connsiteY41" fmla="*/ 603250 h 1628775"/>
              <a:gd name="connsiteX42" fmla="*/ 222250 w 3117850"/>
              <a:gd name="connsiteY42" fmla="*/ 603250 h 1628775"/>
              <a:gd name="connsiteX43" fmla="*/ 222250 w 3117850"/>
              <a:gd name="connsiteY43" fmla="*/ 603250 h 1628775"/>
              <a:gd name="connsiteX44" fmla="*/ 203200 w 3117850"/>
              <a:gd name="connsiteY44" fmla="*/ 584200 h 1628775"/>
              <a:gd name="connsiteX45" fmla="*/ 203200 w 3117850"/>
              <a:gd name="connsiteY45" fmla="*/ 536575 h 1628775"/>
              <a:gd name="connsiteX46" fmla="*/ 127000 w 3117850"/>
              <a:gd name="connsiteY46" fmla="*/ 536575 h 1628775"/>
              <a:gd name="connsiteX47" fmla="*/ 127000 w 3117850"/>
              <a:gd name="connsiteY47" fmla="*/ 511175 h 1628775"/>
              <a:gd name="connsiteX48" fmla="*/ 107950 w 3117850"/>
              <a:gd name="connsiteY48" fmla="*/ 511175 h 1628775"/>
              <a:gd name="connsiteX49" fmla="*/ 107950 w 3117850"/>
              <a:gd name="connsiteY49" fmla="*/ 438150 h 1628775"/>
              <a:gd name="connsiteX50" fmla="*/ 98425 w 3117850"/>
              <a:gd name="connsiteY50" fmla="*/ 438150 h 1628775"/>
              <a:gd name="connsiteX51" fmla="*/ 98425 w 3117850"/>
              <a:gd name="connsiteY51" fmla="*/ 107950 h 1628775"/>
              <a:gd name="connsiteX52" fmla="*/ 44450 w 3117850"/>
              <a:gd name="connsiteY52" fmla="*/ 107950 h 1628775"/>
              <a:gd name="connsiteX53" fmla="*/ 44450 w 3117850"/>
              <a:gd name="connsiteY53" fmla="*/ 73025 h 1628775"/>
              <a:gd name="connsiteX54" fmla="*/ 28575 w 3117850"/>
              <a:gd name="connsiteY54" fmla="*/ 73025 h 1628775"/>
              <a:gd name="connsiteX55" fmla="*/ 28575 w 3117850"/>
              <a:gd name="connsiteY55" fmla="*/ 47625 h 1628775"/>
              <a:gd name="connsiteX56" fmla="*/ 19050 w 3117850"/>
              <a:gd name="connsiteY56" fmla="*/ 47625 h 1628775"/>
              <a:gd name="connsiteX57" fmla="*/ 19050 w 3117850"/>
              <a:gd name="connsiteY57" fmla="*/ 19050 h 1628775"/>
              <a:gd name="connsiteX58" fmla="*/ 19050 w 3117850"/>
              <a:gd name="connsiteY58" fmla="*/ 19050 h 1628775"/>
              <a:gd name="connsiteX59" fmla="*/ 0 w 3117850"/>
              <a:gd name="connsiteY59"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117850" h="1628775">
                <a:moveTo>
                  <a:pt x="3117850" y="1628775"/>
                </a:moveTo>
                <a:lnTo>
                  <a:pt x="3051175" y="1628775"/>
                </a:lnTo>
                <a:lnTo>
                  <a:pt x="3051175" y="1555750"/>
                </a:lnTo>
                <a:lnTo>
                  <a:pt x="2978150" y="1555750"/>
                </a:lnTo>
                <a:cubicBezTo>
                  <a:pt x="2977356" y="1529027"/>
                  <a:pt x="2976563" y="1502304"/>
                  <a:pt x="2975769" y="1475581"/>
                </a:cubicBezTo>
                <a:lnTo>
                  <a:pt x="1902619" y="1477963"/>
                </a:lnTo>
                <a:lnTo>
                  <a:pt x="1895475" y="1435100"/>
                </a:lnTo>
                <a:lnTo>
                  <a:pt x="1387475" y="1435100"/>
                </a:lnTo>
                <a:lnTo>
                  <a:pt x="1387475" y="1406525"/>
                </a:lnTo>
                <a:lnTo>
                  <a:pt x="1082675" y="1406525"/>
                </a:lnTo>
                <a:lnTo>
                  <a:pt x="1082675" y="1384300"/>
                </a:lnTo>
                <a:lnTo>
                  <a:pt x="977900" y="1384300"/>
                </a:lnTo>
                <a:lnTo>
                  <a:pt x="977900" y="1358900"/>
                </a:lnTo>
                <a:lnTo>
                  <a:pt x="939800" y="1358900"/>
                </a:lnTo>
                <a:lnTo>
                  <a:pt x="939800" y="1311275"/>
                </a:lnTo>
                <a:lnTo>
                  <a:pt x="742950" y="1311275"/>
                </a:lnTo>
                <a:lnTo>
                  <a:pt x="742950" y="1225550"/>
                </a:lnTo>
                <a:lnTo>
                  <a:pt x="730250" y="1225550"/>
                </a:lnTo>
                <a:lnTo>
                  <a:pt x="730250" y="1162050"/>
                </a:lnTo>
                <a:lnTo>
                  <a:pt x="676275" y="1162050"/>
                </a:lnTo>
                <a:lnTo>
                  <a:pt x="676275" y="1136650"/>
                </a:lnTo>
                <a:lnTo>
                  <a:pt x="628650" y="1139825"/>
                </a:lnTo>
                <a:lnTo>
                  <a:pt x="625475" y="1120775"/>
                </a:lnTo>
                <a:lnTo>
                  <a:pt x="587375" y="1120775"/>
                </a:lnTo>
                <a:lnTo>
                  <a:pt x="587375" y="1085850"/>
                </a:lnTo>
                <a:lnTo>
                  <a:pt x="549275" y="1085850"/>
                </a:lnTo>
                <a:lnTo>
                  <a:pt x="549275" y="1060450"/>
                </a:lnTo>
                <a:lnTo>
                  <a:pt x="523875" y="1060450"/>
                </a:lnTo>
                <a:lnTo>
                  <a:pt x="523875" y="930275"/>
                </a:lnTo>
                <a:lnTo>
                  <a:pt x="504825" y="930275"/>
                </a:lnTo>
                <a:lnTo>
                  <a:pt x="504825" y="863600"/>
                </a:lnTo>
                <a:lnTo>
                  <a:pt x="447675" y="863600"/>
                </a:lnTo>
                <a:lnTo>
                  <a:pt x="447675" y="847725"/>
                </a:lnTo>
                <a:lnTo>
                  <a:pt x="361950" y="847725"/>
                </a:lnTo>
                <a:lnTo>
                  <a:pt x="361950" y="825500"/>
                </a:lnTo>
                <a:lnTo>
                  <a:pt x="317500" y="825500"/>
                </a:lnTo>
                <a:lnTo>
                  <a:pt x="317500" y="762000"/>
                </a:lnTo>
                <a:lnTo>
                  <a:pt x="307975" y="762000"/>
                </a:lnTo>
                <a:lnTo>
                  <a:pt x="304800" y="666750"/>
                </a:lnTo>
                <a:lnTo>
                  <a:pt x="279400" y="628650"/>
                </a:lnTo>
                <a:lnTo>
                  <a:pt x="260350" y="628650"/>
                </a:lnTo>
                <a:lnTo>
                  <a:pt x="260350" y="603250"/>
                </a:lnTo>
                <a:lnTo>
                  <a:pt x="222250" y="603250"/>
                </a:lnTo>
                <a:lnTo>
                  <a:pt x="222250" y="603250"/>
                </a:lnTo>
                <a:lnTo>
                  <a:pt x="203200" y="584200"/>
                </a:lnTo>
                <a:lnTo>
                  <a:pt x="203200" y="536575"/>
                </a:lnTo>
                <a:lnTo>
                  <a:pt x="127000" y="536575"/>
                </a:lnTo>
                <a:lnTo>
                  <a:pt x="127000" y="511175"/>
                </a:lnTo>
                <a:lnTo>
                  <a:pt x="107950" y="511175"/>
                </a:lnTo>
                <a:lnTo>
                  <a:pt x="107950" y="438150"/>
                </a:lnTo>
                <a:lnTo>
                  <a:pt x="98425" y="438150"/>
                </a:lnTo>
                <a:lnTo>
                  <a:pt x="98425" y="107950"/>
                </a:lnTo>
                <a:lnTo>
                  <a:pt x="44450" y="107950"/>
                </a:lnTo>
                <a:lnTo>
                  <a:pt x="44450" y="73025"/>
                </a:lnTo>
                <a:lnTo>
                  <a:pt x="28575" y="73025"/>
                </a:lnTo>
                <a:lnTo>
                  <a:pt x="28575" y="47625"/>
                </a:lnTo>
                <a:lnTo>
                  <a:pt x="19050" y="47625"/>
                </a:lnTo>
                <a:lnTo>
                  <a:pt x="19050" y="19050"/>
                </a:lnTo>
                <a:lnTo>
                  <a:pt x="19050" y="1905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640" name="Group 639">
            <a:extLst>
              <a:ext uri="{FF2B5EF4-FFF2-40B4-BE49-F238E27FC236}">
                <a16:creationId xmlns:a16="http://schemas.microsoft.com/office/drawing/2014/main" id="{06C52EDA-2AD2-3498-24AC-C5E455EFDBFC}"/>
              </a:ext>
            </a:extLst>
          </p:cNvPr>
          <p:cNvGrpSpPr/>
          <p:nvPr/>
        </p:nvGrpSpPr>
        <p:grpSpPr>
          <a:xfrm>
            <a:off x="7805117" y="1590050"/>
            <a:ext cx="2886695" cy="1102231"/>
            <a:chOff x="7340701" y="3302761"/>
            <a:chExt cx="2886695" cy="1102231"/>
          </a:xfrm>
        </p:grpSpPr>
        <p:cxnSp>
          <p:nvCxnSpPr>
            <p:cNvPr id="641" name="Straight Connector 640">
              <a:extLst>
                <a:ext uri="{FF2B5EF4-FFF2-40B4-BE49-F238E27FC236}">
                  <a16:creationId xmlns:a16="http://schemas.microsoft.com/office/drawing/2014/main" id="{A5DE4A43-DA2A-2C22-31C4-F539F86B35D6}"/>
                </a:ext>
              </a:extLst>
            </p:cNvPr>
            <p:cNvCxnSpPr>
              <a:cxnSpLocks/>
            </p:cNvCxnSpPr>
            <p:nvPr/>
          </p:nvCxnSpPr>
          <p:spPr bwMode="auto">
            <a:xfrm>
              <a:off x="7340701" y="3302761"/>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D25FCD64-F9BB-8760-E4E7-3C7A0FB4D246}"/>
                </a:ext>
              </a:extLst>
            </p:cNvPr>
            <p:cNvCxnSpPr>
              <a:cxnSpLocks/>
            </p:cNvCxnSpPr>
            <p:nvPr/>
          </p:nvCxnSpPr>
          <p:spPr bwMode="auto">
            <a:xfrm>
              <a:off x="8588761" y="4132115"/>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B61A23AB-BC4E-319D-B594-68DFBF3EEB0E}"/>
                </a:ext>
              </a:extLst>
            </p:cNvPr>
            <p:cNvCxnSpPr>
              <a:cxnSpLocks/>
            </p:cNvCxnSpPr>
            <p:nvPr/>
          </p:nvCxnSpPr>
          <p:spPr bwMode="auto">
            <a:xfrm>
              <a:off x="8606915" y="413279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86BE516B-0BEA-4A78-A84F-97928F0BCAA0}"/>
                </a:ext>
              </a:extLst>
            </p:cNvPr>
            <p:cNvCxnSpPr>
              <a:cxnSpLocks/>
            </p:cNvCxnSpPr>
            <p:nvPr/>
          </p:nvCxnSpPr>
          <p:spPr bwMode="auto">
            <a:xfrm>
              <a:off x="8825990" y="413279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27AA6F6D-2F15-ED38-35F1-9886D2651925}"/>
                </a:ext>
              </a:extLst>
            </p:cNvPr>
            <p:cNvCxnSpPr>
              <a:cxnSpLocks/>
            </p:cNvCxnSpPr>
            <p:nvPr/>
          </p:nvCxnSpPr>
          <p:spPr bwMode="auto">
            <a:xfrm>
              <a:off x="8936579" y="413279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85275246-A64C-B925-4B8A-B8076C1D5A99}"/>
                </a:ext>
              </a:extLst>
            </p:cNvPr>
            <p:cNvCxnSpPr>
              <a:cxnSpLocks/>
            </p:cNvCxnSpPr>
            <p:nvPr/>
          </p:nvCxnSpPr>
          <p:spPr bwMode="auto">
            <a:xfrm>
              <a:off x="8905023" y="413279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4214F468-A8CB-A368-6023-C149AF93203C}"/>
                </a:ext>
              </a:extLst>
            </p:cNvPr>
            <p:cNvCxnSpPr>
              <a:cxnSpLocks/>
            </p:cNvCxnSpPr>
            <p:nvPr/>
          </p:nvCxnSpPr>
          <p:spPr bwMode="auto">
            <a:xfrm>
              <a:off x="9224889" y="4193916"/>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7FC14A48-BD44-4E3C-17B3-1FFDD510BCFD}"/>
                </a:ext>
              </a:extLst>
            </p:cNvPr>
            <p:cNvCxnSpPr>
              <a:cxnSpLocks/>
            </p:cNvCxnSpPr>
            <p:nvPr/>
          </p:nvCxnSpPr>
          <p:spPr bwMode="auto">
            <a:xfrm>
              <a:off x="10227396" y="4332608"/>
              <a:ext cx="0" cy="72384"/>
            </a:xfrm>
            <a:prstGeom prst="line">
              <a:avLst/>
            </a:prstGeom>
            <a:noFill/>
            <a:ln w="28575" cap="flat" cmpd="sng" algn="ctr">
              <a:solidFill>
                <a:schemeClr val="accent1"/>
              </a:solidFill>
              <a:prstDash val="solid"/>
              <a:round/>
              <a:headEnd type="none" w="med" len="med"/>
              <a:tailEnd type="none" w="med" len="med"/>
            </a:ln>
            <a:effectLst/>
          </p:spPr>
        </p:cxnSp>
      </p:grpSp>
      <p:sp>
        <p:nvSpPr>
          <p:cNvPr id="649" name="Freeform: Shape 648">
            <a:extLst>
              <a:ext uri="{FF2B5EF4-FFF2-40B4-BE49-F238E27FC236}">
                <a16:creationId xmlns:a16="http://schemas.microsoft.com/office/drawing/2014/main" id="{5793A127-2DD1-E9D2-637B-474F5EB1DA7A}"/>
              </a:ext>
            </a:extLst>
          </p:cNvPr>
          <p:cNvSpPr/>
          <p:nvPr/>
        </p:nvSpPr>
        <p:spPr bwMode="auto">
          <a:xfrm>
            <a:off x="7477991" y="1014614"/>
            <a:ext cx="4251325" cy="1308100"/>
          </a:xfrm>
          <a:custGeom>
            <a:avLst/>
            <a:gdLst>
              <a:gd name="connsiteX0" fmla="*/ 4251325 w 4251325"/>
              <a:gd name="connsiteY0" fmla="*/ 1308100 h 1308100"/>
              <a:gd name="connsiteX1" fmla="*/ 1371600 w 4251325"/>
              <a:gd name="connsiteY1" fmla="*/ 1308100 h 1308100"/>
              <a:gd name="connsiteX2" fmla="*/ 1371600 w 4251325"/>
              <a:gd name="connsiteY2" fmla="*/ 1282700 h 1308100"/>
              <a:gd name="connsiteX3" fmla="*/ 1279525 w 4251325"/>
              <a:gd name="connsiteY3" fmla="*/ 1282700 h 1308100"/>
              <a:gd name="connsiteX4" fmla="*/ 1279525 w 4251325"/>
              <a:gd name="connsiteY4" fmla="*/ 1244600 h 1308100"/>
              <a:gd name="connsiteX5" fmla="*/ 857250 w 4251325"/>
              <a:gd name="connsiteY5" fmla="*/ 1244600 h 1308100"/>
              <a:gd name="connsiteX6" fmla="*/ 857250 w 4251325"/>
              <a:gd name="connsiteY6" fmla="*/ 1196975 h 1308100"/>
              <a:gd name="connsiteX7" fmla="*/ 841375 w 4251325"/>
              <a:gd name="connsiteY7" fmla="*/ 1196975 h 1308100"/>
              <a:gd name="connsiteX8" fmla="*/ 841375 w 4251325"/>
              <a:gd name="connsiteY8" fmla="*/ 1165225 h 1308100"/>
              <a:gd name="connsiteX9" fmla="*/ 825500 w 4251325"/>
              <a:gd name="connsiteY9" fmla="*/ 1165225 h 1308100"/>
              <a:gd name="connsiteX10" fmla="*/ 825500 w 4251325"/>
              <a:gd name="connsiteY10" fmla="*/ 1133475 h 1308100"/>
              <a:gd name="connsiteX11" fmla="*/ 815975 w 4251325"/>
              <a:gd name="connsiteY11" fmla="*/ 1133475 h 1308100"/>
              <a:gd name="connsiteX12" fmla="*/ 815975 w 4251325"/>
              <a:gd name="connsiteY12" fmla="*/ 1095375 h 1308100"/>
              <a:gd name="connsiteX13" fmla="*/ 654050 w 4251325"/>
              <a:gd name="connsiteY13" fmla="*/ 1095375 h 1308100"/>
              <a:gd name="connsiteX14" fmla="*/ 654050 w 4251325"/>
              <a:gd name="connsiteY14" fmla="*/ 1066800 h 1308100"/>
              <a:gd name="connsiteX15" fmla="*/ 631825 w 4251325"/>
              <a:gd name="connsiteY15" fmla="*/ 1066800 h 1308100"/>
              <a:gd name="connsiteX16" fmla="*/ 631825 w 4251325"/>
              <a:gd name="connsiteY16" fmla="*/ 930275 h 1308100"/>
              <a:gd name="connsiteX17" fmla="*/ 625475 w 4251325"/>
              <a:gd name="connsiteY17" fmla="*/ 930275 h 1308100"/>
              <a:gd name="connsiteX18" fmla="*/ 625475 w 4251325"/>
              <a:gd name="connsiteY18" fmla="*/ 876300 h 1308100"/>
              <a:gd name="connsiteX19" fmla="*/ 603250 w 4251325"/>
              <a:gd name="connsiteY19" fmla="*/ 876300 h 1308100"/>
              <a:gd name="connsiteX20" fmla="*/ 603250 w 4251325"/>
              <a:gd name="connsiteY20" fmla="*/ 841375 h 1308100"/>
              <a:gd name="connsiteX21" fmla="*/ 571500 w 4251325"/>
              <a:gd name="connsiteY21" fmla="*/ 841375 h 1308100"/>
              <a:gd name="connsiteX22" fmla="*/ 571500 w 4251325"/>
              <a:gd name="connsiteY22" fmla="*/ 809625 h 1308100"/>
              <a:gd name="connsiteX23" fmla="*/ 444500 w 4251325"/>
              <a:gd name="connsiteY23" fmla="*/ 809625 h 1308100"/>
              <a:gd name="connsiteX24" fmla="*/ 444500 w 4251325"/>
              <a:gd name="connsiteY24" fmla="*/ 765175 h 1308100"/>
              <a:gd name="connsiteX25" fmla="*/ 425450 w 4251325"/>
              <a:gd name="connsiteY25" fmla="*/ 765175 h 1308100"/>
              <a:gd name="connsiteX26" fmla="*/ 425450 w 4251325"/>
              <a:gd name="connsiteY26" fmla="*/ 669925 h 1308100"/>
              <a:gd name="connsiteX27" fmla="*/ 412750 w 4251325"/>
              <a:gd name="connsiteY27" fmla="*/ 669925 h 1308100"/>
              <a:gd name="connsiteX28" fmla="*/ 412750 w 4251325"/>
              <a:gd name="connsiteY28" fmla="*/ 577850 h 1308100"/>
              <a:gd name="connsiteX29" fmla="*/ 412750 w 4251325"/>
              <a:gd name="connsiteY29" fmla="*/ 514350 h 1308100"/>
              <a:gd name="connsiteX30" fmla="*/ 355600 w 4251325"/>
              <a:gd name="connsiteY30" fmla="*/ 514350 h 1308100"/>
              <a:gd name="connsiteX31" fmla="*/ 355600 w 4251325"/>
              <a:gd name="connsiteY31" fmla="*/ 469900 h 1308100"/>
              <a:gd name="connsiteX32" fmla="*/ 238125 w 4251325"/>
              <a:gd name="connsiteY32" fmla="*/ 469900 h 1308100"/>
              <a:gd name="connsiteX33" fmla="*/ 238125 w 4251325"/>
              <a:gd name="connsiteY33" fmla="*/ 434975 h 1308100"/>
              <a:gd name="connsiteX34" fmla="*/ 209550 w 4251325"/>
              <a:gd name="connsiteY34" fmla="*/ 434975 h 1308100"/>
              <a:gd name="connsiteX35" fmla="*/ 209550 w 4251325"/>
              <a:gd name="connsiteY35" fmla="*/ 123825 h 1308100"/>
              <a:gd name="connsiteX36" fmla="*/ 180975 w 4251325"/>
              <a:gd name="connsiteY36" fmla="*/ 123825 h 1308100"/>
              <a:gd name="connsiteX37" fmla="*/ 180975 w 4251325"/>
              <a:gd name="connsiteY37" fmla="*/ 76200 h 1308100"/>
              <a:gd name="connsiteX38" fmla="*/ 168275 w 4251325"/>
              <a:gd name="connsiteY38" fmla="*/ 76200 h 1308100"/>
              <a:gd name="connsiteX39" fmla="*/ 168275 w 4251325"/>
              <a:gd name="connsiteY39" fmla="*/ 34925 h 1308100"/>
              <a:gd name="connsiteX40" fmla="*/ 152400 w 4251325"/>
              <a:gd name="connsiteY40" fmla="*/ 34925 h 1308100"/>
              <a:gd name="connsiteX41" fmla="*/ 152400 w 4251325"/>
              <a:gd name="connsiteY41" fmla="*/ 0 h 1308100"/>
              <a:gd name="connsiteX42" fmla="*/ 0 w 4251325"/>
              <a:gd name="connsiteY42" fmla="*/ 0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51325" h="1308100">
                <a:moveTo>
                  <a:pt x="4251325" y="1308100"/>
                </a:moveTo>
                <a:lnTo>
                  <a:pt x="1371600" y="1308100"/>
                </a:lnTo>
                <a:lnTo>
                  <a:pt x="1371600" y="1282700"/>
                </a:lnTo>
                <a:lnTo>
                  <a:pt x="1279525" y="1282700"/>
                </a:lnTo>
                <a:lnTo>
                  <a:pt x="1279525" y="1244600"/>
                </a:lnTo>
                <a:lnTo>
                  <a:pt x="857250" y="1244600"/>
                </a:lnTo>
                <a:lnTo>
                  <a:pt x="857250" y="1196975"/>
                </a:lnTo>
                <a:lnTo>
                  <a:pt x="841375" y="1196975"/>
                </a:lnTo>
                <a:lnTo>
                  <a:pt x="841375" y="1165225"/>
                </a:lnTo>
                <a:lnTo>
                  <a:pt x="825500" y="1165225"/>
                </a:lnTo>
                <a:lnTo>
                  <a:pt x="825500" y="1133475"/>
                </a:lnTo>
                <a:lnTo>
                  <a:pt x="815975" y="1133475"/>
                </a:lnTo>
                <a:lnTo>
                  <a:pt x="815975" y="1095375"/>
                </a:lnTo>
                <a:lnTo>
                  <a:pt x="654050" y="1095375"/>
                </a:lnTo>
                <a:lnTo>
                  <a:pt x="654050" y="1066800"/>
                </a:lnTo>
                <a:lnTo>
                  <a:pt x="631825" y="1066800"/>
                </a:lnTo>
                <a:lnTo>
                  <a:pt x="631825" y="930275"/>
                </a:lnTo>
                <a:lnTo>
                  <a:pt x="625475" y="930275"/>
                </a:lnTo>
                <a:lnTo>
                  <a:pt x="625475" y="876300"/>
                </a:lnTo>
                <a:lnTo>
                  <a:pt x="603250" y="876300"/>
                </a:lnTo>
                <a:lnTo>
                  <a:pt x="603250" y="841375"/>
                </a:lnTo>
                <a:lnTo>
                  <a:pt x="571500" y="841375"/>
                </a:lnTo>
                <a:lnTo>
                  <a:pt x="571500" y="809625"/>
                </a:lnTo>
                <a:lnTo>
                  <a:pt x="444500" y="809625"/>
                </a:lnTo>
                <a:lnTo>
                  <a:pt x="444500" y="765175"/>
                </a:lnTo>
                <a:lnTo>
                  <a:pt x="425450" y="765175"/>
                </a:lnTo>
                <a:lnTo>
                  <a:pt x="425450" y="669925"/>
                </a:lnTo>
                <a:lnTo>
                  <a:pt x="412750" y="669925"/>
                </a:lnTo>
                <a:lnTo>
                  <a:pt x="412750" y="577850"/>
                </a:lnTo>
                <a:lnTo>
                  <a:pt x="412750" y="514350"/>
                </a:lnTo>
                <a:lnTo>
                  <a:pt x="355600" y="514350"/>
                </a:lnTo>
                <a:lnTo>
                  <a:pt x="355600" y="469900"/>
                </a:lnTo>
                <a:lnTo>
                  <a:pt x="238125" y="469900"/>
                </a:lnTo>
                <a:lnTo>
                  <a:pt x="238125" y="434975"/>
                </a:lnTo>
                <a:lnTo>
                  <a:pt x="209550" y="434975"/>
                </a:lnTo>
                <a:lnTo>
                  <a:pt x="209550" y="123825"/>
                </a:lnTo>
                <a:lnTo>
                  <a:pt x="180975" y="123825"/>
                </a:lnTo>
                <a:lnTo>
                  <a:pt x="180975" y="76200"/>
                </a:lnTo>
                <a:lnTo>
                  <a:pt x="168275" y="76200"/>
                </a:lnTo>
                <a:lnTo>
                  <a:pt x="168275" y="34925"/>
                </a:lnTo>
                <a:lnTo>
                  <a:pt x="152400" y="34925"/>
                </a:lnTo>
                <a:lnTo>
                  <a:pt x="15240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650" name="Group 649">
            <a:extLst>
              <a:ext uri="{FF2B5EF4-FFF2-40B4-BE49-F238E27FC236}">
                <a16:creationId xmlns:a16="http://schemas.microsoft.com/office/drawing/2014/main" id="{0C9FF0D2-00EB-0610-7640-632DC1B5047E}"/>
              </a:ext>
            </a:extLst>
          </p:cNvPr>
          <p:cNvGrpSpPr/>
          <p:nvPr/>
        </p:nvGrpSpPr>
        <p:grpSpPr>
          <a:xfrm>
            <a:off x="9080346" y="2289697"/>
            <a:ext cx="2227282" cy="72384"/>
            <a:chOff x="8615930" y="4002408"/>
            <a:chExt cx="2227282" cy="72384"/>
          </a:xfrm>
        </p:grpSpPr>
        <p:cxnSp>
          <p:nvCxnSpPr>
            <p:cNvPr id="651" name="Straight Connector 650">
              <a:extLst>
                <a:ext uri="{FF2B5EF4-FFF2-40B4-BE49-F238E27FC236}">
                  <a16:creationId xmlns:a16="http://schemas.microsoft.com/office/drawing/2014/main" id="{129347CC-4C2A-992D-75C9-587548E060C6}"/>
                </a:ext>
              </a:extLst>
            </p:cNvPr>
            <p:cNvCxnSpPr>
              <a:cxnSpLocks/>
            </p:cNvCxnSpPr>
            <p:nvPr/>
          </p:nvCxnSpPr>
          <p:spPr bwMode="auto">
            <a:xfrm>
              <a:off x="8615930" y="4002408"/>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529357F3-1C6E-621B-DD40-51A110E8A07F}"/>
                </a:ext>
              </a:extLst>
            </p:cNvPr>
            <p:cNvCxnSpPr>
              <a:cxnSpLocks/>
            </p:cNvCxnSpPr>
            <p:nvPr/>
          </p:nvCxnSpPr>
          <p:spPr bwMode="auto">
            <a:xfrm>
              <a:off x="8936579" y="4002408"/>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31376C80-29A5-81F0-4A4B-084A2B02C22E}"/>
                </a:ext>
              </a:extLst>
            </p:cNvPr>
            <p:cNvCxnSpPr>
              <a:cxnSpLocks/>
            </p:cNvCxnSpPr>
            <p:nvPr/>
          </p:nvCxnSpPr>
          <p:spPr bwMode="auto">
            <a:xfrm>
              <a:off x="9226281" y="4002408"/>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3375B99E-444F-228D-94CB-FDE1040EC42C}"/>
                </a:ext>
              </a:extLst>
            </p:cNvPr>
            <p:cNvCxnSpPr>
              <a:cxnSpLocks/>
            </p:cNvCxnSpPr>
            <p:nvPr/>
          </p:nvCxnSpPr>
          <p:spPr bwMode="auto">
            <a:xfrm>
              <a:off x="9260954" y="4002408"/>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430745E5-D904-61EB-8F05-D1468175CE81}"/>
                </a:ext>
              </a:extLst>
            </p:cNvPr>
            <p:cNvCxnSpPr>
              <a:cxnSpLocks/>
            </p:cNvCxnSpPr>
            <p:nvPr/>
          </p:nvCxnSpPr>
          <p:spPr bwMode="auto">
            <a:xfrm>
              <a:off x="9864204" y="4002408"/>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5EFE1CBF-27CF-4BD2-6C96-9EDF68BBF94D}"/>
                </a:ext>
              </a:extLst>
            </p:cNvPr>
            <p:cNvCxnSpPr>
              <a:cxnSpLocks/>
            </p:cNvCxnSpPr>
            <p:nvPr/>
          </p:nvCxnSpPr>
          <p:spPr bwMode="auto">
            <a:xfrm>
              <a:off x="9929413" y="4002408"/>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890BC4C2-DBA7-9CE4-4666-BE76A0FC1CCD}"/>
                </a:ext>
              </a:extLst>
            </p:cNvPr>
            <p:cNvCxnSpPr>
              <a:cxnSpLocks/>
            </p:cNvCxnSpPr>
            <p:nvPr/>
          </p:nvCxnSpPr>
          <p:spPr bwMode="auto">
            <a:xfrm>
              <a:off x="10843212" y="4002408"/>
              <a:ext cx="0" cy="72384"/>
            </a:xfrm>
            <a:prstGeom prst="line">
              <a:avLst/>
            </a:prstGeom>
            <a:noFill/>
            <a:ln w="28575" cap="flat" cmpd="sng" algn="ctr">
              <a:solidFill>
                <a:schemeClr val="accent3"/>
              </a:solidFill>
              <a:prstDash val="solid"/>
              <a:round/>
              <a:headEnd type="none" w="med" len="med"/>
              <a:tailEnd type="none" w="med" len="med"/>
            </a:ln>
            <a:effectLst/>
          </p:spPr>
        </p:cxnSp>
      </p:grpSp>
      <p:graphicFrame>
        <p:nvGraphicFramePr>
          <p:cNvPr id="660" name="Table 660">
            <a:extLst>
              <a:ext uri="{FF2B5EF4-FFF2-40B4-BE49-F238E27FC236}">
                <a16:creationId xmlns:a16="http://schemas.microsoft.com/office/drawing/2014/main" id="{4EEBE7E2-8984-B846-76D0-AC5FCBF6B024}"/>
              </a:ext>
            </a:extLst>
          </p:cNvPr>
          <p:cNvGraphicFramePr>
            <a:graphicFrameLocks noGrp="1"/>
          </p:cNvGraphicFramePr>
          <p:nvPr>
            <p:extLst>
              <p:ext uri="{D42A27DB-BD31-4B8C-83A1-F6EECF244321}">
                <p14:modId xmlns:p14="http://schemas.microsoft.com/office/powerpoint/2010/main" val="2873834779"/>
              </p:ext>
            </p:extLst>
          </p:nvPr>
        </p:nvGraphicFramePr>
        <p:xfrm>
          <a:off x="3135793" y="1988277"/>
          <a:ext cx="3218336" cy="853440"/>
        </p:xfrm>
        <a:graphic>
          <a:graphicData uri="http://schemas.openxmlformats.org/drawingml/2006/table">
            <a:tbl>
              <a:tblPr firstRow="1" bandRow="1">
                <a:tableStyleId>{93296810-A885-4BE3-A3E7-6D5BEEA58F35}</a:tableStyleId>
              </a:tblPr>
              <a:tblGrid>
                <a:gridCol w="1609168">
                  <a:extLst>
                    <a:ext uri="{9D8B030D-6E8A-4147-A177-3AD203B41FA5}">
                      <a16:colId xmlns:a16="http://schemas.microsoft.com/office/drawing/2014/main" val="935698355"/>
                    </a:ext>
                  </a:extLst>
                </a:gridCol>
                <a:gridCol w="1609168">
                  <a:extLst>
                    <a:ext uri="{9D8B030D-6E8A-4147-A177-3AD203B41FA5}">
                      <a16:colId xmlns:a16="http://schemas.microsoft.com/office/drawing/2014/main" val="1600882254"/>
                    </a:ext>
                  </a:extLst>
                </a:gridCol>
              </a:tblGrid>
              <a:tr h="182880">
                <a:tc>
                  <a:txBody>
                    <a:bodyPr/>
                    <a:lstStyle/>
                    <a:p>
                      <a:endParaRPr lang="en-US" sz="1400" dirty="0">
                        <a:solidFill>
                          <a:schemeClr val="bg1"/>
                        </a:solidFill>
                      </a:endParaRPr>
                    </a:p>
                  </a:txBody>
                  <a:tcPr marT="0" marB="0">
                    <a:solidFill>
                      <a:schemeClr val="tx1"/>
                    </a:solidFill>
                  </a:tcPr>
                </a:tc>
                <a:tc>
                  <a:txBody>
                    <a:bodyPr/>
                    <a:lstStyle/>
                    <a:p>
                      <a:pPr algn="ctr"/>
                      <a:r>
                        <a:rPr lang="en-US" sz="1400" dirty="0">
                          <a:solidFill>
                            <a:schemeClr val="bg1"/>
                          </a:solidFill>
                        </a:rPr>
                        <a:t>mPFS, Mo</a:t>
                      </a:r>
                    </a:p>
                  </a:txBody>
                  <a:tcPr marT="0" marB="0">
                    <a:solidFill>
                      <a:schemeClr val="tx1"/>
                    </a:solidFill>
                  </a:tcPr>
                </a:tc>
                <a:extLst>
                  <a:ext uri="{0D108BD9-81ED-4DB2-BD59-A6C34878D82A}">
                    <a16:rowId xmlns:a16="http://schemas.microsoft.com/office/drawing/2014/main" val="3291410154"/>
                  </a:ext>
                </a:extLst>
              </a:tr>
              <a:tr h="182880">
                <a:tc>
                  <a:txBody>
                    <a:bodyPr/>
                    <a:lstStyle/>
                    <a:p>
                      <a:pPr algn="r"/>
                      <a:r>
                        <a:rPr lang="en-US" sz="1400" b="1" dirty="0">
                          <a:solidFill>
                            <a:schemeClr val="accent1"/>
                          </a:solidFill>
                        </a:rPr>
                        <a:t>Selinexor (n = 174)</a:t>
                      </a:r>
                    </a:p>
                  </a:txBody>
                  <a:tcPr marT="0" marB="0">
                    <a:solidFill>
                      <a:schemeClr val="tx1"/>
                    </a:solidFill>
                  </a:tcPr>
                </a:tc>
                <a:tc>
                  <a:txBody>
                    <a:bodyPr/>
                    <a:lstStyle/>
                    <a:p>
                      <a:pPr algn="ctr"/>
                      <a:r>
                        <a:rPr lang="en-US" sz="1400" dirty="0">
                          <a:solidFill>
                            <a:schemeClr val="bg1"/>
                          </a:solidFill>
                        </a:rPr>
                        <a:t>5.7</a:t>
                      </a:r>
                    </a:p>
                  </a:txBody>
                  <a:tcPr marT="0" marB="0">
                    <a:solidFill>
                      <a:schemeClr val="tx1"/>
                    </a:solidFill>
                  </a:tcPr>
                </a:tc>
                <a:extLst>
                  <a:ext uri="{0D108BD9-81ED-4DB2-BD59-A6C34878D82A}">
                    <a16:rowId xmlns:a16="http://schemas.microsoft.com/office/drawing/2014/main" val="3998173390"/>
                  </a:ext>
                </a:extLst>
              </a:tr>
              <a:tr h="182880">
                <a:tc>
                  <a:txBody>
                    <a:bodyPr/>
                    <a:lstStyle/>
                    <a:p>
                      <a:pPr algn="r"/>
                      <a:r>
                        <a:rPr lang="en-US" sz="1400" b="1" dirty="0">
                          <a:solidFill>
                            <a:schemeClr val="accent3"/>
                          </a:solidFill>
                        </a:rPr>
                        <a:t>Placebo (n = 89)</a:t>
                      </a:r>
                    </a:p>
                  </a:txBody>
                  <a:tcPr marT="0" marB="0">
                    <a:solidFill>
                      <a:schemeClr val="tx1"/>
                    </a:solidFill>
                  </a:tcPr>
                </a:tc>
                <a:tc>
                  <a:txBody>
                    <a:bodyPr/>
                    <a:lstStyle/>
                    <a:p>
                      <a:pPr algn="ctr"/>
                      <a:r>
                        <a:rPr lang="en-US" sz="1400" dirty="0">
                          <a:solidFill>
                            <a:schemeClr val="bg1"/>
                          </a:solidFill>
                        </a:rPr>
                        <a:t>3.8</a:t>
                      </a:r>
                    </a:p>
                  </a:txBody>
                  <a:tcPr marT="0" marB="0">
                    <a:solidFill>
                      <a:schemeClr val="tx1"/>
                    </a:solidFill>
                  </a:tcPr>
                </a:tc>
                <a:extLst>
                  <a:ext uri="{0D108BD9-81ED-4DB2-BD59-A6C34878D82A}">
                    <a16:rowId xmlns:a16="http://schemas.microsoft.com/office/drawing/2014/main" val="1499337603"/>
                  </a:ext>
                </a:extLst>
              </a:tr>
              <a:tr h="182880">
                <a:tc gridSpan="2">
                  <a:txBody>
                    <a:bodyPr/>
                    <a:lstStyle/>
                    <a:p>
                      <a:r>
                        <a:rPr lang="en-US" sz="1400" dirty="0">
                          <a:solidFill>
                            <a:schemeClr val="bg1"/>
                          </a:solidFill>
                        </a:rPr>
                        <a:t>HR: </a:t>
                      </a:r>
                      <a:r>
                        <a:rPr lang="it-IT" sz="1400" dirty="0">
                          <a:solidFill>
                            <a:schemeClr val="bg1"/>
                          </a:solidFill>
                        </a:rPr>
                        <a:t>0.705 (95% CI: 0.499-0.996;</a:t>
                      </a:r>
                      <a:r>
                        <a:rPr lang="it-IT" sz="1400" i="1" dirty="0">
                          <a:solidFill>
                            <a:schemeClr val="bg1"/>
                          </a:solidFill>
                        </a:rPr>
                        <a:t> P </a:t>
                      </a:r>
                      <a:r>
                        <a:rPr lang="it-IT" sz="1400" dirty="0">
                          <a:solidFill>
                            <a:schemeClr val="bg1"/>
                          </a:solidFill>
                        </a:rPr>
                        <a:t>= .024)</a:t>
                      </a:r>
                      <a:endParaRPr lang="en-US" sz="1400" dirty="0">
                        <a:solidFill>
                          <a:schemeClr val="bg1"/>
                        </a:solidFill>
                      </a:endParaRPr>
                    </a:p>
                  </a:txBody>
                  <a:tcPr marT="0" marB="0">
                    <a:solidFill>
                      <a:schemeClr val="tx1"/>
                    </a:solidFill>
                  </a:tcPr>
                </a:tc>
                <a:tc hMerge="1">
                  <a:txBody>
                    <a:bodyPr/>
                    <a:lstStyle/>
                    <a:p>
                      <a:pPr algn="ctr"/>
                      <a:endParaRPr lang="en-US" dirty="0"/>
                    </a:p>
                  </a:txBody>
                  <a:tcPr/>
                </a:tc>
                <a:extLst>
                  <a:ext uri="{0D108BD9-81ED-4DB2-BD59-A6C34878D82A}">
                    <a16:rowId xmlns:a16="http://schemas.microsoft.com/office/drawing/2014/main" val="4093187762"/>
                  </a:ext>
                </a:extLst>
              </a:tr>
            </a:tbl>
          </a:graphicData>
        </a:graphic>
      </p:graphicFrame>
      <p:graphicFrame>
        <p:nvGraphicFramePr>
          <p:cNvPr id="662" name="Table 661">
            <a:extLst>
              <a:ext uri="{FF2B5EF4-FFF2-40B4-BE49-F238E27FC236}">
                <a16:creationId xmlns:a16="http://schemas.microsoft.com/office/drawing/2014/main" id="{80DEE143-AAB1-B6D4-F693-48860FCE9DA4}"/>
              </a:ext>
            </a:extLst>
          </p:cNvPr>
          <p:cNvGraphicFramePr>
            <a:graphicFrameLocks noGrp="1"/>
          </p:cNvGraphicFramePr>
          <p:nvPr>
            <p:extLst>
              <p:ext uri="{D42A27DB-BD31-4B8C-83A1-F6EECF244321}">
                <p14:modId xmlns:p14="http://schemas.microsoft.com/office/powerpoint/2010/main" val="4206093696"/>
              </p:ext>
            </p:extLst>
          </p:nvPr>
        </p:nvGraphicFramePr>
        <p:xfrm>
          <a:off x="9218911" y="993046"/>
          <a:ext cx="2615008" cy="1066800"/>
        </p:xfrm>
        <a:graphic>
          <a:graphicData uri="http://schemas.openxmlformats.org/drawingml/2006/table">
            <a:tbl>
              <a:tblPr firstRow="1" bandRow="1">
                <a:tableStyleId>{93296810-A885-4BE3-A3E7-6D5BEEA58F35}</a:tableStyleId>
              </a:tblPr>
              <a:tblGrid>
                <a:gridCol w="1609168">
                  <a:extLst>
                    <a:ext uri="{9D8B030D-6E8A-4147-A177-3AD203B41FA5}">
                      <a16:colId xmlns:a16="http://schemas.microsoft.com/office/drawing/2014/main" val="935698355"/>
                    </a:ext>
                  </a:extLst>
                </a:gridCol>
                <a:gridCol w="1005840">
                  <a:extLst>
                    <a:ext uri="{9D8B030D-6E8A-4147-A177-3AD203B41FA5}">
                      <a16:colId xmlns:a16="http://schemas.microsoft.com/office/drawing/2014/main" val="1600882254"/>
                    </a:ext>
                  </a:extLst>
                </a:gridCol>
              </a:tblGrid>
              <a:tr h="0">
                <a:tc>
                  <a:txBody>
                    <a:bodyPr/>
                    <a:lstStyle/>
                    <a:p>
                      <a:endParaRPr lang="en-US" sz="1400" dirty="0">
                        <a:solidFill>
                          <a:schemeClr val="bg1"/>
                        </a:solidFill>
                      </a:endParaRP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mPFS, Mo</a:t>
                      </a: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91410154"/>
                  </a:ext>
                </a:extLst>
              </a:tr>
              <a:tr h="0">
                <a:tc>
                  <a:txBody>
                    <a:bodyPr/>
                    <a:lstStyle/>
                    <a:p>
                      <a:pPr algn="r"/>
                      <a:r>
                        <a:rPr lang="en-US" sz="1400" b="1" dirty="0">
                          <a:solidFill>
                            <a:schemeClr val="accent1"/>
                          </a:solidFill>
                        </a:rPr>
                        <a:t>Selinexor (n = 79)</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4.2</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8173390"/>
                  </a:ext>
                </a:extLst>
              </a:tr>
              <a:tr h="0">
                <a:tc>
                  <a:txBody>
                    <a:bodyPr/>
                    <a:lstStyle/>
                    <a:p>
                      <a:pPr algn="r"/>
                      <a:r>
                        <a:rPr lang="en-US" sz="1400" b="1" dirty="0">
                          <a:solidFill>
                            <a:schemeClr val="accent3"/>
                          </a:solidFill>
                        </a:rPr>
                        <a:t>Placebo (n = 47)</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5.4</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9337603"/>
                  </a:ext>
                </a:extLst>
              </a:tr>
              <a:tr h="0">
                <a:tc gridSpan="2">
                  <a:txBody>
                    <a:bodyPr/>
                    <a:lstStyle/>
                    <a:p>
                      <a:pPr algn="ctr" eaLnBrk="1" hangingPunct="1">
                        <a:defRPr/>
                      </a:pPr>
                      <a:r>
                        <a:rPr lang="en-US" sz="1400" dirty="0">
                          <a:solidFill>
                            <a:schemeClr val="bg1"/>
                          </a:solidFill>
                        </a:rPr>
                        <a:t>HR: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1.34 (95% CI: 0.89-2.02;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lang="en-US" sz="1400" b="0" dirty="0">
                          <a:solidFill>
                            <a:srgbClr val="000000"/>
                          </a:solidFill>
                          <a:latin typeface="Calibri" panose="020F0502020204030204" pitchFamily="34" charset="0"/>
                          <a:ea typeface="MS PGothic" pitchFamily="34" charset="-128"/>
                        </a:rPr>
                        <a:t>9202</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p>
                  </a:txBody>
                  <a:tcPr/>
                </a:tc>
                <a:extLst>
                  <a:ext uri="{0D108BD9-81ED-4DB2-BD59-A6C34878D82A}">
                    <a16:rowId xmlns:a16="http://schemas.microsoft.com/office/drawing/2014/main" val="4093187762"/>
                  </a:ext>
                </a:extLst>
              </a:tr>
            </a:tbl>
          </a:graphicData>
        </a:graphic>
      </p:graphicFrame>
      <p:sp>
        <p:nvSpPr>
          <p:cNvPr id="4" name="TextBox 3">
            <a:extLst>
              <a:ext uri="{FF2B5EF4-FFF2-40B4-BE49-F238E27FC236}">
                <a16:creationId xmlns:a16="http://schemas.microsoft.com/office/drawing/2014/main" id="{16010943-42CB-BEA0-3EF0-97313A6C5381}"/>
              </a:ext>
            </a:extLst>
          </p:cNvPr>
          <p:cNvSpPr txBox="1"/>
          <p:nvPr/>
        </p:nvSpPr>
        <p:spPr bwMode="auto">
          <a:xfrm>
            <a:off x="2535737" y="1294341"/>
            <a:ext cx="24225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ITT (Primary Endpoint)</a:t>
            </a:r>
            <a:r>
              <a:rPr lang="en-US" baseline="30000" dirty="0">
                <a:solidFill>
                  <a:schemeClr val="bg1"/>
                </a:solidFill>
                <a:latin typeface="Calibri" panose="020F0502020204030204" pitchFamily="34" charset="0"/>
              </a:rPr>
              <a:t>1</a:t>
            </a:r>
            <a:br>
              <a:rPr lang="en-US" b="0" baseline="3000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f/u: 10.2 mo</a:t>
            </a:r>
            <a:endParaRPr lang="en-US" dirty="0">
              <a:solidFill>
                <a:schemeClr val="bg1"/>
              </a:solidFill>
              <a:latin typeface="Calibri" panose="020F0502020204030204" pitchFamily="34" charset="0"/>
            </a:endParaRPr>
          </a:p>
        </p:txBody>
      </p:sp>
      <p:sp>
        <p:nvSpPr>
          <p:cNvPr id="768" name="Rectangle 767">
            <a:extLst>
              <a:ext uri="{FF2B5EF4-FFF2-40B4-BE49-F238E27FC236}">
                <a16:creationId xmlns:a16="http://schemas.microsoft.com/office/drawing/2014/main" id="{9252EC07-07B5-E34C-1685-F704EF98D9A2}"/>
              </a:ext>
            </a:extLst>
          </p:cNvPr>
          <p:cNvSpPr/>
          <p:nvPr/>
        </p:nvSpPr>
        <p:spPr bwMode="auto">
          <a:xfrm>
            <a:off x="8672541" y="3288727"/>
            <a:ext cx="3318045" cy="1335270"/>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9" name="TextBox 768">
            <a:extLst>
              <a:ext uri="{FF2B5EF4-FFF2-40B4-BE49-F238E27FC236}">
                <a16:creationId xmlns:a16="http://schemas.microsoft.com/office/drawing/2014/main" id="{5B9C06D2-7598-F26C-1ADF-5894795353E6}"/>
              </a:ext>
            </a:extLst>
          </p:cNvPr>
          <p:cNvSpPr txBox="1"/>
          <p:nvPr/>
        </p:nvSpPr>
        <p:spPr bwMode="auto">
          <a:xfrm>
            <a:off x="8642197" y="3350229"/>
            <a:ext cx="21226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TP53 </a:t>
            </a:r>
            <a:r>
              <a:rPr lang="en-US" dirty="0">
                <a:solidFill>
                  <a:schemeClr val="bg1"/>
                </a:solidFill>
                <a:latin typeface="Calibri" panose="020F0502020204030204" pitchFamily="34" charset="0"/>
              </a:rPr>
              <a:t>WT</a:t>
            </a:r>
            <a:r>
              <a:rPr lang="en-US" baseline="30000" dirty="0">
                <a:solidFill>
                  <a:schemeClr val="bg1"/>
                </a:solidFill>
                <a:latin typeface="Calibri" panose="020F0502020204030204" pitchFamily="34" charset="0"/>
              </a:rPr>
              <a:t>2</a:t>
            </a:r>
            <a:br>
              <a:rPr lang="en-US" baseline="3000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f/u: 25.3 mo</a:t>
            </a:r>
            <a:endParaRPr lang="en-US" dirty="0">
              <a:solidFill>
                <a:schemeClr val="bg1"/>
              </a:solidFill>
              <a:latin typeface="Calibri" panose="020F0502020204030204" pitchFamily="34" charset="0"/>
            </a:endParaRPr>
          </a:p>
        </p:txBody>
      </p:sp>
      <p:sp>
        <p:nvSpPr>
          <p:cNvPr id="770" name="TextBox 98">
            <a:extLst>
              <a:ext uri="{FF2B5EF4-FFF2-40B4-BE49-F238E27FC236}">
                <a16:creationId xmlns:a16="http://schemas.microsoft.com/office/drawing/2014/main" id="{3B114498-6C81-63FF-6E3F-5BD57DA48C20}"/>
              </a:ext>
            </a:extLst>
          </p:cNvPr>
          <p:cNvSpPr txBox="1">
            <a:spLocks noChangeArrowheads="1"/>
          </p:cNvSpPr>
          <p:nvPr/>
        </p:nvSpPr>
        <p:spPr bwMode="auto">
          <a:xfrm>
            <a:off x="8711996" y="6041926"/>
            <a:ext cx="1756706" cy="307777"/>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dirty="0">
                <a:solidFill>
                  <a:schemeClr val="bg2">
                    <a:lumMod val="10000"/>
                  </a:schemeClr>
                </a:solidFill>
                <a:latin typeface="Calibri" panose="020F0502020204030204" pitchFamily="34" charset="0"/>
              </a:rPr>
              <a:t>Mo</a:t>
            </a:r>
            <a:endParaRPr kumimoji="0" lang="en-US" sz="1400" i="0" u="none" strike="noStrike" cap="none" normalizeH="0" baseline="0" dirty="0">
              <a:ln>
                <a:noFill/>
              </a:ln>
              <a:solidFill>
                <a:schemeClr val="bg2">
                  <a:lumMod val="10000"/>
                </a:schemeClr>
              </a:solidFill>
              <a:effectLst/>
              <a:latin typeface="Calibri" panose="020F0502020204030204" pitchFamily="34" charset="0"/>
            </a:endParaRPr>
          </a:p>
        </p:txBody>
      </p:sp>
      <p:sp>
        <p:nvSpPr>
          <p:cNvPr id="771" name="TextBox 98">
            <a:extLst>
              <a:ext uri="{FF2B5EF4-FFF2-40B4-BE49-F238E27FC236}">
                <a16:creationId xmlns:a16="http://schemas.microsoft.com/office/drawing/2014/main" id="{9421429A-E75E-4893-9917-A052B8F73D1B}"/>
              </a:ext>
            </a:extLst>
          </p:cNvPr>
          <p:cNvSpPr txBox="1">
            <a:spLocks noChangeArrowheads="1"/>
          </p:cNvSpPr>
          <p:nvPr/>
        </p:nvSpPr>
        <p:spPr bwMode="auto">
          <a:xfrm rot="16200000">
            <a:off x="5948432" y="4849453"/>
            <a:ext cx="1756706" cy="307777"/>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dirty="0">
                <a:solidFill>
                  <a:schemeClr val="bg2">
                    <a:lumMod val="10000"/>
                  </a:schemeClr>
                </a:solidFill>
                <a:latin typeface="Calibri" panose="020F0502020204030204" pitchFamily="34" charset="0"/>
              </a:rPr>
              <a:t>PFS Probability</a:t>
            </a:r>
            <a:endParaRPr kumimoji="0" lang="en-US" sz="1400" i="0" u="none" strike="noStrike" cap="none" normalizeH="0" baseline="0" dirty="0">
              <a:ln>
                <a:noFill/>
              </a:ln>
              <a:solidFill>
                <a:schemeClr val="bg2">
                  <a:lumMod val="10000"/>
                </a:schemeClr>
              </a:solidFill>
              <a:effectLst/>
              <a:latin typeface="Calibri" panose="020F0502020204030204" pitchFamily="34" charset="0"/>
            </a:endParaRPr>
          </a:p>
        </p:txBody>
      </p:sp>
      <p:grpSp>
        <p:nvGrpSpPr>
          <p:cNvPr id="772" name="Group 771">
            <a:extLst>
              <a:ext uri="{FF2B5EF4-FFF2-40B4-BE49-F238E27FC236}">
                <a16:creationId xmlns:a16="http://schemas.microsoft.com/office/drawing/2014/main" id="{602A230E-DC1D-FCCB-F74B-22E2248792D0}"/>
              </a:ext>
            </a:extLst>
          </p:cNvPr>
          <p:cNvGrpSpPr/>
          <p:nvPr/>
        </p:nvGrpSpPr>
        <p:grpSpPr>
          <a:xfrm>
            <a:off x="6951848" y="3953187"/>
            <a:ext cx="503664" cy="2002760"/>
            <a:chOff x="702876" y="2588031"/>
            <a:chExt cx="503664" cy="2002760"/>
          </a:xfrm>
        </p:grpSpPr>
        <p:sp>
          <p:nvSpPr>
            <p:cNvPr id="773" name="TextBox 772">
              <a:extLst>
                <a:ext uri="{FF2B5EF4-FFF2-40B4-BE49-F238E27FC236}">
                  <a16:creationId xmlns:a16="http://schemas.microsoft.com/office/drawing/2014/main" id="{56A51B62-0CED-374C-345B-768156D1855E}"/>
                </a:ext>
              </a:extLst>
            </p:cNvPr>
            <p:cNvSpPr txBox="1"/>
            <p:nvPr/>
          </p:nvSpPr>
          <p:spPr bwMode="auto">
            <a:xfrm>
              <a:off x="794248" y="258803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74" name="TextBox 773">
              <a:extLst>
                <a:ext uri="{FF2B5EF4-FFF2-40B4-BE49-F238E27FC236}">
                  <a16:creationId xmlns:a16="http://schemas.microsoft.com/office/drawing/2014/main" id="{FF717738-7537-C118-D219-6A6E67BD4D52}"/>
                </a:ext>
              </a:extLst>
            </p:cNvPr>
            <p:cNvSpPr txBox="1"/>
            <p:nvPr/>
          </p:nvSpPr>
          <p:spPr bwMode="auto">
            <a:xfrm>
              <a:off x="702876" y="300768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0.75</a:t>
              </a:r>
            </a:p>
          </p:txBody>
        </p:sp>
        <p:sp>
          <p:nvSpPr>
            <p:cNvPr id="775" name="TextBox 774">
              <a:extLst>
                <a:ext uri="{FF2B5EF4-FFF2-40B4-BE49-F238E27FC236}">
                  <a16:creationId xmlns:a16="http://schemas.microsoft.com/office/drawing/2014/main" id="{647C6C37-BCDF-9B18-8D39-48E8694E0EEE}"/>
                </a:ext>
              </a:extLst>
            </p:cNvPr>
            <p:cNvSpPr txBox="1"/>
            <p:nvPr/>
          </p:nvSpPr>
          <p:spPr bwMode="auto">
            <a:xfrm>
              <a:off x="702876" y="344141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0.50</a:t>
              </a:r>
            </a:p>
          </p:txBody>
        </p:sp>
        <p:sp>
          <p:nvSpPr>
            <p:cNvPr id="776" name="TextBox 775">
              <a:extLst>
                <a:ext uri="{FF2B5EF4-FFF2-40B4-BE49-F238E27FC236}">
                  <a16:creationId xmlns:a16="http://schemas.microsoft.com/office/drawing/2014/main" id="{3E99F112-7A90-A5C8-6002-416463C7D915}"/>
                </a:ext>
              </a:extLst>
            </p:cNvPr>
            <p:cNvSpPr txBox="1"/>
            <p:nvPr/>
          </p:nvSpPr>
          <p:spPr bwMode="auto">
            <a:xfrm>
              <a:off x="702876" y="385532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777" name="TextBox 776">
              <a:extLst>
                <a:ext uri="{FF2B5EF4-FFF2-40B4-BE49-F238E27FC236}">
                  <a16:creationId xmlns:a16="http://schemas.microsoft.com/office/drawing/2014/main" id="{23B6A269-4E3A-F6D0-9908-878B27F7C73F}"/>
                </a:ext>
              </a:extLst>
            </p:cNvPr>
            <p:cNvSpPr txBox="1"/>
            <p:nvPr/>
          </p:nvSpPr>
          <p:spPr bwMode="auto">
            <a:xfrm>
              <a:off x="930503" y="428301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778" name="Group 777">
            <a:extLst>
              <a:ext uri="{FF2B5EF4-FFF2-40B4-BE49-F238E27FC236}">
                <a16:creationId xmlns:a16="http://schemas.microsoft.com/office/drawing/2014/main" id="{FBEEAA32-7809-0224-CD94-0EDE91F48030}"/>
              </a:ext>
            </a:extLst>
          </p:cNvPr>
          <p:cNvGrpSpPr/>
          <p:nvPr/>
        </p:nvGrpSpPr>
        <p:grpSpPr>
          <a:xfrm>
            <a:off x="7328429" y="5823812"/>
            <a:ext cx="4503568" cy="307777"/>
            <a:chOff x="1193634" y="4499107"/>
            <a:chExt cx="4503568" cy="307777"/>
          </a:xfrm>
        </p:grpSpPr>
        <p:sp>
          <p:nvSpPr>
            <p:cNvPr id="779" name="TextBox 778">
              <a:extLst>
                <a:ext uri="{FF2B5EF4-FFF2-40B4-BE49-F238E27FC236}">
                  <a16:creationId xmlns:a16="http://schemas.microsoft.com/office/drawing/2014/main" id="{2FAE7114-920D-6485-725B-61EA3A4BD917}"/>
                </a:ext>
              </a:extLst>
            </p:cNvPr>
            <p:cNvSpPr txBox="1"/>
            <p:nvPr/>
          </p:nvSpPr>
          <p:spPr bwMode="auto">
            <a:xfrm>
              <a:off x="1193634"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80" name="TextBox 779">
              <a:extLst>
                <a:ext uri="{FF2B5EF4-FFF2-40B4-BE49-F238E27FC236}">
                  <a16:creationId xmlns:a16="http://schemas.microsoft.com/office/drawing/2014/main" id="{66A607F2-53AA-C69B-6C1A-791049BEE652}"/>
                </a:ext>
              </a:extLst>
            </p:cNvPr>
            <p:cNvSpPr txBox="1"/>
            <p:nvPr/>
          </p:nvSpPr>
          <p:spPr bwMode="auto">
            <a:xfrm>
              <a:off x="1548284"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81" name="TextBox 780">
              <a:extLst>
                <a:ext uri="{FF2B5EF4-FFF2-40B4-BE49-F238E27FC236}">
                  <a16:creationId xmlns:a16="http://schemas.microsoft.com/office/drawing/2014/main" id="{19B49C38-CB4B-0923-1378-5CD6D62297D7}"/>
                </a:ext>
              </a:extLst>
            </p:cNvPr>
            <p:cNvSpPr txBox="1"/>
            <p:nvPr/>
          </p:nvSpPr>
          <p:spPr bwMode="auto">
            <a:xfrm>
              <a:off x="1885417"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82" name="TextBox 781">
              <a:extLst>
                <a:ext uri="{FF2B5EF4-FFF2-40B4-BE49-F238E27FC236}">
                  <a16:creationId xmlns:a16="http://schemas.microsoft.com/office/drawing/2014/main" id="{01802748-2A07-2DBB-FA64-604123431008}"/>
                </a:ext>
              </a:extLst>
            </p:cNvPr>
            <p:cNvSpPr txBox="1"/>
            <p:nvPr/>
          </p:nvSpPr>
          <p:spPr bwMode="auto">
            <a:xfrm>
              <a:off x="2240067" y="44991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783" name="TextBox 782">
              <a:extLst>
                <a:ext uri="{FF2B5EF4-FFF2-40B4-BE49-F238E27FC236}">
                  <a16:creationId xmlns:a16="http://schemas.microsoft.com/office/drawing/2014/main" id="{80EC878C-4016-5997-F189-3026F714F605}"/>
                </a:ext>
              </a:extLst>
            </p:cNvPr>
            <p:cNvSpPr txBox="1"/>
            <p:nvPr/>
          </p:nvSpPr>
          <p:spPr bwMode="auto">
            <a:xfrm>
              <a:off x="254414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84" name="TextBox 783">
              <a:extLst>
                <a:ext uri="{FF2B5EF4-FFF2-40B4-BE49-F238E27FC236}">
                  <a16:creationId xmlns:a16="http://schemas.microsoft.com/office/drawing/2014/main" id="{33031377-1EA7-E196-8222-499284E4E793}"/>
                </a:ext>
              </a:extLst>
            </p:cNvPr>
            <p:cNvSpPr txBox="1"/>
            <p:nvPr/>
          </p:nvSpPr>
          <p:spPr bwMode="auto">
            <a:xfrm>
              <a:off x="289879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785" name="TextBox 784">
              <a:extLst>
                <a:ext uri="{FF2B5EF4-FFF2-40B4-BE49-F238E27FC236}">
                  <a16:creationId xmlns:a16="http://schemas.microsoft.com/office/drawing/2014/main" id="{08BE45AA-0533-BF1C-736A-D3F262B37470}"/>
                </a:ext>
              </a:extLst>
            </p:cNvPr>
            <p:cNvSpPr txBox="1"/>
            <p:nvPr/>
          </p:nvSpPr>
          <p:spPr bwMode="auto">
            <a:xfrm>
              <a:off x="323592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86" name="TextBox 785">
              <a:extLst>
                <a:ext uri="{FF2B5EF4-FFF2-40B4-BE49-F238E27FC236}">
                  <a16:creationId xmlns:a16="http://schemas.microsoft.com/office/drawing/2014/main" id="{10A548E6-AF80-B7E5-1C34-614369515BF1}"/>
                </a:ext>
              </a:extLst>
            </p:cNvPr>
            <p:cNvSpPr txBox="1"/>
            <p:nvPr/>
          </p:nvSpPr>
          <p:spPr bwMode="auto">
            <a:xfrm>
              <a:off x="359057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787" name="TextBox 786">
              <a:extLst>
                <a:ext uri="{FF2B5EF4-FFF2-40B4-BE49-F238E27FC236}">
                  <a16:creationId xmlns:a16="http://schemas.microsoft.com/office/drawing/2014/main" id="{E22D6E12-C2E0-9BBC-B951-F7D058427E36}"/>
                </a:ext>
              </a:extLst>
            </p:cNvPr>
            <p:cNvSpPr txBox="1"/>
            <p:nvPr/>
          </p:nvSpPr>
          <p:spPr bwMode="auto">
            <a:xfrm>
              <a:off x="393218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88" name="TextBox 787">
              <a:extLst>
                <a:ext uri="{FF2B5EF4-FFF2-40B4-BE49-F238E27FC236}">
                  <a16:creationId xmlns:a16="http://schemas.microsoft.com/office/drawing/2014/main" id="{E371D156-E061-3C76-016D-A643113FFD90}"/>
                </a:ext>
              </a:extLst>
            </p:cNvPr>
            <p:cNvSpPr txBox="1"/>
            <p:nvPr/>
          </p:nvSpPr>
          <p:spPr bwMode="auto">
            <a:xfrm>
              <a:off x="4286832"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789" name="TextBox 788">
              <a:extLst>
                <a:ext uri="{FF2B5EF4-FFF2-40B4-BE49-F238E27FC236}">
                  <a16:creationId xmlns:a16="http://schemas.microsoft.com/office/drawing/2014/main" id="{BF217359-8C5A-5BB9-BC34-21BF96327543}"/>
                </a:ext>
              </a:extLst>
            </p:cNvPr>
            <p:cNvSpPr txBox="1"/>
            <p:nvPr/>
          </p:nvSpPr>
          <p:spPr bwMode="auto">
            <a:xfrm>
              <a:off x="462396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790" name="TextBox 789">
              <a:extLst>
                <a:ext uri="{FF2B5EF4-FFF2-40B4-BE49-F238E27FC236}">
                  <a16:creationId xmlns:a16="http://schemas.microsoft.com/office/drawing/2014/main" id="{0DFCD4BF-0185-D676-5325-4960E13E27F2}"/>
                </a:ext>
              </a:extLst>
            </p:cNvPr>
            <p:cNvSpPr txBox="1"/>
            <p:nvPr/>
          </p:nvSpPr>
          <p:spPr bwMode="auto">
            <a:xfrm>
              <a:off x="4978615"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791" name="TextBox 790">
              <a:extLst>
                <a:ext uri="{FF2B5EF4-FFF2-40B4-BE49-F238E27FC236}">
                  <a16:creationId xmlns:a16="http://schemas.microsoft.com/office/drawing/2014/main" id="{0F0B1CAA-DEFB-8A2D-B2E4-14BCA5750FC0}"/>
                </a:ext>
              </a:extLst>
            </p:cNvPr>
            <p:cNvSpPr txBox="1"/>
            <p:nvPr/>
          </p:nvSpPr>
          <p:spPr bwMode="auto">
            <a:xfrm>
              <a:off x="5329794" y="4499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grpSp>
      <p:sp>
        <p:nvSpPr>
          <p:cNvPr id="792" name="Freeform: Shape 791">
            <a:extLst>
              <a:ext uri="{FF2B5EF4-FFF2-40B4-BE49-F238E27FC236}">
                <a16:creationId xmlns:a16="http://schemas.microsoft.com/office/drawing/2014/main" id="{0E019BA8-2DEC-34CE-436D-DA6C42752F64}"/>
              </a:ext>
            </a:extLst>
          </p:cNvPr>
          <p:cNvSpPr/>
          <p:nvPr/>
        </p:nvSpPr>
        <p:spPr bwMode="auto">
          <a:xfrm>
            <a:off x="7465120" y="4049104"/>
            <a:ext cx="4264025" cy="1774708"/>
          </a:xfrm>
          <a:custGeom>
            <a:avLst/>
            <a:gdLst>
              <a:gd name="connsiteX0" fmla="*/ 4257675 w 4257675"/>
              <a:gd name="connsiteY0" fmla="*/ 1638300 h 1638300"/>
              <a:gd name="connsiteX1" fmla="*/ 0 w 4257675"/>
              <a:gd name="connsiteY1" fmla="*/ 1638300 h 1638300"/>
              <a:gd name="connsiteX2" fmla="*/ 0 w 4257675"/>
              <a:gd name="connsiteY2" fmla="*/ 0 h 1638300"/>
              <a:gd name="connsiteX3" fmla="*/ 44450 w 4257675"/>
              <a:gd name="connsiteY3" fmla="*/ 3175 h 1638300"/>
              <a:gd name="connsiteX0" fmla="*/ 4257675 w 4257675"/>
              <a:gd name="connsiteY0" fmla="*/ 1638300 h 1638300"/>
              <a:gd name="connsiteX1" fmla="*/ 0 w 4257675"/>
              <a:gd name="connsiteY1" fmla="*/ 1638300 h 1638300"/>
              <a:gd name="connsiteX2" fmla="*/ 0 w 4257675"/>
              <a:gd name="connsiteY2" fmla="*/ 0 h 1638300"/>
            </a:gdLst>
            <a:ahLst/>
            <a:cxnLst>
              <a:cxn ang="0">
                <a:pos x="connsiteX0" y="connsiteY0"/>
              </a:cxn>
              <a:cxn ang="0">
                <a:pos x="connsiteX1" y="connsiteY1"/>
              </a:cxn>
              <a:cxn ang="0">
                <a:pos x="connsiteX2" y="connsiteY2"/>
              </a:cxn>
            </a:cxnLst>
            <a:rect l="l" t="t" r="r" b="b"/>
            <a:pathLst>
              <a:path w="4257675" h="1638300">
                <a:moveTo>
                  <a:pt x="4257675" y="1638300"/>
                </a:moveTo>
                <a:lnTo>
                  <a:pt x="0" y="163830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793" name="Group 792">
            <a:extLst>
              <a:ext uri="{FF2B5EF4-FFF2-40B4-BE49-F238E27FC236}">
                <a16:creationId xmlns:a16="http://schemas.microsoft.com/office/drawing/2014/main" id="{6EEE1771-A512-E534-4514-A8403C2E8161}"/>
              </a:ext>
            </a:extLst>
          </p:cNvPr>
          <p:cNvGrpSpPr/>
          <p:nvPr/>
        </p:nvGrpSpPr>
        <p:grpSpPr>
          <a:xfrm>
            <a:off x="7390533" y="4109312"/>
            <a:ext cx="74588" cy="1714500"/>
            <a:chOff x="851199" y="2744156"/>
            <a:chExt cx="1433933" cy="1714500"/>
          </a:xfrm>
        </p:grpSpPr>
        <p:cxnSp>
          <p:nvCxnSpPr>
            <p:cNvPr id="794" name="Straight Connector 793">
              <a:extLst>
                <a:ext uri="{FF2B5EF4-FFF2-40B4-BE49-F238E27FC236}">
                  <a16:creationId xmlns:a16="http://schemas.microsoft.com/office/drawing/2014/main" id="{0E60C9CA-F49D-F727-98A8-7C63E2D28E8A}"/>
                </a:ext>
              </a:extLst>
            </p:cNvPr>
            <p:cNvCxnSpPr>
              <a:cxnSpLocks/>
            </p:cNvCxnSpPr>
            <p:nvPr/>
          </p:nvCxnSpPr>
          <p:spPr bwMode="auto">
            <a:xfrm>
              <a:off x="851199" y="27441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194397B4-DD1F-8BAC-F2D1-EBE7F108C345}"/>
                </a:ext>
              </a:extLst>
            </p:cNvPr>
            <p:cNvCxnSpPr>
              <a:cxnSpLocks/>
            </p:cNvCxnSpPr>
            <p:nvPr/>
          </p:nvCxnSpPr>
          <p:spPr bwMode="auto">
            <a:xfrm>
              <a:off x="851199" y="44586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9CCB0D9D-AFA4-48B8-5DDC-AD0330469BBE}"/>
                </a:ext>
              </a:extLst>
            </p:cNvPr>
            <p:cNvCxnSpPr>
              <a:cxnSpLocks/>
            </p:cNvCxnSpPr>
            <p:nvPr/>
          </p:nvCxnSpPr>
          <p:spPr bwMode="auto">
            <a:xfrm>
              <a:off x="851199" y="403003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1B7E4ACE-C732-6DD1-E7C8-9BE3B22AFACD}"/>
                </a:ext>
              </a:extLst>
            </p:cNvPr>
            <p:cNvCxnSpPr>
              <a:cxnSpLocks/>
            </p:cNvCxnSpPr>
            <p:nvPr/>
          </p:nvCxnSpPr>
          <p:spPr bwMode="auto">
            <a:xfrm>
              <a:off x="851199" y="360140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26BF2CFC-6F2B-E713-C676-FF58C583A285}"/>
                </a:ext>
              </a:extLst>
            </p:cNvPr>
            <p:cNvCxnSpPr>
              <a:cxnSpLocks/>
            </p:cNvCxnSpPr>
            <p:nvPr/>
          </p:nvCxnSpPr>
          <p:spPr bwMode="auto">
            <a:xfrm>
              <a:off x="851199" y="3172781"/>
              <a:ext cx="14339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9" name="Group 798">
            <a:extLst>
              <a:ext uri="{FF2B5EF4-FFF2-40B4-BE49-F238E27FC236}">
                <a16:creationId xmlns:a16="http://schemas.microsoft.com/office/drawing/2014/main" id="{5DE895AE-112A-E917-ACAE-8FFD56C8DCB6}"/>
              </a:ext>
            </a:extLst>
          </p:cNvPr>
          <p:cNvGrpSpPr/>
          <p:nvPr/>
        </p:nvGrpSpPr>
        <p:grpSpPr>
          <a:xfrm>
            <a:off x="7466541" y="5820957"/>
            <a:ext cx="4178474" cy="78099"/>
            <a:chOff x="1331746" y="4201546"/>
            <a:chExt cx="4178474" cy="509413"/>
          </a:xfrm>
        </p:grpSpPr>
        <p:grpSp>
          <p:nvGrpSpPr>
            <p:cNvPr id="800" name="Group 799">
              <a:extLst>
                <a:ext uri="{FF2B5EF4-FFF2-40B4-BE49-F238E27FC236}">
                  <a16:creationId xmlns:a16="http://schemas.microsoft.com/office/drawing/2014/main" id="{882C6458-776F-C55B-AD31-6FF1C45A77EA}"/>
                </a:ext>
              </a:extLst>
            </p:cNvPr>
            <p:cNvGrpSpPr/>
            <p:nvPr/>
          </p:nvGrpSpPr>
          <p:grpSpPr>
            <a:xfrm rot="5400000">
              <a:off x="1773242" y="3760051"/>
              <a:ext cx="509412" cy="1392404"/>
              <a:chOff x="851199" y="2744156"/>
              <a:chExt cx="1433933" cy="1714500"/>
            </a:xfrm>
          </p:grpSpPr>
          <p:cxnSp>
            <p:nvCxnSpPr>
              <p:cNvPr id="810" name="Straight Connector 809">
                <a:extLst>
                  <a:ext uri="{FF2B5EF4-FFF2-40B4-BE49-F238E27FC236}">
                    <a16:creationId xmlns:a16="http://schemas.microsoft.com/office/drawing/2014/main" id="{5BDFF13B-1FAE-8D68-8965-9C00FD38F104}"/>
                  </a:ext>
                </a:extLst>
              </p:cNvPr>
              <p:cNvCxnSpPr>
                <a:cxnSpLocks/>
              </p:cNvCxnSpPr>
              <p:nvPr/>
            </p:nvCxnSpPr>
            <p:spPr bwMode="auto">
              <a:xfrm>
                <a:off x="851199" y="27441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CFF4A874-9438-9E81-DAB1-E82D2C5BCD3E}"/>
                  </a:ext>
                </a:extLst>
              </p:cNvPr>
              <p:cNvCxnSpPr>
                <a:cxnSpLocks/>
              </p:cNvCxnSpPr>
              <p:nvPr/>
            </p:nvCxnSpPr>
            <p:spPr bwMode="auto">
              <a:xfrm>
                <a:off x="851199" y="44586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BF364B68-2983-5C9A-7B80-E9037021EEC6}"/>
                  </a:ext>
                </a:extLst>
              </p:cNvPr>
              <p:cNvCxnSpPr>
                <a:cxnSpLocks/>
              </p:cNvCxnSpPr>
              <p:nvPr/>
            </p:nvCxnSpPr>
            <p:spPr bwMode="auto">
              <a:xfrm>
                <a:off x="851199" y="403003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80FA9AA3-792B-3F7B-C8A4-DF8549022102}"/>
                  </a:ext>
                </a:extLst>
              </p:cNvPr>
              <p:cNvCxnSpPr>
                <a:cxnSpLocks/>
              </p:cNvCxnSpPr>
              <p:nvPr/>
            </p:nvCxnSpPr>
            <p:spPr bwMode="auto">
              <a:xfrm>
                <a:off x="851199" y="360140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2E85C319-34AA-7834-2E53-107ACBD3A217}"/>
                  </a:ext>
                </a:extLst>
              </p:cNvPr>
              <p:cNvCxnSpPr>
                <a:cxnSpLocks/>
              </p:cNvCxnSpPr>
              <p:nvPr/>
            </p:nvCxnSpPr>
            <p:spPr bwMode="auto">
              <a:xfrm>
                <a:off x="851199" y="3172781"/>
                <a:ext cx="14339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1" name="Group 800">
              <a:extLst>
                <a:ext uri="{FF2B5EF4-FFF2-40B4-BE49-F238E27FC236}">
                  <a16:creationId xmlns:a16="http://schemas.microsoft.com/office/drawing/2014/main" id="{91877332-6EF1-DCD4-B70A-CB6928E5055C}"/>
                </a:ext>
              </a:extLst>
            </p:cNvPr>
            <p:cNvGrpSpPr/>
            <p:nvPr/>
          </p:nvGrpSpPr>
          <p:grpSpPr>
            <a:xfrm rot="5400000">
              <a:off x="4036393" y="3237130"/>
              <a:ext cx="509412" cy="2438243"/>
              <a:chOff x="851197" y="1456390"/>
              <a:chExt cx="1433937" cy="3002266"/>
            </a:xfrm>
          </p:grpSpPr>
          <p:cxnSp>
            <p:nvCxnSpPr>
              <p:cNvPr id="802" name="Straight Connector 801">
                <a:extLst>
                  <a:ext uri="{FF2B5EF4-FFF2-40B4-BE49-F238E27FC236}">
                    <a16:creationId xmlns:a16="http://schemas.microsoft.com/office/drawing/2014/main" id="{9DF3B849-F8F1-ACA3-1084-446B8E24EE69}"/>
                  </a:ext>
                </a:extLst>
              </p:cNvPr>
              <p:cNvCxnSpPr>
                <a:cxnSpLocks/>
              </p:cNvCxnSpPr>
              <p:nvPr/>
            </p:nvCxnSpPr>
            <p:spPr bwMode="auto">
              <a:xfrm>
                <a:off x="851199" y="27441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E5B5E5FB-CDC0-A71F-575B-4E589D174FDA}"/>
                  </a:ext>
                </a:extLst>
              </p:cNvPr>
              <p:cNvCxnSpPr>
                <a:cxnSpLocks/>
              </p:cNvCxnSpPr>
              <p:nvPr/>
            </p:nvCxnSpPr>
            <p:spPr bwMode="auto">
              <a:xfrm>
                <a:off x="851199" y="445865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D54BB040-D503-2B82-6DE6-75061176FA17}"/>
                  </a:ext>
                </a:extLst>
              </p:cNvPr>
              <p:cNvCxnSpPr>
                <a:cxnSpLocks/>
              </p:cNvCxnSpPr>
              <p:nvPr/>
            </p:nvCxnSpPr>
            <p:spPr bwMode="auto">
              <a:xfrm>
                <a:off x="851199" y="403003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DE34A089-43C2-A639-0D7C-6529DDCCDA17}"/>
                  </a:ext>
                </a:extLst>
              </p:cNvPr>
              <p:cNvCxnSpPr>
                <a:cxnSpLocks/>
              </p:cNvCxnSpPr>
              <p:nvPr/>
            </p:nvCxnSpPr>
            <p:spPr bwMode="auto">
              <a:xfrm>
                <a:off x="851199" y="3601406"/>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24F7B237-FC1D-FF8F-037A-DBDBD8442990}"/>
                  </a:ext>
                </a:extLst>
              </p:cNvPr>
              <p:cNvCxnSpPr>
                <a:cxnSpLocks/>
              </p:cNvCxnSpPr>
              <p:nvPr/>
            </p:nvCxnSpPr>
            <p:spPr bwMode="auto">
              <a:xfrm>
                <a:off x="851199" y="3172781"/>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66FF4CED-9978-903E-4007-63B6C109BCBC}"/>
                  </a:ext>
                </a:extLst>
              </p:cNvPr>
              <p:cNvCxnSpPr>
                <a:cxnSpLocks/>
              </p:cNvCxnSpPr>
              <p:nvPr/>
            </p:nvCxnSpPr>
            <p:spPr bwMode="auto">
              <a:xfrm>
                <a:off x="851202" y="1456390"/>
                <a:ext cx="1433932" cy="0"/>
              </a:xfrm>
              <a:prstGeom prst="line">
                <a:avLst/>
              </a:prstGeom>
              <a:noFill/>
              <a:ln w="28575" cap="flat" cmpd="sng" algn="ctr">
                <a:solidFill>
                  <a:schemeClr val="bg1"/>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C4DF1398-CB9C-1FD2-A196-6708DF0380E0}"/>
                  </a:ext>
                </a:extLst>
              </p:cNvPr>
              <p:cNvCxnSpPr>
                <a:cxnSpLocks/>
              </p:cNvCxnSpPr>
              <p:nvPr/>
            </p:nvCxnSpPr>
            <p:spPr bwMode="auto">
              <a:xfrm>
                <a:off x="851198" y="2313639"/>
                <a:ext cx="1433933" cy="0"/>
              </a:xfrm>
              <a:prstGeom prst="line">
                <a:avLst/>
              </a:prstGeom>
              <a:noFill/>
              <a:ln w="28575" cap="flat" cmpd="sng" algn="ctr">
                <a:solidFill>
                  <a:schemeClr val="bg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7B2ADD31-6E9A-567F-1540-93C2C27947A2}"/>
                  </a:ext>
                </a:extLst>
              </p:cNvPr>
              <p:cNvCxnSpPr>
                <a:cxnSpLocks/>
              </p:cNvCxnSpPr>
              <p:nvPr/>
            </p:nvCxnSpPr>
            <p:spPr bwMode="auto">
              <a:xfrm>
                <a:off x="851197" y="1885014"/>
                <a:ext cx="143393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15" name="Group 814">
            <a:extLst>
              <a:ext uri="{FF2B5EF4-FFF2-40B4-BE49-F238E27FC236}">
                <a16:creationId xmlns:a16="http://schemas.microsoft.com/office/drawing/2014/main" id="{56AC87B2-1399-0EE4-8114-F2D683E35320}"/>
              </a:ext>
            </a:extLst>
          </p:cNvPr>
          <p:cNvGrpSpPr/>
          <p:nvPr/>
        </p:nvGrpSpPr>
        <p:grpSpPr>
          <a:xfrm>
            <a:off x="7477820" y="4959921"/>
            <a:ext cx="3168650" cy="848995"/>
            <a:chOff x="1343025" y="3594765"/>
            <a:chExt cx="3168650" cy="848995"/>
          </a:xfrm>
        </p:grpSpPr>
        <p:cxnSp>
          <p:nvCxnSpPr>
            <p:cNvPr id="816" name="Straight Connector 815">
              <a:extLst>
                <a:ext uri="{FF2B5EF4-FFF2-40B4-BE49-F238E27FC236}">
                  <a16:creationId xmlns:a16="http://schemas.microsoft.com/office/drawing/2014/main" id="{4D094130-E0B7-E0C3-69F4-58464C1D7CE9}"/>
                </a:ext>
              </a:extLst>
            </p:cNvPr>
            <p:cNvCxnSpPr/>
            <p:nvPr/>
          </p:nvCxnSpPr>
          <p:spPr bwMode="auto">
            <a:xfrm>
              <a:off x="1935161" y="3594765"/>
              <a:ext cx="0" cy="84899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817" name="Freeform: Shape 816">
              <a:extLst>
                <a:ext uri="{FF2B5EF4-FFF2-40B4-BE49-F238E27FC236}">
                  <a16:creationId xmlns:a16="http://schemas.microsoft.com/office/drawing/2014/main" id="{FFABFE38-D7C4-3466-80A0-EC75381D2263}"/>
                </a:ext>
              </a:extLst>
            </p:cNvPr>
            <p:cNvSpPr/>
            <p:nvPr/>
          </p:nvSpPr>
          <p:spPr bwMode="auto">
            <a:xfrm>
              <a:off x="1343025" y="3597275"/>
              <a:ext cx="3168650" cy="841375"/>
            </a:xfrm>
            <a:custGeom>
              <a:avLst/>
              <a:gdLst>
                <a:gd name="connsiteX0" fmla="*/ 3168650 w 3168650"/>
                <a:gd name="connsiteY0" fmla="*/ 841375 h 841375"/>
                <a:gd name="connsiteX1" fmla="*/ 3168650 w 3168650"/>
                <a:gd name="connsiteY1" fmla="*/ 0 h 841375"/>
                <a:gd name="connsiteX2" fmla="*/ 0 w 3168650"/>
                <a:gd name="connsiteY2" fmla="*/ 0 h 841375"/>
              </a:gdLst>
              <a:ahLst/>
              <a:cxnLst>
                <a:cxn ang="0">
                  <a:pos x="connsiteX0" y="connsiteY0"/>
                </a:cxn>
                <a:cxn ang="0">
                  <a:pos x="connsiteX1" y="connsiteY1"/>
                </a:cxn>
                <a:cxn ang="0">
                  <a:pos x="connsiteX2" y="connsiteY2"/>
                </a:cxn>
              </a:cxnLst>
              <a:rect l="l" t="t" r="r" b="b"/>
              <a:pathLst>
                <a:path w="3168650" h="841375">
                  <a:moveTo>
                    <a:pt x="3168650" y="841375"/>
                  </a:moveTo>
                  <a:lnTo>
                    <a:pt x="3168650" y="0"/>
                  </a:lnTo>
                  <a:lnTo>
                    <a:pt x="0" y="0"/>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grpSp>
      <p:sp>
        <p:nvSpPr>
          <p:cNvPr id="818" name="Freeform: Shape 817">
            <a:extLst>
              <a:ext uri="{FF2B5EF4-FFF2-40B4-BE49-F238E27FC236}">
                <a16:creationId xmlns:a16="http://schemas.microsoft.com/office/drawing/2014/main" id="{97B9614D-8F22-7FEA-B9D8-1B1788B95D44}"/>
              </a:ext>
            </a:extLst>
          </p:cNvPr>
          <p:cNvSpPr/>
          <p:nvPr/>
        </p:nvSpPr>
        <p:spPr bwMode="auto">
          <a:xfrm>
            <a:off x="7528620" y="4108356"/>
            <a:ext cx="4210050" cy="873125"/>
          </a:xfrm>
          <a:custGeom>
            <a:avLst/>
            <a:gdLst>
              <a:gd name="connsiteX0" fmla="*/ 4210050 w 4210050"/>
              <a:gd name="connsiteY0" fmla="*/ 873125 h 873125"/>
              <a:gd name="connsiteX1" fmla="*/ 3114675 w 4210050"/>
              <a:gd name="connsiteY1" fmla="*/ 873125 h 873125"/>
              <a:gd name="connsiteX2" fmla="*/ 3114675 w 4210050"/>
              <a:gd name="connsiteY2" fmla="*/ 800100 h 873125"/>
              <a:gd name="connsiteX3" fmla="*/ 2355850 w 4210050"/>
              <a:gd name="connsiteY3" fmla="*/ 800100 h 873125"/>
              <a:gd name="connsiteX4" fmla="*/ 2355850 w 4210050"/>
              <a:gd name="connsiteY4" fmla="*/ 755650 h 873125"/>
              <a:gd name="connsiteX5" fmla="*/ 2174875 w 4210050"/>
              <a:gd name="connsiteY5" fmla="*/ 755650 h 873125"/>
              <a:gd name="connsiteX6" fmla="*/ 2174875 w 4210050"/>
              <a:gd name="connsiteY6" fmla="*/ 717550 h 873125"/>
              <a:gd name="connsiteX7" fmla="*/ 1530350 w 4210050"/>
              <a:gd name="connsiteY7" fmla="*/ 717550 h 873125"/>
              <a:gd name="connsiteX8" fmla="*/ 1530350 w 4210050"/>
              <a:gd name="connsiteY8" fmla="*/ 692150 h 873125"/>
              <a:gd name="connsiteX9" fmla="*/ 1460500 w 4210050"/>
              <a:gd name="connsiteY9" fmla="*/ 692150 h 873125"/>
              <a:gd name="connsiteX10" fmla="*/ 1460500 w 4210050"/>
              <a:gd name="connsiteY10" fmla="*/ 669925 h 873125"/>
              <a:gd name="connsiteX11" fmla="*/ 1409700 w 4210050"/>
              <a:gd name="connsiteY11" fmla="*/ 669925 h 873125"/>
              <a:gd name="connsiteX12" fmla="*/ 1409700 w 4210050"/>
              <a:gd name="connsiteY12" fmla="*/ 641350 h 873125"/>
              <a:gd name="connsiteX13" fmla="*/ 1301750 w 4210050"/>
              <a:gd name="connsiteY13" fmla="*/ 641350 h 873125"/>
              <a:gd name="connsiteX14" fmla="*/ 1301750 w 4210050"/>
              <a:gd name="connsiteY14" fmla="*/ 615950 h 873125"/>
              <a:gd name="connsiteX15" fmla="*/ 1009650 w 4210050"/>
              <a:gd name="connsiteY15" fmla="*/ 615950 h 873125"/>
              <a:gd name="connsiteX16" fmla="*/ 1009650 w 4210050"/>
              <a:gd name="connsiteY16" fmla="*/ 596900 h 873125"/>
              <a:gd name="connsiteX17" fmla="*/ 784225 w 4210050"/>
              <a:gd name="connsiteY17" fmla="*/ 596900 h 873125"/>
              <a:gd name="connsiteX18" fmla="*/ 800100 w 4210050"/>
              <a:gd name="connsiteY18" fmla="*/ 581025 h 873125"/>
              <a:gd name="connsiteX19" fmla="*/ 685800 w 4210050"/>
              <a:gd name="connsiteY19" fmla="*/ 581025 h 873125"/>
              <a:gd name="connsiteX20" fmla="*/ 685800 w 4210050"/>
              <a:gd name="connsiteY20" fmla="*/ 546100 h 873125"/>
              <a:gd name="connsiteX21" fmla="*/ 603250 w 4210050"/>
              <a:gd name="connsiteY21" fmla="*/ 546100 h 873125"/>
              <a:gd name="connsiteX22" fmla="*/ 603250 w 4210050"/>
              <a:gd name="connsiteY22" fmla="*/ 520700 h 873125"/>
              <a:gd name="connsiteX23" fmla="*/ 568325 w 4210050"/>
              <a:gd name="connsiteY23" fmla="*/ 520700 h 873125"/>
              <a:gd name="connsiteX24" fmla="*/ 568325 w 4210050"/>
              <a:gd name="connsiteY24" fmla="*/ 495300 h 873125"/>
              <a:gd name="connsiteX25" fmla="*/ 374650 w 4210050"/>
              <a:gd name="connsiteY25" fmla="*/ 495300 h 873125"/>
              <a:gd name="connsiteX26" fmla="*/ 374650 w 4210050"/>
              <a:gd name="connsiteY26" fmla="*/ 447675 h 873125"/>
              <a:gd name="connsiteX27" fmla="*/ 365125 w 4210050"/>
              <a:gd name="connsiteY27" fmla="*/ 447675 h 873125"/>
              <a:gd name="connsiteX28" fmla="*/ 365125 w 4210050"/>
              <a:gd name="connsiteY28" fmla="*/ 320675 h 873125"/>
              <a:gd name="connsiteX29" fmla="*/ 352425 w 4210050"/>
              <a:gd name="connsiteY29" fmla="*/ 320675 h 873125"/>
              <a:gd name="connsiteX30" fmla="*/ 352425 w 4210050"/>
              <a:gd name="connsiteY30" fmla="*/ 276225 h 873125"/>
              <a:gd name="connsiteX31" fmla="*/ 336550 w 4210050"/>
              <a:gd name="connsiteY31" fmla="*/ 276225 h 873125"/>
              <a:gd name="connsiteX32" fmla="*/ 336550 w 4210050"/>
              <a:gd name="connsiteY32" fmla="*/ 263525 h 873125"/>
              <a:gd name="connsiteX33" fmla="*/ 238125 w 4210050"/>
              <a:gd name="connsiteY33" fmla="*/ 263525 h 873125"/>
              <a:gd name="connsiteX34" fmla="*/ 238125 w 4210050"/>
              <a:gd name="connsiteY34" fmla="*/ 234950 h 873125"/>
              <a:gd name="connsiteX35" fmla="*/ 171450 w 4210050"/>
              <a:gd name="connsiteY35" fmla="*/ 234950 h 873125"/>
              <a:gd name="connsiteX36" fmla="*/ 171450 w 4210050"/>
              <a:gd name="connsiteY36" fmla="*/ 174625 h 873125"/>
              <a:gd name="connsiteX37" fmla="*/ 161925 w 4210050"/>
              <a:gd name="connsiteY37" fmla="*/ 174625 h 873125"/>
              <a:gd name="connsiteX38" fmla="*/ 161925 w 4210050"/>
              <a:gd name="connsiteY38" fmla="*/ 155575 h 873125"/>
              <a:gd name="connsiteX39" fmla="*/ 146050 w 4210050"/>
              <a:gd name="connsiteY39" fmla="*/ 155575 h 873125"/>
              <a:gd name="connsiteX40" fmla="*/ 146050 w 4210050"/>
              <a:gd name="connsiteY40" fmla="*/ 44450 h 873125"/>
              <a:gd name="connsiteX41" fmla="*/ 31750 w 4210050"/>
              <a:gd name="connsiteY41" fmla="*/ 44450 h 873125"/>
              <a:gd name="connsiteX42" fmla="*/ 31750 w 4210050"/>
              <a:gd name="connsiteY42" fmla="*/ 22225 h 873125"/>
              <a:gd name="connsiteX43" fmla="*/ 0 w 4210050"/>
              <a:gd name="connsiteY43" fmla="*/ 22225 h 873125"/>
              <a:gd name="connsiteX44" fmla="*/ 0 w 4210050"/>
              <a:gd name="connsiteY44" fmla="*/ 0 h 873125"/>
              <a:gd name="connsiteX0" fmla="*/ 4210050 w 4210050"/>
              <a:gd name="connsiteY0" fmla="*/ 873125 h 873125"/>
              <a:gd name="connsiteX1" fmla="*/ 3114675 w 4210050"/>
              <a:gd name="connsiteY1" fmla="*/ 873125 h 873125"/>
              <a:gd name="connsiteX2" fmla="*/ 3114675 w 4210050"/>
              <a:gd name="connsiteY2" fmla="*/ 800100 h 873125"/>
              <a:gd name="connsiteX3" fmla="*/ 2355850 w 4210050"/>
              <a:gd name="connsiteY3" fmla="*/ 800100 h 873125"/>
              <a:gd name="connsiteX4" fmla="*/ 2355850 w 4210050"/>
              <a:gd name="connsiteY4" fmla="*/ 755650 h 873125"/>
              <a:gd name="connsiteX5" fmla="*/ 2174875 w 4210050"/>
              <a:gd name="connsiteY5" fmla="*/ 755650 h 873125"/>
              <a:gd name="connsiteX6" fmla="*/ 2174875 w 4210050"/>
              <a:gd name="connsiteY6" fmla="*/ 717550 h 873125"/>
              <a:gd name="connsiteX7" fmla="*/ 1530350 w 4210050"/>
              <a:gd name="connsiteY7" fmla="*/ 717550 h 873125"/>
              <a:gd name="connsiteX8" fmla="*/ 1530350 w 4210050"/>
              <a:gd name="connsiteY8" fmla="*/ 692150 h 873125"/>
              <a:gd name="connsiteX9" fmla="*/ 1460500 w 4210050"/>
              <a:gd name="connsiteY9" fmla="*/ 692150 h 873125"/>
              <a:gd name="connsiteX10" fmla="*/ 1460500 w 4210050"/>
              <a:gd name="connsiteY10" fmla="*/ 669925 h 873125"/>
              <a:gd name="connsiteX11" fmla="*/ 1409700 w 4210050"/>
              <a:gd name="connsiteY11" fmla="*/ 669925 h 873125"/>
              <a:gd name="connsiteX12" fmla="*/ 1409700 w 4210050"/>
              <a:gd name="connsiteY12" fmla="*/ 641350 h 873125"/>
              <a:gd name="connsiteX13" fmla="*/ 1301750 w 4210050"/>
              <a:gd name="connsiteY13" fmla="*/ 641350 h 873125"/>
              <a:gd name="connsiteX14" fmla="*/ 1301750 w 4210050"/>
              <a:gd name="connsiteY14" fmla="*/ 615950 h 873125"/>
              <a:gd name="connsiteX15" fmla="*/ 1009650 w 4210050"/>
              <a:gd name="connsiteY15" fmla="*/ 615950 h 873125"/>
              <a:gd name="connsiteX16" fmla="*/ 1009650 w 4210050"/>
              <a:gd name="connsiteY16" fmla="*/ 596900 h 873125"/>
              <a:gd name="connsiteX17" fmla="*/ 784225 w 4210050"/>
              <a:gd name="connsiteY17" fmla="*/ 596900 h 873125"/>
              <a:gd name="connsiteX18" fmla="*/ 777875 w 4210050"/>
              <a:gd name="connsiteY18" fmla="*/ 565150 h 873125"/>
              <a:gd name="connsiteX19" fmla="*/ 685800 w 4210050"/>
              <a:gd name="connsiteY19" fmla="*/ 581025 h 873125"/>
              <a:gd name="connsiteX20" fmla="*/ 685800 w 4210050"/>
              <a:gd name="connsiteY20" fmla="*/ 546100 h 873125"/>
              <a:gd name="connsiteX21" fmla="*/ 603250 w 4210050"/>
              <a:gd name="connsiteY21" fmla="*/ 546100 h 873125"/>
              <a:gd name="connsiteX22" fmla="*/ 603250 w 4210050"/>
              <a:gd name="connsiteY22" fmla="*/ 520700 h 873125"/>
              <a:gd name="connsiteX23" fmla="*/ 568325 w 4210050"/>
              <a:gd name="connsiteY23" fmla="*/ 520700 h 873125"/>
              <a:gd name="connsiteX24" fmla="*/ 568325 w 4210050"/>
              <a:gd name="connsiteY24" fmla="*/ 495300 h 873125"/>
              <a:gd name="connsiteX25" fmla="*/ 374650 w 4210050"/>
              <a:gd name="connsiteY25" fmla="*/ 495300 h 873125"/>
              <a:gd name="connsiteX26" fmla="*/ 374650 w 4210050"/>
              <a:gd name="connsiteY26" fmla="*/ 447675 h 873125"/>
              <a:gd name="connsiteX27" fmla="*/ 365125 w 4210050"/>
              <a:gd name="connsiteY27" fmla="*/ 447675 h 873125"/>
              <a:gd name="connsiteX28" fmla="*/ 365125 w 4210050"/>
              <a:gd name="connsiteY28" fmla="*/ 320675 h 873125"/>
              <a:gd name="connsiteX29" fmla="*/ 352425 w 4210050"/>
              <a:gd name="connsiteY29" fmla="*/ 320675 h 873125"/>
              <a:gd name="connsiteX30" fmla="*/ 352425 w 4210050"/>
              <a:gd name="connsiteY30" fmla="*/ 276225 h 873125"/>
              <a:gd name="connsiteX31" fmla="*/ 336550 w 4210050"/>
              <a:gd name="connsiteY31" fmla="*/ 276225 h 873125"/>
              <a:gd name="connsiteX32" fmla="*/ 336550 w 4210050"/>
              <a:gd name="connsiteY32" fmla="*/ 263525 h 873125"/>
              <a:gd name="connsiteX33" fmla="*/ 238125 w 4210050"/>
              <a:gd name="connsiteY33" fmla="*/ 263525 h 873125"/>
              <a:gd name="connsiteX34" fmla="*/ 238125 w 4210050"/>
              <a:gd name="connsiteY34" fmla="*/ 234950 h 873125"/>
              <a:gd name="connsiteX35" fmla="*/ 171450 w 4210050"/>
              <a:gd name="connsiteY35" fmla="*/ 234950 h 873125"/>
              <a:gd name="connsiteX36" fmla="*/ 171450 w 4210050"/>
              <a:gd name="connsiteY36" fmla="*/ 174625 h 873125"/>
              <a:gd name="connsiteX37" fmla="*/ 161925 w 4210050"/>
              <a:gd name="connsiteY37" fmla="*/ 174625 h 873125"/>
              <a:gd name="connsiteX38" fmla="*/ 161925 w 4210050"/>
              <a:gd name="connsiteY38" fmla="*/ 155575 h 873125"/>
              <a:gd name="connsiteX39" fmla="*/ 146050 w 4210050"/>
              <a:gd name="connsiteY39" fmla="*/ 155575 h 873125"/>
              <a:gd name="connsiteX40" fmla="*/ 146050 w 4210050"/>
              <a:gd name="connsiteY40" fmla="*/ 44450 h 873125"/>
              <a:gd name="connsiteX41" fmla="*/ 31750 w 4210050"/>
              <a:gd name="connsiteY41" fmla="*/ 44450 h 873125"/>
              <a:gd name="connsiteX42" fmla="*/ 31750 w 4210050"/>
              <a:gd name="connsiteY42" fmla="*/ 22225 h 873125"/>
              <a:gd name="connsiteX43" fmla="*/ 0 w 4210050"/>
              <a:gd name="connsiteY43" fmla="*/ 22225 h 873125"/>
              <a:gd name="connsiteX44" fmla="*/ 0 w 4210050"/>
              <a:gd name="connsiteY44" fmla="*/ 0 h 873125"/>
              <a:gd name="connsiteX0" fmla="*/ 4210050 w 4210050"/>
              <a:gd name="connsiteY0" fmla="*/ 873125 h 873125"/>
              <a:gd name="connsiteX1" fmla="*/ 3114675 w 4210050"/>
              <a:gd name="connsiteY1" fmla="*/ 873125 h 873125"/>
              <a:gd name="connsiteX2" fmla="*/ 3114675 w 4210050"/>
              <a:gd name="connsiteY2" fmla="*/ 800100 h 873125"/>
              <a:gd name="connsiteX3" fmla="*/ 2355850 w 4210050"/>
              <a:gd name="connsiteY3" fmla="*/ 800100 h 873125"/>
              <a:gd name="connsiteX4" fmla="*/ 2355850 w 4210050"/>
              <a:gd name="connsiteY4" fmla="*/ 755650 h 873125"/>
              <a:gd name="connsiteX5" fmla="*/ 2174875 w 4210050"/>
              <a:gd name="connsiteY5" fmla="*/ 755650 h 873125"/>
              <a:gd name="connsiteX6" fmla="*/ 2174875 w 4210050"/>
              <a:gd name="connsiteY6" fmla="*/ 717550 h 873125"/>
              <a:gd name="connsiteX7" fmla="*/ 1530350 w 4210050"/>
              <a:gd name="connsiteY7" fmla="*/ 717550 h 873125"/>
              <a:gd name="connsiteX8" fmla="*/ 1530350 w 4210050"/>
              <a:gd name="connsiteY8" fmla="*/ 692150 h 873125"/>
              <a:gd name="connsiteX9" fmla="*/ 1460500 w 4210050"/>
              <a:gd name="connsiteY9" fmla="*/ 692150 h 873125"/>
              <a:gd name="connsiteX10" fmla="*/ 1460500 w 4210050"/>
              <a:gd name="connsiteY10" fmla="*/ 669925 h 873125"/>
              <a:gd name="connsiteX11" fmla="*/ 1409700 w 4210050"/>
              <a:gd name="connsiteY11" fmla="*/ 669925 h 873125"/>
              <a:gd name="connsiteX12" fmla="*/ 1409700 w 4210050"/>
              <a:gd name="connsiteY12" fmla="*/ 641350 h 873125"/>
              <a:gd name="connsiteX13" fmla="*/ 1301750 w 4210050"/>
              <a:gd name="connsiteY13" fmla="*/ 641350 h 873125"/>
              <a:gd name="connsiteX14" fmla="*/ 1301750 w 4210050"/>
              <a:gd name="connsiteY14" fmla="*/ 615950 h 873125"/>
              <a:gd name="connsiteX15" fmla="*/ 1009650 w 4210050"/>
              <a:gd name="connsiteY15" fmla="*/ 615950 h 873125"/>
              <a:gd name="connsiteX16" fmla="*/ 1009650 w 4210050"/>
              <a:gd name="connsiteY16" fmla="*/ 596900 h 873125"/>
              <a:gd name="connsiteX17" fmla="*/ 784225 w 4210050"/>
              <a:gd name="connsiteY17" fmla="*/ 596900 h 873125"/>
              <a:gd name="connsiteX18" fmla="*/ 777875 w 4210050"/>
              <a:gd name="connsiteY18" fmla="*/ 565150 h 873125"/>
              <a:gd name="connsiteX19" fmla="*/ 685800 w 4210050"/>
              <a:gd name="connsiteY19" fmla="*/ 571500 h 873125"/>
              <a:gd name="connsiteX20" fmla="*/ 685800 w 4210050"/>
              <a:gd name="connsiteY20" fmla="*/ 546100 h 873125"/>
              <a:gd name="connsiteX21" fmla="*/ 603250 w 4210050"/>
              <a:gd name="connsiteY21" fmla="*/ 546100 h 873125"/>
              <a:gd name="connsiteX22" fmla="*/ 603250 w 4210050"/>
              <a:gd name="connsiteY22" fmla="*/ 520700 h 873125"/>
              <a:gd name="connsiteX23" fmla="*/ 568325 w 4210050"/>
              <a:gd name="connsiteY23" fmla="*/ 520700 h 873125"/>
              <a:gd name="connsiteX24" fmla="*/ 568325 w 4210050"/>
              <a:gd name="connsiteY24" fmla="*/ 495300 h 873125"/>
              <a:gd name="connsiteX25" fmla="*/ 374650 w 4210050"/>
              <a:gd name="connsiteY25" fmla="*/ 495300 h 873125"/>
              <a:gd name="connsiteX26" fmla="*/ 374650 w 4210050"/>
              <a:gd name="connsiteY26" fmla="*/ 447675 h 873125"/>
              <a:gd name="connsiteX27" fmla="*/ 365125 w 4210050"/>
              <a:gd name="connsiteY27" fmla="*/ 447675 h 873125"/>
              <a:gd name="connsiteX28" fmla="*/ 365125 w 4210050"/>
              <a:gd name="connsiteY28" fmla="*/ 320675 h 873125"/>
              <a:gd name="connsiteX29" fmla="*/ 352425 w 4210050"/>
              <a:gd name="connsiteY29" fmla="*/ 320675 h 873125"/>
              <a:gd name="connsiteX30" fmla="*/ 352425 w 4210050"/>
              <a:gd name="connsiteY30" fmla="*/ 276225 h 873125"/>
              <a:gd name="connsiteX31" fmla="*/ 336550 w 4210050"/>
              <a:gd name="connsiteY31" fmla="*/ 276225 h 873125"/>
              <a:gd name="connsiteX32" fmla="*/ 336550 w 4210050"/>
              <a:gd name="connsiteY32" fmla="*/ 263525 h 873125"/>
              <a:gd name="connsiteX33" fmla="*/ 238125 w 4210050"/>
              <a:gd name="connsiteY33" fmla="*/ 263525 h 873125"/>
              <a:gd name="connsiteX34" fmla="*/ 238125 w 4210050"/>
              <a:gd name="connsiteY34" fmla="*/ 234950 h 873125"/>
              <a:gd name="connsiteX35" fmla="*/ 171450 w 4210050"/>
              <a:gd name="connsiteY35" fmla="*/ 234950 h 873125"/>
              <a:gd name="connsiteX36" fmla="*/ 171450 w 4210050"/>
              <a:gd name="connsiteY36" fmla="*/ 174625 h 873125"/>
              <a:gd name="connsiteX37" fmla="*/ 161925 w 4210050"/>
              <a:gd name="connsiteY37" fmla="*/ 174625 h 873125"/>
              <a:gd name="connsiteX38" fmla="*/ 161925 w 4210050"/>
              <a:gd name="connsiteY38" fmla="*/ 155575 h 873125"/>
              <a:gd name="connsiteX39" fmla="*/ 146050 w 4210050"/>
              <a:gd name="connsiteY39" fmla="*/ 155575 h 873125"/>
              <a:gd name="connsiteX40" fmla="*/ 146050 w 4210050"/>
              <a:gd name="connsiteY40" fmla="*/ 44450 h 873125"/>
              <a:gd name="connsiteX41" fmla="*/ 31750 w 4210050"/>
              <a:gd name="connsiteY41" fmla="*/ 44450 h 873125"/>
              <a:gd name="connsiteX42" fmla="*/ 31750 w 4210050"/>
              <a:gd name="connsiteY42" fmla="*/ 22225 h 873125"/>
              <a:gd name="connsiteX43" fmla="*/ 0 w 4210050"/>
              <a:gd name="connsiteY43" fmla="*/ 22225 h 873125"/>
              <a:gd name="connsiteX44" fmla="*/ 0 w 4210050"/>
              <a:gd name="connsiteY44" fmla="*/ 0 h 873125"/>
              <a:gd name="connsiteX0" fmla="*/ 4210050 w 4210050"/>
              <a:gd name="connsiteY0" fmla="*/ 873125 h 873125"/>
              <a:gd name="connsiteX1" fmla="*/ 3114675 w 4210050"/>
              <a:gd name="connsiteY1" fmla="*/ 873125 h 873125"/>
              <a:gd name="connsiteX2" fmla="*/ 3114675 w 4210050"/>
              <a:gd name="connsiteY2" fmla="*/ 800100 h 873125"/>
              <a:gd name="connsiteX3" fmla="*/ 2355850 w 4210050"/>
              <a:gd name="connsiteY3" fmla="*/ 800100 h 873125"/>
              <a:gd name="connsiteX4" fmla="*/ 2355850 w 4210050"/>
              <a:gd name="connsiteY4" fmla="*/ 755650 h 873125"/>
              <a:gd name="connsiteX5" fmla="*/ 2174875 w 4210050"/>
              <a:gd name="connsiteY5" fmla="*/ 755650 h 873125"/>
              <a:gd name="connsiteX6" fmla="*/ 2174875 w 4210050"/>
              <a:gd name="connsiteY6" fmla="*/ 717550 h 873125"/>
              <a:gd name="connsiteX7" fmla="*/ 1530350 w 4210050"/>
              <a:gd name="connsiteY7" fmla="*/ 717550 h 873125"/>
              <a:gd name="connsiteX8" fmla="*/ 1530350 w 4210050"/>
              <a:gd name="connsiteY8" fmla="*/ 692150 h 873125"/>
              <a:gd name="connsiteX9" fmla="*/ 1460500 w 4210050"/>
              <a:gd name="connsiteY9" fmla="*/ 692150 h 873125"/>
              <a:gd name="connsiteX10" fmla="*/ 1460500 w 4210050"/>
              <a:gd name="connsiteY10" fmla="*/ 669925 h 873125"/>
              <a:gd name="connsiteX11" fmla="*/ 1409700 w 4210050"/>
              <a:gd name="connsiteY11" fmla="*/ 669925 h 873125"/>
              <a:gd name="connsiteX12" fmla="*/ 1409700 w 4210050"/>
              <a:gd name="connsiteY12" fmla="*/ 641350 h 873125"/>
              <a:gd name="connsiteX13" fmla="*/ 1301750 w 4210050"/>
              <a:gd name="connsiteY13" fmla="*/ 641350 h 873125"/>
              <a:gd name="connsiteX14" fmla="*/ 1301750 w 4210050"/>
              <a:gd name="connsiteY14" fmla="*/ 615950 h 873125"/>
              <a:gd name="connsiteX15" fmla="*/ 1009650 w 4210050"/>
              <a:gd name="connsiteY15" fmla="*/ 615950 h 873125"/>
              <a:gd name="connsiteX16" fmla="*/ 1009650 w 4210050"/>
              <a:gd name="connsiteY16" fmla="*/ 596900 h 873125"/>
              <a:gd name="connsiteX17" fmla="*/ 784225 w 4210050"/>
              <a:gd name="connsiteY17" fmla="*/ 596900 h 873125"/>
              <a:gd name="connsiteX18" fmla="*/ 777875 w 4210050"/>
              <a:gd name="connsiteY18" fmla="*/ 565150 h 873125"/>
              <a:gd name="connsiteX19" fmla="*/ 685800 w 4210050"/>
              <a:gd name="connsiteY19" fmla="*/ 571500 h 873125"/>
              <a:gd name="connsiteX20" fmla="*/ 685800 w 4210050"/>
              <a:gd name="connsiteY20" fmla="*/ 546100 h 873125"/>
              <a:gd name="connsiteX21" fmla="*/ 603250 w 4210050"/>
              <a:gd name="connsiteY21" fmla="*/ 546100 h 873125"/>
              <a:gd name="connsiteX22" fmla="*/ 603250 w 4210050"/>
              <a:gd name="connsiteY22" fmla="*/ 520700 h 873125"/>
              <a:gd name="connsiteX23" fmla="*/ 568325 w 4210050"/>
              <a:gd name="connsiteY23" fmla="*/ 520700 h 873125"/>
              <a:gd name="connsiteX24" fmla="*/ 568325 w 4210050"/>
              <a:gd name="connsiteY24" fmla="*/ 495300 h 873125"/>
              <a:gd name="connsiteX25" fmla="*/ 374650 w 4210050"/>
              <a:gd name="connsiteY25" fmla="*/ 495300 h 873125"/>
              <a:gd name="connsiteX26" fmla="*/ 374650 w 4210050"/>
              <a:gd name="connsiteY26" fmla="*/ 447675 h 873125"/>
              <a:gd name="connsiteX27" fmla="*/ 365125 w 4210050"/>
              <a:gd name="connsiteY27" fmla="*/ 447675 h 873125"/>
              <a:gd name="connsiteX28" fmla="*/ 365125 w 4210050"/>
              <a:gd name="connsiteY28" fmla="*/ 320675 h 873125"/>
              <a:gd name="connsiteX29" fmla="*/ 352425 w 4210050"/>
              <a:gd name="connsiteY29" fmla="*/ 320675 h 873125"/>
              <a:gd name="connsiteX30" fmla="*/ 352425 w 4210050"/>
              <a:gd name="connsiteY30" fmla="*/ 276225 h 873125"/>
              <a:gd name="connsiteX31" fmla="*/ 336550 w 4210050"/>
              <a:gd name="connsiteY31" fmla="*/ 276225 h 873125"/>
              <a:gd name="connsiteX32" fmla="*/ 336550 w 4210050"/>
              <a:gd name="connsiteY32" fmla="*/ 263525 h 873125"/>
              <a:gd name="connsiteX33" fmla="*/ 238125 w 4210050"/>
              <a:gd name="connsiteY33" fmla="*/ 263525 h 873125"/>
              <a:gd name="connsiteX34" fmla="*/ 238125 w 4210050"/>
              <a:gd name="connsiteY34" fmla="*/ 234950 h 873125"/>
              <a:gd name="connsiteX35" fmla="*/ 171450 w 4210050"/>
              <a:gd name="connsiteY35" fmla="*/ 234950 h 873125"/>
              <a:gd name="connsiteX36" fmla="*/ 171450 w 4210050"/>
              <a:gd name="connsiteY36" fmla="*/ 174625 h 873125"/>
              <a:gd name="connsiteX37" fmla="*/ 161925 w 4210050"/>
              <a:gd name="connsiteY37" fmla="*/ 174625 h 873125"/>
              <a:gd name="connsiteX38" fmla="*/ 161925 w 4210050"/>
              <a:gd name="connsiteY38" fmla="*/ 155575 h 873125"/>
              <a:gd name="connsiteX39" fmla="*/ 146050 w 4210050"/>
              <a:gd name="connsiteY39" fmla="*/ 155575 h 873125"/>
              <a:gd name="connsiteX40" fmla="*/ 146050 w 4210050"/>
              <a:gd name="connsiteY40" fmla="*/ 44450 h 873125"/>
              <a:gd name="connsiteX41" fmla="*/ 31750 w 4210050"/>
              <a:gd name="connsiteY41" fmla="*/ 44450 h 873125"/>
              <a:gd name="connsiteX42" fmla="*/ 31750 w 4210050"/>
              <a:gd name="connsiteY42" fmla="*/ 22225 h 873125"/>
              <a:gd name="connsiteX43" fmla="*/ 0 w 4210050"/>
              <a:gd name="connsiteY43" fmla="*/ 22225 h 873125"/>
              <a:gd name="connsiteX44" fmla="*/ 0 w 4210050"/>
              <a:gd name="connsiteY44" fmla="*/ 0 h 873125"/>
              <a:gd name="connsiteX0" fmla="*/ 4210050 w 4210050"/>
              <a:gd name="connsiteY0" fmla="*/ 873125 h 873125"/>
              <a:gd name="connsiteX1" fmla="*/ 3114675 w 4210050"/>
              <a:gd name="connsiteY1" fmla="*/ 873125 h 873125"/>
              <a:gd name="connsiteX2" fmla="*/ 3114675 w 4210050"/>
              <a:gd name="connsiteY2" fmla="*/ 800100 h 873125"/>
              <a:gd name="connsiteX3" fmla="*/ 2355850 w 4210050"/>
              <a:gd name="connsiteY3" fmla="*/ 800100 h 873125"/>
              <a:gd name="connsiteX4" fmla="*/ 2355850 w 4210050"/>
              <a:gd name="connsiteY4" fmla="*/ 755650 h 873125"/>
              <a:gd name="connsiteX5" fmla="*/ 2174875 w 4210050"/>
              <a:gd name="connsiteY5" fmla="*/ 755650 h 873125"/>
              <a:gd name="connsiteX6" fmla="*/ 2174875 w 4210050"/>
              <a:gd name="connsiteY6" fmla="*/ 717550 h 873125"/>
              <a:gd name="connsiteX7" fmla="*/ 1530350 w 4210050"/>
              <a:gd name="connsiteY7" fmla="*/ 717550 h 873125"/>
              <a:gd name="connsiteX8" fmla="*/ 1530350 w 4210050"/>
              <a:gd name="connsiteY8" fmla="*/ 692150 h 873125"/>
              <a:gd name="connsiteX9" fmla="*/ 1460500 w 4210050"/>
              <a:gd name="connsiteY9" fmla="*/ 692150 h 873125"/>
              <a:gd name="connsiteX10" fmla="*/ 1460500 w 4210050"/>
              <a:gd name="connsiteY10" fmla="*/ 669925 h 873125"/>
              <a:gd name="connsiteX11" fmla="*/ 1409700 w 4210050"/>
              <a:gd name="connsiteY11" fmla="*/ 669925 h 873125"/>
              <a:gd name="connsiteX12" fmla="*/ 1409700 w 4210050"/>
              <a:gd name="connsiteY12" fmla="*/ 641350 h 873125"/>
              <a:gd name="connsiteX13" fmla="*/ 1301750 w 4210050"/>
              <a:gd name="connsiteY13" fmla="*/ 641350 h 873125"/>
              <a:gd name="connsiteX14" fmla="*/ 1301750 w 4210050"/>
              <a:gd name="connsiteY14" fmla="*/ 615950 h 873125"/>
              <a:gd name="connsiteX15" fmla="*/ 1009650 w 4210050"/>
              <a:gd name="connsiteY15" fmla="*/ 615950 h 873125"/>
              <a:gd name="connsiteX16" fmla="*/ 1009650 w 4210050"/>
              <a:gd name="connsiteY16" fmla="*/ 596900 h 873125"/>
              <a:gd name="connsiteX17" fmla="*/ 784225 w 4210050"/>
              <a:gd name="connsiteY17" fmla="*/ 596900 h 873125"/>
              <a:gd name="connsiteX18" fmla="*/ 777875 w 4210050"/>
              <a:gd name="connsiteY18" fmla="*/ 565150 h 873125"/>
              <a:gd name="connsiteX19" fmla="*/ 685800 w 4210050"/>
              <a:gd name="connsiteY19" fmla="*/ 571500 h 873125"/>
              <a:gd name="connsiteX20" fmla="*/ 685800 w 4210050"/>
              <a:gd name="connsiteY20" fmla="*/ 546100 h 873125"/>
              <a:gd name="connsiteX21" fmla="*/ 603250 w 4210050"/>
              <a:gd name="connsiteY21" fmla="*/ 546100 h 873125"/>
              <a:gd name="connsiteX22" fmla="*/ 603250 w 4210050"/>
              <a:gd name="connsiteY22" fmla="*/ 520700 h 873125"/>
              <a:gd name="connsiteX23" fmla="*/ 568325 w 4210050"/>
              <a:gd name="connsiteY23" fmla="*/ 520700 h 873125"/>
              <a:gd name="connsiteX24" fmla="*/ 568325 w 4210050"/>
              <a:gd name="connsiteY24" fmla="*/ 495300 h 873125"/>
              <a:gd name="connsiteX25" fmla="*/ 374650 w 4210050"/>
              <a:gd name="connsiteY25" fmla="*/ 495300 h 873125"/>
              <a:gd name="connsiteX26" fmla="*/ 374650 w 4210050"/>
              <a:gd name="connsiteY26" fmla="*/ 447675 h 873125"/>
              <a:gd name="connsiteX27" fmla="*/ 365125 w 4210050"/>
              <a:gd name="connsiteY27" fmla="*/ 447675 h 873125"/>
              <a:gd name="connsiteX28" fmla="*/ 365125 w 4210050"/>
              <a:gd name="connsiteY28" fmla="*/ 320675 h 873125"/>
              <a:gd name="connsiteX29" fmla="*/ 352425 w 4210050"/>
              <a:gd name="connsiteY29" fmla="*/ 320675 h 873125"/>
              <a:gd name="connsiteX30" fmla="*/ 352425 w 4210050"/>
              <a:gd name="connsiteY30" fmla="*/ 276225 h 873125"/>
              <a:gd name="connsiteX31" fmla="*/ 336550 w 4210050"/>
              <a:gd name="connsiteY31" fmla="*/ 276225 h 873125"/>
              <a:gd name="connsiteX32" fmla="*/ 336550 w 4210050"/>
              <a:gd name="connsiteY32" fmla="*/ 263525 h 873125"/>
              <a:gd name="connsiteX33" fmla="*/ 238125 w 4210050"/>
              <a:gd name="connsiteY33" fmla="*/ 263525 h 873125"/>
              <a:gd name="connsiteX34" fmla="*/ 238125 w 4210050"/>
              <a:gd name="connsiteY34" fmla="*/ 234950 h 873125"/>
              <a:gd name="connsiteX35" fmla="*/ 171450 w 4210050"/>
              <a:gd name="connsiteY35" fmla="*/ 234950 h 873125"/>
              <a:gd name="connsiteX36" fmla="*/ 171450 w 4210050"/>
              <a:gd name="connsiteY36" fmla="*/ 174625 h 873125"/>
              <a:gd name="connsiteX37" fmla="*/ 161925 w 4210050"/>
              <a:gd name="connsiteY37" fmla="*/ 174625 h 873125"/>
              <a:gd name="connsiteX38" fmla="*/ 161925 w 4210050"/>
              <a:gd name="connsiteY38" fmla="*/ 155575 h 873125"/>
              <a:gd name="connsiteX39" fmla="*/ 146050 w 4210050"/>
              <a:gd name="connsiteY39" fmla="*/ 155575 h 873125"/>
              <a:gd name="connsiteX40" fmla="*/ 146050 w 4210050"/>
              <a:gd name="connsiteY40" fmla="*/ 44450 h 873125"/>
              <a:gd name="connsiteX41" fmla="*/ 31750 w 4210050"/>
              <a:gd name="connsiteY41" fmla="*/ 44450 h 873125"/>
              <a:gd name="connsiteX42" fmla="*/ 31750 w 4210050"/>
              <a:gd name="connsiteY42" fmla="*/ 22225 h 873125"/>
              <a:gd name="connsiteX43" fmla="*/ 0 w 4210050"/>
              <a:gd name="connsiteY43" fmla="*/ 22225 h 873125"/>
              <a:gd name="connsiteX44" fmla="*/ 0 w 4210050"/>
              <a:gd name="connsiteY44" fmla="*/ 0 h 873125"/>
              <a:gd name="connsiteX0" fmla="*/ 4210050 w 4210050"/>
              <a:gd name="connsiteY0" fmla="*/ 873125 h 873125"/>
              <a:gd name="connsiteX1" fmla="*/ 3114675 w 4210050"/>
              <a:gd name="connsiteY1" fmla="*/ 873125 h 873125"/>
              <a:gd name="connsiteX2" fmla="*/ 3114675 w 4210050"/>
              <a:gd name="connsiteY2" fmla="*/ 800100 h 873125"/>
              <a:gd name="connsiteX3" fmla="*/ 2355850 w 4210050"/>
              <a:gd name="connsiteY3" fmla="*/ 800100 h 873125"/>
              <a:gd name="connsiteX4" fmla="*/ 2355850 w 4210050"/>
              <a:gd name="connsiteY4" fmla="*/ 755650 h 873125"/>
              <a:gd name="connsiteX5" fmla="*/ 2174875 w 4210050"/>
              <a:gd name="connsiteY5" fmla="*/ 755650 h 873125"/>
              <a:gd name="connsiteX6" fmla="*/ 2174875 w 4210050"/>
              <a:gd name="connsiteY6" fmla="*/ 717550 h 873125"/>
              <a:gd name="connsiteX7" fmla="*/ 1530350 w 4210050"/>
              <a:gd name="connsiteY7" fmla="*/ 717550 h 873125"/>
              <a:gd name="connsiteX8" fmla="*/ 1530350 w 4210050"/>
              <a:gd name="connsiteY8" fmla="*/ 692150 h 873125"/>
              <a:gd name="connsiteX9" fmla="*/ 1460500 w 4210050"/>
              <a:gd name="connsiteY9" fmla="*/ 692150 h 873125"/>
              <a:gd name="connsiteX10" fmla="*/ 1460500 w 4210050"/>
              <a:gd name="connsiteY10" fmla="*/ 669925 h 873125"/>
              <a:gd name="connsiteX11" fmla="*/ 1409700 w 4210050"/>
              <a:gd name="connsiteY11" fmla="*/ 669925 h 873125"/>
              <a:gd name="connsiteX12" fmla="*/ 1409700 w 4210050"/>
              <a:gd name="connsiteY12" fmla="*/ 641350 h 873125"/>
              <a:gd name="connsiteX13" fmla="*/ 1301750 w 4210050"/>
              <a:gd name="connsiteY13" fmla="*/ 641350 h 873125"/>
              <a:gd name="connsiteX14" fmla="*/ 1301750 w 4210050"/>
              <a:gd name="connsiteY14" fmla="*/ 615950 h 873125"/>
              <a:gd name="connsiteX15" fmla="*/ 1009650 w 4210050"/>
              <a:gd name="connsiteY15" fmla="*/ 615950 h 873125"/>
              <a:gd name="connsiteX16" fmla="*/ 1009650 w 4210050"/>
              <a:gd name="connsiteY16" fmla="*/ 596900 h 873125"/>
              <a:gd name="connsiteX17" fmla="*/ 784225 w 4210050"/>
              <a:gd name="connsiteY17" fmla="*/ 596900 h 873125"/>
              <a:gd name="connsiteX18" fmla="*/ 777875 w 4210050"/>
              <a:gd name="connsiteY18" fmla="*/ 565150 h 873125"/>
              <a:gd name="connsiteX19" fmla="*/ 688975 w 4210050"/>
              <a:gd name="connsiteY19" fmla="*/ 571500 h 873125"/>
              <a:gd name="connsiteX20" fmla="*/ 685800 w 4210050"/>
              <a:gd name="connsiteY20" fmla="*/ 546100 h 873125"/>
              <a:gd name="connsiteX21" fmla="*/ 603250 w 4210050"/>
              <a:gd name="connsiteY21" fmla="*/ 546100 h 873125"/>
              <a:gd name="connsiteX22" fmla="*/ 603250 w 4210050"/>
              <a:gd name="connsiteY22" fmla="*/ 520700 h 873125"/>
              <a:gd name="connsiteX23" fmla="*/ 568325 w 4210050"/>
              <a:gd name="connsiteY23" fmla="*/ 520700 h 873125"/>
              <a:gd name="connsiteX24" fmla="*/ 568325 w 4210050"/>
              <a:gd name="connsiteY24" fmla="*/ 495300 h 873125"/>
              <a:gd name="connsiteX25" fmla="*/ 374650 w 4210050"/>
              <a:gd name="connsiteY25" fmla="*/ 495300 h 873125"/>
              <a:gd name="connsiteX26" fmla="*/ 374650 w 4210050"/>
              <a:gd name="connsiteY26" fmla="*/ 447675 h 873125"/>
              <a:gd name="connsiteX27" fmla="*/ 365125 w 4210050"/>
              <a:gd name="connsiteY27" fmla="*/ 447675 h 873125"/>
              <a:gd name="connsiteX28" fmla="*/ 365125 w 4210050"/>
              <a:gd name="connsiteY28" fmla="*/ 320675 h 873125"/>
              <a:gd name="connsiteX29" fmla="*/ 352425 w 4210050"/>
              <a:gd name="connsiteY29" fmla="*/ 320675 h 873125"/>
              <a:gd name="connsiteX30" fmla="*/ 352425 w 4210050"/>
              <a:gd name="connsiteY30" fmla="*/ 276225 h 873125"/>
              <a:gd name="connsiteX31" fmla="*/ 336550 w 4210050"/>
              <a:gd name="connsiteY31" fmla="*/ 276225 h 873125"/>
              <a:gd name="connsiteX32" fmla="*/ 336550 w 4210050"/>
              <a:gd name="connsiteY32" fmla="*/ 263525 h 873125"/>
              <a:gd name="connsiteX33" fmla="*/ 238125 w 4210050"/>
              <a:gd name="connsiteY33" fmla="*/ 263525 h 873125"/>
              <a:gd name="connsiteX34" fmla="*/ 238125 w 4210050"/>
              <a:gd name="connsiteY34" fmla="*/ 234950 h 873125"/>
              <a:gd name="connsiteX35" fmla="*/ 171450 w 4210050"/>
              <a:gd name="connsiteY35" fmla="*/ 234950 h 873125"/>
              <a:gd name="connsiteX36" fmla="*/ 171450 w 4210050"/>
              <a:gd name="connsiteY36" fmla="*/ 174625 h 873125"/>
              <a:gd name="connsiteX37" fmla="*/ 161925 w 4210050"/>
              <a:gd name="connsiteY37" fmla="*/ 174625 h 873125"/>
              <a:gd name="connsiteX38" fmla="*/ 161925 w 4210050"/>
              <a:gd name="connsiteY38" fmla="*/ 155575 h 873125"/>
              <a:gd name="connsiteX39" fmla="*/ 146050 w 4210050"/>
              <a:gd name="connsiteY39" fmla="*/ 155575 h 873125"/>
              <a:gd name="connsiteX40" fmla="*/ 146050 w 4210050"/>
              <a:gd name="connsiteY40" fmla="*/ 44450 h 873125"/>
              <a:gd name="connsiteX41" fmla="*/ 31750 w 4210050"/>
              <a:gd name="connsiteY41" fmla="*/ 44450 h 873125"/>
              <a:gd name="connsiteX42" fmla="*/ 31750 w 4210050"/>
              <a:gd name="connsiteY42" fmla="*/ 22225 h 873125"/>
              <a:gd name="connsiteX43" fmla="*/ 0 w 4210050"/>
              <a:gd name="connsiteY43" fmla="*/ 22225 h 873125"/>
              <a:gd name="connsiteX44" fmla="*/ 0 w 4210050"/>
              <a:gd name="connsiteY44" fmla="*/ 0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210050" h="873125">
                <a:moveTo>
                  <a:pt x="4210050" y="873125"/>
                </a:moveTo>
                <a:lnTo>
                  <a:pt x="3114675" y="873125"/>
                </a:lnTo>
                <a:lnTo>
                  <a:pt x="3114675" y="800100"/>
                </a:lnTo>
                <a:lnTo>
                  <a:pt x="2355850" y="800100"/>
                </a:lnTo>
                <a:lnTo>
                  <a:pt x="2355850" y="755650"/>
                </a:lnTo>
                <a:lnTo>
                  <a:pt x="2174875" y="755650"/>
                </a:lnTo>
                <a:lnTo>
                  <a:pt x="2174875" y="717550"/>
                </a:lnTo>
                <a:lnTo>
                  <a:pt x="1530350" y="717550"/>
                </a:lnTo>
                <a:lnTo>
                  <a:pt x="1530350" y="692150"/>
                </a:lnTo>
                <a:lnTo>
                  <a:pt x="1460500" y="692150"/>
                </a:lnTo>
                <a:lnTo>
                  <a:pt x="1460500" y="669925"/>
                </a:lnTo>
                <a:lnTo>
                  <a:pt x="1409700" y="669925"/>
                </a:lnTo>
                <a:lnTo>
                  <a:pt x="1409700" y="641350"/>
                </a:lnTo>
                <a:lnTo>
                  <a:pt x="1301750" y="641350"/>
                </a:lnTo>
                <a:lnTo>
                  <a:pt x="1301750" y="615950"/>
                </a:lnTo>
                <a:lnTo>
                  <a:pt x="1009650" y="615950"/>
                </a:lnTo>
                <a:lnTo>
                  <a:pt x="1009650" y="596900"/>
                </a:lnTo>
                <a:lnTo>
                  <a:pt x="784225" y="596900"/>
                </a:lnTo>
                <a:lnTo>
                  <a:pt x="777875" y="565150"/>
                </a:lnTo>
                <a:lnTo>
                  <a:pt x="688975" y="571500"/>
                </a:lnTo>
                <a:lnTo>
                  <a:pt x="685800" y="546100"/>
                </a:lnTo>
                <a:lnTo>
                  <a:pt x="603250" y="546100"/>
                </a:lnTo>
                <a:lnTo>
                  <a:pt x="603250" y="520700"/>
                </a:lnTo>
                <a:lnTo>
                  <a:pt x="568325" y="520700"/>
                </a:lnTo>
                <a:lnTo>
                  <a:pt x="568325" y="495300"/>
                </a:lnTo>
                <a:lnTo>
                  <a:pt x="374650" y="495300"/>
                </a:lnTo>
                <a:lnTo>
                  <a:pt x="374650" y="447675"/>
                </a:lnTo>
                <a:lnTo>
                  <a:pt x="365125" y="447675"/>
                </a:lnTo>
                <a:lnTo>
                  <a:pt x="365125" y="320675"/>
                </a:lnTo>
                <a:lnTo>
                  <a:pt x="352425" y="320675"/>
                </a:lnTo>
                <a:lnTo>
                  <a:pt x="352425" y="276225"/>
                </a:lnTo>
                <a:lnTo>
                  <a:pt x="336550" y="276225"/>
                </a:lnTo>
                <a:lnTo>
                  <a:pt x="336550" y="263525"/>
                </a:lnTo>
                <a:lnTo>
                  <a:pt x="238125" y="263525"/>
                </a:lnTo>
                <a:lnTo>
                  <a:pt x="238125" y="234950"/>
                </a:lnTo>
                <a:lnTo>
                  <a:pt x="171450" y="234950"/>
                </a:lnTo>
                <a:lnTo>
                  <a:pt x="171450" y="174625"/>
                </a:lnTo>
                <a:lnTo>
                  <a:pt x="161925" y="174625"/>
                </a:lnTo>
                <a:lnTo>
                  <a:pt x="161925" y="155575"/>
                </a:lnTo>
                <a:lnTo>
                  <a:pt x="146050" y="155575"/>
                </a:lnTo>
                <a:lnTo>
                  <a:pt x="146050" y="44450"/>
                </a:lnTo>
                <a:lnTo>
                  <a:pt x="31750" y="44450"/>
                </a:lnTo>
                <a:lnTo>
                  <a:pt x="31750" y="22225"/>
                </a:lnTo>
                <a:lnTo>
                  <a:pt x="0" y="22225"/>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819" name="Group 818">
            <a:extLst>
              <a:ext uri="{FF2B5EF4-FFF2-40B4-BE49-F238E27FC236}">
                <a16:creationId xmlns:a16="http://schemas.microsoft.com/office/drawing/2014/main" id="{00417D19-91DC-6BD7-9A7C-AB05C4355116}"/>
              </a:ext>
            </a:extLst>
          </p:cNvPr>
          <p:cNvGrpSpPr/>
          <p:nvPr/>
        </p:nvGrpSpPr>
        <p:grpSpPr>
          <a:xfrm>
            <a:off x="8374862" y="4664742"/>
            <a:ext cx="3311429" cy="352931"/>
            <a:chOff x="2240067" y="3299586"/>
            <a:chExt cx="3311429" cy="352931"/>
          </a:xfrm>
        </p:grpSpPr>
        <p:cxnSp>
          <p:nvCxnSpPr>
            <p:cNvPr id="820" name="Straight Connector 819">
              <a:extLst>
                <a:ext uri="{FF2B5EF4-FFF2-40B4-BE49-F238E27FC236}">
                  <a16:creationId xmlns:a16="http://schemas.microsoft.com/office/drawing/2014/main" id="{D22901E5-52C7-071D-25B3-7ADC37430027}"/>
                </a:ext>
              </a:extLst>
            </p:cNvPr>
            <p:cNvCxnSpPr/>
            <p:nvPr/>
          </p:nvCxnSpPr>
          <p:spPr bwMode="auto">
            <a:xfrm>
              <a:off x="2240067" y="3299586"/>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9D7AFA87-6F0A-33C7-657E-EE1B1B2538BE}"/>
                </a:ext>
              </a:extLst>
            </p:cNvPr>
            <p:cNvCxnSpPr/>
            <p:nvPr/>
          </p:nvCxnSpPr>
          <p:spPr bwMode="auto">
            <a:xfrm>
              <a:off x="2617892" y="3315461"/>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33088926-B6AA-7873-97B1-3AD113C5501A}"/>
                </a:ext>
              </a:extLst>
            </p:cNvPr>
            <p:cNvCxnSpPr/>
            <p:nvPr/>
          </p:nvCxnSpPr>
          <p:spPr bwMode="auto">
            <a:xfrm>
              <a:off x="2687742" y="3315461"/>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B24D7E82-CE4D-A240-CC62-BC02B95D206E}"/>
                </a:ext>
              </a:extLst>
            </p:cNvPr>
            <p:cNvCxnSpPr/>
            <p:nvPr/>
          </p:nvCxnSpPr>
          <p:spPr bwMode="auto">
            <a:xfrm>
              <a:off x="2931720"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7DCB3A70-75D3-D4EE-AE31-F200EA388B73}"/>
                </a:ext>
              </a:extLst>
            </p:cNvPr>
            <p:cNvCxnSpPr/>
            <p:nvPr/>
          </p:nvCxnSpPr>
          <p:spPr bwMode="auto">
            <a:xfrm>
              <a:off x="2976170"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468C2D06-A24F-6ADB-8C07-7CADAB00181C}"/>
                </a:ext>
              </a:extLst>
            </p:cNvPr>
            <p:cNvCxnSpPr/>
            <p:nvPr/>
          </p:nvCxnSpPr>
          <p:spPr bwMode="auto">
            <a:xfrm>
              <a:off x="3105482"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AFC7A1DA-213E-B3FD-1051-AC86DB0B7844}"/>
                </a:ext>
              </a:extLst>
            </p:cNvPr>
            <p:cNvCxnSpPr/>
            <p:nvPr/>
          </p:nvCxnSpPr>
          <p:spPr bwMode="auto">
            <a:xfrm>
              <a:off x="3194382"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1B30467B-2434-584A-C159-B6DA59D2B16A}"/>
                </a:ext>
              </a:extLst>
            </p:cNvPr>
            <p:cNvCxnSpPr/>
            <p:nvPr/>
          </p:nvCxnSpPr>
          <p:spPr bwMode="auto">
            <a:xfrm>
              <a:off x="3250657"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19CB92A3-2C43-E5BB-EAE6-E007E4D3E66D}"/>
                </a:ext>
              </a:extLst>
            </p:cNvPr>
            <p:cNvCxnSpPr/>
            <p:nvPr/>
          </p:nvCxnSpPr>
          <p:spPr bwMode="auto">
            <a:xfrm>
              <a:off x="3308258"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478E1B5B-4375-E498-E47E-44E207402262}"/>
                </a:ext>
              </a:extLst>
            </p:cNvPr>
            <p:cNvCxnSpPr/>
            <p:nvPr/>
          </p:nvCxnSpPr>
          <p:spPr bwMode="auto">
            <a:xfrm>
              <a:off x="3365408"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658630D1-192B-CFE3-B5EA-902474941F86}"/>
                </a:ext>
              </a:extLst>
            </p:cNvPr>
            <p:cNvCxnSpPr/>
            <p:nvPr/>
          </p:nvCxnSpPr>
          <p:spPr bwMode="auto">
            <a:xfrm>
              <a:off x="3272007"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12B55F40-0DD0-7EB3-967A-C7B46941B1E7}"/>
                </a:ext>
              </a:extLst>
            </p:cNvPr>
            <p:cNvCxnSpPr/>
            <p:nvPr/>
          </p:nvCxnSpPr>
          <p:spPr bwMode="auto">
            <a:xfrm>
              <a:off x="3472032" y="342900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0C59F093-2EC2-9459-028B-59D5CC99F2CE}"/>
                </a:ext>
              </a:extLst>
            </p:cNvPr>
            <p:cNvCxnSpPr/>
            <p:nvPr/>
          </p:nvCxnSpPr>
          <p:spPr bwMode="auto">
            <a:xfrm>
              <a:off x="3567282" y="3465192"/>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14A69070-7167-AEA1-8ECF-C082D372212B}"/>
                </a:ext>
              </a:extLst>
            </p:cNvPr>
            <p:cNvCxnSpPr/>
            <p:nvPr/>
          </p:nvCxnSpPr>
          <p:spPr bwMode="auto">
            <a:xfrm>
              <a:off x="3601915" y="3465192"/>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D28124DD-768F-FC72-D6E4-4B762E5775CC}"/>
                </a:ext>
              </a:extLst>
            </p:cNvPr>
            <p:cNvCxnSpPr/>
            <p:nvPr/>
          </p:nvCxnSpPr>
          <p:spPr bwMode="auto">
            <a:xfrm>
              <a:off x="3690815" y="3465192"/>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A9503708-33D0-D205-D7DC-ADD5CDE1B3A7}"/>
                </a:ext>
              </a:extLst>
            </p:cNvPr>
            <p:cNvCxnSpPr/>
            <p:nvPr/>
          </p:nvCxnSpPr>
          <p:spPr bwMode="auto">
            <a:xfrm>
              <a:off x="3846390" y="350138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F5CCFEF7-2B8E-2B0D-5EB6-3CFFD7F9AB30}"/>
                </a:ext>
              </a:extLst>
            </p:cNvPr>
            <p:cNvCxnSpPr/>
            <p:nvPr/>
          </p:nvCxnSpPr>
          <p:spPr bwMode="auto">
            <a:xfrm>
              <a:off x="3865440" y="350138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486371DB-3841-3AEF-EFF2-2A917C734496}"/>
                </a:ext>
              </a:extLst>
            </p:cNvPr>
            <p:cNvCxnSpPr/>
            <p:nvPr/>
          </p:nvCxnSpPr>
          <p:spPr bwMode="auto">
            <a:xfrm>
              <a:off x="3911451" y="350138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E92D7F0A-D674-B7CA-5A39-04A2F5817188}"/>
                </a:ext>
              </a:extLst>
            </p:cNvPr>
            <p:cNvCxnSpPr/>
            <p:nvPr/>
          </p:nvCxnSpPr>
          <p:spPr bwMode="auto">
            <a:xfrm>
              <a:off x="3984476" y="350138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58E8466C-7628-D066-E9D9-9061FB60C601}"/>
                </a:ext>
              </a:extLst>
            </p:cNvPr>
            <p:cNvCxnSpPr/>
            <p:nvPr/>
          </p:nvCxnSpPr>
          <p:spPr bwMode="auto">
            <a:xfrm>
              <a:off x="4116281" y="350138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BCEB2EDB-25DE-C177-7D12-9D1B3E39A270}"/>
                </a:ext>
              </a:extLst>
            </p:cNvPr>
            <p:cNvCxnSpPr>
              <a:cxnSpLocks/>
            </p:cNvCxnSpPr>
            <p:nvPr/>
          </p:nvCxnSpPr>
          <p:spPr bwMode="auto">
            <a:xfrm>
              <a:off x="4173431" y="3501384"/>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C3F4442E-53AD-DE16-C2E1-6C44705DB904}"/>
                </a:ext>
              </a:extLst>
            </p:cNvPr>
            <p:cNvCxnSpPr>
              <a:cxnSpLocks/>
            </p:cNvCxnSpPr>
            <p:nvPr/>
          </p:nvCxnSpPr>
          <p:spPr bwMode="auto">
            <a:xfrm>
              <a:off x="4433781" y="350836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61A7AB79-8CEC-A7AA-D367-FCED5A64A584}"/>
                </a:ext>
              </a:extLst>
            </p:cNvPr>
            <p:cNvCxnSpPr>
              <a:cxnSpLocks/>
            </p:cNvCxnSpPr>
            <p:nvPr/>
          </p:nvCxnSpPr>
          <p:spPr bwMode="auto">
            <a:xfrm>
              <a:off x="4464382" y="3508360"/>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B90D44F9-D603-C526-1B4D-88856015002C}"/>
                </a:ext>
              </a:extLst>
            </p:cNvPr>
            <p:cNvCxnSpPr>
              <a:cxnSpLocks/>
            </p:cNvCxnSpPr>
            <p:nvPr/>
          </p:nvCxnSpPr>
          <p:spPr bwMode="auto">
            <a:xfrm>
              <a:off x="4511675" y="3580133"/>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D2794FE1-02C7-60E0-D99B-C7A841FD459B}"/>
                </a:ext>
              </a:extLst>
            </p:cNvPr>
            <p:cNvCxnSpPr>
              <a:cxnSpLocks/>
            </p:cNvCxnSpPr>
            <p:nvPr/>
          </p:nvCxnSpPr>
          <p:spPr bwMode="auto">
            <a:xfrm>
              <a:off x="4537075" y="3580133"/>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02D75AE6-EF9B-A7EB-8C3D-A707035C72E7}"/>
                </a:ext>
              </a:extLst>
            </p:cNvPr>
            <p:cNvCxnSpPr>
              <a:cxnSpLocks/>
            </p:cNvCxnSpPr>
            <p:nvPr/>
          </p:nvCxnSpPr>
          <p:spPr bwMode="auto">
            <a:xfrm>
              <a:off x="4587875" y="3580133"/>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C61C7CAA-759F-995B-204B-00090E06F438}"/>
                </a:ext>
              </a:extLst>
            </p:cNvPr>
            <p:cNvCxnSpPr>
              <a:cxnSpLocks/>
            </p:cNvCxnSpPr>
            <p:nvPr/>
          </p:nvCxnSpPr>
          <p:spPr bwMode="auto">
            <a:xfrm>
              <a:off x="5194300" y="3580133"/>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1387C3FB-C5D9-8CE6-704B-7B25039EB867}"/>
                </a:ext>
              </a:extLst>
            </p:cNvPr>
            <p:cNvCxnSpPr>
              <a:cxnSpLocks/>
            </p:cNvCxnSpPr>
            <p:nvPr/>
          </p:nvCxnSpPr>
          <p:spPr bwMode="auto">
            <a:xfrm>
              <a:off x="5273675" y="3580133"/>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156F7785-847A-F42E-2FED-1AD153DFADBE}"/>
                </a:ext>
              </a:extLst>
            </p:cNvPr>
            <p:cNvCxnSpPr>
              <a:cxnSpLocks/>
            </p:cNvCxnSpPr>
            <p:nvPr/>
          </p:nvCxnSpPr>
          <p:spPr bwMode="auto">
            <a:xfrm>
              <a:off x="5424174" y="3580133"/>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7187D570-0CBD-1C4B-7280-7E24E5E2CDC1}"/>
                </a:ext>
              </a:extLst>
            </p:cNvPr>
            <p:cNvCxnSpPr>
              <a:cxnSpLocks/>
            </p:cNvCxnSpPr>
            <p:nvPr/>
          </p:nvCxnSpPr>
          <p:spPr bwMode="auto">
            <a:xfrm>
              <a:off x="5510221" y="3580133"/>
              <a:ext cx="0" cy="72384"/>
            </a:xfrm>
            <a:prstGeom prst="line">
              <a:avLst/>
            </a:prstGeom>
            <a:noFill/>
            <a:ln w="28575"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A3D1A933-2A56-FDB3-F11E-6D300B99754B}"/>
                </a:ext>
              </a:extLst>
            </p:cNvPr>
            <p:cNvCxnSpPr>
              <a:cxnSpLocks/>
            </p:cNvCxnSpPr>
            <p:nvPr/>
          </p:nvCxnSpPr>
          <p:spPr bwMode="auto">
            <a:xfrm>
              <a:off x="5551496" y="3580133"/>
              <a:ext cx="0" cy="72384"/>
            </a:xfrm>
            <a:prstGeom prst="line">
              <a:avLst/>
            </a:prstGeom>
            <a:noFill/>
            <a:ln w="28575" cap="flat" cmpd="sng" algn="ctr">
              <a:solidFill>
                <a:schemeClr val="accent1"/>
              </a:solidFill>
              <a:prstDash val="solid"/>
              <a:round/>
              <a:headEnd type="none" w="med" len="med"/>
              <a:tailEnd type="none" w="med" len="med"/>
            </a:ln>
            <a:effectLst/>
          </p:spPr>
        </p:cxnSp>
      </p:grpSp>
      <p:sp>
        <p:nvSpPr>
          <p:cNvPr id="851" name="Freeform: Shape 850">
            <a:extLst>
              <a:ext uri="{FF2B5EF4-FFF2-40B4-BE49-F238E27FC236}">
                <a16:creationId xmlns:a16="http://schemas.microsoft.com/office/drawing/2014/main" id="{74A6FF86-15A6-33E9-2EE2-A870EA8F2948}"/>
              </a:ext>
            </a:extLst>
          </p:cNvPr>
          <p:cNvSpPr/>
          <p:nvPr/>
        </p:nvSpPr>
        <p:spPr bwMode="auto">
          <a:xfrm>
            <a:off x="7480995" y="4114706"/>
            <a:ext cx="4248150" cy="1276350"/>
          </a:xfrm>
          <a:custGeom>
            <a:avLst/>
            <a:gdLst>
              <a:gd name="connsiteX0" fmla="*/ 4248150 w 4248150"/>
              <a:gd name="connsiteY0" fmla="*/ 1276350 h 1276350"/>
              <a:gd name="connsiteX1" fmla="*/ 2184400 w 4248150"/>
              <a:gd name="connsiteY1" fmla="*/ 1276350 h 1276350"/>
              <a:gd name="connsiteX2" fmla="*/ 2184400 w 4248150"/>
              <a:gd name="connsiteY2" fmla="*/ 1216025 h 1276350"/>
              <a:gd name="connsiteX3" fmla="*/ 1504950 w 4248150"/>
              <a:gd name="connsiteY3" fmla="*/ 1216025 h 1276350"/>
              <a:gd name="connsiteX4" fmla="*/ 1504950 w 4248150"/>
              <a:gd name="connsiteY4" fmla="*/ 1168400 h 1276350"/>
              <a:gd name="connsiteX5" fmla="*/ 1479550 w 4248150"/>
              <a:gd name="connsiteY5" fmla="*/ 1168400 h 1276350"/>
              <a:gd name="connsiteX6" fmla="*/ 1479550 w 4248150"/>
              <a:gd name="connsiteY6" fmla="*/ 1120775 h 1276350"/>
              <a:gd name="connsiteX7" fmla="*/ 1371600 w 4248150"/>
              <a:gd name="connsiteY7" fmla="*/ 1120775 h 1276350"/>
              <a:gd name="connsiteX8" fmla="*/ 1371600 w 4248150"/>
              <a:gd name="connsiteY8" fmla="*/ 1079500 h 1276350"/>
              <a:gd name="connsiteX9" fmla="*/ 1165225 w 4248150"/>
              <a:gd name="connsiteY9" fmla="*/ 1079500 h 1276350"/>
              <a:gd name="connsiteX10" fmla="*/ 1165225 w 4248150"/>
              <a:gd name="connsiteY10" fmla="*/ 1022350 h 1276350"/>
              <a:gd name="connsiteX11" fmla="*/ 1069975 w 4248150"/>
              <a:gd name="connsiteY11" fmla="*/ 1022350 h 1276350"/>
              <a:gd name="connsiteX12" fmla="*/ 1069975 w 4248150"/>
              <a:gd name="connsiteY12" fmla="*/ 879475 h 1276350"/>
              <a:gd name="connsiteX13" fmla="*/ 590550 w 4248150"/>
              <a:gd name="connsiteY13" fmla="*/ 879475 h 1276350"/>
              <a:gd name="connsiteX14" fmla="*/ 590550 w 4248150"/>
              <a:gd name="connsiteY14" fmla="*/ 822325 h 1276350"/>
              <a:gd name="connsiteX15" fmla="*/ 520700 w 4248150"/>
              <a:gd name="connsiteY15" fmla="*/ 822325 h 1276350"/>
              <a:gd name="connsiteX16" fmla="*/ 520700 w 4248150"/>
              <a:gd name="connsiteY16" fmla="*/ 777875 h 1276350"/>
              <a:gd name="connsiteX17" fmla="*/ 419100 w 4248150"/>
              <a:gd name="connsiteY17" fmla="*/ 777875 h 1276350"/>
              <a:gd name="connsiteX18" fmla="*/ 419100 w 4248150"/>
              <a:gd name="connsiteY18" fmla="*/ 679450 h 1276350"/>
              <a:gd name="connsiteX19" fmla="*/ 400050 w 4248150"/>
              <a:gd name="connsiteY19" fmla="*/ 679450 h 1276350"/>
              <a:gd name="connsiteX20" fmla="*/ 400050 w 4248150"/>
              <a:gd name="connsiteY20" fmla="*/ 631825 h 1276350"/>
              <a:gd name="connsiteX21" fmla="*/ 215900 w 4248150"/>
              <a:gd name="connsiteY21" fmla="*/ 631825 h 1276350"/>
              <a:gd name="connsiteX22" fmla="*/ 215900 w 4248150"/>
              <a:gd name="connsiteY22" fmla="*/ 587375 h 1276350"/>
              <a:gd name="connsiteX23" fmla="*/ 209550 w 4248150"/>
              <a:gd name="connsiteY23" fmla="*/ 587375 h 1276350"/>
              <a:gd name="connsiteX24" fmla="*/ 209550 w 4248150"/>
              <a:gd name="connsiteY24" fmla="*/ 539750 h 1276350"/>
              <a:gd name="connsiteX25" fmla="*/ 203200 w 4248150"/>
              <a:gd name="connsiteY25" fmla="*/ 539750 h 1276350"/>
              <a:gd name="connsiteX26" fmla="*/ 203200 w 4248150"/>
              <a:gd name="connsiteY26" fmla="*/ 171450 h 1276350"/>
              <a:gd name="connsiteX27" fmla="*/ 184150 w 4248150"/>
              <a:gd name="connsiteY27" fmla="*/ 171450 h 1276350"/>
              <a:gd name="connsiteX28" fmla="*/ 184150 w 4248150"/>
              <a:gd name="connsiteY28" fmla="*/ 127000 h 1276350"/>
              <a:gd name="connsiteX29" fmla="*/ 177800 w 4248150"/>
              <a:gd name="connsiteY29" fmla="*/ 127000 h 1276350"/>
              <a:gd name="connsiteX30" fmla="*/ 177800 w 4248150"/>
              <a:gd name="connsiteY30" fmla="*/ 57150 h 1276350"/>
              <a:gd name="connsiteX31" fmla="*/ 130175 w 4248150"/>
              <a:gd name="connsiteY31" fmla="*/ 57150 h 1276350"/>
              <a:gd name="connsiteX32" fmla="*/ 130175 w 4248150"/>
              <a:gd name="connsiteY32" fmla="*/ 0 h 1276350"/>
              <a:gd name="connsiteX33" fmla="*/ 0 w 4248150"/>
              <a:gd name="connsiteY33" fmla="*/ 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248150" h="1276350">
                <a:moveTo>
                  <a:pt x="4248150" y="1276350"/>
                </a:moveTo>
                <a:lnTo>
                  <a:pt x="2184400" y="1276350"/>
                </a:lnTo>
                <a:lnTo>
                  <a:pt x="2184400" y="1216025"/>
                </a:lnTo>
                <a:lnTo>
                  <a:pt x="1504950" y="1216025"/>
                </a:lnTo>
                <a:lnTo>
                  <a:pt x="1504950" y="1168400"/>
                </a:lnTo>
                <a:lnTo>
                  <a:pt x="1479550" y="1168400"/>
                </a:lnTo>
                <a:lnTo>
                  <a:pt x="1479550" y="1120775"/>
                </a:lnTo>
                <a:lnTo>
                  <a:pt x="1371600" y="1120775"/>
                </a:lnTo>
                <a:lnTo>
                  <a:pt x="1371600" y="1079500"/>
                </a:lnTo>
                <a:lnTo>
                  <a:pt x="1165225" y="1079500"/>
                </a:lnTo>
                <a:lnTo>
                  <a:pt x="1165225" y="1022350"/>
                </a:lnTo>
                <a:lnTo>
                  <a:pt x="1069975" y="1022350"/>
                </a:lnTo>
                <a:lnTo>
                  <a:pt x="1069975" y="879475"/>
                </a:lnTo>
                <a:lnTo>
                  <a:pt x="590550" y="879475"/>
                </a:lnTo>
                <a:lnTo>
                  <a:pt x="590550" y="822325"/>
                </a:lnTo>
                <a:lnTo>
                  <a:pt x="520700" y="822325"/>
                </a:lnTo>
                <a:lnTo>
                  <a:pt x="520700" y="777875"/>
                </a:lnTo>
                <a:lnTo>
                  <a:pt x="419100" y="777875"/>
                </a:lnTo>
                <a:lnTo>
                  <a:pt x="419100" y="679450"/>
                </a:lnTo>
                <a:lnTo>
                  <a:pt x="400050" y="679450"/>
                </a:lnTo>
                <a:lnTo>
                  <a:pt x="400050" y="631825"/>
                </a:lnTo>
                <a:lnTo>
                  <a:pt x="215900" y="631825"/>
                </a:lnTo>
                <a:lnTo>
                  <a:pt x="215900" y="587375"/>
                </a:lnTo>
                <a:lnTo>
                  <a:pt x="209550" y="587375"/>
                </a:lnTo>
                <a:lnTo>
                  <a:pt x="209550" y="539750"/>
                </a:lnTo>
                <a:lnTo>
                  <a:pt x="203200" y="539750"/>
                </a:lnTo>
                <a:lnTo>
                  <a:pt x="203200" y="171450"/>
                </a:lnTo>
                <a:lnTo>
                  <a:pt x="184150" y="171450"/>
                </a:lnTo>
                <a:lnTo>
                  <a:pt x="184150" y="127000"/>
                </a:lnTo>
                <a:lnTo>
                  <a:pt x="177800" y="127000"/>
                </a:lnTo>
                <a:lnTo>
                  <a:pt x="177800" y="57150"/>
                </a:lnTo>
                <a:lnTo>
                  <a:pt x="130175" y="57150"/>
                </a:lnTo>
                <a:lnTo>
                  <a:pt x="13017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852" name="Group 851">
            <a:extLst>
              <a:ext uri="{FF2B5EF4-FFF2-40B4-BE49-F238E27FC236}">
                <a16:creationId xmlns:a16="http://schemas.microsoft.com/office/drawing/2014/main" id="{D132B362-61C4-1804-9ACD-7BDE33D3602C}"/>
              </a:ext>
            </a:extLst>
          </p:cNvPr>
          <p:cNvGrpSpPr/>
          <p:nvPr/>
        </p:nvGrpSpPr>
        <p:grpSpPr>
          <a:xfrm>
            <a:off x="9046345" y="5295180"/>
            <a:ext cx="2437648" cy="135243"/>
            <a:chOff x="2911550" y="3930024"/>
            <a:chExt cx="2437648" cy="135243"/>
          </a:xfrm>
        </p:grpSpPr>
        <p:cxnSp>
          <p:nvCxnSpPr>
            <p:cNvPr id="853" name="Straight Connector 852">
              <a:extLst>
                <a:ext uri="{FF2B5EF4-FFF2-40B4-BE49-F238E27FC236}">
                  <a16:creationId xmlns:a16="http://schemas.microsoft.com/office/drawing/2014/main" id="{2012B6F6-B0CD-266C-1303-23A12D841EB4}"/>
                </a:ext>
              </a:extLst>
            </p:cNvPr>
            <p:cNvCxnSpPr>
              <a:cxnSpLocks/>
            </p:cNvCxnSpPr>
            <p:nvPr/>
          </p:nvCxnSpPr>
          <p:spPr bwMode="auto">
            <a:xfrm>
              <a:off x="5349198" y="3992883"/>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4F625087-6E47-099D-26CF-82B7D35E3216}"/>
                </a:ext>
              </a:extLst>
            </p:cNvPr>
            <p:cNvCxnSpPr>
              <a:cxnSpLocks/>
            </p:cNvCxnSpPr>
            <p:nvPr/>
          </p:nvCxnSpPr>
          <p:spPr bwMode="auto">
            <a:xfrm>
              <a:off x="5077022" y="3992883"/>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44E82647-4C25-0694-0809-51507D361C8F}"/>
                </a:ext>
              </a:extLst>
            </p:cNvPr>
            <p:cNvCxnSpPr>
              <a:cxnSpLocks/>
            </p:cNvCxnSpPr>
            <p:nvPr/>
          </p:nvCxnSpPr>
          <p:spPr bwMode="auto">
            <a:xfrm>
              <a:off x="4587875" y="3992883"/>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CCE28DE1-6D4E-2346-255F-713123F19B66}"/>
                </a:ext>
              </a:extLst>
            </p:cNvPr>
            <p:cNvCxnSpPr>
              <a:cxnSpLocks/>
            </p:cNvCxnSpPr>
            <p:nvPr/>
          </p:nvCxnSpPr>
          <p:spPr bwMode="auto">
            <a:xfrm>
              <a:off x="4537075" y="3992883"/>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9FE67ED8-1B7F-DC1B-492A-5D5E7DAAEF45}"/>
                </a:ext>
              </a:extLst>
            </p:cNvPr>
            <p:cNvCxnSpPr>
              <a:cxnSpLocks/>
            </p:cNvCxnSpPr>
            <p:nvPr/>
          </p:nvCxnSpPr>
          <p:spPr bwMode="auto">
            <a:xfrm>
              <a:off x="3868615" y="3992883"/>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2A67C1C0-4400-E52E-C0F3-356DFB64CB19}"/>
                </a:ext>
              </a:extLst>
            </p:cNvPr>
            <p:cNvCxnSpPr>
              <a:cxnSpLocks/>
            </p:cNvCxnSpPr>
            <p:nvPr/>
          </p:nvCxnSpPr>
          <p:spPr bwMode="auto">
            <a:xfrm>
              <a:off x="3251790" y="3930024"/>
              <a:ext cx="0" cy="72384"/>
            </a:xfrm>
            <a:prstGeom prst="line">
              <a:avLst/>
            </a:prstGeom>
            <a:noFill/>
            <a:ln w="28575" cap="flat" cmpd="sng" algn="ctr">
              <a:solidFill>
                <a:schemeClr val="accent3"/>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36953FD6-F061-BEFC-F5DB-61D3EE2BB0F5}"/>
                </a:ext>
              </a:extLst>
            </p:cNvPr>
            <p:cNvCxnSpPr>
              <a:cxnSpLocks/>
            </p:cNvCxnSpPr>
            <p:nvPr/>
          </p:nvCxnSpPr>
          <p:spPr bwMode="auto">
            <a:xfrm>
              <a:off x="2911550" y="3930024"/>
              <a:ext cx="0" cy="72384"/>
            </a:xfrm>
            <a:prstGeom prst="line">
              <a:avLst/>
            </a:prstGeom>
            <a:noFill/>
            <a:ln w="28575" cap="flat" cmpd="sng" algn="ctr">
              <a:solidFill>
                <a:schemeClr val="accent3"/>
              </a:solidFill>
              <a:prstDash val="solid"/>
              <a:round/>
              <a:headEnd type="none" w="med" len="med"/>
              <a:tailEnd type="none" w="med" len="med"/>
            </a:ln>
            <a:effectLst/>
          </p:spPr>
        </p:cxnSp>
      </p:grpSp>
      <p:graphicFrame>
        <p:nvGraphicFramePr>
          <p:cNvPr id="860" name="Table 859">
            <a:extLst>
              <a:ext uri="{FF2B5EF4-FFF2-40B4-BE49-F238E27FC236}">
                <a16:creationId xmlns:a16="http://schemas.microsoft.com/office/drawing/2014/main" id="{69C57F9B-FB23-52F3-8A39-6261E6CFC84E}"/>
              </a:ext>
            </a:extLst>
          </p:cNvPr>
          <p:cNvGraphicFramePr>
            <a:graphicFrameLocks noGrp="1"/>
          </p:cNvGraphicFramePr>
          <p:nvPr>
            <p:extLst>
              <p:ext uri="{D42A27DB-BD31-4B8C-83A1-F6EECF244321}">
                <p14:modId xmlns:p14="http://schemas.microsoft.com/office/powerpoint/2010/main" val="1940680014"/>
              </p:ext>
            </p:extLst>
          </p:nvPr>
        </p:nvGraphicFramePr>
        <p:xfrm>
          <a:off x="9218911" y="3748317"/>
          <a:ext cx="2615008" cy="1066800"/>
        </p:xfrm>
        <a:graphic>
          <a:graphicData uri="http://schemas.openxmlformats.org/drawingml/2006/table">
            <a:tbl>
              <a:tblPr firstRow="1" bandRow="1">
                <a:tableStyleId>{93296810-A885-4BE3-A3E7-6D5BEEA58F35}</a:tableStyleId>
              </a:tblPr>
              <a:tblGrid>
                <a:gridCol w="1609168">
                  <a:extLst>
                    <a:ext uri="{9D8B030D-6E8A-4147-A177-3AD203B41FA5}">
                      <a16:colId xmlns:a16="http://schemas.microsoft.com/office/drawing/2014/main" val="935698355"/>
                    </a:ext>
                  </a:extLst>
                </a:gridCol>
                <a:gridCol w="1005840">
                  <a:extLst>
                    <a:ext uri="{9D8B030D-6E8A-4147-A177-3AD203B41FA5}">
                      <a16:colId xmlns:a16="http://schemas.microsoft.com/office/drawing/2014/main" val="1600882254"/>
                    </a:ext>
                  </a:extLst>
                </a:gridCol>
              </a:tblGrid>
              <a:tr h="0">
                <a:tc>
                  <a:txBody>
                    <a:bodyPr/>
                    <a:lstStyle/>
                    <a:p>
                      <a:endParaRPr lang="en-US" sz="1400" dirty="0">
                        <a:solidFill>
                          <a:schemeClr val="bg1"/>
                        </a:solidFill>
                      </a:endParaRP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mPFS, Mo</a:t>
                      </a:r>
                    </a:p>
                  </a:txBody>
                  <a:tcPr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91410154"/>
                  </a:ext>
                </a:extLst>
              </a:tr>
              <a:tr h="0">
                <a:tc>
                  <a:txBody>
                    <a:bodyPr/>
                    <a:lstStyle/>
                    <a:p>
                      <a:pPr algn="r"/>
                      <a:r>
                        <a:rPr lang="en-US" sz="1400" b="1" dirty="0">
                          <a:solidFill>
                            <a:schemeClr val="accent1"/>
                          </a:solidFill>
                        </a:rPr>
                        <a:t>Selinexor (n = 77)</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27.4</a:t>
                      </a:r>
                    </a:p>
                  </a:txBody>
                  <a:tcPr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8173390"/>
                  </a:ext>
                </a:extLst>
              </a:tr>
              <a:tr h="0">
                <a:tc>
                  <a:txBody>
                    <a:bodyPr/>
                    <a:lstStyle/>
                    <a:p>
                      <a:pPr algn="r"/>
                      <a:r>
                        <a:rPr lang="en-US" sz="1400" b="1" dirty="0">
                          <a:solidFill>
                            <a:schemeClr val="accent3"/>
                          </a:solidFill>
                        </a:rPr>
                        <a:t>Placebo (n = 36)</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400" dirty="0">
                          <a:solidFill>
                            <a:schemeClr val="bg1"/>
                          </a:solidFill>
                        </a:rPr>
                        <a:t>5.2</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9337603"/>
                  </a:ext>
                </a:extLst>
              </a:tr>
              <a:tr h="0">
                <a:tc gridSpan="2">
                  <a:txBody>
                    <a:bodyPr/>
                    <a:lstStyle/>
                    <a:p>
                      <a:pPr algn="ctr"/>
                      <a:r>
                        <a:rPr lang="en-US" sz="1400" dirty="0">
                          <a:solidFill>
                            <a:schemeClr val="bg1"/>
                          </a:solidFill>
                        </a:rPr>
                        <a:t>HR: 0.42 (95% CI: 0.25-0.70; </a:t>
                      </a:r>
                      <a:br>
                        <a:rPr lang="en-US" sz="1400" dirty="0">
                          <a:solidFill>
                            <a:schemeClr val="bg1"/>
                          </a:solidFill>
                        </a:rPr>
                      </a:br>
                      <a:r>
                        <a:rPr lang="en-US" sz="1400" i="1" dirty="0">
                          <a:solidFill>
                            <a:schemeClr val="bg1"/>
                          </a:solidFill>
                        </a:rPr>
                        <a:t>P</a:t>
                      </a:r>
                      <a:r>
                        <a:rPr lang="en-US" sz="1400" dirty="0">
                          <a:solidFill>
                            <a:schemeClr val="bg1"/>
                          </a:solidFill>
                        </a:rPr>
                        <a:t> = .0003)</a:t>
                      </a:r>
                    </a:p>
                  </a:txBody>
                  <a:tcPr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p>
                  </a:txBody>
                  <a:tcPr/>
                </a:tc>
                <a:extLst>
                  <a:ext uri="{0D108BD9-81ED-4DB2-BD59-A6C34878D82A}">
                    <a16:rowId xmlns:a16="http://schemas.microsoft.com/office/drawing/2014/main" val="4093187762"/>
                  </a:ext>
                </a:extLst>
              </a:tr>
            </a:tbl>
          </a:graphicData>
        </a:graphic>
      </p:graphicFrame>
    </p:spTree>
    <p:extLst>
      <p:ext uri="{BB962C8B-B14F-4D97-AF65-F5344CB8AC3E}">
        <p14:creationId xmlns:p14="http://schemas.microsoft.com/office/powerpoint/2010/main" val="2937656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TEAEs</a:t>
            </a:r>
          </a:p>
        </p:txBody>
      </p:sp>
      <p:sp>
        <p:nvSpPr>
          <p:cNvPr id="11" name="Content Placeholder 10">
            <a:extLst>
              <a:ext uri="{FF2B5EF4-FFF2-40B4-BE49-F238E27FC236}">
                <a16:creationId xmlns:a16="http://schemas.microsoft.com/office/drawing/2014/main" id="{68478534-5DBD-AF44-A6BB-7B9B79A3FF7B}"/>
              </a:ext>
            </a:extLst>
          </p:cNvPr>
          <p:cNvSpPr>
            <a:spLocks noGrp="1"/>
          </p:cNvSpPr>
          <p:nvPr>
            <p:ph idx="4294967295"/>
          </p:nvPr>
        </p:nvSpPr>
        <p:spPr>
          <a:xfrm>
            <a:off x="601100" y="5974070"/>
            <a:ext cx="10464799" cy="277000"/>
          </a:xfrm>
        </p:spPr>
        <p:txBody>
          <a:bodyPr/>
          <a:lstStyle/>
          <a:p>
            <a:r>
              <a:rPr lang="en-US" sz="2200" dirty="0"/>
              <a:t>No febrile neutropenia, no severe bleeding in patients with thrombocytopenia</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nvGraphicFramePr>
        <p:xfrm>
          <a:off x="719138" y="1600200"/>
          <a:ext cx="10763065" cy="4358848"/>
        </p:xfrm>
        <a:graphic>
          <a:graphicData uri="http://schemas.openxmlformats.org/drawingml/2006/table">
            <a:tbl>
              <a:tblPr/>
              <a:tblGrid>
                <a:gridCol w="2772309">
                  <a:extLst>
                    <a:ext uri="{9D8B030D-6E8A-4147-A177-3AD203B41FA5}">
                      <a16:colId xmlns:a16="http://schemas.microsoft.com/office/drawing/2014/main" val="20000"/>
                    </a:ext>
                  </a:extLst>
                </a:gridCol>
                <a:gridCol w="2072878">
                  <a:extLst>
                    <a:ext uri="{9D8B030D-6E8A-4147-A177-3AD203B41FA5}">
                      <a16:colId xmlns:a16="http://schemas.microsoft.com/office/drawing/2014/main" val="20001"/>
                    </a:ext>
                  </a:extLst>
                </a:gridCol>
                <a:gridCol w="1876206">
                  <a:extLst>
                    <a:ext uri="{9D8B030D-6E8A-4147-A177-3AD203B41FA5}">
                      <a16:colId xmlns:a16="http://schemas.microsoft.com/office/drawing/2014/main" val="20002"/>
                    </a:ext>
                  </a:extLst>
                </a:gridCol>
                <a:gridCol w="2020836">
                  <a:extLst>
                    <a:ext uri="{9D8B030D-6E8A-4147-A177-3AD203B41FA5}">
                      <a16:colId xmlns:a16="http://schemas.microsoft.com/office/drawing/2014/main" val="601419057"/>
                    </a:ext>
                  </a:extLst>
                </a:gridCol>
                <a:gridCol w="2020836">
                  <a:extLst>
                    <a:ext uri="{9D8B030D-6E8A-4147-A177-3AD203B41FA5}">
                      <a16:colId xmlns:a16="http://schemas.microsoft.com/office/drawing/2014/main" val="673363773"/>
                    </a:ext>
                  </a:extLst>
                </a:gridCol>
              </a:tblGrid>
              <a:tr h="22091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Selinexor (n =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(n =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25989550"/>
                  </a:ext>
                </a:extLst>
              </a:tr>
              <a:tr h="22091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0563155"/>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0534519"/>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8902717"/>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6260712"/>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7997414"/>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2135079"/>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5581827"/>
                  </a:ext>
                </a:extLst>
              </a:tr>
              <a:tr h="22091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675914"/>
                  </a:ext>
                </a:extLst>
              </a:tr>
            </a:tbl>
          </a:graphicData>
        </a:graphic>
      </p:graphicFrame>
      <p:grpSp>
        <p:nvGrpSpPr>
          <p:cNvPr id="10" name="Group 9">
            <a:extLst>
              <a:ext uri="{FF2B5EF4-FFF2-40B4-BE49-F238E27FC236}">
                <a16:creationId xmlns:a16="http://schemas.microsoft.com/office/drawing/2014/main" id="{84A6D027-75A0-2F43-B200-02279E2797FE}"/>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1B7B113-4F85-0B49-8D7D-D9402990D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00245027-24AD-F746-BD26-7E29927826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09DA81B0-CFE1-AE4B-B677-E5E147B8020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Vergote. SGO 2022. Abstr 249.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39123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C9142C-1C20-4BF8-9F9D-D444AE3EF527}"/>
              </a:ext>
            </a:extLst>
          </p:cNvPr>
          <p:cNvSpPr>
            <a:spLocks noGrp="1"/>
          </p:cNvSpPr>
          <p:nvPr>
            <p:ph type="title"/>
          </p:nvPr>
        </p:nvSpPr>
        <p:spPr/>
        <p:txBody>
          <a:bodyPr/>
          <a:lstStyle/>
          <a:p>
            <a:r>
              <a:rPr lang="en-US" dirty="0"/>
              <a:t>HER2/neu Testing in Serous Endometrial Cancer</a:t>
            </a:r>
          </a:p>
        </p:txBody>
      </p:sp>
      <p:sp>
        <p:nvSpPr>
          <p:cNvPr id="4" name="Content Placeholder 3">
            <a:extLst>
              <a:ext uri="{FF2B5EF4-FFF2-40B4-BE49-F238E27FC236}">
                <a16:creationId xmlns:a16="http://schemas.microsoft.com/office/drawing/2014/main" id="{C3E9CD96-8EA4-445C-9C45-ACEE45904872}"/>
              </a:ext>
            </a:extLst>
          </p:cNvPr>
          <p:cNvSpPr>
            <a:spLocks noGrp="1"/>
          </p:cNvSpPr>
          <p:nvPr>
            <p:ph sz="half" idx="1"/>
          </p:nvPr>
        </p:nvSpPr>
        <p:spPr/>
        <p:txBody>
          <a:bodyPr/>
          <a:lstStyle/>
          <a:p>
            <a:r>
              <a:rPr lang="en-US" sz="2600" dirty="0"/>
              <a:t>HER2 overexpression and/or gene amplification seen in 25%-30% of serous EC cases</a:t>
            </a:r>
            <a:r>
              <a:rPr lang="en-US" sz="2600" baseline="30000" dirty="0"/>
              <a:t>1,2</a:t>
            </a:r>
          </a:p>
          <a:p>
            <a:pPr lvl="1"/>
            <a:r>
              <a:rPr lang="en-US" sz="2400" dirty="0"/>
              <a:t>HER2+ status in serous EC associated with response to trastuzumab </a:t>
            </a:r>
          </a:p>
          <a:p>
            <a:pPr lvl="1"/>
            <a:r>
              <a:rPr lang="en-US" sz="2400" dirty="0"/>
              <a:t>Carboplatin, paclitaxel, and trastuzumab recommended for stage III/IV or recurrent HER2+ EC</a:t>
            </a:r>
            <a:r>
              <a:rPr lang="en-US" sz="2400" baseline="30000" dirty="0"/>
              <a:t>3</a:t>
            </a:r>
            <a:r>
              <a:rPr lang="en-US" sz="2400" dirty="0"/>
              <a:t> </a:t>
            </a:r>
          </a:p>
          <a:p>
            <a:pPr marL="0" indent="0">
              <a:buNone/>
            </a:pPr>
            <a:endParaRPr lang="en-US" dirty="0"/>
          </a:p>
        </p:txBody>
      </p:sp>
      <p:sp>
        <p:nvSpPr>
          <p:cNvPr id="2" name="Content Placeholder 1">
            <a:extLst>
              <a:ext uri="{FF2B5EF4-FFF2-40B4-BE49-F238E27FC236}">
                <a16:creationId xmlns:a16="http://schemas.microsoft.com/office/drawing/2014/main" id="{8B2FDB4D-FB6C-4AB0-9A22-7A0C35C20A89}"/>
              </a:ext>
            </a:extLst>
          </p:cNvPr>
          <p:cNvSpPr>
            <a:spLocks noGrp="1"/>
          </p:cNvSpPr>
          <p:nvPr>
            <p:ph sz="half" idx="2"/>
          </p:nvPr>
        </p:nvSpPr>
        <p:spPr>
          <a:xfrm>
            <a:off x="6252634" y="1510730"/>
            <a:ext cx="5229570" cy="4679462"/>
          </a:xfrm>
        </p:spPr>
        <p:txBody>
          <a:bodyPr/>
          <a:lstStyle/>
          <a:p>
            <a:pPr marL="0" indent="0" algn="ctr">
              <a:buNone/>
            </a:pPr>
            <a:r>
              <a:rPr lang="en-US" b="1" dirty="0"/>
              <a:t>Testing for HER2</a:t>
            </a:r>
            <a:r>
              <a:rPr lang="en-US" b="1" baseline="30000" dirty="0"/>
              <a:t>1,2</a:t>
            </a:r>
          </a:p>
          <a:p>
            <a:r>
              <a:rPr lang="en-US" sz="2600" dirty="0"/>
              <a:t>Can be associated with significant intratumor heterogeneity </a:t>
            </a:r>
          </a:p>
          <a:p>
            <a:pPr lvl="1"/>
            <a:r>
              <a:rPr lang="en-US" sz="2000" dirty="0"/>
              <a:t>2 degrees of difference in staining intensity observed in &gt;50% of cells</a:t>
            </a:r>
          </a:p>
          <a:p>
            <a:endParaRPr lang="en-US" i="1" baseline="30000" dirty="0"/>
          </a:p>
          <a:p>
            <a:endParaRPr lang="en-US" i="1" baseline="30000" dirty="0"/>
          </a:p>
          <a:p>
            <a:endParaRPr lang="en-US" i="1" baseline="30000" dirty="0"/>
          </a:p>
        </p:txBody>
      </p:sp>
      <p:graphicFrame>
        <p:nvGraphicFramePr>
          <p:cNvPr id="13" name="Content Placeholder 5">
            <a:extLst>
              <a:ext uri="{FF2B5EF4-FFF2-40B4-BE49-F238E27FC236}">
                <a16:creationId xmlns:a16="http://schemas.microsoft.com/office/drawing/2014/main" id="{ED3F3415-503D-4262-8D0F-CA3772DC3407}"/>
              </a:ext>
            </a:extLst>
          </p:cNvPr>
          <p:cNvGraphicFramePr>
            <a:graphicFrameLocks/>
          </p:cNvGraphicFramePr>
          <p:nvPr>
            <p:extLst>
              <p:ext uri="{D42A27DB-BD31-4B8C-83A1-F6EECF244321}">
                <p14:modId xmlns:p14="http://schemas.microsoft.com/office/powerpoint/2010/main" val="3200450620"/>
              </p:ext>
            </p:extLst>
          </p:nvPr>
        </p:nvGraphicFramePr>
        <p:xfrm>
          <a:off x="6381941" y="3721121"/>
          <a:ext cx="5376672" cy="2103150"/>
        </p:xfrm>
        <a:graphic>
          <a:graphicData uri="http://schemas.openxmlformats.org/drawingml/2006/table">
            <a:tbl>
              <a:tblPr firstRow="1" bandRow="1">
                <a:effectLst/>
                <a:tableStyleId>{5940675A-B579-460E-94D1-54222C63F5DA}</a:tableStyleId>
              </a:tblPr>
              <a:tblGrid>
                <a:gridCol w="2381059">
                  <a:extLst>
                    <a:ext uri="{9D8B030D-6E8A-4147-A177-3AD203B41FA5}">
                      <a16:colId xmlns:a16="http://schemas.microsoft.com/office/drawing/2014/main" val="20000"/>
                    </a:ext>
                  </a:extLst>
                </a:gridCol>
                <a:gridCol w="2995613">
                  <a:extLst>
                    <a:ext uri="{9D8B030D-6E8A-4147-A177-3AD203B41FA5}">
                      <a16:colId xmlns:a16="http://schemas.microsoft.com/office/drawing/2014/main" val="3163761977"/>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Parameter/Cutoff</a:t>
                      </a:r>
                      <a:r>
                        <a:rPr kumimoji="0" lang="en-US" altLang="en-US" sz="20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1,2</a:t>
                      </a:r>
                    </a:p>
                  </a:txBody>
                  <a:tcPr marL="125542" marR="125542" marT="45725" marB="45725"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Endometrial Serous Carcinoma</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IHC 3+</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(protein level)</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&gt;30%, strong complete or basolateral/lateral</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a:t>
                      </a: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FISH</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(gene amplification)</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HER2/CEP17 ratio ≥2.0</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7" name="Text Box 15">
            <a:extLst>
              <a:ext uri="{FF2B5EF4-FFF2-40B4-BE49-F238E27FC236}">
                <a16:creationId xmlns:a16="http://schemas.microsoft.com/office/drawing/2014/main" id="{F23680AC-C863-20D2-A535-B7B0422C77FA}"/>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Buza. Arch Pathol Lab Med. 2020;145:687. 2. Fader. Clin Cancer Res. 2020;26:3928.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NCCN. Clinical practice guidelines in oncology: uterine neoplasms. v.2.2023..</a:t>
            </a:r>
          </a:p>
        </p:txBody>
      </p:sp>
    </p:spTree>
    <p:extLst>
      <p:ext uri="{BB962C8B-B14F-4D97-AF65-F5344CB8AC3E}">
        <p14:creationId xmlns:p14="http://schemas.microsoft.com/office/powerpoint/2010/main" val="31261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A51A1-EE26-4D73-9E16-FCDD65EEF80D}"/>
              </a:ext>
            </a:extLst>
          </p:cNvPr>
          <p:cNvSpPr>
            <a:spLocks noGrp="1"/>
          </p:cNvSpPr>
          <p:nvPr>
            <p:ph type="title"/>
          </p:nvPr>
        </p:nvSpPr>
        <p:spPr/>
        <p:txBody>
          <a:bodyPr/>
          <a:lstStyle/>
          <a:p>
            <a:r>
              <a:rPr lang="en-US" dirty="0"/>
              <a:t>Phase II DESTINY-PanTumor02: </a:t>
            </a:r>
            <a:br>
              <a:rPr lang="en-US" dirty="0"/>
            </a:br>
            <a:r>
              <a:rPr lang="en-US" dirty="0"/>
              <a:t>Trastuzumab Deruxtecan in Cohort With HER2+ EC</a:t>
            </a:r>
          </a:p>
        </p:txBody>
      </p:sp>
      <p:sp>
        <p:nvSpPr>
          <p:cNvPr id="3" name="Content Placeholder 2">
            <a:extLst>
              <a:ext uri="{FF2B5EF4-FFF2-40B4-BE49-F238E27FC236}">
                <a16:creationId xmlns:a16="http://schemas.microsoft.com/office/drawing/2014/main" id="{10166B80-E249-47DF-9C31-9A58062CEC6A}"/>
              </a:ext>
            </a:extLst>
          </p:cNvPr>
          <p:cNvSpPr>
            <a:spLocks noGrp="1"/>
          </p:cNvSpPr>
          <p:nvPr>
            <p:ph idx="1"/>
          </p:nvPr>
        </p:nvSpPr>
        <p:spPr>
          <a:xfrm>
            <a:off x="604675" y="1513047"/>
            <a:ext cx="10877529" cy="407193"/>
          </a:xfrm>
        </p:spPr>
        <p:txBody>
          <a:bodyPr/>
          <a:lstStyle/>
          <a:p>
            <a:r>
              <a:rPr lang="en-US" sz="2000" dirty="0"/>
              <a:t>International, open-label, multicohort phase II trial</a:t>
            </a:r>
          </a:p>
        </p:txBody>
      </p:sp>
      <p:sp>
        <p:nvSpPr>
          <p:cNvPr id="4" name="Text Box 15">
            <a:extLst>
              <a:ext uri="{FF2B5EF4-FFF2-40B4-BE49-F238E27FC236}">
                <a16:creationId xmlns:a16="http://schemas.microsoft.com/office/drawing/2014/main" id="{2BC6DEC6-6B92-8328-5419-6AAF7E7A7226}"/>
              </a:ext>
            </a:extLst>
          </p:cNvPr>
          <p:cNvSpPr txBox="1">
            <a:spLocks noChangeArrowheads="1"/>
          </p:cNvSpPr>
          <p:nvPr/>
        </p:nvSpPr>
        <p:spPr bwMode="auto">
          <a:xfrm>
            <a:off x="412751" y="63776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Meric-Bernstam. ASCO 2023. Abstr LBA300. NCT04482309.</a:t>
            </a:r>
            <a:endParaRPr lang="en-US" altLang="en-US" sz="1200" b="0" dirty="0">
              <a:solidFill>
                <a:schemeClr val="bg2"/>
              </a:solidFill>
              <a:latin typeface="Calibri" panose="020F0502020204030204" pitchFamily="34" charset="0"/>
              <a:cs typeface="+mn-cs"/>
            </a:endParaRPr>
          </a:p>
        </p:txBody>
      </p:sp>
      <p:sp>
        <p:nvSpPr>
          <p:cNvPr id="5" name="Content Placeholder 2">
            <a:extLst>
              <a:ext uri="{FF2B5EF4-FFF2-40B4-BE49-F238E27FC236}">
                <a16:creationId xmlns:a16="http://schemas.microsoft.com/office/drawing/2014/main" id="{EFA71177-57F6-1D36-C4B8-FE1389584A69}"/>
              </a:ext>
            </a:extLst>
          </p:cNvPr>
          <p:cNvSpPr txBox="1">
            <a:spLocks/>
          </p:cNvSpPr>
          <p:nvPr/>
        </p:nvSpPr>
        <p:spPr bwMode="auto">
          <a:xfrm>
            <a:off x="601820" y="4261031"/>
            <a:ext cx="5309278" cy="192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confirmed ORR by investigator assessment (RECIST v1.1)</a:t>
            </a:r>
          </a:p>
          <a:p>
            <a:r>
              <a:rPr lang="en-US" sz="2000" b="1" kern="0" dirty="0"/>
              <a:t>Secondary endpoints: </a:t>
            </a:r>
            <a:r>
              <a:rPr lang="en-US" sz="2000" b="0" kern="0" dirty="0"/>
              <a:t>DoR, DCR, PFS, OS, safety</a:t>
            </a:r>
          </a:p>
        </p:txBody>
      </p:sp>
      <p:sp>
        <p:nvSpPr>
          <p:cNvPr id="6" name="Content Placeholder 3">
            <a:extLst>
              <a:ext uri="{FF2B5EF4-FFF2-40B4-BE49-F238E27FC236}">
                <a16:creationId xmlns:a16="http://schemas.microsoft.com/office/drawing/2014/main" id="{2DAB3094-37CE-DAC1-3260-536FC4DE1599}"/>
              </a:ext>
            </a:extLst>
          </p:cNvPr>
          <p:cNvSpPr txBox="1">
            <a:spLocks/>
          </p:cNvSpPr>
          <p:nvPr/>
        </p:nvSpPr>
        <p:spPr>
          <a:xfrm>
            <a:off x="6252634" y="4261456"/>
            <a:ext cx="5229570" cy="192873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HER2 expression determined by local testing</a:t>
            </a:r>
          </a:p>
          <a:p>
            <a:pPr lvl="1"/>
            <a:r>
              <a:rPr lang="en-US" sz="1800" b="0" kern="0" dirty="0"/>
              <a:t>If not feasible, central testing performed with semiquantitative IHC assay for HER2 overexpression (HercepTest) per ASCO/CAP gastric cancer guidelines</a:t>
            </a:r>
          </a:p>
          <a:p>
            <a:pPr lvl="1"/>
            <a:r>
              <a:rPr lang="en-US" sz="1800" b="0" kern="0" dirty="0"/>
              <a:t>All participants centrally confirmed</a:t>
            </a:r>
          </a:p>
        </p:txBody>
      </p:sp>
      <p:sp>
        <p:nvSpPr>
          <p:cNvPr id="7" name="Text Box 45">
            <a:extLst>
              <a:ext uri="{FF2B5EF4-FFF2-40B4-BE49-F238E27FC236}">
                <a16:creationId xmlns:a16="http://schemas.microsoft.com/office/drawing/2014/main" id="{A5EEAEC4-CAC7-1D3B-671C-6C94D04F8622}"/>
              </a:ext>
            </a:extLst>
          </p:cNvPr>
          <p:cNvSpPr txBox="1">
            <a:spLocks noChangeArrowheads="1"/>
          </p:cNvSpPr>
          <p:nvPr/>
        </p:nvSpPr>
        <p:spPr bwMode="auto">
          <a:xfrm>
            <a:off x="1155698" y="1890396"/>
            <a:ext cx="326780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advanced solid tumors ineligible for curative tx; </a:t>
            </a:r>
            <a:r>
              <a:rPr lang="en-GB" altLang="en-US" sz="1800" dirty="0">
                <a:solidFill>
                  <a:schemeClr val="bg1"/>
                </a:solidFill>
                <a:latin typeface="Calibri" panose="020F0502020204030204" pitchFamily="34" charset="0"/>
              </a:rPr>
              <a:t>HER2 expression (IHC 2+ or 3+)</a:t>
            </a:r>
            <a:r>
              <a:rPr lang="en-GB" altLang="en-US" sz="1800" b="0" dirty="0">
                <a:solidFill>
                  <a:schemeClr val="bg1"/>
                </a:solidFill>
                <a:latin typeface="Calibri" panose="020F0502020204030204" pitchFamily="34" charset="0"/>
              </a:rPr>
              <a:t>; progressed after prior tx or with no satisfactory alternatives; prior HER2-targeted tx permitted; ECOG/WHO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468)</a:t>
            </a:r>
            <a:endParaRPr lang="en-US" altLang="en-US" sz="1800" b="0" dirty="0">
              <a:solidFill>
                <a:schemeClr val="bg1"/>
              </a:solidFill>
              <a:latin typeface="Calibri" panose="020F0502020204030204" pitchFamily="34" charset="0"/>
            </a:endParaRPr>
          </a:p>
        </p:txBody>
      </p:sp>
      <p:sp>
        <p:nvSpPr>
          <p:cNvPr id="10" name="Rectangle 49">
            <a:extLst>
              <a:ext uri="{FF2B5EF4-FFF2-40B4-BE49-F238E27FC236}">
                <a16:creationId xmlns:a16="http://schemas.microsoft.com/office/drawing/2014/main" id="{3768D69F-B60D-DF60-DE7B-7CA9B1B28222}"/>
              </a:ext>
            </a:extLst>
          </p:cNvPr>
          <p:cNvSpPr>
            <a:spLocks noChangeArrowheads="1"/>
          </p:cNvSpPr>
          <p:nvPr/>
        </p:nvSpPr>
        <p:spPr bwMode="auto">
          <a:xfrm>
            <a:off x="6990079" y="2692927"/>
            <a:ext cx="3050223"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T-DXd </a:t>
            </a:r>
            <a:r>
              <a:rPr lang="en-US" altLang="en-US" sz="1800" b="0" dirty="0">
                <a:solidFill>
                  <a:schemeClr val="tx1"/>
                </a:solidFill>
                <a:latin typeface="Calibri" panose="020F0502020204030204" pitchFamily="34" charset="0"/>
              </a:rPr>
              <a:t>5.4 mg/kg IV Q3W</a:t>
            </a:r>
          </a:p>
        </p:txBody>
      </p:sp>
      <p:sp>
        <p:nvSpPr>
          <p:cNvPr id="16" name="Text Box 45">
            <a:extLst>
              <a:ext uri="{FF2B5EF4-FFF2-40B4-BE49-F238E27FC236}">
                <a16:creationId xmlns:a16="http://schemas.microsoft.com/office/drawing/2014/main" id="{528CDFD5-C4F1-54C3-88C4-B90764200CBA}"/>
              </a:ext>
            </a:extLst>
          </p:cNvPr>
          <p:cNvSpPr txBox="1">
            <a:spLocks noChangeArrowheads="1"/>
          </p:cNvSpPr>
          <p:nvPr/>
        </p:nvSpPr>
        <p:spPr bwMode="auto">
          <a:xfrm>
            <a:off x="4686820" y="2721393"/>
            <a:ext cx="2039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EC Cohort</a:t>
            </a:r>
            <a:endParaRPr lang="en-GB" altLang="en-US" sz="18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40)</a:t>
            </a:r>
            <a:endParaRPr lang="en-US" altLang="en-US" sz="1800" dirty="0">
              <a:solidFill>
                <a:schemeClr val="bg1"/>
              </a:solidFill>
              <a:latin typeface="Calibri" panose="020F0502020204030204" pitchFamily="34" charset="0"/>
            </a:endParaRPr>
          </a:p>
        </p:txBody>
      </p:sp>
      <p:sp>
        <p:nvSpPr>
          <p:cNvPr id="17" name="Line 52">
            <a:extLst>
              <a:ext uri="{FF2B5EF4-FFF2-40B4-BE49-F238E27FC236}">
                <a16:creationId xmlns:a16="http://schemas.microsoft.com/office/drawing/2014/main" id="{2543B421-48F3-2838-8314-38D2EE2B976F}"/>
              </a:ext>
            </a:extLst>
          </p:cNvPr>
          <p:cNvSpPr>
            <a:spLocks noChangeShapeType="1"/>
          </p:cNvSpPr>
          <p:nvPr/>
        </p:nvSpPr>
        <p:spPr bwMode="auto">
          <a:xfrm>
            <a:off x="4549129" y="304455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52">
            <a:extLst>
              <a:ext uri="{FF2B5EF4-FFF2-40B4-BE49-F238E27FC236}">
                <a16:creationId xmlns:a16="http://schemas.microsoft.com/office/drawing/2014/main" id="{32E3AE5E-A239-84B4-7BA1-C296093AB5DF}"/>
              </a:ext>
            </a:extLst>
          </p:cNvPr>
          <p:cNvSpPr>
            <a:spLocks noChangeShapeType="1"/>
          </p:cNvSpPr>
          <p:nvPr/>
        </p:nvSpPr>
        <p:spPr bwMode="auto">
          <a:xfrm>
            <a:off x="6324067" y="304455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1356995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100">
            <a:extLst>
              <a:ext uri="{FF2B5EF4-FFF2-40B4-BE49-F238E27FC236}">
                <a16:creationId xmlns:a16="http://schemas.microsoft.com/office/drawing/2014/main" id="{75A65F1E-D8DF-3D2E-7D90-3EEC7D68D09D}"/>
              </a:ext>
            </a:extLst>
          </p:cNvPr>
          <p:cNvGrpSpPr/>
          <p:nvPr/>
        </p:nvGrpSpPr>
        <p:grpSpPr>
          <a:xfrm>
            <a:off x="7646414" y="1918557"/>
            <a:ext cx="3550777" cy="166275"/>
            <a:chOff x="7652024" y="1918557"/>
            <a:chExt cx="3550777" cy="166275"/>
          </a:xfrm>
        </p:grpSpPr>
        <p:sp>
          <p:nvSpPr>
            <p:cNvPr id="98" name="Rectangle 97">
              <a:extLst>
                <a:ext uri="{FF2B5EF4-FFF2-40B4-BE49-F238E27FC236}">
                  <a16:creationId xmlns:a16="http://schemas.microsoft.com/office/drawing/2014/main" id="{E9E81211-BA64-6F1C-224E-34887231D241}"/>
                </a:ext>
              </a:extLst>
            </p:cNvPr>
            <p:cNvSpPr/>
            <p:nvPr/>
          </p:nvSpPr>
          <p:spPr bwMode="auto">
            <a:xfrm>
              <a:off x="7652024" y="1918557"/>
              <a:ext cx="201718"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5756FE75-7BB6-5DC6-CF7A-3E13318E3186}"/>
                </a:ext>
              </a:extLst>
            </p:cNvPr>
            <p:cNvSpPr/>
            <p:nvPr/>
          </p:nvSpPr>
          <p:spPr bwMode="auto">
            <a:xfrm>
              <a:off x="7851860" y="1918557"/>
              <a:ext cx="3350941"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9501D2FA-B47E-164F-D195-DD8D08D9B5C8}"/>
              </a:ext>
            </a:extLst>
          </p:cNvPr>
          <p:cNvGrpSpPr/>
          <p:nvPr/>
        </p:nvGrpSpPr>
        <p:grpSpPr>
          <a:xfrm>
            <a:off x="7646413" y="2137630"/>
            <a:ext cx="2462476" cy="166275"/>
            <a:chOff x="7652023" y="1918557"/>
            <a:chExt cx="2462476" cy="166275"/>
          </a:xfrm>
        </p:grpSpPr>
        <p:sp>
          <p:nvSpPr>
            <p:cNvPr id="103" name="Rectangle 102">
              <a:extLst>
                <a:ext uri="{FF2B5EF4-FFF2-40B4-BE49-F238E27FC236}">
                  <a16:creationId xmlns:a16="http://schemas.microsoft.com/office/drawing/2014/main" id="{DB90D661-4A1C-045C-EF79-A1D49A4B6398}"/>
                </a:ext>
              </a:extLst>
            </p:cNvPr>
            <p:cNvSpPr/>
            <p:nvPr/>
          </p:nvSpPr>
          <p:spPr bwMode="auto">
            <a:xfrm>
              <a:off x="7652023" y="1918557"/>
              <a:ext cx="365703"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9D56C3A5-D3C6-0EFE-BB03-678B6AC8CEC3}"/>
                </a:ext>
              </a:extLst>
            </p:cNvPr>
            <p:cNvSpPr/>
            <p:nvPr/>
          </p:nvSpPr>
          <p:spPr bwMode="auto">
            <a:xfrm>
              <a:off x="8017727" y="1918557"/>
              <a:ext cx="2096772"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5" name="Group 104">
            <a:extLst>
              <a:ext uri="{FF2B5EF4-FFF2-40B4-BE49-F238E27FC236}">
                <a16:creationId xmlns:a16="http://schemas.microsoft.com/office/drawing/2014/main" id="{A8525878-21B2-0425-9DAB-02DAFA122016}"/>
              </a:ext>
            </a:extLst>
          </p:cNvPr>
          <p:cNvGrpSpPr/>
          <p:nvPr/>
        </p:nvGrpSpPr>
        <p:grpSpPr>
          <a:xfrm>
            <a:off x="7646413" y="2345191"/>
            <a:ext cx="2107224" cy="166275"/>
            <a:chOff x="7652023" y="1918557"/>
            <a:chExt cx="2107224" cy="166275"/>
          </a:xfrm>
        </p:grpSpPr>
        <p:sp>
          <p:nvSpPr>
            <p:cNvPr id="106" name="Rectangle 105">
              <a:extLst>
                <a:ext uri="{FF2B5EF4-FFF2-40B4-BE49-F238E27FC236}">
                  <a16:creationId xmlns:a16="http://schemas.microsoft.com/office/drawing/2014/main" id="{978BD883-E3E5-1331-DC71-F4FE4691F6D6}"/>
                </a:ext>
              </a:extLst>
            </p:cNvPr>
            <p:cNvSpPr/>
            <p:nvPr/>
          </p:nvSpPr>
          <p:spPr bwMode="auto">
            <a:xfrm>
              <a:off x="7652023" y="1918557"/>
              <a:ext cx="1242413"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1C9F0050-1BF8-FD88-8F4D-4AFFD55B93E6}"/>
                </a:ext>
              </a:extLst>
            </p:cNvPr>
            <p:cNvSpPr/>
            <p:nvPr/>
          </p:nvSpPr>
          <p:spPr bwMode="auto">
            <a:xfrm>
              <a:off x="8880339" y="1918557"/>
              <a:ext cx="878908"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456DDBEC-A5F1-DB84-E455-8B03C8B46A0D}"/>
              </a:ext>
            </a:extLst>
          </p:cNvPr>
          <p:cNvGrpSpPr/>
          <p:nvPr/>
        </p:nvGrpSpPr>
        <p:grpSpPr>
          <a:xfrm>
            <a:off x="7646413" y="2563594"/>
            <a:ext cx="1664160" cy="166275"/>
            <a:chOff x="7652023" y="1918557"/>
            <a:chExt cx="1664160" cy="166275"/>
          </a:xfrm>
        </p:grpSpPr>
        <p:sp>
          <p:nvSpPr>
            <p:cNvPr id="109" name="Rectangle 108">
              <a:extLst>
                <a:ext uri="{FF2B5EF4-FFF2-40B4-BE49-F238E27FC236}">
                  <a16:creationId xmlns:a16="http://schemas.microsoft.com/office/drawing/2014/main" id="{BD66E66B-B457-50E5-BD4F-DE2B56EB11F6}"/>
                </a:ext>
              </a:extLst>
            </p:cNvPr>
            <p:cNvSpPr/>
            <p:nvPr/>
          </p:nvSpPr>
          <p:spPr bwMode="auto">
            <a:xfrm>
              <a:off x="7652023" y="1918557"/>
              <a:ext cx="541641"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4759F06C-AFDE-611F-8E7D-7461ABF12884}"/>
                </a:ext>
              </a:extLst>
            </p:cNvPr>
            <p:cNvSpPr/>
            <p:nvPr/>
          </p:nvSpPr>
          <p:spPr bwMode="auto">
            <a:xfrm>
              <a:off x="8193665" y="1918557"/>
              <a:ext cx="1122518"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1" name="Group 110">
            <a:extLst>
              <a:ext uri="{FF2B5EF4-FFF2-40B4-BE49-F238E27FC236}">
                <a16:creationId xmlns:a16="http://schemas.microsoft.com/office/drawing/2014/main" id="{51EC98A2-DC91-4D1A-DE68-8120171FEC3E}"/>
              </a:ext>
            </a:extLst>
          </p:cNvPr>
          <p:cNvGrpSpPr/>
          <p:nvPr/>
        </p:nvGrpSpPr>
        <p:grpSpPr>
          <a:xfrm>
            <a:off x="7646414" y="2777076"/>
            <a:ext cx="1650757" cy="166275"/>
            <a:chOff x="7652024" y="1918557"/>
            <a:chExt cx="1650757" cy="166275"/>
          </a:xfrm>
        </p:grpSpPr>
        <p:sp>
          <p:nvSpPr>
            <p:cNvPr id="112" name="Rectangle 111">
              <a:extLst>
                <a:ext uri="{FF2B5EF4-FFF2-40B4-BE49-F238E27FC236}">
                  <a16:creationId xmlns:a16="http://schemas.microsoft.com/office/drawing/2014/main" id="{034AC789-16B4-1ED7-B3A5-10AE42FC662C}"/>
                </a:ext>
              </a:extLst>
            </p:cNvPr>
            <p:cNvSpPr/>
            <p:nvPr/>
          </p:nvSpPr>
          <p:spPr bwMode="auto">
            <a:xfrm>
              <a:off x="7652024" y="1918557"/>
              <a:ext cx="212780"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8C7205C4-6C99-3F19-90D0-EA9F4F1D73C6}"/>
                </a:ext>
              </a:extLst>
            </p:cNvPr>
            <p:cNvSpPr/>
            <p:nvPr/>
          </p:nvSpPr>
          <p:spPr bwMode="auto">
            <a:xfrm>
              <a:off x="7864804" y="1918557"/>
              <a:ext cx="1437977"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089CEEBA-E37D-15CC-8ACE-649DB5A5DFED}"/>
              </a:ext>
            </a:extLst>
          </p:cNvPr>
          <p:cNvGrpSpPr/>
          <p:nvPr/>
        </p:nvGrpSpPr>
        <p:grpSpPr>
          <a:xfrm>
            <a:off x="7646414" y="2989881"/>
            <a:ext cx="1572163" cy="166275"/>
            <a:chOff x="7652024" y="1918557"/>
            <a:chExt cx="1572163" cy="166275"/>
          </a:xfrm>
        </p:grpSpPr>
        <p:sp>
          <p:nvSpPr>
            <p:cNvPr id="115" name="Rectangle 114">
              <a:extLst>
                <a:ext uri="{FF2B5EF4-FFF2-40B4-BE49-F238E27FC236}">
                  <a16:creationId xmlns:a16="http://schemas.microsoft.com/office/drawing/2014/main" id="{98343441-B144-C4FF-C2C3-6C23366C8443}"/>
                </a:ext>
              </a:extLst>
            </p:cNvPr>
            <p:cNvSpPr/>
            <p:nvPr/>
          </p:nvSpPr>
          <p:spPr bwMode="auto">
            <a:xfrm>
              <a:off x="7652024" y="1918557"/>
              <a:ext cx="68065"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2AEE9026-A775-A61A-85F1-04D5C308E2FE}"/>
                </a:ext>
              </a:extLst>
            </p:cNvPr>
            <p:cNvSpPr/>
            <p:nvPr/>
          </p:nvSpPr>
          <p:spPr bwMode="auto">
            <a:xfrm>
              <a:off x="7720090" y="1918557"/>
              <a:ext cx="1504097"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F74EEF5D-2038-E542-F02C-911914A527A0}"/>
              </a:ext>
            </a:extLst>
          </p:cNvPr>
          <p:cNvGrpSpPr/>
          <p:nvPr/>
        </p:nvGrpSpPr>
        <p:grpSpPr>
          <a:xfrm>
            <a:off x="7646414" y="3209549"/>
            <a:ext cx="1065311" cy="166275"/>
            <a:chOff x="7652024" y="1918557"/>
            <a:chExt cx="1065311" cy="166275"/>
          </a:xfrm>
        </p:grpSpPr>
        <p:sp>
          <p:nvSpPr>
            <p:cNvPr id="118" name="Rectangle 117">
              <a:extLst>
                <a:ext uri="{FF2B5EF4-FFF2-40B4-BE49-F238E27FC236}">
                  <a16:creationId xmlns:a16="http://schemas.microsoft.com/office/drawing/2014/main" id="{83F62E32-F198-6662-4C0F-C41B5C40D797}"/>
                </a:ext>
              </a:extLst>
            </p:cNvPr>
            <p:cNvSpPr/>
            <p:nvPr/>
          </p:nvSpPr>
          <p:spPr bwMode="auto">
            <a:xfrm>
              <a:off x="7652024" y="1918557"/>
              <a:ext cx="68065"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EAA79975-C524-C12C-EF98-FC36A349A4B5}"/>
                </a:ext>
              </a:extLst>
            </p:cNvPr>
            <p:cNvSpPr/>
            <p:nvPr/>
          </p:nvSpPr>
          <p:spPr bwMode="auto">
            <a:xfrm>
              <a:off x="7720091" y="1918557"/>
              <a:ext cx="997244"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0" name="Group 119">
            <a:extLst>
              <a:ext uri="{FF2B5EF4-FFF2-40B4-BE49-F238E27FC236}">
                <a16:creationId xmlns:a16="http://schemas.microsoft.com/office/drawing/2014/main" id="{0D1F3CFB-A249-623A-6478-4C0F0DFF28F7}"/>
              </a:ext>
            </a:extLst>
          </p:cNvPr>
          <p:cNvGrpSpPr/>
          <p:nvPr/>
        </p:nvGrpSpPr>
        <p:grpSpPr>
          <a:xfrm>
            <a:off x="7646414" y="3422033"/>
            <a:ext cx="1065311" cy="166275"/>
            <a:chOff x="7652024" y="1918557"/>
            <a:chExt cx="1065311" cy="166275"/>
          </a:xfrm>
        </p:grpSpPr>
        <p:sp>
          <p:nvSpPr>
            <p:cNvPr id="121" name="Rectangle 120">
              <a:extLst>
                <a:ext uri="{FF2B5EF4-FFF2-40B4-BE49-F238E27FC236}">
                  <a16:creationId xmlns:a16="http://schemas.microsoft.com/office/drawing/2014/main" id="{CDFA3B51-871B-35A3-8229-4927F2881A24}"/>
                </a:ext>
              </a:extLst>
            </p:cNvPr>
            <p:cNvSpPr/>
            <p:nvPr/>
          </p:nvSpPr>
          <p:spPr bwMode="auto">
            <a:xfrm>
              <a:off x="7652024" y="1918557"/>
              <a:ext cx="314443"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FF080E91-A66C-F123-3365-6CFF7682A870}"/>
                </a:ext>
              </a:extLst>
            </p:cNvPr>
            <p:cNvSpPr/>
            <p:nvPr/>
          </p:nvSpPr>
          <p:spPr bwMode="auto">
            <a:xfrm>
              <a:off x="7956835" y="1918557"/>
              <a:ext cx="760500"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5" name="Rectangle 124">
            <a:extLst>
              <a:ext uri="{FF2B5EF4-FFF2-40B4-BE49-F238E27FC236}">
                <a16:creationId xmlns:a16="http://schemas.microsoft.com/office/drawing/2014/main" id="{474A3AA9-B511-2CDA-ACA9-2527207A3D03}"/>
              </a:ext>
            </a:extLst>
          </p:cNvPr>
          <p:cNvSpPr/>
          <p:nvPr/>
        </p:nvSpPr>
        <p:spPr bwMode="auto">
          <a:xfrm>
            <a:off x="7646413" y="3642991"/>
            <a:ext cx="1026362"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6" name="Group 125">
            <a:extLst>
              <a:ext uri="{FF2B5EF4-FFF2-40B4-BE49-F238E27FC236}">
                <a16:creationId xmlns:a16="http://schemas.microsoft.com/office/drawing/2014/main" id="{37308D62-B4C6-B794-4533-0ED01F9540B6}"/>
              </a:ext>
            </a:extLst>
          </p:cNvPr>
          <p:cNvGrpSpPr/>
          <p:nvPr/>
        </p:nvGrpSpPr>
        <p:grpSpPr>
          <a:xfrm>
            <a:off x="7646414" y="3834682"/>
            <a:ext cx="632008" cy="166275"/>
            <a:chOff x="7652024" y="1918557"/>
            <a:chExt cx="632008" cy="166275"/>
          </a:xfrm>
        </p:grpSpPr>
        <p:sp>
          <p:nvSpPr>
            <p:cNvPr id="127" name="Rectangle 126">
              <a:extLst>
                <a:ext uri="{FF2B5EF4-FFF2-40B4-BE49-F238E27FC236}">
                  <a16:creationId xmlns:a16="http://schemas.microsoft.com/office/drawing/2014/main" id="{271AA2B4-86EC-F45A-A561-AD4E7BEF7571}"/>
                </a:ext>
              </a:extLst>
            </p:cNvPr>
            <p:cNvSpPr/>
            <p:nvPr/>
          </p:nvSpPr>
          <p:spPr bwMode="auto">
            <a:xfrm>
              <a:off x="7652024" y="1918557"/>
              <a:ext cx="141291"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8BF98979-B30B-0DF8-5896-C66909D68601}"/>
                </a:ext>
              </a:extLst>
            </p:cNvPr>
            <p:cNvSpPr/>
            <p:nvPr/>
          </p:nvSpPr>
          <p:spPr bwMode="auto">
            <a:xfrm>
              <a:off x="7793315" y="1918557"/>
              <a:ext cx="490717"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0" name="Rectangle 49">
            <a:extLst>
              <a:ext uri="{FF2B5EF4-FFF2-40B4-BE49-F238E27FC236}">
                <a16:creationId xmlns:a16="http://schemas.microsoft.com/office/drawing/2014/main" id="{44847136-B1BC-517E-EEEC-70A5036EF821}"/>
              </a:ext>
            </a:extLst>
          </p:cNvPr>
          <p:cNvSpPr/>
          <p:nvPr/>
        </p:nvSpPr>
        <p:spPr bwMode="auto">
          <a:xfrm>
            <a:off x="1425101" y="3575304"/>
            <a:ext cx="376157" cy="202996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24BD306D-5EEC-1ED5-20EB-F96ABD51309E}"/>
              </a:ext>
            </a:extLst>
          </p:cNvPr>
          <p:cNvSpPr/>
          <p:nvPr/>
        </p:nvSpPr>
        <p:spPr bwMode="auto">
          <a:xfrm>
            <a:off x="1836832" y="2625704"/>
            <a:ext cx="376157" cy="2979568"/>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188F7E60-C332-FCBC-D8AB-6FC909CB815A}"/>
              </a:ext>
            </a:extLst>
          </p:cNvPr>
          <p:cNvSpPr/>
          <p:nvPr/>
        </p:nvSpPr>
        <p:spPr bwMode="auto">
          <a:xfrm>
            <a:off x="2257448" y="3968496"/>
            <a:ext cx="376157" cy="1636776"/>
          </a:xfrm>
          <a:prstGeom prst="rect">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4DC2A4A1-7D9E-A72A-6C78-AC1275D52473}"/>
              </a:ext>
            </a:extLst>
          </p:cNvPr>
          <p:cNvSpPr>
            <a:spLocks noGrp="1"/>
          </p:cNvSpPr>
          <p:nvPr>
            <p:ph type="title"/>
          </p:nvPr>
        </p:nvSpPr>
        <p:spPr/>
        <p:txBody>
          <a:bodyPr/>
          <a:lstStyle/>
          <a:p>
            <a:r>
              <a:rPr lang="en-US" dirty="0"/>
              <a:t>DESTINY-PanTumor02: Response and Safety Outcomes</a:t>
            </a:r>
          </a:p>
        </p:txBody>
      </p:sp>
      <p:sp>
        <p:nvSpPr>
          <p:cNvPr id="5" name="Content Placeholder 4">
            <a:extLst>
              <a:ext uri="{FF2B5EF4-FFF2-40B4-BE49-F238E27FC236}">
                <a16:creationId xmlns:a16="http://schemas.microsoft.com/office/drawing/2014/main" id="{FAB660AA-DBE6-F06B-6634-502EB9B7BB3A}"/>
              </a:ext>
            </a:extLst>
          </p:cNvPr>
          <p:cNvSpPr>
            <a:spLocks noGrp="1"/>
          </p:cNvSpPr>
          <p:nvPr>
            <p:ph sz="half" idx="2"/>
          </p:nvPr>
        </p:nvSpPr>
        <p:spPr>
          <a:xfrm>
            <a:off x="6252634" y="4540827"/>
            <a:ext cx="5499484" cy="1649365"/>
          </a:xfrm>
        </p:spPr>
        <p:txBody>
          <a:bodyPr/>
          <a:lstStyle/>
          <a:p>
            <a:r>
              <a:rPr lang="en-US" sz="1800" dirty="0"/>
              <a:t>Most patients (84.3%) experienced a drug-related TEAE, with 38.6% having a grade ≥3 event</a:t>
            </a:r>
          </a:p>
          <a:p>
            <a:r>
              <a:rPr lang="en-US" sz="1800" dirty="0"/>
              <a:t>20 patients (7.5%) experienced ILD/pneumonitis adjudicated as T-DXd related, with 1 death (0.4%)</a:t>
            </a:r>
          </a:p>
          <a:p>
            <a:r>
              <a:rPr lang="en-US" sz="1800" dirty="0"/>
              <a:t>1 other death (neutropenic sepsis) related to T-DXd</a:t>
            </a:r>
          </a:p>
        </p:txBody>
      </p:sp>
      <p:sp>
        <p:nvSpPr>
          <p:cNvPr id="7" name="Text Box 15">
            <a:extLst>
              <a:ext uri="{FF2B5EF4-FFF2-40B4-BE49-F238E27FC236}">
                <a16:creationId xmlns:a16="http://schemas.microsoft.com/office/drawing/2014/main" id="{0D3F9DAD-597F-9A22-10CC-F11CBD1DC29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Meric-Bernstam. ASCO 2023. Abstr LBA300.</a:t>
            </a:r>
            <a:endParaRPr lang="en-US" altLang="en-US" sz="1200" b="0" dirty="0">
              <a:solidFill>
                <a:schemeClr val="bg2"/>
              </a:solidFill>
              <a:latin typeface="Calibri" panose="020F0502020204030204" pitchFamily="34" charset="0"/>
              <a:cs typeface="+mn-cs"/>
            </a:endParaRPr>
          </a:p>
        </p:txBody>
      </p:sp>
      <p:sp>
        <p:nvSpPr>
          <p:cNvPr id="13" name="TextBox 12">
            <a:extLst>
              <a:ext uri="{FF2B5EF4-FFF2-40B4-BE49-F238E27FC236}">
                <a16:creationId xmlns:a16="http://schemas.microsoft.com/office/drawing/2014/main" id="{06CAF026-628A-EA0E-DCF6-F0DDA401A5EB}"/>
              </a:ext>
            </a:extLst>
          </p:cNvPr>
          <p:cNvSpPr txBox="1"/>
          <p:nvPr/>
        </p:nvSpPr>
        <p:spPr bwMode="auto">
          <a:xfrm>
            <a:off x="9065822" y="4170729"/>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a:r>
          </a:p>
        </p:txBody>
      </p:sp>
      <p:graphicFrame>
        <p:nvGraphicFramePr>
          <p:cNvPr id="14" name="Group 3">
            <a:extLst>
              <a:ext uri="{FF2B5EF4-FFF2-40B4-BE49-F238E27FC236}">
                <a16:creationId xmlns:a16="http://schemas.microsoft.com/office/drawing/2014/main" id="{9FBAD952-A0EE-143D-6130-A48F1E2AAAF1}"/>
              </a:ext>
            </a:extLst>
          </p:cNvPr>
          <p:cNvGraphicFramePr>
            <a:graphicFrameLocks/>
          </p:cNvGraphicFramePr>
          <p:nvPr>
            <p:extLst>
              <p:ext uri="{D42A27DB-BD31-4B8C-83A1-F6EECF244321}">
                <p14:modId xmlns:p14="http://schemas.microsoft.com/office/powerpoint/2010/main" val="1232364422"/>
              </p:ext>
            </p:extLst>
          </p:nvPr>
        </p:nvGraphicFramePr>
        <p:xfrm>
          <a:off x="2807763" y="2625704"/>
          <a:ext cx="3217754" cy="3017568"/>
        </p:xfrm>
        <a:graphic>
          <a:graphicData uri="http://schemas.openxmlformats.org/drawingml/2006/table">
            <a:tbl>
              <a:tblPr/>
              <a:tblGrid>
                <a:gridCol w="1726137">
                  <a:extLst>
                    <a:ext uri="{9D8B030D-6E8A-4147-A177-3AD203B41FA5}">
                      <a16:colId xmlns:a16="http://schemas.microsoft.com/office/drawing/2014/main" val="20000"/>
                    </a:ext>
                  </a:extLst>
                </a:gridCol>
                <a:gridCol w="1491617">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Best Overall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EC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(57.5)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 (9.9-not estimable)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8" name="TextBox 17">
            <a:extLst>
              <a:ext uri="{FF2B5EF4-FFF2-40B4-BE49-F238E27FC236}">
                <a16:creationId xmlns:a16="http://schemas.microsoft.com/office/drawing/2014/main" id="{19CAC703-7FDC-0ADD-692E-AE1AF0E3C5CA}"/>
              </a:ext>
            </a:extLst>
          </p:cNvPr>
          <p:cNvSpPr txBox="1"/>
          <p:nvPr/>
        </p:nvSpPr>
        <p:spPr bwMode="auto">
          <a:xfrm>
            <a:off x="6297966" y="1510730"/>
            <a:ext cx="5138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Drug-Related TEAEs in ≥10% of All Patients (n = 267)</a:t>
            </a:r>
          </a:p>
        </p:txBody>
      </p:sp>
      <p:sp>
        <p:nvSpPr>
          <p:cNvPr id="19" name="TextBox 18">
            <a:extLst>
              <a:ext uri="{FF2B5EF4-FFF2-40B4-BE49-F238E27FC236}">
                <a16:creationId xmlns:a16="http://schemas.microsoft.com/office/drawing/2014/main" id="{D9103897-3336-A6D3-1305-9BDAFC9E63D3}"/>
              </a:ext>
            </a:extLst>
          </p:cNvPr>
          <p:cNvSpPr txBox="1"/>
          <p:nvPr/>
        </p:nvSpPr>
        <p:spPr bwMode="auto">
          <a:xfrm>
            <a:off x="1968304" y="1510730"/>
            <a:ext cx="2881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Confirmed ORR in EC Cohort</a:t>
            </a:r>
          </a:p>
        </p:txBody>
      </p:sp>
      <p:sp>
        <p:nvSpPr>
          <p:cNvPr id="3" name="TextBox 2">
            <a:extLst>
              <a:ext uri="{FF2B5EF4-FFF2-40B4-BE49-F238E27FC236}">
                <a16:creationId xmlns:a16="http://schemas.microsoft.com/office/drawing/2014/main" id="{FB75DD9D-F049-6EC6-1833-320914526091}"/>
              </a:ext>
            </a:extLst>
          </p:cNvPr>
          <p:cNvSpPr txBox="1"/>
          <p:nvPr/>
        </p:nvSpPr>
        <p:spPr bwMode="auto">
          <a:xfrm rot="16200000">
            <a:off x="-359867" y="3675167"/>
            <a:ext cx="2023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Confirmed ORR (%)</a:t>
            </a:r>
          </a:p>
        </p:txBody>
      </p:sp>
      <p:grpSp>
        <p:nvGrpSpPr>
          <p:cNvPr id="15" name="Group 14">
            <a:extLst>
              <a:ext uri="{FF2B5EF4-FFF2-40B4-BE49-F238E27FC236}">
                <a16:creationId xmlns:a16="http://schemas.microsoft.com/office/drawing/2014/main" id="{286CD9A3-B624-7D60-E4A0-F97F2880B75F}"/>
              </a:ext>
            </a:extLst>
          </p:cNvPr>
          <p:cNvGrpSpPr/>
          <p:nvPr/>
        </p:nvGrpSpPr>
        <p:grpSpPr>
          <a:xfrm>
            <a:off x="890096" y="5249934"/>
            <a:ext cx="1739613" cy="369332"/>
            <a:chOff x="890096" y="5590960"/>
            <a:chExt cx="1739613" cy="369332"/>
          </a:xfrm>
        </p:grpSpPr>
        <p:sp>
          <p:nvSpPr>
            <p:cNvPr id="4" name="TextBox 3">
              <a:extLst>
                <a:ext uri="{FF2B5EF4-FFF2-40B4-BE49-F238E27FC236}">
                  <a16:creationId xmlns:a16="http://schemas.microsoft.com/office/drawing/2014/main" id="{B230F0AD-4785-6DE4-C914-840965C4DDE2}"/>
                </a:ext>
              </a:extLst>
            </p:cNvPr>
            <p:cNvSpPr txBox="1"/>
            <p:nvPr/>
          </p:nvSpPr>
          <p:spPr bwMode="auto">
            <a:xfrm>
              <a:off x="890096" y="559096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n=</a:t>
              </a:r>
            </a:p>
          </p:txBody>
        </p:sp>
        <p:sp>
          <p:nvSpPr>
            <p:cNvPr id="6" name="TextBox 5">
              <a:extLst>
                <a:ext uri="{FF2B5EF4-FFF2-40B4-BE49-F238E27FC236}">
                  <a16:creationId xmlns:a16="http://schemas.microsoft.com/office/drawing/2014/main" id="{120F3879-A7EB-73DF-4BCF-9C8D85072A45}"/>
                </a:ext>
              </a:extLst>
            </p:cNvPr>
            <p:cNvSpPr txBox="1"/>
            <p:nvPr/>
          </p:nvSpPr>
          <p:spPr bwMode="auto">
            <a:xfrm>
              <a:off x="1407132"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40</a:t>
              </a:r>
            </a:p>
          </p:txBody>
        </p:sp>
        <p:sp>
          <p:nvSpPr>
            <p:cNvPr id="8" name="TextBox 7">
              <a:extLst>
                <a:ext uri="{FF2B5EF4-FFF2-40B4-BE49-F238E27FC236}">
                  <a16:creationId xmlns:a16="http://schemas.microsoft.com/office/drawing/2014/main" id="{69541535-F23A-CEC2-F02D-A66CB12B720D}"/>
                </a:ext>
              </a:extLst>
            </p:cNvPr>
            <p:cNvSpPr txBox="1"/>
            <p:nvPr/>
          </p:nvSpPr>
          <p:spPr bwMode="auto">
            <a:xfrm>
              <a:off x="1810270"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9" name="TextBox 8">
              <a:extLst>
                <a:ext uri="{FF2B5EF4-FFF2-40B4-BE49-F238E27FC236}">
                  <a16:creationId xmlns:a16="http://schemas.microsoft.com/office/drawing/2014/main" id="{EDA4CBC5-862F-2DC0-C655-B435039910E1}"/>
                </a:ext>
              </a:extLst>
            </p:cNvPr>
            <p:cNvSpPr txBox="1"/>
            <p:nvPr/>
          </p:nvSpPr>
          <p:spPr bwMode="auto">
            <a:xfrm>
              <a:off x="2211005"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grpSp>
      <p:grpSp>
        <p:nvGrpSpPr>
          <p:cNvPr id="26" name="Group 25">
            <a:extLst>
              <a:ext uri="{FF2B5EF4-FFF2-40B4-BE49-F238E27FC236}">
                <a16:creationId xmlns:a16="http://schemas.microsoft.com/office/drawing/2014/main" id="{546CDEA7-0FC3-B18A-B872-B89408C43EDE}"/>
              </a:ext>
            </a:extLst>
          </p:cNvPr>
          <p:cNvGrpSpPr/>
          <p:nvPr/>
        </p:nvGrpSpPr>
        <p:grpSpPr>
          <a:xfrm>
            <a:off x="672286" y="1896274"/>
            <a:ext cx="535724" cy="3900805"/>
            <a:chOff x="672286" y="1896274"/>
            <a:chExt cx="535724" cy="3900805"/>
          </a:xfrm>
        </p:grpSpPr>
        <p:sp>
          <p:nvSpPr>
            <p:cNvPr id="16" name="TextBox 15">
              <a:extLst>
                <a:ext uri="{FF2B5EF4-FFF2-40B4-BE49-F238E27FC236}">
                  <a16:creationId xmlns:a16="http://schemas.microsoft.com/office/drawing/2014/main" id="{CA460BEB-742D-7DED-3D86-CEF3EB1145EE}"/>
                </a:ext>
              </a:extLst>
            </p:cNvPr>
            <p:cNvSpPr txBox="1"/>
            <p:nvPr/>
          </p:nvSpPr>
          <p:spPr bwMode="auto">
            <a:xfrm>
              <a:off x="906325" y="54277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736EC390-771F-DBD3-D9B2-F4FEA6C13CFC}"/>
                </a:ext>
              </a:extLst>
            </p:cNvPr>
            <p:cNvSpPr txBox="1"/>
            <p:nvPr/>
          </p:nvSpPr>
          <p:spPr bwMode="auto">
            <a:xfrm>
              <a:off x="789306" y="47090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2" name="TextBox 21">
              <a:extLst>
                <a:ext uri="{FF2B5EF4-FFF2-40B4-BE49-F238E27FC236}">
                  <a16:creationId xmlns:a16="http://schemas.microsoft.com/office/drawing/2014/main" id="{7B809AA8-9A75-C7CC-3E1A-5718B89FCF4C}"/>
                </a:ext>
              </a:extLst>
            </p:cNvPr>
            <p:cNvSpPr txBox="1"/>
            <p:nvPr/>
          </p:nvSpPr>
          <p:spPr bwMode="auto">
            <a:xfrm>
              <a:off x="789306" y="40177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208F8759-DCF2-110B-6AA1-58D6B6449472}"/>
                </a:ext>
              </a:extLst>
            </p:cNvPr>
            <p:cNvSpPr txBox="1"/>
            <p:nvPr/>
          </p:nvSpPr>
          <p:spPr bwMode="auto">
            <a:xfrm>
              <a:off x="789306" y="32990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31252C80-9882-AB7F-EC7D-1626E4AFD438}"/>
                </a:ext>
              </a:extLst>
            </p:cNvPr>
            <p:cNvSpPr txBox="1"/>
            <p:nvPr/>
          </p:nvSpPr>
          <p:spPr bwMode="auto">
            <a:xfrm>
              <a:off x="789306" y="26149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5" name="TextBox 24">
              <a:extLst>
                <a:ext uri="{FF2B5EF4-FFF2-40B4-BE49-F238E27FC236}">
                  <a16:creationId xmlns:a16="http://schemas.microsoft.com/office/drawing/2014/main" id="{EA4BFC8A-86E1-B6B9-56DA-0887C866205F}"/>
                </a:ext>
              </a:extLst>
            </p:cNvPr>
            <p:cNvSpPr txBox="1"/>
            <p:nvPr/>
          </p:nvSpPr>
          <p:spPr bwMode="auto">
            <a:xfrm>
              <a:off x="672286" y="18962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sp>
        <p:nvSpPr>
          <p:cNvPr id="27" name="Freeform: Shape 26">
            <a:extLst>
              <a:ext uri="{FF2B5EF4-FFF2-40B4-BE49-F238E27FC236}">
                <a16:creationId xmlns:a16="http://schemas.microsoft.com/office/drawing/2014/main" id="{C3466BE8-10AE-E30E-FEF2-26246FD5FB25}"/>
              </a:ext>
            </a:extLst>
          </p:cNvPr>
          <p:cNvSpPr/>
          <p:nvPr/>
        </p:nvSpPr>
        <p:spPr bwMode="auto">
          <a:xfrm>
            <a:off x="1243584" y="2084832"/>
            <a:ext cx="1472184" cy="3529584"/>
          </a:xfrm>
          <a:custGeom>
            <a:avLst/>
            <a:gdLst>
              <a:gd name="connsiteX0" fmla="*/ 0 w 1490472"/>
              <a:gd name="connsiteY0" fmla="*/ 0 h 3529584"/>
              <a:gd name="connsiteX1" fmla="*/ 0 w 1490472"/>
              <a:gd name="connsiteY1" fmla="*/ 3529584 h 3529584"/>
              <a:gd name="connsiteX2" fmla="*/ 1490472 w 1490472"/>
              <a:gd name="connsiteY2" fmla="*/ 3529584 h 3529584"/>
            </a:gdLst>
            <a:ahLst/>
            <a:cxnLst>
              <a:cxn ang="0">
                <a:pos x="connsiteX0" y="connsiteY0"/>
              </a:cxn>
              <a:cxn ang="0">
                <a:pos x="connsiteX1" y="connsiteY1"/>
              </a:cxn>
              <a:cxn ang="0">
                <a:pos x="connsiteX2" y="connsiteY2"/>
              </a:cxn>
            </a:cxnLst>
            <a:rect l="l" t="t" r="r" b="b"/>
            <a:pathLst>
              <a:path w="1490472" h="3529584">
                <a:moveTo>
                  <a:pt x="0" y="0"/>
                </a:moveTo>
                <a:lnTo>
                  <a:pt x="0" y="3529584"/>
                </a:lnTo>
                <a:lnTo>
                  <a:pt x="1490472" y="3529584"/>
                </a:lnTo>
              </a:path>
            </a:pathLst>
          </a:custGeom>
          <a:noFill/>
          <a:ln w="28575">
            <a:solidFill>
              <a:schemeClr val="bg1"/>
            </a:solidFill>
            <a:miter lim="800000"/>
            <a:headEnd/>
            <a:tailEnd/>
          </a:ln>
        </p:spPr>
        <p:txBody>
          <a:bodyPr rtlCol="0" anchor="ctr"/>
          <a:lstStyle/>
          <a:p>
            <a:pPr algn="ctr"/>
            <a:endParaRPr lang="en-US" dirty="0"/>
          </a:p>
        </p:txBody>
      </p:sp>
      <p:grpSp>
        <p:nvGrpSpPr>
          <p:cNvPr id="35" name="Group 34">
            <a:extLst>
              <a:ext uri="{FF2B5EF4-FFF2-40B4-BE49-F238E27FC236}">
                <a16:creationId xmlns:a16="http://schemas.microsoft.com/office/drawing/2014/main" id="{F4671C3F-2AB4-FD3E-0B05-19D10FE10677}"/>
              </a:ext>
            </a:extLst>
          </p:cNvPr>
          <p:cNvGrpSpPr/>
          <p:nvPr/>
        </p:nvGrpSpPr>
        <p:grpSpPr>
          <a:xfrm>
            <a:off x="1156440" y="2084832"/>
            <a:ext cx="87144" cy="3530576"/>
            <a:chOff x="827453" y="2084832"/>
            <a:chExt cx="661582" cy="3530576"/>
          </a:xfrm>
        </p:grpSpPr>
        <p:cxnSp>
          <p:nvCxnSpPr>
            <p:cNvPr id="29" name="Straight Connector 28">
              <a:extLst>
                <a:ext uri="{FF2B5EF4-FFF2-40B4-BE49-F238E27FC236}">
                  <a16:creationId xmlns:a16="http://schemas.microsoft.com/office/drawing/2014/main" id="{DC8F14EC-0521-C9AD-47F2-3F26749009DB}"/>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8A30010-8AC9-9025-DECF-BF503C996E30}"/>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3549EC2-E97C-0BA2-13D5-07766110BDAB}"/>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C8EF8A1-2DD8-6D42-AE55-859791A4DBD3}"/>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37F7F3F-856F-1B75-E09C-E96AFFD34B63}"/>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9648988-F99A-9C6E-CA11-35509D8239CA}"/>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36" name="TextBox 35">
            <a:extLst>
              <a:ext uri="{FF2B5EF4-FFF2-40B4-BE49-F238E27FC236}">
                <a16:creationId xmlns:a16="http://schemas.microsoft.com/office/drawing/2014/main" id="{7B1C206F-BC02-D86E-A0FE-73A9E9491F8B}"/>
              </a:ext>
            </a:extLst>
          </p:cNvPr>
          <p:cNvSpPr txBox="1"/>
          <p:nvPr/>
        </p:nvSpPr>
        <p:spPr bwMode="auto">
          <a:xfrm>
            <a:off x="1323228" y="3283898"/>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57.5</a:t>
            </a:r>
          </a:p>
        </p:txBody>
      </p:sp>
      <p:sp>
        <p:nvSpPr>
          <p:cNvPr id="37" name="TextBox 36">
            <a:extLst>
              <a:ext uri="{FF2B5EF4-FFF2-40B4-BE49-F238E27FC236}">
                <a16:creationId xmlns:a16="http://schemas.microsoft.com/office/drawing/2014/main" id="{BD92B7D6-E505-9EC2-EE87-BBEA3F9B4D1C}"/>
              </a:ext>
            </a:extLst>
          </p:cNvPr>
          <p:cNvSpPr txBox="1"/>
          <p:nvPr/>
        </p:nvSpPr>
        <p:spPr bwMode="auto">
          <a:xfrm>
            <a:off x="1718634" y="2285335"/>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84.6</a:t>
            </a:r>
          </a:p>
        </p:txBody>
      </p:sp>
      <p:sp>
        <p:nvSpPr>
          <p:cNvPr id="38" name="TextBox 37">
            <a:extLst>
              <a:ext uri="{FF2B5EF4-FFF2-40B4-BE49-F238E27FC236}">
                <a16:creationId xmlns:a16="http://schemas.microsoft.com/office/drawing/2014/main" id="{07657CB2-B46C-5AC8-2AF8-837EC26A40FB}"/>
              </a:ext>
            </a:extLst>
          </p:cNvPr>
          <p:cNvSpPr txBox="1"/>
          <p:nvPr/>
        </p:nvSpPr>
        <p:spPr bwMode="auto">
          <a:xfrm>
            <a:off x="2154704" y="363312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47.1</a:t>
            </a:r>
          </a:p>
        </p:txBody>
      </p:sp>
      <p:grpSp>
        <p:nvGrpSpPr>
          <p:cNvPr id="45" name="Group 44">
            <a:extLst>
              <a:ext uri="{FF2B5EF4-FFF2-40B4-BE49-F238E27FC236}">
                <a16:creationId xmlns:a16="http://schemas.microsoft.com/office/drawing/2014/main" id="{064ACB64-E5C9-344D-4CBB-4116DC75D9E8}"/>
              </a:ext>
            </a:extLst>
          </p:cNvPr>
          <p:cNvGrpSpPr/>
          <p:nvPr/>
        </p:nvGrpSpPr>
        <p:grpSpPr>
          <a:xfrm>
            <a:off x="1398315" y="5599363"/>
            <a:ext cx="1278683" cy="590931"/>
            <a:chOff x="1398315" y="5590960"/>
            <a:chExt cx="1278683" cy="590931"/>
          </a:xfrm>
        </p:grpSpPr>
        <p:sp>
          <p:nvSpPr>
            <p:cNvPr id="47" name="TextBox 46">
              <a:extLst>
                <a:ext uri="{FF2B5EF4-FFF2-40B4-BE49-F238E27FC236}">
                  <a16:creationId xmlns:a16="http://schemas.microsoft.com/office/drawing/2014/main" id="{7B25AC64-9001-44FC-1863-FD28FC16718E}"/>
                </a:ext>
              </a:extLst>
            </p:cNvPr>
            <p:cNvSpPr txBox="1"/>
            <p:nvPr/>
          </p:nvSpPr>
          <p:spPr bwMode="auto">
            <a:xfrm>
              <a:off x="1398315" y="5590960"/>
              <a:ext cx="43633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All</a:t>
              </a:r>
            </a:p>
          </p:txBody>
        </p:sp>
        <p:sp>
          <p:nvSpPr>
            <p:cNvPr id="48" name="TextBox 47">
              <a:extLst>
                <a:ext uri="{FF2B5EF4-FFF2-40B4-BE49-F238E27FC236}">
                  <a16:creationId xmlns:a16="http://schemas.microsoft.com/office/drawing/2014/main" id="{9D1A3DF0-1512-0FF7-15E7-AAF898614D53}"/>
                </a:ext>
              </a:extLst>
            </p:cNvPr>
            <p:cNvSpPr txBox="1"/>
            <p:nvPr/>
          </p:nvSpPr>
          <p:spPr bwMode="auto">
            <a:xfrm>
              <a:off x="1762981"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IHC</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3+</a:t>
              </a:r>
            </a:p>
          </p:txBody>
        </p:sp>
        <p:sp>
          <p:nvSpPr>
            <p:cNvPr id="49" name="TextBox 48">
              <a:extLst>
                <a:ext uri="{FF2B5EF4-FFF2-40B4-BE49-F238E27FC236}">
                  <a16:creationId xmlns:a16="http://schemas.microsoft.com/office/drawing/2014/main" id="{E30FF34F-8EAE-7FE5-041B-324FC96A2770}"/>
                </a:ext>
              </a:extLst>
            </p:cNvPr>
            <p:cNvSpPr txBox="1"/>
            <p:nvPr/>
          </p:nvSpPr>
          <p:spPr bwMode="auto">
            <a:xfrm>
              <a:off x="2163716"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IHC</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2+</a:t>
              </a:r>
            </a:p>
          </p:txBody>
        </p:sp>
      </p:grpSp>
      <p:sp>
        <p:nvSpPr>
          <p:cNvPr id="53" name="TextBox 52">
            <a:extLst>
              <a:ext uri="{FF2B5EF4-FFF2-40B4-BE49-F238E27FC236}">
                <a16:creationId xmlns:a16="http://schemas.microsoft.com/office/drawing/2014/main" id="{7BE1C8F5-4FCA-0A5A-C4CD-1782225911E6}"/>
              </a:ext>
            </a:extLst>
          </p:cNvPr>
          <p:cNvSpPr txBox="1"/>
          <p:nvPr/>
        </p:nvSpPr>
        <p:spPr bwMode="auto">
          <a:xfrm>
            <a:off x="5985785" y="1843059"/>
            <a:ext cx="162839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Nausea</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Fatigue</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Neutropenia</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Anemia</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Diarrhea</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Vomiting</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Decreased appetite</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Thrombocytopenia</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Alopecia</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Leukopenia</a:t>
            </a:r>
          </a:p>
        </p:txBody>
      </p:sp>
      <p:grpSp>
        <p:nvGrpSpPr>
          <p:cNvPr id="61" name="Group 60">
            <a:extLst>
              <a:ext uri="{FF2B5EF4-FFF2-40B4-BE49-F238E27FC236}">
                <a16:creationId xmlns:a16="http://schemas.microsoft.com/office/drawing/2014/main" id="{58E432A4-021F-632C-6333-6204767AE11F}"/>
              </a:ext>
            </a:extLst>
          </p:cNvPr>
          <p:cNvGrpSpPr/>
          <p:nvPr/>
        </p:nvGrpSpPr>
        <p:grpSpPr>
          <a:xfrm>
            <a:off x="7490569" y="4037212"/>
            <a:ext cx="4269452" cy="307777"/>
            <a:chOff x="7490569" y="4025260"/>
            <a:chExt cx="4269452" cy="307777"/>
          </a:xfrm>
        </p:grpSpPr>
        <p:sp>
          <p:nvSpPr>
            <p:cNvPr id="54" name="TextBox 53">
              <a:extLst>
                <a:ext uri="{FF2B5EF4-FFF2-40B4-BE49-F238E27FC236}">
                  <a16:creationId xmlns:a16="http://schemas.microsoft.com/office/drawing/2014/main" id="{5C79F656-C9B6-0E2C-DEC2-E6BBD5014DBF}"/>
                </a:ext>
              </a:extLst>
            </p:cNvPr>
            <p:cNvSpPr txBox="1"/>
            <p:nvPr/>
          </p:nvSpPr>
          <p:spPr bwMode="auto">
            <a:xfrm>
              <a:off x="7490569" y="40252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CA30FE28-82EE-621D-ADA9-BF5017561D93}"/>
                </a:ext>
              </a:extLst>
            </p:cNvPr>
            <p:cNvSpPr txBox="1"/>
            <p:nvPr/>
          </p:nvSpPr>
          <p:spPr bwMode="auto">
            <a:xfrm>
              <a:off x="8100032"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6AF995ED-B5AC-590F-ECBB-40D370F443AB}"/>
                </a:ext>
              </a:extLst>
            </p:cNvPr>
            <p:cNvSpPr txBox="1"/>
            <p:nvPr/>
          </p:nvSpPr>
          <p:spPr bwMode="auto">
            <a:xfrm>
              <a:off x="8760000"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A651F548-31DC-55E0-6C24-F6CF8918B030}"/>
                </a:ext>
              </a:extLst>
            </p:cNvPr>
            <p:cNvSpPr txBox="1"/>
            <p:nvPr/>
          </p:nvSpPr>
          <p:spPr bwMode="auto">
            <a:xfrm>
              <a:off x="9419968"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A137B0E0-4B4F-6779-E6A9-A17FAA1CD92C}"/>
                </a:ext>
              </a:extLst>
            </p:cNvPr>
            <p:cNvSpPr txBox="1"/>
            <p:nvPr/>
          </p:nvSpPr>
          <p:spPr bwMode="auto">
            <a:xfrm>
              <a:off x="10079936"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9" name="TextBox 58">
              <a:extLst>
                <a:ext uri="{FF2B5EF4-FFF2-40B4-BE49-F238E27FC236}">
                  <a16:creationId xmlns:a16="http://schemas.microsoft.com/office/drawing/2014/main" id="{081D1927-D4C0-11E6-39BE-A82B7F94948C}"/>
                </a:ext>
              </a:extLst>
            </p:cNvPr>
            <p:cNvSpPr txBox="1"/>
            <p:nvPr/>
          </p:nvSpPr>
          <p:spPr bwMode="auto">
            <a:xfrm>
              <a:off x="10732645"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60" name="TextBox 59">
              <a:extLst>
                <a:ext uri="{FF2B5EF4-FFF2-40B4-BE49-F238E27FC236}">
                  <a16:creationId xmlns:a16="http://schemas.microsoft.com/office/drawing/2014/main" id="{BEF655C3-3C70-A71B-B20B-0E76E67B40B5}"/>
                </a:ext>
              </a:extLst>
            </p:cNvPr>
            <p:cNvSpPr txBox="1"/>
            <p:nvPr/>
          </p:nvSpPr>
          <p:spPr bwMode="auto">
            <a:xfrm>
              <a:off x="11392613"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sp>
        <p:nvSpPr>
          <p:cNvPr id="62" name="Freeform: Shape 61">
            <a:extLst>
              <a:ext uri="{FF2B5EF4-FFF2-40B4-BE49-F238E27FC236}">
                <a16:creationId xmlns:a16="http://schemas.microsoft.com/office/drawing/2014/main" id="{18DF58B1-FF7B-0194-CCC3-CF63ECB49DB5}"/>
              </a:ext>
            </a:extLst>
          </p:cNvPr>
          <p:cNvSpPr/>
          <p:nvPr/>
        </p:nvSpPr>
        <p:spPr bwMode="auto">
          <a:xfrm>
            <a:off x="7631953" y="1888565"/>
            <a:ext cx="4028141" cy="2145553"/>
          </a:xfrm>
          <a:custGeom>
            <a:avLst/>
            <a:gdLst>
              <a:gd name="connsiteX0" fmla="*/ 0 w 4028141"/>
              <a:gd name="connsiteY0" fmla="*/ 0 h 2145553"/>
              <a:gd name="connsiteX1" fmla="*/ 0 w 4028141"/>
              <a:gd name="connsiteY1" fmla="*/ 2145553 h 2145553"/>
              <a:gd name="connsiteX2" fmla="*/ 4028141 w 4028141"/>
              <a:gd name="connsiteY2" fmla="*/ 2145553 h 2145553"/>
            </a:gdLst>
            <a:ahLst/>
            <a:cxnLst>
              <a:cxn ang="0">
                <a:pos x="connsiteX0" y="connsiteY0"/>
              </a:cxn>
              <a:cxn ang="0">
                <a:pos x="connsiteX1" y="connsiteY1"/>
              </a:cxn>
              <a:cxn ang="0">
                <a:pos x="connsiteX2" y="connsiteY2"/>
              </a:cxn>
            </a:cxnLst>
            <a:rect l="l" t="t" r="r" b="b"/>
            <a:pathLst>
              <a:path w="4028141" h="2145553">
                <a:moveTo>
                  <a:pt x="0" y="0"/>
                </a:moveTo>
                <a:lnTo>
                  <a:pt x="0" y="2145553"/>
                </a:lnTo>
                <a:lnTo>
                  <a:pt x="4028141" y="2145553"/>
                </a:lnTo>
              </a:path>
            </a:pathLst>
          </a:custGeom>
          <a:noFill/>
          <a:ln w="28575">
            <a:solidFill>
              <a:schemeClr val="bg1"/>
            </a:solidFill>
            <a:miter lim="800000"/>
            <a:headEnd/>
            <a:tailEnd/>
          </a:ln>
        </p:spPr>
        <p:txBody>
          <a:bodyPr rtlCol="0" anchor="ctr"/>
          <a:lstStyle/>
          <a:p>
            <a:pPr algn="ctr"/>
            <a:endParaRPr lang="en-US" dirty="0"/>
          </a:p>
        </p:txBody>
      </p:sp>
      <p:grpSp>
        <p:nvGrpSpPr>
          <p:cNvPr id="63" name="Group 62">
            <a:extLst>
              <a:ext uri="{FF2B5EF4-FFF2-40B4-BE49-F238E27FC236}">
                <a16:creationId xmlns:a16="http://schemas.microsoft.com/office/drawing/2014/main" id="{A71A7515-5076-E184-7680-5172C8C899AA}"/>
              </a:ext>
            </a:extLst>
          </p:cNvPr>
          <p:cNvGrpSpPr/>
          <p:nvPr/>
        </p:nvGrpSpPr>
        <p:grpSpPr>
          <a:xfrm>
            <a:off x="7555742" y="2002827"/>
            <a:ext cx="78510" cy="1930366"/>
            <a:chOff x="827453" y="-715928"/>
            <a:chExt cx="661582" cy="6331336"/>
          </a:xfrm>
        </p:grpSpPr>
        <p:cxnSp>
          <p:nvCxnSpPr>
            <p:cNvPr id="64" name="Straight Connector 63">
              <a:extLst>
                <a:ext uri="{FF2B5EF4-FFF2-40B4-BE49-F238E27FC236}">
                  <a16:creationId xmlns:a16="http://schemas.microsoft.com/office/drawing/2014/main" id="{4FD3FEDD-D55B-3E77-2DD9-25A4CB22B880}"/>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5A13084-7240-900A-9258-26FDF16900ED}"/>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B155A9A-A736-C6A7-D299-B4397F2BBA30}"/>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63CE85D-7778-8755-FCD8-4CD58FEC0D3A}"/>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6C99111-28D2-2A39-4BAE-9BD009C598CE}"/>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FFF9746-2059-E47F-5C29-26BBFF60208A}"/>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3B9702E-CFB7-D185-AE92-74F3EAD5A095}"/>
                </a:ext>
              </a:extLst>
            </p:cNvPr>
            <p:cNvCxnSpPr>
              <a:cxnSpLocks/>
            </p:cNvCxnSpPr>
            <p:nvPr/>
          </p:nvCxnSpPr>
          <p:spPr bwMode="auto">
            <a:xfrm>
              <a:off x="827453" y="-715928"/>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856F0DF-A91C-EEB1-A063-38FB8A9B3968}"/>
                </a:ext>
              </a:extLst>
            </p:cNvPr>
            <p:cNvCxnSpPr>
              <a:cxnSpLocks/>
            </p:cNvCxnSpPr>
            <p:nvPr/>
          </p:nvCxnSpPr>
          <p:spPr bwMode="auto">
            <a:xfrm>
              <a:off x="827453" y="-9813"/>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866B7A0-6234-5363-3F26-1253FB77B8F2}"/>
                </a:ext>
              </a:extLst>
            </p:cNvPr>
            <p:cNvCxnSpPr>
              <a:cxnSpLocks/>
            </p:cNvCxnSpPr>
            <p:nvPr/>
          </p:nvCxnSpPr>
          <p:spPr bwMode="auto">
            <a:xfrm>
              <a:off x="827453" y="69630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8C43160-1E8D-E5E8-AC81-B0A87B123126}"/>
                </a:ext>
              </a:extLst>
            </p:cNvPr>
            <p:cNvCxnSpPr>
              <a:cxnSpLocks/>
            </p:cNvCxnSpPr>
            <p:nvPr/>
          </p:nvCxnSpPr>
          <p:spPr bwMode="auto">
            <a:xfrm>
              <a:off x="827453" y="1402417"/>
              <a:ext cx="6615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92AE092A-3DBF-3E83-DE5E-142A16618732}"/>
              </a:ext>
            </a:extLst>
          </p:cNvPr>
          <p:cNvGrpSpPr/>
          <p:nvPr/>
        </p:nvGrpSpPr>
        <p:grpSpPr>
          <a:xfrm rot="5400000">
            <a:off x="9556086" y="2097451"/>
            <a:ext cx="80575" cy="3936194"/>
            <a:chOff x="827453" y="1376934"/>
            <a:chExt cx="661583" cy="4238474"/>
          </a:xfrm>
        </p:grpSpPr>
        <p:cxnSp>
          <p:nvCxnSpPr>
            <p:cNvPr id="71" name="Straight Connector 70">
              <a:extLst>
                <a:ext uri="{FF2B5EF4-FFF2-40B4-BE49-F238E27FC236}">
                  <a16:creationId xmlns:a16="http://schemas.microsoft.com/office/drawing/2014/main" id="{A6101DBA-D591-A229-211D-78B6DE45A426}"/>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AA3ED36-AFC7-3870-DF34-FFC8B667171A}"/>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39ED0D2-11EB-F7BC-89B6-82596BE68997}"/>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3449405-6969-B4D2-7338-64115624901C}"/>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2085852-771D-5C20-5613-BE5F303C14EF}"/>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3EF55F1-B53B-F57D-56F0-E46B75D33D1B}"/>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CA46848-CE02-A799-292E-BF6C9EE6954F}"/>
                </a:ext>
              </a:extLst>
            </p:cNvPr>
            <p:cNvCxnSpPr>
              <a:cxnSpLocks/>
            </p:cNvCxnSpPr>
            <p:nvPr/>
          </p:nvCxnSpPr>
          <p:spPr bwMode="auto">
            <a:xfrm>
              <a:off x="827454" y="1376934"/>
              <a:ext cx="6615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BD05BB3C-A8F2-AA35-4C4E-AA2E58BDCBA2}"/>
              </a:ext>
            </a:extLst>
          </p:cNvPr>
          <p:cNvGrpSpPr/>
          <p:nvPr/>
        </p:nvGrpSpPr>
        <p:grpSpPr>
          <a:xfrm>
            <a:off x="10348188" y="3429000"/>
            <a:ext cx="1134016" cy="523220"/>
            <a:chOff x="10348188" y="3429000"/>
            <a:chExt cx="1134016" cy="523220"/>
          </a:xfrm>
        </p:grpSpPr>
        <p:sp>
          <p:nvSpPr>
            <p:cNvPr id="82" name="TextBox 81">
              <a:extLst>
                <a:ext uri="{FF2B5EF4-FFF2-40B4-BE49-F238E27FC236}">
                  <a16:creationId xmlns:a16="http://schemas.microsoft.com/office/drawing/2014/main" id="{4F53155B-8E96-32ED-109D-D50FD5EB6A24}"/>
                </a:ext>
              </a:extLst>
            </p:cNvPr>
            <p:cNvSpPr txBox="1"/>
            <p:nvPr/>
          </p:nvSpPr>
          <p:spPr bwMode="auto">
            <a:xfrm>
              <a:off x="10460134" y="3429000"/>
              <a:ext cx="1022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rPr>
                <a:t>Any grade</a:t>
              </a:r>
            </a:p>
            <a:p>
              <a:pPr>
                <a:spcBef>
                  <a:spcPts val="0"/>
                </a:spcBef>
              </a:pPr>
              <a:r>
                <a:rPr lang="en-US" sz="1400" b="0" dirty="0">
                  <a:solidFill>
                    <a:schemeClr val="bg1"/>
                  </a:solidFill>
                  <a:latin typeface="Calibri" panose="020F0502020204030204" pitchFamily="34" charset="0"/>
                </a:rPr>
                <a:t>Grade ≥3</a:t>
              </a:r>
            </a:p>
          </p:txBody>
        </p:sp>
        <p:sp>
          <p:nvSpPr>
            <p:cNvPr id="83" name="Rectangle 82">
              <a:extLst>
                <a:ext uri="{FF2B5EF4-FFF2-40B4-BE49-F238E27FC236}">
                  <a16:creationId xmlns:a16="http://schemas.microsoft.com/office/drawing/2014/main" id="{3238A723-3977-7E33-70A7-444D93B62A6B}"/>
                </a:ext>
              </a:extLst>
            </p:cNvPr>
            <p:cNvSpPr/>
            <p:nvPr/>
          </p:nvSpPr>
          <p:spPr bwMode="auto">
            <a:xfrm>
              <a:off x="10348188" y="3516758"/>
              <a:ext cx="142791" cy="14279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7CB0D99-10BD-E664-E926-A7AB7B2229AF}"/>
                </a:ext>
              </a:extLst>
            </p:cNvPr>
            <p:cNvSpPr/>
            <p:nvPr/>
          </p:nvSpPr>
          <p:spPr bwMode="auto">
            <a:xfrm>
              <a:off x="10348188" y="3745124"/>
              <a:ext cx="142791" cy="1427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5" name="TextBox 84">
            <a:extLst>
              <a:ext uri="{FF2B5EF4-FFF2-40B4-BE49-F238E27FC236}">
                <a16:creationId xmlns:a16="http://schemas.microsoft.com/office/drawing/2014/main" id="{F6B197F5-4720-60C0-F5DF-147253247875}"/>
              </a:ext>
            </a:extLst>
          </p:cNvPr>
          <p:cNvSpPr txBox="1"/>
          <p:nvPr/>
        </p:nvSpPr>
        <p:spPr bwMode="auto">
          <a:xfrm>
            <a:off x="7778166" y="1852799"/>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3.4</a:t>
            </a:r>
          </a:p>
        </p:txBody>
      </p:sp>
      <p:sp>
        <p:nvSpPr>
          <p:cNvPr id="86" name="TextBox 85">
            <a:extLst>
              <a:ext uri="{FF2B5EF4-FFF2-40B4-BE49-F238E27FC236}">
                <a16:creationId xmlns:a16="http://schemas.microsoft.com/office/drawing/2014/main" id="{27F2C873-3AC4-7A6E-E4CB-A6297E6DB6D7}"/>
              </a:ext>
            </a:extLst>
          </p:cNvPr>
          <p:cNvSpPr txBox="1"/>
          <p:nvPr/>
        </p:nvSpPr>
        <p:spPr bwMode="auto">
          <a:xfrm>
            <a:off x="7971809" y="2057201"/>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6.0</a:t>
            </a:r>
          </a:p>
        </p:txBody>
      </p:sp>
      <p:sp>
        <p:nvSpPr>
          <p:cNvPr id="87" name="TextBox 86">
            <a:extLst>
              <a:ext uri="{FF2B5EF4-FFF2-40B4-BE49-F238E27FC236}">
                <a16:creationId xmlns:a16="http://schemas.microsoft.com/office/drawing/2014/main" id="{377A3940-472E-4085-1872-FE6CBD4A6FDC}"/>
              </a:ext>
            </a:extLst>
          </p:cNvPr>
          <p:cNvSpPr txBox="1"/>
          <p:nvPr/>
        </p:nvSpPr>
        <p:spPr bwMode="auto">
          <a:xfrm>
            <a:off x="8823451" y="2277052"/>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19.1</a:t>
            </a:r>
          </a:p>
        </p:txBody>
      </p:sp>
      <p:sp>
        <p:nvSpPr>
          <p:cNvPr id="88" name="TextBox 87">
            <a:extLst>
              <a:ext uri="{FF2B5EF4-FFF2-40B4-BE49-F238E27FC236}">
                <a16:creationId xmlns:a16="http://schemas.microsoft.com/office/drawing/2014/main" id="{B65B65CC-E259-3C93-F2D2-F55BB039D23D}"/>
              </a:ext>
            </a:extLst>
          </p:cNvPr>
          <p:cNvSpPr txBox="1"/>
          <p:nvPr/>
        </p:nvSpPr>
        <p:spPr bwMode="auto">
          <a:xfrm>
            <a:off x="8136378" y="2489743"/>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8.6</a:t>
            </a:r>
          </a:p>
        </p:txBody>
      </p:sp>
      <p:sp>
        <p:nvSpPr>
          <p:cNvPr id="89" name="TextBox 88">
            <a:extLst>
              <a:ext uri="{FF2B5EF4-FFF2-40B4-BE49-F238E27FC236}">
                <a16:creationId xmlns:a16="http://schemas.microsoft.com/office/drawing/2014/main" id="{C364E59B-77AF-1940-BB3A-C6449F58DDD2}"/>
              </a:ext>
            </a:extLst>
          </p:cNvPr>
          <p:cNvSpPr txBox="1"/>
          <p:nvPr/>
        </p:nvSpPr>
        <p:spPr bwMode="auto">
          <a:xfrm>
            <a:off x="7797624" y="2705624"/>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3.7</a:t>
            </a:r>
          </a:p>
        </p:txBody>
      </p:sp>
      <p:sp>
        <p:nvSpPr>
          <p:cNvPr id="90" name="TextBox 89">
            <a:extLst>
              <a:ext uri="{FF2B5EF4-FFF2-40B4-BE49-F238E27FC236}">
                <a16:creationId xmlns:a16="http://schemas.microsoft.com/office/drawing/2014/main" id="{F82B3E9A-B623-9ED0-20D4-60409E5603C9}"/>
              </a:ext>
            </a:extLst>
          </p:cNvPr>
          <p:cNvSpPr txBox="1"/>
          <p:nvPr/>
        </p:nvSpPr>
        <p:spPr bwMode="auto">
          <a:xfrm>
            <a:off x="7661383" y="2920281"/>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1.5</a:t>
            </a:r>
          </a:p>
        </p:txBody>
      </p:sp>
      <p:sp>
        <p:nvSpPr>
          <p:cNvPr id="91" name="TextBox 90">
            <a:extLst>
              <a:ext uri="{FF2B5EF4-FFF2-40B4-BE49-F238E27FC236}">
                <a16:creationId xmlns:a16="http://schemas.microsoft.com/office/drawing/2014/main" id="{AD48D6D9-C1D4-DAE8-E124-87A5A2A02EA8}"/>
              </a:ext>
            </a:extLst>
          </p:cNvPr>
          <p:cNvSpPr txBox="1"/>
          <p:nvPr/>
        </p:nvSpPr>
        <p:spPr bwMode="auto">
          <a:xfrm>
            <a:off x="7667960" y="3130315"/>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1.5</a:t>
            </a:r>
          </a:p>
        </p:txBody>
      </p:sp>
      <p:sp>
        <p:nvSpPr>
          <p:cNvPr id="92" name="TextBox 91">
            <a:extLst>
              <a:ext uri="{FF2B5EF4-FFF2-40B4-BE49-F238E27FC236}">
                <a16:creationId xmlns:a16="http://schemas.microsoft.com/office/drawing/2014/main" id="{9BF8216F-2958-1D86-9F6A-D322C71D9DFA}"/>
              </a:ext>
            </a:extLst>
          </p:cNvPr>
          <p:cNvSpPr txBox="1"/>
          <p:nvPr/>
        </p:nvSpPr>
        <p:spPr bwMode="auto">
          <a:xfrm>
            <a:off x="7911957" y="3350046"/>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5.2</a:t>
            </a:r>
          </a:p>
        </p:txBody>
      </p:sp>
      <p:sp>
        <p:nvSpPr>
          <p:cNvPr id="93" name="TextBox 92">
            <a:extLst>
              <a:ext uri="{FF2B5EF4-FFF2-40B4-BE49-F238E27FC236}">
                <a16:creationId xmlns:a16="http://schemas.microsoft.com/office/drawing/2014/main" id="{E936FB56-142B-D25F-8457-E2C49DE4273A}"/>
              </a:ext>
            </a:extLst>
          </p:cNvPr>
          <p:cNvSpPr txBox="1"/>
          <p:nvPr/>
        </p:nvSpPr>
        <p:spPr bwMode="auto">
          <a:xfrm>
            <a:off x="7577729" y="3559343"/>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0.0</a:t>
            </a:r>
          </a:p>
        </p:txBody>
      </p:sp>
      <p:sp>
        <p:nvSpPr>
          <p:cNvPr id="94" name="TextBox 93">
            <a:extLst>
              <a:ext uri="{FF2B5EF4-FFF2-40B4-BE49-F238E27FC236}">
                <a16:creationId xmlns:a16="http://schemas.microsoft.com/office/drawing/2014/main" id="{D5C6D738-E57D-888B-8B97-7E48B8E1176C}"/>
              </a:ext>
            </a:extLst>
          </p:cNvPr>
          <p:cNvSpPr txBox="1"/>
          <p:nvPr/>
        </p:nvSpPr>
        <p:spPr bwMode="auto">
          <a:xfrm>
            <a:off x="7741249" y="3774956"/>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2.6</a:t>
            </a:r>
          </a:p>
        </p:txBody>
      </p:sp>
      <p:sp>
        <p:nvSpPr>
          <p:cNvPr id="28" name="TextBox 27">
            <a:extLst>
              <a:ext uri="{FF2B5EF4-FFF2-40B4-BE49-F238E27FC236}">
                <a16:creationId xmlns:a16="http://schemas.microsoft.com/office/drawing/2014/main" id="{60021B4C-E89C-80CC-F084-9EE216D4EB74}"/>
              </a:ext>
            </a:extLst>
          </p:cNvPr>
          <p:cNvSpPr txBox="1"/>
          <p:nvPr/>
        </p:nvSpPr>
        <p:spPr bwMode="auto">
          <a:xfrm>
            <a:off x="8249329" y="377495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10.1</a:t>
            </a:r>
          </a:p>
        </p:txBody>
      </p:sp>
      <p:sp>
        <p:nvSpPr>
          <p:cNvPr id="40" name="TextBox 39">
            <a:extLst>
              <a:ext uri="{FF2B5EF4-FFF2-40B4-BE49-F238E27FC236}">
                <a16:creationId xmlns:a16="http://schemas.microsoft.com/office/drawing/2014/main" id="{7C54997E-A887-70F9-454B-A8C1B9B4B86F}"/>
              </a:ext>
            </a:extLst>
          </p:cNvPr>
          <p:cNvSpPr txBox="1"/>
          <p:nvPr/>
        </p:nvSpPr>
        <p:spPr bwMode="auto">
          <a:xfrm>
            <a:off x="8640134" y="3559343"/>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16.1</a:t>
            </a:r>
          </a:p>
        </p:txBody>
      </p:sp>
      <p:sp>
        <p:nvSpPr>
          <p:cNvPr id="41" name="TextBox 40">
            <a:extLst>
              <a:ext uri="{FF2B5EF4-FFF2-40B4-BE49-F238E27FC236}">
                <a16:creationId xmlns:a16="http://schemas.microsoft.com/office/drawing/2014/main" id="{0B3A2759-29AC-ECED-2F31-BF4484DEEBF3}"/>
              </a:ext>
            </a:extLst>
          </p:cNvPr>
          <p:cNvSpPr txBox="1"/>
          <p:nvPr/>
        </p:nvSpPr>
        <p:spPr bwMode="auto">
          <a:xfrm>
            <a:off x="8650038" y="335004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16.5</a:t>
            </a:r>
          </a:p>
        </p:txBody>
      </p:sp>
      <p:sp>
        <p:nvSpPr>
          <p:cNvPr id="42" name="TextBox 41">
            <a:extLst>
              <a:ext uri="{FF2B5EF4-FFF2-40B4-BE49-F238E27FC236}">
                <a16:creationId xmlns:a16="http://schemas.microsoft.com/office/drawing/2014/main" id="{068B8985-E559-CB56-E7C2-2FC682DF5B19}"/>
              </a:ext>
            </a:extLst>
          </p:cNvPr>
          <p:cNvSpPr txBox="1"/>
          <p:nvPr/>
        </p:nvSpPr>
        <p:spPr bwMode="auto">
          <a:xfrm>
            <a:off x="8659670" y="3130315"/>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16.5</a:t>
            </a:r>
          </a:p>
        </p:txBody>
      </p:sp>
      <p:sp>
        <p:nvSpPr>
          <p:cNvPr id="43" name="TextBox 42">
            <a:extLst>
              <a:ext uri="{FF2B5EF4-FFF2-40B4-BE49-F238E27FC236}">
                <a16:creationId xmlns:a16="http://schemas.microsoft.com/office/drawing/2014/main" id="{071924EA-2ED8-F080-1B52-287A003EC6DC}"/>
              </a:ext>
            </a:extLst>
          </p:cNvPr>
          <p:cNvSpPr txBox="1"/>
          <p:nvPr/>
        </p:nvSpPr>
        <p:spPr bwMode="auto">
          <a:xfrm>
            <a:off x="9166540" y="2920281"/>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24.3</a:t>
            </a:r>
          </a:p>
        </p:txBody>
      </p:sp>
      <p:sp>
        <p:nvSpPr>
          <p:cNvPr id="44" name="TextBox 43">
            <a:extLst>
              <a:ext uri="{FF2B5EF4-FFF2-40B4-BE49-F238E27FC236}">
                <a16:creationId xmlns:a16="http://schemas.microsoft.com/office/drawing/2014/main" id="{0BA71E94-145F-26C2-3A01-C25FAAECF4B8}"/>
              </a:ext>
            </a:extLst>
          </p:cNvPr>
          <p:cNvSpPr txBox="1"/>
          <p:nvPr/>
        </p:nvSpPr>
        <p:spPr bwMode="auto">
          <a:xfrm>
            <a:off x="9252377" y="2705624"/>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25.5</a:t>
            </a:r>
          </a:p>
        </p:txBody>
      </p:sp>
      <p:sp>
        <p:nvSpPr>
          <p:cNvPr id="46" name="TextBox 45">
            <a:extLst>
              <a:ext uri="{FF2B5EF4-FFF2-40B4-BE49-F238E27FC236}">
                <a16:creationId xmlns:a16="http://schemas.microsoft.com/office/drawing/2014/main" id="{8023A18D-D4A0-2328-803C-291C8FD4C6AE}"/>
              </a:ext>
            </a:extLst>
          </p:cNvPr>
          <p:cNvSpPr txBox="1"/>
          <p:nvPr/>
        </p:nvSpPr>
        <p:spPr bwMode="auto">
          <a:xfrm>
            <a:off x="9265266" y="2489743"/>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25.8</a:t>
            </a:r>
          </a:p>
        </p:txBody>
      </p:sp>
      <p:sp>
        <p:nvSpPr>
          <p:cNvPr id="95" name="TextBox 94">
            <a:extLst>
              <a:ext uri="{FF2B5EF4-FFF2-40B4-BE49-F238E27FC236}">
                <a16:creationId xmlns:a16="http://schemas.microsoft.com/office/drawing/2014/main" id="{89B636C9-2629-6BD8-ADDB-C622360870E4}"/>
              </a:ext>
            </a:extLst>
          </p:cNvPr>
          <p:cNvSpPr txBox="1"/>
          <p:nvPr/>
        </p:nvSpPr>
        <p:spPr bwMode="auto">
          <a:xfrm>
            <a:off x="9701151" y="2277052"/>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32.6</a:t>
            </a:r>
          </a:p>
        </p:txBody>
      </p:sp>
      <p:sp>
        <p:nvSpPr>
          <p:cNvPr id="96" name="TextBox 95">
            <a:extLst>
              <a:ext uri="{FF2B5EF4-FFF2-40B4-BE49-F238E27FC236}">
                <a16:creationId xmlns:a16="http://schemas.microsoft.com/office/drawing/2014/main" id="{EC45782C-1AC0-CA3B-E857-250A0485F4D4}"/>
              </a:ext>
            </a:extLst>
          </p:cNvPr>
          <p:cNvSpPr txBox="1"/>
          <p:nvPr/>
        </p:nvSpPr>
        <p:spPr bwMode="auto">
          <a:xfrm>
            <a:off x="10057868" y="2057201"/>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37.8</a:t>
            </a:r>
          </a:p>
        </p:txBody>
      </p:sp>
      <p:sp>
        <p:nvSpPr>
          <p:cNvPr id="97" name="TextBox 96">
            <a:extLst>
              <a:ext uri="{FF2B5EF4-FFF2-40B4-BE49-F238E27FC236}">
                <a16:creationId xmlns:a16="http://schemas.microsoft.com/office/drawing/2014/main" id="{1E3A594F-400D-C7B2-F1CE-AB277F59A5CB}"/>
              </a:ext>
            </a:extLst>
          </p:cNvPr>
          <p:cNvSpPr txBox="1"/>
          <p:nvPr/>
        </p:nvSpPr>
        <p:spPr bwMode="auto">
          <a:xfrm>
            <a:off x="11139178" y="185279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54.3</a:t>
            </a:r>
          </a:p>
        </p:txBody>
      </p:sp>
    </p:spTree>
    <p:extLst>
      <p:ext uri="{BB962C8B-B14F-4D97-AF65-F5344CB8AC3E}">
        <p14:creationId xmlns:p14="http://schemas.microsoft.com/office/powerpoint/2010/main" val="1040060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C245E1E5-CAB2-41B7-996A-32F0099C16D2}"/>
              </a:ext>
            </a:extLst>
          </p:cNvPr>
          <p:cNvSpPr>
            <a:spLocks noGrp="1"/>
          </p:cNvSpPr>
          <p:nvPr>
            <p:ph type="title"/>
          </p:nvPr>
        </p:nvSpPr>
        <p:spPr/>
        <p:txBody>
          <a:bodyPr/>
          <a:lstStyle/>
          <a:p>
            <a:r>
              <a:rPr lang="en-US" dirty="0"/>
              <a:t>Select Ongoing Phase II/III Trials in Advanced EC—Adjuvant Setting</a:t>
            </a:r>
          </a:p>
        </p:txBody>
      </p:sp>
      <p:graphicFrame>
        <p:nvGraphicFramePr>
          <p:cNvPr id="20" name="Table 19">
            <a:extLst>
              <a:ext uri="{FF2B5EF4-FFF2-40B4-BE49-F238E27FC236}">
                <a16:creationId xmlns:a16="http://schemas.microsoft.com/office/drawing/2014/main" id="{EFB49FB4-B005-4323-841A-90E3B867F0BB}"/>
              </a:ext>
            </a:extLst>
          </p:cNvPr>
          <p:cNvGraphicFramePr>
            <a:graphicFrameLocks noGrp="1"/>
          </p:cNvGraphicFramePr>
          <p:nvPr>
            <p:extLst>
              <p:ext uri="{D42A27DB-BD31-4B8C-83A1-F6EECF244321}">
                <p14:modId xmlns:p14="http://schemas.microsoft.com/office/powerpoint/2010/main" val="143370466"/>
              </p:ext>
            </p:extLst>
          </p:nvPr>
        </p:nvGraphicFramePr>
        <p:xfrm>
          <a:off x="727076" y="1604963"/>
          <a:ext cx="10735056" cy="3006916"/>
        </p:xfrm>
        <a:graphic>
          <a:graphicData uri="http://schemas.openxmlformats.org/drawingml/2006/table">
            <a:tbl>
              <a:tblPr firstRow="1" bandRow="1">
                <a:tableStyleId>{5C22544A-7EE6-4342-B048-85BDC9FD1C3A}</a:tableStyleId>
              </a:tblPr>
              <a:tblGrid>
                <a:gridCol w="2026284">
                  <a:extLst>
                    <a:ext uri="{9D8B030D-6E8A-4147-A177-3AD203B41FA5}">
                      <a16:colId xmlns:a16="http://schemas.microsoft.com/office/drawing/2014/main" val="20000"/>
                    </a:ext>
                  </a:extLst>
                </a:gridCol>
                <a:gridCol w="1262773">
                  <a:extLst>
                    <a:ext uri="{9D8B030D-6E8A-4147-A177-3AD203B41FA5}">
                      <a16:colId xmlns:a16="http://schemas.microsoft.com/office/drawing/2014/main" val="20001"/>
                    </a:ext>
                  </a:extLst>
                </a:gridCol>
                <a:gridCol w="4251567">
                  <a:extLst>
                    <a:ext uri="{9D8B030D-6E8A-4147-A177-3AD203B41FA5}">
                      <a16:colId xmlns:a16="http://schemas.microsoft.com/office/drawing/2014/main" val="1216774763"/>
                    </a:ext>
                  </a:extLst>
                </a:gridCol>
                <a:gridCol w="736600">
                  <a:extLst>
                    <a:ext uri="{9D8B030D-6E8A-4147-A177-3AD203B41FA5}">
                      <a16:colId xmlns:a16="http://schemas.microsoft.com/office/drawing/2014/main" val="1603609942"/>
                    </a:ext>
                  </a:extLst>
                </a:gridCol>
                <a:gridCol w="1117600">
                  <a:extLst>
                    <a:ext uri="{9D8B030D-6E8A-4147-A177-3AD203B41FA5}">
                      <a16:colId xmlns:a16="http://schemas.microsoft.com/office/drawing/2014/main" val="255152719"/>
                    </a:ext>
                  </a:extLst>
                </a:gridCol>
                <a:gridCol w="1340232">
                  <a:extLst>
                    <a:ext uri="{9D8B030D-6E8A-4147-A177-3AD203B41FA5}">
                      <a16:colId xmlns:a16="http://schemas.microsoft.com/office/drawing/2014/main" val="2905282071"/>
                    </a:ext>
                  </a:extLst>
                </a:gridCol>
              </a:tblGrid>
              <a:tr h="0">
                <a:tc>
                  <a:txBody>
                    <a:bodyPr/>
                    <a:lstStyle/>
                    <a:p>
                      <a:pPr marL="0" marR="0">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Study </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Setting</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Treatment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Status</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Endpoint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RAINBO</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(NCT05255653)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Adjuvant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i="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TP53</a:t>
                      </a: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mut: RT + CT → olaparib vs RT + CT</a:t>
                      </a:r>
                    </a:p>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dMMR: RT + durvalumab → durvalumab vs RT only</a:t>
                      </a:r>
                    </a:p>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NSMP: RT → hormonal tx vs RT + CT</a:t>
                      </a:r>
                    </a:p>
                    <a:p>
                      <a:pPr marL="0" marR="0" algn="ctr">
                        <a:lnSpc>
                          <a:spcPct val="115000"/>
                        </a:lnSpc>
                        <a:spcBef>
                          <a:spcPts val="0"/>
                        </a:spcBef>
                        <a:spcAft>
                          <a:spcPts val="0"/>
                        </a:spcAft>
                        <a:tabLst>
                          <a:tab pos="228600" algn="l"/>
                        </a:tabLst>
                      </a:pPr>
                      <a:r>
                        <a:rPr lang="en-US" sz="1400" i="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POLE</a:t>
                      </a: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mut: no adjuvant tx vs RT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1615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Recruiting</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RFS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88997079"/>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MK3475-B21/ENGOT EN-11/GOG-3053</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(NCT04634877)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Adjuvant</a:t>
                      </a:r>
                    </a:p>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(high risk)</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Carboplatin/paclitaxel </a:t>
                      </a:r>
                      <a:r>
                        <a:rPr lang="en-US" sz="1400" b="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RT ± pembrolizumab → pembrolizumab or placebo</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990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DFS, OS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28964632"/>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NRG-GY026</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(NCT05256225)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First line/ adjuvant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Carboplatin/paclitaxel vs carboplatin/paclitaxel + either trastuzumab/hyaluronidase or trastuzumab/pertuzumab/hyaluronidase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525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Recruiting</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PFS, OS, safety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44358860"/>
                  </a:ext>
                </a:extLst>
              </a:tr>
            </a:tbl>
          </a:graphicData>
        </a:graphic>
      </p:graphicFrame>
      <p:grpSp>
        <p:nvGrpSpPr>
          <p:cNvPr id="3" name="Group 2">
            <a:extLst>
              <a:ext uri="{FF2B5EF4-FFF2-40B4-BE49-F238E27FC236}">
                <a16:creationId xmlns:a16="http://schemas.microsoft.com/office/drawing/2014/main" id="{CEB1434F-376F-4D6E-C2BB-F88DE273EB3C}"/>
              </a:ext>
            </a:extLst>
          </p:cNvPr>
          <p:cNvGrpSpPr/>
          <p:nvPr/>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EABB0960-616D-64CF-B7CF-E7717F596FE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6080AF18-0AC3-4330-3A6A-724645460A2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2" name="Text Box 15">
            <a:extLst>
              <a:ext uri="{FF2B5EF4-FFF2-40B4-BE49-F238E27FC236}">
                <a16:creationId xmlns:a16="http://schemas.microsoft.com/office/drawing/2014/main" id="{ECDEB6C1-F9D1-3824-C07E-595E02A94D1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ClinicalTrials.gov.</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35270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C245E1E5-CAB2-41B7-996A-32F0099C16D2}"/>
              </a:ext>
            </a:extLst>
          </p:cNvPr>
          <p:cNvSpPr>
            <a:spLocks noGrp="1"/>
          </p:cNvSpPr>
          <p:nvPr>
            <p:ph type="title"/>
          </p:nvPr>
        </p:nvSpPr>
        <p:spPr/>
        <p:txBody>
          <a:bodyPr/>
          <a:lstStyle/>
          <a:p>
            <a:r>
              <a:rPr lang="en-US" dirty="0"/>
              <a:t>Select Ongoing Phase II/III Trials in Advanced EC—Frontline, Second-line, and Maintenance Settings</a:t>
            </a:r>
          </a:p>
        </p:txBody>
      </p:sp>
      <p:graphicFrame>
        <p:nvGraphicFramePr>
          <p:cNvPr id="20" name="Table 19">
            <a:extLst>
              <a:ext uri="{FF2B5EF4-FFF2-40B4-BE49-F238E27FC236}">
                <a16:creationId xmlns:a16="http://schemas.microsoft.com/office/drawing/2014/main" id="{EFB49FB4-B005-4323-841A-90E3B867F0BB}"/>
              </a:ext>
            </a:extLst>
          </p:cNvPr>
          <p:cNvGraphicFramePr>
            <a:graphicFrameLocks noGrp="1"/>
          </p:cNvGraphicFramePr>
          <p:nvPr>
            <p:extLst>
              <p:ext uri="{D42A27DB-BD31-4B8C-83A1-F6EECF244321}">
                <p14:modId xmlns:p14="http://schemas.microsoft.com/office/powerpoint/2010/main" val="4265288452"/>
              </p:ext>
            </p:extLst>
          </p:nvPr>
        </p:nvGraphicFramePr>
        <p:xfrm>
          <a:off x="727076" y="1604963"/>
          <a:ext cx="10735056" cy="4541520"/>
        </p:xfrm>
        <a:graphic>
          <a:graphicData uri="http://schemas.openxmlformats.org/drawingml/2006/table">
            <a:tbl>
              <a:tblPr firstRow="1" bandRow="1">
                <a:tableStyleId>{5C22544A-7EE6-4342-B048-85BDC9FD1C3A}</a:tableStyleId>
              </a:tblPr>
              <a:tblGrid>
                <a:gridCol w="2026284">
                  <a:extLst>
                    <a:ext uri="{9D8B030D-6E8A-4147-A177-3AD203B41FA5}">
                      <a16:colId xmlns:a16="http://schemas.microsoft.com/office/drawing/2014/main" val="20000"/>
                    </a:ext>
                  </a:extLst>
                </a:gridCol>
                <a:gridCol w="1262773">
                  <a:extLst>
                    <a:ext uri="{9D8B030D-6E8A-4147-A177-3AD203B41FA5}">
                      <a16:colId xmlns:a16="http://schemas.microsoft.com/office/drawing/2014/main" val="20001"/>
                    </a:ext>
                  </a:extLst>
                </a:gridCol>
                <a:gridCol w="4251567">
                  <a:extLst>
                    <a:ext uri="{9D8B030D-6E8A-4147-A177-3AD203B41FA5}">
                      <a16:colId xmlns:a16="http://schemas.microsoft.com/office/drawing/2014/main" val="1216774763"/>
                    </a:ext>
                  </a:extLst>
                </a:gridCol>
                <a:gridCol w="736600">
                  <a:extLst>
                    <a:ext uri="{9D8B030D-6E8A-4147-A177-3AD203B41FA5}">
                      <a16:colId xmlns:a16="http://schemas.microsoft.com/office/drawing/2014/main" val="1603609942"/>
                    </a:ext>
                  </a:extLst>
                </a:gridCol>
                <a:gridCol w="1117600">
                  <a:extLst>
                    <a:ext uri="{9D8B030D-6E8A-4147-A177-3AD203B41FA5}">
                      <a16:colId xmlns:a16="http://schemas.microsoft.com/office/drawing/2014/main" val="255152719"/>
                    </a:ext>
                  </a:extLst>
                </a:gridCol>
                <a:gridCol w="1340232">
                  <a:extLst>
                    <a:ext uri="{9D8B030D-6E8A-4147-A177-3AD203B41FA5}">
                      <a16:colId xmlns:a16="http://schemas.microsoft.com/office/drawing/2014/main" val="2905282071"/>
                    </a:ext>
                  </a:extLst>
                </a:gridCol>
              </a:tblGrid>
              <a:tr h="0">
                <a:tc>
                  <a:txBody>
                    <a:bodyPr/>
                    <a:lstStyle/>
                    <a:p>
                      <a:pPr marL="0" marR="0">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Study </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Setting</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Treatment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N</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Status</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lnSpc>
                          <a:spcPct val="115000"/>
                        </a:lnSpc>
                        <a:spcBef>
                          <a:spcPts val="0"/>
                        </a:spcBef>
                        <a:spcAft>
                          <a:spcPts val="0"/>
                        </a:spcAft>
                        <a:tabLst>
                          <a:tab pos="228600" algn="l"/>
                        </a:tabLst>
                      </a:pPr>
                      <a:r>
                        <a:rPr lang="en-US" sz="14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 Endpoint</a:t>
                      </a:r>
                      <a:endParaRPr lang="en-US"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AtTEnd/IRFMN-EN-7556 (NCT03603184)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1L</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Atezolizumab + carboplatin/paclitaxel vs </a:t>
                      </a:r>
                      <a:b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placebo + carboplatin/paclitaxel</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550</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 OS</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88997079"/>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DUO-E/GOG  3041/ENGOT-EN10 (NCT04269200)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1L</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Durvalumab + carboplatin/paclitaxel → maintenance durvalumab + olaparib or durvalumab or olaparib</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699</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Recruiting</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28964632"/>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DOMENICA</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en-US" sz="1400" kern="1200" dirty="0">
                          <a:solidFill>
                            <a:schemeClr val="bg1"/>
                          </a:solidFill>
                          <a:effectLst/>
                          <a:latin typeface="Calibri" panose="020F0502020204030204" pitchFamily="34" charset="0"/>
                          <a:ea typeface="+mn-ea"/>
                          <a:cs typeface="Calibri" panose="020F0502020204030204" pitchFamily="34" charset="0"/>
                        </a:rPr>
                        <a:t>NCT05201547</a:t>
                      </a: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Carboplatin + paclitaxel vs dostarlimab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142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Recruiting</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44358860"/>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GGOG-3064/KEYNOTE-C93 (NCT05173987)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95250" marR="0" algn="ctr">
                        <a:lnSpc>
                          <a:spcPct val="115000"/>
                        </a:lnSpc>
                        <a:spcBef>
                          <a:spcPts val="0"/>
                        </a:spcBef>
                        <a:spcAft>
                          <a:spcPts val="0"/>
                        </a:spcAf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1L</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8600" algn="l"/>
                        </a:tabLst>
                        <a:defRPr/>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Carboplatin + paclitaxel vs pembrolizumab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350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Recruiting</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PFS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60242876"/>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RUBY part 2</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en-US" sz="1400" kern="1200" dirty="0">
                          <a:solidFill>
                            <a:schemeClr val="bg1"/>
                          </a:solidFill>
                          <a:effectLst/>
                          <a:latin typeface="Calibri" panose="020F0502020204030204" pitchFamily="34" charset="0"/>
                          <a:ea typeface="+mn-ea"/>
                          <a:cs typeface="Calibri" panose="020F0502020204030204" pitchFamily="34" charset="0"/>
                        </a:rPr>
                        <a:t>NCT03981796)</a:t>
                      </a:r>
                      <a:endPar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1L, maintenance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Carboplatin + paclitaxel ± dostarlimab followed by dostarlimab + niraparib or placebo maintenance </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270 </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17190913"/>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XPORT-EC-042</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(NCT05611931)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a:lnSpc>
                          <a:spcPct val="115000"/>
                        </a:lnSpc>
                        <a:spcBef>
                          <a:spcPts val="0"/>
                        </a:spcBef>
                        <a:spcAft>
                          <a:spcPts val="0"/>
                        </a:spcAft>
                        <a:buFont typeface="Wingdings" panose="05000000000000000000" pitchFamily="2" charset="2"/>
                        <a:buNone/>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Maintenance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a:t>
                      </a: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aintenance selinexor vs placebo</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220</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Recruiting</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 at 34 mo</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89487612"/>
                  </a:ext>
                </a:extLst>
              </a:tr>
              <a:tr h="0">
                <a:tc>
                  <a:txBody>
                    <a:bodyPr/>
                    <a:lstStyle/>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LEAP-001/ENGOT-EN9</a:t>
                      </a:r>
                    </a:p>
                    <a:p>
                      <a:pPr marL="0" marR="0" algn="l" defTabSz="914400" rtl="0" eaLnBrk="1" latinLnBrk="0" hangingPunct="1">
                        <a:lnSpc>
                          <a:spcPct val="115000"/>
                        </a:lnSpc>
                        <a:spcBef>
                          <a:spcPts val="0"/>
                        </a:spcBef>
                        <a:spcAft>
                          <a:spcPts val="0"/>
                        </a:spcAft>
                        <a:tabLst>
                          <a:tab pos="228600" algn="l"/>
                        </a:tabLst>
                      </a:pPr>
                      <a:r>
                        <a:rPr lang="en-US" sz="140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(NCT03884101)</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95250" marR="0" algn="ctr">
                        <a:lnSpc>
                          <a:spcPct val="115000"/>
                        </a:lnSpc>
                        <a:spcBef>
                          <a:spcPts val="0"/>
                        </a:spcBef>
                        <a:spcAft>
                          <a:spcPts val="0"/>
                        </a:spcAft>
                      </a:pPr>
                      <a:r>
                        <a:rPr lang="en-GB"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1L and 2L</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Lenvatinib + pembrolizumab vs </a:t>
                      </a:r>
                      <a:b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carboplatin + paclitaxel </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875</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Not recruiting</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lnSpc>
                          <a:spcPct val="115000"/>
                        </a:lnSpc>
                        <a:spcBef>
                          <a:spcPts val="0"/>
                        </a:spcBef>
                        <a:spcAft>
                          <a:spcPts val="0"/>
                        </a:spcAft>
                        <a:tabLst>
                          <a:tab pos="228600" algn="l"/>
                        </a:tabLst>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 OS</a:t>
                      </a:r>
                      <a:endParaRPr lang="en-US" sz="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511291809"/>
                  </a:ext>
                </a:extLst>
              </a:tr>
            </a:tbl>
          </a:graphicData>
        </a:graphic>
      </p:graphicFrame>
      <p:grpSp>
        <p:nvGrpSpPr>
          <p:cNvPr id="3" name="Group 2">
            <a:extLst>
              <a:ext uri="{FF2B5EF4-FFF2-40B4-BE49-F238E27FC236}">
                <a16:creationId xmlns:a16="http://schemas.microsoft.com/office/drawing/2014/main" id="{CEB1434F-376F-4D6E-C2BB-F88DE273EB3C}"/>
              </a:ext>
            </a:extLst>
          </p:cNvPr>
          <p:cNvGrpSpPr/>
          <p:nvPr/>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EABB0960-616D-64CF-B7CF-E7717F596FE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6080AF18-0AC3-4330-3A6A-724645460A2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2" name="Text Box 15">
            <a:extLst>
              <a:ext uri="{FF2B5EF4-FFF2-40B4-BE49-F238E27FC236}">
                <a16:creationId xmlns:a16="http://schemas.microsoft.com/office/drawing/2014/main" id="{FD407708-6D26-D991-7A3F-0894A12984C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ClinicalTrials.gov.</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708784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Endometrial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dirty="0">
                <a:solidFill>
                  <a:srgbClr val="E1471D"/>
                </a:solidFill>
              </a:rPr>
              <a:t>CME/ABIM MOC-certified “micro” text modules </a:t>
            </a:r>
            <a:r>
              <a:rPr lang="en-US" sz="2200" b="0" dirty="0"/>
              <a:t>and </a:t>
            </a:r>
            <a:r>
              <a:rPr lang="en-US" sz="2200" dirty="0">
                <a:solidFill>
                  <a:srgbClr val="E1471D"/>
                </a:solidFill>
              </a:rPr>
              <a:t>downloadable slidesets </a:t>
            </a:r>
            <a:r>
              <a:rPr lang="en-US" sz="2200" b="0" dirty="0"/>
              <a:t>on key clinical considerations in advanced endometrial cancer, from molecular testing to irAE care</a:t>
            </a:r>
          </a:p>
          <a:p>
            <a:pPr>
              <a:buClr>
                <a:schemeClr val="accent6"/>
              </a:buClr>
              <a:defRPr/>
            </a:pPr>
            <a:r>
              <a:rPr lang="en-US" sz="2200" dirty="0">
                <a:solidFill>
                  <a:srgbClr val="E1471D"/>
                </a:solidFill>
              </a:rPr>
              <a:t>“Call to Action” ClinicalThought commentary </a:t>
            </a:r>
            <a:r>
              <a:rPr lang="en-US" sz="2200" b="0" dirty="0"/>
              <a:t>with expert perspectives and survey data on key gaps in endometrial cancer care </a:t>
            </a:r>
          </a:p>
          <a:p>
            <a:pPr>
              <a:buClr>
                <a:schemeClr val="accent6"/>
              </a:buClr>
              <a:defRPr/>
            </a:pPr>
            <a:r>
              <a:rPr lang="en-US" sz="2200" dirty="0">
                <a:solidFill>
                  <a:srgbClr val="E1471D"/>
                </a:solidFill>
              </a:rPr>
              <a:t>Podcast </a:t>
            </a:r>
            <a:r>
              <a:rPr lang="en-US" sz="2200" b="0" dirty="0"/>
              <a:t>featuring a patient advocate and clinician discussing how to work together for equitable care</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advanced endometrial cancer</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a:t>
            </a:r>
            <a:r>
              <a:rPr lang="en-US" sz="2400" b="1" u="sng" dirty="0">
                <a:solidFill>
                  <a:srgbClr val="E1471D"/>
                </a:solidFill>
                <a:hlinkClick r:id="rId3"/>
              </a:rPr>
              <a:t>/EndometrialThinkTank</a:t>
            </a:r>
            <a:endParaRPr lang="en-US" sz="2400" b="1" dirty="0">
              <a:solidFill>
                <a:srgbClr val="00823B"/>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56M7VY3CDVN5-85957872-2</_dlc_DocId>
    <_dlc_DocIdUrl xmlns="d54cbe69-32bd-412a-b004-9152f949605e">
      <Url>https://intranet.clinicaloptions.com/mews/oncology/ONC_2023_Endometrial_Think_Tank_TM_(PRP6391)/CME_ABIM_MOC_Micro_Text_Module_with_Slides__2/_layouts/15/DocIdRedir.aspx?ID=56M7VY3CDVN5-85957872-2</Url>
      <Description>56M7VY3CDVN5-85957872-2</Description>
    </_dlc_DocIdUrl>
    <Document_x0020_Category xmlns="25d3ec23-5e97-4da5-8f45-e3bd85f5b825">Slides - Online (non-CME)</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33196A005D2804FA6357DC9552FC14E" ma:contentTypeVersion="1" ma:contentTypeDescription="Create a new document." ma:contentTypeScope="" ma:versionID="cc7fd8f1f6e103ce16ae17aa5f21c518">
  <xsd:schema xmlns:xsd="http://www.w3.org/2001/XMLSchema" xmlns:xs="http://www.w3.org/2001/XMLSchema" xmlns:p="http://schemas.microsoft.com/office/2006/metadata/properties" xmlns:ns2="d54cbe69-32bd-412a-b004-9152f949605e" xmlns:ns3="25d3ec23-5e97-4da5-8f45-e3bd85f5b825" targetNamespace="http://schemas.microsoft.com/office/2006/metadata/properties" ma:root="true" ma:fieldsID="41a71be5797f52aef4fb0ebdbff50487" ns2:_="" ns3:_="">
    <xsd:import namespace="d54cbe69-32bd-412a-b004-9152f949605e"/>
    <xsd:import namespace="25d3ec23-5e97-4da5-8f45-e3bd85f5b82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5d3ec23-5e97-4da5-8f45-e3bd85f5b82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schemas.microsoft.com/office/2006/documentManagement/types"/>
    <ds:schemaRef ds:uri="http://schemas.openxmlformats.org/package/2006/metadata/core-properties"/>
    <ds:schemaRef ds:uri="25d3ec23-5e97-4da5-8f45-e3bd85f5b825"/>
    <ds:schemaRef ds:uri="http://purl.org/dc/elements/1.1/"/>
    <ds:schemaRef ds:uri="http://purl.org/dc/terms/"/>
    <ds:schemaRef ds:uri="d54cbe69-32bd-412a-b004-9152f949605e"/>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80C80EC5-EAD6-4F0F-8032-3DE27BA703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5d3ec23-5e97-4da5-8f45-e3bd85f5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EC3F4495-0DBF-49D8-A875-5E570A52696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8273</TotalTime>
  <Words>4170</Words>
  <Application>Microsoft Office PowerPoint</Application>
  <PresentationFormat>Widescreen</PresentationFormat>
  <Paragraphs>1059</Paragraphs>
  <Slides>20</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Roboto</vt:lpstr>
      <vt:lpstr>Times</vt:lpstr>
      <vt:lpstr>Wingdings</vt:lpstr>
      <vt:lpstr>2022_CCO_Template</vt:lpstr>
      <vt:lpstr>2017_HTAA_Diabetes</vt:lpstr>
      <vt:lpstr>Emerging Therapies for Advanced Endometrial Cancer</vt:lpstr>
      <vt:lpstr>About These Slides</vt:lpstr>
      <vt:lpstr>Faculty Disclosures</vt:lpstr>
      <vt:lpstr>TCGA Molecular Classification and Outcomes </vt:lpstr>
      <vt:lpstr>Molecular Subtyping of EC: PORTEC-3 Trial</vt:lpstr>
      <vt:lpstr>Molecular Profile and Potential Drugs by  TCGA Classification</vt:lpstr>
      <vt:lpstr>Phase III Trials of Immunotherapy + Chemotherapy for Advanced or Recurrent EC</vt:lpstr>
      <vt:lpstr>NRG-GY018: PFS</vt:lpstr>
      <vt:lpstr>ENGOT-EN6/GOG-3031/RUBY: PFS and OS </vt:lpstr>
      <vt:lpstr>NRG-GY018: AEs in ≥15% of Patients </vt:lpstr>
      <vt:lpstr>ENGOT-EN6/GOG-3031/RUBY:  TEAEs in ≥20% of Either Arm</vt:lpstr>
      <vt:lpstr>Phase III SIENDO: Selinexor vs Placebo Maintenance in Recurrent Endometrial Cancer</vt:lpstr>
      <vt:lpstr>SIENDO: PFS</vt:lpstr>
      <vt:lpstr>SIENDO: TEAEs</vt:lpstr>
      <vt:lpstr>HER2/neu Testing in Serous Endometrial Cancer</vt:lpstr>
      <vt:lpstr>Phase II DESTINY-PanTumor02:  Trastuzumab Deruxtecan in Cohort With HER2+ EC</vt:lpstr>
      <vt:lpstr>DESTINY-PanTumor02: Response and Safety Outcomes</vt:lpstr>
      <vt:lpstr>Select Ongoing Phase II/III Trials in Advanced EC—Adjuvant Setting</vt:lpstr>
      <vt:lpstr>Select Ongoing Phase II/III Trials in Advanced EC—Frontline, Second-line, and Maintenance Settings</vt:lpstr>
      <vt:lpstr>Go Online for More CCO  Coverage of Endometrial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Precision Medicine in the Treatment of Endometrial Cancer</dc:title>
  <dc:creator>Preferred User</dc:creator>
  <cp:lastModifiedBy>achandgude@cealliance.com</cp:lastModifiedBy>
  <cp:revision>665</cp:revision>
  <cp:lastPrinted>2016-09-26T20:21:49Z</cp:lastPrinted>
  <dcterms:created xsi:type="dcterms:W3CDTF">2005-05-27T15:08:01Z</dcterms:created>
  <dcterms:modified xsi:type="dcterms:W3CDTF">2023-09-08T04:29:18Z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50140bcf-9811-4653-9c11-40b98ef47b02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0x010100433196A005D2804FA6357DC9552FC14E</vt:lpwstr>
  </property>
  <property fmtid="{D5CDD505-2E9C-101B-9397-08002B2CF9AE}" pid="9" name="MediaServiceImageTags">
    <vt:lpwstr/>
  </property>
</Properties>
</file>