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19"/>
  </p:notesMasterIdLst>
  <p:sldIdLst>
    <p:sldId id="2147473663" r:id="rId8"/>
    <p:sldId id="308" r:id="rId9"/>
    <p:sldId id="267" r:id="rId10"/>
    <p:sldId id="2147474249" r:id="rId11"/>
    <p:sldId id="2147473664" r:id="rId12"/>
    <p:sldId id="2147473665" r:id="rId13"/>
    <p:sldId id="2147474247" r:id="rId14"/>
    <p:sldId id="2147473666" r:id="rId15"/>
    <p:sldId id="2147474250" r:id="rId16"/>
    <p:sldId id="2147473668" r:id="rId17"/>
    <p:sldId id="214747369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9440F-B7C5-42F6-6D06-73163063AE8E}" name="Timothy Quill" initials="TQ" userId="S::tquill@clinicaloptions.com::b1dc6efb-2995-45e7-a306-57a2c67aa886" providerId="AD"/>
  <p188:author id="{8565475C-9791-6C74-4231-99A53F05625E}" name="Amber Williams" initials="AW" userId="S::awilliams@cealliance.com::981bbddf-314c-40a4-aea3-441dcc545642" providerId="AD"/>
  <p188:author id="{1931278B-F88C-B647-E238-E070D7BE622A}" name="Anna Poppa" initials="AP" userId="Anna Poppa" providerId="None"/>
  <p188:author id="{0EBCD6F8-AC49-2A8D-2FDA-B88E20BDFD46}" name="Allison Weckerle" initials="AW" userId="Allison Weckerl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DAC481-CF74-49AE-9719-C8A88D4D836B}" v="42" dt="2025-12-11T20:11:39.749"/>
    <p1510:client id="{A1500EB3-9FB9-497E-9ECC-9E97D37100CA}" v="62" dt="2025-12-12T00:05:08.095"/>
    <p1510:client id="{BA67C832-1263-49B2-9537-BDCCC8AE9369}" v="6" dt="2025-12-12T15:38:17.0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2857" autoAdjust="0"/>
  </p:normalViewPr>
  <p:slideViewPr>
    <p:cSldViewPr snapToGrid="0">
      <p:cViewPr varScale="1">
        <p:scale>
          <a:sx n="103" d="100"/>
          <a:sy n="103" d="100"/>
        </p:scale>
        <p:origin x="120" y="96"/>
      </p:cViewPr>
      <p:guideLst/>
    </p:cSldViewPr>
  </p:slideViewPr>
  <p:notesTextViewPr>
    <p:cViewPr>
      <p:scale>
        <a:sx n="1" d="1"/>
        <a:sy n="1" d="1"/>
      </p:scale>
      <p:origin x="0" y="0"/>
    </p:cViewPr>
  </p:notesTextViewPr>
  <p:sorterViewPr>
    <p:cViewPr>
      <p:scale>
        <a:sx n="100" d="100"/>
        <a:sy n="100" d="100"/>
      </p:scale>
      <p:origin x="0" y="-3244"/>
    </p:cViewPr>
  </p:sorterViewPr>
  <p:notesViewPr>
    <p:cSldViewPr snapToGrid="0">
      <p:cViewPr varScale="1">
        <p:scale>
          <a:sx n="54" d="100"/>
          <a:sy n="54" d="100"/>
        </p:scale>
        <p:origin x="256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2/23/2026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8798B-ECB8-2D3C-B863-0EBDAAED10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D1BCFF-FC74-83FC-399B-15FB646BF01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CC64C3C-DF37-66E3-CD04-2A7971890E8F}"/>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975CE68A-A6AF-A8EE-0824-E92762CB446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3726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6F97C-7316-659B-0002-5866DB2E4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28EA2-5C94-4F32-BBA9-FFAF6B06418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E89279B-DBDC-BC00-8678-2B79140310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CCD8AE-5654-E9C5-22A6-4C9CCFF984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175193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F7B7A-CB54-5D1D-6997-8FDEF3CD9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0A4026-4A9D-8AC8-13EB-0D0A8E9A080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E3F594C-4871-A1BB-E1FD-9B13A09C3A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5B3B81-3FB2-5E0D-6AD1-3C9F6C1989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906661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9D59-13D0-8F0A-0E61-6F81EB175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99585-A9FB-451F-37D4-4AE9C82317D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66AB9D8-5507-1873-3B0C-A47B7059E7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E6BE94-780C-91FD-381D-F4F2316690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643208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B64DD-3F36-D9F0-22E8-6998ADD410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48BEC3-823F-419C-1450-65F3E9B8826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AC315E1-D9A3-DD48-339D-0B52BBA437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D10A0E-4ED4-3BAA-829B-CD438B92DB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233117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6573278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6" Type="http://schemas.openxmlformats.org/officeDocument/2006/relationships/hyperlink" Target="http://www.clinicaloptions.com/" TargetMode="Externa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image" Target="../media/image2.svg"/><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4">
            <a:extLst>
              <a:ext uri="{96DAC541-7B7A-43D3-8B79-37D633B846F1}">
                <asvg:svgBlip xmlns:asvg="http://schemas.microsoft.com/office/drawing/2016/SVG/main" r:embed="rId15"/>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6">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4" r:id="rId12"/>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08551"/>
            <a:ext cx="10187608" cy="2387600"/>
          </a:xfrm>
          <a:solidFill>
            <a:schemeClr val="accent2"/>
          </a:solidFill>
        </p:spPr>
        <p:txBody>
          <a:bodyPr>
            <a:normAutofit/>
          </a:bodyPr>
          <a:lstStyle/>
          <a:p>
            <a:r>
              <a:rPr lang="en-US" sz="4000" dirty="0"/>
              <a:t>Phase I Trial of CD19 x CD3 T-Cell Engager Surovatamig (AZD0486) in R/R Follicular Lymphoma: 3-Yr Follow-up</a:t>
            </a:r>
            <a:endParaRPr lang="en-US" altLang="en-US" sz="4000" dirty="0"/>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dirty="0"/>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marL="285750" indent="-285750">
              <a:buFont typeface="Arial" panose="020B0604020202020204" pitchFamily="34" charset="0"/>
              <a:buChar char="•"/>
            </a:pPr>
            <a:r>
              <a:rPr lang="en-US" altLang="en-US" dirty="0"/>
              <a:t>Indolent FL is the most common type of non-Hodgkin lymphoma</a:t>
            </a:r>
            <a:r>
              <a:rPr lang="en-US" altLang="en-US" baseline="30000" dirty="0"/>
              <a:t>1</a:t>
            </a:r>
          </a:p>
          <a:p>
            <a:pPr marL="285750" indent="-285750">
              <a:buFont typeface="Arial" panose="020B0604020202020204" pitchFamily="34" charset="0"/>
              <a:buChar char="•"/>
            </a:pPr>
            <a:r>
              <a:rPr lang="en-US" altLang="en-US" dirty="0"/>
              <a:t>Treatment advances have increased survival, but FL is still considered incurable</a:t>
            </a:r>
            <a:r>
              <a:rPr lang="en-US" altLang="en-US" baseline="30000" dirty="0"/>
              <a:t>2</a:t>
            </a:r>
          </a:p>
          <a:p>
            <a:pPr marL="285750" indent="-285750">
              <a:buFont typeface="Arial" panose="020B0604020202020204" pitchFamily="34" charset="0"/>
              <a:buChar char="•"/>
            </a:pPr>
            <a:r>
              <a:rPr lang="en-US" altLang="en-US" dirty="0"/>
              <a:t>Surovatamig </a:t>
            </a:r>
            <a:r>
              <a:rPr lang="en-US" dirty="0"/>
              <a:t>(AZD0486) </a:t>
            </a:r>
            <a:r>
              <a:rPr lang="en-US" altLang="en-US" dirty="0"/>
              <a:t>is a fully human, CD19 x CD3 bispecific T-cell engager</a:t>
            </a:r>
            <a:r>
              <a:rPr lang="en-US" altLang="en-US" baseline="30000" dirty="0"/>
              <a:t>3</a:t>
            </a:r>
          </a:p>
          <a:p>
            <a:pPr marL="285750" indent="-285750">
              <a:buFont typeface="Arial" panose="020B0604020202020204" pitchFamily="34" charset="0"/>
              <a:buChar char="•"/>
            </a:pPr>
            <a:r>
              <a:rPr lang="en-US" altLang="en-US" dirty="0"/>
              <a:t>Phase I study in patients with R/R B-cell NHL suggested surovatamig was tolerable and produced h</a:t>
            </a:r>
            <a:r>
              <a:rPr lang="en-GB" dirty="0"/>
              <a:t>igh response rates in patients with heavily pretreated R/R FL</a:t>
            </a:r>
            <a:r>
              <a:rPr lang="en-GB" baseline="30000" dirty="0"/>
              <a:t>4</a:t>
            </a:r>
            <a:r>
              <a:rPr lang="en-GB" dirty="0"/>
              <a:t> </a:t>
            </a:r>
          </a:p>
          <a:p>
            <a:pPr marL="574675" lvl="1" indent="-342900">
              <a:buFont typeface="Poppins" panose="00000500000000000000" pitchFamily="2" charset="0"/>
              <a:buChar char="−"/>
            </a:pPr>
            <a:r>
              <a:rPr lang="en-GB" altLang="en-US" dirty="0"/>
              <a:t>Current analysis reports long-term follow-up from this ongoing study</a:t>
            </a:r>
            <a:r>
              <a:rPr lang="en-GB" altLang="en-US" baseline="30000" dirty="0"/>
              <a:t>5</a:t>
            </a:r>
            <a:endParaRPr lang="en-US" altLang="en-US" baseline="30000" dirty="0"/>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a:xfrm>
            <a:off x="231078" y="534083"/>
            <a:ext cx="11740260" cy="496290"/>
          </a:xfrm>
        </p:spPr>
        <p:txBody>
          <a:bodyPr/>
          <a:lstStyle/>
          <a:p>
            <a:r>
              <a:rPr lang="en-US" dirty="0"/>
              <a:t>Surovatamig R/R FL: Background</a:t>
            </a:r>
            <a:endParaRPr lang="en-US" altLang="en-US" dirty="0"/>
          </a:p>
        </p:txBody>
      </p:sp>
      <p:sp>
        <p:nvSpPr>
          <p:cNvPr id="2" name="Text Box 15">
            <a:extLst>
              <a:ext uri="{FF2B5EF4-FFF2-40B4-BE49-F238E27FC236}">
                <a16:creationId xmlns:a16="http://schemas.microsoft.com/office/drawing/2014/main" id="{37D8CBD1-61F7-CF75-F5E0-61C56C7FF74D}"/>
              </a:ext>
            </a:extLst>
          </p:cNvPr>
          <p:cNvSpPr txBox="1">
            <a:spLocks noChangeArrowheads="1"/>
          </p:cNvSpPr>
          <p:nvPr/>
        </p:nvSpPr>
        <p:spPr bwMode="auto">
          <a:xfrm>
            <a:off x="3273552" y="6470847"/>
            <a:ext cx="5644122" cy="24622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mn-lt"/>
                <a:cs typeface="Poppins" pitchFamily="2" charset="77"/>
              </a:rPr>
              <a:t>1. Thandra. Med Sci (Basel). 2021;9:5. 2. Zinzani. Exp Hematol Oncol. 2024;13:87. 3. Malik-Chaudry. </a:t>
            </a:r>
            <a:r>
              <a:rPr lang="en-GB" sz="800" b="0" dirty="0">
                <a:latin typeface="+mn-lt"/>
              </a:rPr>
              <a:t>mAbs. 2021;13:1890411</a:t>
            </a:r>
            <a:r>
              <a:rPr lang="en-US" sz="800" b="0" spc="-10" dirty="0">
                <a:solidFill>
                  <a:srgbClr val="161616"/>
                </a:solidFill>
                <a:latin typeface="+mn-lt"/>
              </a:rPr>
              <a:t>. </a:t>
            </a:r>
            <a:r>
              <a:rPr lang="en-US" altLang="en-US" sz="800" b="0" spc="-10" dirty="0">
                <a:solidFill>
                  <a:srgbClr val="161616"/>
                </a:solidFill>
                <a:latin typeface="+mn-lt"/>
                <a:cs typeface="Poppins" pitchFamily="2" charset="77"/>
              </a:rPr>
              <a:t>4. Hou. </a:t>
            </a:r>
            <a:r>
              <a:rPr lang="en-US" altLang="en-US" sz="800" b="0" spc="-10" dirty="0">
                <a:solidFill>
                  <a:srgbClr val="161616"/>
                </a:solidFill>
                <a:latin typeface="+mn-lt"/>
              </a:rPr>
              <a:t>ASH 2024. Abstr 341.  5. </a:t>
            </a:r>
            <a:r>
              <a:rPr lang="en-US" altLang="en-US" sz="800" b="0" spc="-10" dirty="0">
                <a:solidFill>
                  <a:srgbClr val="161616"/>
                </a:solidFill>
                <a:latin typeface="+mn-lt"/>
                <a:cs typeface="Poppins" pitchFamily="2" charset="77"/>
              </a:rPr>
              <a:t>Hou. ASH 2025. Abstr </a:t>
            </a:r>
            <a:r>
              <a:rPr lang="en-US" altLang="en-US" sz="800" b="0" spc="-10" dirty="0">
                <a:solidFill>
                  <a:srgbClr val="161616"/>
                </a:solidFill>
                <a:latin typeface="+mn-lt"/>
              </a:rPr>
              <a:t>1005.</a:t>
            </a:r>
            <a:endParaRPr lang="en-US" altLang="en-US" sz="800" b="0" dirty="0">
              <a:solidFill>
                <a:srgbClr val="161616"/>
              </a:solidFill>
              <a:latin typeface="+mn-lt"/>
              <a:cs typeface="Poppins" pitchFamily="2"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BE248-1533-0A84-DDA3-26A08C07CD6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C32611-9F51-F968-5608-CAA557FA6B53}"/>
              </a:ext>
            </a:extLst>
          </p:cNvPr>
          <p:cNvSpPr>
            <a:spLocks noGrp="1"/>
          </p:cNvSpPr>
          <p:nvPr>
            <p:ph idx="1"/>
          </p:nvPr>
        </p:nvSpPr>
        <p:spPr>
          <a:xfrm>
            <a:off x="231078" y="1335023"/>
            <a:ext cx="11740260" cy="512150"/>
          </a:xfrm>
        </p:spPr>
        <p:txBody>
          <a:bodyPr/>
          <a:lstStyle/>
          <a:p>
            <a:pPr marL="342900" indent="-342900">
              <a:buFont typeface="Arial" panose="020B0604020202020204" pitchFamily="34" charset="0"/>
              <a:buChar char="•"/>
            </a:pPr>
            <a:r>
              <a:rPr lang="en-GB" dirty="0"/>
              <a:t>Multicenter, open-label, dose-escalation/expansion phase I study </a:t>
            </a:r>
            <a:br>
              <a:rPr lang="en-GB" dirty="0"/>
            </a:br>
            <a:r>
              <a:rPr lang="en-GB" dirty="0"/>
              <a:t>(data cutoff: May 19, 2025)</a:t>
            </a:r>
          </a:p>
        </p:txBody>
      </p:sp>
      <p:sp>
        <p:nvSpPr>
          <p:cNvPr id="2" name="Title 1">
            <a:extLst>
              <a:ext uri="{FF2B5EF4-FFF2-40B4-BE49-F238E27FC236}">
                <a16:creationId xmlns:a16="http://schemas.microsoft.com/office/drawing/2014/main" id="{5A837C9E-43E7-647F-282C-555C0E9468A6}"/>
              </a:ext>
            </a:extLst>
          </p:cNvPr>
          <p:cNvSpPr>
            <a:spLocks noGrp="1"/>
          </p:cNvSpPr>
          <p:nvPr>
            <p:ph type="title"/>
          </p:nvPr>
        </p:nvSpPr>
        <p:spPr>
          <a:xfrm>
            <a:off x="231078" y="534083"/>
            <a:ext cx="11740260" cy="496290"/>
          </a:xfrm>
        </p:spPr>
        <p:txBody>
          <a:bodyPr/>
          <a:lstStyle/>
          <a:p>
            <a:r>
              <a:rPr lang="en-US" dirty="0"/>
              <a:t>Phase I Surovatamig in R/R B-Cell NHL: </a:t>
            </a:r>
            <a:r>
              <a:rPr lang="en-US" altLang="en-US" dirty="0"/>
              <a:t>Study Design </a:t>
            </a:r>
            <a:endParaRPr lang="en-US" dirty="0"/>
          </a:p>
        </p:txBody>
      </p:sp>
      <p:sp>
        <p:nvSpPr>
          <p:cNvPr id="4" name="TextBox 3">
            <a:extLst>
              <a:ext uri="{FF2B5EF4-FFF2-40B4-BE49-F238E27FC236}">
                <a16:creationId xmlns:a16="http://schemas.microsoft.com/office/drawing/2014/main" id="{B4A96625-75C9-EAED-B346-C35370C6544E}"/>
              </a:ext>
            </a:extLst>
          </p:cNvPr>
          <p:cNvSpPr txBox="1"/>
          <p:nvPr/>
        </p:nvSpPr>
        <p:spPr>
          <a:xfrm>
            <a:off x="765413" y="2558703"/>
            <a:ext cx="3394329" cy="1477328"/>
          </a:xfrm>
          <a:prstGeom prst="rect">
            <a:avLst/>
          </a:prstGeom>
        </p:spPr>
        <p:txBody>
          <a:bodyPr vert="horz" wrap="square" lIns="0" tIns="0" rIns="0" bIns="0" rtlCol="0">
            <a:spAutoFit/>
          </a:bodyPr>
          <a:lstStyle/>
          <a:p>
            <a:pPr algn="ctr"/>
            <a:r>
              <a:rPr lang="en-GB" altLang="en-US" sz="1600" dirty="0">
                <a:solidFill>
                  <a:srgbClr val="161616"/>
                </a:solidFill>
              </a:rPr>
              <a:t>Adults with R/R B-cell NHL; CD19+ by IHC or flow cytometry; ≥2 pLOT, ≥1 measurable lesion; no active CNS disease or leukemic presentation; ECOG PS 0-2</a:t>
            </a:r>
          </a:p>
          <a:p>
            <a:pPr algn="ctr"/>
            <a:r>
              <a:rPr lang="en-GB" altLang="en-US" sz="1600" dirty="0">
                <a:solidFill>
                  <a:srgbClr val="161616"/>
                </a:solidFill>
              </a:rPr>
              <a:t>(patients with R/R FL: N = 61)</a:t>
            </a:r>
          </a:p>
        </p:txBody>
      </p:sp>
      <p:cxnSp>
        <p:nvCxnSpPr>
          <p:cNvPr id="7" name="Straight Arrow Connector 6">
            <a:extLst>
              <a:ext uri="{FF2B5EF4-FFF2-40B4-BE49-F238E27FC236}">
                <a16:creationId xmlns:a16="http://schemas.microsoft.com/office/drawing/2014/main" id="{29BE4245-F8DF-7F37-655C-8EBB846A3B60}"/>
              </a:ext>
            </a:extLst>
          </p:cNvPr>
          <p:cNvCxnSpPr>
            <a:cxnSpLocks/>
          </p:cNvCxnSpPr>
          <p:nvPr/>
        </p:nvCxnSpPr>
        <p:spPr>
          <a:xfrm>
            <a:off x="4238422" y="3297367"/>
            <a:ext cx="49358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A1F981D-6FFF-933A-05BD-D493719113AB}"/>
              </a:ext>
            </a:extLst>
          </p:cNvPr>
          <p:cNvSpPr txBox="1"/>
          <p:nvPr/>
        </p:nvSpPr>
        <p:spPr>
          <a:xfrm>
            <a:off x="398463" y="4418627"/>
            <a:ext cx="11572875" cy="553998"/>
          </a:xfrm>
          <a:prstGeom prst="rect">
            <a:avLst/>
          </a:prstGeom>
        </p:spPr>
        <p:txBody>
          <a:bodyPr vert="horz" wrap="square" lIns="0" tIns="0" rIns="0" bIns="0" rtlCol="0">
            <a:spAutoFit/>
          </a:bodyPr>
          <a:lstStyle/>
          <a:p>
            <a:pPr marL="0" lvl="1"/>
            <a:r>
              <a:rPr lang="en-GB" sz="1200" dirty="0"/>
              <a:t>*Optional </a:t>
            </a:r>
            <a:r>
              <a:rPr lang="en-GB" sz="1200" dirty="0">
                <a:solidFill>
                  <a:srgbClr val="161616"/>
                </a:solidFill>
              </a:rPr>
              <a:t>Q4W dosing for patients with CR on 2 consecutive scans after cycle 6. </a:t>
            </a:r>
          </a:p>
          <a:p>
            <a:pPr marL="0" lvl="1"/>
            <a:r>
              <a:rPr lang="en-US" sz="1200" baseline="30000" dirty="0"/>
              <a:t>†</a:t>
            </a:r>
            <a:r>
              <a:rPr lang="en-GB" sz="1200" dirty="0"/>
              <a:t>With no step-up dosing, single step-up dosing (0.27 mg or 1.0 mg C1D1, target dose C1D15), or double step-up dosing (0.27 mg C1D1, 1.0 mg C1D8, target dose C1D15). Cycle 1 administered inpatient. Premedicated with dexamethasone 10 mg x 2 prior to first cycle. </a:t>
            </a:r>
          </a:p>
        </p:txBody>
      </p:sp>
      <p:sp>
        <p:nvSpPr>
          <p:cNvPr id="13" name="TextBox 12">
            <a:extLst>
              <a:ext uri="{FF2B5EF4-FFF2-40B4-BE49-F238E27FC236}">
                <a16:creationId xmlns:a16="http://schemas.microsoft.com/office/drawing/2014/main" id="{89E0021F-F9AC-8513-1301-CD05874FC400}"/>
              </a:ext>
            </a:extLst>
          </p:cNvPr>
          <p:cNvSpPr txBox="1"/>
          <p:nvPr/>
        </p:nvSpPr>
        <p:spPr>
          <a:xfrm>
            <a:off x="5629388" y="1946122"/>
            <a:ext cx="1816608" cy="310896"/>
          </a:xfrm>
          <a:prstGeom prst="rect">
            <a:avLst/>
          </a:prstGeom>
        </p:spPr>
        <p:txBody>
          <a:bodyPr vert="horz" wrap="square" lIns="0" tIns="0" rIns="0" bIns="0" rtlCol="0">
            <a:noAutofit/>
          </a:bodyPr>
          <a:lstStyle/>
          <a:p>
            <a:pPr algn="ctr"/>
            <a:r>
              <a:rPr lang="en-US" sz="1600" b="1" dirty="0"/>
              <a:t>Cycles 1-24*</a:t>
            </a:r>
          </a:p>
        </p:txBody>
      </p:sp>
      <p:grpSp>
        <p:nvGrpSpPr>
          <p:cNvPr id="22" name="Group 21">
            <a:extLst>
              <a:ext uri="{FF2B5EF4-FFF2-40B4-BE49-F238E27FC236}">
                <a16:creationId xmlns:a16="http://schemas.microsoft.com/office/drawing/2014/main" id="{F89D6F4B-A31A-4A4A-094A-3B0D46D45E84}"/>
              </a:ext>
            </a:extLst>
          </p:cNvPr>
          <p:cNvGrpSpPr/>
          <p:nvPr/>
        </p:nvGrpSpPr>
        <p:grpSpPr>
          <a:xfrm>
            <a:off x="4891772" y="2284041"/>
            <a:ext cx="3291840" cy="2026652"/>
            <a:chOff x="4901500" y="2401073"/>
            <a:chExt cx="3291840" cy="2026652"/>
          </a:xfrm>
        </p:grpSpPr>
        <p:sp>
          <p:nvSpPr>
            <p:cNvPr id="15" name="TextBox 14">
              <a:extLst>
                <a:ext uri="{FF2B5EF4-FFF2-40B4-BE49-F238E27FC236}">
                  <a16:creationId xmlns:a16="http://schemas.microsoft.com/office/drawing/2014/main" id="{83014E97-5734-F37C-1CBC-D865B71DCD24}"/>
                </a:ext>
              </a:extLst>
            </p:cNvPr>
            <p:cNvSpPr txBox="1"/>
            <p:nvPr/>
          </p:nvSpPr>
          <p:spPr>
            <a:xfrm>
              <a:off x="4901500" y="3787645"/>
              <a:ext cx="3291840" cy="640080"/>
            </a:xfrm>
            <a:prstGeom prst="rect">
              <a:avLst/>
            </a:prstGeom>
            <a:solidFill>
              <a:schemeClr val="accent1"/>
            </a:solidFill>
          </p:spPr>
          <p:txBody>
            <a:bodyPr vert="horz" wrap="square" lIns="0" tIns="0" rIns="0" bIns="0" rtlCol="0" anchor="ctr">
              <a:noAutofit/>
            </a:bodyPr>
            <a:lstStyle/>
            <a:p>
              <a:pPr algn="ctr"/>
              <a:r>
                <a:rPr lang="en-GB" sz="1600" b="1" dirty="0">
                  <a:solidFill>
                    <a:schemeClr val="bg2"/>
                  </a:solidFill>
                </a:rPr>
                <a:t>Surovatamig</a:t>
              </a:r>
              <a:r>
                <a:rPr lang="en-GB" sz="1600" dirty="0">
                  <a:solidFill>
                    <a:schemeClr val="bg2"/>
                  </a:solidFill>
                </a:rPr>
                <a:t> 2.4 mg IV Q2W</a:t>
              </a:r>
              <a:r>
                <a:rPr lang="en-GB" sz="1600" baseline="30000" dirty="0">
                  <a:solidFill>
                    <a:schemeClr val="bg2"/>
                  </a:solidFill>
                </a:rPr>
                <a:t>†</a:t>
              </a:r>
              <a:endParaRPr lang="en-GB" sz="1600" dirty="0">
                <a:solidFill>
                  <a:schemeClr val="bg2"/>
                </a:solidFill>
              </a:endParaRPr>
            </a:p>
            <a:p>
              <a:pPr algn="ctr"/>
              <a:r>
                <a:rPr lang="en-GB" sz="1600" dirty="0">
                  <a:solidFill>
                    <a:schemeClr val="bg2"/>
                  </a:solidFill>
                </a:rPr>
                <a:t>(n = 9)</a:t>
              </a:r>
              <a:endParaRPr lang="en-US" sz="1600" dirty="0">
                <a:solidFill>
                  <a:schemeClr val="bg2"/>
                </a:solidFill>
              </a:endParaRPr>
            </a:p>
          </p:txBody>
        </p:sp>
        <p:sp>
          <p:nvSpPr>
            <p:cNvPr id="16" name="TextBox 15">
              <a:extLst>
                <a:ext uri="{FF2B5EF4-FFF2-40B4-BE49-F238E27FC236}">
                  <a16:creationId xmlns:a16="http://schemas.microsoft.com/office/drawing/2014/main" id="{6A6EE811-A1BC-E779-58BD-A611283F3779}"/>
                </a:ext>
              </a:extLst>
            </p:cNvPr>
            <p:cNvSpPr txBox="1"/>
            <p:nvPr/>
          </p:nvSpPr>
          <p:spPr>
            <a:xfrm>
              <a:off x="4901500" y="3094359"/>
              <a:ext cx="3291840" cy="640080"/>
            </a:xfrm>
            <a:prstGeom prst="rect">
              <a:avLst/>
            </a:prstGeom>
            <a:solidFill>
              <a:schemeClr val="accent1">
                <a:lumMod val="75000"/>
              </a:schemeClr>
            </a:solidFill>
          </p:spPr>
          <p:txBody>
            <a:bodyPr vert="horz" wrap="square" lIns="0" tIns="0" rIns="0" bIns="0" rtlCol="0" anchor="ctr">
              <a:noAutofit/>
            </a:bodyPr>
            <a:lstStyle/>
            <a:p>
              <a:pPr algn="ctr"/>
              <a:r>
                <a:rPr lang="en-GB" sz="1600" b="1" dirty="0">
                  <a:solidFill>
                    <a:schemeClr val="bg2"/>
                  </a:solidFill>
                </a:rPr>
                <a:t>Surovatamig</a:t>
              </a:r>
              <a:r>
                <a:rPr lang="en-GB" sz="1600" dirty="0">
                  <a:solidFill>
                    <a:schemeClr val="bg2"/>
                  </a:solidFill>
                </a:rPr>
                <a:t> 7.2 mg IV Q2W</a:t>
              </a:r>
              <a:r>
                <a:rPr lang="en-GB" sz="1600" baseline="30000" dirty="0">
                  <a:solidFill>
                    <a:schemeClr val="bg2"/>
                  </a:solidFill>
                </a:rPr>
                <a:t>†</a:t>
              </a:r>
            </a:p>
            <a:p>
              <a:pPr algn="ctr"/>
              <a:r>
                <a:rPr lang="en-GB" sz="1600" dirty="0">
                  <a:solidFill>
                    <a:schemeClr val="bg2"/>
                  </a:solidFill>
                </a:rPr>
                <a:t>(n = 19)</a:t>
              </a:r>
              <a:endParaRPr lang="en-US" sz="1600" dirty="0">
                <a:solidFill>
                  <a:schemeClr val="bg2"/>
                </a:solidFill>
              </a:endParaRPr>
            </a:p>
          </p:txBody>
        </p:sp>
        <p:sp>
          <p:nvSpPr>
            <p:cNvPr id="17" name="TextBox 16">
              <a:extLst>
                <a:ext uri="{FF2B5EF4-FFF2-40B4-BE49-F238E27FC236}">
                  <a16:creationId xmlns:a16="http://schemas.microsoft.com/office/drawing/2014/main" id="{04ADC07B-7E7A-ED12-20CE-2483E07CCCE4}"/>
                </a:ext>
              </a:extLst>
            </p:cNvPr>
            <p:cNvSpPr txBox="1"/>
            <p:nvPr/>
          </p:nvSpPr>
          <p:spPr>
            <a:xfrm>
              <a:off x="4901500" y="2401073"/>
              <a:ext cx="3291840" cy="640080"/>
            </a:xfrm>
            <a:prstGeom prst="rect">
              <a:avLst/>
            </a:prstGeom>
            <a:solidFill>
              <a:schemeClr val="accent1">
                <a:lumMod val="50000"/>
              </a:schemeClr>
            </a:solidFill>
          </p:spPr>
          <p:txBody>
            <a:bodyPr vert="horz" wrap="square" lIns="0" tIns="0" rIns="0" bIns="0" rtlCol="0" anchor="ctr">
              <a:noAutofit/>
            </a:bodyPr>
            <a:lstStyle/>
            <a:p>
              <a:pPr algn="ctr"/>
              <a:r>
                <a:rPr lang="en-GB" sz="1600" b="1" dirty="0">
                  <a:solidFill>
                    <a:schemeClr val="bg2"/>
                  </a:solidFill>
                </a:rPr>
                <a:t>Surovatamig</a:t>
              </a:r>
              <a:r>
                <a:rPr lang="en-GB" sz="1600" dirty="0">
                  <a:solidFill>
                    <a:schemeClr val="bg2"/>
                  </a:solidFill>
                </a:rPr>
                <a:t> 15 mg IV Q2W</a:t>
              </a:r>
              <a:r>
                <a:rPr lang="en-GB" sz="1600" baseline="30000" dirty="0">
                  <a:solidFill>
                    <a:schemeClr val="bg2"/>
                  </a:solidFill>
                </a:rPr>
                <a:t>†</a:t>
              </a:r>
            </a:p>
            <a:p>
              <a:pPr algn="ctr"/>
              <a:r>
                <a:rPr lang="en-GB" sz="1600" dirty="0">
                  <a:solidFill>
                    <a:schemeClr val="bg2"/>
                  </a:solidFill>
                </a:rPr>
                <a:t>(n = 15)</a:t>
              </a:r>
              <a:endParaRPr lang="en-US" sz="1600" dirty="0">
                <a:solidFill>
                  <a:schemeClr val="bg2"/>
                </a:solidFill>
              </a:endParaRPr>
            </a:p>
          </p:txBody>
        </p:sp>
      </p:grpSp>
      <p:sp>
        <p:nvSpPr>
          <p:cNvPr id="19" name="Text Box 15">
            <a:extLst>
              <a:ext uri="{FF2B5EF4-FFF2-40B4-BE49-F238E27FC236}">
                <a16:creationId xmlns:a16="http://schemas.microsoft.com/office/drawing/2014/main" id="{FA4A9011-0C1D-A319-18BD-DF71A4BA9FE2}"/>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mn-lt"/>
                <a:cs typeface="Poppins" pitchFamily="2" charset="77"/>
              </a:rPr>
              <a:t>Hou. ASH 2025. Abstr </a:t>
            </a:r>
            <a:r>
              <a:rPr lang="en-US" altLang="en-US" sz="800" b="0" spc="-10" dirty="0">
                <a:solidFill>
                  <a:srgbClr val="161616"/>
                </a:solidFill>
                <a:latin typeface="+mn-lt"/>
              </a:rPr>
              <a:t>1005.</a:t>
            </a:r>
            <a:endParaRPr lang="en-US" altLang="en-US" sz="800" b="0" dirty="0">
              <a:solidFill>
                <a:srgbClr val="161616"/>
              </a:solidFill>
              <a:latin typeface="+mn-lt"/>
              <a:cs typeface="Poppins" pitchFamily="2" charset="77"/>
            </a:endParaRPr>
          </a:p>
        </p:txBody>
      </p:sp>
      <p:sp>
        <p:nvSpPr>
          <p:cNvPr id="5" name="Content Placeholder 2">
            <a:extLst>
              <a:ext uri="{FF2B5EF4-FFF2-40B4-BE49-F238E27FC236}">
                <a16:creationId xmlns:a16="http://schemas.microsoft.com/office/drawing/2014/main" id="{F040EEC3-0CB1-6350-068B-A6A6D009B345}"/>
              </a:ext>
            </a:extLst>
          </p:cNvPr>
          <p:cNvSpPr txBox="1">
            <a:spLocks/>
          </p:cNvSpPr>
          <p:nvPr/>
        </p:nvSpPr>
        <p:spPr>
          <a:xfrm>
            <a:off x="231078" y="5164921"/>
            <a:ext cx="11740260" cy="1046440"/>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b="1" dirty="0"/>
              <a:t>Co-primary endpoints: </a:t>
            </a:r>
            <a:r>
              <a:rPr lang="en-GB" dirty="0"/>
              <a:t>safety and tolerability, MTD, RP2D, PK</a:t>
            </a:r>
          </a:p>
          <a:p>
            <a:pPr marL="342900" indent="-342900">
              <a:buFont typeface="Arial" panose="020B0604020202020204" pitchFamily="34" charset="0"/>
              <a:buChar char="•"/>
            </a:pPr>
            <a:r>
              <a:rPr lang="en-GB" b="1" dirty="0"/>
              <a:t>Key secondary endpoints: </a:t>
            </a:r>
            <a:r>
              <a:rPr lang="en-GB" dirty="0"/>
              <a:t>ORR, PFS, DoR, clinical benefit rate</a:t>
            </a:r>
          </a:p>
        </p:txBody>
      </p:sp>
      <p:cxnSp>
        <p:nvCxnSpPr>
          <p:cNvPr id="20" name="Straight Arrow Connector 19">
            <a:extLst>
              <a:ext uri="{FF2B5EF4-FFF2-40B4-BE49-F238E27FC236}">
                <a16:creationId xmlns:a16="http://schemas.microsoft.com/office/drawing/2014/main" id="{2EA3A3B0-AF13-D730-C687-B10D682D0FCC}"/>
              </a:ext>
            </a:extLst>
          </p:cNvPr>
          <p:cNvCxnSpPr>
            <a:cxnSpLocks/>
          </p:cNvCxnSpPr>
          <p:nvPr/>
        </p:nvCxnSpPr>
        <p:spPr>
          <a:xfrm>
            <a:off x="8315122" y="3297367"/>
            <a:ext cx="41738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5DA9B0B-85D0-5A9F-7504-8DE234D033D4}"/>
              </a:ext>
            </a:extLst>
          </p:cNvPr>
          <p:cNvSpPr txBox="1"/>
          <p:nvPr/>
        </p:nvSpPr>
        <p:spPr>
          <a:xfrm>
            <a:off x="8915642" y="3051146"/>
            <a:ext cx="1747455" cy="492443"/>
          </a:xfrm>
          <a:prstGeom prst="rect">
            <a:avLst/>
          </a:prstGeom>
        </p:spPr>
        <p:txBody>
          <a:bodyPr vert="horz" wrap="square" lIns="0" tIns="0" rIns="0" bIns="0" rtlCol="0">
            <a:spAutoFit/>
          </a:bodyPr>
          <a:lstStyle/>
          <a:p>
            <a:pPr algn="ctr"/>
            <a:r>
              <a:rPr lang="en-US" sz="1600" i="1" dirty="0"/>
              <a:t>Up to 2 yr or until d/c criteria met</a:t>
            </a:r>
          </a:p>
        </p:txBody>
      </p:sp>
    </p:spTree>
    <p:extLst>
      <p:ext uri="{BB962C8B-B14F-4D97-AF65-F5344CB8AC3E}">
        <p14:creationId xmlns:p14="http://schemas.microsoft.com/office/powerpoint/2010/main" val="1171520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p:txBody>
          <a:bodyPr/>
          <a:lstStyle/>
          <a:p>
            <a:r>
              <a:rPr lang="en-US" dirty="0"/>
              <a:t>Surovatamig R/R FL: </a:t>
            </a:r>
            <a:r>
              <a:rPr lang="en-US" altLang="en-US" dirty="0"/>
              <a:t>Baseline Characteristics</a:t>
            </a:r>
          </a:p>
        </p:txBody>
      </p:sp>
      <p:graphicFrame>
        <p:nvGraphicFramePr>
          <p:cNvPr id="4" name="Group 3">
            <a:extLst>
              <a:ext uri="{FF2B5EF4-FFF2-40B4-BE49-F238E27FC236}">
                <a16:creationId xmlns:a16="http://schemas.microsoft.com/office/drawing/2014/main" id="{6E6A4865-5BE9-E32B-5C0A-8016A7D7F955}"/>
              </a:ext>
            </a:extLst>
          </p:cNvPr>
          <p:cNvGraphicFramePr>
            <a:graphicFrameLocks/>
          </p:cNvGraphicFramePr>
          <p:nvPr>
            <p:extLst>
              <p:ext uri="{D42A27DB-BD31-4B8C-83A1-F6EECF244321}">
                <p14:modId xmlns:p14="http://schemas.microsoft.com/office/powerpoint/2010/main" val="4038907814"/>
              </p:ext>
            </p:extLst>
          </p:nvPr>
        </p:nvGraphicFramePr>
        <p:xfrm>
          <a:off x="231078" y="1317382"/>
          <a:ext cx="5760720" cy="3901568"/>
        </p:xfrm>
        <a:graphic>
          <a:graphicData uri="http://schemas.openxmlformats.org/drawingml/2006/table">
            <a:tbl>
              <a:tblPr/>
              <a:tblGrid>
                <a:gridCol w="3925975">
                  <a:extLst>
                    <a:ext uri="{9D8B030D-6E8A-4147-A177-3AD203B41FA5}">
                      <a16:colId xmlns:a16="http://schemas.microsoft.com/office/drawing/2014/main" val="20000"/>
                    </a:ext>
                  </a:extLst>
                </a:gridCol>
                <a:gridCol w="1834745">
                  <a:extLst>
                    <a:ext uri="{9D8B030D-6E8A-4147-A177-3AD203B41FA5}">
                      <a16:colId xmlns:a16="http://schemas.microsoft.com/office/drawing/2014/main" val="3655340029"/>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1"/>
                          </a:solidFill>
                          <a:effectLst/>
                          <a:latin typeface="Poppins" pitchFamily="2" charset="77"/>
                          <a:cs typeface="Poppins" pitchFamily="2" charset="77"/>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 =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63 (33-86)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253962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chemeClr val="tx1"/>
                          </a:solidFill>
                          <a:effectLst/>
                          <a:uLnTx/>
                          <a:uFillTx/>
                          <a:latin typeface="Poppins" pitchFamily="2" charset="77"/>
                          <a:ea typeface="+mn-ea"/>
                          <a:cs typeface="Poppins" pitchFamily="2" charset="77"/>
                        </a:rPr>
                        <a:t>Race, %</a:t>
                      </a: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267623209"/>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ECOG PS 2,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00280177"/>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Ann Arbor stage III/IV,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49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3589404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CD20-negative disease</a:t>
                      </a: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 n (%)</a:t>
                      </a: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10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Bulky disease,*</a:t>
                      </a: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 n (%)</a:t>
                      </a: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13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bl>
          </a:graphicData>
        </a:graphic>
      </p:graphicFrame>
      <p:sp>
        <p:nvSpPr>
          <p:cNvPr id="7" name="Text Box 15">
            <a:extLst>
              <a:ext uri="{FF2B5EF4-FFF2-40B4-BE49-F238E27FC236}">
                <a16:creationId xmlns:a16="http://schemas.microsoft.com/office/drawing/2014/main" id="{53B96794-1AE2-4160-2901-174968AB9C14}"/>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mn-lt"/>
                <a:cs typeface="Poppins" pitchFamily="2" charset="77"/>
              </a:rPr>
              <a:t>Hou. ASH 2025. Abstr </a:t>
            </a:r>
            <a:r>
              <a:rPr lang="en-US" altLang="en-US" sz="800" b="0" spc="-10" dirty="0">
                <a:solidFill>
                  <a:srgbClr val="161616"/>
                </a:solidFill>
                <a:latin typeface="+mn-lt"/>
              </a:rPr>
              <a:t>1005.</a:t>
            </a:r>
            <a:endParaRPr lang="en-US" altLang="en-US" sz="800" b="0" dirty="0">
              <a:solidFill>
                <a:srgbClr val="161616"/>
              </a:solidFill>
              <a:latin typeface="+mn-lt"/>
              <a:cs typeface="Poppins" pitchFamily="2" charset="77"/>
            </a:endParaRPr>
          </a:p>
        </p:txBody>
      </p:sp>
      <p:graphicFrame>
        <p:nvGraphicFramePr>
          <p:cNvPr id="5" name="Group 3">
            <a:extLst>
              <a:ext uri="{FF2B5EF4-FFF2-40B4-BE49-F238E27FC236}">
                <a16:creationId xmlns:a16="http://schemas.microsoft.com/office/drawing/2014/main" id="{FF1F72C9-797B-0D9B-21F7-1390A0EEAD85}"/>
              </a:ext>
            </a:extLst>
          </p:cNvPr>
          <p:cNvGraphicFramePr>
            <a:graphicFrameLocks/>
          </p:cNvGraphicFramePr>
          <p:nvPr>
            <p:extLst>
              <p:ext uri="{D42A27DB-BD31-4B8C-83A1-F6EECF244321}">
                <p14:modId xmlns:p14="http://schemas.microsoft.com/office/powerpoint/2010/main" val="851608154"/>
              </p:ext>
            </p:extLst>
          </p:nvPr>
        </p:nvGraphicFramePr>
        <p:xfrm>
          <a:off x="6210618" y="1317382"/>
          <a:ext cx="5760720" cy="3627200"/>
        </p:xfrm>
        <a:graphic>
          <a:graphicData uri="http://schemas.openxmlformats.org/drawingml/2006/table">
            <a:tbl>
              <a:tblPr/>
              <a:tblGrid>
                <a:gridCol w="3922442">
                  <a:extLst>
                    <a:ext uri="{9D8B030D-6E8A-4147-A177-3AD203B41FA5}">
                      <a16:colId xmlns:a16="http://schemas.microsoft.com/office/drawing/2014/main" val="20000"/>
                    </a:ext>
                  </a:extLst>
                </a:gridCol>
                <a:gridCol w="1838278">
                  <a:extLst>
                    <a:ext uri="{9D8B030D-6E8A-4147-A177-3AD203B41FA5}">
                      <a16:colId xmlns:a16="http://schemas.microsoft.com/office/drawing/2014/main" val="3655340029"/>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1"/>
                          </a:solidFill>
                          <a:effectLst/>
                          <a:latin typeface="Poppins" pitchFamily="2" charset="77"/>
                          <a:cs typeface="Poppins" pitchFamily="2" charset="77"/>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 =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POD24</a:t>
                      </a: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 n (%)</a:t>
                      </a: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22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87122237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Median prior LOT, n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3-4,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≥5,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 (2-11)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27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9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56457061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tx1"/>
                          </a:solidFill>
                          <a:effectLst/>
                          <a:latin typeface="Poppins" pitchFamily="2" charset="77"/>
                          <a:cs typeface="Poppins" pitchFamily="2" charset="77"/>
                        </a:rPr>
                        <a:t>Refractory to last therapy</a:t>
                      </a:r>
                      <a:r>
                        <a:rPr kumimoji="0" lang="en-US" sz="1600" b="0" i="0" u="none" strike="noStrike" kern="1200" cap="none" spc="0" normalizeH="0" baseline="0" noProof="0" dirty="0">
                          <a:ln>
                            <a:noFill/>
                          </a:ln>
                          <a:solidFill>
                            <a:schemeClr val="tx1"/>
                          </a:solidFill>
                          <a:effectLst/>
                          <a:uLnTx/>
                          <a:uFillTx/>
                          <a:latin typeface="Poppins" pitchFamily="2" charset="77"/>
                          <a:ea typeface="+mn-ea"/>
                          <a:cs typeface="Poppins" pitchFamily="2" charset="77"/>
                        </a:rPr>
                        <a:t>, n (%)</a:t>
                      </a:r>
                      <a:endParaRPr kumimoji="0" lang="en-US" sz="16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32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5257080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Prior therapy</a:t>
                      </a: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 n (%)</a:t>
                      </a: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R-CHOP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Lenalidomide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CD19-directed CAR T-cell tx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CD20 TCE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Allogenic or autologous SCT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37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26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7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5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295777871"/>
                  </a:ext>
                </a:extLst>
              </a:tr>
            </a:tbl>
          </a:graphicData>
        </a:graphic>
      </p:graphicFrame>
      <p:sp>
        <p:nvSpPr>
          <p:cNvPr id="14" name="TextBox 13">
            <a:extLst>
              <a:ext uri="{FF2B5EF4-FFF2-40B4-BE49-F238E27FC236}">
                <a16:creationId xmlns:a16="http://schemas.microsoft.com/office/drawing/2014/main" id="{D643D88A-4F56-051E-C606-1CEB023AA9EF}"/>
              </a:ext>
            </a:extLst>
          </p:cNvPr>
          <p:cNvSpPr txBox="1"/>
          <p:nvPr/>
        </p:nvSpPr>
        <p:spPr>
          <a:xfrm>
            <a:off x="347676" y="5277803"/>
            <a:ext cx="5644122" cy="262815"/>
          </a:xfrm>
          <a:prstGeom prst="rect">
            <a:avLst/>
          </a:prstGeom>
        </p:spPr>
        <p:txBody>
          <a:bodyPr vert="horz" wrap="square" lIns="0" tIns="0" rIns="0" bIns="0" rtlCol="0">
            <a:noAutofit/>
          </a:bodyPr>
          <a:lstStyle/>
          <a:p>
            <a:pPr algn="l"/>
            <a:r>
              <a:rPr lang="en-US" sz="1200" dirty="0"/>
              <a:t>*Defined as longest diameter ≥7 cm or ≥3 lesions ≥3 cm long each.</a:t>
            </a:r>
          </a:p>
        </p:txBody>
      </p:sp>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F0F54-4C1F-8977-66B4-F3CF55D12E55}"/>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ACBC1158-2D7F-9840-F3B5-A8991CFFA0AD}"/>
              </a:ext>
            </a:extLst>
          </p:cNvPr>
          <p:cNvSpPr>
            <a:spLocks noGrp="1"/>
          </p:cNvSpPr>
          <p:nvPr>
            <p:ph idx="1"/>
          </p:nvPr>
        </p:nvSpPr>
        <p:spPr>
          <a:xfrm>
            <a:off x="231077" y="3163286"/>
            <a:ext cx="6078917" cy="2421515"/>
          </a:xfrm>
        </p:spPr>
        <p:txBody>
          <a:bodyPr/>
          <a:lstStyle/>
          <a:p>
            <a:pPr marL="342900" indent="-342900">
              <a:spcBef>
                <a:spcPts val="1200"/>
              </a:spcBef>
              <a:buFont typeface="Arial" panose="020B0604020202020204" pitchFamily="34" charset="0"/>
              <a:buChar char="•"/>
            </a:pPr>
            <a:r>
              <a:rPr lang="en-GB" sz="1900" dirty="0"/>
              <a:t>Median follow-up for TD ≥2.4 mg: </a:t>
            </a:r>
            <a:br>
              <a:rPr lang="en-GB" sz="1900" dirty="0"/>
            </a:br>
            <a:r>
              <a:rPr lang="en-GB" sz="1900" dirty="0"/>
              <a:t>16 mo (range: 1-40)</a:t>
            </a:r>
          </a:p>
          <a:p>
            <a:pPr marL="342900" indent="-342900">
              <a:spcBef>
                <a:spcPts val="1200"/>
              </a:spcBef>
              <a:buFont typeface="Arial" panose="020B0604020202020204" pitchFamily="34" charset="0"/>
              <a:buChar char="•"/>
            </a:pPr>
            <a:r>
              <a:rPr lang="en-US" altLang="en-US" sz="1900" dirty="0"/>
              <a:t>Durability of response for TD </a:t>
            </a:r>
            <a:r>
              <a:rPr lang="en-GB" sz="1900" dirty="0"/>
              <a:t>≥2.4 mg (n = 50):</a:t>
            </a:r>
          </a:p>
          <a:p>
            <a:pPr marL="574675" lvl="1" indent="-342900">
              <a:spcBef>
                <a:spcPts val="1200"/>
              </a:spcBef>
              <a:buFont typeface="Poppins" panose="00000500000000000000" pitchFamily="2" charset="0"/>
              <a:buChar char="−"/>
            </a:pPr>
            <a:r>
              <a:rPr lang="en-US" altLang="en-US" sz="1600" dirty="0"/>
              <a:t>12-mo DoR rate: 91.4% (95% CI: 78.6-96.7)</a:t>
            </a:r>
          </a:p>
          <a:p>
            <a:pPr marL="574675" lvl="1" indent="-342900">
              <a:spcBef>
                <a:spcPts val="1200"/>
              </a:spcBef>
              <a:buFont typeface="Poppins" panose="00000500000000000000" pitchFamily="2" charset="0"/>
              <a:buChar char="−"/>
            </a:pPr>
            <a:r>
              <a:rPr lang="en-US" altLang="en-US" sz="1600" dirty="0"/>
              <a:t>18-mo DoR rate: 81.7% (95% CI: 61.2-92.0)</a:t>
            </a:r>
          </a:p>
        </p:txBody>
      </p:sp>
      <p:sp>
        <p:nvSpPr>
          <p:cNvPr id="10243" name="Rectangle 4">
            <a:extLst>
              <a:ext uri="{FF2B5EF4-FFF2-40B4-BE49-F238E27FC236}">
                <a16:creationId xmlns:a16="http://schemas.microsoft.com/office/drawing/2014/main" id="{498A3993-5211-E82E-E547-676278519716}"/>
              </a:ext>
            </a:extLst>
          </p:cNvPr>
          <p:cNvSpPr>
            <a:spLocks noGrp="1" noChangeArrowheads="1"/>
          </p:cNvSpPr>
          <p:nvPr>
            <p:ph type="title"/>
          </p:nvPr>
        </p:nvSpPr>
        <p:spPr>
          <a:xfrm>
            <a:off x="231078" y="280168"/>
            <a:ext cx="11740260" cy="1004121"/>
          </a:xfrm>
        </p:spPr>
        <p:txBody>
          <a:bodyPr/>
          <a:lstStyle/>
          <a:p>
            <a:r>
              <a:rPr lang="en-US" dirty="0"/>
              <a:t>Surovatamig R/R FL: Response in Overall Population and Across High-Risk Subgroups</a:t>
            </a:r>
            <a:endParaRPr lang="en-US" altLang="en-US" dirty="0"/>
          </a:p>
        </p:txBody>
      </p:sp>
      <p:graphicFrame>
        <p:nvGraphicFramePr>
          <p:cNvPr id="2" name="Group 3">
            <a:extLst>
              <a:ext uri="{FF2B5EF4-FFF2-40B4-BE49-F238E27FC236}">
                <a16:creationId xmlns:a16="http://schemas.microsoft.com/office/drawing/2014/main" id="{A85B4EA7-5D6A-ED1C-4CD2-16C8A453A66A}"/>
              </a:ext>
            </a:extLst>
          </p:cNvPr>
          <p:cNvGraphicFramePr>
            <a:graphicFrameLocks/>
          </p:cNvGraphicFramePr>
          <p:nvPr>
            <p:extLst>
              <p:ext uri="{D42A27DB-BD31-4B8C-83A1-F6EECF244321}">
                <p14:modId xmlns:p14="http://schemas.microsoft.com/office/powerpoint/2010/main" val="91476322"/>
              </p:ext>
            </p:extLst>
          </p:nvPr>
        </p:nvGraphicFramePr>
        <p:xfrm>
          <a:off x="231078" y="1380025"/>
          <a:ext cx="5969825" cy="1645984"/>
        </p:xfrm>
        <a:graphic>
          <a:graphicData uri="http://schemas.openxmlformats.org/drawingml/2006/table">
            <a:tbl>
              <a:tblPr/>
              <a:tblGrid>
                <a:gridCol w="1411015">
                  <a:extLst>
                    <a:ext uri="{9D8B030D-6E8A-4147-A177-3AD203B41FA5}">
                      <a16:colId xmlns:a16="http://schemas.microsoft.com/office/drawing/2014/main" val="20000"/>
                    </a:ext>
                  </a:extLst>
                </a:gridCol>
                <a:gridCol w="1505151">
                  <a:extLst>
                    <a:ext uri="{9D8B030D-6E8A-4147-A177-3AD203B41FA5}">
                      <a16:colId xmlns:a16="http://schemas.microsoft.com/office/drawing/2014/main" val="3655340029"/>
                    </a:ext>
                  </a:extLst>
                </a:gridCol>
                <a:gridCol w="1514442">
                  <a:extLst>
                    <a:ext uri="{9D8B030D-6E8A-4147-A177-3AD203B41FA5}">
                      <a16:colId xmlns:a16="http://schemas.microsoft.com/office/drawing/2014/main" val="2626390181"/>
                    </a:ext>
                  </a:extLst>
                </a:gridCol>
                <a:gridCol w="1539217">
                  <a:extLst>
                    <a:ext uri="{9D8B030D-6E8A-4147-A177-3AD203B41FA5}">
                      <a16:colId xmlns:a16="http://schemas.microsoft.com/office/drawing/2014/main" val="3748040916"/>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1"/>
                          </a:solidFill>
                          <a:effectLst/>
                          <a:latin typeface="Poppins" pitchFamily="2" charset="77"/>
                          <a:cs typeface="Poppins" pitchFamily="2" charset="77"/>
                        </a:rPr>
                        <a:t>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1"/>
                          </a:solidFill>
                          <a:effectLst/>
                          <a:latin typeface="Poppins" pitchFamily="2" charset="77"/>
                          <a:cs typeface="Poppins" pitchFamily="2" charset="77"/>
                        </a:rPr>
                        <a:t>Surovatamig 2.4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1" i="0" u="none" strike="noStrike" cap="none" normalizeH="0" baseline="0" dirty="0">
                          <a:ln>
                            <a:noFill/>
                          </a:ln>
                          <a:solidFill>
                            <a:schemeClr val="bg1"/>
                          </a:solidFill>
                          <a:effectLst/>
                          <a:latin typeface="Poppins" pitchFamily="2" charset="77"/>
                          <a:cs typeface="Poppins" pitchFamily="2" charset="77"/>
                        </a:rPr>
                        <a:t>Surovatamig </a:t>
                      </a:r>
                      <a:r>
                        <a:rPr kumimoji="0" lang="en-US" sz="14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7.2 mg</a:t>
                      </a:r>
                    </a:p>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1" i="0" u="none" strike="noStrike" cap="none" normalizeH="0" baseline="0" dirty="0">
                          <a:ln>
                            <a:noFill/>
                          </a:ln>
                          <a:solidFill>
                            <a:schemeClr val="bg1"/>
                          </a:solidFill>
                          <a:effectLst/>
                          <a:latin typeface="Poppins" pitchFamily="2" charset="77"/>
                          <a:cs typeface="Poppins" pitchFamily="2" charset="77"/>
                        </a:rPr>
                        <a:t>Surovatamig </a:t>
                      </a:r>
                      <a:r>
                        <a:rPr kumimoji="0" lang="en-US" sz="14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15 mg</a:t>
                      </a:r>
                    </a:p>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90.9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92.9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86.4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00280177"/>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35894046"/>
                  </a:ext>
                </a:extLst>
              </a:tr>
            </a:tbl>
          </a:graphicData>
        </a:graphic>
      </p:graphicFrame>
      <p:graphicFrame>
        <p:nvGraphicFramePr>
          <p:cNvPr id="4" name="Group 3">
            <a:extLst>
              <a:ext uri="{FF2B5EF4-FFF2-40B4-BE49-F238E27FC236}">
                <a16:creationId xmlns:a16="http://schemas.microsoft.com/office/drawing/2014/main" id="{091CAC40-415E-FFE7-727F-6E7B5A5DA853}"/>
              </a:ext>
            </a:extLst>
          </p:cNvPr>
          <p:cNvGraphicFramePr>
            <a:graphicFrameLocks/>
          </p:cNvGraphicFramePr>
          <p:nvPr>
            <p:extLst>
              <p:ext uri="{D42A27DB-BD31-4B8C-83A1-F6EECF244321}">
                <p14:modId xmlns:p14="http://schemas.microsoft.com/office/powerpoint/2010/main" val="1012527251"/>
              </p:ext>
            </p:extLst>
          </p:nvPr>
        </p:nvGraphicFramePr>
        <p:xfrm>
          <a:off x="6316800" y="1372472"/>
          <a:ext cx="5644122" cy="5029344"/>
        </p:xfrm>
        <a:graphic>
          <a:graphicData uri="http://schemas.openxmlformats.org/drawingml/2006/table">
            <a:tbl>
              <a:tblPr/>
              <a:tblGrid>
                <a:gridCol w="2185864">
                  <a:extLst>
                    <a:ext uri="{9D8B030D-6E8A-4147-A177-3AD203B41FA5}">
                      <a16:colId xmlns:a16="http://schemas.microsoft.com/office/drawing/2014/main" val="20000"/>
                    </a:ext>
                  </a:extLst>
                </a:gridCol>
                <a:gridCol w="1613609">
                  <a:extLst>
                    <a:ext uri="{9D8B030D-6E8A-4147-A177-3AD203B41FA5}">
                      <a16:colId xmlns:a16="http://schemas.microsoft.com/office/drawing/2014/main" val="3655340029"/>
                    </a:ext>
                  </a:extLst>
                </a:gridCol>
                <a:gridCol w="1844649">
                  <a:extLst>
                    <a:ext uri="{9D8B030D-6E8A-4147-A177-3AD203B41FA5}">
                      <a16:colId xmlns:a16="http://schemas.microsoft.com/office/drawing/2014/main" val="1672688409"/>
                    </a:ext>
                  </a:extLst>
                </a:gridCol>
              </a:tblGrid>
              <a:tr h="1630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1"/>
                          </a:solidFill>
                          <a:effectLst/>
                          <a:latin typeface="Poppins" pitchFamily="2" charset="77"/>
                          <a:cs typeface="Poppins" pitchFamily="2" charset="77"/>
                        </a:rPr>
                        <a:t>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CR,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1630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52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92.3 (81.5-97.9)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80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CD20 disease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44 (84.6)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8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93.2 (81.3-98.6)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87.5 (47.3-99.7)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00280177"/>
                  </a:ext>
                </a:extLst>
              </a:tr>
              <a:tr h="380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Prior CD19 CAR 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6 (11.5)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46 (88.5)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66.7 (22.3-95.7)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95.7 (85.2-99.5)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35894046"/>
                  </a:ext>
                </a:extLst>
              </a:tr>
              <a:tr h="380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Prior CD20 TCE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5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47 (90.4)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80.0 (28.4-99.5)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93.6 (82.5-98.7)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80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Refractory to last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24 (46.2)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28 (53.8)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87.5 (67.6-97.3)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96.4 (81.7-99.9)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80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POD24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18 (34.6)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34 (65.4)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100 (81.5-100)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88.2 (72.5-96.7)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871222375"/>
                  </a:ext>
                </a:extLst>
              </a:tr>
              <a:tr h="380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Prior R-CHOP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32 (61.5)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20 (38.5)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87.5 (71.0-96.5)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100 (83.2-100)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564570616"/>
                  </a:ext>
                </a:extLst>
              </a:tr>
              <a:tr h="380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Prior lenalidomide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21 (40.4)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31 (59.6)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95.2 (76.2-99.9)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rPr>
                        <a:t>90.3 (74.2-98.0)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2570809"/>
                  </a:ext>
                </a:extLst>
              </a:tr>
            </a:tbl>
          </a:graphicData>
        </a:graphic>
      </p:graphicFrame>
      <p:sp>
        <p:nvSpPr>
          <p:cNvPr id="7" name="Text Box 15">
            <a:extLst>
              <a:ext uri="{FF2B5EF4-FFF2-40B4-BE49-F238E27FC236}">
                <a16:creationId xmlns:a16="http://schemas.microsoft.com/office/drawing/2014/main" id="{34FF1C1C-966B-89BC-B59E-65AEE22B5175}"/>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mn-lt"/>
                <a:cs typeface="Poppins" pitchFamily="2" charset="77"/>
              </a:rPr>
              <a:t>Hou. ASH 2025. Abstr </a:t>
            </a:r>
            <a:r>
              <a:rPr lang="en-US" altLang="en-US" sz="800" b="0" spc="-10" dirty="0">
                <a:solidFill>
                  <a:srgbClr val="161616"/>
                </a:solidFill>
                <a:latin typeface="+mn-lt"/>
              </a:rPr>
              <a:t>1005.</a:t>
            </a:r>
            <a:endParaRPr lang="en-US" altLang="en-US" sz="800" b="0" dirty="0">
              <a:solidFill>
                <a:srgbClr val="161616"/>
              </a:solidFill>
              <a:latin typeface="+mn-lt"/>
              <a:cs typeface="Poppins" pitchFamily="2" charset="77"/>
            </a:endParaRPr>
          </a:p>
        </p:txBody>
      </p:sp>
    </p:spTree>
    <p:extLst>
      <p:ext uri="{BB962C8B-B14F-4D97-AF65-F5344CB8AC3E}">
        <p14:creationId xmlns:p14="http://schemas.microsoft.com/office/powerpoint/2010/main" val="476564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27945-EF36-11A8-3C8F-1985A75F1558}"/>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618223B9-F71E-57EF-AE24-E4057CA36094}"/>
              </a:ext>
            </a:extLst>
          </p:cNvPr>
          <p:cNvSpPr>
            <a:spLocks noGrp="1"/>
          </p:cNvSpPr>
          <p:nvPr>
            <p:ph idx="1"/>
          </p:nvPr>
        </p:nvSpPr>
        <p:spPr/>
        <p:txBody>
          <a:bodyPr/>
          <a:lstStyle/>
          <a:p>
            <a:pPr marL="342900" indent="-342900">
              <a:buFont typeface="Arial" panose="020B0604020202020204" pitchFamily="34" charset="0"/>
              <a:buChar char="•"/>
            </a:pPr>
            <a:r>
              <a:rPr lang="en-US" altLang="en-US" dirty="0"/>
              <a:t>Median PFS for TD </a:t>
            </a:r>
            <a:r>
              <a:rPr lang="en-GB" dirty="0"/>
              <a:t>≥2.4 mg was not reached (n = 52):</a:t>
            </a:r>
          </a:p>
          <a:p>
            <a:pPr marL="574675" lvl="1" indent="-342900">
              <a:buFont typeface="Poppins" panose="00000500000000000000" pitchFamily="2" charset="0"/>
              <a:buChar char="−"/>
            </a:pPr>
            <a:r>
              <a:rPr lang="en-US" altLang="en-US" dirty="0"/>
              <a:t>12-mo PFS rate: 87.9% (95% CI: 75.0-94.4)</a:t>
            </a:r>
          </a:p>
          <a:p>
            <a:pPr marL="574675" lvl="1" indent="-342900">
              <a:buFont typeface="Poppins" panose="00000500000000000000" pitchFamily="2" charset="0"/>
              <a:buChar char="−"/>
            </a:pPr>
            <a:r>
              <a:rPr lang="en-US" altLang="en-US" dirty="0"/>
              <a:t>18-mo PFS rate: 83.5% (95% CI: 66.9-92.2)</a:t>
            </a:r>
          </a:p>
          <a:p>
            <a:pPr marL="342900" indent="-342900">
              <a:buFont typeface="Arial" panose="020B0604020202020204" pitchFamily="34" charset="0"/>
              <a:buChar char="•"/>
            </a:pPr>
            <a:r>
              <a:rPr lang="en-US" altLang="en-US" dirty="0"/>
              <a:t>MRD was undetectable in 41 of 43 patients (95%) with CR who were evaluable for MRD</a:t>
            </a:r>
          </a:p>
          <a:p>
            <a:pPr marL="574675" marR="0" lvl="1" indent="-342900" algn="l" defTabSz="914400" rtl="0" eaLnBrk="1" fontAlgn="auto" latinLnBrk="0" hangingPunct="1">
              <a:lnSpc>
                <a:spcPct val="110000"/>
              </a:lnSpc>
              <a:spcBef>
                <a:spcPts val="1600"/>
              </a:spcBef>
              <a:spcAft>
                <a:spcPts val="0"/>
              </a:spcAft>
              <a:buClrTx/>
              <a:buSzTx/>
              <a:buFont typeface="Poppins" panose="00000500000000000000" pitchFamily="2" charset="0"/>
              <a:buChar char="−"/>
              <a:tabLst/>
              <a:defRPr/>
            </a:pPr>
            <a:r>
              <a:rPr kumimoji="0" lang="en-US" alt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12-mo PFS rate in patients with undetectable MRD: 97%</a:t>
            </a:r>
          </a:p>
          <a:p>
            <a:pPr marL="342900" indent="-342900">
              <a:lnSpc>
                <a:spcPct val="110000"/>
              </a:lnSpc>
              <a:buFont typeface="Arial" panose="020B0604020202020204" pitchFamily="34" charset="0"/>
              <a:buChar char="•"/>
              <a:defRPr/>
            </a:pPr>
            <a:r>
              <a:rPr lang="en-US" altLang="en-US" dirty="0">
                <a:solidFill>
                  <a:srgbClr val="161616"/>
                </a:solidFill>
              </a:rPr>
              <a:t>Most patients experienced rapid clearance of ctDNA</a:t>
            </a:r>
            <a:endParaRPr kumimoji="0" lang="en-US" altLang="en-US"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0243" name="Rectangle 4">
            <a:extLst>
              <a:ext uri="{FF2B5EF4-FFF2-40B4-BE49-F238E27FC236}">
                <a16:creationId xmlns:a16="http://schemas.microsoft.com/office/drawing/2014/main" id="{D0832AF7-4972-0682-5D3F-3EA45E88AAB5}"/>
              </a:ext>
            </a:extLst>
          </p:cNvPr>
          <p:cNvSpPr>
            <a:spLocks noGrp="1" noChangeArrowheads="1"/>
          </p:cNvSpPr>
          <p:nvPr>
            <p:ph type="title"/>
          </p:nvPr>
        </p:nvSpPr>
        <p:spPr>
          <a:xfrm>
            <a:off x="231078" y="534083"/>
            <a:ext cx="11740260" cy="496290"/>
          </a:xfrm>
        </p:spPr>
        <p:txBody>
          <a:bodyPr/>
          <a:lstStyle/>
          <a:p>
            <a:r>
              <a:rPr lang="en-US" dirty="0"/>
              <a:t>Surovatamig R/R FL: PFS, MRD, and ctDNA Clearance</a:t>
            </a:r>
            <a:endParaRPr lang="en-US" altLang="en-US" dirty="0"/>
          </a:p>
        </p:txBody>
      </p:sp>
      <p:sp>
        <p:nvSpPr>
          <p:cNvPr id="4" name="Text Box 15">
            <a:extLst>
              <a:ext uri="{FF2B5EF4-FFF2-40B4-BE49-F238E27FC236}">
                <a16:creationId xmlns:a16="http://schemas.microsoft.com/office/drawing/2014/main" id="{E7056AB9-900B-7055-7D2E-249861F488B0}"/>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mn-lt"/>
                <a:cs typeface="Poppins" pitchFamily="2" charset="77"/>
              </a:rPr>
              <a:t>Hou. ASH 2025. Abstr </a:t>
            </a:r>
            <a:r>
              <a:rPr lang="en-US" altLang="en-US" sz="800" b="0" spc="-10" dirty="0">
                <a:solidFill>
                  <a:srgbClr val="161616"/>
                </a:solidFill>
                <a:latin typeface="+mn-lt"/>
              </a:rPr>
              <a:t>1005.</a:t>
            </a:r>
            <a:endParaRPr lang="en-US" altLang="en-US" sz="800" b="0" dirty="0">
              <a:solidFill>
                <a:srgbClr val="161616"/>
              </a:solidFill>
              <a:latin typeface="+mn-lt"/>
              <a:cs typeface="Poppins" pitchFamily="2" charset="77"/>
            </a:endParaRPr>
          </a:p>
        </p:txBody>
      </p:sp>
    </p:spTree>
    <p:extLst>
      <p:ext uri="{BB962C8B-B14F-4D97-AF65-F5344CB8AC3E}">
        <p14:creationId xmlns:p14="http://schemas.microsoft.com/office/powerpoint/2010/main" val="2946682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3B3EA-278C-E453-5024-F4F39E418408}"/>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11D2F904-7571-90BF-0876-9CDA672D4C15}"/>
              </a:ext>
            </a:extLst>
          </p:cNvPr>
          <p:cNvSpPr>
            <a:spLocks noGrp="1" noChangeArrowheads="1"/>
          </p:cNvSpPr>
          <p:nvPr>
            <p:ph type="title"/>
          </p:nvPr>
        </p:nvSpPr>
        <p:spPr/>
        <p:txBody>
          <a:bodyPr/>
          <a:lstStyle/>
          <a:p>
            <a:r>
              <a:rPr lang="en-US" dirty="0"/>
              <a:t>Surovatamig R/R FL: Safety</a:t>
            </a:r>
            <a:endParaRPr lang="en-US" altLang="en-US" dirty="0"/>
          </a:p>
        </p:txBody>
      </p:sp>
      <p:graphicFrame>
        <p:nvGraphicFramePr>
          <p:cNvPr id="3" name="Group 3">
            <a:extLst>
              <a:ext uri="{FF2B5EF4-FFF2-40B4-BE49-F238E27FC236}">
                <a16:creationId xmlns:a16="http://schemas.microsoft.com/office/drawing/2014/main" id="{96FBC4DF-41CB-E02A-8B47-FD157C36D695}"/>
              </a:ext>
            </a:extLst>
          </p:cNvPr>
          <p:cNvGraphicFramePr>
            <a:graphicFrameLocks/>
          </p:cNvGraphicFramePr>
          <p:nvPr>
            <p:extLst>
              <p:ext uri="{D42A27DB-BD31-4B8C-83A1-F6EECF244321}">
                <p14:modId xmlns:p14="http://schemas.microsoft.com/office/powerpoint/2010/main" val="4180575220"/>
              </p:ext>
            </p:extLst>
          </p:nvPr>
        </p:nvGraphicFramePr>
        <p:xfrm>
          <a:off x="220661" y="1317382"/>
          <a:ext cx="11740259" cy="3688256"/>
        </p:xfrm>
        <a:graphic>
          <a:graphicData uri="http://schemas.openxmlformats.org/drawingml/2006/table">
            <a:tbl>
              <a:tblPr/>
              <a:tblGrid>
                <a:gridCol w="5536010">
                  <a:extLst>
                    <a:ext uri="{9D8B030D-6E8A-4147-A177-3AD203B41FA5}">
                      <a16:colId xmlns:a16="http://schemas.microsoft.com/office/drawing/2014/main" val="20000"/>
                    </a:ext>
                  </a:extLst>
                </a:gridCol>
                <a:gridCol w="2068083">
                  <a:extLst>
                    <a:ext uri="{9D8B030D-6E8A-4147-A177-3AD203B41FA5}">
                      <a16:colId xmlns:a16="http://schemas.microsoft.com/office/drawing/2014/main" val="3655340029"/>
                    </a:ext>
                  </a:extLst>
                </a:gridCol>
                <a:gridCol w="2068083">
                  <a:extLst>
                    <a:ext uri="{9D8B030D-6E8A-4147-A177-3AD203B41FA5}">
                      <a16:colId xmlns:a16="http://schemas.microsoft.com/office/drawing/2014/main" val="2626390181"/>
                    </a:ext>
                  </a:extLst>
                </a:gridCol>
                <a:gridCol w="2068083">
                  <a:extLst>
                    <a:ext uri="{9D8B030D-6E8A-4147-A177-3AD203B41FA5}">
                      <a16:colId xmlns:a16="http://schemas.microsoft.com/office/drawing/2014/main" val="3748040916"/>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bg1"/>
                          </a:solidFill>
                          <a:effectLst/>
                          <a:latin typeface="Poppins" pitchFamily="2" charset="77"/>
                          <a:cs typeface="Poppins" pitchFamily="2" charset="77"/>
                        </a:rPr>
                        <a:t>AEs Occurring in ≥20%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1"/>
                          </a:solidFill>
                          <a:effectLst/>
                          <a:latin typeface="Poppins" pitchFamily="2" charset="77"/>
                          <a:cs typeface="Poppins" pitchFamily="2" charset="77"/>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Poppins" pitchFamily="2" charset="77"/>
                          <a:ea typeface="+mn-ea"/>
                          <a:cs typeface="Poppins" pitchFamily="2" charset="77"/>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35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20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00280177"/>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20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35894046"/>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19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682650090"/>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18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194452637"/>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17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33726785"/>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15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110760837"/>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14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9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743649654"/>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Hypogammaglobulinemia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14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501425128"/>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Poppins" pitchFamily="2" charset="77"/>
                          <a:ea typeface="+mn-ea"/>
                          <a:cs typeface="Poppins" pitchFamily="2" charset="77"/>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13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5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74811592"/>
                  </a:ext>
                </a:extLst>
              </a:tr>
            </a:tbl>
          </a:graphicData>
        </a:graphic>
      </p:graphicFrame>
      <p:sp>
        <p:nvSpPr>
          <p:cNvPr id="10" name="Content Placeholder 12">
            <a:extLst>
              <a:ext uri="{FF2B5EF4-FFF2-40B4-BE49-F238E27FC236}">
                <a16:creationId xmlns:a16="http://schemas.microsoft.com/office/drawing/2014/main" id="{39A9BB0B-DA1A-8066-03CA-72B5638898AE}"/>
              </a:ext>
            </a:extLst>
          </p:cNvPr>
          <p:cNvSpPr txBox="1">
            <a:spLocks/>
          </p:cNvSpPr>
          <p:nvPr/>
        </p:nvSpPr>
        <p:spPr>
          <a:xfrm>
            <a:off x="220661" y="5092729"/>
            <a:ext cx="11740259" cy="1219024"/>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1000"/>
              </a:spcBef>
              <a:buFont typeface="Arial" panose="020B0604020202020204" pitchFamily="34" charset="0"/>
              <a:buChar char="•"/>
            </a:pPr>
            <a:r>
              <a:rPr lang="en-GB" sz="2000" dirty="0"/>
              <a:t>n = 43 (70%) developed infections: n = 8 (13%) grade 3/4; n = 2 (3%) grade 5</a:t>
            </a:r>
          </a:p>
          <a:p>
            <a:pPr marL="342900" indent="-342900">
              <a:spcBef>
                <a:spcPts val="1000"/>
              </a:spcBef>
              <a:buFont typeface="Arial" panose="020B0604020202020204" pitchFamily="34" charset="0"/>
              <a:buChar char="•"/>
            </a:pPr>
            <a:r>
              <a:rPr lang="en-GB" sz="2000" dirty="0"/>
              <a:t>Infections occurring in ≥5% of patients: COVID-19, upper respiratory tract infection, pneumonia, sinusitis, nasopharyngitis, rhinitis, urinary tract infection </a:t>
            </a:r>
          </a:p>
        </p:txBody>
      </p:sp>
      <p:sp>
        <p:nvSpPr>
          <p:cNvPr id="6" name="Text Box 15">
            <a:extLst>
              <a:ext uri="{FF2B5EF4-FFF2-40B4-BE49-F238E27FC236}">
                <a16:creationId xmlns:a16="http://schemas.microsoft.com/office/drawing/2014/main" id="{64D6C409-ECD5-8273-5928-B3C15FFCC4DD}"/>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mn-lt"/>
                <a:cs typeface="Poppins" pitchFamily="2" charset="77"/>
              </a:rPr>
              <a:t>Hou. ASH 2025. Abstr </a:t>
            </a:r>
            <a:r>
              <a:rPr lang="en-US" altLang="en-US" sz="800" b="0" spc="-10" dirty="0">
                <a:solidFill>
                  <a:srgbClr val="161616"/>
                </a:solidFill>
                <a:latin typeface="+mn-lt"/>
              </a:rPr>
              <a:t>1005.</a:t>
            </a:r>
            <a:endParaRPr lang="en-US" altLang="en-US" sz="800" b="0" dirty="0">
              <a:solidFill>
                <a:srgbClr val="161616"/>
              </a:solidFill>
              <a:latin typeface="+mn-lt"/>
              <a:cs typeface="Poppins" pitchFamily="2" charset="77"/>
            </a:endParaRPr>
          </a:p>
        </p:txBody>
      </p:sp>
    </p:spTree>
    <p:extLst>
      <p:ext uri="{BB962C8B-B14F-4D97-AF65-F5344CB8AC3E}">
        <p14:creationId xmlns:p14="http://schemas.microsoft.com/office/powerpoint/2010/main" val="2961045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E332E-2CF6-FD35-D7E2-3BE76BE7F845}"/>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3CADAA8A-FDCB-BE64-60DC-36F64563C5E4}"/>
              </a:ext>
            </a:extLst>
          </p:cNvPr>
          <p:cNvSpPr>
            <a:spLocks noGrp="1"/>
          </p:cNvSpPr>
          <p:nvPr>
            <p:ph idx="1"/>
          </p:nvPr>
        </p:nvSpPr>
        <p:spPr>
          <a:xfrm>
            <a:off x="231078" y="5829300"/>
            <a:ext cx="11740260" cy="492943"/>
          </a:xfrm>
        </p:spPr>
        <p:txBody>
          <a:bodyPr/>
          <a:lstStyle/>
          <a:p>
            <a:pPr marL="285750" indent="-285750">
              <a:buFont typeface="Arial" panose="020B0604020202020204" pitchFamily="34" charset="0"/>
              <a:buChar char="•"/>
            </a:pPr>
            <a:r>
              <a:rPr lang="en-US" altLang="en-US" sz="1800" dirty="0"/>
              <a:t>All CRS and ICANS events occurred during cycle 1</a:t>
            </a:r>
          </a:p>
        </p:txBody>
      </p:sp>
      <p:sp>
        <p:nvSpPr>
          <p:cNvPr id="10243" name="Rectangle 4">
            <a:extLst>
              <a:ext uri="{FF2B5EF4-FFF2-40B4-BE49-F238E27FC236}">
                <a16:creationId xmlns:a16="http://schemas.microsoft.com/office/drawing/2014/main" id="{08A6128A-8CEF-16E5-97D6-BDBDAF9085DE}"/>
              </a:ext>
            </a:extLst>
          </p:cNvPr>
          <p:cNvSpPr>
            <a:spLocks noGrp="1" noChangeArrowheads="1"/>
          </p:cNvSpPr>
          <p:nvPr>
            <p:ph type="title"/>
          </p:nvPr>
        </p:nvSpPr>
        <p:spPr>
          <a:xfrm>
            <a:off x="231078" y="280168"/>
            <a:ext cx="11740260" cy="1004121"/>
          </a:xfrm>
        </p:spPr>
        <p:txBody>
          <a:bodyPr/>
          <a:lstStyle/>
          <a:p>
            <a:r>
              <a:rPr lang="en-US" dirty="0"/>
              <a:t>Surovatamig R/R FL: CRS and ICANS in </a:t>
            </a:r>
            <a:br>
              <a:rPr lang="en-US" dirty="0"/>
            </a:br>
            <a:r>
              <a:rPr lang="en-GB" dirty="0"/>
              <a:t>Double Step-up Dosing</a:t>
            </a:r>
            <a:r>
              <a:rPr lang="en-US" dirty="0"/>
              <a:t> (2SUD) Cohort</a:t>
            </a:r>
            <a:endParaRPr lang="en-US" altLang="en-US" dirty="0"/>
          </a:p>
        </p:txBody>
      </p:sp>
      <p:graphicFrame>
        <p:nvGraphicFramePr>
          <p:cNvPr id="3" name="Group 3">
            <a:extLst>
              <a:ext uri="{FF2B5EF4-FFF2-40B4-BE49-F238E27FC236}">
                <a16:creationId xmlns:a16="http://schemas.microsoft.com/office/drawing/2014/main" id="{8B893DA8-D293-DF5D-49A4-1EF43698D96B}"/>
              </a:ext>
            </a:extLst>
          </p:cNvPr>
          <p:cNvGraphicFramePr>
            <a:graphicFrameLocks/>
          </p:cNvGraphicFramePr>
          <p:nvPr>
            <p:extLst>
              <p:ext uri="{D42A27DB-BD31-4B8C-83A1-F6EECF244321}">
                <p14:modId xmlns:p14="http://schemas.microsoft.com/office/powerpoint/2010/main" val="1773102157"/>
              </p:ext>
            </p:extLst>
          </p:nvPr>
        </p:nvGraphicFramePr>
        <p:xfrm>
          <a:off x="220662" y="1317382"/>
          <a:ext cx="5644122" cy="4389248"/>
        </p:xfrm>
        <a:graphic>
          <a:graphicData uri="http://schemas.openxmlformats.org/drawingml/2006/table">
            <a:tbl>
              <a:tblPr/>
              <a:tblGrid>
                <a:gridCol w="4049586">
                  <a:extLst>
                    <a:ext uri="{9D8B030D-6E8A-4147-A177-3AD203B41FA5}">
                      <a16:colId xmlns:a16="http://schemas.microsoft.com/office/drawing/2014/main" val="20000"/>
                    </a:ext>
                  </a:extLst>
                </a:gridCol>
                <a:gridCol w="797268">
                  <a:extLst>
                    <a:ext uri="{9D8B030D-6E8A-4147-A177-3AD203B41FA5}">
                      <a16:colId xmlns:a16="http://schemas.microsoft.com/office/drawing/2014/main" val="3655340029"/>
                    </a:ext>
                  </a:extLst>
                </a:gridCol>
                <a:gridCol w="797268">
                  <a:extLst>
                    <a:ext uri="{9D8B030D-6E8A-4147-A177-3AD203B41FA5}">
                      <a16:colId xmlns:a16="http://schemas.microsoft.com/office/drawing/2014/main" val="749836306"/>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1"/>
                          </a:solidFill>
                          <a:effectLst/>
                          <a:latin typeface="Poppins" pitchFamily="2" charset="77"/>
                          <a:cs typeface="Poppins" pitchFamily="2" charset="77"/>
                        </a:rPr>
                        <a:t>CRS Outcomes in 2SUD Cohort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Any-grade CRS,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22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21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Median time to CRS onset, hr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16 (5-42)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extLst>
                  <a:ext uri="{0D108BD9-81ED-4DB2-BD59-A6C34878D82A}">
                    <a16:rowId xmlns:a16="http://schemas.microsoft.com/office/drawing/2014/main" val="287122237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Median CRS duration, hr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21 (1-47)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256457061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CRS management,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Tocilizumab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Corticosteroids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5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extLst>
                  <a:ext uri="{0D108BD9-81ED-4DB2-BD59-A6C34878D82A}">
                    <a16:rowId xmlns:a16="http://schemas.microsoft.com/office/drawing/2014/main" val="15257080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CRS resolution,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329577787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Frequency of CRS,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Gr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388019294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C1D1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C1D8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C1D15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123019641"/>
                  </a:ext>
                </a:extLst>
              </a:tr>
            </a:tbl>
          </a:graphicData>
        </a:graphic>
      </p:graphicFrame>
      <p:graphicFrame>
        <p:nvGraphicFramePr>
          <p:cNvPr id="12" name="Group 3">
            <a:extLst>
              <a:ext uri="{FF2B5EF4-FFF2-40B4-BE49-F238E27FC236}">
                <a16:creationId xmlns:a16="http://schemas.microsoft.com/office/drawing/2014/main" id="{F2540F82-71FE-0D20-4A1E-01688D2ABB65}"/>
              </a:ext>
            </a:extLst>
          </p:cNvPr>
          <p:cNvGraphicFramePr>
            <a:graphicFrameLocks/>
          </p:cNvGraphicFramePr>
          <p:nvPr>
            <p:extLst>
              <p:ext uri="{D42A27DB-BD31-4B8C-83A1-F6EECF244321}">
                <p14:modId xmlns:p14="http://schemas.microsoft.com/office/powerpoint/2010/main" val="715712907"/>
              </p:ext>
            </p:extLst>
          </p:nvPr>
        </p:nvGraphicFramePr>
        <p:xfrm>
          <a:off x="6053350" y="1317382"/>
          <a:ext cx="5917988" cy="4145408"/>
        </p:xfrm>
        <a:graphic>
          <a:graphicData uri="http://schemas.openxmlformats.org/drawingml/2006/table">
            <a:tbl>
              <a:tblPr/>
              <a:tblGrid>
                <a:gridCol w="4458250">
                  <a:extLst>
                    <a:ext uri="{9D8B030D-6E8A-4147-A177-3AD203B41FA5}">
                      <a16:colId xmlns:a16="http://schemas.microsoft.com/office/drawing/2014/main" val="20000"/>
                    </a:ext>
                  </a:extLst>
                </a:gridCol>
                <a:gridCol w="729869">
                  <a:extLst>
                    <a:ext uri="{9D8B030D-6E8A-4147-A177-3AD203B41FA5}">
                      <a16:colId xmlns:a16="http://schemas.microsoft.com/office/drawing/2014/main" val="3655340029"/>
                    </a:ext>
                  </a:extLst>
                </a:gridCol>
                <a:gridCol w="729869">
                  <a:extLst>
                    <a:ext uri="{9D8B030D-6E8A-4147-A177-3AD203B41FA5}">
                      <a16:colId xmlns:a16="http://schemas.microsoft.com/office/drawing/2014/main" val="1928845250"/>
                    </a:ext>
                  </a:extLst>
                </a:gridCol>
              </a:tblGrid>
              <a:tr h="5183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1"/>
                          </a:solidFill>
                          <a:effectLst/>
                          <a:latin typeface="Poppins" pitchFamily="2" charset="77"/>
                          <a:cs typeface="Poppins" pitchFamily="2" charset="77"/>
                        </a:rPr>
                        <a:t>ICANS Outcomes in 2SUD Cohort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extLst>
                  <a:ext uri="{0D108BD9-81ED-4DB2-BD59-A6C34878D82A}">
                    <a16:rowId xmlns:a16="http://schemas.microsoft.com/office/drawing/2014/main" val="10001"/>
                  </a:ext>
                </a:extLst>
              </a:tr>
              <a:tr h="7365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Any-grade ICANS,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10004"/>
                  </a:ext>
                </a:extLst>
              </a:tr>
              <a:tr h="3001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Median time to ICANS onset, hr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34 (20-50)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extLst>
                  <a:ext uri="{0D108BD9-81ED-4DB2-BD59-A6C34878D82A}">
                    <a16:rowId xmlns:a16="http://schemas.microsoft.com/office/drawing/2014/main" val="2871222375"/>
                  </a:ext>
                </a:extLst>
              </a:tr>
              <a:tr h="3001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Median ICANS duration, hr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21 (9-25)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2564570616"/>
                  </a:ext>
                </a:extLst>
              </a:tr>
              <a:tr h="5183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ICANS management,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Dexamethasone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extLst>
                  <a:ext uri="{0D108BD9-81ED-4DB2-BD59-A6C34878D82A}">
                    <a16:rowId xmlns:a16="http://schemas.microsoft.com/office/drawing/2014/main" val="152570809"/>
                  </a:ext>
                </a:extLst>
              </a:tr>
              <a:tr h="3001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ICANS resolution,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3295777871"/>
                  </a:ext>
                </a:extLst>
              </a:tr>
              <a:tr h="3001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Frequency of ICANS,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Gr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2349278905"/>
                  </a:ext>
                </a:extLst>
              </a:tr>
              <a:tr h="73658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C1D1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C1D8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C1D15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679733470"/>
                  </a:ext>
                </a:extLst>
              </a:tr>
            </a:tbl>
          </a:graphicData>
        </a:graphic>
      </p:graphicFrame>
      <p:sp>
        <p:nvSpPr>
          <p:cNvPr id="6" name="Text Box 15">
            <a:extLst>
              <a:ext uri="{FF2B5EF4-FFF2-40B4-BE49-F238E27FC236}">
                <a16:creationId xmlns:a16="http://schemas.microsoft.com/office/drawing/2014/main" id="{091DBC4B-37E6-323E-459C-FD327BD18A27}"/>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mn-lt"/>
                <a:cs typeface="Poppins" pitchFamily="2" charset="77"/>
              </a:rPr>
              <a:t>Hou. ASH 2025. Abstr </a:t>
            </a:r>
            <a:r>
              <a:rPr lang="en-US" altLang="en-US" sz="800" b="0" spc="-10" dirty="0">
                <a:solidFill>
                  <a:srgbClr val="161616"/>
                </a:solidFill>
                <a:latin typeface="+mn-lt"/>
              </a:rPr>
              <a:t>1005.</a:t>
            </a:r>
            <a:endParaRPr lang="en-US" altLang="en-US" sz="800" b="0" dirty="0">
              <a:solidFill>
                <a:srgbClr val="161616"/>
              </a:solidFill>
              <a:latin typeface="+mn-lt"/>
              <a:cs typeface="Poppins" pitchFamily="2" charset="77"/>
            </a:endParaRPr>
          </a:p>
        </p:txBody>
      </p:sp>
    </p:spTree>
    <p:extLst>
      <p:ext uri="{BB962C8B-B14F-4D97-AF65-F5344CB8AC3E}">
        <p14:creationId xmlns:p14="http://schemas.microsoft.com/office/powerpoint/2010/main" val="624070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p:txBody>
          <a:bodyPr/>
          <a:lstStyle/>
          <a:p>
            <a:pPr marL="342900" indent="-342900">
              <a:buFont typeface="Arial" panose="020B0604020202020204" pitchFamily="34" charset="0"/>
              <a:buChar char="•"/>
            </a:pPr>
            <a:r>
              <a:rPr lang="en-US" altLang="en-US" sz="2200" dirty="0"/>
              <a:t>Phase I study suggests benefit of surovatamig for patients with R/R FL , including patients with previous treatment with CD19 CAR T-cell therapy and CD20 T-cell engagers</a:t>
            </a:r>
          </a:p>
          <a:p>
            <a:pPr marL="574675" lvl="1" indent="-342900">
              <a:buFont typeface="Poppins" panose="00000500000000000000" pitchFamily="2" charset="0"/>
              <a:buChar char="−"/>
            </a:pPr>
            <a:r>
              <a:rPr lang="en-US" altLang="en-US" dirty="0"/>
              <a:t>CR rate at TD ≥2.4 mg: 92% (RP2D: 7.2 mg)</a:t>
            </a:r>
          </a:p>
          <a:p>
            <a:pPr marL="342900" indent="-342900">
              <a:buFont typeface="Arial" panose="020B0604020202020204" pitchFamily="34" charset="0"/>
              <a:buChar char="•"/>
            </a:pPr>
            <a:r>
              <a:rPr lang="en-US" altLang="en-US" sz="2200" dirty="0"/>
              <a:t>MRD was undetectable in 95% of evaluable patients with CR</a:t>
            </a:r>
          </a:p>
          <a:p>
            <a:pPr marL="342900" indent="-342900">
              <a:buFont typeface="Arial" panose="020B0604020202020204" pitchFamily="34" charset="0"/>
              <a:buChar char="•"/>
            </a:pPr>
            <a:r>
              <a:rPr lang="en-US" altLang="en-US" sz="2200" dirty="0"/>
              <a:t>CRS and ICANS events seen in patients receiving double step-up dosing were low grade</a:t>
            </a:r>
          </a:p>
          <a:p>
            <a:pPr marL="342900" indent="-342900">
              <a:buFont typeface="Arial" panose="020B0604020202020204" pitchFamily="34" charset="0"/>
              <a:buChar char="•"/>
            </a:pPr>
            <a:r>
              <a:rPr lang="en-US" altLang="en-US" sz="2200" dirty="0"/>
              <a:t>Surovatamig is under investigation in phase III trial for treatment-naive FL (NCT06549595) and phase II trial for R/R FL (NCT06526793)</a:t>
            </a:r>
          </a:p>
          <a:p>
            <a:pPr marL="342900" indent="-342900">
              <a:buFont typeface="Arial" panose="020B0604020202020204" pitchFamily="34" charset="0"/>
              <a:buChar char="•"/>
            </a:pPr>
            <a:r>
              <a:rPr lang="en-US" altLang="en-US" sz="2200" dirty="0"/>
              <a:t>Investigators conclude that surovatamig was well tolerated and provided durable treatment responses in patients with heavily pretreated R/R FL</a:t>
            </a:r>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4083"/>
            <a:ext cx="11740260" cy="496290"/>
          </a:xfrm>
        </p:spPr>
        <p:txBody>
          <a:bodyPr/>
          <a:lstStyle/>
          <a:p>
            <a:r>
              <a:rPr lang="en-US" dirty="0"/>
              <a:t>Surovatamig R/R FL: Investigators’ Conclusions</a:t>
            </a:r>
            <a:endParaRPr lang="en-US" altLang="en-US" dirty="0"/>
          </a:p>
        </p:txBody>
      </p:sp>
      <p:sp>
        <p:nvSpPr>
          <p:cNvPr id="4" name="Text Box 15">
            <a:extLst>
              <a:ext uri="{FF2B5EF4-FFF2-40B4-BE49-F238E27FC236}">
                <a16:creationId xmlns:a16="http://schemas.microsoft.com/office/drawing/2014/main" id="{850F7E9D-A0E0-E30B-350E-9A9711FF1B26}"/>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mn-lt"/>
                <a:cs typeface="Poppins" pitchFamily="2" charset="77"/>
              </a:rPr>
              <a:t>Hou. ASH 2025. Abstr </a:t>
            </a:r>
            <a:r>
              <a:rPr lang="en-US" altLang="en-US" sz="800" b="0" spc="-10" dirty="0">
                <a:solidFill>
                  <a:srgbClr val="161616"/>
                </a:solidFill>
                <a:latin typeface="+mn-lt"/>
              </a:rPr>
              <a:t>1005.</a:t>
            </a:r>
            <a:endParaRPr lang="en-US" altLang="en-US" sz="800" b="0" dirty="0">
              <a:solidFill>
                <a:srgbClr val="161616"/>
              </a:solidFill>
              <a:latin typeface="+mn-lt"/>
              <a:cs typeface="Poppins" pitchFamily="2" charset="77"/>
            </a:endParaRPr>
          </a:p>
        </p:txBody>
      </p:sp>
    </p:spTree>
    <p:extLst>
      <p:ext uri="{BB962C8B-B14F-4D97-AF65-F5344CB8AC3E}">
        <p14:creationId xmlns:p14="http://schemas.microsoft.com/office/powerpoint/2010/main" val="2733978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dirty="0">
                <a:solidFill>
                  <a:srgbClr val="161616"/>
                </a:solidFill>
              </a:rPr>
              <a:t>Leukemias</a:t>
            </a:r>
          </a:p>
          <a:p>
            <a:pPr marL="285750" indent="-285750" algn="l">
              <a:buFont typeface="Arial" panose="020B0604020202020204" pitchFamily="34" charset="0"/>
              <a:buChar char="•"/>
            </a:pPr>
            <a:r>
              <a:rPr lang="en-US" sz="1800" dirty="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dirty="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1" ma:contentTypeDescription="Create a new document." ma:contentTypeScope="" ma:versionID="fbd8ab19b1a61ffb13b6fa070e1960e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1f542a2d26714ab1ada2bd79b9eba71c"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D272FB98-7251-4C7C-8F70-B42DF616BA58}">
  <ds:schemaRefs>
    <ds:schemaRef ds:uri="http://schemas.microsoft.com/sharepoint/v3/contenttype/forms"/>
  </ds:schemaRefs>
</ds:datastoreItem>
</file>

<file path=customXml/itemProps2.xml><?xml version="1.0" encoding="utf-8"?>
<ds:datastoreItem xmlns:ds="http://schemas.openxmlformats.org/officeDocument/2006/customXml" ds:itemID="{5C828DF2-A033-4238-925A-0A36087A30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7fbc76-1bba-4b69-b54f-3a49590c7890"/>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E6D83DE-A0B7-41DF-9D56-1B2FCFE8E155}">
  <ds:schemaRefs>
    <ds:schemaRef ds:uri="http://schemas.openxmlformats.org/package/2006/metadata/core-properties"/>
    <ds:schemaRef ds:uri="http://purl.org/dc/dcmitype/"/>
    <ds:schemaRef ds:uri="http://schemas.microsoft.com/office/2006/documentManagement/types"/>
    <ds:schemaRef ds:uri="http://purl.org/dc/terms/"/>
    <ds:schemaRef ds:uri="b47fbc76-1bba-4b69-b54f-3a49590c7890"/>
    <ds:schemaRef ds:uri="http://www.w3.org/XML/1998/namespace"/>
    <ds:schemaRef ds:uri="http://purl.org/dc/elements/1.1/"/>
    <ds:schemaRef ds:uri="22fd6914-46d4-4c7e-bbad-46e82841b69d"/>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833</TotalTime>
  <Words>1830</Words>
  <Application>Microsoft Office PowerPoint</Application>
  <PresentationFormat>Widescreen</PresentationFormat>
  <Paragraphs>335</Paragraphs>
  <Slides>11</Slides>
  <Notes>11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11</vt:i4>
      </vt:variant>
    </vt:vector>
  </HeadingPairs>
  <TitlesOfParts>
    <vt:vector size="23" baseType="lpstr">
      <vt:lpstr>Aptos</vt:lpstr>
      <vt:lpstr>Arial</vt:lpstr>
      <vt:lpstr>Newsreader ExtraBold</vt:lpstr>
      <vt:lpstr>Newsreader SemiBold</vt:lpstr>
      <vt:lpstr>Poppins</vt:lpstr>
      <vt:lpstr>Poppins Light</vt:lpstr>
      <vt:lpstr>Times</vt:lpstr>
      <vt:lpstr>Wingdings</vt:lpstr>
      <vt:lpstr>Office</vt:lpstr>
      <vt:lpstr>4_Office</vt:lpstr>
      <vt:lpstr>3_Office</vt:lpstr>
      <vt:lpstr>2_Office</vt:lpstr>
      <vt:lpstr>Phase I Trial of CD19 x CD3 T-Cell Engager Surovatamig (AZD0486) in R/R Follicular Lymphoma: 3-Yr Follow-up</vt:lpstr>
      <vt:lpstr>About These Slides</vt:lpstr>
      <vt:lpstr>Surovatamig R/R FL: Background</vt:lpstr>
      <vt:lpstr>Phase I Surovatamig in R/R B-Cell NHL: Study Design </vt:lpstr>
      <vt:lpstr>Surovatamig R/R FL: Baseline Characteristics</vt:lpstr>
      <vt:lpstr>Surovatamig R/R FL: Response in Overall Population and Across High-Risk Subgroups</vt:lpstr>
      <vt:lpstr>Surovatamig R/R FL: PFS, MRD, and ctDNA Clearance</vt:lpstr>
      <vt:lpstr>Surovatamig R/R FL: Safety</vt:lpstr>
      <vt:lpstr>Surovatamig R/R FL: CRS and ICANS in  Double Step-up Dosing (2SUD) Cohort</vt:lpstr>
      <vt:lpstr>Surovatamig R/R FL: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 Trial of CD19 x CD3 T-Cell Engager Surovatamig (AZD0486) in R/R Follicular Lymphoma: 3-Yr Follow-up</dc:title>
  <dc:creator>Timothy Quill</dc:creator>
  <cp:lastModifiedBy>Natalia Kolenko</cp:lastModifiedBy>
  <cp:revision>25</cp:revision>
  <dcterms:created xsi:type="dcterms:W3CDTF">2025-12-04T13:55:49Z</dcterms:created>
  <dcterms:modified xsi:type="dcterms:W3CDTF">2026-02-23T11:56:53Z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