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Lst>
  <p:notesMasterIdLst>
    <p:notesMasterId r:id="rId18"/>
  </p:notesMasterIdLst>
  <p:handoutMasterIdLst>
    <p:handoutMasterId r:id="rId19"/>
  </p:handoutMasterIdLst>
  <p:sldIdLst>
    <p:sldId id="321" r:id="rId8"/>
    <p:sldId id="308" r:id="rId9"/>
    <p:sldId id="544" r:id="rId10"/>
    <p:sldId id="545" r:id="rId11"/>
    <p:sldId id="557" r:id="rId12"/>
    <p:sldId id="568" r:id="rId13"/>
    <p:sldId id="569" r:id="rId14"/>
    <p:sldId id="570" r:id="rId15"/>
    <p:sldId id="549" r:id="rId16"/>
    <p:sldId id="553"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A880627-937B-931E-5FBC-5DC0BC732A34}" name="CLINICALOPTIONS\tquill" initials="C" userId="CLINICALOPTIONS\tquill" providerId="None"/>
  <p188:author id="{F2B9BA39-5BD7-B0E8-A0DD-9238FC7FC904}" name="Jill Sakai" initials="JS" userId="Jill Sakai" providerId="None"/>
  <p188:author id="{60637A47-718A-1E9A-4EDA-57220B1AD4A2}" name="Marie Rush" initials="MR" userId="S::mrush@clinicaloptions.com::0630ae8a-d7a0-439a-9d44-e2f536864f0f" providerId="AD"/>
  <p188:author id="{D29EB85B-3D0E-D727-D5E3-628E3204E57B}" name="CLINICALOPTIONS\mbecker" initials="C" userId="CLINICALOPTIONS\mbecker" providerId="None"/>
  <p188:author id="{9DF1F0D3-15E2-F968-0841-EEDEDB64C3B5}" name="Melanie Couton" initials="MC" userId="S::mcouton@clinicaloptions.com::b5a8fb1e-a716-46a0-9a38-0d707f5e2bfc"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aboecler@clinicaloptions.com" initials="a" lastIdx="1" clrIdx="14">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551" autoAdjust="0"/>
    <p:restoredTop sz="79881" autoAdjust="0"/>
  </p:normalViewPr>
  <p:slideViewPr>
    <p:cSldViewPr snapToGrid="0">
      <p:cViewPr varScale="1">
        <p:scale>
          <a:sx n="53" d="100"/>
          <a:sy n="53" d="100"/>
        </p:scale>
        <p:origin x="1004" y="64"/>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notesMaster" Target="notesMasters/notesMaster1.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25287051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MDS, myelodysplastic syndromes.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638072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EFS, event-free survival; Hb, hemoglobin; IPSS, International Prognostic Scoring System; MDS, myelodysplastic syndromes; OS, overall survival; PD, progressive disease; PFS, progression-free survival; </a:t>
            </a:r>
            <a:r>
              <a:rPr lang="en-US" b="0" i="1" dirty="0"/>
              <a:t>RBC, red blood cell; TI, transfusion independence; tx, treatment.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5858670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ANC, absolute neutrophil count; BM, bone marrow; EB, excess blasts; Hb, hemoglobin; IPSS, International Prognostic Scoring System; MDS, myelodysplastic syndromes; PB, peripheral blood; RAEB, </a:t>
            </a:r>
            <a:r>
              <a:rPr lang="en-US" b="0" i="1" dirty="0"/>
              <a:t>refractory anemia with excess blasts; RARS, refractory anemia with ring sideroblasts; RCMD, refractory cytopenia with multilineage dysplasia; RCUD, refractory cytopenia with unilineage dysplasia; tx, treatment</a:t>
            </a:r>
            <a:r>
              <a:rPr lang="en-US" i="1" dirty="0"/>
              <a: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7965459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ITT, intention-to-treat; </a:t>
            </a:r>
            <a:r>
              <a:rPr lang="en-US" i="1" dirty="0" err="1"/>
              <a:t>len</a:t>
            </a:r>
            <a:r>
              <a:rPr lang="en-US" i="1" dirty="0"/>
              <a:t>, lenalidomide; NR, not reached.</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1419221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AML, acute myeloid leukemia; CR, complete response; CyR, cytogenetic response; EoT, end of treatment; ER, erythroid response; Hb, hemoglobin; len, lenalidomide; NR, not reported; OS, overall survival; PR, partial response; VAF, variant allele frequency.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8030615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DVT, deep vein thrombosis; NR, not reported; PE, pulmonary embolism.</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8236700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MDS, myelodysplastic syndromes.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3334859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096453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9833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9354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6298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433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21205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605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696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783582026"/>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sz="4000" dirty="0"/>
              <a:t>Sintra-REV: Final Results of Low-Dose Lenalidomide vs Placebo in Non‒Transfusion Dependent Patients With Low-Risk del(5q) MDS</a:t>
            </a:r>
            <a:endParaRPr lang="en-US" altLang="en-US" sz="4000"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38062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Amgen, AstraZeneca, Epizyme, GSK, Incyte Corporation,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Jazz Pharmaceuticals, Karyopharm Therapeutics Inc., Novartis Pharmaceuticals Corporation, Sanofi, and Seagen.</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2022 ASH Annual Meeting; December 10-13, 2022;</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New Orleans, Louisiana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Sintra-REV: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400" dirty="0"/>
              <a:t>Patients with low-risk MDS with del(5q) have high rates of anemia and transfusion dependency</a:t>
            </a:r>
            <a:r>
              <a:rPr lang="en-US" altLang="en-US" sz="2400" baseline="30000" dirty="0"/>
              <a:t>1</a:t>
            </a:r>
            <a:endParaRPr lang="en-US" altLang="en-US" sz="2400" dirty="0"/>
          </a:p>
          <a:p>
            <a:pPr lvl="1"/>
            <a:r>
              <a:rPr lang="en-US" altLang="en-US" sz="2400" dirty="0"/>
              <a:t>Median time to transfusion dependency in anemic non‒transfusion dependent patients is 1.7 yr</a:t>
            </a:r>
            <a:r>
              <a:rPr lang="en-US" altLang="en-US" sz="2400" baseline="30000" dirty="0"/>
              <a:t>1</a:t>
            </a:r>
          </a:p>
          <a:p>
            <a:r>
              <a:rPr lang="en-US" altLang="en-US" sz="2400" dirty="0"/>
              <a:t>Lenalidomide 10 mg/day in low-risk MDS with del(5q) with transfusion requirements</a:t>
            </a:r>
          </a:p>
          <a:p>
            <a:pPr lvl="1"/>
            <a:r>
              <a:rPr lang="en-US" altLang="en-US" sz="2400" dirty="0"/>
              <a:t>Transfusion independency in 67% and 56% of patients</a:t>
            </a:r>
            <a:r>
              <a:rPr lang="en-US" altLang="en-US" sz="2400" baseline="30000" dirty="0"/>
              <a:t>2,3</a:t>
            </a:r>
            <a:r>
              <a:rPr lang="en-US" altLang="en-US" sz="2400" dirty="0"/>
              <a:t> </a:t>
            </a:r>
          </a:p>
          <a:p>
            <a:pPr lvl="1"/>
            <a:r>
              <a:rPr lang="en-US" altLang="en-US" sz="2400" dirty="0"/>
              <a:t>Cytogenetic responses in 50% and 73% of patients</a:t>
            </a:r>
            <a:r>
              <a:rPr lang="en-US" altLang="en-US" sz="2400" baseline="30000" dirty="0"/>
              <a:t>2,3</a:t>
            </a:r>
          </a:p>
          <a:p>
            <a:r>
              <a:rPr lang="en-US" altLang="en-US" sz="2400" dirty="0"/>
              <a:t>Current analysis reports final results of early, low-dose lenalidomide in patients with low-risk MDS with del(5q)</a:t>
            </a:r>
            <a:r>
              <a:rPr lang="en-US" altLang="en-US" sz="2400" baseline="30000" dirty="0"/>
              <a:t>4</a:t>
            </a:r>
            <a:endParaRPr lang="en-US" altLang="en-US" sz="24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30507" y="6177615"/>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Rojas. Leuk Res. 2014;38:304. 2. List. NEJM. 2006;355:1456.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3. Fenaux. Blood. 2011;118:3765. 4. Cadenas. ASH 2022. Abstr 460.</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Sintra-REV: Study Design</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513047"/>
            <a:ext cx="10877529" cy="644522"/>
          </a:xfrm>
        </p:spPr>
        <p:txBody>
          <a:bodyPr/>
          <a:lstStyle/>
          <a:p>
            <a:r>
              <a:rPr lang="en-US" altLang="en-US" sz="2200" dirty="0"/>
              <a:t>Multicenter, randomized, double-blind, placebo-controlled phase III trial</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30507" y="636228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Cadenas. ASH 2022. Abstr 460.</a:t>
            </a:r>
            <a:endParaRPr lang="en-US" altLang="en-US" sz="1200" b="0" dirty="0">
              <a:solidFill>
                <a:schemeClr val="bg2"/>
              </a:solidFill>
              <a:latin typeface="Calibri" panose="020F0502020204030204" pitchFamily="34" charset="0"/>
            </a:endParaRPr>
          </a:p>
        </p:txBody>
      </p:sp>
      <p:sp>
        <p:nvSpPr>
          <p:cNvPr id="2" name="Text Box 45">
            <a:extLst>
              <a:ext uri="{FF2B5EF4-FFF2-40B4-BE49-F238E27FC236}">
                <a16:creationId xmlns:a16="http://schemas.microsoft.com/office/drawing/2014/main" id="{ED28C967-6ED8-7EF2-88F0-E42A337F0550}"/>
              </a:ext>
            </a:extLst>
          </p:cNvPr>
          <p:cNvSpPr txBox="1">
            <a:spLocks noChangeArrowheads="1"/>
          </p:cNvSpPr>
          <p:nvPr/>
        </p:nvSpPr>
        <p:spPr bwMode="auto">
          <a:xfrm>
            <a:off x="660759" y="2520385"/>
            <a:ext cx="2456181"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Patients with RBC-TI MDS; IPSS low or intermediate-1; </a:t>
            </a:r>
            <a:br>
              <a:rPr lang="en-GB" altLang="en-US" sz="1800" b="0" dirty="0">
                <a:solidFill>
                  <a:schemeClr val="bg1"/>
                </a:solidFill>
                <a:latin typeface="Calibri" panose="020F0502020204030204" pitchFamily="34" charset="0"/>
              </a:rPr>
            </a:br>
            <a:r>
              <a:rPr lang="en-GB" altLang="en-US" sz="1800" b="0" dirty="0">
                <a:solidFill>
                  <a:schemeClr val="bg1"/>
                </a:solidFill>
                <a:latin typeface="Calibri" panose="020F0502020204030204" pitchFamily="34" charset="0"/>
              </a:rPr>
              <a:t>Hb &lt;12 g/dL; del(5q) ± other abnormality</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61)</a:t>
            </a:r>
            <a:endParaRPr lang="en-US" altLang="en-US" sz="1800" b="0" dirty="0">
              <a:solidFill>
                <a:schemeClr val="bg1"/>
              </a:solidFill>
              <a:latin typeface="Calibri" panose="020F0502020204030204" pitchFamily="34" charset="0"/>
            </a:endParaRPr>
          </a:p>
        </p:txBody>
      </p:sp>
      <p:sp>
        <p:nvSpPr>
          <p:cNvPr id="12" name="Rectangle 3">
            <a:extLst>
              <a:ext uri="{FF2B5EF4-FFF2-40B4-BE49-F238E27FC236}">
                <a16:creationId xmlns:a16="http://schemas.microsoft.com/office/drawing/2014/main" id="{D40B6636-0EED-517B-7F6E-363E98B2DF8A}"/>
              </a:ext>
            </a:extLst>
          </p:cNvPr>
          <p:cNvSpPr txBox="1">
            <a:spLocks noChangeArrowheads="1"/>
          </p:cNvSpPr>
          <p:nvPr/>
        </p:nvSpPr>
        <p:spPr bwMode="auto">
          <a:xfrm>
            <a:off x="604674" y="4854343"/>
            <a:ext cx="11153939" cy="145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200" kern="0" dirty="0"/>
              <a:t>Primary endpoint</a:t>
            </a:r>
            <a:r>
              <a:rPr lang="en-US" altLang="en-US" sz="2200" b="0" kern="0" dirty="0"/>
              <a:t>: time to transfusion dependence</a:t>
            </a:r>
          </a:p>
          <a:p>
            <a:r>
              <a:rPr lang="en-US" altLang="en-US" sz="2200" kern="0" dirty="0"/>
              <a:t>Secondary endpoints: </a:t>
            </a:r>
            <a:r>
              <a:rPr lang="en-US" altLang="en-US" sz="2200" b="0" kern="0" dirty="0"/>
              <a:t>erythroid response, cytogenetic response, duration of RBC-TI, change in Hb, bone marrow response, neutrophil/platelet changes, safety, OS, EFS, AML transformation, clonal evolution</a:t>
            </a:r>
          </a:p>
        </p:txBody>
      </p:sp>
      <p:sp>
        <p:nvSpPr>
          <p:cNvPr id="5" name="TextBox 4">
            <a:extLst>
              <a:ext uri="{FF2B5EF4-FFF2-40B4-BE49-F238E27FC236}">
                <a16:creationId xmlns:a16="http://schemas.microsoft.com/office/drawing/2014/main" id="{CFD147FA-E146-F5F2-8B5B-0F048FC274FD}"/>
              </a:ext>
            </a:extLst>
          </p:cNvPr>
          <p:cNvSpPr txBox="1"/>
          <p:nvPr/>
        </p:nvSpPr>
        <p:spPr bwMode="auto">
          <a:xfrm>
            <a:off x="4441499" y="2100216"/>
            <a:ext cx="32762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Treatment Phase (108 Wk)</a:t>
            </a:r>
          </a:p>
        </p:txBody>
      </p:sp>
      <p:sp>
        <p:nvSpPr>
          <p:cNvPr id="17" name="Line 52">
            <a:extLst>
              <a:ext uri="{FF2B5EF4-FFF2-40B4-BE49-F238E27FC236}">
                <a16:creationId xmlns:a16="http://schemas.microsoft.com/office/drawing/2014/main" id="{6525EDB1-DA37-A6C9-399D-758D2295D1E1}"/>
              </a:ext>
            </a:extLst>
          </p:cNvPr>
          <p:cNvSpPr>
            <a:spLocks noChangeShapeType="1"/>
          </p:cNvSpPr>
          <p:nvPr/>
        </p:nvSpPr>
        <p:spPr bwMode="auto">
          <a:xfrm>
            <a:off x="8206465" y="3470711"/>
            <a:ext cx="431367"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7" name="Rectangle 49">
            <a:extLst>
              <a:ext uri="{FF2B5EF4-FFF2-40B4-BE49-F238E27FC236}">
                <a16:creationId xmlns:a16="http://schemas.microsoft.com/office/drawing/2014/main" id="{CCB2C3E3-414B-EFD3-83C2-45289A6C1386}"/>
              </a:ext>
            </a:extLst>
          </p:cNvPr>
          <p:cNvSpPr>
            <a:spLocks noChangeArrowheads="1"/>
          </p:cNvSpPr>
          <p:nvPr/>
        </p:nvSpPr>
        <p:spPr bwMode="auto">
          <a:xfrm>
            <a:off x="4072439" y="2554022"/>
            <a:ext cx="3934339" cy="84621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Lenalidomide</a:t>
            </a:r>
            <a:r>
              <a:rPr lang="en-US" altLang="en-US" sz="1800" b="0" dirty="0">
                <a:solidFill>
                  <a:schemeClr val="tx1"/>
                </a:solidFill>
                <a:latin typeface="Calibri" panose="020F0502020204030204" pitchFamily="34" charset="0"/>
              </a:rPr>
              <a:t> </a:t>
            </a:r>
            <a:br>
              <a:rPr lang="en-US" altLang="en-US" sz="1800" b="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5 mg/day on D1-28 of 28-day cycle</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40)</a:t>
            </a:r>
          </a:p>
        </p:txBody>
      </p:sp>
      <p:sp>
        <p:nvSpPr>
          <p:cNvPr id="10" name="Rectangle 50">
            <a:extLst>
              <a:ext uri="{FF2B5EF4-FFF2-40B4-BE49-F238E27FC236}">
                <a16:creationId xmlns:a16="http://schemas.microsoft.com/office/drawing/2014/main" id="{D7D3DE93-FAEE-BCFF-0273-9FDB0EBFFACF}"/>
              </a:ext>
            </a:extLst>
          </p:cNvPr>
          <p:cNvSpPr>
            <a:spLocks noChangeArrowheads="1"/>
          </p:cNvSpPr>
          <p:nvPr/>
        </p:nvSpPr>
        <p:spPr bwMode="auto">
          <a:xfrm>
            <a:off x="4072439" y="3534546"/>
            <a:ext cx="3934339" cy="873009"/>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Placebo</a:t>
            </a:r>
            <a:r>
              <a:rPr lang="en-US" altLang="en-US" sz="1800" b="0" dirty="0">
                <a:solidFill>
                  <a:schemeClr val="tx1"/>
                </a:solidFill>
                <a:latin typeface="Calibri" panose="020F0502020204030204" pitchFamily="34" charset="0"/>
              </a:rPr>
              <a:t> </a:t>
            </a:r>
            <a:br>
              <a:rPr lang="en-US" altLang="en-US" sz="1800" b="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5 mg/day on D1-28 of 28-day cycles</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21)</a:t>
            </a:r>
          </a:p>
        </p:txBody>
      </p:sp>
      <p:sp>
        <p:nvSpPr>
          <p:cNvPr id="11" name="Line 53">
            <a:extLst>
              <a:ext uri="{FF2B5EF4-FFF2-40B4-BE49-F238E27FC236}">
                <a16:creationId xmlns:a16="http://schemas.microsoft.com/office/drawing/2014/main" id="{80C7EDE8-A580-E43D-0760-71DBA7A1430E}"/>
              </a:ext>
            </a:extLst>
          </p:cNvPr>
          <p:cNvSpPr>
            <a:spLocks noChangeShapeType="1"/>
          </p:cNvSpPr>
          <p:nvPr/>
        </p:nvSpPr>
        <p:spPr bwMode="auto">
          <a:xfrm>
            <a:off x="3283956" y="3623644"/>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4" name="Line 54">
            <a:extLst>
              <a:ext uri="{FF2B5EF4-FFF2-40B4-BE49-F238E27FC236}">
                <a16:creationId xmlns:a16="http://schemas.microsoft.com/office/drawing/2014/main" id="{B3AEC5EA-AF4E-9082-2A7E-DA13C1D796AE}"/>
              </a:ext>
            </a:extLst>
          </p:cNvPr>
          <p:cNvSpPr>
            <a:spLocks noChangeShapeType="1"/>
          </p:cNvSpPr>
          <p:nvPr/>
        </p:nvSpPr>
        <p:spPr bwMode="auto">
          <a:xfrm flipV="1">
            <a:off x="3283956" y="2912728"/>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6" name="TextBox 5">
            <a:extLst>
              <a:ext uri="{FF2B5EF4-FFF2-40B4-BE49-F238E27FC236}">
                <a16:creationId xmlns:a16="http://schemas.microsoft.com/office/drawing/2014/main" id="{CF4AD473-A9A6-EB17-5CC0-F5BFF56D4C39}"/>
              </a:ext>
            </a:extLst>
          </p:cNvPr>
          <p:cNvSpPr txBox="1"/>
          <p:nvPr/>
        </p:nvSpPr>
        <p:spPr bwMode="auto">
          <a:xfrm>
            <a:off x="3283123" y="3257351"/>
            <a:ext cx="4812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2:1</a:t>
            </a:r>
          </a:p>
        </p:txBody>
      </p:sp>
      <p:sp>
        <p:nvSpPr>
          <p:cNvPr id="8" name="Rectangle 46">
            <a:extLst>
              <a:ext uri="{FF2B5EF4-FFF2-40B4-BE49-F238E27FC236}">
                <a16:creationId xmlns:a16="http://schemas.microsoft.com/office/drawing/2014/main" id="{BEAC702B-BE76-15D6-18A1-7F5440DD030A}"/>
              </a:ext>
            </a:extLst>
          </p:cNvPr>
          <p:cNvSpPr>
            <a:spLocks noChangeArrowheads="1"/>
          </p:cNvSpPr>
          <p:nvPr/>
        </p:nvSpPr>
        <p:spPr bwMode="auto">
          <a:xfrm>
            <a:off x="8534481" y="3324719"/>
            <a:ext cx="14075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End of tx</a:t>
            </a:r>
          </a:p>
        </p:txBody>
      </p:sp>
      <p:sp>
        <p:nvSpPr>
          <p:cNvPr id="9" name="TextBox 8">
            <a:extLst>
              <a:ext uri="{FF2B5EF4-FFF2-40B4-BE49-F238E27FC236}">
                <a16:creationId xmlns:a16="http://schemas.microsoft.com/office/drawing/2014/main" id="{157B4FEE-20C4-CC6B-B9B3-D67A3F72FD79}"/>
              </a:ext>
            </a:extLst>
          </p:cNvPr>
          <p:cNvSpPr txBox="1"/>
          <p:nvPr/>
        </p:nvSpPr>
        <p:spPr bwMode="auto">
          <a:xfrm>
            <a:off x="9827113" y="2331846"/>
            <a:ext cx="2280492" cy="2406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1219170" rtl="0" eaLnBrk="0" fontAlgn="base" latinLnBrk="0" hangingPunct="0">
              <a:lnSpc>
                <a:spcPct val="100000"/>
              </a:lnSpc>
              <a:spcBef>
                <a:spcPct val="2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MDS assessment at </a:t>
            </a:r>
            <a:b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b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12 wk and every 6 mo thereafter</a:t>
            </a:r>
          </a:p>
          <a:p>
            <a:pPr marL="0" marR="0" lvl="0" indent="0" algn="ctr" defTabSz="1219170" rtl="0" eaLnBrk="0" fontAlgn="base" latinLnBrk="0" hangingPunct="0">
              <a:lnSpc>
                <a:spcPct val="100000"/>
              </a:lnSpc>
              <a:spcBef>
                <a:spcPct val="20000"/>
              </a:spcBef>
              <a:spcAft>
                <a:spcPct val="0"/>
              </a:spcAft>
              <a:buClrTx/>
              <a:buSzTx/>
              <a:buFontTx/>
              <a:buNone/>
              <a:tabLst/>
              <a:defRPr/>
            </a:pPr>
            <a:endPar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endParaRPr>
          </a:p>
          <a:p>
            <a:pPr marL="0" marR="0" lvl="0" indent="0" algn="ctr" defTabSz="1219170" rtl="0" eaLnBrk="0" fontAlgn="base" latinLnBrk="0" hangingPunct="0">
              <a:lnSpc>
                <a:spcPct val="100000"/>
              </a:lnSpc>
              <a:spcBef>
                <a:spcPct val="2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Discontinue tx if no clinical benefit and/or PD and/or unacceptable toxicity; no crossover allowed</a:t>
            </a:r>
          </a:p>
        </p:txBody>
      </p:sp>
      <p:sp>
        <p:nvSpPr>
          <p:cNvPr id="13" name="TextBox 12">
            <a:extLst>
              <a:ext uri="{FF2B5EF4-FFF2-40B4-BE49-F238E27FC236}">
                <a16:creationId xmlns:a16="http://schemas.microsoft.com/office/drawing/2014/main" id="{22AB90B4-43DF-F35F-4860-EEE7A8F6087C}"/>
              </a:ext>
            </a:extLst>
          </p:cNvPr>
          <p:cNvSpPr txBox="1"/>
          <p:nvPr/>
        </p:nvSpPr>
        <p:spPr bwMode="auto">
          <a:xfrm>
            <a:off x="9827113" y="2012060"/>
            <a:ext cx="22804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Follow-up (108 Wk)</a:t>
            </a:r>
          </a:p>
        </p:txBody>
      </p:sp>
    </p:spTree>
    <p:extLst>
      <p:ext uri="{BB962C8B-B14F-4D97-AF65-F5344CB8AC3E}">
        <p14:creationId xmlns:p14="http://schemas.microsoft.com/office/powerpoint/2010/main" val="712126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oup 32">
            <a:extLst>
              <a:ext uri="{FF2B5EF4-FFF2-40B4-BE49-F238E27FC236}">
                <a16:creationId xmlns:a16="http://schemas.microsoft.com/office/drawing/2014/main" id="{278BA383-C660-8F1A-E943-D01527DB56F8}"/>
              </a:ext>
            </a:extLst>
          </p:cNvPr>
          <p:cNvGraphicFramePr>
            <a:graphicFrameLocks noGrp="1"/>
          </p:cNvGraphicFramePr>
          <p:nvPr>
            <p:extLst>
              <p:ext uri="{D42A27DB-BD31-4B8C-83A1-F6EECF244321}">
                <p14:modId xmlns:p14="http://schemas.microsoft.com/office/powerpoint/2010/main" val="1043749056"/>
              </p:ext>
            </p:extLst>
          </p:nvPr>
        </p:nvGraphicFramePr>
        <p:xfrm>
          <a:off x="6291788" y="1604963"/>
          <a:ext cx="5466825" cy="4206336"/>
        </p:xfrm>
        <a:graphic>
          <a:graphicData uri="http://schemas.openxmlformats.org/drawingml/2006/table">
            <a:tbl>
              <a:tblPr/>
              <a:tblGrid>
                <a:gridCol w="2804448">
                  <a:extLst>
                    <a:ext uri="{9D8B030D-6E8A-4147-A177-3AD203B41FA5}">
                      <a16:colId xmlns:a16="http://schemas.microsoft.com/office/drawing/2014/main" val="20000"/>
                    </a:ext>
                  </a:extLst>
                </a:gridCol>
                <a:gridCol w="1400562">
                  <a:extLst>
                    <a:ext uri="{9D8B030D-6E8A-4147-A177-3AD203B41FA5}">
                      <a16:colId xmlns:a16="http://schemas.microsoft.com/office/drawing/2014/main" val="975444713"/>
                    </a:ext>
                  </a:extLst>
                </a:gridCol>
                <a:gridCol w="1261815">
                  <a:extLst>
                    <a:ext uri="{9D8B030D-6E8A-4147-A177-3AD203B41FA5}">
                      <a16:colId xmlns:a16="http://schemas.microsoft.com/office/drawing/2014/main" val="20001"/>
                    </a:ext>
                  </a:extLst>
                </a:gridCol>
              </a:tblGrid>
              <a:tr h="52340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Lenalidomide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5636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Del(5q) abnormality,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Isolated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 other abnormality*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 (85.5)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(90.4)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(9.6)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0647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Lab values, median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Hb, g/dL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ANC, x 10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600" b="0" i="0" u="none" strike="noStrike" cap="none" normalizeH="0" baseline="0" dirty="0">
                          <a:ln>
                            <a:noFill/>
                          </a:ln>
                          <a:solidFill>
                            <a:schemeClr val="bg2">
                              <a:lumMod val="10000"/>
                            </a:schemeClr>
                          </a:solidFill>
                          <a:effectLst/>
                          <a:latin typeface="Calibri" panose="020F0502020204030204" pitchFamily="34" charset="0"/>
                        </a:rPr>
                        <a:t>/L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Platelets, x 10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600" b="0" i="0" u="none" strike="noStrike" cap="none" normalizeH="0" baseline="0" dirty="0">
                          <a:ln>
                            <a:noFill/>
                          </a:ln>
                          <a:solidFill>
                            <a:schemeClr val="bg2">
                              <a:lumMod val="10000"/>
                            </a:schemeClr>
                          </a:solidFill>
                          <a:effectLst/>
                          <a:latin typeface="Calibri" panose="020F0502020204030204" pitchFamily="34" charset="0"/>
                        </a:rPr>
                        <a:t>/L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PB blasts,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BM blasts,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966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from diagnosis to Sintra-REV, mo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714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on tx, wk</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00012162"/>
                  </a:ext>
                </a:extLst>
              </a:tr>
              <a:tr h="2714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Tx completed,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(47.5)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(33.3)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68276655"/>
                  </a:ext>
                </a:extLst>
              </a:tr>
            </a:tbl>
          </a:graphicData>
        </a:graphic>
      </p:graphicFrame>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dirty="0"/>
              <a:t>Sintra-REV: Baseline Characteristics</a:t>
            </a:r>
            <a:endParaRPr lang="en-US" altLang="en-US" dirty="0"/>
          </a:p>
        </p:txBody>
      </p:sp>
      <p:graphicFrame>
        <p:nvGraphicFramePr>
          <p:cNvPr id="46112" name="Group 32">
            <a:extLst>
              <a:ext uri="{FF2B5EF4-FFF2-40B4-BE49-F238E27FC236}">
                <a16:creationId xmlns:a16="http://schemas.microsoft.com/office/drawing/2014/main" id="{D7C5433A-81C8-4628-823D-0376ECD29BDF}"/>
              </a:ext>
            </a:extLst>
          </p:cNvPr>
          <p:cNvGraphicFramePr>
            <a:graphicFrameLocks noGrp="1"/>
          </p:cNvGraphicFramePr>
          <p:nvPr>
            <p:extLst>
              <p:ext uri="{D42A27DB-BD31-4B8C-83A1-F6EECF244321}">
                <p14:modId xmlns:p14="http://schemas.microsoft.com/office/powerpoint/2010/main" val="1533333011"/>
              </p:ext>
            </p:extLst>
          </p:nvPr>
        </p:nvGraphicFramePr>
        <p:xfrm>
          <a:off x="727074" y="1604963"/>
          <a:ext cx="5376672" cy="4450176"/>
        </p:xfrm>
        <a:graphic>
          <a:graphicData uri="http://schemas.openxmlformats.org/drawingml/2006/table">
            <a:tbl>
              <a:tblPr/>
              <a:tblGrid>
                <a:gridCol w="2590900">
                  <a:extLst>
                    <a:ext uri="{9D8B030D-6E8A-4147-A177-3AD203B41FA5}">
                      <a16:colId xmlns:a16="http://schemas.microsoft.com/office/drawing/2014/main" val="20000"/>
                    </a:ext>
                  </a:extLst>
                </a:gridCol>
                <a:gridCol w="1392886">
                  <a:extLst>
                    <a:ext uri="{9D8B030D-6E8A-4147-A177-3AD203B41FA5}">
                      <a16:colId xmlns:a16="http://schemas.microsoft.com/office/drawing/2014/main" val="975444713"/>
                    </a:ext>
                  </a:extLst>
                </a:gridCol>
                <a:gridCol w="1392886">
                  <a:extLst>
                    <a:ext uri="{9D8B030D-6E8A-4147-A177-3AD203B41FA5}">
                      <a16:colId xmlns:a16="http://schemas.microsoft.com/office/drawing/2014/main" val="20001"/>
                    </a:ext>
                  </a:extLst>
                </a:gridCol>
              </a:tblGrid>
              <a:tr h="535083">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Lenalidomide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774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774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Female,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 (80)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(85.7)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0884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WHO 2008,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RARS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RCUD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RCMD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RAEB-1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MDS with del(5q)</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(25)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 (65)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(23.8)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(66.7)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5762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WHO 2017,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MDS-EB-1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MDS-del(5q)</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(4.9)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 (95.1)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(95.2)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97812508"/>
                  </a:ext>
                </a:extLst>
              </a:tr>
              <a:tr h="5762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IPSS,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Low</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Intermediate-1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(72.5)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(27.5)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(66.7)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(33.3)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37632700"/>
                  </a:ext>
                </a:extLst>
              </a:tr>
            </a:tbl>
          </a:graphicData>
        </a:graphic>
      </p:graphicFrame>
      <p:sp>
        <p:nvSpPr>
          <p:cNvPr id="3" name="Text Box 15">
            <a:extLst>
              <a:ext uri="{FF2B5EF4-FFF2-40B4-BE49-F238E27FC236}">
                <a16:creationId xmlns:a16="http://schemas.microsoft.com/office/drawing/2014/main" id="{3CC3DDB6-31B7-7FD2-8926-1D1A9E16787A}"/>
              </a:ext>
            </a:extLst>
          </p:cNvPr>
          <p:cNvSpPr txBox="1">
            <a:spLocks noChangeArrowheads="1"/>
          </p:cNvSpPr>
          <p:nvPr/>
        </p:nvSpPr>
        <p:spPr bwMode="auto">
          <a:xfrm>
            <a:off x="421629" y="636228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Cadenas. ASH 2022. Abstr 460.</a:t>
            </a:r>
            <a:endParaRPr lang="en-US" altLang="en-US" sz="1200" b="0" dirty="0">
              <a:solidFill>
                <a:schemeClr val="bg2"/>
              </a:solidFill>
              <a:latin typeface="Calibri" panose="020F0502020204030204" pitchFamily="34" charset="0"/>
            </a:endParaRPr>
          </a:p>
        </p:txBody>
      </p:sp>
      <p:sp>
        <p:nvSpPr>
          <p:cNvPr id="2" name="TextBox 1">
            <a:extLst>
              <a:ext uri="{FF2B5EF4-FFF2-40B4-BE49-F238E27FC236}">
                <a16:creationId xmlns:a16="http://schemas.microsoft.com/office/drawing/2014/main" id="{A084EB57-C448-4804-A58F-5C75346EBC5F}"/>
              </a:ext>
            </a:extLst>
          </p:cNvPr>
          <p:cNvSpPr txBox="1"/>
          <p:nvPr/>
        </p:nvSpPr>
        <p:spPr bwMode="auto">
          <a:xfrm>
            <a:off x="6273217" y="5813795"/>
            <a:ext cx="3115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*del(11q), -Y, +8, t(1;13), -7, add(2).</a:t>
            </a:r>
          </a:p>
        </p:txBody>
      </p:sp>
    </p:spTree>
    <p:extLst>
      <p:ext uri="{BB962C8B-B14F-4D97-AF65-F5344CB8AC3E}">
        <p14:creationId xmlns:p14="http://schemas.microsoft.com/office/powerpoint/2010/main" val="31255484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dirty="0"/>
              <a:t>Sintra-REV: Time to Transfusion Dependency in </a:t>
            </a:r>
            <a:br>
              <a:rPr lang="en-US" dirty="0"/>
            </a:br>
            <a:r>
              <a:rPr lang="en-US" dirty="0"/>
              <a:t>ITT Population (Primary Endpoint)</a:t>
            </a:r>
            <a:endParaRPr lang="en-US" altLang="en-US" dirty="0"/>
          </a:p>
        </p:txBody>
      </p:sp>
      <p:sp>
        <p:nvSpPr>
          <p:cNvPr id="13" name="Content Placeholder 12">
            <a:extLst>
              <a:ext uri="{FF2B5EF4-FFF2-40B4-BE49-F238E27FC236}">
                <a16:creationId xmlns:a16="http://schemas.microsoft.com/office/drawing/2014/main" id="{D05B1395-EC7C-2481-7B66-9A1BA646CE94}"/>
              </a:ext>
            </a:extLst>
          </p:cNvPr>
          <p:cNvSpPr>
            <a:spLocks noGrp="1"/>
          </p:cNvSpPr>
          <p:nvPr>
            <p:ph idx="1"/>
          </p:nvPr>
        </p:nvSpPr>
        <p:spPr>
          <a:xfrm>
            <a:off x="7459516" y="3429000"/>
            <a:ext cx="4022688" cy="1229227"/>
          </a:xfrm>
        </p:spPr>
        <p:txBody>
          <a:bodyPr/>
          <a:lstStyle/>
          <a:p>
            <a:r>
              <a:rPr lang="en-US" altLang="en-US" sz="2800" b="0" kern="0" dirty="0"/>
              <a:t>Median follow-up: 5.05 </a:t>
            </a:r>
            <a:r>
              <a:rPr lang="en-US" altLang="en-US" sz="2800" b="0" kern="0" dirty="0" err="1"/>
              <a:t>yr</a:t>
            </a:r>
            <a:r>
              <a:rPr lang="en-US" altLang="en-US" dirty="0"/>
              <a:t> </a:t>
            </a:r>
            <a:r>
              <a:rPr lang="en-US" altLang="en-US" sz="2800" b="0" kern="0" dirty="0"/>
              <a:t>(range: 0.3-11)</a:t>
            </a:r>
          </a:p>
        </p:txBody>
      </p:sp>
      <p:sp>
        <p:nvSpPr>
          <p:cNvPr id="3" name="Text Box 15">
            <a:extLst>
              <a:ext uri="{FF2B5EF4-FFF2-40B4-BE49-F238E27FC236}">
                <a16:creationId xmlns:a16="http://schemas.microsoft.com/office/drawing/2014/main" id="{3CC3DDB6-31B7-7FD2-8926-1D1A9E16787A}"/>
              </a:ext>
            </a:extLst>
          </p:cNvPr>
          <p:cNvSpPr txBox="1">
            <a:spLocks noChangeArrowheads="1"/>
          </p:cNvSpPr>
          <p:nvPr/>
        </p:nvSpPr>
        <p:spPr bwMode="auto">
          <a:xfrm>
            <a:off x="435329" y="636633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Cadenas. ASH 2022. Abstr 460. Reproduced with permission.</a:t>
            </a:r>
            <a:endParaRPr lang="en-US" altLang="en-US" sz="1200" b="0" dirty="0">
              <a:solidFill>
                <a:schemeClr val="bg2"/>
              </a:solidFill>
              <a:latin typeface="Calibri" panose="020F0502020204030204" pitchFamily="34" charset="0"/>
            </a:endParaRPr>
          </a:p>
        </p:txBody>
      </p:sp>
      <p:graphicFrame>
        <p:nvGraphicFramePr>
          <p:cNvPr id="8" name="Group 32">
            <a:extLst>
              <a:ext uri="{FF2B5EF4-FFF2-40B4-BE49-F238E27FC236}">
                <a16:creationId xmlns:a16="http://schemas.microsoft.com/office/drawing/2014/main" id="{1706D93C-CC1A-73B7-7266-49A72446755F}"/>
              </a:ext>
            </a:extLst>
          </p:cNvPr>
          <p:cNvGraphicFramePr>
            <a:graphicFrameLocks noGrp="1"/>
          </p:cNvGraphicFramePr>
          <p:nvPr>
            <p:extLst>
              <p:ext uri="{D42A27DB-BD31-4B8C-83A1-F6EECF244321}">
                <p14:modId xmlns:p14="http://schemas.microsoft.com/office/powerpoint/2010/main" val="543443362"/>
              </p:ext>
            </p:extLst>
          </p:nvPr>
        </p:nvGraphicFramePr>
        <p:xfrm>
          <a:off x="7087112" y="1616926"/>
          <a:ext cx="4663702" cy="1432624"/>
        </p:xfrm>
        <a:graphic>
          <a:graphicData uri="http://schemas.openxmlformats.org/drawingml/2006/table">
            <a:tbl>
              <a:tblPr>
                <a:tableStyleId>{2D5ABB26-0587-4C30-8999-92F81FD0307C}</a:tableStyleId>
              </a:tblPr>
              <a:tblGrid>
                <a:gridCol w="1970092">
                  <a:extLst>
                    <a:ext uri="{9D8B030D-6E8A-4147-A177-3AD203B41FA5}">
                      <a16:colId xmlns:a16="http://schemas.microsoft.com/office/drawing/2014/main" val="20000"/>
                    </a:ext>
                  </a:extLst>
                </a:gridCol>
                <a:gridCol w="767294">
                  <a:extLst>
                    <a:ext uri="{9D8B030D-6E8A-4147-A177-3AD203B41FA5}">
                      <a16:colId xmlns:a16="http://schemas.microsoft.com/office/drawing/2014/main" val="975444713"/>
                    </a:ext>
                  </a:extLst>
                </a:gridCol>
                <a:gridCol w="159682">
                  <a:extLst>
                    <a:ext uri="{9D8B030D-6E8A-4147-A177-3AD203B41FA5}">
                      <a16:colId xmlns:a16="http://schemas.microsoft.com/office/drawing/2014/main" val="20001"/>
                    </a:ext>
                  </a:extLst>
                </a:gridCol>
                <a:gridCol w="1031247">
                  <a:extLst>
                    <a:ext uri="{9D8B030D-6E8A-4147-A177-3AD203B41FA5}">
                      <a16:colId xmlns:a16="http://schemas.microsoft.com/office/drawing/2014/main" val="3461583565"/>
                    </a:ext>
                  </a:extLst>
                </a:gridCol>
                <a:gridCol w="735387">
                  <a:extLst>
                    <a:ext uri="{9D8B030D-6E8A-4147-A177-3AD203B41FA5}">
                      <a16:colId xmlns:a16="http://schemas.microsoft.com/office/drawing/2014/main" val="1663449973"/>
                    </a:ext>
                  </a:extLst>
                </a:gridCol>
              </a:tblGrid>
              <a:tr h="49610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881" marR="121881" marT="45728" marB="45728" anchor="ctr" horzOverflow="overflow">
                    <a:lnB w="12700" cap="flat" cmpd="sng" algn="ctr">
                      <a:solidFill>
                        <a:schemeClr val="bg1"/>
                      </a:solidFill>
                      <a:prstDash val="solid"/>
                      <a:round/>
                      <a:headEnd type="none" w="med" len="med"/>
                      <a:tailEnd type="none" w="med" len="med"/>
                    </a:lnB>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u="none" strike="noStrike" cap="none" normalizeH="0" baseline="0" dirty="0">
                          <a:ln>
                            <a:noFill/>
                          </a:ln>
                          <a:solidFill>
                            <a:schemeClr val="accent1"/>
                          </a:solidFill>
                          <a:effectLst/>
                          <a:latin typeface="Calibri" panose="020F0502020204030204" pitchFamily="34" charset="0"/>
                          <a:cs typeface="Calibri" panose="020F0502020204030204" pitchFamily="34" charset="0"/>
                        </a:rPr>
                        <a:t>Len</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u="none" strike="noStrike" cap="none" normalizeH="0" baseline="0" dirty="0">
                          <a:ln>
                            <a:noFill/>
                          </a:ln>
                          <a:solidFill>
                            <a:schemeClr val="bg1"/>
                          </a:solidFill>
                          <a:effectLst/>
                          <a:latin typeface="Calibri" panose="020F0502020204030204" pitchFamily="34" charset="0"/>
                          <a:cs typeface="Calibri" panose="020F0502020204030204" pitchFamily="34" charset="0"/>
                        </a:rPr>
                        <a:t>(n = 40)</a:t>
                      </a:r>
                      <a:endParaRPr kumimoji="0" lang="en-US" sz="1400" b="1"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881" marR="121881" marT="45728" marB="45728" anchor="ctr" horzOverflow="overflow">
                    <a:lnB w="12700" cap="flat" cmpd="sng" algn="ctr">
                      <a:solidFill>
                        <a:schemeClr val="bg1"/>
                      </a:solidFill>
                      <a:prstDash val="solid"/>
                      <a:round/>
                      <a:headEnd type="none" w="med" len="med"/>
                      <a:tailEnd type="none" w="med" len="med"/>
                    </a:lnB>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u="none" strike="noStrike" cap="none" normalizeH="0" baseline="0" dirty="0">
                          <a:ln>
                            <a:noFill/>
                          </a:ln>
                          <a:solidFill>
                            <a:schemeClr val="accent3"/>
                          </a:solidFill>
                          <a:effectLst/>
                          <a:latin typeface="Calibri" panose="020F0502020204030204" pitchFamily="34" charset="0"/>
                          <a:cs typeface="Calibri" panose="020F0502020204030204" pitchFamily="34" charset="0"/>
                        </a:rPr>
                        <a:t>Placebo</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u="none" strike="noStrike" cap="none" normalizeH="0" baseline="0" dirty="0">
                          <a:ln>
                            <a:noFill/>
                          </a:ln>
                          <a:solidFill>
                            <a:schemeClr val="bg1"/>
                          </a:solidFill>
                          <a:effectLst/>
                          <a:latin typeface="Calibri" panose="020F0502020204030204" pitchFamily="34" charset="0"/>
                          <a:cs typeface="Calibri" panose="020F0502020204030204" pitchFamily="34" charset="0"/>
                        </a:rPr>
                        <a:t>(n = 21)</a:t>
                      </a:r>
                      <a:endParaRPr kumimoji="0" lang="en-US" sz="1400" b="1"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881" marR="121881" marT="45728" marB="45728" anchor="ctr" horzOverflow="overflow">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1" u="none" strike="noStrike" cap="none" normalizeH="0" baseline="0" dirty="0">
                          <a:ln>
                            <a:noFill/>
                          </a:ln>
                          <a:solidFill>
                            <a:schemeClr val="bg1"/>
                          </a:solidFill>
                          <a:effectLst/>
                          <a:latin typeface="Calibri" panose="020F0502020204030204" pitchFamily="34" charset="0"/>
                          <a:cs typeface="Calibri" panose="020F0502020204030204" pitchFamily="34" charset="0"/>
                        </a:rPr>
                        <a:t>P</a:t>
                      </a:r>
                    </a:p>
                  </a:txBody>
                  <a:tcPr marL="121881" marR="121881" marT="45728" marB="45728" anchor="ctr" horzOverflow="overflow">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2918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Events, n (%)</a:t>
                      </a: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881" marR="121881" marT="45728" marB="45728" anchor="ctr" horzOverflow="overflow">
                    <a:lnT w="12700" cap="flat" cmpd="sng" algn="ctr">
                      <a:solidFill>
                        <a:schemeClr val="bg1"/>
                      </a:solidFill>
                      <a:prstDash val="solid"/>
                      <a:round/>
                      <a:headEnd type="none" w="med" len="med"/>
                      <a:tailEnd type="none" w="med" len="med"/>
                    </a:lnT>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10 (25)</a:t>
                      </a: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881" marR="121881" marT="45728" marB="45728" anchor="ctr" horzOverflow="overflow">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(65)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13 (65)</a:t>
                      </a: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881" marR="121881" marT="45728" marB="45728" anchor="ctr" horzOverflow="overflow">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.005</a:t>
                      </a: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881" marR="121881" marT="45728" marB="45728" anchor="ctr" horzOverflow="overflow">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1"/>
                  </a:ext>
                </a:extLst>
              </a:tr>
              <a:tr h="2918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HR (95% CI)</a:t>
                      </a: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881" marR="121881" marT="45728" marB="45728" anchor="ctr" horzOverflow="overflow">
                    <a:lnR w="12700" cap="flat" cmpd="sng" algn="ctr">
                      <a:noFill/>
                      <a:prstDash val="solid"/>
                      <a:round/>
                      <a:headEnd type="none" w="med" len="med"/>
                      <a:tailEnd type="none" w="med" len="med"/>
                    </a:lnR>
                  </a:tcPr>
                </a:tc>
                <a:tc gridSpan="4">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lang="en-US" altLang="en-US" sz="1400" b="0" kern="0" dirty="0">
                          <a:solidFill>
                            <a:schemeClr val="bg1"/>
                          </a:solidFill>
                          <a:latin typeface="Calibri" panose="020F0502020204030204" pitchFamily="34" charset="0"/>
                          <a:cs typeface="Calibri" panose="020F0502020204030204" pitchFamily="34" charset="0"/>
                        </a:rPr>
                        <a:t>0.302 (0.132-0.692)</a:t>
                      </a:r>
                      <a:endPar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5039591"/>
                  </a:ext>
                </a:extLst>
              </a:tr>
              <a:tr h="2918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time to TD, mo</a:t>
                      </a: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881" marR="121881" marT="45728" marB="45728" anchor="ctr" horzOverflow="overflow"/>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NR</a:t>
                      </a: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881" marR="121881" marT="45728" marB="45728" anchor="ctr" horzOverflow="overflow">
                    <a:lnT w="12700" cap="flat" cmpd="sng" algn="ctr">
                      <a:noFill/>
                      <a:prstDash val="solid"/>
                      <a:round/>
                      <a:headEnd type="none" w="med" len="med"/>
                      <a:tailEnd type="none" w="med" len="med"/>
                    </a:lnT>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11.6</a:t>
                      </a: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881" marR="121881" marT="45728" marB="45728" anchor="ctr" horzOverflow="overflow">
                    <a:lnT w="12700" cap="flat" cmpd="sng" algn="ctr">
                      <a:noFill/>
                      <a:prstDash val="solid"/>
                      <a:round/>
                      <a:headEnd type="none" w="med" len="med"/>
                      <a:tailEnd type="none" w="med" len="med"/>
                    </a:lnT>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.003</a:t>
                      </a: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881" marR="121881" marT="45728" marB="45728" anchor="ctr" horzOverflow="overflow">
                    <a:lnT w="12700" cap="flat" cmpd="sng" algn="ctr">
                      <a:noFill/>
                      <a:prstDash val="solid"/>
                      <a:round/>
                      <a:headEnd type="none" w="med" len="med"/>
                      <a:tailEnd type="none" w="med" len="med"/>
                    </a:lnT>
                  </a:tcPr>
                </a:tc>
                <a:extLst>
                  <a:ext uri="{0D108BD9-81ED-4DB2-BD59-A6C34878D82A}">
                    <a16:rowId xmlns:a16="http://schemas.microsoft.com/office/drawing/2014/main" val="10002"/>
                  </a:ext>
                </a:extLst>
              </a:tr>
            </a:tbl>
          </a:graphicData>
        </a:graphic>
      </p:graphicFrame>
      <p:sp>
        <p:nvSpPr>
          <p:cNvPr id="2" name="TextBox 1">
            <a:extLst>
              <a:ext uri="{FF2B5EF4-FFF2-40B4-BE49-F238E27FC236}">
                <a16:creationId xmlns:a16="http://schemas.microsoft.com/office/drawing/2014/main" id="{F479E54D-C2D1-1EFE-B649-38C0C758F8C4}"/>
              </a:ext>
            </a:extLst>
          </p:cNvPr>
          <p:cNvSpPr txBox="1"/>
          <p:nvPr/>
        </p:nvSpPr>
        <p:spPr bwMode="auto">
          <a:xfrm>
            <a:off x="1128889" y="5856196"/>
            <a:ext cx="5789971"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4" name="TextBox 3">
            <a:extLst>
              <a:ext uri="{FF2B5EF4-FFF2-40B4-BE49-F238E27FC236}">
                <a16:creationId xmlns:a16="http://schemas.microsoft.com/office/drawing/2014/main" id="{AD5354D8-F68C-A470-67F0-A397C1EE8690}"/>
              </a:ext>
            </a:extLst>
          </p:cNvPr>
          <p:cNvSpPr txBox="1"/>
          <p:nvPr/>
        </p:nvSpPr>
        <p:spPr bwMode="auto">
          <a:xfrm rot="16200000">
            <a:off x="-1153897" y="3723316"/>
            <a:ext cx="3422194"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Cumulative Survival</a:t>
            </a:r>
          </a:p>
        </p:txBody>
      </p:sp>
      <p:sp>
        <p:nvSpPr>
          <p:cNvPr id="12" name="TextBox 11">
            <a:extLst>
              <a:ext uri="{FF2B5EF4-FFF2-40B4-BE49-F238E27FC236}">
                <a16:creationId xmlns:a16="http://schemas.microsoft.com/office/drawing/2014/main" id="{97E53280-996A-14E3-A7E0-50D60FE34697}"/>
              </a:ext>
            </a:extLst>
          </p:cNvPr>
          <p:cNvSpPr txBox="1"/>
          <p:nvPr/>
        </p:nvSpPr>
        <p:spPr bwMode="auto">
          <a:xfrm>
            <a:off x="1162756" y="1711520"/>
            <a:ext cx="58024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Time to Transfusion Dependency</a:t>
            </a:r>
          </a:p>
        </p:txBody>
      </p:sp>
      <p:cxnSp>
        <p:nvCxnSpPr>
          <p:cNvPr id="16" name="Straight Connector 15">
            <a:extLst>
              <a:ext uri="{FF2B5EF4-FFF2-40B4-BE49-F238E27FC236}">
                <a16:creationId xmlns:a16="http://schemas.microsoft.com/office/drawing/2014/main" id="{D68DA7DF-E477-FCB6-63F2-D88160818F17}"/>
              </a:ext>
            </a:extLst>
          </p:cNvPr>
          <p:cNvCxnSpPr/>
          <p:nvPr/>
        </p:nvCxnSpPr>
        <p:spPr bwMode="auto">
          <a:xfrm flipV="1">
            <a:off x="1128889" y="2183633"/>
            <a:ext cx="0" cy="3371438"/>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41467A6D-61E4-D922-9A98-FFB3BF461BFB}"/>
              </a:ext>
            </a:extLst>
          </p:cNvPr>
          <p:cNvCxnSpPr>
            <a:cxnSpLocks/>
          </p:cNvCxnSpPr>
          <p:nvPr/>
        </p:nvCxnSpPr>
        <p:spPr bwMode="auto">
          <a:xfrm>
            <a:off x="1116374" y="5556544"/>
            <a:ext cx="5802487"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B39596F8-4B67-198C-6104-2F2AB68AFD8F}"/>
              </a:ext>
            </a:extLst>
          </p:cNvPr>
          <p:cNvCxnSpPr>
            <a:cxnSpLocks/>
          </p:cNvCxnSpPr>
          <p:nvPr/>
        </p:nvCxnSpPr>
        <p:spPr bwMode="auto">
          <a:xfrm flipH="1">
            <a:off x="1069991" y="219688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7EBD5BB9-C868-E16A-626A-912778286757}"/>
              </a:ext>
            </a:extLst>
          </p:cNvPr>
          <p:cNvCxnSpPr>
            <a:cxnSpLocks/>
          </p:cNvCxnSpPr>
          <p:nvPr/>
        </p:nvCxnSpPr>
        <p:spPr bwMode="auto">
          <a:xfrm flipH="1">
            <a:off x="1069991" y="286881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21FAC24B-521F-3E25-4D1A-65D7CF421394}"/>
              </a:ext>
            </a:extLst>
          </p:cNvPr>
          <p:cNvCxnSpPr>
            <a:cxnSpLocks/>
          </p:cNvCxnSpPr>
          <p:nvPr/>
        </p:nvCxnSpPr>
        <p:spPr bwMode="auto">
          <a:xfrm flipH="1">
            <a:off x="1069991" y="354074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F5C57A01-317F-67B7-617A-8C27D4177C61}"/>
              </a:ext>
            </a:extLst>
          </p:cNvPr>
          <p:cNvCxnSpPr>
            <a:cxnSpLocks/>
          </p:cNvCxnSpPr>
          <p:nvPr/>
        </p:nvCxnSpPr>
        <p:spPr bwMode="auto">
          <a:xfrm flipH="1">
            <a:off x="1069991" y="421268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E3BF7D56-B111-DF2E-B790-161A15270B94}"/>
              </a:ext>
            </a:extLst>
          </p:cNvPr>
          <p:cNvCxnSpPr>
            <a:cxnSpLocks/>
          </p:cNvCxnSpPr>
          <p:nvPr/>
        </p:nvCxnSpPr>
        <p:spPr bwMode="auto">
          <a:xfrm flipH="1">
            <a:off x="1069991" y="488461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9425C585-2A19-EA0D-F746-6EDC3397BCB7}"/>
              </a:ext>
            </a:extLst>
          </p:cNvPr>
          <p:cNvCxnSpPr>
            <a:cxnSpLocks/>
          </p:cNvCxnSpPr>
          <p:nvPr/>
        </p:nvCxnSpPr>
        <p:spPr bwMode="auto">
          <a:xfrm flipH="1">
            <a:off x="1069991" y="555654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C7A9863C-62CB-2D9F-AF22-DA8FFC235433}"/>
              </a:ext>
            </a:extLst>
          </p:cNvPr>
          <p:cNvCxnSpPr>
            <a:cxnSpLocks/>
          </p:cNvCxnSpPr>
          <p:nvPr/>
        </p:nvCxnSpPr>
        <p:spPr bwMode="auto">
          <a:xfrm>
            <a:off x="1128889" y="55550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1050A09B-CED9-DF22-0091-3B7D79F803FC}"/>
              </a:ext>
            </a:extLst>
          </p:cNvPr>
          <p:cNvCxnSpPr>
            <a:cxnSpLocks/>
          </p:cNvCxnSpPr>
          <p:nvPr/>
        </p:nvCxnSpPr>
        <p:spPr bwMode="auto">
          <a:xfrm>
            <a:off x="1963571" y="55550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D76C9E5A-F5E1-15DF-11C5-151434629568}"/>
              </a:ext>
            </a:extLst>
          </p:cNvPr>
          <p:cNvCxnSpPr>
            <a:cxnSpLocks/>
          </p:cNvCxnSpPr>
          <p:nvPr/>
        </p:nvCxnSpPr>
        <p:spPr bwMode="auto">
          <a:xfrm>
            <a:off x="2798253" y="55550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90E0C569-6676-FFD8-E390-F087A6658417}"/>
              </a:ext>
            </a:extLst>
          </p:cNvPr>
          <p:cNvCxnSpPr>
            <a:cxnSpLocks/>
          </p:cNvCxnSpPr>
          <p:nvPr/>
        </p:nvCxnSpPr>
        <p:spPr bwMode="auto">
          <a:xfrm>
            <a:off x="3632935" y="55550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7740C907-B7B5-BA2D-DF1E-B1E769E3A676}"/>
              </a:ext>
            </a:extLst>
          </p:cNvPr>
          <p:cNvCxnSpPr>
            <a:cxnSpLocks/>
          </p:cNvCxnSpPr>
          <p:nvPr/>
        </p:nvCxnSpPr>
        <p:spPr bwMode="auto">
          <a:xfrm>
            <a:off x="4467617" y="55550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67667E8F-4E22-C22E-5DDE-B8F313683796}"/>
              </a:ext>
            </a:extLst>
          </p:cNvPr>
          <p:cNvCxnSpPr>
            <a:cxnSpLocks/>
          </p:cNvCxnSpPr>
          <p:nvPr/>
        </p:nvCxnSpPr>
        <p:spPr bwMode="auto">
          <a:xfrm>
            <a:off x="5302299" y="55550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56CCBDFB-417F-D715-218F-9685BFBED166}"/>
              </a:ext>
            </a:extLst>
          </p:cNvPr>
          <p:cNvCxnSpPr>
            <a:cxnSpLocks/>
          </p:cNvCxnSpPr>
          <p:nvPr/>
        </p:nvCxnSpPr>
        <p:spPr bwMode="auto">
          <a:xfrm>
            <a:off x="6136983" y="5555071"/>
            <a:ext cx="0" cy="64008"/>
          </a:xfrm>
          <a:prstGeom prst="line">
            <a:avLst/>
          </a:prstGeom>
          <a:noFill/>
          <a:ln w="28575" cap="flat" cmpd="sng" algn="ctr">
            <a:solidFill>
              <a:schemeClr val="bg1"/>
            </a:solidFill>
            <a:prstDash val="solid"/>
            <a:round/>
            <a:headEnd type="none" w="med" len="med"/>
            <a:tailEnd type="none" w="med" len="med"/>
          </a:ln>
          <a:effectLst/>
        </p:spPr>
      </p:cxnSp>
      <p:sp>
        <p:nvSpPr>
          <p:cNvPr id="35" name="TextBox 34">
            <a:extLst>
              <a:ext uri="{FF2B5EF4-FFF2-40B4-BE49-F238E27FC236}">
                <a16:creationId xmlns:a16="http://schemas.microsoft.com/office/drawing/2014/main" id="{FF8894C5-9F09-674A-FE3A-4E1512C0390D}"/>
              </a:ext>
            </a:extLst>
          </p:cNvPr>
          <p:cNvSpPr txBox="1"/>
          <p:nvPr/>
        </p:nvSpPr>
        <p:spPr bwMode="auto">
          <a:xfrm>
            <a:off x="580242" y="2021319"/>
            <a:ext cx="5234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6" name="TextBox 35">
            <a:extLst>
              <a:ext uri="{FF2B5EF4-FFF2-40B4-BE49-F238E27FC236}">
                <a16:creationId xmlns:a16="http://schemas.microsoft.com/office/drawing/2014/main" id="{3EC423DB-9E93-F057-B705-843B7D04909D}"/>
              </a:ext>
            </a:extLst>
          </p:cNvPr>
          <p:cNvSpPr txBox="1"/>
          <p:nvPr/>
        </p:nvSpPr>
        <p:spPr bwMode="auto">
          <a:xfrm>
            <a:off x="580242" y="2691748"/>
            <a:ext cx="5234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37" name="TextBox 36">
            <a:extLst>
              <a:ext uri="{FF2B5EF4-FFF2-40B4-BE49-F238E27FC236}">
                <a16:creationId xmlns:a16="http://schemas.microsoft.com/office/drawing/2014/main" id="{A220153D-C508-327E-1953-F6756CF59CF5}"/>
              </a:ext>
            </a:extLst>
          </p:cNvPr>
          <p:cNvSpPr txBox="1"/>
          <p:nvPr/>
        </p:nvSpPr>
        <p:spPr bwMode="auto">
          <a:xfrm>
            <a:off x="580242" y="3362177"/>
            <a:ext cx="5234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38" name="TextBox 37">
            <a:extLst>
              <a:ext uri="{FF2B5EF4-FFF2-40B4-BE49-F238E27FC236}">
                <a16:creationId xmlns:a16="http://schemas.microsoft.com/office/drawing/2014/main" id="{0945B293-0CAD-7513-3CDE-06CE4F086318}"/>
              </a:ext>
            </a:extLst>
          </p:cNvPr>
          <p:cNvSpPr txBox="1"/>
          <p:nvPr/>
        </p:nvSpPr>
        <p:spPr bwMode="auto">
          <a:xfrm>
            <a:off x="580242" y="4032606"/>
            <a:ext cx="5234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39" name="TextBox 38">
            <a:extLst>
              <a:ext uri="{FF2B5EF4-FFF2-40B4-BE49-F238E27FC236}">
                <a16:creationId xmlns:a16="http://schemas.microsoft.com/office/drawing/2014/main" id="{E3AE3E00-EA1E-2777-F913-015FA983FBD0}"/>
              </a:ext>
            </a:extLst>
          </p:cNvPr>
          <p:cNvSpPr txBox="1"/>
          <p:nvPr/>
        </p:nvSpPr>
        <p:spPr bwMode="auto">
          <a:xfrm>
            <a:off x="580242" y="4703035"/>
            <a:ext cx="5234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40" name="TextBox 39">
            <a:extLst>
              <a:ext uri="{FF2B5EF4-FFF2-40B4-BE49-F238E27FC236}">
                <a16:creationId xmlns:a16="http://schemas.microsoft.com/office/drawing/2014/main" id="{6FECCBC0-568D-3147-C0A8-C5A4A2225253}"/>
              </a:ext>
            </a:extLst>
          </p:cNvPr>
          <p:cNvSpPr txBox="1"/>
          <p:nvPr/>
        </p:nvSpPr>
        <p:spPr bwMode="auto">
          <a:xfrm>
            <a:off x="580242" y="5373465"/>
            <a:ext cx="5234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0.0</a:t>
            </a:r>
          </a:p>
        </p:txBody>
      </p:sp>
      <p:sp>
        <p:nvSpPr>
          <p:cNvPr id="41" name="TextBox 40">
            <a:extLst>
              <a:ext uri="{FF2B5EF4-FFF2-40B4-BE49-F238E27FC236}">
                <a16:creationId xmlns:a16="http://schemas.microsoft.com/office/drawing/2014/main" id="{063FD2D1-E216-CC1A-1E1A-36BDA86A6440}"/>
              </a:ext>
            </a:extLst>
          </p:cNvPr>
          <p:cNvSpPr txBox="1"/>
          <p:nvPr/>
        </p:nvSpPr>
        <p:spPr bwMode="auto">
          <a:xfrm>
            <a:off x="865752" y="5592938"/>
            <a:ext cx="5234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2" name="TextBox 41">
            <a:extLst>
              <a:ext uri="{FF2B5EF4-FFF2-40B4-BE49-F238E27FC236}">
                <a16:creationId xmlns:a16="http://schemas.microsoft.com/office/drawing/2014/main" id="{F954389F-9213-D3CA-6CD7-28998359F210}"/>
              </a:ext>
            </a:extLst>
          </p:cNvPr>
          <p:cNvSpPr txBox="1"/>
          <p:nvPr/>
        </p:nvSpPr>
        <p:spPr bwMode="auto">
          <a:xfrm>
            <a:off x="1696876" y="5592938"/>
            <a:ext cx="5234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3" name="TextBox 42">
            <a:extLst>
              <a:ext uri="{FF2B5EF4-FFF2-40B4-BE49-F238E27FC236}">
                <a16:creationId xmlns:a16="http://schemas.microsoft.com/office/drawing/2014/main" id="{17343172-E68D-B86C-C392-9E32F66A928C}"/>
              </a:ext>
            </a:extLst>
          </p:cNvPr>
          <p:cNvSpPr txBox="1"/>
          <p:nvPr/>
        </p:nvSpPr>
        <p:spPr bwMode="auto">
          <a:xfrm>
            <a:off x="2490584" y="5592938"/>
            <a:ext cx="5234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44" name="TextBox 43">
            <a:extLst>
              <a:ext uri="{FF2B5EF4-FFF2-40B4-BE49-F238E27FC236}">
                <a16:creationId xmlns:a16="http://schemas.microsoft.com/office/drawing/2014/main" id="{45C32B91-57BB-D3F4-AED3-315A6D9DED4C}"/>
              </a:ext>
            </a:extLst>
          </p:cNvPr>
          <p:cNvSpPr txBox="1"/>
          <p:nvPr/>
        </p:nvSpPr>
        <p:spPr bwMode="auto">
          <a:xfrm>
            <a:off x="3371206" y="5592938"/>
            <a:ext cx="5234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45" name="TextBox 44">
            <a:extLst>
              <a:ext uri="{FF2B5EF4-FFF2-40B4-BE49-F238E27FC236}">
                <a16:creationId xmlns:a16="http://schemas.microsoft.com/office/drawing/2014/main" id="{445C50F8-5ABC-E84B-AF80-51ACB24E8BFD}"/>
              </a:ext>
            </a:extLst>
          </p:cNvPr>
          <p:cNvSpPr txBox="1"/>
          <p:nvPr/>
        </p:nvSpPr>
        <p:spPr bwMode="auto">
          <a:xfrm>
            <a:off x="4209026" y="5592938"/>
            <a:ext cx="5234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46" name="TextBox 45">
            <a:extLst>
              <a:ext uri="{FF2B5EF4-FFF2-40B4-BE49-F238E27FC236}">
                <a16:creationId xmlns:a16="http://schemas.microsoft.com/office/drawing/2014/main" id="{A719ED49-957C-F30A-D560-6022D1FA64B1}"/>
              </a:ext>
            </a:extLst>
          </p:cNvPr>
          <p:cNvSpPr txBox="1"/>
          <p:nvPr/>
        </p:nvSpPr>
        <p:spPr bwMode="auto">
          <a:xfrm>
            <a:off x="4989011" y="5592938"/>
            <a:ext cx="621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47" name="TextBox 46">
            <a:extLst>
              <a:ext uri="{FF2B5EF4-FFF2-40B4-BE49-F238E27FC236}">
                <a16:creationId xmlns:a16="http://schemas.microsoft.com/office/drawing/2014/main" id="{0F94E1DB-4452-698E-CA5D-4979C5954E27}"/>
              </a:ext>
            </a:extLst>
          </p:cNvPr>
          <p:cNvSpPr txBox="1"/>
          <p:nvPr/>
        </p:nvSpPr>
        <p:spPr bwMode="auto">
          <a:xfrm>
            <a:off x="5740247" y="5592938"/>
            <a:ext cx="7934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120</a:t>
            </a:r>
          </a:p>
        </p:txBody>
      </p:sp>
      <p:sp>
        <p:nvSpPr>
          <p:cNvPr id="48" name="TextBox 47">
            <a:extLst>
              <a:ext uri="{FF2B5EF4-FFF2-40B4-BE49-F238E27FC236}">
                <a16:creationId xmlns:a16="http://schemas.microsoft.com/office/drawing/2014/main" id="{DC0D5942-05A2-424B-98D1-E9ACF4B5E99B}"/>
              </a:ext>
            </a:extLst>
          </p:cNvPr>
          <p:cNvSpPr txBox="1"/>
          <p:nvPr/>
        </p:nvSpPr>
        <p:spPr bwMode="auto">
          <a:xfrm>
            <a:off x="5113689" y="3589799"/>
            <a:ext cx="96286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LEN</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Placebo</a:t>
            </a:r>
          </a:p>
        </p:txBody>
      </p:sp>
      <p:cxnSp>
        <p:nvCxnSpPr>
          <p:cNvPr id="50" name="Straight Connector 49">
            <a:extLst>
              <a:ext uri="{FF2B5EF4-FFF2-40B4-BE49-F238E27FC236}">
                <a16:creationId xmlns:a16="http://schemas.microsoft.com/office/drawing/2014/main" id="{883E54AF-D92A-7119-EC08-B70C2689B2BF}"/>
              </a:ext>
            </a:extLst>
          </p:cNvPr>
          <p:cNvCxnSpPr>
            <a:cxnSpLocks/>
          </p:cNvCxnSpPr>
          <p:nvPr/>
        </p:nvCxnSpPr>
        <p:spPr bwMode="auto">
          <a:xfrm flipH="1">
            <a:off x="4839924" y="3777892"/>
            <a:ext cx="298174" cy="0"/>
          </a:xfrm>
          <a:prstGeom prst="line">
            <a:avLst/>
          </a:prstGeom>
          <a:noFill/>
          <a:ln w="28575" cap="flat" cmpd="sng" algn="ctr">
            <a:solidFill>
              <a:schemeClr val="accent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E9790541-7D13-8365-929D-BBC26B06183E}"/>
              </a:ext>
            </a:extLst>
          </p:cNvPr>
          <p:cNvCxnSpPr>
            <a:cxnSpLocks/>
          </p:cNvCxnSpPr>
          <p:nvPr/>
        </p:nvCxnSpPr>
        <p:spPr bwMode="auto">
          <a:xfrm flipH="1">
            <a:off x="4839924" y="4045858"/>
            <a:ext cx="298174" cy="0"/>
          </a:xfrm>
          <a:prstGeom prst="line">
            <a:avLst/>
          </a:prstGeom>
          <a:noFill/>
          <a:ln w="28575" cap="flat" cmpd="sng" algn="ctr">
            <a:solidFill>
              <a:schemeClr val="accent3"/>
            </a:solidFill>
            <a:prstDash val="solid"/>
            <a:round/>
            <a:headEnd type="none" w="med" len="med"/>
            <a:tailEnd type="none" w="med" len="med"/>
          </a:ln>
          <a:effectLst/>
        </p:spPr>
      </p:cxnSp>
      <p:grpSp>
        <p:nvGrpSpPr>
          <p:cNvPr id="55" name="Group 54">
            <a:extLst>
              <a:ext uri="{FF2B5EF4-FFF2-40B4-BE49-F238E27FC236}">
                <a16:creationId xmlns:a16="http://schemas.microsoft.com/office/drawing/2014/main" id="{C7E94A25-A87E-E4C4-9B92-978B6CF7A002}"/>
              </a:ext>
            </a:extLst>
          </p:cNvPr>
          <p:cNvGrpSpPr/>
          <p:nvPr/>
        </p:nvGrpSpPr>
        <p:grpSpPr>
          <a:xfrm>
            <a:off x="1177871" y="2187347"/>
            <a:ext cx="3776421" cy="2402238"/>
            <a:chOff x="1177871" y="2355742"/>
            <a:chExt cx="3776421" cy="2402238"/>
          </a:xfrm>
        </p:grpSpPr>
        <p:sp>
          <p:nvSpPr>
            <p:cNvPr id="53" name="Freeform 52">
              <a:extLst>
                <a:ext uri="{FF2B5EF4-FFF2-40B4-BE49-F238E27FC236}">
                  <a16:creationId xmlns:a16="http://schemas.microsoft.com/office/drawing/2014/main" id="{2E54ECED-0249-9DC8-B1A1-4394E4B004AE}"/>
                </a:ext>
              </a:extLst>
            </p:cNvPr>
            <p:cNvSpPr/>
            <p:nvPr/>
          </p:nvSpPr>
          <p:spPr bwMode="auto">
            <a:xfrm>
              <a:off x="1281193" y="2872353"/>
              <a:ext cx="3673099" cy="1885627"/>
            </a:xfrm>
            <a:custGeom>
              <a:avLst/>
              <a:gdLst>
                <a:gd name="connsiteX0" fmla="*/ 3673099 w 3673099"/>
                <a:gd name="connsiteY0" fmla="*/ 1885627 h 1885627"/>
                <a:gd name="connsiteX1" fmla="*/ 1343187 w 3673099"/>
                <a:gd name="connsiteY1" fmla="*/ 1885627 h 1885627"/>
                <a:gd name="connsiteX2" fmla="*/ 1343187 w 3673099"/>
                <a:gd name="connsiteY2" fmla="*/ 1647986 h 1885627"/>
                <a:gd name="connsiteX3" fmla="*/ 1208868 w 3673099"/>
                <a:gd name="connsiteY3" fmla="*/ 1647986 h 1885627"/>
                <a:gd name="connsiteX4" fmla="*/ 1208868 w 3673099"/>
                <a:gd name="connsiteY4" fmla="*/ 1384515 h 1885627"/>
                <a:gd name="connsiteX5" fmla="*/ 692258 w 3673099"/>
                <a:gd name="connsiteY5" fmla="*/ 1384515 h 1885627"/>
                <a:gd name="connsiteX6" fmla="*/ 692258 w 3673099"/>
                <a:gd name="connsiteY6" fmla="*/ 1203701 h 1885627"/>
                <a:gd name="connsiteX7" fmla="*/ 330631 w 3673099"/>
                <a:gd name="connsiteY7" fmla="*/ 1203701 h 1885627"/>
                <a:gd name="connsiteX8" fmla="*/ 330631 w 3673099"/>
                <a:gd name="connsiteY8" fmla="*/ 1022888 h 1885627"/>
                <a:gd name="connsiteX9" fmla="*/ 175648 w 3673099"/>
                <a:gd name="connsiteY9" fmla="*/ 1022888 h 1885627"/>
                <a:gd name="connsiteX10" fmla="*/ 175648 w 3673099"/>
                <a:gd name="connsiteY10" fmla="*/ 836908 h 1885627"/>
                <a:gd name="connsiteX11" fmla="*/ 113654 w 3673099"/>
                <a:gd name="connsiteY11" fmla="*/ 836908 h 1885627"/>
                <a:gd name="connsiteX12" fmla="*/ 113654 w 3673099"/>
                <a:gd name="connsiteY12" fmla="*/ 671593 h 1885627"/>
                <a:gd name="connsiteX13" fmla="*/ 103322 w 3673099"/>
                <a:gd name="connsiteY13" fmla="*/ 671593 h 1885627"/>
                <a:gd name="connsiteX14" fmla="*/ 103322 w 3673099"/>
                <a:gd name="connsiteY14" fmla="*/ 501111 h 1885627"/>
                <a:gd name="connsiteX15" fmla="*/ 77492 w 3673099"/>
                <a:gd name="connsiteY15" fmla="*/ 501111 h 1885627"/>
                <a:gd name="connsiteX16" fmla="*/ 77492 w 3673099"/>
                <a:gd name="connsiteY16" fmla="*/ 325464 h 1885627"/>
                <a:gd name="connsiteX17" fmla="*/ 30997 w 3673099"/>
                <a:gd name="connsiteY17" fmla="*/ 325464 h 1885627"/>
                <a:gd name="connsiteX18" fmla="*/ 30997 w 3673099"/>
                <a:gd name="connsiteY18" fmla="*/ 160149 h 1885627"/>
                <a:gd name="connsiteX19" fmla="*/ 0 w 3673099"/>
                <a:gd name="connsiteY19" fmla="*/ 160149 h 1885627"/>
                <a:gd name="connsiteX20" fmla="*/ 0 w 3673099"/>
                <a:gd name="connsiteY20" fmla="*/ 0 h 1885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673099" h="1885627">
                  <a:moveTo>
                    <a:pt x="3673099" y="1885627"/>
                  </a:moveTo>
                  <a:lnTo>
                    <a:pt x="1343187" y="1885627"/>
                  </a:lnTo>
                  <a:lnTo>
                    <a:pt x="1343187" y="1647986"/>
                  </a:lnTo>
                  <a:lnTo>
                    <a:pt x="1208868" y="1647986"/>
                  </a:lnTo>
                  <a:lnTo>
                    <a:pt x="1208868" y="1384515"/>
                  </a:lnTo>
                  <a:lnTo>
                    <a:pt x="692258" y="1384515"/>
                  </a:lnTo>
                  <a:lnTo>
                    <a:pt x="692258" y="1203701"/>
                  </a:lnTo>
                  <a:lnTo>
                    <a:pt x="330631" y="1203701"/>
                  </a:lnTo>
                  <a:lnTo>
                    <a:pt x="330631" y="1022888"/>
                  </a:lnTo>
                  <a:lnTo>
                    <a:pt x="175648" y="1022888"/>
                  </a:lnTo>
                  <a:lnTo>
                    <a:pt x="175648" y="836908"/>
                  </a:lnTo>
                  <a:lnTo>
                    <a:pt x="113654" y="836908"/>
                  </a:lnTo>
                  <a:lnTo>
                    <a:pt x="113654" y="671593"/>
                  </a:lnTo>
                  <a:lnTo>
                    <a:pt x="103322" y="671593"/>
                  </a:lnTo>
                  <a:lnTo>
                    <a:pt x="103322" y="501111"/>
                  </a:lnTo>
                  <a:lnTo>
                    <a:pt x="77492" y="501111"/>
                  </a:lnTo>
                  <a:lnTo>
                    <a:pt x="77492" y="325464"/>
                  </a:lnTo>
                  <a:lnTo>
                    <a:pt x="30997" y="325464"/>
                  </a:lnTo>
                  <a:lnTo>
                    <a:pt x="30997" y="160149"/>
                  </a:lnTo>
                  <a:lnTo>
                    <a:pt x="0" y="160149"/>
                  </a:lnTo>
                  <a:lnTo>
                    <a:pt x="0" y="0"/>
                  </a:lnTo>
                </a:path>
              </a:pathLst>
            </a:custGeom>
            <a:noFill/>
            <a:ln w="28575">
              <a:solidFill>
                <a:schemeClr val="accent3"/>
              </a:solidFill>
              <a:miter lim="800000"/>
              <a:headEnd/>
              <a:tailEnd/>
            </a:ln>
          </p:spPr>
          <p:txBody>
            <a:bodyPr rtlCol="0" anchor="ctr"/>
            <a:lstStyle/>
            <a:p>
              <a:pPr algn="ctr"/>
              <a:endParaRPr lang="en-US"/>
            </a:p>
          </p:txBody>
        </p:sp>
        <p:sp>
          <p:nvSpPr>
            <p:cNvPr id="54" name="Freeform 53">
              <a:extLst>
                <a:ext uri="{FF2B5EF4-FFF2-40B4-BE49-F238E27FC236}">
                  <a16:creationId xmlns:a16="http://schemas.microsoft.com/office/drawing/2014/main" id="{5697923E-8F22-1A22-78B8-12AE6296206E}"/>
                </a:ext>
              </a:extLst>
            </p:cNvPr>
            <p:cNvSpPr/>
            <p:nvPr/>
          </p:nvSpPr>
          <p:spPr bwMode="auto">
            <a:xfrm>
              <a:off x="1177871" y="2355742"/>
              <a:ext cx="98212" cy="516611"/>
            </a:xfrm>
            <a:custGeom>
              <a:avLst/>
              <a:gdLst>
                <a:gd name="connsiteX0" fmla="*/ 0 w 108488"/>
                <a:gd name="connsiteY0" fmla="*/ 0 h 516611"/>
                <a:gd name="connsiteX1" fmla="*/ 0 w 108488"/>
                <a:gd name="connsiteY1" fmla="*/ 82658 h 516611"/>
                <a:gd name="connsiteX2" fmla="*/ 25831 w 108488"/>
                <a:gd name="connsiteY2" fmla="*/ 82658 h 516611"/>
                <a:gd name="connsiteX3" fmla="*/ 25831 w 108488"/>
                <a:gd name="connsiteY3" fmla="*/ 180814 h 516611"/>
                <a:gd name="connsiteX4" fmla="*/ 25831 w 108488"/>
                <a:gd name="connsiteY4" fmla="*/ 180814 h 516611"/>
                <a:gd name="connsiteX5" fmla="*/ 67160 w 108488"/>
                <a:gd name="connsiteY5" fmla="*/ 180814 h 516611"/>
                <a:gd name="connsiteX6" fmla="*/ 67160 w 108488"/>
                <a:gd name="connsiteY6" fmla="*/ 335797 h 516611"/>
                <a:gd name="connsiteX7" fmla="*/ 67160 w 108488"/>
                <a:gd name="connsiteY7" fmla="*/ 335797 h 516611"/>
                <a:gd name="connsiteX8" fmla="*/ 108488 w 108488"/>
                <a:gd name="connsiteY8" fmla="*/ 335797 h 516611"/>
                <a:gd name="connsiteX9" fmla="*/ 108488 w 108488"/>
                <a:gd name="connsiteY9" fmla="*/ 516611 h 516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488" h="516611">
                  <a:moveTo>
                    <a:pt x="0" y="0"/>
                  </a:moveTo>
                  <a:lnTo>
                    <a:pt x="0" y="82658"/>
                  </a:lnTo>
                  <a:lnTo>
                    <a:pt x="25831" y="82658"/>
                  </a:lnTo>
                  <a:lnTo>
                    <a:pt x="25831" y="180814"/>
                  </a:lnTo>
                  <a:lnTo>
                    <a:pt x="25831" y="180814"/>
                  </a:lnTo>
                  <a:lnTo>
                    <a:pt x="67160" y="180814"/>
                  </a:lnTo>
                  <a:lnTo>
                    <a:pt x="67160" y="335797"/>
                  </a:lnTo>
                  <a:lnTo>
                    <a:pt x="67160" y="335797"/>
                  </a:lnTo>
                  <a:lnTo>
                    <a:pt x="108488" y="335797"/>
                  </a:lnTo>
                  <a:lnTo>
                    <a:pt x="108488" y="516611"/>
                  </a:lnTo>
                </a:path>
              </a:pathLst>
            </a:custGeom>
            <a:noFill/>
            <a:ln w="28575">
              <a:solidFill>
                <a:schemeClr val="accent3"/>
              </a:solidFill>
              <a:miter lim="800000"/>
              <a:headEnd/>
              <a:tailEnd/>
            </a:ln>
          </p:spPr>
          <p:txBody>
            <a:bodyPr rtlCol="0" anchor="ctr"/>
            <a:lstStyle/>
            <a:p>
              <a:pPr algn="ctr"/>
              <a:endParaRPr lang="en-US"/>
            </a:p>
          </p:txBody>
        </p:sp>
      </p:grpSp>
      <p:sp>
        <p:nvSpPr>
          <p:cNvPr id="52" name="Freeform 51">
            <a:extLst>
              <a:ext uri="{FF2B5EF4-FFF2-40B4-BE49-F238E27FC236}">
                <a16:creationId xmlns:a16="http://schemas.microsoft.com/office/drawing/2014/main" id="{0C25E050-E126-37C8-F6A2-887C7F41D25E}"/>
              </a:ext>
            </a:extLst>
          </p:cNvPr>
          <p:cNvSpPr/>
          <p:nvPr/>
        </p:nvSpPr>
        <p:spPr bwMode="auto">
          <a:xfrm>
            <a:off x="1172705" y="2192513"/>
            <a:ext cx="5548393" cy="929899"/>
          </a:xfrm>
          <a:custGeom>
            <a:avLst/>
            <a:gdLst>
              <a:gd name="connsiteX0" fmla="*/ 5548393 w 5548393"/>
              <a:gd name="connsiteY0" fmla="*/ 929899 h 929899"/>
              <a:gd name="connsiteX1" fmla="*/ 759417 w 5548393"/>
              <a:gd name="connsiteY1" fmla="*/ 929899 h 929899"/>
              <a:gd name="connsiteX2" fmla="*/ 759417 w 5548393"/>
              <a:gd name="connsiteY2" fmla="*/ 836909 h 929899"/>
              <a:gd name="connsiteX3" fmla="*/ 697424 w 5548393"/>
              <a:gd name="connsiteY3" fmla="*/ 836909 h 929899"/>
              <a:gd name="connsiteX4" fmla="*/ 697424 w 5548393"/>
              <a:gd name="connsiteY4" fmla="*/ 718089 h 929899"/>
              <a:gd name="connsiteX5" fmla="*/ 480448 w 5548393"/>
              <a:gd name="connsiteY5" fmla="*/ 718089 h 929899"/>
              <a:gd name="connsiteX6" fmla="*/ 480448 w 5548393"/>
              <a:gd name="connsiteY6" fmla="*/ 619933 h 929899"/>
              <a:gd name="connsiteX7" fmla="*/ 315132 w 5548393"/>
              <a:gd name="connsiteY7" fmla="*/ 619933 h 929899"/>
              <a:gd name="connsiteX8" fmla="*/ 315132 w 5548393"/>
              <a:gd name="connsiteY8" fmla="*/ 521777 h 929899"/>
              <a:gd name="connsiteX9" fmla="*/ 289302 w 5548393"/>
              <a:gd name="connsiteY9" fmla="*/ 521777 h 929899"/>
              <a:gd name="connsiteX10" fmla="*/ 289302 w 5548393"/>
              <a:gd name="connsiteY10" fmla="*/ 433953 h 929899"/>
              <a:gd name="connsiteX11" fmla="*/ 289302 w 5548393"/>
              <a:gd name="connsiteY11" fmla="*/ 433953 h 929899"/>
              <a:gd name="connsiteX12" fmla="*/ 242807 w 5548393"/>
              <a:gd name="connsiteY12" fmla="*/ 433953 h 929899"/>
              <a:gd name="connsiteX13" fmla="*/ 242807 w 5548393"/>
              <a:gd name="connsiteY13" fmla="*/ 351295 h 929899"/>
              <a:gd name="connsiteX14" fmla="*/ 196312 w 5548393"/>
              <a:gd name="connsiteY14" fmla="*/ 351295 h 929899"/>
              <a:gd name="connsiteX15" fmla="*/ 196312 w 5548393"/>
              <a:gd name="connsiteY15" fmla="*/ 263472 h 929899"/>
              <a:gd name="connsiteX16" fmla="*/ 129153 w 5548393"/>
              <a:gd name="connsiteY16" fmla="*/ 263472 h 929899"/>
              <a:gd name="connsiteX17" fmla="*/ 129153 w 5548393"/>
              <a:gd name="connsiteY17" fmla="*/ 175648 h 929899"/>
              <a:gd name="connsiteX18" fmla="*/ 0 w 5548393"/>
              <a:gd name="connsiteY18" fmla="*/ 175648 h 929899"/>
              <a:gd name="connsiteX19" fmla="*/ 0 w 5548393"/>
              <a:gd name="connsiteY19" fmla="*/ 0 h 929899"/>
              <a:gd name="connsiteX20" fmla="*/ 0 w 5548393"/>
              <a:gd name="connsiteY20" fmla="*/ 0 h 929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548393" h="929899">
                <a:moveTo>
                  <a:pt x="5548393" y="929899"/>
                </a:moveTo>
                <a:lnTo>
                  <a:pt x="759417" y="929899"/>
                </a:lnTo>
                <a:lnTo>
                  <a:pt x="759417" y="836909"/>
                </a:lnTo>
                <a:lnTo>
                  <a:pt x="697424" y="836909"/>
                </a:lnTo>
                <a:lnTo>
                  <a:pt x="697424" y="718089"/>
                </a:lnTo>
                <a:lnTo>
                  <a:pt x="480448" y="718089"/>
                </a:lnTo>
                <a:lnTo>
                  <a:pt x="480448" y="619933"/>
                </a:lnTo>
                <a:lnTo>
                  <a:pt x="315132" y="619933"/>
                </a:lnTo>
                <a:lnTo>
                  <a:pt x="315132" y="521777"/>
                </a:lnTo>
                <a:lnTo>
                  <a:pt x="289302" y="521777"/>
                </a:lnTo>
                <a:lnTo>
                  <a:pt x="289302" y="433953"/>
                </a:lnTo>
                <a:lnTo>
                  <a:pt x="289302" y="433953"/>
                </a:lnTo>
                <a:lnTo>
                  <a:pt x="242807" y="433953"/>
                </a:lnTo>
                <a:lnTo>
                  <a:pt x="242807" y="351295"/>
                </a:lnTo>
                <a:lnTo>
                  <a:pt x="196312" y="351295"/>
                </a:lnTo>
                <a:lnTo>
                  <a:pt x="196312" y="263472"/>
                </a:lnTo>
                <a:lnTo>
                  <a:pt x="129153" y="263472"/>
                </a:lnTo>
                <a:lnTo>
                  <a:pt x="129153" y="175648"/>
                </a:lnTo>
                <a:lnTo>
                  <a:pt x="0" y="175648"/>
                </a:lnTo>
                <a:lnTo>
                  <a:pt x="0" y="0"/>
                </a:lnTo>
                <a:lnTo>
                  <a:pt x="0" y="0"/>
                </a:lnTo>
              </a:path>
            </a:pathLst>
          </a:custGeom>
          <a:noFill/>
          <a:ln w="28575">
            <a:solidFill>
              <a:schemeClr val="accent1"/>
            </a:solidFill>
            <a:miter lim="800000"/>
            <a:headEnd/>
            <a:tailEnd/>
          </a:ln>
        </p:spPr>
        <p:txBody>
          <a:bodyPr rtlCol="0" anchor="ctr"/>
          <a:lstStyle/>
          <a:p>
            <a:pPr algn="ctr"/>
            <a:endParaRPr lang="en-US"/>
          </a:p>
        </p:txBody>
      </p:sp>
      <p:grpSp>
        <p:nvGrpSpPr>
          <p:cNvPr id="24593" name="Group 24592">
            <a:extLst>
              <a:ext uri="{FF2B5EF4-FFF2-40B4-BE49-F238E27FC236}">
                <a16:creationId xmlns:a16="http://schemas.microsoft.com/office/drawing/2014/main" id="{9C03919E-97D9-B9D8-26DD-056F8819BE7C}"/>
              </a:ext>
            </a:extLst>
          </p:cNvPr>
          <p:cNvGrpSpPr/>
          <p:nvPr/>
        </p:nvGrpSpPr>
        <p:grpSpPr>
          <a:xfrm>
            <a:off x="1362020" y="2616439"/>
            <a:ext cx="5481151" cy="681664"/>
            <a:chOff x="1362020" y="2784834"/>
            <a:chExt cx="5481151" cy="681664"/>
          </a:xfrm>
        </p:grpSpPr>
        <p:sp>
          <p:nvSpPr>
            <p:cNvPr id="56" name="TextBox 55">
              <a:extLst>
                <a:ext uri="{FF2B5EF4-FFF2-40B4-BE49-F238E27FC236}">
                  <a16:creationId xmlns:a16="http://schemas.microsoft.com/office/drawing/2014/main" id="{200F42CF-B1CA-D0B7-FE6D-70CCD965B1C6}"/>
                </a:ext>
              </a:extLst>
            </p:cNvPr>
            <p:cNvSpPr txBox="1"/>
            <p:nvPr/>
          </p:nvSpPr>
          <p:spPr bwMode="auto">
            <a:xfrm>
              <a:off x="1362020" y="2784834"/>
              <a:ext cx="247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57" name="TextBox 56">
              <a:extLst>
                <a:ext uri="{FF2B5EF4-FFF2-40B4-BE49-F238E27FC236}">
                  <a16:creationId xmlns:a16="http://schemas.microsoft.com/office/drawing/2014/main" id="{F011C8AD-6D41-209F-7501-2B6316BB479A}"/>
                </a:ext>
              </a:extLst>
            </p:cNvPr>
            <p:cNvSpPr txBox="1"/>
            <p:nvPr/>
          </p:nvSpPr>
          <p:spPr bwMode="auto">
            <a:xfrm>
              <a:off x="1699271" y="2886341"/>
              <a:ext cx="247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58" name="TextBox 57">
              <a:extLst>
                <a:ext uri="{FF2B5EF4-FFF2-40B4-BE49-F238E27FC236}">
                  <a16:creationId xmlns:a16="http://schemas.microsoft.com/office/drawing/2014/main" id="{35AFC476-DF3B-1C40-4543-B48A371151FE}"/>
                </a:ext>
              </a:extLst>
            </p:cNvPr>
            <p:cNvSpPr txBox="1"/>
            <p:nvPr/>
          </p:nvSpPr>
          <p:spPr bwMode="auto">
            <a:xfrm>
              <a:off x="1485745" y="2788093"/>
              <a:ext cx="247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59" name="TextBox 58">
              <a:extLst>
                <a:ext uri="{FF2B5EF4-FFF2-40B4-BE49-F238E27FC236}">
                  <a16:creationId xmlns:a16="http://schemas.microsoft.com/office/drawing/2014/main" id="{E251AD3A-0D1B-174C-794D-4E4ECF912EFE}"/>
                </a:ext>
              </a:extLst>
            </p:cNvPr>
            <p:cNvSpPr txBox="1"/>
            <p:nvPr/>
          </p:nvSpPr>
          <p:spPr bwMode="auto">
            <a:xfrm>
              <a:off x="1509214" y="2788909"/>
              <a:ext cx="247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60" name="TextBox 59">
              <a:extLst>
                <a:ext uri="{FF2B5EF4-FFF2-40B4-BE49-F238E27FC236}">
                  <a16:creationId xmlns:a16="http://schemas.microsoft.com/office/drawing/2014/main" id="{9769A0C6-FA88-D526-EEBF-089B2DD3A609}"/>
                </a:ext>
              </a:extLst>
            </p:cNvPr>
            <p:cNvSpPr txBox="1"/>
            <p:nvPr/>
          </p:nvSpPr>
          <p:spPr bwMode="auto">
            <a:xfrm>
              <a:off x="1998201" y="3097166"/>
              <a:ext cx="247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61" name="TextBox 60">
              <a:extLst>
                <a:ext uri="{FF2B5EF4-FFF2-40B4-BE49-F238E27FC236}">
                  <a16:creationId xmlns:a16="http://schemas.microsoft.com/office/drawing/2014/main" id="{A13A5982-FD22-ADBE-DCBD-078F4E758678}"/>
                </a:ext>
              </a:extLst>
            </p:cNvPr>
            <p:cNvSpPr txBox="1"/>
            <p:nvPr/>
          </p:nvSpPr>
          <p:spPr bwMode="auto">
            <a:xfrm>
              <a:off x="2207026" y="3097166"/>
              <a:ext cx="247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62" name="TextBox 61">
              <a:extLst>
                <a:ext uri="{FF2B5EF4-FFF2-40B4-BE49-F238E27FC236}">
                  <a16:creationId xmlns:a16="http://schemas.microsoft.com/office/drawing/2014/main" id="{0C22D904-1864-2972-9C61-96CC55D633A6}"/>
                </a:ext>
              </a:extLst>
            </p:cNvPr>
            <p:cNvSpPr txBox="1"/>
            <p:nvPr/>
          </p:nvSpPr>
          <p:spPr bwMode="auto">
            <a:xfrm>
              <a:off x="2555684" y="3097166"/>
              <a:ext cx="247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63" name="TextBox 62">
              <a:extLst>
                <a:ext uri="{FF2B5EF4-FFF2-40B4-BE49-F238E27FC236}">
                  <a16:creationId xmlns:a16="http://schemas.microsoft.com/office/drawing/2014/main" id="{EBB04B76-5389-7148-F499-8957EC4C272C}"/>
                </a:ext>
              </a:extLst>
            </p:cNvPr>
            <p:cNvSpPr txBox="1"/>
            <p:nvPr/>
          </p:nvSpPr>
          <p:spPr bwMode="auto">
            <a:xfrm>
              <a:off x="2837292" y="3097166"/>
              <a:ext cx="247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4576" name="TextBox 24575">
              <a:extLst>
                <a:ext uri="{FF2B5EF4-FFF2-40B4-BE49-F238E27FC236}">
                  <a16:creationId xmlns:a16="http://schemas.microsoft.com/office/drawing/2014/main" id="{C4A17C56-A87B-CE90-2785-C6C99D4A2D0D}"/>
                </a:ext>
              </a:extLst>
            </p:cNvPr>
            <p:cNvSpPr txBox="1"/>
            <p:nvPr/>
          </p:nvSpPr>
          <p:spPr bwMode="auto">
            <a:xfrm>
              <a:off x="3035843" y="3097166"/>
              <a:ext cx="247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4577" name="TextBox 24576">
              <a:extLst>
                <a:ext uri="{FF2B5EF4-FFF2-40B4-BE49-F238E27FC236}">
                  <a16:creationId xmlns:a16="http://schemas.microsoft.com/office/drawing/2014/main" id="{B00BAC47-49F5-651C-382A-11267FBF667F}"/>
                </a:ext>
              </a:extLst>
            </p:cNvPr>
            <p:cNvSpPr txBox="1"/>
            <p:nvPr/>
          </p:nvSpPr>
          <p:spPr bwMode="auto">
            <a:xfrm>
              <a:off x="2047170" y="3097166"/>
              <a:ext cx="247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4579" name="TextBox 24578">
              <a:extLst>
                <a:ext uri="{FF2B5EF4-FFF2-40B4-BE49-F238E27FC236}">
                  <a16:creationId xmlns:a16="http://schemas.microsoft.com/office/drawing/2014/main" id="{1D794C53-1BC1-4AC9-5EAC-DF9164C33474}"/>
                </a:ext>
              </a:extLst>
            </p:cNvPr>
            <p:cNvSpPr txBox="1"/>
            <p:nvPr/>
          </p:nvSpPr>
          <p:spPr bwMode="auto">
            <a:xfrm>
              <a:off x="6595721" y="3097166"/>
              <a:ext cx="247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4580" name="TextBox 24579">
              <a:extLst>
                <a:ext uri="{FF2B5EF4-FFF2-40B4-BE49-F238E27FC236}">
                  <a16:creationId xmlns:a16="http://schemas.microsoft.com/office/drawing/2014/main" id="{61620ED9-8C41-0C2B-3D78-18E34E18ED6D}"/>
                </a:ext>
              </a:extLst>
            </p:cNvPr>
            <p:cNvSpPr txBox="1"/>
            <p:nvPr/>
          </p:nvSpPr>
          <p:spPr bwMode="auto">
            <a:xfrm>
              <a:off x="3105670" y="3097166"/>
              <a:ext cx="247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4581" name="TextBox 24580">
              <a:extLst>
                <a:ext uri="{FF2B5EF4-FFF2-40B4-BE49-F238E27FC236}">
                  <a16:creationId xmlns:a16="http://schemas.microsoft.com/office/drawing/2014/main" id="{03A5F4D9-3F06-B35E-6474-A2647E5F905A}"/>
                </a:ext>
              </a:extLst>
            </p:cNvPr>
            <p:cNvSpPr txBox="1"/>
            <p:nvPr/>
          </p:nvSpPr>
          <p:spPr bwMode="auto">
            <a:xfrm>
              <a:off x="3060293" y="3097166"/>
              <a:ext cx="247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4582" name="TextBox 24581">
              <a:extLst>
                <a:ext uri="{FF2B5EF4-FFF2-40B4-BE49-F238E27FC236}">
                  <a16:creationId xmlns:a16="http://schemas.microsoft.com/office/drawing/2014/main" id="{565D5E6C-A3C9-7D7D-D9C8-D56728D1A1CB}"/>
                </a:ext>
              </a:extLst>
            </p:cNvPr>
            <p:cNvSpPr txBox="1"/>
            <p:nvPr/>
          </p:nvSpPr>
          <p:spPr bwMode="auto">
            <a:xfrm>
              <a:off x="3265676" y="3097166"/>
              <a:ext cx="247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4583" name="TextBox 24582">
              <a:extLst>
                <a:ext uri="{FF2B5EF4-FFF2-40B4-BE49-F238E27FC236}">
                  <a16:creationId xmlns:a16="http://schemas.microsoft.com/office/drawing/2014/main" id="{A11C6F8E-CDA9-05B6-E1A1-3ED21A9AB9ED}"/>
                </a:ext>
              </a:extLst>
            </p:cNvPr>
            <p:cNvSpPr txBox="1"/>
            <p:nvPr/>
          </p:nvSpPr>
          <p:spPr bwMode="auto">
            <a:xfrm>
              <a:off x="3325266" y="3097166"/>
              <a:ext cx="247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4584" name="TextBox 24583">
              <a:extLst>
                <a:ext uri="{FF2B5EF4-FFF2-40B4-BE49-F238E27FC236}">
                  <a16:creationId xmlns:a16="http://schemas.microsoft.com/office/drawing/2014/main" id="{902D6167-E0A0-ED21-4B60-53449E3F2429}"/>
                </a:ext>
              </a:extLst>
            </p:cNvPr>
            <p:cNvSpPr txBox="1"/>
            <p:nvPr/>
          </p:nvSpPr>
          <p:spPr bwMode="auto">
            <a:xfrm>
              <a:off x="3446255" y="3097166"/>
              <a:ext cx="247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4585" name="TextBox 24584">
              <a:extLst>
                <a:ext uri="{FF2B5EF4-FFF2-40B4-BE49-F238E27FC236}">
                  <a16:creationId xmlns:a16="http://schemas.microsoft.com/office/drawing/2014/main" id="{BD88EA06-D06D-297C-0D40-0813C209328C}"/>
                </a:ext>
              </a:extLst>
            </p:cNvPr>
            <p:cNvSpPr txBox="1"/>
            <p:nvPr/>
          </p:nvSpPr>
          <p:spPr bwMode="auto">
            <a:xfrm>
              <a:off x="3865348" y="3097166"/>
              <a:ext cx="247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4586" name="TextBox 24585">
              <a:extLst>
                <a:ext uri="{FF2B5EF4-FFF2-40B4-BE49-F238E27FC236}">
                  <a16:creationId xmlns:a16="http://schemas.microsoft.com/office/drawing/2014/main" id="{92517800-F99F-7467-FF2D-4983012812FE}"/>
                </a:ext>
              </a:extLst>
            </p:cNvPr>
            <p:cNvSpPr txBox="1"/>
            <p:nvPr/>
          </p:nvSpPr>
          <p:spPr bwMode="auto">
            <a:xfrm>
              <a:off x="3608252" y="3097166"/>
              <a:ext cx="247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4587" name="TextBox 24586">
              <a:extLst>
                <a:ext uri="{FF2B5EF4-FFF2-40B4-BE49-F238E27FC236}">
                  <a16:creationId xmlns:a16="http://schemas.microsoft.com/office/drawing/2014/main" id="{F7954066-F0D9-97A4-4D55-4CAD39015CB7}"/>
                </a:ext>
              </a:extLst>
            </p:cNvPr>
            <p:cNvSpPr txBox="1"/>
            <p:nvPr/>
          </p:nvSpPr>
          <p:spPr bwMode="auto">
            <a:xfrm>
              <a:off x="3630914" y="3097166"/>
              <a:ext cx="247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4588" name="TextBox 24587">
              <a:extLst>
                <a:ext uri="{FF2B5EF4-FFF2-40B4-BE49-F238E27FC236}">
                  <a16:creationId xmlns:a16="http://schemas.microsoft.com/office/drawing/2014/main" id="{9E818329-9697-44E8-E1E8-4FE4769A4F36}"/>
                </a:ext>
              </a:extLst>
            </p:cNvPr>
            <p:cNvSpPr txBox="1"/>
            <p:nvPr/>
          </p:nvSpPr>
          <p:spPr bwMode="auto">
            <a:xfrm>
              <a:off x="4512665" y="3097166"/>
              <a:ext cx="247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4589" name="TextBox 24588">
              <a:extLst>
                <a:ext uri="{FF2B5EF4-FFF2-40B4-BE49-F238E27FC236}">
                  <a16:creationId xmlns:a16="http://schemas.microsoft.com/office/drawing/2014/main" id="{848D965D-633E-1850-5BDA-09528D8CFB5F}"/>
                </a:ext>
              </a:extLst>
            </p:cNvPr>
            <p:cNvSpPr txBox="1"/>
            <p:nvPr/>
          </p:nvSpPr>
          <p:spPr bwMode="auto">
            <a:xfrm>
              <a:off x="4863965" y="3097166"/>
              <a:ext cx="247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4590" name="TextBox 24589">
              <a:extLst>
                <a:ext uri="{FF2B5EF4-FFF2-40B4-BE49-F238E27FC236}">
                  <a16:creationId xmlns:a16="http://schemas.microsoft.com/office/drawing/2014/main" id="{5E448252-8FEB-0633-70F0-83AA195F480A}"/>
                </a:ext>
              </a:extLst>
            </p:cNvPr>
            <p:cNvSpPr txBox="1"/>
            <p:nvPr/>
          </p:nvSpPr>
          <p:spPr bwMode="auto">
            <a:xfrm>
              <a:off x="4179593" y="3097166"/>
              <a:ext cx="247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4591" name="TextBox 24590">
              <a:extLst>
                <a:ext uri="{FF2B5EF4-FFF2-40B4-BE49-F238E27FC236}">
                  <a16:creationId xmlns:a16="http://schemas.microsoft.com/office/drawing/2014/main" id="{1D9B1F10-DC38-8DA7-F159-0C5147608DAC}"/>
                </a:ext>
              </a:extLst>
            </p:cNvPr>
            <p:cNvSpPr txBox="1"/>
            <p:nvPr/>
          </p:nvSpPr>
          <p:spPr bwMode="auto">
            <a:xfrm>
              <a:off x="6274894" y="3097166"/>
              <a:ext cx="247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4592" name="TextBox 24591">
              <a:extLst>
                <a:ext uri="{FF2B5EF4-FFF2-40B4-BE49-F238E27FC236}">
                  <a16:creationId xmlns:a16="http://schemas.microsoft.com/office/drawing/2014/main" id="{1033F8D4-A82B-E7A3-DF5E-A63706D6A4A1}"/>
                </a:ext>
              </a:extLst>
            </p:cNvPr>
            <p:cNvSpPr txBox="1"/>
            <p:nvPr/>
          </p:nvSpPr>
          <p:spPr bwMode="auto">
            <a:xfrm>
              <a:off x="5545933" y="3097166"/>
              <a:ext cx="247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grpSp>
      <p:sp>
        <p:nvSpPr>
          <p:cNvPr id="24594" name="TextBox 24593">
            <a:extLst>
              <a:ext uri="{FF2B5EF4-FFF2-40B4-BE49-F238E27FC236}">
                <a16:creationId xmlns:a16="http://schemas.microsoft.com/office/drawing/2014/main" id="{5B04C5C5-42AD-78A5-2ED0-24F1B7D64BDB}"/>
              </a:ext>
            </a:extLst>
          </p:cNvPr>
          <p:cNvSpPr txBox="1"/>
          <p:nvPr/>
        </p:nvSpPr>
        <p:spPr bwMode="auto">
          <a:xfrm>
            <a:off x="1336391" y="3344153"/>
            <a:ext cx="247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4595" name="TextBox 24594">
            <a:extLst>
              <a:ext uri="{FF2B5EF4-FFF2-40B4-BE49-F238E27FC236}">
                <a16:creationId xmlns:a16="http://schemas.microsoft.com/office/drawing/2014/main" id="{4A959641-4339-E3A8-C59A-F2177A5FC15A}"/>
              </a:ext>
            </a:extLst>
          </p:cNvPr>
          <p:cNvSpPr txBox="1"/>
          <p:nvPr/>
        </p:nvSpPr>
        <p:spPr bwMode="auto">
          <a:xfrm>
            <a:off x="2078229" y="3891525"/>
            <a:ext cx="247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4596" name="TextBox 24595">
            <a:extLst>
              <a:ext uri="{FF2B5EF4-FFF2-40B4-BE49-F238E27FC236}">
                <a16:creationId xmlns:a16="http://schemas.microsoft.com/office/drawing/2014/main" id="{9197E3D4-5F01-C1B3-F455-8BFB3DDB68B1}"/>
              </a:ext>
            </a:extLst>
          </p:cNvPr>
          <p:cNvSpPr txBox="1"/>
          <p:nvPr/>
        </p:nvSpPr>
        <p:spPr bwMode="auto">
          <a:xfrm>
            <a:off x="2047170" y="3891525"/>
            <a:ext cx="247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4597" name="TextBox 24596">
            <a:extLst>
              <a:ext uri="{FF2B5EF4-FFF2-40B4-BE49-F238E27FC236}">
                <a16:creationId xmlns:a16="http://schemas.microsoft.com/office/drawing/2014/main" id="{F6BAB758-02F8-37CD-9874-E685FA022776}"/>
              </a:ext>
            </a:extLst>
          </p:cNvPr>
          <p:cNvSpPr txBox="1"/>
          <p:nvPr/>
        </p:nvSpPr>
        <p:spPr bwMode="auto">
          <a:xfrm>
            <a:off x="4830253" y="4398955"/>
            <a:ext cx="247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4598" name="TextBox 24597">
            <a:extLst>
              <a:ext uri="{FF2B5EF4-FFF2-40B4-BE49-F238E27FC236}">
                <a16:creationId xmlns:a16="http://schemas.microsoft.com/office/drawing/2014/main" id="{33E94BCB-86B0-9844-F60E-266FBE0809B2}"/>
              </a:ext>
            </a:extLst>
          </p:cNvPr>
          <p:cNvSpPr txBox="1"/>
          <p:nvPr/>
        </p:nvSpPr>
        <p:spPr bwMode="auto">
          <a:xfrm>
            <a:off x="2674528" y="4398955"/>
            <a:ext cx="247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4599" name="TextBox 24598">
            <a:extLst>
              <a:ext uri="{FF2B5EF4-FFF2-40B4-BE49-F238E27FC236}">
                <a16:creationId xmlns:a16="http://schemas.microsoft.com/office/drawing/2014/main" id="{B1F7FB3B-B6CE-7F79-83FF-4C20C8EA67A1}"/>
              </a:ext>
            </a:extLst>
          </p:cNvPr>
          <p:cNvSpPr txBox="1"/>
          <p:nvPr/>
        </p:nvSpPr>
        <p:spPr bwMode="auto">
          <a:xfrm>
            <a:off x="3307431" y="4398955"/>
            <a:ext cx="247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4600" name="TextBox 24599">
            <a:extLst>
              <a:ext uri="{FF2B5EF4-FFF2-40B4-BE49-F238E27FC236}">
                <a16:creationId xmlns:a16="http://schemas.microsoft.com/office/drawing/2014/main" id="{D71EFF02-B96B-F6F7-93E7-FA5C2DD37128}"/>
              </a:ext>
            </a:extLst>
          </p:cNvPr>
          <p:cNvSpPr txBox="1"/>
          <p:nvPr/>
        </p:nvSpPr>
        <p:spPr bwMode="auto">
          <a:xfrm>
            <a:off x="3059981" y="4394886"/>
            <a:ext cx="247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Tree>
    <p:extLst>
      <p:ext uri="{BB962C8B-B14F-4D97-AF65-F5344CB8AC3E}">
        <p14:creationId xmlns:p14="http://schemas.microsoft.com/office/powerpoint/2010/main" val="8119671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dirty="0"/>
              <a:t>Sintra-REV: Secondary Efficacy Outcomes</a:t>
            </a:r>
            <a:endParaRPr lang="en-US" altLang="en-US" dirty="0"/>
          </a:p>
        </p:txBody>
      </p:sp>
      <p:sp>
        <p:nvSpPr>
          <p:cNvPr id="6" name="Content Placeholder 5">
            <a:extLst>
              <a:ext uri="{FF2B5EF4-FFF2-40B4-BE49-F238E27FC236}">
                <a16:creationId xmlns:a16="http://schemas.microsoft.com/office/drawing/2014/main" id="{9365D4A0-7642-001F-223C-97FD66875F6E}"/>
              </a:ext>
            </a:extLst>
          </p:cNvPr>
          <p:cNvSpPr>
            <a:spLocks noGrp="1"/>
          </p:cNvSpPr>
          <p:nvPr>
            <p:ph sz="half" idx="2"/>
          </p:nvPr>
        </p:nvSpPr>
        <p:spPr>
          <a:xfrm>
            <a:off x="6850250" y="1510730"/>
            <a:ext cx="4908363" cy="4679462"/>
          </a:xfrm>
        </p:spPr>
        <p:txBody>
          <a:bodyPr/>
          <a:lstStyle/>
          <a:p>
            <a:r>
              <a:rPr lang="en-US" altLang="en-US" sz="2400" b="0" i="1" kern="0" dirty="0"/>
              <a:t>TP53</a:t>
            </a:r>
            <a:r>
              <a:rPr lang="en-US" altLang="en-US" sz="2400" b="0" kern="0" dirty="0"/>
              <a:t> mutation at baseline</a:t>
            </a:r>
          </a:p>
          <a:p>
            <a:pPr lvl="1"/>
            <a:r>
              <a:rPr lang="en-US" altLang="en-US" sz="2200" b="0" kern="0" dirty="0"/>
              <a:t>Len: 6 (20.7%); 2 had ER, 4 had </a:t>
            </a:r>
            <a:br>
              <a:rPr lang="en-US" altLang="en-US" sz="2200" b="0" kern="0" dirty="0"/>
            </a:br>
            <a:r>
              <a:rPr lang="en-US" altLang="en-US" sz="2200" b="0" kern="0" dirty="0" err="1"/>
              <a:t>CyR</a:t>
            </a:r>
            <a:r>
              <a:rPr lang="en-US" altLang="en-US" sz="2200" b="0" kern="0" dirty="0"/>
              <a:t>; clonal size decreased in </a:t>
            </a:r>
            <a:br>
              <a:rPr lang="en-US" altLang="en-US" sz="2200" b="0" kern="0" dirty="0"/>
            </a:br>
            <a:r>
              <a:rPr lang="en-US" altLang="en-US" sz="2200" b="0" kern="0" dirty="0"/>
              <a:t>5 during treatment</a:t>
            </a:r>
          </a:p>
          <a:p>
            <a:pPr lvl="1"/>
            <a:r>
              <a:rPr lang="en-US" altLang="en-US" sz="2200" b="0" kern="0" dirty="0"/>
              <a:t>Placebo: 5 (27.8%); VAF remained stable in 4 and increased in 1</a:t>
            </a:r>
          </a:p>
          <a:p>
            <a:r>
              <a:rPr lang="en-US" altLang="en-US" sz="2400" b="0" kern="0" dirty="0"/>
              <a:t>Median VAF decreased in </a:t>
            </a:r>
            <a:r>
              <a:rPr lang="en-US" altLang="en-US" sz="2400" b="0" kern="0" dirty="0" err="1"/>
              <a:t>len</a:t>
            </a:r>
            <a:r>
              <a:rPr lang="en-US" altLang="en-US" sz="2400" b="0" kern="0" dirty="0"/>
              <a:t> arm and was lower than placebo arm at 12 </a:t>
            </a:r>
            <a:r>
              <a:rPr lang="en-US" altLang="en-US" sz="2400" b="0" kern="0" dirty="0" err="1"/>
              <a:t>wk</a:t>
            </a:r>
            <a:r>
              <a:rPr lang="en-US" altLang="en-US" sz="2400" b="0" kern="0" dirty="0"/>
              <a:t> (</a:t>
            </a:r>
            <a:r>
              <a:rPr lang="en-US" altLang="en-US" sz="2400" b="0" i="1" kern="0" dirty="0"/>
              <a:t>P</a:t>
            </a:r>
            <a:r>
              <a:rPr lang="en-US" altLang="en-US" sz="2400" b="0" kern="0" dirty="0"/>
              <a:t> &lt;.01) and 2 </a:t>
            </a:r>
            <a:r>
              <a:rPr lang="en-US" altLang="en-US" sz="2400" b="0" kern="0" dirty="0" err="1"/>
              <a:t>yr</a:t>
            </a:r>
            <a:r>
              <a:rPr lang="en-US" altLang="en-US" sz="2400" b="0" kern="0" dirty="0"/>
              <a:t> (</a:t>
            </a:r>
            <a:r>
              <a:rPr lang="en-US" altLang="en-US" sz="2400" b="0" i="1" kern="0" dirty="0"/>
              <a:t>P</a:t>
            </a:r>
            <a:r>
              <a:rPr lang="en-US" altLang="en-US" sz="2400" b="0" kern="0" dirty="0"/>
              <a:t> = .056)</a:t>
            </a:r>
          </a:p>
        </p:txBody>
      </p:sp>
      <p:graphicFrame>
        <p:nvGraphicFramePr>
          <p:cNvPr id="46112" name="Group 32">
            <a:extLst>
              <a:ext uri="{FF2B5EF4-FFF2-40B4-BE49-F238E27FC236}">
                <a16:creationId xmlns:a16="http://schemas.microsoft.com/office/drawing/2014/main" id="{D7C5433A-81C8-4628-823D-0376ECD29BDF}"/>
              </a:ext>
            </a:extLst>
          </p:cNvPr>
          <p:cNvGraphicFramePr>
            <a:graphicFrameLocks noGrp="1"/>
          </p:cNvGraphicFramePr>
          <p:nvPr>
            <p:extLst>
              <p:ext uri="{D42A27DB-BD31-4B8C-83A1-F6EECF244321}">
                <p14:modId xmlns:p14="http://schemas.microsoft.com/office/powerpoint/2010/main" val="1731186885"/>
              </p:ext>
            </p:extLst>
          </p:nvPr>
        </p:nvGraphicFramePr>
        <p:xfrm>
          <a:off x="727073" y="1604963"/>
          <a:ext cx="5993324" cy="3139520"/>
        </p:xfrm>
        <a:graphic>
          <a:graphicData uri="http://schemas.openxmlformats.org/drawingml/2006/table">
            <a:tbl>
              <a:tblPr/>
              <a:tblGrid>
                <a:gridCol w="2762192">
                  <a:extLst>
                    <a:ext uri="{9D8B030D-6E8A-4147-A177-3AD203B41FA5}">
                      <a16:colId xmlns:a16="http://schemas.microsoft.com/office/drawing/2014/main" val="20000"/>
                    </a:ext>
                  </a:extLst>
                </a:gridCol>
                <a:gridCol w="1395606">
                  <a:extLst>
                    <a:ext uri="{9D8B030D-6E8A-4147-A177-3AD203B41FA5}">
                      <a16:colId xmlns:a16="http://schemas.microsoft.com/office/drawing/2014/main" val="975444713"/>
                    </a:ext>
                  </a:extLst>
                </a:gridCol>
                <a:gridCol w="1061874">
                  <a:extLst>
                    <a:ext uri="{9D8B030D-6E8A-4147-A177-3AD203B41FA5}">
                      <a16:colId xmlns:a16="http://schemas.microsoft.com/office/drawing/2014/main" val="20001"/>
                    </a:ext>
                  </a:extLst>
                </a:gridCol>
                <a:gridCol w="773652">
                  <a:extLst>
                    <a:ext uri="{9D8B030D-6E8A-4147-A177-3AD203B41FA5}">
                      <a16:colId xmlns:a16="http://schemas.microsoft.com/office/drawing/2014/main" val="2230824666"/>
                    </a:ext>
                  </a:extLst>
                </a:gridCol>
              </a:tblGrid>
              <a:tr h="36913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Lenalidomide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P</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797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Erythroid response,* n/N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Hb at EoT, g/dL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28/36 (77.8)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&lt;.001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975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Cytogenetic response, n/N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32/34 (94.1)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28/32 (87.5)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4/32 (12.5)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&lt;.001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914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OS, yr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975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Conversion to AML,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to AML,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TP53</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mut, n/N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(15)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 (33.3)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(23.8)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97812508"/>
                  </a:ext>
                </a:extLst>
              </a:tr>
            </a:tbl>
          </a:graphicData>
        </a:graphic>
      </p:graphicFrame>
      <p:sp>
        <p:nvSpPr>
          <p:cNvPr id="3" name="Text Box 15">
            <a:extLst>
              <a:ext uri="{FF2B5EF4-FFF2-40B4-BE49-F238E27FC236}">
                <a16:creationId xmlns:a16="http://schemas.microsoft.com/office/drawing/2014/main" id="{3CC3DDB6-31B7-7FD2-8926-1D1A9E16787A}"/>
              </a:ext>
            </a:extLst>
          </p:cNvPr>
          <p:cNvSpPr txBox="1">
            <a:spLocks noChangeArrowheads="1"/>
          </p:cNvSpPr>
          <p:nvPr/>
        </p:nvSpPr>
        <p:spPr bwMode="auto">
          <a:xfrm>
            <a:off x="421629" y="637115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Cadenas. ASH 2022. Abstr 460.</a:t>
            </a:r>
            <a:endParaRPr lang="en-US" altLang="en-US" sz="1200" b="0" dirty="0">
              <a:solidFill>
                <a:schemeClr val="bg2"/>
              </a:solidFill>
              <a:latin typeface="Calibri" panose="020F0502020204030204" pitchFamily="34" charset="0"/>
            </a:endParaRPr>
          </a:p>
        </p:txBody>
      </p:sp>
      <p:sp>
        <p:nvSpPr>
          <p:cNvPr id="2" name="TextBox 1">
            <a:extLst>
              <a:ext uri="{FF2B5EF4-FFF2-40B4-BE49-F238E27FC236}">
                <a16:creationId xmlns:a16="http://schemas.microsoft.com/office/drawing/2014/main" id="{DB4D0F9E-8606-D397-BF40-A3788F1C7B76}"/>
              </a:ext>
            </a:extLst>
          </p:cNvPr>
          <p:cNvSpPr txBox="1"/>
          <p:nvPr/>
        </p:nvSpPr>
        <p:spPr bwMode="auto">
          <a:xfrm>
            <a:off x="727073" y="4771561"/>
            <a:ext cx="3115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*IWG MDS 2006 criteria.</a:t>
            </a:r>
          </a:p>
        </p:txBody>
      </p:sp>
    </p:spTree>
    <p:extLst>
      <p:ext uri="{BB962C8B-B14F-4D97-AF65-F5344CB8AC3E}">
        <p14:creationId xmlns:p14="http://schemas.microsoft.com/office/powerpoint/2010/main" val="19854997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dirty="0"/>
              <a:t>Sintra-REV: Safety Analysis</a:t>
            </a:r>
            <a:endParaRPr lang="en-US" altLang="en-US" dirty="0"/>
          </a:p>
        </p:txBody>
      </p:sp>
      <p:graphicFrame>
        <p:nvGraphicFramePr>
          <p:cNvPr id="46112" name="Group 32">
            <a:extLst>
              <a:ext uri="{FF2B5EF4-FFF2-40B4-BE49-F238E27FC236}">
                <a16:creationId xmlns:a16="http://schemas.microsoft.com/office/drawing/2014/main" id="{D7C5433A-81C8-4628-823D-0376ECD29BDF}"/>
              </a:ext>
            </a:extLst>
          </p:cNvPr>
          <p:cNvGraphicFramePr>
            <a:graphicFrameLocks noGrp="1"/>
          </p:cNvGraphicFramePr>
          <p:nvPr>
            <p:extLst>
              <p:ext uri="{D42A27DB-BD31-4B8C-83A1-F6EECF244321}">
                <p14:modId xmlns:p14="http://schemas.microsoft.com/office/powerpoint/2010/main" val="4041774736"/>
              </p:ext>
            </p:extLst>
          </p:nvPr>
        </p:nvGraphicFramePr>
        <p:xfrm>
          <a:off x="727072" y="1604963"/>
          <a:ext cx="10779128" cy="4297856"/>
        </p:xfrm>
        <a:graphic>
          <a:graphicData uri="http://schemas.openxmlformats.org/drawingml/2006/table">
            <a:tbl>
              <a:tblPr/>
              <a:tblGrid>
                <a:gridCol w="4246692">
                  <a:extLst>
                    <a:ext uri="{9D8B030D-6E8A-4147-A177-3AD203B41FA5}">
                      <a16:colId xmlns:a16="http://schemas.microsoft.com/office/drawing/2014/main" val="20000"/>
                    </a:ext>
                  </a:extLst>
                </a:gridCol>
                <a:gridCol w="1645450">
                  <a:extLst>
                    <a:ext uri="{9D8B030D-6E8A-4147-A177-3AD203B41FA5}">
                      <a16:colId xmlns:a16="http://schemas.microsoft.com/office/drawing/2014/main" val="975444713"/>
                    </a:ext>
                  </a:extLst>
                </a:gridCol>
                <a:gridCol w="1645450">
                  <a:extLst>
                    <a:ext uri="{9D8B030D-6E8A-4147-A177-3AD203B41FA5}">
                      <a16:colId xmlns:a16="http://schemas.microsoft.com/office/drawing/2014/main" val="2808673295"/>
                    </a:ext>
                  </a:extLst>
                </a:gridCol>
                <a:gridCol w="1620768">
                  <a:extLst>
                    <a:ext uri="{9D8B030D-6E8A-4147-A177-3AD203B41FA5}">
                      <a16:colId xmlns:a16="http://schemas.microsoft.com/office/drawing/2014/main" val="20001"/>
                    </a:ext>
                  </a:extLst>
                </a:gridCol>
                <a:gridCol w="1620768">
                  <a:extLst>
                    <a:ext uri="{9D8B030D-6E8A-4147-A177-3AD203B41FA5}">
                      <a16:colId xmlns:a16="http://schemas.microsoft.com/office/drawing/2014/main" val="1620196401"/>
                    </a:ext>
                  </a:extLst>
                </a:gridCol>
              </a:tblGrid>
              <a:tr h="448503">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Nonhematologic AE,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Lenalidomide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000"/>
                  </a:ext>
                </a:extLst>
              </a:tr>
              <a:tr h="256292">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961615603"/>
                  </a:ext>
                </a:extLst>
              </a:tr>
              <a:tr h="2562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Gastrointestinal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(46.8)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562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Vascular (PE/DVT)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(9.6)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562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Asthenia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(10.5)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(9.6)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562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Appetite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97812508"/>
                  </a:ext>
                </a:extLst>
              </a:tr>
              <a:tr h="2562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Somnolence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37632700"/>
                  </a:ext>
                </a:extLst>
              </a:tr>
              <a:tr h="2562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Pruritus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(10.6)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02349238"/>
                  </a:ext>
                </a:extLst>
              </a:tr>
              <a:tr h="2562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Rash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(28.6)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00877893"/>
                  </a:ext>
                </a:extLst>
              </a:tr>
              <a:tr h="2562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Hypothyroidism</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44869104"/>
                  </a:ext>
                </a:extLst>
              </a:tr>
              <a:tr h="2562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Second solid tumor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65102878"/>
                  </a:ext>
                </a:extLst>
              </a:tr>
            </a:tbl>
          </a:graphicData>
        </a:graphic>
      </p:graphicFrame>
      <p:sp>
        <p:nvSpPr>
          <p:cNvPr id="3" name="Text Box 15">
            <a:extLst>
              <a:ext uri="{FF2B5EF4-FFF2-40B4-BE49-F238E27FC236}">
                <a16:creationId xmlns:a16="http://schemas.microsoft.com/office/drawing/2014/main" id="{3CC3DDB6-31B7-7FD2-8926-1D1A9E16787A}"/>
              </a:ext>
            </a:extLst>
          </p:cNvPr>
          <p:cNvSpPr txBox="1">
            <a:spLocks noChangeArrowheads="1"/>
          </p:cNvSpPr>
          <p:nvPr/>
        </p:nvSpPr>
        <p:spPr bwMode="auto">
          <a:xfrm>
            <a:off x="430507" y="636228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Cadenas. ASH 2022. Abstr 460.</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2796860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Sintra-REV: Investigators’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dirty="0"/>
              <a:t>In patients with non‒transfusion dependent MDS with del(5q), early treatment with low doses of lenalidomide at 5 mg/day prolonged time to transfusion dependency compared with placebo</a:t>
            </a:r>
          </a:p>
          <a:p>
            <a:pPr lvl="1"/>
            <a:r>
              <a:rPr lang="en-US" altLang="en-US" dirty="0"/>
              <a:t>Risk of transfusion dependency reduced by 69.8%</a:t>
            </a:r>
          </a:p>
          <a:p>
            <a:pPr lvl="1"/>
            <a:r>
              <a:rPr lang="en-US" altLang="en-US" b="0" kern="0" dirty="0"/>
              <a:t>Erythroid responses reached in 77.8% of patients and cytogenetic responses achieved in 94.1% of patients who received lenalidomide</a:t>
            </a:r>
          </a:p>
          <a:p>
            <a:r>
              <a:rPr lang="en-US" altLang="en-US" b="0" kern="0" dirty="0"/>
              <a:t>Lenalidomide </a:t>
            </a:r>
            <a:r>
              <a:rPr lang="en-US" altLang="en-US" dirty="0"/>
              <a:t>demonstrated </a:t>
            </a:r>
            <a:r>
              <a:rPr lang="en-US" altLang="en-US" b="0" kern="0" dirty="0"/>
              <a:t>acceptable safety profile with no clinically relevant hematologic toxicities</a:t>
            </a:r>
          </a:p>
          <a:p>
            <a:r>
              <a:rPr lang="en-US" altLang="en-US" sz="2800" b="0" kern="0" dirty="0"/>
              <a:t>Lenalidomide did not promote clonal evolution, even in patients with </a:t>
            </a:r>
            <a:r>
              <a:rPr lang="en-US" altLang="en-US" sz="2800" b="0" i="1" kern="0" dirty="0"/>
              <a:t>TP53</a:t>
            </a:r>
            <a:r>
              <a:rPr lang="en-US" altLang="en-US" sz="2800" b="0" kern="0" dirty="0"/>
              <a:t> mutations</a:t>
            </a:r>
          </a:p>
        </p:txBody>
      </p:sp>
      <p:sp>
        <p:nvSpPr>
          <p:cNvPr id="2" name="Text Box 15">
            <a:extLst>
              <a:ext uri="{FF2B5EF4-FFF2-40B4-BE49-F238E27FC236}">
                <a16:creationId xmlns:a16="http://schemas.microsoft.com/office/drawing/2014/main" id="{8EDFDA6B-6C6B-8D3F-D11E-9E337031E3A3}"/>
              </a:ext>
            </a:extLst>
          </p:cNvPr>
          <p:cNvSpPr txBox="1">
            <a:spLocks noChangeArrowheads="1"/>
          </p:cNvSpPr>
          <p:nvPr/>
        </p:nvSpPr>
        <p:spPr bwMode="auto">
          <a:xfrm>
            <a:off x="430507" y="637115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Cadenas. ASH 2022. Abstr 460.</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56M7VY3CDVN5-1188345409-1</_dlc_DocId>
    <_dlc_DocIdUrl xmlns="d54cbe69-32bd-412a-b004-9152f949605e">
      <Url>https://intranet.clinicaloptions.com/mews/oncology/ONC_2022_ASH_CF_(5667)/MDS_MPN_460_Lopez_Cadenas/_layouts/15/DocIdRedir.aspx?ID=56M7VY3CDVN5-1188345409-1</Url>
      <Description>56M7VY3CDVN5-1188345409-1</Description>
    </_dlc_DocIdUrl>
    <Document_x0020_Category xmlns="4bab4257-a567-4acd-a412-c203c9f4d731">Conference Capsule Slides</Document_x0020_Category>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ct:contentTypeSchema xmlns:ct="http://schemas.microsoft.com/office/2006/metadata/contentType" xmlns:ma="http://schemas.microsoft.com/office/2006/metadata/properties/metaAttributes" ct:_="" ma:_="" ma:contentTypeName="Document" ma:contentTypeID="0x010100AE55AA0AD72E48488BB5E200959A4633" ma:contentTypeVersion="1" ma:contentTypeDescription="Create a new document." ma:contentTypeScope="" ma:versionID="9c31f83884b369810cd153cdc90e27ff">
  <xsd:schema xmlns:xsd="http://www.w3.org/2001/XMLSchema" xmlns:xs="http://www.w3.org/2001/XMLSchema" xmlns:p="http://schemas.microsoft.com/office/2006/metadata/properties" xmlns:ns2="d54cbe69-32bd-412a-b004-9152f949605e" xmlns:ns3="4bab4257-a567-4acd-a412-c203c9f4d731" targetNamespace="http://schemas.microsoft.com/office/2006/metadata/properties" ma:root="true" ma:fieldsID="7fe69d9bd69cb7afc676d4709b3ea796" ns2:_="" ns3:_="">
    <xsd:import namespace="d54cbe69-32bd-412a-b004-9152f949605e"/>
    <xsd:import namespace="4bab4257-a567-4acd-a412-c203c9f4d731"/>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4bab4257-a567-4acd-a412-c203c9f4d731"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5BA55BC3-5A03-47C2-8EC3-D964C3B5E779}">
  <ds:schemaRefs>
    <ds:schemaRef ds:uri="http://purl.org/dc/terms/"/>
    <ds:schemaRef ds:uri="http://schemas.microsoft.com/office/2006/documentManagement/types"/>
    <ds:schemaRef ds:uri="4bab4257-a567-4acd-a412-c203c9f4d731"/>
    <ds:schemaRef ds:uri="http://purl.org/dc/elements/1.1/"/>
    <ds:schemaRef ds:uri="http://schemas.microsoft.com/office/infopath/2007/PartnerControls"/>
    <ds:schemaRef ds:uri="http://purl.org/dc/dcmitype/"/>
    <ds:schemaRef ds:uri="http://schemas.microsoft.com/office/2006/metadata/properties"/>
    <ds:schemaRef ds:uri="http://schemas.openxmlformats.org/package/2006/metadata/core-properties"/>
    <ds:schemaRef ds:uri="d54cbe69-32bd-412a-b004-9152f949605e"/>
    <ds:schemaRef ds:uri="http://www.w3.org/XML/1998/namespace"/>
  </ds:schemaRefs>
</ds:datastoreItem>
</file>

<file path=customXml/itemProps3.xml><?xml version="1.0" encoding="utf-8"?>
<ds:datastoreItem xmlns:ds="http://schemas.openxmlformats.org/officeDocument/2006/customXml" ds:itemID="{7CB9A37D-DDD4-438A-A0AF-411FF8A85DD4}">
  <ds:schemaRefs>
    <ds:schemaRef ds:uri="http://schemas.microsoft.com/sharepoint/events"/>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5FA8B020-1C45-4B95-954B-11CB7B07C3D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4bab4257-a567-4acd-a412-c203c9f4d73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2811</TotalTime>
  <Words>1718</Words>
  <Application>Microsoft Office PowerPoint</Application>
  <PresentationFormat>Widescreen</PresentationFormat>
  <Paragraphs>327</Paragraphs>
  <Slides>10</Slides>
  <Notes>10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10</vt:i4>
      </vt:variant>
    </vt:vector>
  </HeadingPairs>
  <TitlesOfParts>
    <vt:vector size="16" baseType="lpstr">
      <vt:lpstr>Arial</vt:lpstr>
      <vt:lpstr>Calibri</vt:lpstr>
      <vt:lpstr>Times</vt:lpstr>
      <vt:lpstr>Wingdings</vt:lpstr>
      <vt:lpstr>2022_CCO_Template</vt:lpstr>
      <vt:lpstr>4_2017_HTAA_Diabetes</vt:lpstr>
      <vt:lpstr>Sintra-REV: Final Results of Low-Dose Lenalidomide vs Placebo in Non‒Transfusion Dependent Patients With Low-Risk del(5q) MDS</vt:lpstr>
      <vt:lpstr>About These Slides</vt:lpstr>
      <vt:lpstr>Sintra-REV: Background</vt:lpstr>
      <vt:lpstr>Sintra-REV: Study Design</vt:lpstr>
      <vt:lpstr>Sintra-REV: Baseline Characteristics</vt:lpstr>
      <vt:lpstr>Sintra-REV: Time to Transfusion Dependency in  ITT Population (Primary Endpoint)</vt:lpstr>
      <vt:lpstr>Sintra-REV: Secondary Efficacy Outcomes</vt:lpstr>
      <vt:lpstr>Sintra-REV: Safety Analysis</vt:lpstr>
      <vt:lpstr>Sintra-REV: Investigators’ Conclusions</vt:lpstr>
      <vt:lpstr>Go Online for More CCO  Coverage of ASH 2022!</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Sintra-REV: Final Results of Low-Dose Lenalidomide vs Placebo in Non‒Transfusion Dependent Patients With Low-Risk del(5q) MDS</dc:title>
  <dc:creator>Preferred User</dc:creator>
  <cp:lastModifiedBy>Jessica Buckley</cp:lastModifiedBy>
  <cp:revision>90</cp:revision>
  <cp:lastPrinted>2016-09-26T20:21:49Z</cp:lastPrinted>
  <dcterms:created xsi:type="dcterms:W3CDTF">2005-05-27T15:08:01Z</dcterms:created>
  <dcterms:modified xsi:type="dcterms:W3CDTF">2022-12-15T17:19:46Z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e6c27902-89d7-4288-993a-cdbd8e77dd8b</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0x010100AE55AA0AD72E48488BB5E200959A4633</vt:lpwstr>
  </property>
  <property fmtid="{D5CDD505-2E9C-101B-9397-08002B2CF9AE}" pid="9" name="MediaServiceImageTags">
    <vt:lpwstr/>
  </property>
</Properties>
</file>