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553" r:id="rId9"/>
    <p:sldId id="547" r:id="rId10"/>
    <p:sldId id="548" r:id="rId11"/>
    <p:sldId id="549" r:id="rId12"/>
    <p:sldId id="550" r:id="rId13"/>
    <p:sldId id="551" r:id="rId14"/>
    <p:sldId id="554"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4" clrIdx="15">
    <p:extLst>
      <p:ext uri="{19B8F6BF-5375-455C-9EA6-DF929625EA0E}">
        <p15:presenceInfo xmlns:p15="http://schemas.microsoft.com/office/powerpoint/2012/main" userId="S::mbecker@clinicaloptions.com::a16991b8-7bb5-4da5-98af-c360d036dd20" providerId="AD"/>
      </p:ext>
    </p:extLst>
  </p:cmAuthor>
  <p:cmAuthor id="17" name="Kara Nyberg" initials="KN" lastIdx="3" clrIdx="16">
    <p:extLst>
      <p:ext uri="{19B8F6BF-5375-455C-9EA6-DF929625EA0E}">
        <p15:presenceInfo xmlns:p15="http://schemas.microsoft.com/office/powerpoint/2012/main" userId="63b453b522a604bf" providerId="Windows Live"/>
      </p:ext>
    </p:extLst>
  </p:cmAuthor>
  <p:cmAuthor id="18" name="Vanessa Carter" initials="VC" lastIdx="11" clrIdx="17">
    <p:extLst>
      <p:ext uri="{19B8F6BF-5375-455C-9EA6-DF929625EA0E}">
        <p15:presenceInfo xmlns:p15="http://schemas.microsoft.com/office/powerpoint/2012/main" userId="S::vcarter@clinicaloptions.com::9ce73b1e-6b1e-4cab-b34f-91637f33dd50" providerId="AD"/>
      </p:ext>
    </p:extLst>
  </p:cmAuthor>
  <p:cmAuthor id="19" name="mbecker@clinicaloptions.com" initials="m" lastIdx="6" clrIdx="18">
    <p:extLst>
      <p:ext uri="{19B8F6BF-5375-455C-9EA6-DF929625EA0E}">
        <p15:presenceInfo xmlns:p15="http://schemas.microsoft.com/office/powerpoint/2012/main" userId="mbecker@clinicaloptions.com" providerId="None"/>
      </p:ext>
    </p:extLst>
  </p:cmAuthor>
  <p:cmAuthor id="20" name="CLINICALOPTIONS\tquill" initials="C" lastIdx="1" clrIdx="19">
    <p:extLst>
      <p:ext uri="{19B8F6BF-5375-455C-9EA6-DF929625EA0E}">
        <p15:presenceInfo xmlns:p15="http://schemas.microsoft.com/office/powerpoint/2012/main" userId="CLINICALOPTIONS\tquill" providerId="None"/>
      </p:ext>
    </p:extLst>
  </p:cmAuthor>
  <p:cmAuthor id="21" name="Christy Seals" initials="CS" lastIdx="5" clrIdx="20">
    <p:extLst>
      <p:ext uri="{19B8F6BF-5375-455C-9EA6-DF929625EA0E}">
        <p15:presenceInfo xmlns:p15="http://schemas.microsoft.com/office/powerpoint/2012/main" userId="S::cseals@clinicaloptions.com::0852e532-1f9e-4bbf-9b56-be19a9543a31" providerId="AD"/>
      </p:ext>
    </p:extLst>
  </p:cmAuthor>
  <p:cmAuthor id="22" name="Dussadee Royal" initials="DR" lastIdx="3" clrIdx="21">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8BFDD4-DE6D-4BFA-818D-1BEF07C47175}" v="370" dt="2023-10-24T15:09:01.41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290"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CNS, central nervous system; ITT, intention-to-treat; NSCLC, non-small-cell lung cancer; ORR, objective response rate; PFS, progression-free survival;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850983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AUC, area under the curve; BICR, blinded independent central review; CNS, central nervous system; DoR, duration of response; ECOG, Eastern Cooperative Oncology Group; ITT, intention-to-treat; NSCLC, non-small-cell lung cancer; ORR, objective response rate; OS, overall survival; PD, progressive disease; PFS, progression-free survival; PRO, patient-reported outcome; PS, performance status; R, randomized; TTP, time to progression.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69141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ECOG, Eastern Cooperative Oncology Group; ITT, intention-to-treat; pembro, pembrolizumab;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657012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a:t>
            </a:r>
            <a:r>
              <a:rPr lang="en-US" i="1" dirty="0"/>
              <a:t>ITT, intention-to-treat; mPFS, median progression-free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243680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BL, baseline; CIR, cumulative incidence rate; CNS, central nervous system; CR, complete response; CT, chemotherapy; DoR, duration of response; mets, metastases; NE, not evaluable; ORR, objective response rate; OS, overall survival; pembro, pembrolizumab;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440367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ALT, alanine aminotransferase; AST, aspartate aminotransferase; CT, chemotherapy; ITT, intention-to-treat; pembro, pembrolizumab; SD, standard deviation; TEAE, treatment-emergent adverse event; tx, treatment.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08856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CT, chemotherapy; EORTC QLQ-30; European Organisation for Research and Treatment of Cancer Core Quality of Life Questionnaire; ITT, intention-to-treat; mTTD, median time to deterioration; NE, not evaluable; NSCLC-SAQ, Non-Small-Cell Lung Cancer Symptom Assessment Questionnaire; pembro, pembrolizumab.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125922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AE, adverse event; CNS, central nervous system; CT, chemotherapy; ITT, intention-to-treat; NSCLC, non-small-cell lung cancer; PFS, progression-free survival;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520711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sz="4000" dirty="0"/>
              <a:t>LIBRETTO-431: Randomized Phase III Trial of </a:t>
            </a:r>
            <a:br>
              <a:rPr lang="en-US" sz="4000" dirty="0"/>
            </a:br>
            <a:r>
              <a:rPr lang="en-US" sz="4000" dirty="0"/>
              <a:t>First-line Selpercatinib vs Chemotherapy Plus Pembrolizumab in </a:t>
            </a:r>
            <a:r>
              <a:rPr lang="en-US" sz="4000" i="1" dirty="0"/>
              <a:t>RET</a:t>
            </a:r>
            <a:r>
              <a:rPr lang="en-US" sz="4000" dirty="0"/>
              <a:t> Fusion</a:t>
            </a:r>
            <a:r>
              <a:rPr lang="en-US" sz="4000" dirty="0">
                <a:cs typeface="Calibri" panose="020F0502020204030204" pitchFamily="34" charset="0"/>
              </a:rPr>
              <a:t>‒</a:t>
            </a:r>
            <a:r>
              <a:rPr lang="en-US" sz="4000" dirty="0"/>
              <a:t>Positive NSCLC</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LIBRETTO-431: 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675" y="1449249"/>
            <a:ext cx="10877529" cy="4650686"/>
          </a:xfrm>
        </p:spPr>
        <p:txBody>
          <a:bodyPr/>
          <a:lstStyle/>
          <a:p>
            <a:r>
              <a:rPr lang="en-US" sz="2400" dirty="0"/>
              <a:t>First-line platinum-based chemotherapy + pembrolizumab is established SoC for patients without </a:t>
            </a:r>
            <a:r>
              <a:rPr lang="en-US" sz="2400" i="1" dirty="0"/>
              <a:t>EGFR</a:t>
            </a:r>
            <a:r>
              <a:rPr lang="en-US" sz="2400" dirty="0"/>
              <a:t> or </a:t>
            </a:r>
            <a:r>
              <a:rPr lang="en-US" sz="2400" i="1" dirty="0"/>
              <a:t>ALK</a:t>
            </a:r>
            <a:r>
              <a:rPr lang="en-US" sz="2400" dirty="0"/>
              <a:t> alterations</a:t>
            </a:r>
          </a:p>
          <a:p>
            <a:pPr lvl="1"/>
            <a:r>
              <a:rPr lang="en-US" sz="2200" dirty="0"/>
              <a:t>In KEYNOTE-189, ORR was 48%, and median PFS was 9 mo</a:t>
            </a:r>
            <a:r>
              <a:rPr lang="en-US" sz="2200" baseline="30000" dirty="0"/>
              <a:t>1</a:t>
            </a:r>
          </a:p>
          <a:p>
            <a:r>
              <a:rPr lang="en-US" sz="2400" dirty="0"/>
              <a:t> </a:t>
            </a:r>
            <a:r>
              <a:rPr lang="en-US" sz="2400" i="1" dirty="0"/>
              <a:t>RET</a:t>
            </a:r>
            <a:r>
              <a:rPr lang="en-US" sz="2400" dirty="0"/>
              <a:t> gene fusions present targetable alterations in patients with NSCLC</a:t>
            </a:r>
          </a:p>
          <a:p>
            <a:r>
              <a:rPr lang="en-US" sz="2400" dirty="0"/>
              <a:t>Selpercatinib: highly selective, potent RET inhibitor that penetrates CNS</a:t>
            </a:r>
          </a:p>
          <a:p>
            <a:pPr lvl="1"/>
            <a:r>
              <a:rPr lang="en-US" sz="2200" dirty="0"/>
              <a:t>When used frontline in LIBRETTO-001, ORR was 84%, and median PFS was 22 mo</a:t>
            </a:r>
            <a:r>
              <a:rPr lang="en-US" sz="2200" baseline="30000" dirty="0"/>
              <a:t>2</a:t>
            </a:r>
          </a:p>
          <a:p>
            <a:r>
              <a:rPr lang="en-US" sz="2400" dirty="0"/>
              <a:t>LIBRETTO-431: phase III trial of 1L selpercatinib vs chemotherapy + pembrolizumab designed to inform optimal 1L regimen for patients with </a:t>
            </a:r>
            <a:r>
              <a:rPr lang="en-US" sz="2400" i="1" dirty="0"/>
              <a:t>RET</a:t>
            </a:r>
            <a:r>
              <a:rPr lang="en-US" sz="2400" dirty="0"/>
              <a:t> fusion</a:t>
            </a:r>
            <a:r>
              <a:rPr lang="en-US" sz="2400" dirty="0">
                <a:cs typeface="Calibri" panose="020F0502020204030204" pitchFamily="34" charset="0"/>
              </a:rPr>
              <a:t>‒</a:t>
            </a:r>
            <a:r>
              <a:rPr lang="en-US" sz="2400" dirty="0"/>
              <a:t>positive NSCLC</a:t>
            </a:r>
          </a:p>
          <a:p>
            <a:r>
              <a:rPr lang="en-US" sz="2400" dirty="0"/>
              <a:t>Current report details findings from first interim analysis of LIBRETTO-431 focused on patients in ITT-pembrolizumab population</a:t>
            </a:r>
            <a:r>
              <a:rPr lang="en-US" sz="2400" baseline="30000" dirty="0"/>
              <a:t>3,4</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Gandhi. NEJM. 2018;378:2078. 2. Drilon. JCO. 2023;41:385. 3. Loong. ESMO 2023. Abstr LBA4. 4. Zhou. NEJM. 2023;[Epub].</a:t>
            </a:r>
          </a:p>
        </p:txBody>
      </p:sp>
    </p:spTree>
    <p:extLst>
      <p:ext uri="{BB962C8B-B14F-4D97-AF65-F5344CB8AC3E}">
        <p14:creationId xmlns:p14="http://schemas.microsoft.com/office/powerpoint/2010/main" val="3042272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LIBRETTO-431: Study Design</a:t>
            </a:r>
          </a:p>
        </p:txBody>
      </p:sp>
      <p:sp>
        <p:nvSpPr>
          <p:cNvPr id="5" name="Content Placeholder 4">
            <a:extLst>
              <a:ext uri="{FF2B5EF4-FFF2-40B4-BE49-F238E27FC236}">
                <a16:creationId xmlns:a16="http://schemas.microsoft.com/office/drawing/2014/main" id="{8C33F49D-64FA-B31E-0163-CAED2A9E08F0}"/>
              </a:ext>
            </a:extLst>
          </p:cNvPr>
          <p:cNvSpPr>
            <a:spLocks noGrp="1"/>
          </p:cNvSpPr>
          <p:nvPr>
            <p:ph idx="1"/>
          </p:nvPr>
        </p:nvSpPr>
        <p:spPr>
          <a:xfrm>
            <a:off x="604675" y="1406717"/>
            <a:ext cx="10877529" cy="4650686"/>
          </a:xfrm>
        </p:spPr>
        <p:txBody>
          <a:bodyPr/>
          <a:lstStyle/>
          <a:p>
            <a:r>
              <a:rPr lang="en-US" sz="2200" dirty="0"/>
              <a:t>International, randomized, open-label phase III trial </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Loong. ESMO 2023. Abstr LBA4. Zhou. NEJM. 2023;[Epub].</a:t>
            </a:r>
          </a:p>
        </p:txBody>
      </p:sp>
      <p:sp>
        <p:nvSpPr>
          <p:cNvPr id="6" name="Text Box 45">
            <a:extLst>
              <a:ext uri="{FF2B5EF4-FFF2-40B4-BE49-F238E27FC236}">
                <a16:creationId xmlns:a16="http://schemas.microsoft.com/office/drawing/2014/main" id="{7EE3A4A3-99FA-3FD8-FAD7-F81F78017924}"/>
              </a:ext>
            </a:extLst>
          </p:cNvPr>
          <p:cNvSpPr txBox="1">
            <a:spLocks noChangeArrowheads="1"/>
          </p:cNvSpPr>
          <p:nvPr/>
        </p:nvSpPr>
        <p:spPr bwMode="auto">
          <a:xfrm>
            <a:off x="307588" y="2591668"/>
            <a:ext cx="2949208"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fontAlgn="auto" hangingPunct="1">
              <a:lnSpc>
                <a:spcPct val="100000"/>
              </a:lnSpc>
              <a:spcBef>
                <a:spcPct val="0"/>
              </a:spcBef>
              <a:spcAft>
                <a:spcPct val="0"/>
              </a:spcAft>
              <a:buClrTx/>
              <a:buNone/>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unresectable stage</a:t>
            </a:r>
            <a:r>
              <a:rPr lang="en-US" altLang="en-US" sz="1800" b="0" dirty="0">
                <a:solidFill>
                  <a:srgbClr val="000000"/>
                </a:solidFill>
                <a:latin typeface="Calibri" panose="020F0502020204030204" pitchFamily="34" charset="0"/>
                <a:cs typeface="+mn-cs"/>
              </a:rPr>
              <a:t>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IIIB, IIIC, or stage IV nonsquamous NSCLC with </a:t>
            </a: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fusion; no prior systemic therapy for metastatic disease</a:t>
            </a:r>
            <a:r>
              <a:rPr lang="en-US" altLang="en-US" sz="1800" b="0" dirty="0">
                <a:solidFill>
                  <a:srgbClr val="000000"/>
                </a:solidFill>
                <a:latin typeface="Calibri" panose="020F0502020204030204" pitchFamily="34" charset="0"/>
                <a:cs typeface="+mn-cs"/>
              </a:rPr>
              <a:t>;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ECOG PS 0-2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261)</a:t>
            </a:r>
          </a:p>
        </p:txBody>
      </p:sp>
      <p:sp>
        <p:nvSpPr>
          <p:cNvPr id="7" name="Rectangle 49">
            <a:extLst>
              <a:ext uri="{FF2B5EF4-FFF2-40B4-BE49-F238E27FC236}">
                <a16:creationId xmlns:a16="http://schemas.microsoft.com/office/drawing/2014/main" id="{2F412285-9959-4ED2-DFF1-4D2607F987F1}"/>
              </a:ext>
            </a:extLst>
          </p:cNvPr>
          <p:cNvSpPr>
            <a:spLocks noChangeArrowheads="1"/>
          </p:cNvSpPr>
          <p:nvPr/>
        </p:nvSpPr>
        <p:spPr bwMode="auto">
          <a:xfrm>
            <a:off x="4051032" y="2612643"/>
            <a:ext cx="3564613" cy="90656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Selpercatinib </a:t>
            </a:r>
            <a:r>
              <a:rPr lang="en-US" altLang="en-US" sz="1800" b="0" dirty="0">
                <a:solidFill>
                  <a:srgbClr val="FFFFFF"/>
                </a:solidFill>
                <a:latin typeface="Calibri" panose="020F0502020204030204" pitchFamily="34" charset="0"/>
                <a:cs typeface="+mn-cs"/>
              </a:rPr>
              <a:t>160 mg BID</a:t>
            </a:r>
            <a:br>
              <a:rPr lang="en-US" altLang="en-US" sz="1800" dirty="0">
                <a:solidFill>
                  <a:srgbClr val="FFFFFF"/>
                </a:solidFill>
                <a:latin typeface="Calibri" panose="020F0502020204030204" pitchFamily="34" charset="0"/>
                <a:cs typeface="+mn-cs"/>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159) </a:t>
            </a:r>
          </a:p>
        </p:txBody>
      </p:sp>
      <p:sp>
        <p:nvSpPr>
          <p:cNvPr id="8" name="Rectangle 50">
            <a:extLst>
              <a:ext uri="{FF2B5EF4-FFF2-40B4-BE49-F238E27FC236}">
                <a16:creationId xmlns:a16="http://schemas.microsoft.com/office/drawing/2014/main" id="{49B91461-0AAC-4677-4446-C9556BE48234}"/>
              </a:ext>
            </a:extLst>
          </p:cNvPr>
          <p:cNvSpPr>
            <a:spLocks noChangeArrowheads="1"/>
          </p:cNvSpPr>
          <p:nvPr/>
        </p:nvSpPr>
        <p:spPr bwMode="auto">
          <a:xfrm>
            <a:off x="4051033" y="3618124"/>
            <a:ext cx="3564613" cy="905256"/>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Platinum-Based Chemotherapy</a:t>
            </a:r>
            <a:r>
              <a:rPr lang="en-US" altLang="en-US" sz="1800" b="1" baseline="30000" dirty="0">
                <a:solidFill>
                  <a:srgbClr val="FFFFFF"/>
                </a:solidFill>
                <a:latin typeface="Calibri" panose="020F0502020204030204" pitchFamily="34" charset="0"/>
                <a:cs typeface="+mn-cs"/>
              </a:rPr>
              <a:t>†</a:t>
            </a:r>
            <a:r>
              <a:rPr lang="en-US" altLang="en-US" sz="1800" b="1" dirty="0">
                <a:solidFill>
                  <a:srgbClr val="FFFFFF"/>
                </a:solidFill>
                <a:latin typeface="Calibri" panose="020F0502020204030204" pitchFamily="34" charset="0"/>
                <a:cs typeface="+mn-cs"/>
              </a:rPr>
              <a:t> </a:t>
            </a:r>
            <a:br>
              <a:rPr lang="en-US" altLang="en-US" sz="1800" b="1" dirty="0">
                <a:solidFill>
                  <a:srgbClr val="FFFFFF"/>
                </a:solidFill>
                <a:latin typeface="Calibri" panose="020F0502020204030204" pitchFamily="34" charset="0"/>
                <a:cs typeface="+mn-cs"/>
              </a:rPr>
            </a:br>
            <a:r>
              <a:rPr lang="en-US" altLang="en-US" sz="1800" b="0" dirty="0">
                <a:solidFill>
                  <a:srgbClr val="FFFFFF"/>
                </a:solidFill>
                <a:latin typeface="Calibri" panose="020F0502020204030204" pitchFamily="34" charset="0"/>
                <a:cs typeface="+mn-cs"/>
              </a:rPr>
              <a:t>± </a:t>
            </a:r>
            <a:r>
              <a:rPr lang="en-US" altLang="en-US" sz="1800" dirty="0">
                <a:solidFill>
                  <a:srgbClr val="FFFFFF"/>
                </a:solidFill>
                <a:latin typeface="Calibri" panose="020F0502020204030204" pitchFamily="34" charset="0"/>
                <a:cs typeface="+mn-cs"/>
              </a:rPr>
              <a:t>Pembrolizumab</a:t>
            </a:r>
            <a:r>
              <a:rPr lang="en-US" altLang="en-US" sz="1800" b="0" dirty="0">
                <a:solidFill>
                  <a:srgbClr val="FFFFFF"/>
                </a:solidFill>
                <a:latin typeface="Calibri" panose="020F0502020204030204" pitchFamily="34" charset="0"/>
                <a:cs typeface="+mn-cs"/>
              </a:rPr>
              <a:t> 200 mg</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102) </a:t>
            </a:r>
          </a:p>
        </p:txBody>
      </p:sp>
      <p:sp>
        <p:nvSpPr>
          <p:cNvPr id="9" name="Rectangle 8">
            <a:extLst>
              <a:ext uri="{FF2B5EF4-FFF2-40B4-BE49-F238E27FC236}">
                <a16:creationId xmlns:a16="http://schemas.microsoft.com/office/drawing/2014/main" id="{6621899B-B028-E1A8-E01C-EE89A40663AF}"/>
              </a:ext>
            </a:extLst>
          </p:cNvPr>
          <p:cNvSpPr/>
          <p:nvPr/>
        </p:nvSpPr>
        <p:spPr>
          <a:xfrm>
            <a:off x="1423610" y="1870114"/>
            <a:ext cx="4384520" cy="738664"/>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geography (East Asia vs non</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East Asia),</a:t>
            </a:r>
            <a:b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brain metastasis (Y/N or unknown), choice of chemotherapy with pembrolizumab</a:t>
            </a:r>
          </a:p>
        </p:txBody>
      </p:sp>
      <p:cxnSp>
        <p:nvCxnSpPr>
          <p:cNvPr id="10" name="Straight Arrow Connector 9">
            <a:extLst>
              <a:ext uri="{FF2B5EF4-FFF2-40B4-BE49-F238E27FC236}">
                <a16:creationId xmlns:a16="http://schemas.microsoft.com/office/drawing/2014/main" id="{6F62E875-8F63-4543-68E4-91A0EC1F7ACF}"/>
              </a:ext>
            </a:extLst>
          </p:cNvPr>
          <p:cNvCxnSpPr>
            <a:cxnSpLocks/>
          </p:cNvCxnSpPr>
          <p:nvPr/>
        </p:nvCxnSpPr>
        <p:spPr bwMode="auto">
          <a:xfrm>
            <a:off x="3614208" y="2612643"/>
            <a:ext cx="0" cy="577800"/>
          </a:xfrm>
          <a:prstGeom prst="straightConnector1">
            <a:avLst/>
          </a:prstGeom>
          <a:noFill/>
          <a:ln w="28575" cap="flat" cmpd="sng" algn="ctr">
            <a:solidFill>
              <a:schemeClr val="bg1"/>
            </a:solidFill>
            <a:prstDash val="sysDot"/>
            <a:round/>
            <a:headEnd type="none" w="med" len="med"/>
            <a:tailEnd type="triangle"/>
          </a:ln>
          <a:effectLst/>
        </p:spPr>
      </p:cxnSp>
      <p:sp>
        <p:nvSpPr>
          <p:cNvPr id="11" name="Line 53">
            <a:extLst>
              <a:ext uri="{FF2B5EF4-FFF2-40B4-BE49-F238E27FC236}">
                <a16:creationId xmlns:a16="http://schemas.microsoft.com/office/drawing/2014/main" id="{63B34642-7D3B-71B6-D098-857D43C84D83}"/>
              </a:ext>
            </a:extLst>
          </p:cNvPr>
          <p:cNvSpPr>
            <a:spLocks noChangeShapeType="1"/>
          </p:cNvSpPr>
          <p:nvPr/>
        </p:nvSpPr>
        <p:spPr bwMode="auto">
          <a:xfrm>
            <a:off x="3303058" y="3719915"/>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2" name="Line 54">
            <a:extLst>
              <a:ext uri="{FF2B5EF4-FFF2-40B4-BE49-F238E27FC236}">
                <a16:creationId xmlns:a16="http://schemas.microsoft.com/office/drawing/2014/main" id="{18F5F4E9-4754-BA14-95A7-FE59051583FE}"/>
              </a:ext>
            </a:extLst>
          </p:cNvPr>
          <p:cNvSpPr>
            <a:spLocks noChangeShapeType="1"/>
          </p:cNvSpPr>
          <p:nvPr/>
        </p:nvSpPr>
        <p:spPr bwMode="auto">
          <a:xfrm flipV="1">
            <a:off x="3303058" y="306592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4" name="Content Placeholder 3">
            <a:extLst>
              <a:ext uri="{FF2B5EF4-FFF2-40B4-BE49-F238E27FC236}">
                <a16:creationId xmlns:a16="http://schemas.microsoft.com/office/drawing/2014/main" id="{7D5B5CC5-5D8D-719B-9A88-4628024D9A2D}"/>
              </a:ext>
            </a:extLst>
          </p:cNvPr>
          <p:cNvSpPr txBox="1">
            <a:spLocks/>
          </p:cNvSpPr>
          <p:nvPr/>
        </p:nvSpPr>
        <p:spPr>
          <a:xfrm>
            <a:off x="604674" y="4658175"/>
            <a:ext cx="11188679" cy="110348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Gated primary endpoints: </a:t>
            </a:r>
            <a:r>
              <a:rPr lang="en-US" sz="2200" b="0" kern="0" dirty="0"/>
              <a:t>PFS by BICR in ITT-pembrolizumab and ITT populations</a:t>
            </a:r>
          </a:p>
          <a:p>
            <a:pPr lvl="1"/>
            <a:r>
              <a:rPr lang="en-US" sz="2000" b="0" kern="0" dirty="0"/>
              <a:t>ITT-pembrolizumab = patients stratified by investigator intent to receive pembrolizumab with chemotherapy; had to comprise ≥80% of ITT population per protocol (n = 212 randomized)</a:t>
            </a:r>
          </a:p>
          <a:p>
            <a:r>
              <a:rPr lang="en-US" sz="2200" kern="0" dirty="0"/>
              <a:t>Secondary endpoints: </a:t>
            </a:r>
            <a:r>
              <a:rPr lang="en-US" sz="2200" b="0" kern="0" dirty="0"/>
              <a:t>OS, ORR, DoR, CNS ORR, CNS DoR, CNS TTP, safety, PROs</a:t>
            </a:r>
          </a:p>
        </p:txBody>
      </p:sp>
      <p:sp>
        <p:nvSpPr>
          <p:cNvPr id="15" name="TextBox 14">
            <a:extLst>
              <a:ext uri="{FF2B5EF4-FFF2-40B4-BE49-F238E27FC236}">
                <a16:creationId xmlns:a16="http://schemas.microsoft.com/office/drawing/2014/main" id="{3E0AA7AF-4AA7-6C4D-998C-3A1D85FA1FE2}"/>
              </a:ext>
            </a:extLst>
          </p:cNvPr>
          <p:cNvSpPr txBox="1"/>
          <p:nvPr/>
        </p:nvSpPr>
        <p:spPr bwMode="auto">
          <a:xfrm>
            <a:off x="3447662" y="3239755"/>
            <a:ext cx="5982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2:1*</a:t>
            </a:r>
          </a:p>
        </p:txBody>
      </p:sp>
      <p:sp>
        <p:nvSpPr>
          <p:cNvPr id="16" name="Rectangle 49">
            <a:extLst>
              <a:ext uri="{FF2B5EF4-FFF2-40B4-BE49-F238E27FC236}">
                <a16:creationId xmlns:a16="http://schemas.microsoft.com/office/drawing/2014/main" id="{CD6631B6-265D-3BDD-DF9C-B3B86AF90BD9}"/>
              </a:ext>
            </a:extLst>
          </p:cNvPr>
          <p:cNvSpPr>
            <a:spLocks noChangeArrowheads="1"/>
          </p:cNvSpPr>
          <p:nvPr/>
        </p:nvSpPr>
        <p:spPr bwMode="auto">
          <a:xfrm>
            <a:off x="8490625" y="3616817"/>
            <a:ext cx="3037841" cy="90656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Selpercatinib </a:t>
            </a:r>
            <a:br>
              <a:rPr lang="en-US" altLang="en-US" sz="1800" b="1" dirty="0">
                <a:solidFill>
                  <a:srgbClr val="FFFFFF"/>
                </a:solidFill>
                <a:latin typeface="Calibri" panose="020F0502020204030204" pitchFamily="34" charset="0"/>
                <a:cs typeface="+mn-cs"/>
              </a:rPr>
            </a:br>
            <a:r>
              <a:rPr lang="en-US" altLang="en-US" sz="1800" b="0" dirty="0">
                <a:solidFill>
                  <a:srgbClr val="FFFFFF"/>
                </a:solidFill>
                <a:latin typeface="Calibri" panose="020F0502020204030204" pitchFamily="34" charset="0"/>
                <a:cs typeface="+mn-cs"/>
              </a:rPr>
              <a:t>(upon BICR-confirmed PD)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Line 53">
            <a:extLst>
              <a:ext uri="{FF2B5EF4-FFF2-40B4-BE49-F238E27FC236}">
                <a16:creationId xmlns:a16="http://schemas.microsoft.com/office/drawing/2014/main" id="{6AEB26C2-4E39-61EB-E3E6-6E20DF3AD9B3}"/>
              </a:ext>
            </a:extLst>
          </p:cNvPr>
          <p:cNvSpPr>
            <a:spLocks noChangeShapeType="1"/>
          </p:cNvSpPr>
          <p:nvPr/>
        </p:nvSpPr>
        <p:spPr bwMode="auto">
          <a:xfrm flipV="1">
            <a:off x="7615646" y="4070752"/>
            <a:ext cx="874980"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8" name="Rectangle 17">
            <a:extLst>
              <a:ext uri="{FF2B5EF4-FFF2-40B4-BE49-F238E27FC236}">
                <a16:creationId xmlns:a16="http://schemas.microsoft.com/office/drawing/2014/main" id="{66E482DF-8F2C-38DE-6476-FF3C5A51C49A}"/>
              </a:ext>
            </a:extLst>
          </p:cNvPr>
          <p:cNvSpPr/>
          <p:nvPr/>
        </p:nvSpPr>
        <p:spPr>
          <a:xfrm>
            <a:off x="7401625" y="3523964"/>
            <a:ext cx="1303019"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Optional crossover </a:t>
            </a:r>
          </a:p>
        </p:txBody>
      </p:sp>
      <p:sp>
        <p:nvSpPr>
          <p:cNvPr id="19" name="Rectangle 18">
            <a:extLst>
              <a:ext uri="{FF2B5EF4-FFF2-40B4-BE49-F238E27FC236}">
                <a16:creationId xmlns:a16="http://schemas.microsoft.com/office/drawing/2014/main" id="{FD596494-4CF4-05EF-79DB-C6C6A7633F43}"/>
              </a:ext>
            </a:extLst>
          </p:cNvPr>
          <p:cNvSpPr/>
          <p:nvPr/>
        </p:nvSpPr>
        <p:spPr>
          <a:xfrm>
            <a:off x="8479516" y="2088594"/>
            <a:ext cx="3193554" cy="1169551"/>
          </a:xfrm>
          <a:prstGeom prst="rect">
            <a:avLst/>
          </a:prstGeom>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*Randomization ratio was initially 1:1 but later amended to 2:1.</a:t>
            </a:r>
          </a:p>
          <a:p>
            <a:pPr marL="0" marR="0" lvl="0" indent="0" defTabSz="914400" rtl="0" eaLnBrk="1" fontAlgn="auto" latinLnBrk="0" hangingPunct="1">
              <a:lnSpc>
                <a:spcPct val="100000"/>
              </a:lnSpc>
              <a:spcBef>
                <a:spcPct val="0"/>
              </a:spcBef>
              <a:spcAft>
                <a:spcPct val="0"/>
              </a:spcAft>
              <a:buClrTx/>
              <a:buSzTx/>
              <a:buFontTx/>
              <a:buNone/>
              <a:tabLst/>
              <a:defRPr/>
            </a:pPr>
            <a:r>
              <a:rPr lang="en-US" altLang="en-US" sz="1400" b="0" baseline="30000" dirty="0">
                <a:solidFill>
                  <a:srgbClr val="000000"/>
                </a:solidFill>
                <a:latin typeface="Calibri" panose="020F0502020204030204" pitchFamily="34" charset="0"/>
                <a:cs typeface="+mn-cs"/>
              </a:rPr>
              <a:t>†</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Included investigator’s choice of carboplatin AUC 5 or cisplatin 75 mg/m</a:t>
            </a:r>
            <a:r>
              <a:rPr kumimoji="0" lang="en-US" altLang="en-US" sz="1400" b="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plus pemetrexed 500 mg/m</a:t>
            </a:r>
            <a:r>
              <a:rPr kumimoji="0" lang="en-US" altLang="en-US" sz="1400" b="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1991886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LIBRETTO-431: Baseline Characteristics </a:t>
            </a:r>
            <a:br>
              <a:rPr lang="en-US" dirty="0"/>
            </a:br>
            <a:r>
              <a:rPr lang="en-US" dirty="0"/>
              <a:t>(ITT-Pembrolizumab Population)</a:t>
            </a:r>
          </a:p>
        </p:txBody>
      </p:sp>
      <p:graphicFrame>
        <p:nvGraphicFramePr>
          <p:cNvPr id="5" name="Group 3">
            <a:extLst>
              <a:ext uri="{FF2B5EF4-FFF2-40B4-BE49-F238E27FC236}">
                <a16:creationId xmlns:a16="http://schemas.microsoft.com/office/drawing/2014/main" id="{6BE0CEFB-605B-4619-8587-0B0831AD57F8}"/>
              </a:ext>
            </a:extLst>
          </p:cNvPr>
          <p:cNvGraphicFramePr>
            <a:graphicFrameLocks/>
          </p:cNvGraphicFramePr>
          <p:nvPr>
            <p:extLst>
              <p:ext uri="{D42A27DB-BD31-4B8C-83A1-F6EECF244321}">
                <p14:modId xmlns:p14="http://schemas.microsoft.com/office/powerpoint/2010/main" val="2055665472"/>
              </p:ext>
            </p:extLst>
          </p:nvPr>
        </p:nvGraphicFramePr>
        <p:xfrm>
          <a:off x="727076" y="1604963"/>
          <a:ext cx="5216525" cy="4617848"/>
        </p:xfrm>
        <a:graphic>
          <a:graphicData uri="http://schemas.openxmlformats.org/drawingml/2006/table">
            <a:tbl>
              <a:tblPr/>
              <a:tblGrid>
                <a:gridCol w="2551701">
                  <a:extLst>
                    <a:ext uri="{9D8B030D-6E8A-4147-A177-3AD203B41FA5}">
                      <a16:colId xmlns:a16="http://schemas.microsoft.com/office/drawing/2014/main" val="20000"/>
                    </a:ext>
                  </a:extLst>
                </a:gridCol>
                <a:gridCol w="1332412">
                  <a:extLst>
                    <a:ext uri="{9D8B030D-6E8A-4147-A177-3AD203B41FA5}">
                      <a16:colId xmlns:a16="http://schemas.microsoft.com/office/drawing/2014/main" val="20001"/>
                    </a:ext>
                  </a:extLst>
                </a:gridCol>
                <a:gridCol w="1332412">
                  <a:extLst>
                    <a:ext uri="{9D8B030D-6E8A-4147-A177-3AD203B41FA5}">
                      <a16:colId xmlns:a16="http://schemas.microsoft.com/office/drawing/2014/main" val="20002"/>
                    </a:ext>
                  </a:extLst>
                </a:gridCol>
              </a:tblGrid>
              <a:tr h="193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Baseline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Selpercatinib </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CT + Pembro</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60 (31-84)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62 (31-83)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65 (50.4)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48 (57.8)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211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Smoking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Current/former smoker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44 (34.1)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85 (65.9)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 (28.9)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59 (71.1)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5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76 (58.9)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49 (38.0)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41 (49.3)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37 (44.6)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4846650"/>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Enrollment in East Asia,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75 (58.1)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41 (49.4)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27780757"/>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Stage IV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122 (94.6)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76 (91.6)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65063189"/>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45 (34.9)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81 (62.8)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27 (32.5)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52 (62.7)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611117"/>
                  </a:ext>
                </a:extLst>
              </a:tr>
            </a:tbl>
          </a:graphicData>
        </a:graphic>
      </p:graphicFrame>
      <p:graphicFrame>
        <p:nvGraphicFramePr>
          <p:cNvPr id="6" name="Group 3">
            <a:extLst>
              <a:ext uri="{FF2B5EF4-FFF2-40B4-BE49-F238E27FC236}">
                <a16:creationId xmlns:a16="http://schemas.microsoft.com/office/drawing/2014/main" id="{9A9A8DB6-A203-65C2-A783-E8189A7E7D49}"/>
              </a:ext>
            </a:extLst>
          </p:cNvPr>
          <p:cNvGraphicFramePr>
            <a:graphicFrameLocks/>
          </p:cNvGraphicFramePr>
          <p:nvPr>
            <p:extLst>
              <p:ext uri="{D42A27DB-BD31-4B8C-83A1-F6EECF244321}">
                <p14:modId xmlns:p14="http://schemas.microsoft.com/office/powerpoint/2010/main" val="87140833"/>
              </p:ext>
            </p:extLst>
          </p:nvPr>
        </p:nvGraphicFramePr>
        <p:xfrm>
          <a:off x="6265678" y="1598840"/>
          <a:ext cx="5221223" cy="3794824"/>
        </p:xfrm>
        <a:graphic>
          <a:graphicData uri="http://schemas.openxmlformats.org/drawingml/2006/table">
            <a:tbl>
              <a:tblPr/>
              <a:tblGrid>
                <a:gridCol w="2586403">
                  <a:extLst>
                    <a:ext uri="{9D8B030D-6E8A-4147-A177-3AD203B41FA5}">
                      <a16:colId xmlns:a16="http://schemas.microsoft.com/office/drawing/2014/main" val="20000"/>
                    </a:ext>
                  </a:extLst>
                </a:gridCol>
                <a:gridCol w="1317410">
                  <a:extLst>
                    <a:ext uri="{9D8B030D-6E8A-4147-A177-3AD203B41FA5}">
                      <a16:colId xmlns:a16="http://schemas.microsoft.com/office/drawing/2014/main" val="20001"/>
                    </a:ext>
                  </a:extLst>
                </a:gridCol>
                <a:gridCol w="1317410">
                  <a:extLst>
                    <a:ext uri="{9D8B030D-6E8A-4147-A177-3AD203B41FA5}">
                      <a16:colId xmlns:a16="http://schemas.microsoft.com/office/drawing/2014/main" val="20002"/>
                    </a:ext>
                  </a:extLst>
                </a:gridCol>
              </a:tblGrid>
              <a:tr h="193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Baseline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Selpercatinib </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CT + Pembro</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Brain metastasis,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 (19.4)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104 (80.6)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 (21.7)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65 (78.3)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PD-L1 expression,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Positive (</a:t>
                      </a:r>
                      <a:r>
                        <a:rPr kumimoji="0" lang="en-US" sz="15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5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31 (24.0)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55 (42.6)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43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 (14.5)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39 (47.0)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32 (38.6)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1" u="none" strike="noStrike" cap="none" normalizeH="0" baseline="0" dirty="0">
                          <a:ln>
                            <a:noFill/>
                          </a:ln>
                          <a:solidFill>
                            <a:schemeClr val="bg2">
                              <a:lumMod val="10000"/>
                            </a:schemeClr>
                          </a:solidFill>
                          <a:effectLst/>
                          <a:latin typeface="Calibri" panose="020F0502020204030204" pitchFamily="34" charset="0"/>
                        </a:rPr>
                        <a:t>RET</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fusion partner,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1" u="none" strike="noStrike" cap="none" normalizeH="0" baseline="0" dirty="0">
                          <a:ln>
                            <a:noFill/>
                          </a:ln>
                          <a:solidFill>
                            <a:schemeClr val="bg2">
                              <a:lumMod val="10000"/>
                            </a:schemeClr>
                          </a:solidFill>
                          <a:effectLst/>
                          <a:latin typeface="Calibri" panose="020F0502020204030204" pitchFamily="34" charset="0"/>
                        </a:rPr>
                        <a:t>KIF5B-RET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1" u="none" strike="noStrike" cap="none" normalizeH="0" baseline="0" dirty="0">
                          <a:ln>
                            <a:noFill/>
                          </a:ln>
                          <a:solidFill>
                            <a:schemeClr val="bg2">
                              <a:lumMod val="10000"/>
                            </a:schemeClr>
                          </a:solidFill>
                          <a:effectLst/>
                          <a:latin typeface="Calibri" panose="020F0502020204030204" pitchFamily="34" charset="0"/>
                        </a:rPr>
                        <a:t>CCDC6-RET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Positive (partner undefined)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54 (41.9)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58 (45.0)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41 (49.4)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31 (37.3)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7" name="Text Box 11">
            <a:extLst>
              <a:ext uri="{FF2B5EF4-FFF2-40B4-BE49-F238E27FC236}">
                <a16:creationId xmlns:a16="http://schemas.microsoft.com/office/drawing/2014/main" id="{AD8BA855-9A2A-DC4B-0DAD-E5F54AE5B1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Loong. ESMO 2023. Abstr LBA4. Zhou. NEJM. 2023;[Epub].</a:t>
            </a:r>
          </a:p>
        </p:txBody>
      </p:sp>
    </p:spTree>
    <p:extLst>
      <p:ext uri="{BB962C8B-B14F-4D97-AF65-F5344CB8AC3E}">
        <p14:creationId xmlns:p14="http://schemas.microsoft.com/office/powerpoint/2010/main" val="73204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675" y="1341439"/>
            <a:ext cx="10877529" cy="4588367"/>
          </a:xfrm>
        </p:spPr>
        <p:txBody>
          <a:bodyPr/>
          <a:lstStyle/>
          <a:p>
            <a:r>
              <a:rPr lang="en-US" sz="2200" dirty="0"/>
              <a:t>Selpercatinib yielded statistically significant improvement in PFS vs control arm in both </a:t>
            </a:r>
            <a:br>
              <a:rPr lang="en-US" sz="2200" dirty="0"/>
            </a:br>
            <a:r>
              <a:rPr lang="en-US" sz="2200" dirty="0"/>
              <a:t>ITT-pembrolizumab and ITT populations, meeting both primary endpoints</a:t>
            </a:r>
          </a:p>
          <a:p>
            <a:endParaRPr lang="en-US" sz="2200" dirty="0"/>
          </a:p>
          <a:p>
            <a:endParaRPr lang="en-US" sz="2200" dirty="0"/>
          </a:p>
          <a:p>
            <a:endParaRPr lang="en-US" sz="2200" dirty="0"/>
          </a:p>
          <a:p>
            <a:endParaRPr lang="en-US" sz="2200" dirty="0"/>
          </a:p>
          <a:p>
            <a:endParaRPr lang="en-US" sz="4000" dirty="0"/>
          </a:p>
          <a:p>
            <a:endParaRPr lang="en-US" sz="2200" dirty="0"/>
          </a:p>
          <a:p>
            <a:endParaRPr lang="en-US" sz="400" dirty="0"/>
          </a:p>
          <a:p>
            <a:r>
              <a:rPr lang="en-US" sz="2200" dirty="0"/>
              <a:t>Selpercatinib also yielded PFS benefit vs control across all preplanned subgroups</a:t>
            </a:r>
          </a:p>
          <a:p>
            <a:endParaRPr lang="en-US" sz="2200" dirty="0"/>
          </a:p>
        </p:txBody>
      </p:sp>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LIBRETTO-431: PFS by BICR (Primary Endpoint)</a:t>
            </a:r>
          </a:p>
        </p:txBody>
      </p:sp>
      <p:sp>
        <p:nvSpPr>
          <p:cNvPr id="23" name="TextBox 22">
            <a:extLst>
              <a:ext uri="{FF2B5EF4-FFF2-40B4-BE49-F238E27FC236}">
                <a16:creationId xmlns:a16="http://schemas.microsoft.com/office/drawing/2014/main" id="{B597FEAA-38DC-3712-7CA8-46AD5FE54DED}"/>
              </a:ext>
            </a:extLst>
          </p:cNvPr>
          <p:cNvSpPr txBox="1"/>
          <p:nvPr/>
        </p:nvSpPr>
        <p:spPr bwMode="auto">
          <a:xfrm>
            <a:off x="2063111" y="4226368"/>
            <a:ext cx="2899528" cy="307777"/>
          </a:xfrm>
          <a:prstGeom prst="rect">
            <a:avLst/>
          </a:prstGeom>
          <a:solidFill>
            <a:schemeClr val="tx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rPr>
              <a:t>HR: 0.46 (95% CI: 0.31-0.70; </a:t>
            </a:r>
            <a:r>
              <a:rPr lang="en-US" sz="1400" b="0" i="1" dirty="0">
                <a:solidFill>
                  <a:schemeClr val="bg1"/>
                </a:solidFill>
                <a:latin typeface="+mn-lt"/>
              </a:rPr>
              <a:t>P</a:t>
            </a:r>
            <a:r>
              <a:rPr lang="en-US" sz="1400" b="0" dirty="0">
                <a:solidFill>
                  <a:schemeClr val="bg1"/>
                </a:solidFill>
                <a:latin typeface="+mn-lt"/>
              </a:rPr>
              <a:t> &lt;.001)</a:t>
            </a:r>
          </a:p>
        </p:txBody>
      </p:sp>
      <p:sp>
        <p:nvSpPr>
          <p:cNvPr id="28" name="TextBox 27">
            <a:extLst>
              <a:ext uri="{FF2B5EF4-FFF2-40B4-BE49-F238E27FC236}">
                <a16:creationId xmlns:a16="http://schemas.microsoft.com/office/drawing/2014/main" id="{EBD44786-3819-9358-2BB9-D51D285E6A74}"/>
              </a:ext>
            </a:extLst>
          </p:cNvPr>
          <p:cNvSpPr txBox="1"/>
          <p:nvPr/>
        </p:nvSpPr>
        <p:spPr bwMode="auto">
          <a:xfrm rot="16200000">
            <a:off x="979424" y="3310764"/>
            <a:ext cx="885371"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6" name="TextBox 5">
            <a:extLst>
              <a:ext uri="{FF2B5EF4-FFF2-40B4-BE49-F238E27FC236}">
                <a16:creationId xmlns:a16="http://schemas.microsoft.com/office/drawing/2014/main" id="{EA601320-1987-33F7-79D7-2251EC904401}"/>
              </a:ext>
            </a:extLst>
          </p:cNvPr>
          <p:cNvSpPr txBox="1"/>
          <p:nvPr/>
        </p:nvSpPr>
        <p:spPr bwMode="auto">
          <a:xfrm>
            <a:off x="2293267" y="2095929"/>
            <a:ext cx="3513557"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ITT-Pembrolizumab Population</a:t>
            </a:r>
          </a:p>
        </p:txBody>
      </p:sp>
      <p:sp>
        <p:nvSpPr>
          <p:cNvPr id="15" name="TextBox 14">
            <a:extLst>
              <a:ext uri="{FF2B5EF4-FFF2-40B4-BE49-F238E27FC236}">
                <a16:creationId xmlns:a16="http://schemas.microsoft.com/office/drawing/2014/main" id="{E7401EB1-0C9C-1030-7A78-763E4B745B83}"/>
              </a:ext>
            </a:extLst>
          </p:cNvPr>
          <p:cNvSpPr txBox="1"/>
          <p:nvPr/>
        </p:nvSpPr>
        <p:spPr bwMode="auto">
          <a:xfrm>
            <a:off x="384132" y="4998481"/>
            <a:ext cx="1506631" cy="73866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dirty="0">
                <a:solidFill>
                  <a:schemeClr val="accent1"/>
                </a:solidFill>
                <a:latin typeface="Calibri" panose="020F0502020204030204" pitchFamily="34" charset="0"/>
              </a:rPr>
              <a:t>Selpercatinib</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Control</a:t>
            </a:r>
          </a:p>
        </p:txBody>
      </p:sp>
      <p:sp>
        <p:nvSpPr>
          <p:cNvPr id="8" name="TextBox 7">
            <a:extLst>
              <a:ext uri="{FF2B5EF4-FFF2-40B4-BE49-F238E27FC236}">
                <a16:creationId xmlns:a16="http://schemas.microsoft.com/office/drawing/2014/main" id="{FB305C5D-FFCA-3B77-FD28-A5CC5826BDB5}"/>
              </a:ext>
            </a:extLst>
          </p:cNvPr>
          <p:cNvSpPr txBox="1"/>
          <p:nvPr/>
        </p:nvSpPr>
        <p:spPr bwMode="auto">
          <a:xfrm>
            <a:off x="8843065" y="2095929"/>
            <a:ext cx="1740666" cy="369332"/>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ITT Population</a:t>
            </a:r>
          </a:p>
        </p:txBody>
      </p:sp>
      <p:sp>
        <p:nvSpPr>
          <p:cNvPr id="29" name="TextBox 28">
            <a:extLst>
              <a:ext uri="{FF2B5EF4-FFF2-40B4-BE49-F238E27FC236}">
                <a16:creationId xmlns:a16="http://schemas.microsoft.com/office/drawing/2014/main" id="{10937697-C72E-920A-CEF0-93A923F474E2}"/>
              </a:ext>
            </a:extLst>
          </p:cNvPr>
          <p:cNvSpPr txBox="1"/>
          <p:nvPr/>
        </p:nvSpPr>
        <p:spPr bwMode="auto">
          <a:xfrm>
            <a:off x="7719904" y="4226368"/>
            <a:ext cx="2861588" cy="307777"/>
          </a:xfrm>
          <a:prstGeom prst="rect">
            <a:avLst/>
          </a:prstGeom>
          <a:solidFill>
            <a:schemeClr val="tx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rPr>
              <a:t>HR: 0.48 (95% CI: 0.33-0.70; </a:t>
            </a:r>
            <a:r>
              <a:rPr lang="en-US" sz="1400" b="0" i="1" dirty="0">
                <a:solidFill>
                  <a:schemeClr val="bg1"/>
                </a:solidFill>
                <a:latin typeface="+mn-lt"/>
              </a:rPr>
              <a:t>P</a:t>
            </a:r>
            <a:r>
              <a:rPr lang="en-US" sz="1400" b="0" dirty="0">
                <a:solidFill>
                  <a:schemeClr val="bg1"/>
                </a:solidFill>
                <a:latin typeface="+mn-lt"/>
              </a:rPr>
              <a:t> &lt;.001)</a:t>
            </a:r>
          </a:p>
        </p:txBody>
      </p:sp>
      <p:sp>
        <p:nvSpPr>
          <p:cNvPr id="30" name="TextBox 29">
            <a:extLst>
              <a:ext uri="{FF2B5EF4-FFF2-40B4-BE49-F238E27FC236}">
                <a16:creationId xmlns:a16="http://schemas.microsoft.com/office/drawing/2014/main" id="{5C58A402-5161-9AAF-513E-658153280C9D}"/>
              </a:ext>
            </a:extLst>
          </p:cNvPr>
          <p:cNvSpPr txBox="1"/>
          <p:nvPr/>
        </p:nvSpPr>
        <p:spPr bwMode="auto">
          <a:xfrm rot="16200000">
            <a:off x="6615870" y="3289924"/>
            <a:ext cx="885371"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31" name="TextBox 30">
            <a:extLst>
              <a:ext uri="{FF2B5EF4-FFF2-40B4-BE49-F238E27FC236}">
                <a16:creationId xmlns:a16="http://schemas.microsoft.com/office/drawing/2014/main" id="{2886305A-567D-147F-6687-A7819181D515}"/>
              </a:ext>
            </a:extLst>
          </p:cNvPr>
          <p:cNvSpPr txBox="1"/>
          <p:nvPr/>
        </p:nvSpPr>
        <p:spPr bwMode="auto">
          <a:xfrm>
            <a:off x="4779428" y="2999341"/>
            <a:ext cx="1690035"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accent1"/>
                </a:solidFill>
                <a:latin typeface="+mn-lt"/>
              </a:rPr>
              <a:t>Selpercatinib</a:t>
            </a:r>
            <a:br>
              <a:rPr lang="en-US" sz="1400" b="0" dirty="0">
                <a:solidFill>
                  <a:schemeClr val="accent1"/>
                </a:solidFill>
                <a:latin typeface="+mn-lt"/>
              </a:rPr>
            </a:br>
            <a:r>
              <a:rPr lang="en-US" sz="1400" b="0" dirty="0">
                <a:solidFill>
                  <a:schemeClr val="accent1"/>
                </a:solidFill>
                <a:latin typeface="+mn-lt"/>
              </a:rPr>
              <a:t>mPFS: 24.8 mo</a:t>
            </a:r>
          </a:p>
        </p:txBody>
      </p:sp>
      <p:sp>
        <p:nvSpPr>
          <p:cNvPr id="32" name="TextBox 31">
            <a:extLst>
              <a:ext uri="{FF2B5EF4-FFF2-40B4-BE49-F238E27FC236}">
                <a16:creationId xmlns:a16="http://schemas.microsoft.com/office/drawing/2014/main" id="{49296611-ABFC-58BD-0FD1-30580E4A9F79}"/>
              </a:ext>
            </a:extLst>
          </p:cNvPr>
          <p:cNvSpPr txBox="1"/>
          <p:nvPr/>
        </p:nvSpPr>
        <p:spPr bwMode="auto">
          <a:xfrm>
            <a:off x="5141910" y="3975270"/>
            <a:ext cx="1690035"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accent3"/>
                </a:solidFill>
                <a:latin typeface="+mn-lt"/>
              </a:rPr>
              <a:t>Control</a:t>
            </a:r>
            <a:br>
              <a:rPr lang="en-US" sz="1400" b="0" dirty="0">
                <a:solidFill>
                  <a:schemeClr val="accent3"/>
                </a:solidFill>
                <a:latin typeface="+mn-lt"/>
              </a:rPr>
            </a:br>
            <a:r>
              <a:rPr lang="en-US" sz="1400" b="0" dirty="0">
                <a:solidFill>
                  <a:schemeClr val="accent3"/>
                </a:solidFill>
                <a:latin typeface="+mn-lt"/>
              </a:rPr>
              <a:t>mPFS: 11.2 mo</a:t>
            </a:r>
          </a:p>
        </p:txBody>
      </p:sp>
      <p:sp>
        <p:nvSpPr>
          <p:cNvPr id="33" name="TextBox 32">
            <a:extLst>
              <a:ext uri="{FF2B5EF4-FFF2-40B4-BE49-F238E27FC236}">
                <a16:creationId xmlns:a16="http://schemas.microsoft.com/office/drawing/2014/main" id="{6E148FC2-E268-C65A-8BA9-B44787B75939}"/>
              </a:ext>
            </a:extLst>
          </p:cNvPr>
          <p:cNvSpPr txBox="1"/>
          <p:nvPr/>
        </p:nvSpPr>
        <p:spPr bwMode="auto">
          <a:xfrm>
            <a:off x="10342597" y="2976617"/>
            <a:ext cx="1690035"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accent1"/>
                </a:solidFill>
                <a:latin typeface="+mn-lt"/>
              </a:rPr>
              <a:t>Selpercatinib</a:t>
            </a:r>
            <a:br>
              <a:rPr lang="en-US" sz="1400" b="0" dirty="0">
                <a:solidFill>
                  <a:schemeClr val="accent1"/>
                </a:solidFill>
                <a:latin typeface="+mn-lt"/>
              </a:rPr>
            </a:br>
            <a:r>
              <a:rPr lang="en-US" sz="1400" b="0" dirty="0">
                <a:solidFill>
                  <a:schemeClr val="accent1"/>
                </a:solidFill>
                <a:latin typeface="+mn-lt"/>
              </a:rPr>
              <a:t>mPFS: 24.8 mo</a:t>
            </a:r>
          </a:p>
        </p:txBody>
      </p:sp>
      <p:sp>
        <p:nvSpPr>
          <p:cNvPr id="34" name="TextBox 33">
            <a:extLst>
              <a:ext uri="{FF2B5EF4-FFF2-40B4-BE49-F238E27FC236}">
                <a16:creationId xmlns:a16="http://schemas.microsoft.com/office/drawing/2014/main" id="{ABDAA719-09BC-5093-8F09-2D9E3632E22A}"/>
              </a:ext>
            </a:extLst>
          </p:cNvPr>
          <p:cNvSpPr txBox="1"/>
          <p:nvPr/>
        </p:nvSpPr>
        <p:spPr bwMode="auto">
          <a:xfrm>
            <a:off x="10660487" y="3710339"/>
            <a:ext cx="1336880"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accent3"/>
                </a:solidFill>
                <a:latin typeface="+mn-lt"/>
              </a:rPr>
              <a:t>Control</a:t>
            </a:r>
            <a:br>
              <a:rPr lang="en-US" sz="1400" b="0" dirty="0">
                <a:solidFill>
                  <a:schemeClr val="accent3"/>
                </a:solidFill>
                <a:latin typeface="+mn-lt"/>
              </a:rPr>
            </a:br>
            <a:r>
              <a:rPr lang="en-US" sz="1400" b="0" dirty="0">
                <a:solidFill>
                  <a:schemeClr val="accent3"/>
                </a:solidFill>
                <a:latin typeface="+mn-lt"/>
              </a:rPr>
              <a:t>mPFS: 11.2 mo</a:t>
            </a:r>
          </a:p>
        </p:txBody>
      </p:sp>
      <p:sp>
        <p:nvSpPr>
          <p:cNvPr id="11" name="Text Box 11">
            <a:extLst>
              <a:ext uri="{FF2B5EF4-FFF2-40B4-BE49-F238E27FC236}">
                <a16:creationId xmlns:a16="http://schemas.microsoft.com/office/drawing/2014/main" id="{827C6EAC-2FA6-BD59-183C-7E0B2457568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Loong. ESMO 2023. Abstr LBA4. Zhou. NEJM. 2023;[Epub].</a:t>
            </a:r>
          </a:p>
        </p:txBody>
      </p:sp>
      <p:grpSp>
        <p:nvGrpSpPr>
          <p:cNvPr id="13" name="Group 12">
            <a:extLst>
              <a:ext uri="{FF2B5EF4-FFF2-40B4-BE49-F238E27FC236}">
                <a16:creationId xmlns:a16="http://schemas.microsoft.com/office/drawing/2014/main" id="{46DB8308-B221-9BCA-91C1-91C2D177CCEC}"/>
              </a:ext>
            </a:extLst>
          </p:cNvPr>
          <p:cNvGrpSpPr/>
          <p:nvPr/>
        </p:nvGrpSpPr>
        <p:grpSpPr>
          <a:xfrm>
            <a:off x="1480031" y="2183002"/>
            <a:ext cx="535724" cy="2586850"/>
            <a:chOff x="1480031" y="2183002"/>
            <a:chExt cx="535724" cy="2586850"/>
          </a:xfrm>
        </p:grpSpPr>
        <p:sp>
          <p:nvSpPr>
            <p:cNvPr id="4" name="TextBox 3">
              <a:extLst>
                <a:ext uri="{FF2B5EF4-FFF2-40B4-BE49-F238E27FC236}">
                  <a16:creationId xmlns:a16="http://schemas.microsoft.com/office/drawing/2014/main" id="{D09A44EF-9A3E-3BAF-E4A7-D0C5C74E8145}"/>
                </a:ext>
              </a:extLst>
            </p:cNvPr>
            <p:cNvSpPr txBox="1"/>
            <p:nvPr/>
          </p:nvSpPr>
          <p:spPr bwMode="auto">
            <a:xfrm>
              <a:off x="1480031" y="21830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 name="TextBox 4">
              <a:extLst>
                <a:ext uri="{FF2B5EF4-FFF2-40B4-BE49-F238E27FC236}">
                  <a16:creationId xmlns:a16="http://schemas.microsoft.com/office/drawing/2014/main" id="{FE494F62-EA2F-B095-B339-71B04D8E8489}"/>
                </a:ext>
              </a:extLst>
            </p:cNvPr>
            <p:cNvSpPr txBox="1"/>
            <p:nvPr/>
          </p:nvSpPr>
          <p:spPr bwMode="auto">
            <a:xfrm>
              <a:off x="1597051" y="26343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7" name="TextBox 6">
              <a:extLst>
                <a:ext uri="{FF2B5EF4-FFF2-40B4-BE49-F238E27FC236}">
                  <a16:creationId xmlns:a16="http://schemas.microsoft.com/office/drawing/2014/main" id="{BC17C314-1C0E-AEF1-31C4-338843BDE82D}"/>
                </a:ext>
              </a:extLst>
            </p:cNvPr>
            <p:cNvSpPr txBox="1"/>
            <p:nvPr/>
          </p:nvSpPr>
          <p:spPr bwMode="auto">
            <a:xfrm>
              <a:off x="1597051" y="307436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 name="TextBox 8">
              <a:extLst>
                <a:ext uri="{FF2B5EF4-FFF2-40B4-BE49-F238E27FC236}">
                  <a16:creationId xmlns:a16="http://schemas.microsoft.com/office/drawing/2014/main" id="{E87B0C10-135A-0345-1F42-FB3FC9C9ECF9}"/>
                </a:ext>
              </a:extLst>
            </p:cNvPr>
            <p:cNvSpPr txBox="1"/>
            <p:nvPr/>
          </p:nvSpPr>
          <p:spPr bwMode="auto">
            <a:xfrm>
              <a:off x="1597051" y="35256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 name="TextBox 9">
              <a:extLst>
                <a:ext uri="{FF2B5EF4-FFF2-40B4-BE49-F238E27FC236}">
                  <a16:creationId xmlns:a16="http://schemas.microsoft.com/office/drawing/2014/main" id="{3247B4C2-DBEA-2989-3978-0364B470EE60}"/>
                </a:ext>
              </a:extLst>
            </p:cNvPr>
            <p:cNvSpPr txBox="1"/>
            <p:nvPr/>
          </p:nvSpPr>
          <p:spPr bwMode="auto">
            <a:xfrm>
              <a:off x="1597051" y="39492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2" name="TextBox 11">
              <a:extLst>
                <a:ext uri="{FF2B5EF4-FFF2-40B4-BE49-F238E27FC236}">
                  <a16:creationId xmlns:a16="http://schemas.microsoft.com/office/drawing/2014/main" id="{53DA726A-A122-0038-C010-8C8EC2D59FEF}"/>
                </a:ext>
              </a:extLst>
            </p:cNvPr>
            <p:cNvSpPr txBox="1"/>
            <p:nvPr/>
          </p:nvSpPr>
          <p:spPr bwMode="auto">
            <a:xfrm>
              <a:off x="1714070" y="44005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4" name="TextBox 13">
            <a:extLst>
              <a:ext uri="{FF2B5EF4-FFF2-40B4-BE49-F238E27FC236}">
                <a16:creationId xmlns:a16="http://schemas.microsoft.com/office/drawing/2014/main" id="{5AAB91DF-7A27-753A-D02D-31E0AAEDB9DF}"/>
              </a:ext>
            </a:extLst>
          </p:cNvPr>
          <p:cNvSpPr txBox="1"/>
          <p:nvPr/>
        </p:nvSpPr>
        <p:spPr bwMode="auto">
          <a:xfrm>
            <a:off x="3747925" y="4816571"/>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26" name="Group 25">
            <a:extLst>
              <a:ext uri="{FF2B5EF4-FFF2-40B4-BE49-F238E27FC236}">
                <a16:creationId xmlns:a16="http://schemas.microsoft.com/office/drawing/2014/main" id="{D5E73D14-ADD7-0721-1D7E-EBD6CDC5F10D}"/>
              </a:ext>
            </a:extLst>
          </p:cNvPr>
          <p:cNvGrpSpPr/>
          <p:nvPr/>
        </p:nvGrpSpPr>
        <p:grpSpPr>
          <a:xfrm>
            <a:off x="1890763" y="4591025"/>
            <a:ext cx="4279892" cy="369332"/>
            <a:chOff x="1890763" y="4591025"/>
            <a:chExt cx="4279892" cy="369332"/>
          </a:xfrm>
        </p:grpSpPr>
        <p:sp>
          <p:nvSpPr>
            <p:cNvPr id="17" name="TextBox 16">
              <a:extLst>
                <a:ext uri="{FF2B5EF4-FFF2-40B4-BE49-F238E27FC236}">
                  <a16:creationId xmlns:a16="http://schemas.microsoft.com/office/drawing/2014/main" id="{AD50F874-136B-7594-C0BC-9AFD8CAA4594}"/>
                </a:ext>
              </a:extLst>
            </p:cNvPr>
            <p:cNvSpPr txBox="1"/>
            <p:nvPr/>
          </p:nvSpPr>
          <p:spPr bwMode="auto">
            <a:xfrm>
              <a:off x="1890763" y="45910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E8EE1978-4975-C04B-7C42-41F26C13F004}"/>
                </a:ext>
              </a:extLst>
            </p:cNvPr>
            <p:cNvSpPr txBox="1"/>
            <p:nvPr/>
          </p:nvSpPr>
          <p:spPr bwMode="auto">
            <a:xfrm>
              <a:off x="2540660" y="45910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9" name="TextBox 18">
              <a:extLst>
                <a:ext uri="{FF2B5EF4-FFF2-40B4-BE49-F238E27FC236}">
                  <a16:creationId xmlns:a16="http://schemas.microsoft.com/office/drawing/2014/main" id="{0F160149-AAFB-F61F-2A38-82902EC0FD3E}"/>
                </a:ext>
              </a:extLst>
            </p:cNvPr>
            <p:cNvSpPr txBox="1"/>
            <p:nvPr/>
          </p:nvSpPr>
          <p:spPr bwMode="auto">
            <a:xfrm>
              <a:off x="3138885"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0" name="TextBox 19">
              <a:extLst>
                <a:ext uri="{FF2B5EF4-FFF2-40B4-BE49-F238E27FC236}">
                  <a16:creationId xmlns:a16="http://schemas.microsoft.com/office/drawing/2014/main" id="{7F4E725A-122F-6272-CF08-1F0DB447E56D}"/>
                </a:ext>
              </a:extLst>
            </p:cNvPr>
            <p:cNvSpPr txBox="1"/>
            <p:nvPr/>
          </p:nvSpPr>
          <p:spPr bwMode="auto">
            <a:xfrm>
              <a:off x="3788782"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1" name="TextBox 20">
              <a:extLst>
                <a:ext uri="{FF2B5EF4-FFF2-40B4-BE49-F238E27FC236}">
                  <a16:creationId xmlns:a16="http://schemas.microsoft.com/office/drawing/2014/main" id="{BAF6E54D-5853-D4BE-B4A0-DFE22856D793}"/>
                </a:ext>
              </a:extLst>
            </p:cNvPr>
            <p:cNvSpPr txBox="1"/>
            <p:nvPr/>
          </p:nvSpPr>
          <p:spPr bwMode="auto">
            <a:xfrm>
              <a:off x="4445320"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2" name="TextBox 21">
              <a:extLst>
                <a:ext uri="{FF2B5EF4-FFF2-40B4-BE49-F238E27FC236}">
                  <a16:creationId xmlns:a16="http://schemas.microsoft.com/office/drawing/2014/main" id="{0CBE942A-6307-2691-0B66-64CC3FF55320}"/>
                </a:ext>
              </a:extLst>
            </p:cNvPr>
            <p:cNvSpPr txBox="1"/>
            <p:nvPr/>
          </p:nvSpPr>
          <p:spPr bwMode="auto">
            <a:xfrm>
              <a:off x="5102054"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4" name="TextBox 23">
              <a:extLst>
                <a:ext uri="{FF2B5EF4-FFF2-40B4-BE49-F238E27FC236}">
                  <a16:creationId xmlns:a16="http://schemas.microsoft.com/office/drawing/2014/main" id="{181E8FF3-C525-E7D6-F86D-90055B8AB7B1}"/>
                </a:ext>
              </a:extLst>
            </p:cNvPr>
            <p:cNvSpPr txBox="1"/>
            <p:nvPr/>
          </p:nvSpPr>
          <p:spPr bwMode="auto">
            <a:xfrm>
              <a:off x="5751951"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grpSp>
      <p:sp>
        <p:nvSpPr>
          <p:cNvPr id="35" name="Freeform: Shape 34">
            <a:extLst>
              <a:ext uri="{FF2B5EF4-FFF2-40B4-BE49-F238E27FC236}">
                <a16:creationId xmlns:a16="http://schemas.microsoft.com/office/drawing/2014/main" id="{7AB66487-55E2-37BF-0DB7-84BF678B295B}"/>
              </a:ext>
            </a:extLst>
          </p:cNvPr>
          <p:cNvSpPr/>
          <p:nvPr/>
        </p:nvSpPr>
        <p:spPr bwMode="auto">
          <a:xfrm>
            <a:off x="2032000" y="2368550"/>
            <a:ext cx="3930650" cy="2228850"/>
          </a:xfrm>
          <a:custGeom>
            <a:avLst/>
            <a:gdLst>
              <a:gd name="connsiteX0" fmla="*/ 0 w 3930650"/>
              <a:gd name="connsiteY0" fmla="*/ 0 h 2228850"/>
              <a:gd name="connsiteX1" fmla="*/ 0 w 3930650"/>
              <a:gd name="connsiteY1" fmla="*/ 2228850 h 2228850"/>
              <a:gd name="connsiteX2" fmla="*/ 3930650 w 3930650"/>
              <a:gd name="connsiteY2" fmla="*/ 2228850 h 2228850"/>
            </a:gdLst>
            <a:ahLst/>
            <a:cxnLst>
              <a:cxn ang="0">
                <a:pos x="connsiteX0" y="connsiteY0"/>
              </a:cxn>
              <a:cxn ang="0">
                <a:pos x="connsiteX1" y="connsiteY1"/>
              </a:cxn>
              <a:cxn ang="0">
                <a:pos x="connsiteX2" y="connsiteY2"/>
              </a:cxn>
            </a:cxnLst>
            <a:rect l="l" t="t" r="r" b="b"/>
            <a:pathLst>
              <a:path w="3930650" h="2228850">
                <a:moveTo>
                  <a:pt x="0" y="0"/>
                </a:moveTo>
                <a:lnTo>
                  <a:pt x="0" y="2228850"/>
                </a:lnTo>
                <a:lnTo>
                  <a:pt x="3930650" y="2228850"/>
                </a:lnTo>
              </a:path>
            </a:pathLst>
          </a:custGeom>
          <a:noFill/>
          <a:ln w="28575">
            <a:solidFill>
              <a:schemeClr val="bg1"/>
            </a:solidFill>
            <a:miter lim="800000"/>
            <a:headEnd/>
            <a:tailEnd/>
          </a:ln>
        </p:spPr>
        <p:txBody>
          <a:bodyPr rtlCol="0" anchor="ctr"/>
          <a:lstStyle/>
          <a:p>
            <a:pPr algn="ctr"/>
            <a:endParaRPr lang="en-US"/>
          </a:p>
        </p:txBody>
      </p:sp>
      <p:grpSp>
        <p:nvGrpSpPr>
          <p:cNvPr id="43" name="Group 42">
            <a:extLst>
              <a:ext uri="{FF2B5EF4-FFF2-40B4-BE49-F238E27FC236}">
                <a16:creationId xmlns:a16="http://schemas.microsoft.com/office/drawing/2014/main" id="{E61C57A1-8C67-7067-2763-2745E36B0491}"/>
              </a:ext>
            </a:extLst>
          </p:cNvPr>
          <p:cNvGrpSpPr/>
          <p:nvPr/>
        </p:nvGrpSpPr>
        <p:grpSpPr>
          <a:xfrm>
            <a:off x="1952625" y="2372320"/>
            <a:ext cx="95250" cy="2228750"/>
            <a:chOff x="1731494" y="2372320"/>
            <a:chExt cx="1169353" cy="2228750"/>
          </a:xfrm>
        </p:grpSpPr>
        <p:cxnSp>
          <p:nvCxnSpPr>
            <p:cNvPr id="37" name="Straight Connector 36">
              <a:extLst>
                <a:ext uri="{FF2B5EF4-FFF2-40B4-BE49-F238E27FC236}">
                  <a16:creationId xmlns:a16="http://schemas.microsoft.com/office/drawing/2014/main" id="{71B76DE5-FF42-0C63-62F7-B0E6D31E5B20}"/>
                </a:ext>
              </a:extLst>
            </p:cNvPr>
            <p:cNvCxnSpPr/>
            <p:nvPr/>
          </p:nvCxnSpPr>
          <p:spPr bwMode="auto">
            <a:xfrm>
              <a:off x="1731494" y="2372320"/>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EBF08D1-9936-A76B-5F1A-D9EBE15CD8FE}"/>
                </a:ext>
              </a:extLst>
            </p:cNvPr>
            <p:cNvCxnSpPr/>
            <p:nvPr/>
          </p:nvCxnSpPr>
          <p:spPr bwMode="auto">
            <a:xfrm>
              <a:off x="1731494" y="2818972"/>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FD40020-3C0A-63D1-D393-203DD095D428}"/>
                </a:ext>
              </a:extLst>
            </p:cNvPr>
            <p:cNvCxnSpPr/>
            <p:nvPr/>
          </p:nvCxnSpPr>
          <p:spPr bwMode="auto">
            <a:xfrm>
              <a:off x="1731494" y="3268561"/>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5333809-6AED-E705-1154-06C39ADCAAC6}"/>
                </a:ext>
              </a:extLst>
            </p:cNvPr>
            <p:cNvCxnSpPr/>
            <p:nvPr/>
          </p:nvCxnSpPr>
          <p:spPr bwMode="auto">
            <a:xfrm>
              <a:off x="1731494" y="3715213"/>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62BA0AC-EE10-54E0-4878-627EBC6FE8C2}"/>
                </a:ext>
              </a:extLst>
            </p:cNvPr>
            <p:cNvCxnSpPr/>
            <p:nvPr/>
          </p:nvCxnSpPr>
          <p:spPr bwMode="auto">
            <a:xfrm>
              <a:off x="1731494" y="4154418"/>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D237216-573A-797C-09B5-537DD30D1D23}"/>
                </a:ext>
              </a:extLst>
            </p:cNvPr>
            <p:cNvCxnSpPr/>
            <p:nvPr/>
          </p:nvCxnSpPr>
          <p:spPr bwMode="auto">
            <a:xfrm>
              <a:off x="1731494" y="4601070"/>
              <a:ext cx="11693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83331D87-509C-9B96-3EC9-468386551A9F}"/>
              </a:ext>
            </a:extLst>
          </p:cNvPr>
          <p:cNvGrpSpPr/>
          <p:nvPr/>
        </p:nvGrpSpPr>
        <p:grpSpPr>
          <a:xfrm rot="5400000">
            <a:off x="3955986" y="2670112"/>
            <a:ext cx="90487" cy="3922840"/>
            <a:chOff x="1731494" y="1927669"/>
            <a:chExt cx="1169357" cy="2673401"/>
          </a:xfrm>
        </p:grpSpPr>
        <p:cxnSp>
          <p:nvCxnSpPr>
            <p:cNvPr id="45" name="Straight Connector 44">
              <a:extLst>
                <a:ext uri="{FF2B5EF4-FFF2-40B4-BE49-F238E27FC236}">
                  <a16:creationId xmlns:a16="http://schemas.microsoft.com/office/drawing/2014/main" id="{C6CA76EF-BE43-3D55-2C6C-559C05E29BE6}"/>
                </a:ext>
              </a:extLst>
            </p:cNvPr>
            <p:cNvCxnSpPr/>
            <p:nvPr/>
          </p:nvCxnSpPr>
          <p:spPr bwMode="auto">
            <a:xfrm>
              <a:off x="1731494" y="2372320"/>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9DC98D6-462B-9D1D-E8C1-28AE4FABF139}"/>
                </a:ext>
              </a:extLst>
            </p:cNvPr>
            <p:cNvCxnSpPr/>
            <p:nvPr/>
          </p:nvCxnSpPr>
          <p:spPr bwMode="auto">
            <a:xfrm>
              <a:off x="1731494" y="2818972"/>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5AD8361-2035-081B-03EC-8ADB78217F66}"/>
                </a:ext>
              </a:extLst>
            </p:cNvPr>
            <p:cNvCxnSpPr/>
            <p:nvPr/>
          </p:nvCxnSpPr>
          <p:spPr bwMode="auto">
            <a:xfrm>
              <a:off x="1731494" y="3268561"/>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0A412C3-AA1A-4637-C524-D8B773D7BF74}"/>
                </a:ext>
              </a:extLst>
            </p:cNvPr>
            <p:cNvCxnSpPr/>
            <p:nvPr/>
          </p:nvCxnSpPr>
          <p:spPr bwMode="auto">
            <a:xfrm>
              <a:off x="1731494" y="3715213"/>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C50EB32-C9EB-1281-D404-A786D6E46EB8}"/>
                </a:ext>
              </a:extLst>
            </p:cNvPr>
            <p:cNvCxnSpPr/>
            <p:nvPr/>
          </p:nvCxnSpPr>
          <p:spPr bwMode="auto">
            <a:xfrm>
              <a:off x="1731494" y="4154418"/>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FDC4BD9-F659-3F47-16DC-6432658D7585}"/>
                </a:ext>
              </a:extLst>
            </p:cNvPr>
            <p:cNvCxnSpPr/>
            <p:nvPr/>
          </p:nvCxnSpPr>
          <p:spPr bwMode="auto">
            <a:xfrm>
              <a:off x="1731494" y="4601070"/>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E65E5F8-9E07-C7FF-0DEA-9989C134AC00}"/>
                </a:ext>
              </a:extLst>
            </p:cNvPr>
            <p:cNvCxnSpPr/>
            <p:nvPr/>
          </p:nvCxnSpPr>
          <p:spPr bwMode="auto">
            <a:xfrm>
              <a:off x="1731498" y="1927669"/>
              <a:ext cx="11693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B047C04D-ECEE-035E-21B3-BCF306531375}"/>
              </a:ext>
            </a:extLst>
          </p:cNvPr>
          <p:cNvGrpSpPr/>
          <p:nvPr/>
        </p:nvGrpSpPr>
        <p:grpSpPr>
          <a:xfrm>
            <a:off x="1812215" y="5213925"/>
            <a:ext cx="4287107" cy="523220"/>
            <a:chOff x="1812215" y="4591025"/>
            <a:chExt cx="4287107" cy="523220"/>
          </a:xfrm>
        </p:grpSpPr>
        <p:sp>
          <p:nvSpPr>
            <p:cNvPr id="53" name="TextBox 52">
              <a:extLst>
                <a:ext uri="{FF2B5EF4-FFF2-40B4-BE49-F238E27FC236}">
                  <a16:creationId xmlns:a16="http://schemas.microsoft.com/office/drawing/2014/main" id="{AF18F3BC-83E8-5695-1C2B-FC9386A2E865}"/>
                </a:ext>
              </a:extLst>
            </p:cNvPr>
            <p:cNvSpPr txBox="1"/>
            <p:nvPr/>
          </p:nvSpPr>
          <p:spPr bwMode="auto">
            <a:xfrm>
              <a:off x="1812215" y="459102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83</a:t>
              </a:r>
            </a:p>
          </p:txBody>
        </p:sp>
        <p:sp>
          <p:nvSpPr>
            <p:cNvPr id="54" name="TextBox 53">
              <a:extLst>
                <a:ext uri="{FF2B5EF4-FFF2-40B4-BE49-F238E27FC236}">
                  <a16:creationId xmlns:a16="http://schemas.microsoft.com/office/drawing/2014/main" id="{E9EBE0C0-AE54-E853-9C97-CC64BE104BDC}"/>
                </a:ext>
              </a:extLst>
            </p:cNvPr>
            <p:cNvSpPr txBox="1"/>
            <p:nvPr/>
          </p:nvSpPr>
          <p:spPr bwMode="auto">
            <a:xfrm>
              <a:off x="2462112" y="459102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55</a:t>
              </a:r>
            </a:p>
          </p:txBody>
        </p:sp>
        <p:sp>
          <p:nvSpPr>
            <p:cNvPr id="55" name="TextBox 54">
              <a:extLst>
                <a:ext uri="{FF2B5EF4-FFF2-40B4-BE49-F238E27FC236}">
                  <a16:creationId xmlns:a16="http://schemas.microsoft.com/office/drawing/2014/main" id="{75CDD1D0-DD62-C088-8F0A-2B1FFFF6B686}"/>
                </a:ext>
              </a:extLst>
            </p:cNvPr>
            <p:cNvSpPr txBox="1"/>
            <p:nvPr/>
          </p:nvSpPr>
          <p:spPr bwMode="auto">
            <a:xfrm>
              <a:off x="3164533"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a:t>
              </a:r>
            </a:p>
          </p:txBody>
        </p:sp>
        <p:sp>
          <p:nvSpPr>
            <p:cNvPr id="56" name="TextBox 55">
              <a:extLst>
                <a:ext uri="{FF2B5EF4-FFF2-40B4-BE49-F238E27FC236}">
                  <a16:creationId xmlns:a16="http://schemas.microsoft.com/office/drawing/2014/main" id="{9E419C59-D08D-5F8E-F8D7-94DDEC683D58}"/>
                </a:ext>
              </a:extLst>
            </p:cNvPr>
            <p:cNvSpPr txBox="1"/>
            <p:nvPr/>
          </p:nvSpPr>
          <p:spPr bwMode="auto">
            <a:xfrm>
              <a:off x="3814430"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p:txBody>
        </p:sp>
        <p:sp>
          <p:nvSpPr>
            <p:cNvPr id="57" name="TextBox 56">
              <a:extLst>
                <a:ext uri="{FF2B5EF4-FFF2-40B4-BE49-F238E27FC236}">
                  <a16:creationId xmlns:a16="http://schemas.microsoft.com/office/drawing/2014/main" id="{367560C7-DBAB-C277-5BC0-C7B36E784CD9}"/>
                </a:ext>
              </a:extLst>
            </p:cNvPr>
            <p:cNvSpPr txBox="1"/>
            <p:nvPr/>
          </p:nvSpPr>
          <p:spPr bwMode="auto">
            <a:xfrm>
              <a:off x="4470968"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58" name="TextBox 57">
              <a:extLst>
                <a:ext uri="{FF2B5EF4-FFF2-40B4-BE49-F238E27FC236}">
                  <a16:creationId xmlns:a16="http://schemas.microsoft.com/office/drawing/2014/main" id="{B5A3C1EF-EAA0-7CAE-BAD2-B22222E706A5}"/>
                </a:ext>
              </a:extLst>
            </p:cNvPr>
            <p:cNvSpPr txBox="1"/>
            <p:nvPr/>
          </p:nvSpPr>
          <p:spPr bwMode="auto">
            <a:xfrm>
              <a:off x="5173387" y="459102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8A09C8F5-AA55-6AF5-29A4-7D6E56202039}"/>
                </a:ext>
              </a:extLst>
            </p:cNvPr>
            <p:cNvSpPr txBox="1"/>
            <p:nvPr/>
          </p:nvSpPr>
          <p:spPr bwMode="auto">
            <a:xfrm>
              <a:off x="5823284" y="459102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60" name="TextBox 59">
            <a:extLst>
              <a:ext uri="{FF2B5EF4-FFF2-40B4-BE49-F238E27FC236}">
                <a16:creationId xmlns:a16="http://schemas.microsoft.com/office/drawing/2014/main" id="{4D048D17-0AAE-FA60-554E-D1B4B1DEAA6E}"/>
              </a:ext>
            </a:extLst>
          </p:cNvPr>
          <p:cNvSpPr txBox="1"/>
          <p:nvPr/>
        </p:nvSpPr>
        <p:spPr bwMode="auto">
          <a:xfrm>
            <a:off x="6041267" y="4998481"/>
            <a:ext cx="1506631" cy="73866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dirty="0">
                <a:solidFill>
                  <a:schemeClr val="accent1"/>
                </a:solidFill>
                <a:latin typeface="Calibri" panose="020F0502020204030204" pitchFamily="34" charset="0"/>
              </a:rPr>
              <a:t>Selpercatinib</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Control</a:t>
            </a:r>
          </a:p>
        </p:txBody>
      </p:sp>
      <p:grpSp>
        <p:nvGrpSpPr>
          <p:cNvPr id="61" name="Group 60">
            <a:extLst>
              <a:ext uri="{FF2B5EF4-FFF2-40B4-BE49-F238E27FC236}">
                <a16:creationId xmlns:a16="http://schemas.microsoft.com/office/drawing/2014/main" id="{CF6797B3-B7D6-148F-687E-90206040CA1D}"/>
              </a:ext>
            </a:extLst>
          </p:cNvPr>
          <p:cNvGrpSpPr/>
          <p:nvPr/>
        </p:nvGrpSpPr>
        <p:grpSpPr>
          <a:xfrm>
            <a:off x="7137166" y="2183002"/>
            <a:ext cx="535724" cy="2586850"/>
            <a:chOff x="1480031" y="2183002"/>
            <a:chExt cx="535724" cy="2586850"/>
          </a:xfrm>
        </p:grpSpPr>
        <p:sp>
          <p:nvSpPr>
            <p:cNvPr id="62" name="TextBox 61">
              <a:extLst>
                <a:ext uri="{FF2B5EF4-FFF2-40B4-BE49-F238E27FC236}">
                  <a16:creationId xmlns:a16="http://schemas.microsoft.com/office/drawing/2014/main" id="{8E953EFC-EC9A-2A95-A996-F63B27B7C4C3}"/>
                </a:ext>
              </a:extLst>
            </p:cNvPr>
            <p:cNvSpPr txBox="1"/>
            <p:nvPr/>
          </p:nvSpPr>
          <p:spPr bwMode="auto">
            <a:xfrm>
              <a:off x="1480031" y="21830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3" name="TextBox 62">
              <a:extLst>
                <a:ext uri="{FF2B5EF4-FFF2-40B4-BE49-F238E27FC236}">
                  <a16:creationId xmlns:a16="http://schemas.microsoft.com/office/drawing/2014/main" id="{191B0EB7-F27C-928C-A26F-A3F363B08544}"/>
                </a:ext>
              </a:extLst>
            </p:cNvPr>
            <p:cNvSpPr txBox="1"/>
            <p:nvPr/>
          </p:nvSpPr>
          <p:spPr bwMode="auto">
            <a:xfrm>
              <a:off x="1597051" y="26343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4" name="TextBox 63">
              <a:extLst>
                <a:ext uri="{FF2B5EF4-FFF2-40B4-BE49-F238E27FC236}">
                  <a16:creationId xmlns:a16="http://schemas.microsoft.com/office/drawing/2014/main" id="{30914E4F-C922-5426-AAC0-B4D1BF181BB8}"/>
                </a:ext>
              </a:extLst>
            </p:cNvPr>
            <p:cNvSpPr txBox="1"/>
            <p:nvPr/>
          </p:nvSpPr>
          <p:spPr bwMode="auto">
            <a:xfrm>
              <a:off x="1597051" y="307436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5" name="TextBox 64">
              <a:extLst>
                <a:ext uri="{FF2B5EF4-FFF2-40B4-BE49-F238E27FC236}">
                  <a16:creationId xmlns:a16="http://schemas.microsoft.com/office/drawing/2014/main" id="{7E134C7C-4895-8BC5-B443-BB8DCFA4B400}"/>
                </a:ext>
              </a:extLst>
            </p:cNvPr>
            <p:cNvSpPr txBox="1"/>
            <p:nvPr/>
          </p:nvSpPr>
          <p:spPr bwMode="auto">
            <a:xfrm>
              <a:off x="1597051" y="35256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6" name="TextBox 65">
              <a:extLst>
                <a:ext uri="{FF2B5EF4-FFF2-40B4-BE49-F238E27FC236}">
                  <a16:creationId xmlns:a16="http://schemas.microsoft.com/office/drawing/2014/main" id="{C3E7D095-9185-DF57-3288-B5B4CEFAA77D}"/>
                </a:ext>
              </a:extLst>
            </p:cNvPr>
            <p:cNvSpPr txBox="1"/>
            <p:nvPr/>
          </p:nvSpPr>
          <p:spPr bwMode="auto">
            <a:xfrm>
              <a:off x="1597051" y="39492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7" name="TextBox 66">
              <a:extLst>
                <a:ext uri="{FF2B5EF4-FFF2-40B4-BE49-F238E27FC236}">
                  <a16:creationId xmlns:a16="http://schemas.microsoft.com/office/drawing/2014/main" id="{1C52C026-9666-A264-79F0-E8E766DBC82E}"/>
                </a:ext>
              </a:extLst>
            </p:cNvPr>
            <p:cNvSpPr txBox="1"/>
            <p:nvPr/>
          </p:nvSpPr>
          <p:spPr bwMode="auto">
            <a:xfrm>
              <a:off x="1714070" y="44005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68" name="TextBox 67">
            <a:extLst>
              <a:ext uri="{FF2B5EF4-FFF2-40B4-BE49-F238E27FC236}">
                <a16:creationId xmlns:a16="http://schemas.microsoft.com/office/drawing/2014/main" id="{FF5ED022-0361-5D38-C263-2FB546009E84}"/>
              </a:ext>
            </a:extLst>
          </p:cNvPr>
          <p:cNvSpPr txBox="1"/>
          <p:nvPr/>
        </p:nvSpPr>
        <p:spPr bwMode="auto">
          <a:xfrm>
            <a:off x="9405060" y="4816571"/>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69" name="Group 68">
            <a:extLst>
              <a:ext uri="{FF2B5EF4-FFF2-40B4-BE49-F238E27FC236}">
                <a16:creationId xmlns:a16="http://schemas.microsoft.com/office/drawing/2014/main" id="{81738800-9714-9DBB-A9F9-2E55DB1FF02E}"/>
              </a:ext>
            </a:extLst>
          </p:cNvPr>
          <p:cNvGrpSpPr/>
          <p:nvPr/>
        </p:nvGrpSpPr>
        <p:grpSpPr>
          <a:xfrm>
            <a:off x="7547898" y="4591025"/>
            <a:ext cx="4279892" cy="369332"/>
            <a:chOff x="1890763" y="4591025"/>
            <a:chExt cx="4279892" cy="369332"/>
          </a:xfrm>
        </p:grpSpPr>
        <p:sp>
          <p:nvSpPr>
            <p:cNvPr id="70" name="TextBox 69">
              <a:extLst>
                <a:ext uri="{FF2B5EF4-FFF2-40B4-BE49-F238E27FC236}">
                  <a16:creationId xmlns:a16="http://schemas.microsoft.com/office/drawing/2014/main" id="{1C44D53D-F7DF-9B97-51DC-D5845AC7192B}"/>
                </a:ext>
              </a:extLst>
            </p:cNvPr>
            <p:cNvSpPr txBox="1"/>
            <p:nvPr/>
          </p:nvSpPr>
          <p:spPr bwMode="auto">
            <a:xfrm>
              <a:off x="1890763" y="45910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551186E2-18E8-E9F7-DABD-ABB7E6F32916}"/>
                </a:ext>
              </a:extLst>
            </p:cNvPr>
            <p:cNvSpPr txBox="1"/>
            <p:nvPr/>
          </p:nvSpPr>
          <p:spPr bwMode="auto">
            <a:xfrm>
              <a:off x="2540660" y="45910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72" name="TextBox 71">
              <a:extLst>
                <a:ext uri="{FF2B5EF4-FFF2-40B4-BE49-F238E27FC236}">
                  <a16:creationId xmlns:a16="http://schemas.microsoft.com/office/drawing/2014/main" id="{48BC1845-2DCB-4D41-03A0-DCFC1369201A}"/>
                </a:ext>
              </a:extLst>
            </p:cNvPr>
            <p:cNvSpPr txBox="1"/>
            <p:nvPr/>
          </p:nvSpPr>
          <p:spPr bwMode="auto">
            <a:xfrm>
              <a:off x="3138885"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73" name="TextBox 72">
              <a:extLst>
                <a:ext uri="{FF2B5EF4-FFF2-40B4-BE49-F238E27FC236}">
                  <a16:creationId xmlns:a16="http://schemas.microsoft.com/office/drawing/2014/main" id="{4759A3E0-06FF-11F3-F901-9F79CEF3BA7C}"/>
                </a:ext>
              </a:extLst>
            </p:cNvPr>
            <p:cNvSpPr txBox="1"/>
            <p:nvPr/>
          </p:nvSpPr>
          <p:spPr bwMode="auto">
            <a:xfrm>
              <a:off x="3788782"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74" name="TextBox 73">
              <a:extLst>
                <a:ext uri="{FF2B5EF4-FFF2-40B4-BE49-F238E27FC236}">
                  <a16:creationId xmlns:a16="http://schemas.microsoft.com/office/drawing/2014/main" id="{F787DDCA-6900-CF7D-4022-AEACEBA1F861}"/>
                </a:ext>
              </a:extLst>
            </p:cNvPr>
            <p:cNvSpPr txBox="1"/>
            <p:nvPr/>
          </p:nvSpPr>
          <p:spPr bwMode="auto">
            <a:xfrm>
              <a:off x="4445320"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75" name="TextBox 74">
              <a:extLst>
                <a:ext uri="{FF2B5EF4-FFF2-40B4-BE49-F238E27FC236}">
                  <a16:creationId xmlns:a16="http://schemas.microsoft.com/office/drawing/2014/main" id="{67D13250-3FEB-3411-E5EF-2743C3FC8A71}"/>
                </a:ext>
              </a:extLst>
            </p:cNvPr>
            <p:cNvSpPr txBox="1"/>
            <p:nvPr/>
          </p:nvSpPr>
          <p:spPr bwMode="auto">
            <a:xfrm>
              <a:off x="5102054"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76" name="TextBox 75">
              <a:extLst>
                <a:ext uri="{FF2B5EF4-FFF2-40B4-BE49-F238E27FC236}">
                  <a16:creationId xmlns:a16="http://schemas.microsoft.com/office/drawing/2014/main" id="{3303B165-7524-6EA6-FB82-4ABBFAAFA8A9}"/>
                </a:ext>
              </a:extLst>
            </p:cNvPr>
            <p:cNvSpPr txBox="1"/>
            <p:nvPr/>
          </p:nvSpPr>
          <p:spPr bwMode="auto">
            <a:xfrm>
              <a:off x="5751951"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grpSp>
      <p:sp>
        <p:nvSpPr>
          <p:cNvPr id="77" name="Freeform: Shape 76">
            <a:extLst>
              <a:ext uri="{FF2B5EF4-FFF2-40B4-BE49-F238E27FC236}">
                <a16:creationId xmlns:a16="http://schemas.microsoft.com/office/drawing/2014/main" id="{A133BE83-88BF-5747-3E3D-3E42266AD2B3}"/>
              </a:ext>
            </a:extLst>
          </p:cNvPr>
          <p:cNvSpPr/>
          <p:nvPr/>
        </p:nvSpPr>
        <p:spPr bwMode="auto">
          <a:xfrm>
            <a:off x="7689135" y="2368550"/>
            <a:ext cx="3930650" cy="2228850"/>
          </a:xfrm>
          <a:custGeom>
            <a:avLst/>
            <a:gdLst>
              <a:gd name="connsiteX0" fmla="*/ 0 w 3930650"/>
              <a:gd name="connsiteY0" fmla="*/ 0 h 2228850"/>
              <a:gd name="connsiteX1" fmla="*/ 0 w 3930650"/>
              <a:gd name="connsiteY1" fmla="*/ 2228850 h 2228850"/>
              <a:gd name="connsiteX2" fmla="*/ 3930650 w 3930650"/>
              <a:gd name="connsiteY2" fmla="*/ 2228850 h 2228850"/>
            </a:gdLst>
            <a:ahLst/>
            <a:cxnLst>
              <a:cxn ang="0">
                <a:pos x="connsiteX0" y="connsiteY0"/>
              </a:cxn>
              <a:cxn ang="0">
                <a:pos x="connsiteX1" y="connsiteY1"/>
              </a:cxn>
              <a:cxn ang="0">
                <a:pos x="connsiteX2" y="connsiteY2"/>
              </a:cxn>
            </a:cxnLst>
            <a:rect l="l" t="t" r="r" b="b"/>
            <a:pathLst>
              <a:path w="3930650" h="2228850">
                <a:moveTo>
                  <a:pt x="0" y="0"/>
                </a:moveTo>
                <a:lnTo>
                  <a:pt x="0" y="2228850"/>
                </a:lnTo>
                <a:lnTo>
                  <a:pt x="3930650" y="2228850"/>
                </a:lnTo>
              </a:path>
            </a:pathLst>
          </a:custGeom>
          <a:noFill/>
          <a:ln w="28575">
            <a:solidFill>
              <a:schemeClr val="bg1"/>
            </a:solidFill>
            <a:miter lim="800000"/>
            <a:headEnd/>
            <a:tailEnd/>
          </a:ln>
        </p:spPr>
        <p:txBody>
          <a:bodyPr rtlCol="0" anchor="ctr"/>
          <a:lstStyle/>
          <a:p>
            <a:pPr algn="ctr"/>
            <a:endParaRPr lang="en-US"/>
          </a:p>
        </p:txBody>
      </p:sp>
      <p:grpSp>
        <p:nvGrpSpPr>
          <p:cNvPr id="78" name="Group 77">
            <a:extLst>
              <a:ext uri="{FF2B5EF4-FFF2-40B4-BE49-F238E27FC236}">
                <a16:creationId xmlns:a16="http://schemas.microsoft.com/office/drawing/2014/main" id="{D0039E8E-72CF-298D-370D-1A7F37ED083A}"/>
              </a:ext>
            </a:extLst>
          </p:cNvPr>
          <p:cNvGrpSpPr/>
          <p:nvPr/>
        </p:nvGrpSpPr>
        <p:grpSpPr>
          <a:xfrm>
            <a:off x="7609760" y="2372320"/>
            <a:ext cx="95250" cy="2228750"/>
            <a:chOff x="1731494" y="2372320"/>
            <a:chExt cx="1169353" cy="2228750"/>
          </a:xfrm>
        </p:grpSpPr>
        <p:cxnSp>
          <p:nvCxnSpPr>
            <p:cNvPr id="79" name="Straight Connector 78">
              <a:extLst>
                <a:ext uri="{FF2B5EF4-FFF2-40B4-BE49-F238E27FC236}">
                  <a16:creationId xmlns:a16="http://schemas.microsoft.com/office/drawing/2014/main" id="{6FAD770E-E610-D9D4-C729-56FEBD985988}"/>
                </a:ext>
              </a:extLst>
            </p:cNvPr>
            <p:cNvCxnSpPr/>
            <p:nvPr/>
          </p:nvCxnSpPr>
          <p:spPr bwMode="auto">
            <a:xfrm>
              <a:off x="1731494" y="2372320"/>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F8ED28A-AD95-8D54-5D6F-E689F0A0517F}"/>
                </a:ext>
              </a:extLst>
            </p:cNvPr>
            <p:cNvCxnSpPr/>
            <p:nvPr/>
          </p:nvCxnSpPr>
          <p:spPr bwMode="auto">
            <a:xfrm>
              <a:off x="1731494" y="2818972"/>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C30094D-822A-E0CF-AF94-3A654CE7729D}"/>
                </a:ext>
              </a:extLst>
            </p:cNvPr>
            <p:cNvCxnSpPr/>
            <p:nvPr/>
          </p:nvCxnSpPr>
          <p:spPr bwMode="auto">
            <a:xfrm>
              <a:off x="1731494" y="3268561"/>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8519E65-389C-ECFB-085A-9E59F610CCDA}"/>
                </a:ext>
              </a:extLst>
            </p:cNvPr>
            <p:cNvCxnSpPr/>
            <p:nvPr/>
          </p:nvCxnSpPr>
          <p:spPr bwMode="auto">
            <a:xfrm>
              <a:off x="1731494" y="3715213"/>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8E8706FC-6CEA-6193-248E-3342CCBA6D92}"/>
                </a:ext>
              </a:extLst>
            </p:cNvPr>
            <p:cNvCxnSpPr/>
            <p:nvPr/>
          </p:nvCxnSpPr>
          <p:spPr bwMode="auto">
            <a:xfrm>
              <a:off x="1731494" y="4154418"/>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DB2E80B-7C5D-15D3-A233-98A891C7F28E}"/>
                </a:ext>
              </a:extLst>
            </p:cNvPr>
            <p:cNvCxnSpPr/>
            <p:nvPr/>
          </p:nvCxnSpPr>
          <p:spPr bwMode="auto">
            <a:xfrm>
              <a:off x="1731494" y="4601070"/>
              <a:ext cx="11693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A1BCA868-3420-7024-CBDF-598E65232283}"/>
              </a:ext>
            </a:extLst>
          </p:cNvPr>
          <p:cNvGrpSpPr/>
          <p:nvPr/>
        </p:nvGrpSpPr>
        <p:grpSpPr>
          <a:xfrm rot="5400000">
            <a:off x="9613121" y="2670112"/>
            <a:ext cx="90487" cy="3922840"/>
            <a:chOff x="1731494" y="1927669"/>
            <a:chExt cx="1169357" cy="2673401"/>
          </a:xfrm>
        </p:grpSpPr>
        <p:cxnSp>
          <p:nvCxnSpPr>
            <p:cNvPr id="86" name="Straight Connector 85">
              <a:extLst>
                <a:ext uri="{FF2B5EF4-FFF2-40B4-BE49-F238E27FC236}">
                  <a16:creationId xmlns:a16="http://schemas.microsoft.com/office/drawing/2014/main" id="{C1048901-C9F0-BE63-5F13-63E5C5C51CE7}"/>
                </a:ext>
              </a:extLst>
            </p:cNvPr>
            <p:cNvCxnSpPr/>
            <p:nvPr/>
          </p:nvCxnSpPr>
          <p:spPr bwMode="auto">
            <a:xfrm>
              <a:off x="1731494" y="2372320"/>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C67B2C8-DC62-A42C-5BF4-D407BE8E827C}"/>
                </a:ext>
              </a:extLst>
            </p:cNvPr>
            <p:cNvCxnSpPr/>
            <p:nvPr/>
          </p:nvCxnSpPr>
          <p:spPr bwMode="auto">
            <a:xfrm>
              <a:off x="1731494" y="2818972"/>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1992B82-644D-72F4-B9AF-90CA1A2DD4C7}"/>
                </a:ext>
              </a:extLst>
            </p:cNvPr>
            <p:cNvCxnSpPr/>
            <p:nvPr/>
          </p:nvCxnSpPr>
          <p:spPr bwMode="auto">
            <a:xfrm>
              <a:off x="1731494" y="3268561"/>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6E46CA0-0814-FCDA-CA4D-D6A6620E82F3}"/>
                </a:ext>
              </a:extLst>
            </p:cNvPr>
            <p:cNvCxnSpPr/>
            <p:nvPr/>
          </p:nvCxnSpPr>
          <p:spPr bwMode="auto">
            <a:xfrm>
              <a:off x="1731494" y="3715213"/>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A5C8365-1CD5-6433-F774-5A07BF112C9B}"/>
                </a:ext>
              </a:extLst>
            </p:cNvPr>
            <p:cNvCxnSpPr/>
            <p:nvPr/>
          </p:nvCxnSpPr>
          <p:spPr bwMode="auto">
            <a:xfrm>
              <a:off x="1731494" y="4154418"/>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DAC88F0-0F54-D875-E6F6-B101EABC1360}"/>
                </a:ext>
              </a:extLst>
            </p:cNvPr>
            <p:cNvCxnSpPr/>
            <p:nvPr/>
          </p:nvCxnSpPr>
          <p:spPr bwMode="auto">
            <a:xfrm>
              <a:off x="1731494" y="4601070"/>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AD9B1CB-B9AA-BC6A-8F9C-CB7405CB341D}"/>
                </a:ext>
              </a:extLst>
            </p:cNvPr>
            <p:cNvCxnSpPr/>
            <p:nvPr/>
          </p:nvCxnSpPr>
          <p:spPr bwMode="auto">
            <a:xfrm>
              <a:off x="1731498" y="1927669"/>
              <a:ext cx="11693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D1536985-9D94-BC9B-CA53-E9EFF34389B4}"/>
              </a:ext>
            </a:extLst>
          </p:cNvPr>
          <p:cNvGrpSpPr/>
          <p:nvPr/>
        </p:nvGrpSpPr>
        <p:grpSpPr>
          <a:xfrm>
            <a:off x="7469350" y="5213925"/>
            <a:ext cx="4287107" cy="523220"/>
            <a:chOff x="1812215" y="4591025"/>
            <a:chExt cx="4287107" cy="523220"/>
          </a:xfrm>
        </p:grpSpPr>
        <p:sp>
          <p:nvSpPr>
            <p:cNvPr id="94" name="TextBox 93">
              <a:extLst>
                <a:ext uri="{FF2B5EF4-FFF2-40B4-BE49-F238E27FC236}">
                  <a16:creationId xmlns:a16="http://schemas.microsoft.com/office/drawing/2014/main" id="{0D166CF8-EEB2-7F5C-079C-1328082112ED}"/>
                </a:ext>
              </a:extLst>
            </p:cNvPr>
            <p:cNvSpPr txBox="1"/>
            <p:nvPr/>
          </p:nvSpPr>
          <p:spPr bwMode="auto">
            <a:xfrm>
              <a:off x="1812215" y="459102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102</a:t>
              </a:r>
            </a:p>
          </p:txBody>
        </p:sp>
        <p:sp>
          <p:nvSpPr>
            <p:cNvPr id="95" name="TextBox 94">
              <a:extLst>
                <a:ext uri="{FF2B5EF4-FFF2-40B4-BE49-F238E27FC236}">
                  <a16:creationId xmlns:a16="http://schemas.microsoft.com/office/drawing/2014/main" id="{55ADCE74-FDEC-C654-ACED-2B0FF5766138}"/>
                </a:ext>
              </a:extLst>
            </p:cNvPr>
            <p:cNvSpPr txBox="1"/>
            <p:nvPr/>
          </p:nvSpPr>
          <p:spPr bwMode="auto">
            <a:xfrm>
              <a:off x="2462111" y="4591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a:t>
              </a:r>
            </a:p>
          </p:txBody>
        </p:sp>
        <p:sp>
          <p:nvSpPr>
            <p:cNvPr id="96" name="TextBox 95">
              <a:extLst>
                <a:ext uri="{FF2B5EF4-FFF2-40B4-BE49-F238E27FC236}">
                  <a16:creationId xmlns:a16="http://schemas.microsoft.com/office/drawing/2014/main" id="{6D663FB3-CEE3-0271-4AE2-BDBE8D2D3179}"/>
                </a:ext>
              </a:extLst>
            </p:cNvPr>
            <p:cNvSpPr txBox="1"/>
            <p:nvPr/>
          </p:nvSpPr>
          <p:spPr bwMode="auto">
            <a:xfrm>
              <a:off x="3164533"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a:t>
              </a:r>
            </a:p>
          </p:txBody>
        </p:sp>
        <p:sp>
          <p:nvSpPr>
            <p:cNvPr id="97" name="TextBox 96">
              <a:extLst>
                <a:ext uri="{FF2B5EF4-FFF2-40B4-BE49-F238E27FC236}">
                  <a16:creationId xmlns:a16="http://schemas.microsoft.com/office/drawing/2014/main" id="{8F1E7C25-ABC3-0827-FB76-5008B091E651}"/>
                </a:ext>
              </a:extLst>
            </p:cNvPr>
            <p:cNvSpPr txBox="1"/>
            <p:nvPr/>
          </p:nvSpPr>
          <p:spPr bwMode="auto">
            <a:xfrm>
              <a:off x="3814430"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a:t>
              </a:r>
            </a:p>
          </p:txBody>
        </p:sp>
        <p:sp>
          <p:nvSpPr>
            <p:cNvPr id="98" name="TextBox 97">
              <a:extLst>
                <a:ext uri="{FF2B5EF4-FFF2-40B4-BE49-F238E27FC236}">
                  <a16:creationId xmlns:a16="http://schemas.microsoft.com/office/drawing/2014/main" id="{01058463-1D21-E468-7EF6-3073DFBD7BCE}"/>
                </a:ext>
              </a:extLst>
            </p:cNvPr>
            <p:cNvSpPr txBox="1"/>
            <p:nvPr/>
          </p:nvSpPr>
          <p:spPr bwMode="auto">
            <a:xfrm>
              <a:off x="4470968"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p:txBody>
        </p:sp>
        <p:sp>
          <p:nvSpPr>
            <p:cNvPr id="99" name="TextBox 98">
              <a:extLst>
                <a:ext uri="{FF2B5EF4-FFF2-40B4-BE49-F238E27FC236}">
                  <a16:creationId xmlns:a16="http://schemas.microsoft.com/office/drawing/2014/main" id="{C741FA88-30F5-24F8-4B77-363854FB3B28}"/>
                </a:ext>
              </a:extLst>
            </p:cNvPr>
            <p:cNvSpPr txBox="1"/>
            <p:nvPr/>
          </p:nvSpPr>
          <p:spPr bwMode="auto">
            <a:xfrm>
              <a:off x="5173387" y="459102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100" name="TextBox 99">
              <a:extLst>
                <a:ext uri="{FF2B5EF4-FFF2-40B4-BE49-F238E27FC236}">
                  <a16:creationId xmlns:a16="http://schemas.microsoft.com/office/drawing/2014/main" id="{5CEA81D7-41F8-5C3B-98A9-B58F02D1BAF0}"/>
                </a:ext>
              </a:extLst>
            </p:cNvPr>
            <p:cNvSpPr txBox="1"/>
            <p:nvPr/>
          </p:nvSpPr>
          <p:spPr bwMode="auto">
            <a:xfrm>
              <a:off x="5823284" y="459102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25" name="Group 124">
            <a:extLst>
              <a:ext uri="{FF2B5EF4-FFF2-40B4-BE49-F238E27FC236}">
                <a16:creationId xmlns:a16="http://schemas.microsoft.com/office/drawing/2014/main" id="{1FA4F28A-2DA7-F31B-6165-CAB17FD1620C}"/>
              </a:ext>
            </a:extLst>
          </p:cNvPr>
          <p:cNvGrpSpPr/>
          <p:nvPr/>
        </p:nvGrpSpPr>
        <p:grpSpPr>
          <a:xfrm>
            <a:off x="7715250" y="2387600"/>
            <a:ext cx="3286125" cy="1151682"/>
            <a:chOff x="7715250" y="2387600"/>
            <a:chExt cx="3286125" cy="1151682"/>
          </a:xfrm>
        </p:grpSpPr>
        <p:sp>
          <p:nvSpPr>
            <p:cNvPr id="101" name="Freeform: Shape 100">
              <a:extLst>
                <a:ext uri="{FF2B5EF4-FFF2-40B4-BE49-F238E27FC236}">
                  <a16:creationId xmlns:a16="http://schemas.microsoft.com/office/drawing/2014/main" id="{3029DF3C-7FAF-4FE9-4A76-3ABDB0469A5F}"/>
                </a:ext>
              </a:extLst>
            </p:cNvPr>
            <p:cNvSpPr/>
            <p:nvPr/>
          </p:nvSpPr>
          <p:spPr bwMode="auto">
            <a:xfrm>
              <a:off x="7715250" y="2387600"/>
              <a:ext cx="3286125" cy="1114425"/>
            </a:xfrm>
            <a:custGeom>
              <a:avLst/>
              <a:gdLst>
                <a:gd name="connsiteX0" fmla="*/ 3286125 w 3286125"/>
                <a:gd name="connsiteY0" fmla="*/ 1114425 h 1114425"/>
                <a:gd name="connsiteX1" fmla="*/ 2673350 w 3286125"/>
                <a:gd name="connsiteY1" fmla="*/ 1114425 h 1114425"/>
                <a:gd name="connsiteX2" fmla="*/ 2673350 w 3286125"/>
                <a:gd name="connsiteY2" fmla="*/ 1035050 h 1114425"/>
                <a:gd name="connsiteX3" fmla="*/ 2089150 w 3286125"/>
                <a:gd name="connsiteY3" fmla="*/ 1035050 h 1114425"/>
                <a:gd name="connsiteX4" fmla="*/ 2089150 w 3286125"/>
                <a:gd name="connsiteY4" fmla="*/ 987425 h 1114425"/>
                <a:gd name="connsiteX5" fmla="*/ 2066925 w 3286125"/>
                <a:gd name="connsiteY5" fmla="*/ 987425 h 1114425"/>
                <a:gd name="connsiteX6" fmla="*/ 2066925 w 3286125"/>
                <a:gd name="connsiteY6" fmla="*/ 952500 h 1114425"/>
                <a:gd name="connsiteX7" fmla="*/ 2051050 w 3286125"/>
                <a:gd name="connsiteY7" fmla="*/ 952500 h 1114425"/>
                <a:gd name="connsiteX8" fmla="*/ 2051050 w 3286125"/>
                <a:gd name="connsiteY8" fmla="*/ 911225 h 1114425"/>
                <a:gd name="connsiteX9" fmla="*/ 1854200 w 3286125"/>
                <a:gd name="connsiteY9" fmla="*/ 911225 h 1114425"/>
                <a:gd name="connsiteX10" fmla="*/ 1854200 w 3286125"/>
                <a:gd name="connsiteY10" fmla="*/ 879475 h 1114425"/>
                <a:gd name="connsiteX11" fmla="*/ 1819275 w 3286125"/>
                <a:gd name="connsiteY11" fmla="*/ 879475 h 1114425"/>
                <a:gd name="connsiteX12" fmla="*/ 1819275 w 3286125"/>
                <a:gd name="connsiteY12" fmla="*/ 847725 h 1114425"/>
                <a:gd name="connsiteX13" fmla="*/ 1787525 w 3286125"/>
                <a:gd name="connsiteY13" fmla="*/ 847725 h 1114425"/>
                <a:gd name="connsiteX14" fmla="*/ 1787525 w 3286125"/>
                <a:gd name="connsiteY14" fmla="*/ 800100 h 1114425"/>
                <a:gd name="connsiteX15" fmla="*/ 1774825 w 3286125"/>
                <a:gd name="connsiteY15" fmla="*/ 800100 h 1114425"/>
                <a:gd name="connsiteX16" fmla="*/ 1774825 w 3286125"/>
                <a:gd name="connsiteY16" fmla="*/ 771525 h 1114425"/>
                <a:gd name="connsiteX17" fmla="*/ 1752600 w 3286125"/>
                <a:gd name="connsiteY17" fmla="*/ 771525 h 1114425"/>
                <a:gd name="connsiteX18" fmla="*/ 1752600 w 3286125"/>
                <a:gd name="connsiteY18" fmla="*/ 742950 h 1114425"/>
                <a:gd name="connsiteX19" fmla="*/ 1670050 w 3286125"/>
                <a:gd name="connsiteY19" fmla="*/ 742950 h 1114425"/>
                <a:gd name="connsiteX20" fmla="*/ 1670050 w 3286125"/>
                <a:gd name="connsiteY20" fmla="*/ 742950 h 1114425"/>
                <a:gd name="connsiteX21" fmla="*/ 1670050 w 3286125"/>
                <a:gd name="connsiteY21" fmla="*/ 720725 h 1114425"/>
                <a:gd name="connsiteX22" fmla="*/ 1501775 w 3286125"/>
                <a:gd name="connsiteY22" fmla="*/ 720725 h 1114425"/>
                <a:gd name="connsiteX23" fmla="*/ 1501775 w 3286125"/>
                <a:gd name="connsiteY23" fmla="*/ 657225 h 1114425"/>
                <a:gd name="connsiteX24" fmla="*/ 1476375 w 3286125"/>
                <a:gd name="connsiteY24" fmla="*/ 657225 h 1114425"/>
                <a:gd name="connsiteX25" fmla="*/ 1476375 w 3286125"/>
                <a:gd name="connsiteY25" fmla="*/ 635000 h 1114425"/>
                <a:gd name="connsiteX26" fmla="*/ 1460500 w 3286125"/>
                <a:gd name="connsiteY26" fmla="*/ 635000 h 1114425"/>
                <a:gd name="connsiteX27" fmla="*/ 1460500 w 3286125"/>
                <a:gd name="connsiteY27" fmla="*/ 603250 h 1114425"/>
                <a:gd name="connsiteX28" fmla="*/ 1320800 w 3286125"/>
                <a:gd name="connsiteY28" fmla="*/ 603250 h 1114425"/>
                <a:gd name="connsiteX29" fmla="*/ 1333500 w 3286125"/>
                <a:gd name="connsiteY29" fmla="*/ 590550 h 1114425"/>
                <a:gd name="connsiteX30" fmla="*/ 1193800 w 3286125"/>
                <a:gd name="connsiteY30" fmla="*/ 590550 h 1114425"/>
                <a:gd name="connsiteX31" fmla="*/ 1193800 w 3286125"/>
                <a:gd name="connsiteY31" fmla="*/ 517525 h 1114425"/>
                <a:gd name="connsiteX32" fmla="*/ 1177925 w 3286125"/>
                <a:gd name="connsiteY32" fmla="*/ 517525 h 1114425"/>
                <a:gd name="connsiteX33" fmla="*/ 1177925 w 3286125"/>
                <a:gd name="connsiteY33" fmla="*/ 488950 h 1114425"/>
                <a:gd name="connsiteX34" fmla="*/ 974725 w 3286125"/>
                <a:gd name="connsiteY34" fmla="*/ 488950 h 1114425"/>
                <a:gd name="connsiteX35" fmla="*/ 974725 w 3286125"/>
                <a:gd name="connsiteY35" fmla="*/ 463550 h 1114425"/>
                <a:gd name="connsiteX36" fmla="*/ 962025 w 3286125"/>
                <a:gd name="connsiteY36" fmla="*/ 463550 h 1114425"/>
                <a:gd name="connsiteX37" fmla="*/ 962025 w 3286125"/>
                <a:gd name="connsiteY37" fmla="*/ 431800 h 1114425"/>
                <a:gd name="connsiteX38" fmla="*/ 949325 w 3286125"/>
                <a:gd name="connsiteY38" fmla="*/ 431800 h 1114425"/>
                <a:gd name="connsiteX39" fmla="*/ 949325 w 3286125"/>
                <a:gd name="connsiteY39" fmla="*/ 409575 h 1114425"/>
                <a:gd name="connsiteX40" fmla="*/ 936625 w 3286125"/>
                <a:gd name="connsiteY40" fmla="*/ 409575 h 1114425"/>
                <a:gd name="connsiteX41" fmla="*/ 936625 w 3286125"/>
                <a:gd name="connsiteY41" fmla="*/ 390525 h 1114425"/>
                <a:gd name="connsiteX42" fmla="*/ 828675 w 3286125"/>
                <a:gd name="connsiteY42" fmla="*/ 390525 h 1114425"/>
                <a:gd name="connsiteX43" fmla="*/ 828675 w 3286125"/>
                <a:gd name="connsiteY43" fmla="*/ 377825 h 1114425"/>
                <a:gd name="connsiteX44" fmla="*/ 752475 w 3286125"/>
                <a:gd name="connsiteY44" fmla="*/ 377825 h 1114425"/>
                <a:gd name="connsiteX45" fmla="*/ 752475 w 3286125"/>
                <a:gd name="connsiteY45" fmla="*/ 355600 h 1114425"/>
                <a:gd name="connsiteX46" fmla="*/ 736600 w 3286125"/>
                <a:gd name="connsiteY46" fmla="*/ 355600 h 1114425"/>
                <a:gd name="connsiteX47" fmla="*/ 736600 w 3286125"/>
                <a:gd name="connsiteY47" fmla="*/ 330200 h 1114425"/>
                <a:gd name="connsiteX48" fmla="*/ 708025 w 3286125"/>
                <a:gd name="connsiteY48" fmla="*/ 330200 h 1114425"/>
                <a:gd name="connsiteX49" fmla="*/ 708025 w 3286125"/>
                <a:gd name="connsiteY49" fmla="*/ 298450 h 1114425"/>
                <a:gd name="connsiteX50" fmla="*/ 647700 w 3286125"/>
                <a:gd name="connsiteY50" fmla="*/ 298450 h 1114425"/>
                <a:gd name="connsiteX51" fmla="*/ 647700 w 3286125"/>
                <a:gd name="connsiteY51" fmla="*/ 282575 h 1114425"/>
                <a:gd name="connsiteX52" fmla="*/ 628650 w 3286125"/>
                <a:gd name="connsiteY52" fmla="*/ 282575 h 1114425"/>
                <a:gd name="connsiteX53" fmla="*/ 628650 w 3286125"/>
                <a:gd name="connsiteY53" fmla="*/ 266700 h 1114425"/>
                <a:gd name="connsiteX54" fmla="*/ 549275 w 3286125"/>
                <a:gd name="connsiteY54" fmla="*/ 266700 h 1114425"/>
                <a:gd name="connsiteX55" fmla="*/ 549275 w 3286125"/>
                <a:gd name="connsiteY55" fmla="*/ 254000 h 1114425"/>
                <a:gd name="connsiteX56" fmla="*/ 511175 w 3286125"/>
                <a:gd name="connsiteY56" fmla="*/ 254000 h 1114425"/>
                <a:gd name="connsiteX57" fmla="*/ 511175 w 3286125"/>
                <a:gd name="connsiteY57" fmla="*/ 206375 h 1114425"/>
                <a:gd name="connsiteX58" fmla="*/ 476250 w 3286125"/>
                <a:gd name="connsiteY58" fmla="*/ 206375 h 1114425"/>
                <a:gd name="connsiteX59" fmla="*/ 476250 w 3286125"/>
                <a:gd name="connsiteY59" fmla="*/ 180975 h 1114425"/>
                <a:gd name="connsiteX60" fmla="*/ 454025 w 3286125"/>
                <a:gd name="connsiteY60" fmla="*/ 180975 h 1114425"/>
                <a:gd name="connsiteX61" fmla="*/ 454025 w 3286125"/>
                <a:gd name="connsiteY61" fmla="*/ 158750 h 1114425"/>
                <a:gd name="connsiteX62" fmla="*/ 415925 w 3286125"/>
                <a:gd name="connsiteY62" fmla="*/ 158750 h 1114425"/>
                <a:gd name="connsiteX63" fmla="*/ 415925 w 3286125"/>
                <a:gd name="connsiteY63" fmla="*/ 152400 h 1114425"/>
                <a:gd name="connsiteX64" fmla="*/ 292100 w 3286125"/>
                <a:gd name="connsiteY64" fmla="*/ 152400 h 1114425"/>
                <a:gd name="connsiteX65" fmla="*/ 292100 w 3286125"/>
                <a:gd name="connsiteY65" fmla="*/ 130175 h 1114425"/>
                <a:gd name="connsiteX66" fmla="*/ 276225 w 3286125"/>
                <a:gd name="connsiteY66" fmla="*/ 130175 h 1114425"/>
                <a:gd name="connsiteX67" fmla="*/ 276225 w 3286125"/>
                <a:gd name="connsiteY67" fmla="*/ 111125 h 1114425"/>
                <a:gd name="connsiteX68" fmla="*/ 257175 w 3286125"/>
                <a:gd name="connsiteY68" fmla="*/ 111125 h 1114425"/>
                <a:gd name="connsiteX69" fmla="*/ 257175 w 3286125"/>
                <a:gd name="connsiteY69" fmla="*/ 79375 h 1114425"/>
                <a:gd name="connsiteX70" fmla="*/ 187325 w 3286125"/>
                <a:gd name="connsiteY70" fmla="*/ 79375 h 1114425"/>
                <a:gd name="connsiteX71" fmla="*/ 187325 w 3286125"/>
                <a:gd name="connsiteY71" fmla="*/ 66675 h 1114425"/>
                <a:gd name="connsiteX72" fmla="*/ 142875 w 3286125"/>
                <a:gd name="connsiteY72" fmla="*/ 66675 h 1114425"/>
                <a:gd name="connsiteX73" fmla="*/ 142875 w 3286125"/>
                <a:gd name="connsiteY73" fmla="*/ 47625 h 1114425"/>
                <a:gd name="connsiteX74" fmla="*/ 117475 w 3286125"/>
                <a:gd name="connsiteY74" fmla="*/ 47625 h 1114425"/>
                <a:gd name="connsiteX75" fmla="*/ 117475 w 3286125"/>
                <a:gd name="connsiteY75" fmla="*/ 28575 h 1114425"/>
                <a:gd name="connsiteX76" fmla="*/ 31750 w 3286125"/>
                <a:gd name="connsiteY76" fmla="*/ 28575 h 1114425"/>
                <a:gd name="connsiteX77" fmla="*/ 31750 w 3286125"/>
                <a:gd name="connsiteY77" fmla="*/ 0 h 1114425"/>
                <a:gd name="connsiteX78" fmla="*/ 0 w 3286125"/>
                <a:gd name="connsiteY78" fmla="*/ 0 h 1114425"/>
                <a:gd name="connsiteX0" fmla="*/ 3286125 w 3286125"/>
                <a:gd name="connsiteY0" fmla="*/ 1114425 h 1114425"/>
                <a:gd name="connsiteX1" fmla="*/ 2673350 w 3286125"/>
                <a:gd name="connsiteY1" fmla="*/ 1114425 h 1114425"/>
                <a:gd name="connsiteX2" fmla="*/ 2673350 w 3286125"/>
                <a:gd name="connsiteY2" fmla="*/ 1035050 h 1114425"/>
                <a:gd name="connsiteX3" fmla="*/ 2089150 w 3286125"/>
                <a:gd name="connsiteY3" fmla="*/ 1035050 h 1114425"/>
                <a:gd name="connsiteX4" fmla="*/ 2089150 w 3286125"/>
                <a:gd name="connsiteY4" fmla="*/ 987425 h 1114425"/>
                <a:gd name="connsiteX5" fmla="*/ 2066925 w 3286125"/>
                <a:gd name="connsiteY5" fmla="*/ 987425 h 1114425"/>
                <a:gd name="connsiteX6" fmla="*/ 2066925 w 3286125"/>
                <a:gd name="connsiteY6" fmla="*/ 952500 h 1114425"/>
                <a:gd name="connsiteX7" fmla="*/ 2051050 w 3286125"/>
                <a:gd name="connsiteY7" fmla="*/ 952500 h 1114425"/>
                <a:gd name="connsiteX8" fmla="*/ 2051050 w 3286125"/>
                <a:gd name="connsiteY8" fmla="*/ 911225 h 1114425"/>
                <a:gd name="connsiteX9" fmla="*/ 1854200 w 3286125"/>
                <a:gd name="connsiteY9" fmla="*/ 911225 h 1114425"/>
                <a:gd name="connsiteX10" fmla="*/ 1854200 w 3286125"/>
                <a:gd name="connsiteY10" fmla="*/ 879475 h 1114425"/>
                <a:gd name="connsiteX11" fmla="*/ 1819275 w 3286125"/>
                <a:gd name="connsiteY11" fmla="*/ 879475 h 1114425"/>
                <a:gd name="connsiteX12" fmla="*/ 1819275 w 3286125"/>
                <a:gd name="connsiteY12" fmla="*/ 847725 h 1114425"/>
                <a:gd name="connsiteX13" fmla="*/ 1787525 w 3286125"/>
                <a:gd name="connsiteY13" fmla="*/ 847725 h 1114425"/>
                <a:gd name="connsiteX14" fmla="*/ 1787525 w 3286125"/>
                <a:gd name="connsiteY14" fmla="*/ 800100 h 1114425"/>
                <a:gd name="connsiteX15" fmla="*/ 1774825 w 3286125"/>
                <a:gd name="connsiteY15" fmla="*/ 800100 h 1114425"/>
                <a:gd name="connsiteX16" fmla="*/ 1774825 w 3286125"/>
                <a:gd name="connsiteY16" fmla="*/ 771525 h 1114425"/>
                <a:gd name="connsiteX17" fmla="*/ 1752600 w 3286125"/>
                <a:gd name="connsiteY17" fmla="*/ 771525 h 1114425"/>
                <a:gd name="connsiteX18" fmla="*/ 1752600 w 3286125"/>
                <a:gd name="connsiteY18" fmla="*/ 742950 h 1114425"/>
                <a:gd name="connsiteX19" fmla="*/ 1670050 w 3286125"/>
                <a:gd name="connsiteY19" fmla="*/ 742950 h 1114425"/>
                <a:gd name="connsiteX20" fmla="*/ 1670050 w 3286125"/>
                <a:gd name="connsiteY20" fmla="*/ 742950 h 1114425"/>
                <a:gd name="connsiteX21" fmla="*/ 1670050 w 3286125"/>
                <a:gd name="connsiteY21" fmla="*/ 720725 h 1114425"/>
                <a:gd name="connsiteX22" fmla="*/ 1501775 w 3286125"/>
                <a:gd name="connsiteY22" fmla="*/ 720725 h 1114425"/>
                <a:gd name="connsiteX23" fmla="*/ 1501775 w 3286125"/>
                <a:gd name="connsiteY23" fmla="*/ 657225 h 1114425"/>
                <a:gd name="connsiteX24" fmla="*/ 1476375 w 3286125"/>
                <a:gd name="connsiteY24" fmla="*/ 657225 h 1114425"/>
                <a:gd name="connsiteX25" fmla="*/ 1476375 w 3286125"/>
                <a:gd name="connsiteY25" fmla="*/ 635000 h 1114425"/>
                <a:gd name="connsiteX26" fmla="*/ 1460500 w 3286125"/>
                <a:gd name="connsiteY26" fmla="*/ 635000 h 1114425"/>
                <a:gd name="connsiteX27" fmla="*/ 1460500 w 3286125"/>
                <a:gd name="connsiteY27" fmla="*/ 603250 h 1114425"/>
                <a:gd name="connsiteX28" fmla="*/ 1320800 w 3286125"/>
                <a:gd name="connsiteY28" fmla="*/ 603250 h 1114425"/>
                <a:gd name="connsiteX29" fmla="*/ 1320800 w 3286125"/>
                <a:gd name="connsiteY29" fmla="*/ 590550 h 1114425"/>
                <a:gd name="connsiteX30" fmla="*/ 1193800 w 3286125"/>
                <a:gd name="connsiteY30" fmla="*/ 590550 h 1114425"/>
                <a:gd name="connsiteX31" fmla="*/ 1193800 w 3286125"/>
                <a:gd name="connsiteY31" fmla="*/ 517525 h 1114425"/>
                <a:gd name="connsiteX32" fmla="*/ 1177925 w 3286125"/>
                <a:gd name="connsiteY32" fmla="*/ 517525 h 1114425"/>
                <a:gd name="connsiteX33" fmla="*/ 1177925 w 3286125"/>
                <a:gd name="connsiteY33" fmla="*/ 488950 h 1114425"/>
                <a:gd name="connsiteX34" fmla="*/ 974725 w 3286125"/>
                <a:gd name="connsiteY34" fmla="*/ 488950 h 1114425"/>
                <a:gd name="connsiteX35" fmla="*/ 974725 w 3286125"/>
                <a:gd name="connsiteY35" fmla="*/ 463550 h 1114425"/>
                <a:gd name="connsiteX36" fmla="*/ 962025 w 3286125"/>
                <a:gd name="connsiteY36" fmla="*/ 463550 h 1114425"/>
                <a:gd name="connsiteX37" fmla="*/ 962025 w 3286125"/>
                <a:gd name="connsiteY37" fmla="*/ 431800 h 1114425"/>
                <a:gd name="connsiteX38" fmla="*/ 949325 w 3286125"/>
                <a:gd name="connsiteY38" fmla="*/ 431800 h 1114425"/>
                <a:gd name="connsiteX39" fmla="*/ 949325 w 3286125"/>
                <a:gd name="connsiteY39" fmla="*/ 409575 h 1114425"/>
                <a:gd name="connsiteX40" fmla="*/ 936625 w 3286125"/>
                <a:gd name="connsiteY40" fmla="*/ 409575 h 1114425"/>
                <a:gd name="connsiteX41" fmla="*/ 936625 w 3286125"/>
                <a:gd name="connsiteY41" fmla="*/ 390525 h 1114425"/>
                <a:gd name="connsiteX42" fmla="*/ 828675 w 3286125"/>
                <a:gd name="connsiteY42" fmla="*/ 390525 h 1114425"/>
                <a:gd name="connsiteX43" fmla="*/ 828675 w 3286125"/>
                <a:gd name="connsiteY43" fmla="*/ 377825 h 1114425"/>
                <a:gd name="connsiteX44" fmla="*/ 752475 w 3286125"/>
                <a:gd name="connsiteY44" fmla="*/ 377825 h 1114425"/>
                <a:gd name="connsiteX45" fmla="*/ 752475 w 3286125"/>
                <a:gd name="connsiteY45" fmla="*/ 355600 h 1114425"/>
                <a:gd name="connsiteX46" fmla="*/ 736600 w 3286125"/>
                <a:gd name="connsiteY46" fmla="*/ 355600 h 1114425"/>
                <a:gd name="connsiteX47" fmla="*/ 736600 w 3286125"/>
                <a:gd name="connsiteY47" fmla="*/ 330200 h 1114425"/>
                <a:gd name="connsiteX48" fmla="*/ 708025 w 3286125"/>
                <a:gd name="connsiteY48" fmla="*/ 330200 h 1114425"/>
                <a:gd name="connsiteX49" fmla="*/ 708025 w 3286125"/>
                <a:gd name="connsiteY49" fmla="*/ 298450 h 1114425"/>
                <a:gd name="connsiteX50" fmla="*/ 647700 w 3286125"/>
                <a:gd name="connsiteY50" fmla="*/ 298450 h 1114425"/>
                <a:gd name="connsiteX51" fmla="*/ 647700 w 3286125"/>
                <a:gd name="connsiteY51" fmla="*/ 282575 h 1114425"/>
                <a:gd name="connsiteX52" fmla="*/ 628650 w 3286125"/>
                <a:gd name="connsiteY52" fmla="*/ 282575 h 1114425"/>
                <a:gd name="connsiteX53" fmla="*/ 628650 w 3286125"/>
                <a:gd name="connsiteY53" fmla="*/ 266700 h 1114425"/>
                <a:gd name="connsiteX54" fmla="*/ 549275 w 3286125"/>
                <a:gd name="connsiteY54" fmla="*/ 266700 h 1114425"/>
                <a:gd name="connsiteX55" fmla="*/ 549275 w 3286125"/>
                <a:gd name="connsiteY55" fmla="*/ 254000 h 1114425"/>
                <a:gd name="connsiteX56" fmla="*/ 511175 w 3286125"/>
                <a:gd name="connsiteY56" fmla="*/ 254000 h 1114425"/>
                <a:gd name="connsiteX57" fmla="*/ 511175 w 3286125"/>
                <a:gd name="connsiteY57" fmla="*/ 206375 h 1114425"/>
                <a:gd name="connsiteX58" fmla="*/ 476250 w 3286125"/>
                <a:gd name="connsiteY58" fmla="*/ 206375 h 1114425"/>
                <a:gd name="connsiteX59" fmla="*/ 476250 w 3286125"/>
                <a:gd name="connsiteY59" fmla="*/ 180975 h 1114425"/>
                <a:gd name="connsiteX60" fmla="*/ 454025 w 3286125"/>
                <a:gd name="connsiteY60" fmla="*/ 180975 h 1114425"/>
                <a:gd name="connsiteX61" fmla="*/ 454025 w 3286125"/>
                <a:gd name="connsiteY61" fmla="*/ 158750 h 1114425"/>
                <a:gd name="connsiteX62" fmla="*/ 415925 w 3286125"/>
                <a:gd name="connsiteY62" fmla="*/ 158750 h 1114425"/>
                <a:gd name="connsiteX63" fmla="*/ 415925 w 3286125"/>
                <a:gd name="connsiteY63" fmla="*/ 152400 h 1114425"/>
                <a:gd name="connsiteX64" fmla="*/ 292100 w 3286125"/>
                <a:gd name="connsiteY64" fmla="*/ 152400 h 1114425"/>
                <a:gd name="connsiteX65" fmla="*/ 292100 w 3286125"/>
                <a:gd name="connsiteY65" fmla="*/ 130175 h 1114425"/>
                <a:gd name="connsiteX66" fmla="*/ 276225 w 3286125"/>
                <a:gd name="connsiteY66" fmla="*/ 130175 h 1114425"/>
                <a:gd name="connsiteX67" fmla="*/ 276225 w 3286125"/>
                <a:gd name="connsiteY67" fmla="*/ 111125 h 1114425"/>
                <a:gd name="connsiteX68" fmla="*/ 257175 w 3286125"/>
                <a:gd name="connsiteY68" fmla="*/ 111125 h 1114425"/>
                <a:gd name="connsiteX69" fmla="*/ 257175 w 3286125"/>
                <a:gd name="connsiteY69" fmla="*/ 79375 h 1114425"/>
                <a:gd name="connsiteX70" fmla="*/ 187325 w 3286125"/>
                <a:gd name="connsiteY70" fmla="*/ 79375 h 1114425"/>
                <a:gd name="connsiteX71" fmla="*/ 187325 w 3286125"/>
                <a:gd name="connsiteY71" fmla="*/ 66675 h 1114425"/>
                <a:gd name="connsiteX72" fmla="*/ 142875 w 3286125"/>
                <a:gd name="connsiteY72" fmla="*/ 66675 h 1114425"/>
                <a:gd name="connsiteX73" fmla="*/ 142875 w 3286125"/>
                <a:gd name="connsiteY73" fmla="*/ 47625 h 1114425"/>
                <a:gd name="connsiteX74" fmla="*/ 117475 w 3286125"/>
                <a:gd name="connsiteY74" fmla="*/ 47625 h 1114425"/>
                <a:gd name="connsiteX75" fmla="*/ 117475 w 3286125"/>
                <a:gd name="connsiteY75" fmla="*/ 28575 h 1114425"/>
                <a:gd name="connsiteX76" fmla="*/ 31750 w 3286125"/>
                <a:gd name="connsiteY76" fmla="*/ 28575 h 1114425"/>
                <a:gd name="connsiteX77" fmla="*/ 31750 w 3286125"/>
                <a:gd name="connsiteY77" fmla="*/ 0 h 1114425"/>
                <a:gd name="connsiteX78" fmla="*/ 0 w 3286125"/>
                <a:gd name="connsiteY78" fmla="*/ 0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286125" h="1114425">
                  <a:moveTo>
                    <a:pt x="3286125" y="1114425"/>
                  </a:moveTo>
                  <a:lnTo>
                    <a:pt x="2673350" y="1114425"/>
                  </a:lnTo>
                  <a:lnTo>
                    <a:pt x="2673350" y="1035050"/>
                  </a:lnTo>
                  <a:lnTo>
                    <a:pt x="2089150" y="1035050"/>
                  </a:lnTo>
                  <a:lnTo>
                    <a:pt x="2089150" y="987425"/>
                  </a:lnTo>
                  <a:lnTo>
                    <a:pt x="2066925" y="987425"/>
                  </a:lnTo>
                  <a:lnTo>
                    <a:pt x="2066925" y="952500"/>
                  </a:lnTo>
                  <a:lnTo>
                    <a:pt x="2051050" y="952500"/>
                  </a:lnTo>
                  <a:lnTo>
                    <a:pt x="2051050" y="911225"/>
                  </a:lnTo>
                  <a:lnTo>
                    <a:pt x="1854200" y="911225"/>
                  </a:lnTo>
                  <a:lnTo>
                    <a:pt x="1854200" y="879475"/>
                  </a:lnTo>
                  <a:lnTo>
                    <a:pt x="1819275" y="879475"/>
                  </a:lnTo>
                  <a:lnTo>
                    <a:pt x="1819275" y="847725"/>
                  </a:lnTo>
                  <a:lnTo>
                    <a:pt x="1787525" y="847725"/>
                  </a:lnTo>
                  <a:lnTo>
                    <a:pt x="1787525" y="800100"/>
                  </a:lnTo>
                  <a:lnTo>
                    <a:pt x="1774825" y="800100"/>
                  </a:lnTo>
                  <a:lnTo>
                    <a:pt x="1774825" y="771525"/>
                  </a:lnTo>
                  <a:lnTo>
                    <a:pt x="1752600" y="771525"/>
                  </a:lnTo>
                  <a:lnTo>
                    <a:pt x="1752600" y="742950"/>
                  </a:lnTo>
                  <a:lnTo>
                    <a:pt x="1670050" y="742950"/>
                  </a:lnTo>
                  <a:lnTo>
                    <a:pt x="1670050" y="742950"/>
                  </a:lnTo>
                  <a:lnTo>
                    <a:pt x="1670050" y="720725"/>
                  </a:lnTo>
                  <a:lnTo>
                    <a:pt x="1501775" y="720725"/>
                  </a:lnTo>
                  <a:lnTo>
                    <a:pt x="1501775" y="657225"/>
                  </a:lnTo>
                  <a:lnTo>
                    <a:pt x="1476375" y="657225"/>
                  </a:lnTo>
                  <a:lnTo>
                    <a:pt x="1476375" y="635000"/>
                  </a:lnTo>
                  <a:lnTo>
                    <a:pt x="1460500" y="635000"/>
                  </a:lnTo>
                  <a:lnTo>
                    <a:pt x="1460500" y="603250"/>
                  </a:lnTo>
                  <a:lnTo>
                    <a:pt x="1320800" y="603250"/>
                  </a:lnTo>
                  <a:lnTo>
                    <a:pt x="1320800" y="590550"/>
                  </a:lnTo>
                  <a:lnTo>
                    <a:pt x="1193800" y="590550"/>
                  </a:lnTo>
                  <a:lnTo>
                    <a:pt x="1193800" y="517525"/>
                  </a:lnTo>
                  <a:lnTo>
                    <a:pt x="1177925" y="517525"/>
                  </a:lnTo>
                  <a:lnTo>
                    <a:pt x="1177925" y="488950"/>
                  </a:lnTo>
                  <a:lnTo>
                    <a:pt x="974725" y="488950"/>
                  </a:lnTo>
                  <a:lnTo>
                    <a:pt x="974725" y="463550"/>
                  </a:lnTo>
                  <a:lnTo>
                    <a:pt x="962025" y="463550"/>
                  </a:lnTo>
                  <a:lnTo>
                    <a:pt x="962025" y="431800"/>
                  </a:lnTo>
                  <a:lnTo>
                    <a:pt x="949325" y="431800"/>
                  </a:lnTo>
                  <a:lnTo>
                    <a:pt x="949325" y="409575"/>
                  </a:lnTo>
                  <a:lnTo>
                    <a:pt x="936625" y="409575"/>
                  </a:lnTo>
                  <a:lnTo>
                    <a:pt x="936625" y="390525"/>
                  </a:lnTo>
                  <a:lnTo>
                    <a:pt x="828675" y="390525"/>
                  </a:lnTo>
                  <a:lnTo>
                    <a:pt x="828675" y="377825"/>
                  </a:lnTo>
                  <a:lnTo>
                    <a:pt x="752475" y="377825"/>
                  </a:lnTo>
                  <a:lnTo>
                    <a:pt x="752475" y="355600"/>
                  </a:lnTo>
                  <a:lnTo>
                    <a:pt x="736600" y="355600"/>
                  </a:lnTo>
                  <a:lnTo>
                    <a:pt x="736600" y="330200"/>
                  </a:lnTo>
                  <a:lnTo>
                    <a:pt x="708025" y="330200"/>
                  </a:lnTo>
                  <a:lnTo>
                    <a:pt x="708025" y="298450"/>
                  </a:lnTo>
                  <a:lnTo>
                    <a:pt x="647700" y="298450"/>
                  </a:lnTo>
                  <a:lnTo>
                    <a:pt x="647700" y="282575"/>
                  </a:lnTo>
                  <a:lnTo>
                    <a:pt x="628650" y="282575"/>
                  </a:lnTo>
                  <a:lnTo>
                    <a:pt x="628650" y="266700"/>
                  </a:lnTo>
                  <a:lnTo>
                    <a:pt x="549275" y="266700"/>
                  </a:lnTo>
                  <a:lnTo>
                    <a:pt x="549275" y="254000"/>
                  </a:lnTo>
                  <a:lnTo>
                    <a:pt x="511175" y="254000"/>
                  </a:lnTo>
                  <a:lnTo>
                    <a:pt x="511175" y="206375"/>
                  </a:lnTo>
                  <a:lnTo>
                    <a:pt x="476250" y="206375"/>
                  </a:lnTo>
                  <a:lnTo>
                    <a:pt x="476250" y="180975"/>
                  </a:lnTo>
                  <a:lnTo>
                    <a:pt x="454025" y="180975"/>
                  </a:lnTo>
                  <a:lnTo>
                    <a:pt x="454025" y="158750"/>
                  </a:lnTo>
                  <a:lnTo>
                    <a:pt x="415925" y="158750"/>
                  </a:lnTo>
                  <a:lnTo>
                    <a:pt x="415925" y="152400"/>
                  </a:lnTo>
                  <a:lnTo>
                    <a:pt x="292100" y="152400"/>
                  </a:lnTo>
                  <a:lnTo>
                    <a:pt x="292100" y="130175"/>
                  </a:lnTo>
                  <a:lnTo>
                    <a:pt x="276225" y="130175"/>
                  </a:lnTo>
                  <a:lnTo>
                    <a:pt x="276225" y="111125"/>
                  </a:lnTo>
                  <a:lnTo>
                    <a:pt x="257175" y="111125"/>
                  </a:lnTo>
                  <a:lnTo>
                    <a:pt x="257175" y="79375"/>
                  </a:lnTo>
                  <a:lnTo>
                    <a:pt x="187325" y="79375"/>
                  </a:lnTo>
                  <a:lnTo>
                    <a:pt x="187325" y="66675"/>
                  </a:lnTo>
                  <a:lnTo>
                    <a:pt x="142875" y="66675"/>
                  </a:lnTo>
                  <a:lnTo>
                    <a:pt x="142875" y="47625"/>
                  </a:lnTo>
                  <a:lnTo>
                    <a:pt x="117475" y="47625"/>
                  </a:lnTo>
                  <a:lnTo>
                    <a:pt x="117475" y="28575"/>
                  </a:lnTo>
                  <a:lnTo>
                    <a:pt x="31750" y="28575"/>
                  </a:lnTo>
                  <a:lnTo>
                    <a:pt x="31750"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103" name="Straight Connector 102">
              <a:extLst>
                <a:ext uri="{FF2B5EF4-FFF2-40B4-BE49-F238E27FC236}">
                  <a16:creationId xmlns:a16="http://schemas.microsoft.com/office/drawing/2014/main" id="{0F6F766C-C597-E070-26E1-4A8B8EDDD7C4}"/>
                </a:ext>
              </a:extLst>
            </p:cNvPr>
            <p:cNvCxnSpPr/>
            <p:nvPr/>
          </p:nvCxnSpPr>
          <p:spPr bwMode="auto">
            <a:xfrm>
              <a:off x="8236925" y="2609276"/>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B8384A5-260A-833A-5F6C-02D97066F263}"/>
                </a:ext>
              </a:extLst>
            </p:cNvPr>
            <p:cNvCxnSpPr/>
            <p:nvPr/>
          </p:nvCxnSpPr>
          <p:spPr bwMode="auto">
            <a:xfrm>
              <a:off x="8310744" y="2634306"/>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C90F1EB-6CFC-9279-33DA-E250A4557F0D}"/>
                </a:ext>
              </a:extLst>
            </p:cNvPr>
            <p:cNvCxnSpPr/>
            <p:nvPr/>
          </p:nvCxnSpPr>
          <p:spPr bwMode="auto">
            <a:xfrm>
              <a:off x="8996815" y="2943923"/>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E1049EF3-2E79-B4A2-C3A7-3D320789F1FB}"/>
                </a:ext>
              </a:extLst>
            </p:cNvPr>
            <p:cNvCxnSpPr/>
            <p:nvPr/>
          </p:nvCxnSpPr>
          <p:spPr bwMode="auto">
            <a:xfrm>
              <a:off x="9358312" y="3093419"/>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04CB9074-C5BD-EC7D-B0F5-1C0DE9B7726D}"/>
                </a:ext>
              </a:extLst>
            </p:cNvPr>
            <p:cNvCxnSpPr/>
            <p:nvPr/>
          </p:nvCxnSpPr>
          <p:spPr bwMode="auto">
            <a:xfrm>
              <a:off x="9217105" y="3081515"/>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8759A6F-4BE3-5FB5-7EA4-82A1B1652793}"/>
                </a:ext>
              </a:extLst>
            </p:cNvPr>
            <p:cNvCxnSpPr/>
            <p:nvPr/>
          </p:nvCxnSpPr>
          <p:spPr bwMode="auto">
            <a:xfrm>
              <a:off x="9682162" y="3268561"/>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83F7406-07B6-C2A4-3C45-09C8851FD7D6}"/>
                </a:ext>
              </a:extLst>
            </p:cNvPr>
            <p:cNvCxnSpPr/>
            <p:nvPr/>
          </p:nvCxnSpPr>
          <p:spPr bwMode="auto">
            <a:xfrm>
              <a:off x="9803606" y="339476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36737A4-82FC-6120-A7AA-BA038B2263F1}"/>
                </a:ext>
              </a:extLst>
            </p:cNvPr>
            <p:cNvCxnSpPr/>
            <p:nvPr/>
          </p:nvCxnSpPr>
          <p:spPr bwMode="auto">
            <a:xfrm>
              <a:off x="9838973" y="339476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19EDBD1-8FB2-9CAC-257C-F31EE13D8B9D}"/>
                </a:ext>
              </a:extLst>
            </p:cNvPr>
            <p:cNvCxnSpPr/>
            <p:nvPr/>
          </p:nvCxnSpPr>
          <p:spPr bwMode="auto">
            <a:xfrm>
              <a:off x="10003280" y="339476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35D44FE1-D9B6-5EBA-C89D-52165F947978}"/>
                </a:ext>
              </a:extLst>
            </p:cNvPr>
            <p:cNvCxnSpPr/>
            <p:nvPr/>
          </p:nvCxnSpPr>
          <p:spPr bwMode="auto">
            <a:xfrm>
              <a:off x="10036618" y="339476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74FA2D5-8CBB-FB19-4F6F-EFB4DE7CBDDF}"/>
                </a:ext>
              </a:extLst>
            </p:cNvPr>
            <p:cNvCxnSpPr/>
            <p:nvPr/>
          </p:nvCxnSpPr>
          <p:spPr bwMode="auto">
            <a:xfrm>
              <a:off x="9110350" y="2962406"/>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18FD70B-A440-77C5-DB59-7B1C4D9BB42A}"/>
                </a:ext>
              </a:extLst>
            </p:cNvPr>
            <p:cNvCxnSpPr/>
            <p:nvPr/>
          </p:nvCxnSpPr>
          <p:spPr bwMode="auto">
            <a:xfrm>
              <a:off x="9536594" y="3247261"/>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8E6B3CE-5C5C-F8F4-8B34-BC7058E5A0DC}"/>
                </a:ext>
              </a:extLst>
            </p:cNvPr>
            <p:cNvCxnSpPr/>
            <p:nvPr/>
          </p:nvCxnSpPr>
          <p:spPr bwMode="auto">
            <a:xfrm>
              <a:off x="10077138" y="339476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1CB7217-9AF6-0F5F-1A44-BCE3E9D145A8}"/>
                </a:ext>
              </a:extLst>
            </p:cNvPr>
            <p:cNvCxnSpPr/>
            <p:nvPr/>
          </p:nvCxnSpPr>
          <p:spPr bwMode="auto">
            <a:xfrm>
              <a:off x="10102143" y="339476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B04459B-1894-2622-3FF1-45FB4CBAB93F}"/>
                </a:ext>
              </a:extLst>
            </p:cNvPr>
            <p:cNvCxnSpPr/>
            <p:nvPr/>
          </p:nvCxnSpPr>
          <p:spPr bwMode="auto">
            <a:xfrm>
              <a:off x="10128103" y="339476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A058C2B-8B9D-4D8F-2304-6AAD92FF46EF}"/>
                </a:ext>
              </a:extLst>
            </p:cNvPr>
            <p:cNvCxnSpPr/>
            <p:nvPr/>
          </p:nvCxnSpPr>
          <p:spPr bwMode="auto">
            <a:xfrm>
              <a:off x="10187634" y="339476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B828888B-3E30-5F66-3613-D397ABDF7747}"/>
                </a:ext>
              </a:extLst>
            </p:cNvPr>
            <p:cNvCxnSpPr/>
            <p:nvPr/>
          </p:nvCxnSpPr>
          <p:spPr bwMode="auto">
            <a:xfrm>
              <a:off x="10336281" y="339476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DD4F24D0-946E-EB8F-B303-C8DFF1B37588}"/>
                </a:ext>
              </a:extLst>
            </p:cNvPr>
            <p:cNvCxnSpPr/>
            <p:nvPr/>
          </p:nvCxnSpPr>
          <p:spPr bwMode="auto">
            <a:xfrm>
              <a:off x="10388668" y="3479698"/>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90D1504-8BE2-A544-AD37-282AA51B17B9}"/>
                </a:ext>
              </a:extLst>
            </p:cNvPr>
            <p:cNvCxnSpPr/>
            <p:nvPr/>
          </p:nvCxnSpPr>
          <p:spPr bwMode="auto">
            <a:xfrm>
              <a:off x="10424387" y="3479698"/>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E0E8DC17-EE0C-7712-0D4D-9D0B5734CB55}"/>
                </a:ext>
              </a:extLst>
            </p:cNvPr>
            <p:cNvCxnSpPr/>
            <p:nvPr/>
          </p:nvCxnSpPr>
          <p:spPr bwMode="auto">
            <a:xfrm>
              <a:off x="10681562" y="3479698"/>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7E438038-73A8-0D7C-6FB0-F24E9B55F39C}"/>
                </a:ext>
              </a:extLst>
            </p:cNvPr>
            <p:cNvCxnSpPr/>
            <p:nvPr/>
          </p:nvCxnSpPr>
          <p:spPr bwMode="auto">
            <a:xfrm>
              <a:off x="10714900" y="3479698"/>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E1AE908D-0A43-4CAE-9EBF-37C8A64E1764}"/>
                </a:ext>
              </a:extLst>
            </p:cNvPr>
            <p:cNvCxnSpPr/>
            <p:nvPr/>
          </p:nvCxnSpPr>
          <p:spPr bwMode="auto">
            <a:xfrm>
              <a:off x="11001375" y="3479698"/>
              <a:ext cx="0" cy="595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72D16543-3B93-F179-C2FA-7BDE6292EBD3}"/>
              </a:ext>
            </a:extLst>
          </p:cNvPr>
          <p:cNvGrpSpPr/>
          <p:nvPr/>
        </p:nvGrpSpPr>
        <p:grpSpPr>
          <a:xfrm>
            <a:off x="7715250" y="2357808"/>
            <a:ext cx="3619500" cy="1885209"/>
            <a:chOff x="7715250" y="2357808"/>
            <a:chExt cx="3619500" cy="1885209"/>
          </a:xfrm>
        </p:grpSpPr>
        <p:sp>
          <p:nvSpPr>
            <p:cNvPr id="126" name="Freeform: Shape 125">
              <a:extLst>
                <a:ext uri="{FF2B5EF4-FFF2-40B4-BE49-F238E27FC236}">
                  <a16:creationId xmlns:a16="http://schemas.microsoft.com/office/drawing/2014/main" id="{2DFD3446-6C9E-1391-30D9-FDC702804D71}"/>
                </a:ext>
              </a:extLst>
            </p:cNvPr>
            <p:cNvSpPr/>
            <p:nvPr/>
          </p:nvSpPr>
          <p:spPr bwMode="auto">
            <a:xfrm>
              <a:off x="7715250" y="2387600"/>
              <a:ext cx="3619500" cy="1825625"/>
            </a:xfrm>
            <a:custGeom>
              <a:avLst/>
              <a:gdLst>
                <a:gd name="connsiteX0" fmla="*/ 3619500 w 3619500"/>
                <a:gd name="connsiteY0" fmla="*/ 1825625 h 1825625"/>
                <a:gd name="connsiteX1" fmla="*/ 2981325 w 3619500"/>
                <a:gd name="connsiteY1" fmla="*/ 1825625 h 1825625"/>
                <a:gd name="connsiteX2" fmla="*/ 2981325 w 3619500"/>
                <a:gd name="connsiteY2" fmla="*/ 1657350 h 1825625"/>
                <a:gd name="connsiteX3" fmla="*/ 2682875 w 3619500"/>
                <a:gd name="connsiteY3" fmla="*/ 1657350 h 1825625"/>
                <a:gd name="connsiteX4" fmla="*/ 2682875 w 3619500"/>
                <a:gd name="connsiteY4" fmla="*/ 1463675 h 1825625"/>
                <a:gd name="connsiteX5" fmla="*/ 2070100 w 3619500"/>
                <a:gd name="connsiteY5" fmla="*/ 1463675 h 1825625"/>
                <a:gd name="connsiteX6" fmla="*/ 2070100 w 3619500"/>
                <a:gd name="connsiteY6" fmla="*/ 1419225 h 1825625"/>
                <a:gd name="connsiteX7" fmla="*/ 1809750 w 3619500"/>
                <a:gd name="connsiteY7" fmla="*/ 1419225 h 1825625"/>
                <a:gd name="connsiteX8" fmla="*/ 1809750 w 3619500"/>
                <a:gd name="connsiteY8" fmla="*/ 1374775 h 1825625"/>
                <a:gd name="connsiteX9" fmla="*/ 1793875 w 3619500"/>
                <a:gd name="connsiteY9" fmla="*/ 1374775 h 1825625"/>
                <a:gd name="connsiteX10" fmla="*/ 1793875 w 3619500"/>
                <a:gd name="connsiteY10" fmla="*/ 1320800 h 1825625"/>
                <a:gd name="connsiteX11" fmla="*/ 1673225 w 3619500"/>
                <a:gd name="connsiteY11" fmla="*/ 1320800 h 1825625"/>
                <a:gd name="connsiteX12" fmla="*/ 1673225 w 3619500"/>
                <a:gd name="connsiteY12" fmla="*/ 1285875 h 1825625"/>
                <a:gd name="connsiteX13" fmla="*/ 1581150 w 3619500"/>
                <a:gd name="connsiteY13" fmla="*/ 1285875 h 1825625"/>
                <a:gd name="connsiteX14" fmla="*/ 1581150 w 3619500"/>
                <a:gd name="connsiteY14" fmla="*/ 1241425 h 1825625"/>
                <a:gd name="connsiteX15" fmla="*/ 1520825 w 3619500"/>
                <a:gd name="connsiteY15" fmla="*/ 1241425 h 1825625"/>
                <a:gd name="connsiteX16" fmla="*/ 1520825 w 3619500"/>
                <a:gd name="connsiteY16" fmla="*/ 1206500 h 1825625"/>
                <a:gd name="connsiteX17" fmla="*/ 1470025 w 3619500"/>
                <a:gd name="connsiteY17" fmla="*/ 1206500 h 1825625"/>
                <a:gd name="connsiteX18" fmla="*/ 1470025 w 3619500"/>
                <a:gd name="connsiteY18" fmla="*/ 1133475 h 1825625"/>
                <a:gd name="connsiteX19" fmla="*/ 1209675 w 3619500"/>
                <a:gd name="connsiteY19" fmla="*/ 1133475 h 1825625"/>
                <a:gd name="connsiteX20" fmla="*/ 1209675 w 3619500"/>
                <a:gd name="connsiteY20" fmla="*/ 1098550 h 1825625"/>
                <a:gd name="connsiteX21" fmla="*/ 1187450 w 3619500"/>
                <a:gd name="connsiteY21" fmla="*/ 1098550 h 1825625"/>
                <a:gd name="connsiteX22" fmla="*/ 1187450 w 3619500"/>
                <a:gd name="connsiteY22" fmla="*/ 1028700 h 1825625"/>
                <a:gd name="connsiteX23" fmla="*/ 1181100 w 3619500"/>
                <a:gd name="connsiteY23" fmla="*/ 1028700 h 1825625"/>
                <a:gd name="connsiteX24" fmla="*/ 1181100 w 3619500"/>
                <a:gd name="connsiteY24" fmla="*/ 987425 h 1825625"/>
                <a:gd name="connsiteX25" fmla="*/ 1158875 w 3619500"/>
                <a:gd name="connsiteY25" fmla="*/ 987425 h 1825625"/>
                <a:gd name="connsiteX26" fmla="*/ 1158875 w 3619500"/>
                <a:gd name="connsiteY26" fmla="*/ 892175 h 1825625"/>
                <a:gd name="connsiteX27" fmla="*/ 984250 w 3619500"/>
                <a:gd name="connsiteY27" fmla="*/ 892175 h 1825625"/>
                <a:gd name="connsiteX28" fmla="*/ 984250 w 3619500"/>
                <a:gd name="connsiteY28" fmla="*/ 876300 h 1825625"/>
                <a:gd name="connsiteX29" fmla="*/ 930275 w 3619500"/>
                <a:gd name="connsiteY29" fmla="*/ 876300 h 1825625"/>
                <a:gd name="connsiteX30" fmla="*/ 930275 w 3619500"/>
                <a:gd name="connsiteY30" fmla="*/ 822325 h 1825625"/>
                <a:gd name="connsiteX31" fmla="*/ 774700 w 3619500"/>
                <a:gd name="connsiteY31" fmla="*/ 822325 h 1825625"/>
                <a:gd name="connsiteX32" fmla="*/ 774700 w 3619500"/>
                <a:gd name="connsiteY32" fmla="*/ 796925 h 1825625"/>
                <a:gd name="connsiteX33" fmla="*/ 746125 w 3619500"/>
                <a:gd name="connsiteY33" fmla="*/ 796925 h 1825625"/>
                <a:gd name="connsiteX34" fmla="*/ 746125 w 3619500"/>
                <a:gd name="connsiteY34" fmla="*/ 739775 h 1825625"/>
                <a:gd name="connsiteX35" fmla="*/ 727075 w 3619500"/>
                <a:gd name="connsiteY35" fmla="*/ 739775 h 1825625"/>
                <a:gd name="connsiteX36" fmla="*/ 727075 w 3619500"/>
                <a:gd name="connsiteY36" fmla="*/ 704850 h 1825625"/>
                <a:gd name="connsiteX37" fmla="*/ 711200 w 3619500"/>
                <a:gd name="connsiteY37" fmla="*/ 704850 h 1825625"/>
                <a:gd name="connsiteX38" fmla="*/ 711200 w 3619500"/>
                <a:gd name="connsiteY38" fmla="*/ 663575 h 1825625"/>
                <a:gd name="connsiteX39" fmla="*/ 688975 w 3619500"/>
                <a:gd name="connsiteY39" fmla="*/ 663575 h 1825625"/>
                <a:gd name="connsiteX40" fmla="*/ 688975 w 3619500"/>
                <a:gd name="connsiteY40" fmla="*/ 644525 h 1825625"/>
                <a:gd name="connsiteX41" fmla="*/ 542925 w 3619500"/>
                <a:gd name="connsiteY41" fmla="*/ 644525 h 1825625"/>
                <a:gd name="connsiteX42" fmla="*/ 542925 w 3619500"/>
                <a:gd name="connsiteY42" fmla="*/ 619125 h 1825625"/>
                <a:gd name="connsiteX43" fmla="*/ 514350 w 3619500"/>
                <a:gd name="connsiteY43" fmla="*/ 619125 h 1825625"/>
                <a:gd name="connsiteX44" fmla="*/ 514350 w 3619500"/>
                <a:gd name="connsiteY44" fmla="*/ 581025 h 1825625"/>
                <a:gd name="connsiteX45" fmla="*/ 498475 w 3619500"/>
                <a:gd name="connsiteY45" fmla="*/ 581025 h 1825625"/>
                <a:gd name="connsiteX46" fmla="*/ 498475 w 3619500"/>
                <a:gd name="connsiteY46" fmla="*/ 412750 h 1825625"/>
                <a:gd name="connsiteX47" fmla="*/ 492125 w 3619500"/>
                <a:gd name="connsiteY47" fmla="*/ 412750 h 1825625"/>
                <a:gd name="connsiteX48" fmla="*/ 492125 w 3619500"/>
                <a:gd name="connsiteY48" fmla="*/ 361950 h 1825625"/>
                <a:gd name="connsiteX49" fmla="*/ 447675 w 3619500"/>
                <a:gd name="connsiteY49" fmla="*/ 361950 h 1825625"/>
                <a:gd name="connsiteX50" fmla="*/ 447675 w 3619500"/>
                <a:gd name="connsiteY50" fmla="*/ 323850 h 1825625"/>
                <a:gd name="connsiteX51" fmla="*/ 384175 w 3619500"/>
                <a:gd name="connsiteY51" fmla="*/ 323850 h 1825625"/>
                <a:gd name="connsiteX52" fmla="*/ 384175 w 3619500"/>
                <a:gd name="connsiteY52" fmla="*/ 295275 h 1825625"/>
                <a:gd name="connsiteX53" fmla="*/ 320675 w 3619500"/>
                <a:gd name="connsiteY53" fmla="*/ 295275 h 1825625"/>
                <a:gd name="connsiteX54" fmla="*/ 320675 w 3619500"/>
                <a:gd name="connsiteY54" fmla="*/ 266700 h 1825625"/>
                <a:gd name="connsiteX55" fmla="*/ 292100 w 3619500"/>
                <a:gd name="connsiteY55" fmla="*/ 266700 h 1825625"/>
                <a:gd name="connsiteX56" fmla="*/ 292100 w 3619500"/>
                <a:gd name="connsiteY56" fmla="*/ 241300 h 1825625"/>
                <a:gd name="connsiteX57" fmla="*/ 282575 w 3619500"/>
                <a:gd name="connsiteY57" fmla="*/ 241300 h 1825625"/>
                <a:gd name="connsiteX58" fmla="*/ 282575 w 3619500"/>
                <a:gd name="connsiteY58" fmla="*/ 184150 h 1825625"/>
                <a:gd name="connsiteX59" fmla="*/ 263525 w 3619500"/>
                <a:gd name="connsiteY59" fmla="*/ 184150 h 1825625"/>
                <a:gd name="connsiteX60" fmla="*/ 263525 w 3619500"/>
                <a:gd name="connsiteY60" fmla="*/ 161925 h 1825625"/>
                <a:gd name="connsiteX61" fmla="*/ 196850 w 3619500"/>
                <a:gd name="connsiteY61" fmla="*/ 161925 h 1825625"/>
                <a:gd name="connsiteX62" fmla="*/ 196850 w 3619500"/>
                <a:gd name="connsiteY62" fmla="*/ 139700 h 1825625"/>
                <a:gd name="connsiteX63" fmla="*/ 146050 w 3619500"/>
                <a:gd name="connsiteY63" fmla="*/ 139700 h 1825625"/>
                <a:gd name="connsiteX64" fmla="*/ 146050 w 3619500"/>
                <a:gd name="connsiteY64" fmla="*/ 111125 h 1825625"/>
                <a:gd name="connsiteX65" fmla="*/ 111125 w 3619500"/>
                <a:gd name="connsiteY65" fmla="*/ 111125 h 1825625"/>
                <a:gd name="connsiteX66" fmla="*/ 111125 w 3619500"/>
                <a:gd name="connsiteY66" fmla="*/ 47625 h 1825625"/>
                <a:gd name="connsiteX67" fmla="*/ 98425 w 3619500"/>
                <a:gd name="connsiteY67" fmla="*/ 47625 h 1825625"/>
                <a:gd name="connsiteX68" fmla="*/ 98425 w 3619500"/>
                <a:gd name="connsiteY68" fmla="*/ 0 h 1825625"/>
                <a:gd name="connsiteX69" fmla="*/ 0 w 3619500"/>
                <a:gd name="connsiteY69" fmla="*/ 0 h 182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619500" h="1825625">
                  <a:moveTo>
                    <a:pt x="3619500" y="1825625"/>
                  </a:moveTo>
                  <a:lnTo>
                    <a:pt x="2981325" y="1825625"/>
                  </a:lnTo>
                  <a:lnTo>
                    <a:pt x="2981325" y="1657350"/>
                  </a:lnTo>
                  <a:lnTo>
                    <a:pt x="2682875" y="1657350"/>
                  </a:lnTo>
                  <a:lnTo>
                    <a:pt x="2682875" y="1463675"/>
                  </a:lnTo>
                  <a:lnTo>
                    <a:pt x="2070100" y="1463675"/>
                  </a:lnTo>
                  <a:lnTo>
                    <a:pt x="2070100" y="1419225"/>
                  </a:lnTo>
                  <a:lnTo>
                    <a:pt x="1809750" y="1419225"/>
                  </a:lnTo>
                  <a:lnTo>
                    <a:pt x="1809750" y="1374775"/>
                  </a:lnTo>
                  <a:lnTo>
                    <a:pt x="1793875" y="1374775"/>
                  </a:lnTo>
                  <a:lnTo>
                    <a:pt x="1793875" y="1320800"/>
                  </a:lnTo>
                  <a:lnTo>
                    <a:pt x="1673225" y="1320800"/>
                  </a:lnTo>
                  <a:lnTo>
                    <a:pt x="1673225" y="1285875"/>
                  </a:lnTo>
                  <a:lnTo>
                    <a:pt x="1581150" y="1285875"/>
                  </a:lnTo>
                  <a:lnTo>
                    <a:pt x="1581150" y="1241425"/>
                  </a:lnTo>
                  <a:lnTo>
                    <a:pt x="1520825" y="1241425"/>
                  </a:lnTo>
                  <a:lnTo>
                    <a:pt x="1520825" y="1206500"/>
                  </a:lnTo>
                  <a:lnTo>
                    <a:pt x="1470025" y="1206500"/>
                  </a:lnTo>
                  <a:lnTo>
                    <a:pt x="1470025" y="1133475"/>
                  </a:lnTo>
                  <a:lnTo>
                    <a:pt x="1209675" y="1133475"/>
                  </a:lnTo>
                  <a:lnTo>
                    <a:pt x="1209675" y="1098550"/>
                  </a:lnTo>
                  <a:lnTo>
                    <a:pt x="1187450" y="1098550"/>
                  </a:lnTo>
                  <a:lnTo>
                    <a:pt x="1187450" y="1028700"/>
                  </a:lnTo>
                  <a:lnTo>
                    <a:pt x="1181100" y="1028700"/>
                  </a:lnTo>
                  <a:lnTo>
                    <a:pt x="1181100" y="987425"/>
                  </a:lnTo>
                  <a:lnTo>
                    <a:pt x="1158875" y="987425"/>
                  </a:lnTo>
                  <a:lnTo>
                    <a:pt x="1158875" y="892175"/>
                  </a:lnTo>
                  <a:lnTo>
                    <a:pt x="984250" y="892175"/>
                  </a:lnTo>
                  <a:lnTo>
                    <a:pt x="984250" y="876300"/>
                  </a:lnTo>
                  <a:lnTo>
                    <a:pt x="930275" y="876300"/>
                  </a:lnTo>
                  <a:lnTo>
                    <a:pt x="930275" y="822325"/>
                  </a:lnTo>
                  <a:lnTo>
                    <a:pt x="774700" y="822325"/>
                  </a:lnTo>
                  <a:lnTo>
                    <a:pt x="774700" y="796925"/>
                  </a:lnTo>
                  <a:lnTo>
                    <a:pt x="746125" y="796925"/>
                  </a:lnTo>
                  <a:lnTo>
                    <a:pt x="746125" y="739775"/>
                  </a:lnTo>
                  <a:lnTo>
                    <a:pt x="727075" y="739775"/>
                  </a:lnTo>
                  <a:lnTo>
                    <a:pt x="727075" y="704850"/>
                  </a:lnTo>
                  <a:lnTo>
                    <a:pt x="711200" y="704850"/>
                  </a:lnTo>
                  <a:lnTo>
                    <a:pt x="711200" y="663575"/>
                  </a:lnTo>
                  <a:lnTo>
                    <a:pt x="688975" y="663575"/>
                  </a:lnTo>
                  <a:lnTo>
                    <a:pt x="688975" y="644525"/>
                  </a:lnTo>
                  <a:lnTo>
                    <a:pt x="542925" y="644525"/>
                  </a:lnTo>
                  <a:lnTo>
                    <a:pt x="542925" y="619125"/>
                  </a:lnTo>
                  <a:lnTo>
                    <a:pt x="514350" y="619125"/>
                  </a:lnTo>
                  <a:lnTo>
                    <a:pt x="514350" y="581025"/>
                  </a:lnTo>
                  <a:lnTo>
                    <a:pt x="498475" y="581025"/>
                  </a:lnTo>
                  <a:lnTo>
                    <a:pt x="498475" y="412750"/>
                  </a:lnTo>
                  <a:lnTo>
                    <a:pt x="492125" y="412750"/>
                  </a:lnTo>
                  <a:lnTo>
                    <a:pt x="492125" y="361950"/>
                  </a:lnTo>
                  <a:lnTo>
                    <a:pt x="447675" y="361950"/>
                  </a:lnTo>
                  <a:lnTo>
                    <a:pt x="447675" y="323850"/>
                  </a:lnTo>
                  <a:lnTo>
                    <a:pt x="384175" y="323850"/>
                  </a:lnTo>
                  <a:lnTo>
                    <a:pt x="384175" y="295275"/>
                  </a:lnTo>
                  <a:lnTo>
                    <a:pt x="320675" y="295275"/>
                  </a:lnTo>
                  <a:lnTo>
                    <a:pt x="320675" y="266700"/>
                  </a:lnTo>
                  <a:lnTo>
                    <a:pt x="292100" y="266700"/>
                  </a:lnTo>
                  <a:lnTo>
                    <a:pt x="292100" y="241300"/>
                  </a:lnTo>
                  <a:lnTo>
                    <a:pt x="282575" y="241300"/>
                  </a:lnTo>
                  <a:lnTo>
                    <a:pt x="282575" y="184150"/>
                  </a:lnTo>
                  <a:lnTo>
                    <a:pt x="263525" y="184150"/>
                  </a:lnTo>
                  <a:lnTo>
                    <a:pt x="263525" y="161925"/>
                  </a:lnTo>
                  <a:lnTo>
                    <a:pt x="196850" y="161925"/>
                  </a:lnTo>
                  <a:lnTo>
                    <a:pt x="196850" y="139700"/>
                  </a:lnTo>
                  <a:lnTo>
                    <a:pt x="146050" y="139700"/>
                  </a:lnTo>
                  <a:lnTo>
                    <a:pt x="146050" y="111125"/>
                  </a:lnTo>
                  <a:lnTo>
                    <a:pt x="111125" y="111125"/>
                  </a:lnTo>
                  <a:lnTo>
                    <a:pt x="111125" y="47625"/>
                  </a:lnTo>
                  <a:lnTo>
                    <a:pt x="98425" y="47625"/>
                  </a:lnTo>
                  <a:lnTo>
                    <a:pt x="98425"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127" name="Straight Connector 126">
              <a:extLst>
                <a:ext uri="{FF2B5EF4-FFF2-40B4-BE49-F238E27FC236}">
                  <a16:creationId xmlns:a16="http://schemas.microsoft.com/office/drawing/2014/main" id="{E3623F78-F32C-5428-353D-5D67E68A2B5A}"/>
                </a:ext>
              </a:extLst>
            </p:cNvPr>
            <p:cNvCxnSpPr/>
            <p:nvPr/>
          </p:nvCxnSpPr>
          <p:spPr bwMode="auto">
            <a:xfrm>
              <a:off x="8840683" y="3251034"/>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A884129-7413-888B-9CD4-40B4A3C1831D}"/>
                </a:ext>
              </a:extLst>
            </p:cNvPr>
            <p:cNvCxnSpPr/>
            <p:nvPr/>
          </p:nvCxnSpPr>
          <p:spPr bwMode="auto">
            <a:xfrm>
              <a:off x="8707333" y="3251034"/>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5CCA42C-78FA-2DFC-9ACC-215EDE5177B6}"/>
                </a:ext>
              </a:extLst>
            </p:cNvPr>
            <p:cNvCxnSpPr/>
            <p:nvPr/>
          </p:nvCxnSpPr>
          <p:spPr bwMode="auto">
            <a:xfrm>
              <a:off x="8643039" y="3233470"/>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82A1C093-2150-FDA2-219A-C608C066BD90}"/>
                </a:ext>
              </a:extLst>
            </p:cNvPr>
            <p:cNvCxnSpPr/>
            <p:nvPr/>
          </p:nvCxnSpPr>
          <p:spPr bwMode="auto">
            <a:xfrm>
              <a:off x="8500963" y="3187677"/>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7C0B87E1-48F0-0422-56FB-444640805008}"/>
                </a:ext>
              </a:extLst>
            </p:cNvPr>
            <p:cNvCxnSpPr/>
            <p:nvPr/>
          </p:nvCxnSpPr>
          <p:spPr bwMode="auto">
            <a:xfrm>
              <a:off x="9127231" y="3490788"/>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D334138-03A3-8F85-DFE2-367D0D8E06F6}"/>
                </a:ext>
              </a:extLst>
            </p:cNvPr>
            <p:cNvCxnSpPr/>
            <p:nvPr/>
          </p:nvCxnSpPr>
          <p:spPr bwMode="auto">
            <a:xfrm>
              <a:off x="9186427" y="3490788"/>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623881C-CD8C-A3A5-BB2F-C2E0FC3C4B4D}"/>
                </a:ext>
              </a:extLst>
            </p:cNvPr>
            <p:cNvCxnSpPr/>
            <p:nvPr/>
          </p:nvCxnSpPr>
          <p:spPr bwMode="auto">
            <a:xfrm>
              <a:off x="9231839" y="3550372"/>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41CA90CC-4800-68F4-E456-191BA4D99181}"/>
                </a:ext>
              </a:extLst>
            </p:cNvPr>
            <p:cNvCxnSpPr/>
            <p:nvPr/>
          </p:nvCxnSpPr>
          <p:spPr bwMode="auto">
            <a:xfrm>
              <a:off x="9241364" y="3604594"/>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904BC2C-A910-7C66-4121-C9C03ADDE341}"/>
                </a:ext>
              </a:extLst>
            </p:cNvPr>
            <p:cNvCxnSpPr/>
            <p:nvPr/>
          </p:nvCxnSpPr>
          <p:spPr bwMode="auto">
            <a:xfrm>
              <a:off x="9427102" y="3680547"/>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31BA7BAA-396E-8D11-9C27-BAFF11380803}"/>
                </a:ext>
              </a:extLst>
            </p:cNvPr>
            <p:cNvCxnSpPr/>
            <p:nvPr/>
          </p:nvCxnSpPr>
          <p:spPr bwMode="auto">
            <a:xfrm>
              <a:off x="9471298" y="3680547"/>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E6CCAF5-E121-E56A-F3C4-A909449FBB67}"/>
                </a:ext>
              </a:extLst>
            </p:cNvPr>
            <p:cNvCxnSpPr/>
            <p:nvPr/>
          </p:nvCxnSpPr>
          <p:spPr bwMode="auto">
            <a:xfrm>
              <a:off x="9502255" y="3680547"/>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29B607E-E636-D96C-3D96-7F7D8ADE7402}"/>
                </a:ext>
              </a:extLst>
            </p:cNvPr>
            <p:cNvCxnSpPr/>
            <p:nvPr/>
          </p:nvCxnSpPr>
          <p:spPr bwMode="auto">
            <a:xfrm>
              <a:off x="9742761" y="3775797"/>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B1C10ACE-4921-1634-5C27-517023E0E063}"/>
                </a:ext>
              </a:extLst>
            </p:cNvPr>
            <p:cNvCxnSpPr/>
            <p:nvPr/>
          </p:nvCxnSpPr>
          <p:spPr bwMode="auto">
            <a:xfrm>
              <a:off x="9786939" y="3823516"/>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A5E3C36-5DD6-3F7B-F728-86138BE675A4}"/>
                </a:ext>
              </a:extLst>
            </p:cNvPr>
            <p:cNvCxnSpPr/>
            <p:nvPr/>
          </p:nvCxnSpPr>
          <p:spPr bwMode="auto">
            <a:xfrm>
              <a:off x="9975058" y="3823516"/>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8255C89-E5EF-550F-8DEE-442F08806676}"/>
                </a:ext>
              </a:extLst>
            </p:cNvPr>
            <p:cNvCxnSpPr/>
            <p:nvPr/>
          </p:nvCxnSpPr>
          <p:spPr bwMode="auto">
            <a:xfrm>
              <a:off x="10003280" y="3823516"/>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B830F7D-101D-2401-EF92-27B966E19AC2}"/>
                </a:ext>
              </a:extLst>
            </p:cNvPr>
            <p:cNvCxnSpPr/>
            <p:nvPr/>
          </p:nvCxnSpPr>
          <p:spPr bwMode="auto">
            <a:xfrm>
              <a:off x="10128103" y="3823516"/>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C2F8E02-7B4C-EB9B-F705-72276BF7AC9B}"/>
                </a:ext>
              </a:extLst>
            </p:cNvPr>
            <p:cNvCxnSpPr/>
            <p:nvPr/>
          </p:nvCxnSpPr>
          <p:spPr bwMode="auto">
            <a:xfrm>
              <a:off x="10149535" y="3823516"/>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AF06FD0-302E-E3BD-4C31-E9458F97FF0A}"/>
                </a:ext>
              </a:extLst>
            </p:cNvPr>
            <p:cNvCxnSpPr/>
            <p:nvPr/>
          </p:nvCxnSpPr>
          <p:spPr bwMode="auto">
            <a:xfrm>
              <a:off x="10826407" y="4183433"/>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682F5ED-88EC-A7B7-A4E8-DD3CDC7B7A54}"/>
                </a:ext>
              </a:extLst>
            </p:cNvPr>
            <p:cNvCxnSpPr/>
            <p:nvPr/>
          </p:nvCxnSpPr>
          <p:spPr bwMode="auto">
            <a:xfrm>
              <a:off x="11323028" y="4183433"/>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D735272-98B1-79FE-48D7-B65F3B6A7675}"/>
                </a:ext>
              </a:extLst>
            </p:cNvPr>
            <p:cNvCxnSpPr/>
            <p:nvPr/>
          </p:nvCxnSpPr>
          <p:spPr bwMode="auto">
            <a:xfrm>
              <a:off x="8291413" y="3002112"/>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774C5CF1-336B-446D-6221-25A5F9BE9404}"/>
                </a:ext>
              </a:extLst>
            </p:cNvPr>
            <p:cNvCxnSpPr/>
            <p:nvPr/>
          </p:nvCxnSpPr>
          <p:spPr bwMode="auto">
            <a:xfrm>
              <a:off x="8197795" y="2718744"/>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88EAF19C-1AB2-5E1A-1C0D-174C95800398}"/>
                </a:ext>
              </a:extLst>
            </p:cNvPr>
            <p:cNvCxnSpPr/>
            <p:nvPr/>
          </p:nvCxnSpPr>
          <p:spPr bwMode="auto">
            <a:xfrm>
              <a:off x="7917755" y="2492750"/>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46B2E7C-97CB-B096-D2CC-B0D30083BF9C}"/>
                </a:ext>
              </a:extLst>
            </p:cNvPr>
            <p:cNvCxnSpPr/>
            <p:nvPr/>
          </p:nvCxnSpPr>
          <p:spPr bwMode="auto">
            <a:xfrm>
              <a:off x="7715250" y="2357808"/>
              <a:ext cx="0" cy="595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6289C6CB-CF33-0820-CDE3-68AF24CEA49A}"/>
              </a:ext>
            </a:extLst>
          </p:cNvPr>
          <p:cNvGrpSpPr/>
          <p:nvPr/>
        </p:nvGrpSpPr>
        <p:grpSpPr>
          <a:xfrm>
            <a:off x="2041525" y="2422525"/>
            <a:ext cx="3317875" cy="1111649"/>
            <a:chOff x="2041525" y="2422525"/>
            <a:chExt cx="3317875" cy="1111649"/>
          </a:xfrm>
        </p:grpSpPr>
        <p:sp>
          <p:nvSpPr>
            <p:cNvPr id="152" name="Freeform: Shape 151">
              <a:extLst>
                <a:ext uri="{FF2B5EF4-FFF2-40B4-BE49-F238E27FC236}">
                  <a16:creationId xmlns:a16="http://schemas.microsoft.com/office/drawing/2014/main" id="{3F9D86D2-8EF3-513D-9B57-C3BEA97213A5}"/>
                </a:ext>
              </a:extLst>
            </p:cNvPr>
            <p:cNvSpPr/>
            <p:nvPr/>
          </p:nvSpPr>
          <p:spPr bwMode="auto">
            <a:xfrm>
              <a:off x="2041525" y="2422525"/>
              <a:ext cx="3317875" cy="1101725"/>
            </a:xfrm>
            <a:custGeom>
              <a:avLst/>
              <a:gdLst>
                <a:gd name="connsiteX0" fmla="*/ 3317875 w 3317875"/>
                <a:gd name="connsiteY0" fmla="*/ 1101725 h 1101725"/>
                <a:gd name="connsiteX1" fmla="*/ 2695575 w 3317875"/>
                <a:gd name="connsiteY1" fmla="*/ 1101725 h 1101725"/>
                <a:gd name="connsiteX2" fmla="*/ 2695575 w 3317875"/>
                <a:gd name="connsiteY2" fmla="*/ 1003300 h 1101725"/>
                <a:gd name="connsiteX3" fmla="*/ 2114550 w 3317875"/>
                <a:gd name="connsiteY3" fmla="*/ 1003300 h 1101725"/>
                <a:gd name="connsiteX4" fmla="*/ 2114550 w 3317875"/>
                <a:gd name="connsiteY4" fmla="*/ 965200 h 1101725"/>
                <a:gd name="connsiteX5" fmla="*/ 2092325 w 3317875"/>
                <a:gd name="connsiteY5" fmla="*/ 965200 h 1101725"/>
                <a:gd name="connsiteX6" fmla="*/ 2092325 w 3317875"/>
                <a:gd name="connsiteY6" fmla="*/ 933450 h 1101725"/>
                <a:gd name="connsiteX7" fmla="*/ 2070100 w 3317875"/>
                <a:gd name="connsiteY7" fmla="*/ 933450 h 1101725"/>
                <a:gd name="connsiteX8" fmla="*/ 2070100 w 3317875"/>
                <a:gd name="connsiteY8" fmla="*/ 908050 h 1101725"/>
                <a:gd name="connsiteX9" fmla="*/ 1882775 w 3317875"/>
                <a:gd name="connsiteY9" fmla="*/ 908050 h 1101725"/>
                <a:gd name="connsiteX10" fmla="*/ 1882775 w 3317875"/>
                <a:gd name="connsiteY10" fmla="*/ 876300 h 1101725"/>
                <a:gd name="connsiteX11" fmla="*/ 1838325 w 3317875"/>
                <a:gd name="connsiteY11" fmla="*/ 876300 h 1101725"/>
                <a:gd name="connsiteX12" fmla="*/ 1838325 w 3317875"/>
                <a:gd name="connsiteY12" fmla="*/ 815975 h 1101725"/>
                <a:gd name="connsiteX13" fmla="*/ 1809750 w 3317875"/>
                <a:gd name="connsiteY13" fmla="*/ 815975 h 1101725"/>
                <a:gd name="connsiteX14" fmla="*/ 1809750 w 3317875"/>
                <a:gd name="connsiteY14" fmla="*/ 800100 h 1101725"/>
                <a:gd name="connsiteX15" fmla="*/ 1778000 w 3317875"/>
                <a:gd name="connsiteY15" fmla="*/ 800100 h 1101725"/>
                <a:gd name="connsiteX16" fmla="*/ 1778000 w 3317875"/>
                <a:gd name="connsiteY16" fmla="*/ 762000 h 1101725"/>
                <a:gd name="connsiteX17" fmla="*/ 1524000 w 3317875"/>
                <a:gd name="connsiteY17" fmla="*/ 762000 h 1101725"/>
                <a:gd name="connsiteX18" fmla="*/ 1524000 w 3317875"/>
                <a:gd name="connsiteY18" fmla="*/ 714375 h 1101725"/>
                <a:gd name="connsiteX19" fmla="*/ 1511300 w 3317875"/>
                <a:gd name="connsiteY19" fmla="*/ 714375 h 1101725"/>
                <a:gd name="connsiteX20" fmla="*/ 1511300 w 3317875"/>
                <a:gd name="connsiteY20" fmla="*/ 673100 h 1101725"/>
                <a:gd name="connsiteX21" fmla="*/ 1495425 w 3317875"/>
                <a:gd name="connsiteY21" fmla="*/ 673100 h 1101725"/>
                <a:gd name="connsiteX22" fmla="*/ 1495425 w 3317875"/>
                <a:gd name="connsiteY22" fmla="*/ 647700 h 1101725"/>
                <a:gd name="connsiteX23" fmla="*/ 1349375 w 3317875"/>
                <a:gd name="connsiteY23" fmla="*/ 647700 h 1101725"/>
                <a:gd name="connsiteX24" fmla="*/ 1349375 w 3317875"/>
                <a:gd name="connsiteY24" fmla="*/ 625475 h 1101725"/>
                <a:gd name="connsiteX25" fmla="*/ 1231900 w 3317875"/>
                <a:gd name="connsiteY25" fmla="*/ 625475 h 1101725"/>
                <a:gd name="connsiteX26" fmla="*/ 1231900 w 3317875"/>
                <a:gd name="connsiteY26" fmla="*/ 565150 h 1101725"/>
                <a:gd name="connsiteX27" fmla="*/ 1231900 w 3317875"/>
                <a:gd name="connsiteY27" fmla="*/ 565150 h 1101725"/>
                <a:gd name="connsiteX28" fmla="*/ 1206500 w 3317875"/>
                <a:gd name="connsiteY28" fmla="*/ 565150 h 1101725"/>
                <a:gd name="connsiteX29" fmla="*/ 1206500 w 3317875"/>
                <a:gd name="connsiteY29" fmla="*/ 523875 h 1101725"/>
                <a:gd name="connsiteX30" fmla="*/ 1000125 w 3317875"/>
                <a:gd name="connsiteY30" fmla="*/ 523875 h 1101725"/>
                <a:gd name="connsiteX31" fmla="*/ 1000125 w 3317875"/>
                <a:gd name="connsiteY31" fmla="*/ 485775 h 1101725"/>
                <a:gd name="connsiteX32" fmla="*/ 981075 w 3317875"/>
                <a:gd name="connsiteY32" fmla="*/ 485775 h 1101725"/>
                <a:gd name="connsiteX33" fmla="*/ 981075 w 3317875"/>
                <a:gd name="connsiteY33" fmla="*/ 447675 h 1101725"/>
                <a:gd name="connsiteX34" fmla="*/ 965200 w 3317875"/>
                <a:gd name="connsiteY34" fmla="*/ 447675 h 1101725"/>
                <a:gd name="connsiteX35" fmla="*/ 965200 w 3317875"/>
                <a:gd name="connsiteY35" fmla="*/ 422275 h 1101725"/>
                <a:gd name="connsiteX36" fmla="*/ 955675 w 3317875"/>
                <a:gd name="connsiteY36" fmla="*/ 422275 h 1101725"/>
                <a:gd name="connsiteX37" fmla="*/ 955675 w 3317875"/>
                <a:gd name="connsiteY37" fmla="*/ 400050 h 1101725"/>
                <a:gd name="connsiteX38" fmla="*/ 841375 w 3317875"/>
                <a:gd name="connsiteY38" fmla="*/ 400050 h 1101725"/>
                <a:gd name="connsiteX39" fmla="*/ 841375 w 3317875"/>
                <a:gd name="connsiteY39" fmla="*/ 381000 h 1101725"/>
                <a:gd name="connsiteX40" fmla="*/ 771525 w 3317875"/>
                <a:gd name="connsiteY40" fmla="*/ 381000 h 1101725"/>
                <a:gd name="connsiteX41" fmla="*/ 771525 w 3317875"/>
                <a:gd name="connsiteY41" fmla="*/ 355600 h 1101725"/>
                <a:gd name="connsiteX42" fmla="*/ 762000 w 3317875"/>
                <a:gd name="connsiteY42" fmla="*/ 355600 h 1101725"/>
                <a:gd name="connsiteX43" fmla="*/ 762000 w 3317875"/>
                <a:gd name="connsiteY43" fmla="*/ 330200 h 1101725"/>
                <a:gd name="connsiteX44" fmla="*/ 733425 w 3317875"/>
                <a:gd name="connsiteY44" fmla="*/ 330200 h 1101725"/>
                <a:gd name="connsiteX45" fmla="*/ 733425 w 3317875"/>
                <a:gd name="connsiteY45" fmla="*/ 285750 h 1101725"/>
                <a:gd name="connsiteX46" fmla="*/ 679450 w 3317875"/>
                <a:gd name="connsiteY46" fmla="*/ 285750 h 1101725"/>
                <a:gd name="connsiteX47" fmla="*/ 679450 w 3317875"/>
                <a:gd name="connsiteY47" fmla="*/ 273050 h 1101725"/>
                <a:gd name="connsiteX48" fmla="*/ 574675 w 3317875"/>
                <a:gd name="connsiteY48" fmla="*/ 273050 h 1101725"/>
                <a:gd name="connsiteX49" fmla="*/ 574675 w 3317875"/>
                <a:gd name="connsiteY49" fmla="*/ 257175 h 1101725"/>
                <a:gd name="connsiteX50" fmla="*/ 536575 w 3317875"/>
                <a:gd name="connsiteY50" fmla="*/ 257175 h 1101725"/>
                <a:gd name="connsiteX51" fmla="*/ 536575 w 3317875"/>
                <a:gd name="connsiteY51" fmla="*/ 228600 h 1101725"/>
                <a:gd name="connsiteX52" fmla="*/ 508000 w 3317875"/>
                <a:gd name="connsiteY52" fmla="*/ 228600 h 1101725"/>
                <a:gd name="connsiteX53" fmla="*/ 508000 w 3317875"/>
                <a:gd name="connsiteY53" fmla="*/ 200025 h 1101725"/>
                <a:gd name="connsiteX54" fmla="*/ 482600 w 3317875"/>
                <a:gd name="connsiteY54" fmla="*/ 200025 h 1101725"/>
                <a:gd name="connsiteX55" fmla="*/ 482600 w 3317875"/>
                <a:gd name="connsiteY55" fmla="*/ 184150 h 1101725"/>
                <a:gd name="connsiteX56" fmla="*/ 444500 w 3317875"/>
                <a:gd name="connsiteY56" fmla="*/ 184150 h 1101725"/>
                <a:gd name="connsiteX57" fmla="*/ 444500 w 3317875"/>
                <a:gd name="connsiteY57" fmla="*/ 161925 h 1101725"/>
                <a:gd name="connsiteX58" fmla="*/ 314325 w 3317875"/>
                <a:gd name="connsiteY58" fmla="*/ 161925 h 1101725"/>
                <a:gd name="connsiteX59" fmla="*/ 314325 w 3317875"/>
                <a:gd name="connsiteY59" fmla="*/ 133350 h 1101725"/>
                <a:gd name="connsiteX60" fmla="*/ 292100 w 3317875"/>
                <a:gd name="connsiteY60" fmla="*/ 133350 h 1101725"/>
                <a:gd name="connsiteX61" fmla="*/ 292100 w 3317875"/>
                <a:gd name="connsiteY61" fmla="*/ 107950 h 1101725"/>
                <a:gd name="connsiteX62" fmla="*/ 276225 w 3317875"/>
                <a:gd name="connsiteY62" fmla="*/ 107950 h 1101725"/>
                <a:gd name="connsiteX63" fmla="*/ 276225 w 3317875"/>
                <a:gd name="connsiteY63" fmla="*/ 92075 h 1101725"/>
                <a:gd name="connsiteX64" fmla="*/ 215900 w 3317875"/>
                <a:gd name="connsiteY64" fmla="*/ 92075 h 1101725"/>
                <a:gd name="connsiteX65" fmla="*/ 215900 w 3317875"/>
                <a:gd name="connsiteY65" fmla="*/ 76200 h 1101725"/>
                <a:gd name="connsiteX66" fmla="*/ 130175 w 3317875"/>
                <a:gd name="connsiteY66" fmla="*/ 76200 h 1101725"/>
                <a:gd name="connsiteX67" fmla="*/ 130175 w 3317875"/>
                <a:gd name="connsiteY67" fmla="*/ 41275 h 1101725"/>
                <a:gd name="connsiteX68" fmla="*/ 85725 w 3317875"/>
                <a:gd name="connsiteY68" fmla="*/ 41275 h 1101725"/>
                <a:gd name="connsiteX69" fmla="*/ 85725 w 3317875"/>
                <a:gd name="connsiteY69" fmla="*/ 12700 h 1101725"/>
                <a:gd name="connsiteX70" fmla="*/ 28575 w 3317875"/>
                <a:gd name="connsiteY70" fmla="*/ 12700 h 1101725"/>
                <a:gd name="connsiteX71" fmla="*/ 28575 w 3317875"/>
                <a:gd name="connsiteY71" fmla="*/ 0 h 1101725"/>
                <a:gd name="connsiteX72" fmla="*/ 0 w 3317875"/>
                <a:gd name="connsiteY72" fmla="*/ 0 h 110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317875" h="1101725">
                  <a:moveTo>
                    <a:pt x="3317875" y="1101725"/>
                  </a:moveTo>
                  <a:lnTo>
                    <a:pt x="2695575" y="1101725"/>
                  </a:lnTo>
                  <a:lnTo>
                    <a:pt x="2695575" y="1003300"/>
                  </a:lnTo>
                  <a:lnTo>
                    <a:pt x="2114550" y="1003300"/>
                  </a:lnTo>
                  <a:lnTo>
                    <a:pt x="2114550" y="965200"/>
                  </a:lnTo>
                  <a:lnTo>
                    <a:pt x="2092325" y="965200"/>
                  </a:lnTo>
                  <a:lnTo>
                    <a:pt x="2092325" y="933450"/>
                  </a:lnTo>
                  <a:lnTo>
                    <a:pt x="2070100" y="933450"/>
                  </a:lnTo>
                  <a:lnTo>
                    <a:pt x="2070100" y="908050"/>
                  </a:lnTo>
                  <a:lnTo>
                    <a:pt x="1882775" y="908050"/>
                  </a:lnTo>
                  <a:lnTo>
                    <a:pt x="1882775" y="876300"/>
                  </a:lnTo>
                  <a:lnTo>
                    <a:pt x="1838325" y="876300"/>
                  </a:lnTo>
                  <a:lnTo>
                    <a:pt x="1838325" y="815975"/>
                  </a:lnTo>
                  <a:lnTo>
                    <a:pt x="1809750" y="815975"/>
                  </a:lnTo>
                  <a:lnTo>
                    <a:pt x="1809750" y="800100"/>
                  </a:lnTo>
                  <a:lnTo>
                    <a:pt x="1778000" y="800100"/>
                  </a:lnTo>
                  <a:lnTo>
                    <a:pt x="1778000" y="762000"/>
                  </a:lnTo>
                  <a:lnTo>
                    <a:pt x="1524000" y="762000"/>
                  </a:lnTo>
                  <a:lnTo>
                    <a:pt x="1524000" y="714375"/>
                  </a:lnTo>
                  <a:lnTo>
                    <a:pt x="1511300" y="714375"/>
                  </a:lnTo>
                  <a:lnTo>
                    <a:pt x="1511300" y="673100"/>
                  </a:lnTo>
                  <a:lnTo>
                    <a:pt x="1495425" y="673100"/>
                  </a:lnTo>
                  <a:lnTo>
                    <a:pt x="1495425" y="647700"/>
                  </a:lnTo>
                  <a:lnTo>
                    <a:pt x="1349375" y="647700"/>
                  </a:lnTo>
                  <a:lnTo>
                    <a:pt x="1349375" y="625475"/>
                  </a:lnTo>
                  <a:lnTo>
                    <a:pt x="1231900" y="625475"/>
                  </a:lnTo>
                  <a:lnTo>
                    <a:pt x="1231900" y="565150"/>
                  </a:lnTo>
                  <a:lnTo>
                    <a:pt x="1231900" y="565150"/>
                  </a:lnTo>
                  <a:lnTo>
                    <a:pt x="1206500" y="565150"/>
                  </a:lnTo>
                  <a:lnTo>
                    <a:pt x="1206500" y="523875"/>
                  </a:lnTo>
                  <a:lnTo>
                    <a:pt x="1000125" y="523875"/>
                  </a:lnTo>
                  <a:lnTo>
                    <a:pt x="1000125" y="485775"/>
                  </a:lnTo>
                  <a:lnTo>
                    <a:pt x="981075" y="485775"/>
                  </a:lnTo>
                  <a:lnTo>
                    <a:pt x="981075" y="447675"/>
                  </a:lnTo>
                  <a:lnTo>
                    <a:pt x="965200" y="447675"/>
                  </a:lnTo>
                  <a:lnTo>
                    <a:pt x="965200" y="422275"/>
                  </a:lnTo>
                  <a:lnTo>
                    <a:pt x="955675" y="422275"/>
                  </a:lnTo>
                  <a:lnTo>
                    <a:pt x="955675" y="400050"/>
                  </a:lnTo>
                  <a:lnTo>
                    <a:pt x="841375" y="400050"/>
                  </a:lnTo>
                  <a:lnTo>
                    <a:pt x="841375" y="381000"/>
                  </a:lnTo>
                  <a:lnTo>
                    <a:pt x="771525" y="381000"/>
                  </a:lnTo>
                  <a:lnTo>
                    <a:pt x="771525" y="355600"/>
                  </a:lnTo>
                  <a:lnTo>
                    <a:pt x="762000" y="355600"/>
                  </a:lnTo>
                  <a:lnTo>
                    <a:pt x="762000" y="330200"/>
                  </a:lnTo>
                  <a:lnTo>
                    <a:pt x="733425" y="330200"/>
                  </a:lnTo>
                  <a:lnTo>
                    <a:pt x="733425" y="285750"/>
                  </a:lnTo>
                  <a:lnTo>
                    <a:pt x="679450" y="285750"/>
                  </a:lnTo>
                  <a:lnTo>
                    <a:pt x="679450" y="273050"/>
                  </a:lnTo>
                  <a:lnTo>
                    <a:pt x="574675" y="273050"/>
                  </a:lnTo>
                  <a:lnTo>
                    <a:pt x="574675" y="257175"/>
                  </a:lnTo>
                  <a:lnTo>
                    <a:pt x="536575" y="257175"/>
                  </a:lnTo>
                  <a:lnTo>
                    <a:pt x="536575" y="228600"/>
                  </a:lnTo>
                  <a:lnTo>
                    <a:pt x="508000" y="228600"/>
                  </a:lnTo>
                  <a:lnTo>
                    <a:pt x="508000" y="200025"/>
                  </a:lnTo>
                  <a:lnTo>
                    <a:pt x="482600" y="200025"/>
                  </a:lnTo>
                  <a:lnTo>
                    <a:pt x="482600" y="184150"/>
                  </a:lnTo>
                  <a:lnTo>
                    <a:pt x="444500" y="184150"/>
                  </a:lnTo>
                  <a:lnTo>
                    <a:pt x="444500" y="161925"/>
                  </a:lnTo>
                  <a:lnTo>
                    <a:pt x="314325" y="161925"/>
                  </a:lnTo>
                  <a:lnTo>
                    <a:pt x="314325" y="133350"/>
                  </a:lnTo>
                  <a:lnTo>
                    <a:pt x="292100" y="133350"/>
                  </a:lnTo>
                  <a:lnTo>
                    <a:pt x="292100" y="107950"/>
                  </a:lnTo>
                  <a:lnTo>
                    <a:pt x="276225" y="107950"/>
                  </a:lnTo>
                  <a:lnTo>
                    <a:pt x="276225" y="92075"/>
                  </a:lnTo>
                  <a:lnTo>
                    <a:pt x="215900" y="92075"/>
                  </a:lnTo>
                  <a:lnTo>
                    <a:pt x="215900" y="76200"/>
                  </a:lnTo>
                  <a:lnTo>
                    <a:pt x="130175" y="76200"/>
                  </a:lnTo>
                  <a:lnTo>
                    <a:pt x="130175" y="41275"/>
                  </a:lnTo>
                  <a:lnTo>
                    <a:pt x="85725" y="41275"/>
                  </a:lnTo>
                  <a:lnTo>
                    <a:pt x="85725" y="12700"/>
                  </a:lnTo>
                  <a:lnTo>
                    <a:pt x="28575" y="12700"/>
                  </a:lnTo>
                  <a:lnTo>
                    <a:pt x="28575"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153" name="Straight Connector 152">
              <a:extLst>
                <a:ext uri="{FF2B5EF4-FFF2-40B4-BE49-F238E27FC236}">
                  <a16:creationId xmlns:a16="http://schemas.microsoft.com/office/drawing/2014/main" id="{839CA4CE-0FA9-776F-F01C-F8AC4B43BAD7}"/>
                </a:ext>
              </a:extLst>
            </p:cNvPr>
            <p:cNvCxnSpPr/>
            <p:nvPr/>
          </p:nvCxnSpPr>
          <p:spPr bwMode="auto">
            <a:xfrm>
              <a:off x="4044821" y="3293054"/>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B3352F90-D833-0EB7-68AF-A34673A2D374}"/>
                </a:ext>
              </a:extLst>
            </p:cNvPr>
            <p:cNvCxnSpPr/>
            <p:nvPr/>
          </p:nvCxnSpPr>
          <p:spPr bwMode="auto">
            <a:xfrm>
              <a:off x="4181838" y="338411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88649AF-137C-A3C5-8BDB-0536A65A2F56}"/>
                </a:ext>
              </a:extLst>
            </p:cNvPr>
            <p:cNvCxnSpPr/>
            <p:nvPr/>
          </p:nvCxnSpPr>
          <p:spPr bwMode="auto">
            <a:xfrm>
              <a:off x="4136595" y="3322846"/>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E45F683A-02B8-063D-298B-219EC838F0EC}"/>
                </a:ext>
              </a:extLst>
            </p:cNvPr>
            <p:cNvCxnSpPr/>
            <p:nvPr/>
          </p:nvCxnSpPr>
          <p:spPr bwMode="auto">
            <a:xfrm>
              <a:off x="4360432" y="338411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F5C27A40-7ACB-31FC-01DB-2E04C462B89D}"/>
                </a:ext>
              </a:extLst>
            </p:cNvPr>
            <p:cNvCxnSpPr/>
            <p:nvPr/>
          </p:nvCxnSpPr>
          <p:spPr bwMode="auto">
            <a:xfrm>
              <a:off x="4389007" y="338411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E471EDFA-9E7C-460F-C107-6127241C1C67}"/>
                </a:ext>
              </a:extLst>
            </p:cNvPr>
            <p:cNvCxnSpPr/>
            <p:nvPr/>
          </p:nvCxnSpPr>
          <p:spPr bwMode="auto">
            <a:xfrm>
              <a:off x="4427108" y="338411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DF42B366-C9DD-3CAA-848E-E5C4E7D448F1}"/>
                </a:ext>
              </a:extLst>
            </p:cNvPr>
            <p:cNvCxnSpPr/>
            <p:nvPr/>
          </p:nvCxnSpPr>
          <p:spPr bwMode="auto">
            <a:xfrm>
              <a:off x="4445320" y="338411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049E041F-56C5-62C3-97EC-01689FC5DABC}"/>
                </a:ext>
              </a:extLst>
            </p:cNvPr>
            <p:cNvCxnSpPr/>
            <p:nvPr/>
          </p:nvCxnSpPr>
          <p:spPr bwMode="auto">
            <a:xfrm>
              <a:off x="4468113" y="338411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E5C67C9-9260-019D-7799-4054522481F8}"/>
                </a:ext>
              </a:extLst>
            </p:cNvPr>
            <p:cNvCxnSpPr/>
            <p:nvPr/>
          </p:nvCxnSpPr>
          <p:spPr bwMode="auto">
            <a:xfrm>
              <a:off x="4539551" y="338411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0B0EA84-7AA6-4C32-0661-C2181AE52CA2}"/>
                </a:ext>
              </a:extLst>
            </p:cNvPr>
            <p:cNvCxnSpPr/>
            <p:nvPr/>
          </p:nvCxnSpPr>
          <p:spPr bwMode="auto">
            <a:xfrm>
              <a:off x="4675282" y="338411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FC7F6641-4BB8-74ED-398A-675DE5FE81E1}"/>
                </a:ext>
              </a:extLst>
            </p:cNvPr>
            <p:cNvCxnSpPr/>
            <p:nvPr/>
          </p:nvCxnSpPr>
          <p:spPr bwMode="auto">
            <a:xfrm>
              <a:off x="4734813" y="3384117"/>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A60782F-184E-A94C-BBDA-D763FB016B53}"/>
                </a:ext>
              </a:extLst>
            </p:cNvPr>
            <p:cNvCxnSpPr/>
            <p:nvPr/>
          </p:nvCxnSpPr>
          <p:spPr bwMode="auto">
            <a:xfrm>
              <a:off x="4779428" y="3474590"/>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C1DE795-26C7-72F4-B12D-1473138045D4}"/>
                </a:ext>
              </a:extLst>
            </p:cNvPr>
            <p:cNvCxnSpPr/>
            <p:nvPr/>
          </p:nvCxnSpPr>
          <p:spPr bwMode="auto">
            <a:xfrm>
              <a:off x="5034222" y="3474590"/>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3815C4F2-5F61-B51B-DB92-A8289E233D47}"/>
                </a:ext>
              </a:extLst>
            </p:cNvPr>
            <p:cNvCxnSpPr/>
            <p:nvPr/>
          </p:nvCxnSpPr>
          <p:spPr bwMode="auto">
            <a:xfrm>
              <a:off x="5074703" y="3474590"/>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77D28388-F85A-B6DA-F48E-F604A8452C2B}"/>
                </a:ext>
              </a:extLst>
            </p:cNvPr>
            <p:cNvCxnSpPr/>
            <p:nvPr/>
          </p:nvCxnSpPr>
          <p:spPr bwMode="auto">
            <a:xfrm>
              <a:off x="5347495" y="3474590"/>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5F481BF0-FAC4-5FE1-DCAA-8B5C33AC6BB4}"/>
                </a:ext>
              </a:extLst>
            </p:cNvPr>
            <p:cNvCxnSpPr/>
            <p:nvPr/>
          </p:nvCxnSpPr>
          <p:spPr bwMode="auto">
            <a:xfrm>
              <a:off x="3747925" y="3141099"/>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2135E784-7528-A1B0-35AA-0F78C66BE4EA}"/>
                </a:ext>
              </a:extLst>
            </p:cNvPr>
            <p:cNvCxnSpPr/>
            <p:nvPr/>
          </p:nvCxnSpPr>
          <p:spPr bwMode="auto">
            <a:xfrm>
              <a:off x="3531941" y="3022952"/>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FBD17CFC-549F-BFE7-9E6A-2BED565DEBE3}"/>
                </a:ext>
              </a:extLst>
            </p:cNvPr>
            <p:cNvCxnSpPr/>
            <p:nvPr/>
          </p:nvCxnSpPr>
          <p:spPr bwMode="auto">
            <a:xfrm>
              <a:off x="3351165" y="2999341"/>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5FBF6EF-3CB6-98E1-420F-2810A66AC4FD}"/>
                </a:ext>
              </a:extLst>
            </p:cNvPr>
            <p:cNvCxnSpPr/>
            <p:nvPr/>
          </p:nvCxnSpPr>
          <p:spPr bwMode="auto">
            <a:xfrm>
              <a:off x="2220071" y="2435469"/>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60F75869-1DD6-15B1-22AF-6F4F9BDF55D1}"/>
                </a:ext>
              </a:extLst>
            </p:cNvPr>
            <p:cNvCxnSpPr/>
            <p:nvPr/>
          </p:nvCxnSpPr>
          <p:spPr bwMode="auto">
            <a:xfrm>
              <a:off x="2662984" y="2639068"/>
              <a:ext cx="0" cy="59584"/>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EAD8E11-3BE2-1D62-E18A-D7C72833DF21}"/>
                </a:ext>
              </a:extLst>
            </p:cNvPr>
            <p:cNvCxnSpPr/>
            <p:nvPr/>
          </p:nvCxnSpPr>
          <p:spPr bwMode="auto">
            <a:xfrm>
              <a:off x="2584403" y="2609276"/>
              <a:ext cx="0" cy="595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DF226F5F-9A3B-3D51-339F-A0C4B7948A56}"/>
              </a:ext>
            </a:extLst>
          </p:cNvPr>
          <p:cNvGrpSpPr/>
          <p:nvPr/>
        </p:nvGrpSpPr>
        <p:grpSpPr>
          <a:xfrm>
            <a:off x="2044700" y="2432050"/>
            <a:ext cx="3136900" cy="1962150"/>
            <a:chOff x="2044700" y="2432050"/>
            <a:chExt cx="3136900" cy="1962150"/>
          </a:xfrm>
        </p:grpSpPr>
        <p:sp>
          <p:nvSpPr>
            <p:cNvPr id="177" name="Freeform: Shape 176">
              <a:extLst>
                <a:ext uri="{FF2B5EF4-FFF2-40B4-BE49-F238E27FC236}">
                  <a16:creationId xmlns:a16="http://schemas.microsoft.com/office/drawing/2014/main" id="{7B230392-7871-29A4-6335-8723FA34934A}"/>
                </a:ext>
              </a:extLst>
            </p:cNvPr>
            <p:cNvSpPr/>
            <p:nvPr/>
          </p:nvSpPr>
          <p:spPr bwMode="auto">
            <a:xfrm>
              <a:off x="2044700" y="2432050"/>
              <a:ext cx="3136900" cy="1962150"/>
            </a:xfrm>
            <a:custGeom>
              <a:avLst/>
              <a:gdLst>
                <a:gd name="connsiteX0" fmla="*/ 3136900 w 3136900"/>
                <a:gd name="connsiteY0" fmla="*/ 1962150 h 1962150"/>
                <a:gd name="connsiteX1" fmla="*/ 2997200 w 3136900"/>
                <a:gd name="connsiteY1" fmla="*/ 1962150 h 1962150"/>
                <a:gd name="connsiteX2" fmla="*/ 2997200 w 3136900"/>
                <a:gd name="connsiteY2" fmla="*/ 1711325 h 1962150"/>
                <a:gd name="connsiteX3" fmla="*/ 2705100 w 3136900"/>
                <a:gd name="connsiteY3" fmla="*/ 1711325 h 1962150"/>
                <a:gd name="connsiteX4" fmla="*/ 2705100 w 3136900"/>
                <a:gd name="connsiteY4" fmla="*/ 1492250 h 1962150"/>
                <a:gd name="connsiteX5" fmla="*/ 2085975 w 3136900"/>
                <a:gd name="connsiteY5" fmla="*/ 1492250 h 1962150"/>
                <a:gd name="connsiteX6" fmla="*/ 2085975 w 3136900"/>
                <a:gd name="connsiteY6" fmla="*/ 1435100 h 1962150"/>
                <a:gd name="connsiteX7" fmla="*/ 1828800 w 3136900"/>
                <a:gd name="connsiteY7" fmla="*/ 1435100 h 1962150"/>
                <a:gd name="connsiteX8" fmla="*/ 1828800 w 3136900"/>
                <a:gd name="connsiteY8" fmla="*/ 1384300 h 1962150"/>
                <a:gd name="connsiteX9" fmla="*/ 1800225 w 3136900"/>
                <a:gd name="connsiteY9" fmla="*/ 1384300 h 1962150"/>
                <a:gd name="connsiteX10" fmla="*/ 1800225 w 3136900"/>
                <a:gd name="connsiteY10" fmla="*/ 1336675 h 1962150"/>
                <a:gd name="connsiteX11" fmla="*/ 1689100 w 3136900"/>
                <a:gd name="connsiteY11" fmla="*/ 1336675 h 1962150"/>
                <a:gd name="connsiteX12" fmla="*/ 1689100 w 3136900"/>
                <a:gd name="connsiteY12" fmla="*/ 1292225 h 1962150"/>
                <a:gd name="connsiteX13" fmla="*/ 1593850 w 3136900"/>
                <a:gd name="connsiteY13" fmla="*/ 1292225 h 1962150"/>
                <a:gd name="connsiteX14" fmla="*/ 1593850 w 3136900"/>
                <a:gd name="connsiteY14" fmla="*/ 1254125 h 1962150"/>
                <a:gd name="connsiteX15" fmla="*/ 1533525 w 3136900"/>
                <a:gd name="connsiteY15" fmla="*/ 1254125 h 1962150"/>
                <a:gd name="connsiteX16" fmla="*/ 1533525 w 3136900"/>
                <a:gd name="connsiteY16" fmla="*/ 1209675 h 1962150"/>
                <a:gd name="connsiteX17" fmla="*/ 1489075 w 3136900"/>
                <a:gd name="connsiteY17" fmla="*/ 1209675 h 1962150"/>
                <a:gd name="connsiteX18" fmla="*/ 1489075 w 3136900"/>
                <a:gd name="connsiteY18" fmla="*/ 1130300 h 1962150"/>
                <a:gd name="connsiteX19" fmla="*/ 1235075 w 3136900"/>
                <a:gd name="connsiteY19" fmla="*/ 1130300 h 1962150"/>
                <a:gd name="connsiteX20" fmla="*/ 1235075 w 3136900"/>
                <a:gd name="connsiteY20" fmla="*/ 1085850 h 1962150"/>
                <a:gd name="connsiteX21" fmla="*/ 1209675 w 3136900"/>
                <a:gd name="connsiteY21" fmla="*/ 1085850 h 1962150"/>
                <a:gd name="connsiteX22" fmla="*/ 1209675 w 3136900"/>
                <a:gd name="connsiteY22" fmla="*/ 1016000 h 1962150"/>
                <a:gd name="connsiteX23" fmla="*/ 1196975 w 3136900"/>
                <a:gd name="connsiteY23" fmla="*/ 1016000 h 1962150"/>
                <a:gd name="connsiteX24" fmla="*/ 1196975 w 3136900"/>
                <a:gd name="connsiteY24" fmla="*/ 955675 h 1962150"/>
                <a:gd name="connsiteX25" fmla="*/ 1187450 w 3136900"/>
                <a:gd name="connsiteY25" fmla="*/ 955675 h 1962150"/>
                <a:gd name="connsiteX26" fmla="*/ 1187450 w 3136900"/>
                <a:gd name="connsiteY26" fmla="*/ 863600 h 1962150"/>
                <a:gd name="connsiteX27" fmla="*/ 1022350 w 3136900"/>
                <a:gd name="connsiteY27" fmla="*/ 863600 h 1962150"/>
                <a:gd name="connsiteX28" fmla="*/ 1003300 w 3136900"/>
                <a:gd name="connsiteY28" fmla="*/ 844550 h 1962150"/>
                <a:gd name="connsiteX29" fmla="*/ 952500 w 3136900"/>
                <a:gd name="connsiteY29" fmla="*/ 844550 h 1962150"/>
                <a:gd name="connsiteX30" fmla="*/ 952500 w 3136900"/>
                <a:gd name="connsiteY30" fmla="*/ 774700 h 1962150"/>
                <a:gd name="connsiteX31" fmla="*/ 809625 w 3136900"/>
                <a:gd name="connsiteY31" fmla="*/ 774700 h 1962150"/>
                <a:gd name="connsiteX32" fmla="*/ 809625 w 3136900"/>
                <a:gd name="connsiteY32" fmla="*/ 746125 h 1962150"/>
                <a:gd name="connsiteX33" fmla="*/ 762000 w 3136900"/>
                <a:gd name="connsiteY33" fmla="*/ 746125 h 1962150"/>
                <a:gd name="connsiteX34" fmla="*/ 762000 w 3136900"/>
                <a:gd name="connsiteY34" fmla="*/ 666750 h 1962150"/>
                <a:gd name="connsiteX35" fmla="*/ 755650 w 3136900"/>
                <a:gd name="connsiteY35" fmla="*/ 673100 h 1962150"/>
                <a:gd name="connsiteX36" fmla="*/ 755650 w 3136900"/>
                <a:gd name="connsiteY36" fmla="*/ 650875 h 1962150"/>
                <a:gd name="connsiteX37" fmla="*/ 739775 w 3136900"/>
                <a:gd name="connsiteY37" fmla="*/ 650875 h 1962150"/>
                <a:gd name="connsiteX38" fmla="*/ 739775 w 3136900"/>
                <a:gd name="connsiteY38" fmla="*/ 619125 h 1962150"/>
                <a:gd name="connsiteX39" fmla="*/ 717550 w 3136900"/>
                <a:gd name="connsiteY39" fmla="*/ 619125 h 1962150"/>
                <a:gd name="connsiteX40" fmla="*/ 717550 w 3136900"/>
                <a:gd name="connsiteY40" fmla="*/ 596900 h 1962150"/>
                <a:gd name="connsiteX41" fmla="*/ 574675 w 3136900"/>
                <a:gd name="connsiteY41" fmla="*/ 596900 h 1962150"/>
                <a:gd name="connsiteX42" fmla="*/ 574675 w 3136900"/>
                <a:gd name="connsiteY42" fmla="*/ 568325 h 1962150"/>
                <a:gd name="connsiteX43" fmla="*/ 527050 w 3136900"/>
                <a:gd name="connsiteY43" fmla="*/ 568325 h 1962150"/>
                <a:gd name="connsiteX44" fmla="*/ 527050 w 3136900"/>
                <a:gd name="connsiteY44" fmla="*/ 454025 h 1962150"/>
                <a:gd name="connsiteX45" fmla="*/ 511175 w 3136900"/>
                <a:gd name="connsiteY45" fmla="*/ 454025 h 1962150"/>
                <a:gd name="connsiteX46" fmla="*/ 511175 w 3136900"/>
                <a:gd name="connsiteY46" fmla="*/ 403225 h 1962150"/>
                <a:gd name="connsiteX47" fmla="*/ 501650 w 3136900"/>
                <a:gd name="connsiteY47" fmla="*/ 403225 h 1962150"/>
                <a:gd name="connsiteX48" fmla="*/ 501650 w 3136900"/>
                <a:gd name="connsiteY48" fmla="*/ 361950 h 1962150"/>
                <a:gd name="connsiteX49" fmla="*/ 463550 w 3136900"/>
                <a:gd name="connsiteY49" fmla="*/ 361950 h 1962150"/>
                <a:gd name="connsiteX50" fmla="*/ 463550 w 3136900"/>
                <a:gd name="connsiteY50" fmla="*/ 307975 h 1962150"/>
                <a:gd name="connsiteX51" fmla="*/ 403225 w 3136900"/>
                <a:gd name="connsiteY51" fmla="*/ 307975 h 1962150"/>
                <a:gd name="connsiteX52" fmla="*/ 403225 w 3136900"/>
                <a:gd name="connsiteY52" fmla="*/ 282575 h 1962150"/>
                <a:gd name="connsiteX53" fmla="*/ 346075 w 3136900"/>
                <a:gd name="connsiteY53" fmla="*/ 282575 h 1962150"/>
                <a:gd name="connsiteX54" fmla="*/ 346075 w 3136900"/>
                <a:gd name="connsiteY54" fmla="*/ 250825 h 1962150"/>
                <a:gd name="connsiteX55" fmla="*/ 320675 w 3136900"/>
                <a:gd name="connsiteY55" fmla="*/ 250825 h 1962150"/>
                <a:gd name="connsiteX56" fmla="*/ 320675 w 3136900"/>
                <a:gd name="connsiteY56" fmla="*/ 222250 h 1962150"/>
                <a:gd name="connsiteX57" fmla="*/ 307975 w 3136900"/>
                <a:gd name="connsiteY57" fmla="*/ 222250 h 1962150"/>
                <a:gd name="connsiteX58" fmla="*/ 307975 w 3136900"/>
                <a:gd name="connsiteY58" fmla="*/ 184150 h 1962150"/>
                <a:gd name="connsiteX59" fmla="*/ 301625 w 3136900"/>
                <a:gd name="connsiteY59" fmla="*/ 184150 h 1962150"/>
                <a:gd name="connsiteX60" fmla="*/ 301625 w 3136900"/>
                <a:gd name="connsiteY60" fmla="*/ 142875 h 1962150"/>
                <a:gd name="connsiteX61" fmla="*/ 282575 w 3136900"/>
                <a:gd name="connsiteY61" fmla="*/ 142875 h 1962150"/>
                <a:gd name="connsiteX62" fmla="*/ 282575 w 3136900"/>
                <a:gd name="connsiteY62" fmla="*/ 114300 h 1962150"/>
                <a:gd name="connsiteX63" fmla="*/ 161925 w 3136900"/>
                <a:gd name="connsiteY63" fmla="*/ 114300 h 1962150"/>
                <a:gd name="connsiteX64" fmla="*/ 161925 w 3136900"/>
                <a:gd name="connsiteY64" fmla="*/ 88900 h 1962150"/>
                <a:gd name="connsiteX65" fmla="*/ 139700 w 3136900"/>
                <a:gd name="connsiteY65" fmla="*/ 88900 h 1962150"/>
                <a:gd name="connsiteX66" fmla="*/ 139700 w 3136900"/>
                <a:gd name="connsiteY66" fmla="*/ 38100 h 1962150"/>
                <a:gd name="connsiteX67" fmla="*/ 114300 w 3136900"/>
                <a:gd name="connsiteY67" fmla="*/ 38100 h 1962150"/>
                <a:gd name="connsiteX68" fmla="*/ 130175 w 3136900"/>
                <a:gd name="connsiteY68" fmla="*/ 22225 h 1962150"/>
                <a:gd name="connsiteX69" fmla="*/ 79375 w 3136900"/>
                <a:gd name="connsiteY69" fmla="*/ 22225 h 1962150"/>
                <a:gd name="connsiteX70" fmla="*/ 79375 w 3136900"/>
                <a:gd name="connsiteY70" fmla="*/ 0 h 1962150"/>
                <a:gd name="connsiteX71" fmla="*/ 0 w 3136900"/>
                <a:gd name="connsiteY71" fmla="*/ 0 h 1962150"/>
                <a:gd name="connsiteX0" fmla="*/ 3136900 w 3136900"/>
                <a:gd name="connsiteY0" fmla="*/ 1962150 h 1962150"/>
                <a:gd name="connsiteX1" fmla="*/ 2997200 w 3136900"/>
                <a:gd name="connsiteY1" fmla="*/ 1962150 h 1962150"/>
                <a:gd name="connsiteX2" fmla="*/ 2997200 w 3136900"/>
                <a:gd name="connsiteY2" fmla="*/ 1711325 h 1962150"/>
                <a:gd name="connsiteX3" fmla="*/ 2705100 w 3136900"/>
                <a:gd name="connsiteY3" fmla="*/ 1711325 h 1962150"/>
                <a:gd name="connsiteX4" fmla="*/ 2705100 w 3136900"/>
                <a:gd name="connsiteY4" fmla="*/ 1492250 h 1962150"/>
                <a:gd name="connsiteX5" fmla="*/ 2085975 w 3136900"/>
                <a:gd name="connsiteY5" fmla="*/ 1492250 h 1962150"/>
                <a:gd name="connsiteX6" fmla="*/ 2085975 w 3136900"/>
                <a:gd name="connsiteY6" fmla="*/ 1435100 h 1962150"/>
                <a:gd name="connsiteX7" fmla="*/ 1828800 w 3136900"/>
                <a:gd name="connsiteY7" fmla="*/ 1435100 h 1962150"/>
                <a:gd name="connsiteX8" fmla="*/ 1828800 w 3136900"/>
                <a:gd name="connsiteY8" fmla="*/ 1384300 h 1962150"/>
                <a:gd name="connsiteX9" fmla="*/ 1800225 w 3136900"/>
                <a:gd name="connsiteY9" fmla="*/ 1384300 h 1962150"/>
                <a:gd name="connsiteX10" fmla="*/ 1800225 w 3136900"/>
                <a:gd name="connsiteY10" fmla="*/ 1336675 h 1962150"/>
                <a:gd name="connsiteX11" fmla="*/ 1689100 w 3136900"/>
                <a:gd name="connsiteY11" fmla="*/ 1336675 h 1962150"/>
                <a:gd name="connsiteX12" fmla="*/ 1689100 w 3136900"/>
                <a:gd name="connsiteY12" fmla="*/ 1292225 h 1962150"/>
                <a:gd name="connsiteX13" fmla="*/ 1593850 w 3136900"/>
                <a:gd name="connsiteY13" fmla="*/ 1292225 h 1962150"/>
                <a:gd name="connsiteX14" fmla="*/ 1593850 w 3136900"/>
                <a:gd name="connsiteY14" fmla="*/ 1254125 h 1962150"/>
                <a:gd name="connsiteX15" fmla="*/ 1533525 w 3136900"/>
                <a:gd name="connsiteY15" fmla="*/ 1254125 h 1962150"/>
                <a:gd name="connsiteX16" fmla="*/ 1533525 w 3136900"/>
                <a:gd name="connsiteY16" fmla="*/ 1209675 h 1962150"/>
                <a:gd name="connsiteX17" fmla="*/ 1489075 w 3136900"/>
                <a:gd name="connsiteY17" fmla="*/ 1209675 h 1962150"/>
                <a:gd name="connsiteX18" fmla="*/ 1489075 w 3136900"/>
                <a:gd name="connsiteY18" fmla="*/ 1130300 h 1962150"/>
                <a:gd name="connsiteX19" fmla="*/ 1235075 w 3136900"/>
                <a:gd name="connsiteY19" fmla="*/ 1130300 h 1962150"/>
                <a:gd name="connsiteX20" fmla="*/ 1235075 w 3136900"/>
                <a:gd name="connsiteY20" fmla="*/ 1085850 h 1962150"/>
                <a:gd name="connsiteX21" fmla="*/ 1209675 w 3136900"/>
                <a:gd name="connsiteY21" fmla="*/ 1085850 h 1962150"/>
                <a:gd name="connsiteX22" fmla="*/ 1209675 w 3136900"/>
                <a:gd name="connsiteY22" fmla="*/ 1016000 h 1962150"/>
                <a:gd name="connsiteX23" fmla="*/ 1196975 w 3136900"/>
                <a:gd name="connsiteY23" fmla="*/ 1016000 h 1962150"/>
                <a:gd name="connsiteX24" fmla="*/ 1196975 w 3136900"/>
                <a:gd name="connsiteY24" fmla="*/ 955675 h 1962150"/>
                <a:gd name="connsiteX25" fmla="*/ 1187450 w 3136900"/>
                <a:gd name="connsiteY25" fmla="*/ 955675 h 1962150"/>
                <a:gd name="connsiteX26" fmla="*/ 1187450 w 3136900"/>
                <a:gd name="connsiteY26" fmla="*/ 863600 h 1962150"/>
                <a:gd name="connsiteX27" fmla="*/ 1000918 w 3136900"/>
                <a:gd name="connsiteY27" fmla="*/ 863600 h 1962150"/>
                <a:gd name="connsiteX28" fmla="*/ 1003300 w 3136900"/>
                <a:gd name="connsiteY28" fmla="*/ 844550 h 1962150"/>
                <a:gd name="connsiteX29" fmla="*/ 952500 w 3136900"/>
                <a:gd name="connsiteY29" fmla="*/ 844550 h 1962150"/>
                <a:gd name="connsiteX30" fmla="*/ 952500 w 3136900"/>
                <a:gd name="connsiteY30" fmla="*/ 774700 h 1962150"/>
                <a:gd name="connsiteX31" fmla="*/ 809625 w 3136900"/>
                <a:gd name="connsiteY31" fmla="*/ 774700 h 1962150"/>
                <a:gd name="connsiteX32" fmla="*/ 809625 w 3136900"/>
                <a:gd name="connsiteY32" fmla="*/ 746125 h 1962150"/>
                <a:gd name="connsiteX33" fmla="*/ 762000 w 3136900"/>
                <a:gd name="connsiteY33" fmla="*/ 746125 h 1962150"/>
                <a:gd name="connsiteX34" fmla="*/ 762000 w 3136900"/>
                <a:gd name="connsiteY34" fmla="*/ 666750 h 1962150"/>
                <a:gd name="connsiteX35" fmla="*/ 755650 w 3136900"/>
                <a:gd name="connsiteY35" fmla="*/ 673100 h 1962150"/>
                <a:gd name="connsiteX36" fmla="*/ 755650 w 3136900"/>
                <a:gd name="connsiteY36" fmla="*/ 650875 h 1962150"/>
                <a:gd name="connsiteX37" fmla="*/ 739775 w 3136900"/>
                <a:gd name="connsiteY37" fmla="*/ 650875 h 1962150"/>
                <a:gd name="connsiteX38" fmla="*/ 739775 w 3136900"/>
                <a:gd name="connsiteY38" fmla="*/ 619125 h 1962150"/>
                <a:gd name="connsiteX39" fmla="*/ 717550 w 3136900"/>
                <a:gd name="connsiteY39" fmla="*/ 619125 h 1962150"/>
                <a:gd name="connsiteX40" fmla="*/ 717550 w 3136900"/>
                <a:gd name="connsiteY40" fmla="*/ 596900 h 1962150"/>
                <a:gd name="connsiteX41" fmla="*/ 574675 w 3136900"/>
                <a:gd name="connsiteY41" fmla="*/ 596900 h 1962150"/>
                <a:gd name="connsiteX42" fmla="*/ 574675 w 3136900"/>
                <a:gd name="connsiteY42" fmla="*/ 568325 h 1962150"/>
                <a:gd name="connsiteX43" fmla="*/ 527050 w 3136900"/>
                <a:gd name="connsiteY43" fmla="*/ 568325 h 1962150"/>
                <a:gd name="connsiteX44" fmla="*/ 527050 w 3136900"/>
                <a:gd name="connsiteY44" fmla="*/ 454025 h 1962150"/>
                <a:gd name="connsiteX45" fmla="*/ 511175 w 3136900"/>
                <a:gd name="connsiteY45" fmla="*/ 454025 h 1962150"/>
                <a:gd name="connsiteX46" fmla="*/ 511175 w 3136900"/>
                <a:gd name="connsiteY46" fmla="*/ 403225 h 1962150"/>
                <a:gd name="connsiteX47" fmla="*/ 501650 w 3136900"/>
                <a:gd name="connsiteY47" fmla="*/ 403225 h 1962150"/>
                <a:gd name="connsiteX48" fmla="*/ 501650 w 3136900"/>
                <a:gd name="connsiteY48" fmla="*/ 361950 h 1962150"/>
                <a:gd name="connsiteX49" fmla="*/ 463550 w 3136900"/>
                <a:gd name="connsiteY49" fmla="*/ 361950 h 1962150"/>
                <a:gd name="connsiteX50" fmla="*/ 463550 w 3136900"/>
                <a:gd name="connsiteY50" fmla="*/ 307975 h 1962150"/>
                <a:gd name="connsiteX51" fmla="*/ 403225 w 3136900"/>
                <a:gd name="connsiteY51" fmla="*/ 307975 h 1962150"/>
                <a:gd name="connsiteX52" fmla="*/ 403225 w 3136900"/>
                <a:gd name="connsiteY52" fmla="*/ 282575 h 1962150"/>
                <a:gd name="connsiteX53" fmla="*/ 346075 w 3136900"/>
                <a:gd name="connsiteY53" fmla="*/ 282575 h 1962150"/>
                <a:gd name="connsiteX54" fmla="*/ 346075 w 3136900"/>
                <a:gd name="connsiteY54" fmla="*/ 250825 h 1962150"/>
                <a:gd name="connsiteX55" fmla="*/ 320675 w 3136900"/>
                <a:gd name="connsiteY55" fmla="*/ 250825 h 1962150"/>
                <a:gd name="connsiteX56" fmla="*/ 320675 w 3136900"/>
                <a:gd name="connsiteY56" fmla="*/ 222250 h 1962150"/>
                <a:gd name="connsiteX57" fmla="*/ 307975 w 3136900"/>
                <a:gd name="connsiteY57" fmla="*/ 222250 h 1962150"/>
                <a:gd name="connsiteX58" fmla="*/ 307975 w 3136900"/>
                <a:gd name="connsiteY58" fmla="*/ 184150 h 1962150"/>
                <a:gd name="connsiteX59" fmla="*/ 301625 w 3136900"/>
                <a:gd name="connsiteY59" fmla="*/ 184150 h 1962150"/>
                <a:gd name="connsiteX60" fmla="*/ 301625 w 3136900"/>
                <a:gd name="connsiteY60" fmla="*/ 142875 h 1962150"/>
                <a:gd name="connsiteX61" fmla="*/ 282575 w 3136900"/>
                <a:gd name="connsiteY61" fmla="*/ 142875 h 1962150"/>
                <a:gd name="connsiteX62" fmla="*/ 282575 w 3136900"/>
                <a:gd name="connsiteY62" fmla="*/ 114300 h 1962150"/>
                <a:gd name="connsiteX63" fmla="*/ 161925 w 3136900"/>
                <a:gd name="connsiteY63" fmla="*/ 114300 h 1962150"/>
                <a:gd name="connsiteX64" fmla="*/ 161925 w 3136900"/>
                <a:gd name="connsiteY64" fmla="*/ 88900 h 1962150"/>
                <a:gd name="connsiteX65" fmla="*/ 139700 w 3136900"/>
                <a:gd name="connsiteY65" fmla="*/ 88900 h 1962150"/>
                <a:gd name="connsiteX66" fmla="*/ 139700 w 3136900"/>
                <a:gd name="connsiteY66" fmla="*/ 38100 h 1962150"/>
                <a:gd name="connsiteX67" fmla="*/ 114300 w 3136900"/>
                <a:gd name="connsiteY67" fmla="*/ 38100 h 1962150"/>
                <a:gd name="connsiteX68" fmla="*/ 130175 w 3136900"/>
                <a:gd name="connsiteY68" fmla="*/ 22225 h 1962150"/>
                <a:gd name="connsiteX69" fmla="*/ 79375 w 3136900"/>
                <a:gd name="connsiteY69" fmla="*/ 22225 h 1962150"/>
                <a:gd name="connsiteX70" fmla="*/ 79375 w 3136900"/>
                <a:gd name="connsiteY70" fmla="*/ 0 h 1962150"/>
                <a:gd name="connsiteX71" fmla="*/ 0 w 3136900"/>
                <a:gd name="connsiteY71" fmla="*/ 0 h 1962150"/>
                <a:gd name="connsiteX0" fmla="*/ 3136900 w 3136900"/>
                <a:gd name="connsiteY0" fmla="*/ 1962150 h 1962150"/>
                <a:gd name="connsiteX1" fmla="*/ 2997200 w 3136900"/>
                <a:gd name="connsiteY1" fmla="*/ 1962150 h 1962150"/>
                <a:gd name="connsiteX2" fmla="*/ 2997200 w 3136900"/>
                <a:gd name="connsiteY2" fmla="*/ 1711325 h 1962150"/>
                <a:gd name="connsiteX3" fmla="*/ 2705100 w 3136900"/>
                <a:gd name="connsiteY3" fmla="*/ 1711325 h 1962150"/>
                <a:gd name="connsiteX4" fmla="*/ 2705100 w 3136900"/>
                <a:gd name="connsiteY4" fmla="*/ 1492250 h 1962150"/>
                <a:gd name="connsiteX5" fmla="*/ 2085975 w 3136900"/>
                <a:gd name="connsiteY5" fmla="*/ 1492250 h 1962150"/>
                <a:gd name="connsiteX6" fmla="*/ 2085975 w 3136900"/>
                <a:gd name="connsiteY6" fmla="*/ 1435100 h 1962150"/>
                <a:gd name="connsiteX7" fmla="*/ 1828800 w 3136900"/>
                <a:gd name="connsiteY7" fmla="*/ 1435100 h 1962150"/>
                <a:gd name="connsiteX8" fmla="*/ 1828800 w 3136900"/>
                <a:gd name="connsiteY8" fmla="*/ 1384300 h 1962150"/>
                <a:gd name="connsiteX9" fmla="*/ 1800225 w 3136900"/>
                <a:gd name="connsiteY9" fmla="*/ 1384300 h 1962150"/>
                <a:gd name="connsiteX10" fmla="*/ 1800225 w 3136900"/>
                <a:gd name="connsiteY10" fmla="*/ 1336675 h 1962150"/>
                <a:gd name="connsiteX11" fmla="*/ 1689100 w 3136900"/>
                <a:gd name="connsiteY11" fmla="*/ 1336675 h 1962150"/>
                <a:gd name="connsiteX12" fmla="*/ 1689100 w 3136900"/>
                <a:gd name="connsiteY12" fmla="*/ 1292225 h 1962150"/>
                <a:gd name="connsiteX13" fmla="*/ 1593850 w 3136900"/>
                <a:gd name="connsiteY13" fmla="*/ 1292225 h 1962150"/>
                <a:gd name="connsiteX14" fmla="*/ 1593850 w 3136900"/>
                <a:gd name="connsiteY14" fmla="*/ 1254125 h 1962150"/>
                <a:gd name="connsiteX15" fmla="*/ 1533525 w 3136900"/>
                <a:gd name="connsiteY15" fmla="*/ 1254125 h 1962150"/>
                <a:gd name="connsiteX16" fmla="*/ 1533525 w 3136900"/>
                <a:gd name="connsiteY16" fmla="*/ 1209675 h 1962150"/>
                <a:gd name="connsiteX17" fmla="*/ 1489075 w 3136900"/>
                <a:gd name="connsiteY17" fmla="*/ 1209675 h 1962150"/>
                <a:gd name="connsiteX18" fmla="*/ 1489075 w 3136900"/>
                <a:gd name="connsiteY18" fmla="*/ 1130300 h 1962150"/>
                <a:gd name="connsiteX19" fmla="*/ 1235075 w 3136900"/>
                <a:gd name="connsiteY19" fmla="*/ 1130300 h 1962150"/>
                <a:gd name="connsiteX20" fmla="*/ 1235075 w 3136900"/>
                <a:gd name="connsiteY20" fmla="*/ 1085850 h 1962150"/>
                <a:gd name="connsiteX21" fmla="*/ 1209675 w 3136900"/>
                <a:gd name="connsiteY21" fmla="*/ 1085850 h 1962150"/>
                <a:gd name="connsiteX22" fmla="*/ 1209675 w 3136900"/>
                <a:gd name="connsiteY22" fmla="*/ 1016000 h 1962150"/>
                <a:gd name="connsiteX23" fmla="*/ 1196975 w 3136900"/>
                <a:gd name="connsiteY23" fmla="*/ 1016000 h 1962150"/>
                <a:gd name="connsiteX24" fmla="*/ 1196975 w 3136900"/>
                <a:gd name="connsiteY24" fmla="*/ 955675 h 1962150"/>
                <a:gd name="connsiteX25" fmla="*/ 1187450 w 3136900"/>
                <a:gd name="connsiteY25" fmla="*/ 955675 h 1962150"/>
                <a:gd name="connsiteX26" fmla="*/ 1187450 w 3136900"/>
                <a:gd name="connsiteY26" fmla="*/ 863600 h 1962150"/>
                <a:gd name="connsiteX27" fmla="*/ 1000918 w 3136900"/>
                <a:gd name="connsiteY27" fmla="*/ 863600 h 1962150"/>
                <a:gd name="connsiteX28" fmla="*/ 1003300 w 3136900"/>
                <a:gd name="connsiteY28" fmla="*/ 844550 h 1962150"/>
                <a:gd name="connsiteX29" fmla="*/ 952500 w 3136900"/>
                <a:gd name="connsiteY29" fmla="*/ 844550 h 1962150"/>
                <a:gd name="connsiteX30" fmla="*/ 952500 w 3136900"/>
                <a:gd name="connsiteY30" fmla="*/ 774700 h 1962150"/>
                <a:gd name="connsiteX31" fmla="*/ 809625 w 3136900"/>
                <a:gd name="connsiteY31" fmla="*/ 774700 h 1962150"/>
                <a:gd name="connsiteX32" fmla="*/ 809625 w 3136900"/>
                <a:gd name="connsiteY32" fmla="*/ 746125 h 1962150"/>
                <a:gd name="connsiteX33" fmla="*/ 762000 w 3136900"/>
                <a:gd name="connsiteY33" fmla="*/ 746125 h 1962150"/>
                <a:gd name="connsiteX34" fmla="*/ 762000 w 3136900"/>
                <a:gd name="connsiteY34" fmla="*/ 666750 h 1962150"/>
                <a:gd name="connsiteX35" fmla="*/ 755650 w 3136900"/>
                <a:gd name="connsiteY35" fmla="*/ 673100 h 1962150"/>
                <a:gd name="connsiteX36" fmla="*/ 755650 w 3136900"/>
                <a:gd name="connsiteY36" fmla="*/ 650875 h 1962150"/>
                <a:gd name="connsiteX37" fmla="*/ 739775 w 3136900"/>
                <a:gd name="connsiteY37" fmla="*/ 650875 h 1962150"/>
                <a:gd name="connsiteX38" fmla="*/ 739775 w 3136900"/>
                <a:gd name="connsiteY38" fmla="*/ 619125 h 1962150"/>
                <a:gd name="connsiteX39" fmla="*/ 717550 w 3136900"/>
                <a:gd name="connsiteY39" fmla="*/ 619125 h 1962150"/>
                <a:gd name="connsiteX40" fmla="*/ 717550 w 3136900"/>
                <a:gd name="connsiteY40" fmla="*/ 596900 h 1962150"/>
                <a:gd name="connsiteX41" fmla="*/ 574675 w 3136900"/>
                <a:gd name="connsiteY41" fmla="*/ 596900 h 1962150"/>
                <a:gd name="connsiteX42" fmla="*/ 574675 w 3136900"/>
                <a:gd name="connsiteY42" fmla="*/ 568325 h 1962150"/>
                <a:gd name="connsiteX43" fmla="*/ 527050 w 3136900"/>
                <a:gd name="connsiteY43" fmla="*/ 568325 h 1962150"/>
                <a:gd name="connsiteX44" fmla="*/ 527050 w 3136900"/>
                <a:gd name="connsiteY44" fmla="*/ 454025 h 1962150"/>
                <a:gd name="connsiteX45" fmla="*/ 511175 w 3136900"/>
                <a:gd name="connsiteY45" fmla="*/ 454025 h 1962150"/>
                <a:gd name="connsiteX46" fmla="*/ 511175 w 3136900"/>
                <a:gd name="connsiteY46" fmla="*/ 403225 h 1962150"/>
                <a:gd name="connsiteX47" fmla="*/ 501650 w 3136900"/>
                <a:gd name="connsiteY47" fmla="*/ 403225 h 1962150"/>
                <a:gd name="connsiteX48" fmla="*/ 501650 w 3136900"/>
                <a:gd name="connsiteY48" fmla="*/ 361950 h 1962150"/>
                <a:gd name="connsiteX49" fmla="*/ 463550 w 3136900"/>
                <a:gd name="connsiteY49" fmla="*/ 361950 h 1962150"/>
                <a:gd name="connsiteX50" fmla="*/ 463550 w 3136900"/>
                <a:gd name="connsiteY50" fmla="*/ 307975 h 1962150"/>
                <a:gd name="connsiteX51" fmla="*/ 403225 w 3136900"/>
                <a:gd name="connsiteY51" fmla="*/ 307975 h 1962150"/>
                <a:gd name="connsiteX52" fmla="*/ 403225 w 3136900"/>
                <a:gd name="connsiteY52" fmla="*/ 282575 h 1962150"/>
                <a:gd name="connsiteX53" fmla="*/ 346075 w 3136900"/>
                <a:gd name="connsiteY53" fmla="*/ 282575 h 1962150"/>
                <a:gd name="connsiteX54" fmla="*/ 346075 w 3136900"/>
                <a:gd name="connsiteY54" fmla="*/ 250825 h 1962150"/>
                <a:gd name="connsiteX55" fmla="*/ 320675 w 3136900"/>
                <a:gd name="connsiteY55" fmla="*/ 250825 h 1962150"/>
                <a:gd name="connsiteX56" fmla="*/ 320675 w 3136900"/>
                <a:gd name="connsiteY56" fmla="*/ 222250 h 1962150"/>
                <a:gd name="connsiteX57" fmla="*/ 307975 w 3136900"/>
                <a:gd name="connsiteY57" fmla="*/ 222250 h 1962150"/>
                <a:gd name="connsiteX58" fmla="*/ 307975 w 3136900"/>
                <a:gd name="connsiteY58" fmla="*/ 184150 h 1962150"/>
                <a:gd name="connsiteX59" fmla="*/ 301625 w 3136900"/>
                <a:gd name="connsiteY59" fmla="*/ 184150 h 1962150"/>
                <a:gd name="connsiteX60" fmla="*/ 301625 w 3136900"/>
                <a:gd name="connsiteY60" fmla="*/ 142875 h 1962150"/>
                <a:gd name="connsiteX61" fmla="*/ 282575 w 3136900"/>
                <a:gd name="connsiteY61" fmla="*/ 142875 h 1962150"/>
                <a:gd name="connsiteX62" fmla="*/ 282575 w 3136900"/>
                <a:gd name="connsiteY62" fmla="*/ 114300 h 1962150"/>
                <a:gd name="connsiteX63" fmla="*/ 161925 w 3136900"/>
                <a:gd name="connsiteY63" fmla="*/ 114300 h 1962150"/>
                <a:gd name="connsiteX64" fmla="*/ 161925 w 3136900"/>
                <a:gd name="connsiteY64" fmla="*/ 88900 h 1962150"/>
                <a:gd name="connsiteX65" fmla="*/ 139700 w 3136900"/>
                <a:gd name="connsiteY65" fmla="*/ 88900 h 1962150"/>
                <a:gd name="connsiteX66" fmla="*/ 139700 w 3136900"/>
                <a:gd name="connsiteY66" fmla="*/ 38100 h 1962150"/>
                <a:gd name="connsiteX67" fmla="*/ 114300 w 3136900"/>
                <a:gd name="connsiteY67" fmla="*/ 38100 h 1962150"/>
                <a:gd name="connsiteX68" fmla="*/ 130175 w 3136900"/>
                <a:gd name="connsiteY68" fmla="*/ 22225 h 1962150"/>
                <a:gd name="connsiteX69" fmla="*/ 79375 w 3136900"/>
                <a:gd name="connsiteY69" fmla="*/ 22225 h 1962150"/>
                <a:gd name="connsiteX70" fmla="*/ 79375 w 3136900"/>
                <a:gd name="connsiteY70" fmla="*/ 0 h 1962150"/>
                <a:gd name="connsiteX71" fmla="*/ 0 w 3136900"/>
                <a:gd name="connsiteY71" fmla="*/ 0 h 1962150"/>
                <a:gd name="connsiteX0" fmla="*/ 3136900 w 3136900"/>
                <a:gd name="connsiteY0" fmla="*/ 1962150 h 1962150"/>
                <a:gd name="connsiteX1" fmla="*/ 2997200 w 3136900"/>
                <a:gd name="connsiteY1" fmla="*/ 1962150 h 1962150"/>
                <a:gd name="connsiteX2" fmla="*/ 2997200 w 3136900"/>
                <a:gd name="connsiteY2" fmla="*/ 1711325 h 1962150"/>
                <a:gd name="connsiteX3" fmla="*/ 2705100 w 3136900"/>
                <a:gd name="connsiteY3" fmla="*/ 1711325 h 1962150"/>
                <a:gd name="connsiteX4" fmla="*/ 2705100 w 3136900"/>
                <a:gd name="connsiteY4" fmla="*/ 1492250 h 1962150"/>
                <a:gd name="connsiteX5" fmla="*/ 2085975 w 3136900"/>
                <a:gd name="connsiteY5" fmla="*/ 1492250 h 1962150"/>
                <a:gd name="connsiteX6" fmla="*/ 2085975 w 3136900"/>
                <a:gd name="connsiteY6" fmla="*/ 1435100 h 1962150"/>
                <a:gd name="connsiteX7" fmla="*/ 1828800 w 3136900"/>
                <a:gd name="connsiteY7" fmla="*/ 1435100 h 1962150"/>
                <a:gd name="connsiteX8" fmla="*/ 1828800 w 3136900"/>
                <a:gd name="connsiteY8" fmla="*/ 1384300 h 1962150"/>
                <a:gd name="connsiteX9" fmla="*/ 1800225 w 3136900"/>
                <a:gd name="connsiteY9" fmla="*/ 1384300 h 1962150"/>
                <a:gd name="connsiteX10" fmla="*/ 1800225 w 3136900"/>
                <a:gd name="connsiteY10" fmla="*/ 1336675 h 1962150"/>
                <a:gd name="connsiteX11" fmla="*/ 1689100 w 3136900"/>
                <a:gd name="connsiteY11" fmla="*/ 1336675 h 1962150"/>
                <a:gd name="connsiteX12" fmla="*/ 1689100 w 3136900"/>
                <a:gd name="connsiteY12" fmla="*/ 1292225 h 1962150"/>
                <a:gd name="connsiteX13" fmla="*/ 1593850 w 3136900"/>
                <a:gd name="connsiteY13" fmla="*/ 1292225 h 1962150"/>
                <a:gd name="connsiteX14" fmla="*/ 1593850 w 3136900"/>
                <a:gd name="connsiteY14" fmla="*/ 1254125 h 1962150"/>
                <a:gd name="connsiteX15" fmla="*/ 1533525 w 3136900"/>
                <a:gd name="connsiteY15" fmla="*/ 1254125 h 1962150"/>
                <a:gd name="connsiteX16" fmla="*/ 1533525 w 3136900"/>
                <a:gd name="connsiteY16" fmla="*/ 1209675 h 1962150"/>
                <a:gd name="connsiteX17" fmla="*/ 1489075 w 3136900"/>
                <a:gd name="connsiteY17" fmla="*/ 1209675 h 1962150"/>
                <a:gd name="connsiteX18" fmla="*/ 1489075 w 3136900"/>
                <a:gd name="connsiteY18" fmla="*/ 1130300 h 1962150"/>
                <a:gd name="connsiteX19" fmla="*/ 1235075 w 3136900"/>
                <a:gd name="connsiteY19" fmla="*/ 1130300 h 1962150"/>
                <a:gd name="connsiteX20" fmla="*/ 1235075 w 3136900"/>
                <a:gd name="connsiteY20" fmla="*/ 1085850 h 1962150"/>
                <a:gd name="connsiteX21" fmla="*/ 1209675 w 3136900"/>
                <a:gd name="connsiteY21" fmla="*/ 1085850 h 1962150"/>
                <a:gd name="connsiteX22" fmla="*/ 1209675 w 3136900"/>
                <a:gd name="connsiteY22" fmla="*/ 1016000 h 1962150"/>
                <a:gd name="connsiteX23" fmla="*/ 1196975 w 3136900"/>
                <a:gd name="connsiteY23" fmla="*/ 1016000 h 1962150"/>
                <a:gd name="connsiteX24" fmla="*/ 1196975 w 3136900"/>
                <a:gd name="connsiteY24" fmla="*/ 955675 h 1962150"/>
                <a:gd name="connsiteX25" fmla="*/ 1187450 w 3136900"/>
                <a:gd name="connsiteY25" fmla="*/ 955675 h 1962150"/>
                <a:gd name="connsiteX26" fmla="*/ 1187450 w 3136900"/>
                <a:gd name="connsiteY26" fmla="*/ 863600 h 1962150"/>
                <a:gd name="connsiteX27" fmla="*/ 1000918 w 3136900"/>
                <a:gd name="connsiteY27" fmla="*/ 863600 h 1962150"/>
                <a:gd name="connsiteX28" fmla="*/ 1008063 w 3136900"/>
                <a:gd name="connsiteY28" fmla="*/ 844550 h 1962150"/>
                <a:gd name="connsiteX29" fmla="*/ 952500 w 3136900"/>
                <a:gd name="connsiteY29" fmla="*/ 844550 h 1962150"/>
                <a:gd name="connsiteX30" fmla="*/ 952500 w 3136900"/>
                <a:gd name="connsiteY30" fmla="*/ 774700 h 1962150"/>
                <a:gd name="connsiteX31" fmla="*/ 809625 w 3136900"/>
                <a:gd name="connsiteY31" fmla="*/ 774700 h 1962150"/>
                <a:gd name="connsiteX32" fmla="*/ 809625 w 3136900"/>
                <a:gd name="connsiteY32" fmla="*/ 746125 h 1962150"/>
                <a:gd name="connsiteX33" fmla="*/ 762000 w 3136900"/>
                <a:gd name="connsiteY33" fmla="*/ 746125 h 1962150"/>
                <a:gd name="connsiteX34" fmla="*/ 762000 w 3136900"/>
                <a:gd name="connsiteY34" fmla="*/ 666750 h 1962150"/>
                <a:gd name="connsiteX35" fmla="*/ 755650 w 3136900"/>
                <a:gd name="connsiteY35" fmla="*/ 673100 h 1962150"/>
                <a:gd name="connsiteX36" fmla="*/ 755650 w 3136900"/>
                <a:gd name="connsiteY36" fmla="*/ 650875 h 1962150"/>
                <a:gd name="connsiteX37" fmla="*/ 739775 w 3136900"/>
                <a:gd name="connsiteY37" fmla="*/ 650875 h 1962150"/>
                <a:gd name="connsiteX38" fmla="*/ 739775 w 3136900"/>
                <a:gd name="connsiteY38" fmla="*/ 619125 h 1962150"/>
                <a:gd name="connsiteX39" fmla="*/ 717550 w 3136900"/>
                <a:gd name="connsiteY39" fmla="*/ 619125 h 1962150"/>
                <a:gd name="connsiteX40" fmla="*/ 717550 w 3136900"/>
                <a:gd name="connsiteY40" fmla="*/ 596900 h 1962150"/>
                <a:gd name="connsiteX41" fmla="*/ 574675 w 3136900"/>
                <a:gd name="connsiteY41" fmla="*/ 596900 h 1962150"/>
                <a:gd name="connsiteX42" fmla="*/ 574675 w 3136900"/>
                <a:gd name="connsiteY42" fmla="*/ 568325 h 1962150"/>
                <a:gd name="connsiteX43" fmla="*/ 527050 w 3136900"/>
                <a:gd name="connsiteY43" fmla="*/ 568325 h 1962150"/>
                <a:gd name="connsiteX44" fmla="*/ 527050 w 3136900"/>
                <a:gd name="connsiteY44" fmla="*/ 454025 h 1962150"/>
                <a:gd name="connsiteX45" fmla="*/ 511175 w 3136900"/>
                <a:gd name="connsiteY45" fmla="*/ 454025 h 1962150"/>
                <a:gd name="connsiteX46" fmla="*/ 511175 w 3136900"/>
                <a:gd name="connsiteY46" fmla="*/ 403225 h 1962150"/>
                <a:gd name="connsiteX47" fmla="*/ 501650 w 3136900"/>
                <a:gd name="connsiteY47" fmla="*/ 403225 h 1962150"/>
                <a:gd name="connsiteX48" fmla="*/ 501650 w 3136900"/>
                <a:gd name="connsiteY48" fmla="*/ 361950 h 1962150"/>
                <a:gd name="connsiteX49" fmla="*/ 463550 w 3136900"/>
                <a:gd name="connsiteY49" fmla="*/ 361950 h 1962150"/>
                <a:gd name="connsiteX50" fmla="*/ 463550 w 3136900"/>
                <a:gd name="connsiteY50" fmla="*/ 307975 h 1962150"/>
                <a:gd name="connsiteX51" fmla="*/ 403225 w 3136900"/>
                <a:gd name="connsiteY51" fmla="*/ 307975 h 1962150"/>
                <a:gd name="connsiteX52" fmla="*/ 403225 w 3136900"/>
                <a:gd name="connsiteY52" fmla="*/ 282575 h 1962150"/>
                <a:gd name="connsiteX53" fmla="*/ 346075 w 3136900"/>
                <a:gd name="connsiteY53" fmla="*/ 282575 h 1962150"/>
                <a:gd name="connsiteX54" fmla="*/ 346075 w 3136900"/>
                <a:gd name="connsiteY54" fmla="*/ 250825 h 1962150"/>
                <a:gd name="connsiteX55" fmla="*/ 320675 w 3136900"/>
                <a:gd name="connsiteY55" fmla="*/ 250825 h 1962150"/>
                <a:gd name="connsiteX56" fmla="*/ 320675 w 3136900"/>
                <a:gd name="connsiteY56" fmla="*/ 222250 h 1962150"/>
                <a:gd name="connsiteX57" fmla="*/ 307975 w 3136900"/>
                <a:gd name="connsiteY57" fmla="*/ 222250 h 1962150"/>
                <a:gd name="connsiteX58" fmla="*/ 307975 w 3136900"/>
                <a:gd name="connsiteY58" fmla="*/ 184150 h 1962150"/>
                <a:gd name="connsiteX59" fmla="*/ 301625 w 3136900"/>
                <a:gd name="connsiteY59" fmla="*/ 184150 h 1962150"/>
                <a:gd name="connsiteX60" fmla="*/ 301625 w 3136900"/>
                <a:gd name="connsiteY60" fmla="*/ 142875 h 1962150"/>
                <a:gd name="connsiteX61" fmla="*/ 282575 w 3136900"/>
                <a:gd name="connsiteY61" fmla="*/ 142875 h 1962150"/>
                <a:gd name="connsiteX62" fmla="*/ 282575 w 3136900"/>
                <a:gd name="connsiteY62" fmla="*/ 114300 h 1962150"/>
                <a:gd name="connsiteX63" fmla="*/ 161925 w 3136900"/>
                <a:gd name="connsiteY63" fmla="*/ 114300 h 1962150"/>
                <a:gd name="connsiteX64" fmla="*/ 161925 w 3136900"/>
                <a:gd name="connsiteY64" fmla="*/ 88900 h 1962150"/>
                <a:gd name="connsiteX65" fmla="*/ 139700 w 3136900"/>
                <a:gd name="connsiteY65" fmla="*/ 88900 h 1962150"/>
                <a:gd name="connsiteX66" fmla="*/ 139700 w 3136900"/>
                <a:gd name="connsiteY66" fmla="*/ 38100 h 1962150"/>
                <a:gd name="connsiteX67" fmla="*/ 114300 w 3136900"/>
                <a:gd name="connsiteY67" fmla="*/ 38100 h 1962150"/>
                <a:gd name="connsiteX68" fmla="*/ 130175 w 3136900"/>
                <a:gd name="connsiteY68" fmla="*/ 22225 h 1962150"/>
                <a:gd name="connsiteX69" fmla="*/ 79375 w 3136900"/>
                <a:gd name="connsiteY69" fmla="*/ 22225 h 1962150"/>
                <a:gd name="connsiteX70" fmla="*/ 79375 w 3136900"/>
                <a:gd name="connsiteY70" fmla="*/ 0 h 1962150"/>
                <a:gd name="connsiteX71" fmla="*/ 0 w 3136900"/>
                <a:gd name="connsiteY71" fmla="*/ 0 h 1962150"/>
                <a:gd name="connsiteX0" fmla="*/ 3136900 w 3136900"/>
                <a:gd name="connsiteY0" fmla="*/ 1962150 h 1962150"/>
                <a:gd name="connsiteX1" fmla="*/ 2997200 w 3136900"/>
                <a:gd name="connsiteY1" fmla="*/ 1962150 h 1962150"/>
                <a:gd name="connsiteX2" fmla="*/ 2997200 w 3136900"/>
                <a:gd name="connsiteY2" fmla="*/ 1711325 h 1962150"/>
                <a:gd name="connsiteX3" fmla="*/ 2705100 w 3136900"/>
                <a:gd name="connsiteY3" fmla="*/ 1711325 h 1962150"/>
                <a:gd name="connsiteX4" fmla="*/ 2705100 w 3136900"/>
                <a:gd name="connsiteY4" fmla="*/ 1492250 h 1962150"/>
                <a:gd name="connsiteX5" fmla="*/ 2085975 w 3136900"/>
                <a:gd name="connsiteY5" fmla="*/ 1492250 h 1962150"/>
                <a:gd name="connsiteX6" fmla="*/ 2085975 w 3136900"/>
                <a:gd name="connsiteY6" fmla="*/ 1435100 h 1962150"/>
                <a:gd name="connsiteX7" fmla="*/ 1828800 w 3136900"/>
                <a:gd name="connsiteY7" fmla="*/ 1435100 h 1962150"/>
                <a:gd name="connsiteX8" fmla="*/ 1828800 w 3136900"/>
                <a:gd name="connsiteY8" fmla="*/ 1384300 h 1962150"/>
                <a:gd name="connsiteX9" fmla="*/ 1800225 w 3136900"/>
                <a:gd name="connsiteY9" fmla="*/ 1384300 h 1962150"/>
                <a:gd name="connsiteX10" fmla="*/ 1800225 w 3136900"/>
                <a:gd name="connsiteY10" fmla="*/ 1336675 h 1962150"/>
                <a:gd name="connsiteX11" fmla="*/ 1689100 w 3136900"/>
                <a:gd name="connsiteY11" fmla="*/ 1336675 h 1962150"/>
                <a:gd name="connsiteX12" fmla="*/ 1689100 w 3136900"/>
                <a:gd name="connsiteY12" fmla="*/ 1292225 h 1962150"/>
                <a:gd name="connsiteX13" fmla="*/ 1593850 w 3136900"/>
                <a:gd name="connsiteY13" fmla="*/ 1292225 h 1962150"/>
                <a:gd name="connsiteX14" fmla="*/ 1593850 w 3136900"/>
                <a:gd name="connsiteY14" fmla="*/ 1254125 h 1962150"/>
                <a:gd name="connsiteX15" fmla="*/ 1533525 w 3136900"/>
                <a:gd name="connsiteY15" fmla="*/ 1254125 h 1962150"/>
                <a:gd name="connsiteX16" fmla="*/ 1533525 w 3136900"/>
                <a:gd name="connsiteY16" fmla="*/ 1209675 h 1962150"/>
                <a:gd name="connsiteX17" fmla="*/ 1489075 w 3136900"/>
                <a:gd name="connsiteY17" fmla="*/ 1209675 h 1962150"/>
                <a:gd name="connsiteX18" fmla="*/ 1489075 w 3136900"/>
                <a:gd name="connsiteY18" fmla="*/ 1130300 h 1962150"/>
                <a:gd name="connsiteX19" fmla="*/ 1235075 w 3136900"/>
                <a:gd name="connsiteY19" fmla="*/ 1130300 h 1962150"/>
                <a:gd name="connsiteX20" fmla="*/ 1235075 w 3136900"/>
                <a:gd name="connsiteY20" fmla="*/ 1085850 h 1962150"/>
                <a:gd name="connsiteX21" fmla="*/ 1209675 w 3136900"/>
                <a:gd name="connsiteY21" fmla="*/ 1085850 h 1962150"/>
                <a:gd name="connsiteX22" fmla="*/ 1209675 w 3136900"/>
                <a:gd name="connsiteY22" fmla="*/ 1016000 h 1962150"/>
                <a:gd name="connsiteX23" fmla="*/ 1196975 w 3136900"/>
                <a:gd name="connsiteY23" fmla="*/ 1016000 h 1962150"/>
                <a:gd name="connsiteX24" fmla="*/ 1196975 w 3136900"/>
                <a:gd name="connsiteY24" fmla="*/ 955675 h 1962150"/>
                <a:gd name="connsiteX25" fmla="*/ 1187450 w 3136900"/>
                <a:gd name="connsiteY25" fmla="*/ 955675 h 1962150"/>
                <a:gd name="connsiteX26" fmla="*/ 1187450 w 3136900"/>
                <a:gd name="connsiteY26" fmla="*/ 863600 h 1962150"/>
                <a:gd name="connsiteX27" fmla="*/ 1008062 w 3136900"/>
                <a:gd name="connsiteY27" fmla="*/ 863600 h 1962150"/>
                <a:gd name="connsiteX28" fmla="*/ 1008063 w 3136900"/>
                <a:gd name="connsiteY28" fmla="*/ 844550 h 1962150"/>
                <a:gd name="connsiteX29" fmla="*/ 952500 w 3136900"/>
                <a:gd name="connsiteY29" fmla="*/ 844550 h 1962150"/>
                <a:gd name="connsiteX30" fmla="*/ 952500 w 3136900"/>
                <a:gd name="connsiteY30" fmla="*/ 774700 h 1962150"/>
                <a:gd name="connsiteX31" fmla="*/ 809625 w 3136900"/>
                <a:gd name="connsiteY31" fmla="*/ 774700 h 1962150"/>
                <a:gd name="connsiteX32" fmla="*/ 809625 w 3136900"/>
                <a:gd name="connsiteY32" fmla="*/ 746125 h 1962150"/>
                <a:gd name="connsiteX33" fmla="*/ 762000 w 3136900"/>
                <a:gd name="connsiteY33" fmla="*/ 746125 h 1962150"/>
                <a:gd name="connsiteX34" fmla="*/ 762000 w 3136900"/>
                <a:gd name="connsiteY34" fmla="*/ 666750 h 1962150"/>
                <a:gd name="connsiteX35" fmla="*/ 755650 w 3136900"/>
                <a:gd name="connsiteY35" fmla="*/ 673100 h 1962150"/>
                <a:gd name="connsiteX36" fmla="*/ 755650 w 3136900"/>
                <a:gd name="connsiteY36" fmla="*/ 650875 h 1962150"/>
                <a:gd name="connsiteX37" fmla="*/ 739775 w 3136900"/>
                <a:gd name="connsiteY37" fmla="*/ 650875 h 1962150"/>
                <a:gd name="connsiteX38" fmla="*/ 739775 w 3136900"/>
                <a:gd name="connsiteY38" fmla="*/ 619125 h 1962150"/>
                <a:gd name="connsiteX39" fmla="*/ 717550 w 3136900"/>
                <a:gd name="connsiteY39" fmla="*/ 619125 h 1962150"/>
                <a:gd name="connsiteX40" fmla="*/ 717550 w 3136900"/>
                <a:gd name="connsiteY40" fmla="*/ 596900 h 1962150"/>
                <a:gd name="connsiteX41" fmla="*/ 574675 w 3136900"/>
                <a:gd name="connsiteY41" fmla="*/ 596900 h 1962150"/>
                <a:gd name="connsiteX42" fmla="*/ 574675 w 3136900"/>
                <a:gd name="connsiteY42" fmla="*/ 568325 h 1962150"/>
                <a:gd name="connsiteX43" fmla="*/ 527050 w 3136900"/>
                <a:gd name="connsiteY43" fmla="*/ 568325 h 1962150"/>
                <a:gd name="connsiteX44" fmla="*/ 527050 w 3136900"/>
                <a:gd name="connsiteY44" fmla="*/ 454025 h 1962150"/>
                <a:gd name="connsiteX45" fmla="*/ 511175 w 3136900"/>
                <a:gd name="connsiteY45" fmla="*/ 454025 h 1962150"/>
                <a:gd name="connsiteX46" fmla="*/ 511175 w 3136900"/>
                <a:gd name="connsiteY46" fmla="*/ 403225 h 1962150"/>
                <a:gd name="connsiteX47" fmla="*/ 501650 w 3136900"/>
                <a:gd name="connsiteY47" fmla="*/ 403225 h 1962150"/>
                <a:gd name="connsiteX48" fmla="*/ 501650 w 3136900"/>
                <a:gd name="connsiteY48" fmla="*/ 361950 h 1962150"/>
                <a:gd name="connsiteX49" fmla="*/ 463550 w 3136900"/>
                <a:gd name="connsiteY49" fmla="*/ 361950 h 1962150"/>
                <a:gd name="connsiteX50" fmla="*/ 463550 w 3136900"/>
                <a:gd name="connsiteY50" fmla="*/ 307975 h 1962150"/>
                <a:gd name="connsiteX51" fmla="*/ 403225 w 3136900"/>
                <a:gd name="connsiteY51" fmla="*/ 307975 h 1962150"/>
                <a:gd name="connsiteX52" fmla="*/ 403225 w 3136900"/>
                <a:gd name="connsiteY52" fmla="*/ 282575 h 1962150"/>
                <a:gd name="connsiteX53" fmla="*/ 346075 w 3136900"/>
                <a:gd name="connsiteY53" fmla="*/ 282575 h 1962150"/>
                <a:gd name="connsiteX54" fmla="*/ 346075 w 3136900"/>
                <a:gd name="connsiteY54" fmla="*/ 250825 h 1962150"/>
                <a:gd name="connsiteX55" fmla="*/ 320675 w 3136900"/>
                <a:gd name="connsiteY55" fmla="*/ 250825 h 1962150"/>
                <a:gd name="connsiteX56" fmla="*/ 320675 w 3136900"/>
                <a:gd name="connsiteY56" fmla="*/ 222250 h 1962150"/>
                <a:gd name="connsiteX57" fmla="*/ 307975 w 3136900"/>
                <a:gd name="connsiteY57" fmla="*/ 222250 h 1962150"/>
                <a:gd name="connsiteX58" fmla="*/ 307975 w 3136900"/>
                <a:gd name="connsiteY58" fmla="*/ 184150 h 1962150"/>
                <a:gd name="connsiteX59" fmla="*/ 301625 w 3136900"/>
                <a:gd name="connsiteY59" fmla="*/ 184150 h 1962150"/>
                <a:gd name="connsiteX60" fmla="*/ 301625 w 3136900"/>
                <a:gd name="connsiteY60" fmla="*/ 142875 h 1962150"/>
                <a:gd name="connsiteX61" fmla="*/ 282575 w 3136900"/>
                <a:gd name="connsiteY61" fmla="*/ 142875 h 1962150"/>
                <a:gd name="connsiteX62" fmla="*/ 282575 w 3136900"/>
                <a:gd name="connsiteY62" fmla="*/ 114300 h 1962150"/>
                <a:gd name="connsiteX63" fmla="*/ 161925 w 3136900"/>
                <a:gd name="connsiteY63" fmla="*/ 114300 h 1962150"/>
                <a:gd name="connsiteX64" fmla="*/ 161925 w 3136900"/>
                <a:gd name="connsiteY64" fmla="*/ 88900 h 1962150"/>
                <a:gd name="connsiteX65" fmla="*/ 139700 w 3136900"/>
                <a:gd name="connsiteY65" fmla="*/ 88900 h 1962150"/>
                <a:gd name="connsiteX66" fmla="*/ 139700 w 3136900"/>
                <a:gd name="connsiteY66" fmla="*/ 38100 h 1962150"/>
                <a:gd name="connsiteX67" fmla="*/ 114300 w 3136900"/>
                <a:gd name="connsiteY67" fmla="*/ 38100 h 1962150"/>
                <a:gd name="connsiteX68" fmla="*/ 130175 w 3136900"/>
                <a:gd name="connsiteY68" fmla="*/ 22225 h 1962150"/>
                <a:gd name="connsiteX69" fmla="*/ 79375 w 3136900"/>
                <a:gd name="connsiteY69" fmla="*/ 22225 h 1962150"/>
                <a:gd name="connsiteX70" fmla="*/ 79375 w 3136900"/>
                <a:gd name="connsiteY70" fmla="*/ 0 h 1962150"/>
                <a:gd name="connsiteX71" fmla="*/ 0 w 3136900"/>
                <a:gd name="connsiteY71" fmla="*/ 0 h 1962150"/>
                <a:gd name="connsiteX0" fmla="*/ 3136900 w 3136900"/>
                <a:gd name="connsiteY0" fmla="*/ 1962150 h 1962150"/>
                <a:gd name="connsiteX1" fmla="*/ 2997200 w 3136900"/>
                <a:gd name="connsiteY1" fmla="*/ 1962150 h 1962150"/>
                <a:gd name="connsiteX2" fmla="*/ 2997200 w 3136900"/>
                <a:gd name="connsiteY2" fmla="*/ 1711325 h 1962150"/>
                <a:gd name="connsiteX3" fmla="*/ 2705100 w 3136900"/>
                <a:gd name="connsiteY3" fmla="*/ 1711325 h 1962150"/>
                <a:gd name="connsiteX4" fmla="*/ 2705100 w 3136900"/>
                <a:gd name="connsiteY4" fmla="*/ 1492250 h 1962150"/>
                <a:gd name="connsiteX5" fmla="*/ 2085975 w 3136900"/>
                <a:gd name="connsiteY5" fmla="*/ 1492250 h 1962150"/>
                <a:gd name="connsiteX6" fmla="*/ 2085975 w 3136900"/>
                <a:gd name="connsiteY6" fmla="*/ 1435100 h 1962150"/>
                <a:gd name="connsiteX7" fmla="*/ 1828800 w 3136900"/>
                <a:gd name="connsiteY7" fmla="*/ 1435100 h 1962150"/>
                <a:gd name="connsiteX8" fmla="*/ 1828800 w 3136900"/>
                <a:gd name="connsiteY8" fmla="*/ 1384300 h 1962150"/>
                <a:gd name="connsiteX9" fmla="*/ 1800225 w 3136900"/>
                <a:gd name="connsiteY9" fmla="*/ 1384300 h 1962150"/>
                <a:gd name="connsiteX10" fmla="*/ 1800225 w 3136900"/>
                <a:gd name="connsiteY10" fmla="*/ 1336675 h 1962150"/>
                <a:gd name="connsiteX11" fmla="*/ 1689100 w 3136900"/>
                <a:gd name="connsiteY11" fmla="*/ 1336675 h 1962150"/>
                <a:gd name="connsiteX12" fmla="*/ 1689100 w 3136900"/>
                <a:gd name="connsiteY12" fmla="*/ 1292225 h 1962150"/>
                <a:gd name="connsiteX13" fmla="*/ 1593850 w 3136900"/>
                <a:gd name="connsiteY13" fmla="*/ 1292225 h 1962150"/>
                <a:gd name="connsiteX14" fmla="*/ 1593850 w 3136900"/>
                <a:gd name="connsiteY14" fmla="*/ 1254125 h 1962150"/>
                <a:gd name="connsiteX15" fmla="*/ 1533525 w 3136900"/>
                <a:gd name="connsiteY15" fmla="*/ 1254125 h 1962150"/>
                <a:gd name="connsiteX16" fmla="*/ 1533525 w 3136900"/>
                <a:gd name="connsiteY16" fmla="*/ 1209675 h 1962150"/>
                <a:gd name="connsiteX17" fmla="*/ 1489075 w 3136900"/>
                <a:gd name="connsiteY17" fmla="*/ 1209675 h 1962150"/>
                <a:gd name="connsiteX18" fmla="*/ 1489075 w 3136900"/>
                <a:gd name="connsiteY18" fmla="*/ 1130300 h 1962150"/>
                <a:gd name="connsiteX19" fmla="*/ 1235075 w 3136900"/>
                <a:gd name="connsiteY19" fmla="*/ 1130300 h 1962150"/>
                <a:gd name="connsiteX20" fmla="*/ 1235075 w 3136900"/>
                <a:gd name="connsiteY20" fmla="*/ 1085850 h 1962150"/>
                <a:gd name="connsiteX21" fmla="*/ 1209675 w 3136900"/>
                <a:gd name="connsiteY21" fmla="*/ 1085850 h 1962150"/>
                <a:gd name="connsiteX22" fmla="*/ 1209675 w 3136900"/>
                <a:gd name="connsiteY22" fmla="*/ 1016000 h 1962150"/>
                <a:gd name="connsiteX23" fmla="*/ 1196975 w 3136900"/>
                <a:gd name="connsiteY23" fmla="*/ 1016000 h 1962150"/>
                <a:gd name="connsiteX24" fmla="*/ 1196975 w 3136900"/>
                <a:gd name="connsiteY24" fmla="*/ 955675 h 1962150"/>
                <a:gd name="connsiteX25" fmla="*/ 1187450 w 3136900"/>
                <a:gd name="connsiteY25" fmla="*/ 955675 h 1962150"/>
                <a:gd name="connsiteX26" fmla="*/ 1187450 w 3136900"/>
                <a:gd name="connsiteY26" fmla="*/ 863600 h 1962150"/>
                <a:gd name="connsiteX27" fmla="*/ 1008062 w 3136900"/>
                <a:gd name="connsiteY27" fmla="*/ 863600 h 1962150"/>
                <a:gd name="connsiteX28" fmla="*/ 1008063 w 3136900"/>
                <a:gd name="connsiteY28" fmla="*/ 844550 h 1962150"/>
                <a:gd name="connsiteX29" fmla="*/ 952500 w 3136900"/>
                <a:gd name="connsiteY29" fmla="*/ 844550 h 1962150"/>
                <a:gd name="connsiteX30" fmla="*/ 952500 w 3136900"/>
                <a:gd name="connsiteY30" fmla="*/ 774700 h 1962150"/>
                <a:gd name="connsiteX31" fmla="*/ 809625 w 3136900"/>
                <a:gd name="connsiteY31" fmla="*/ 774700 h 1962150"/>
                <a:gd name="connsiteX32" fmla="*/ 809625 w 3136900"/>
                <a:gd name="connsiteY32" fmla="*/ 746125 h 1962150"/>
                <a:gd name="connsiteX33" fmla="*/ 762000 w 3136900"/>
                <a:gd name="connsiteY33" fmla="*/ 746125 h 1962150"/>
                <a:gd name="connsiteX34" fmla="*/ 762000 w 3136900"/>
                <a:gd name="connsiteY34" fmla="*/ 666750 h 1962150"/>
                <a:gd name="connsiteX35" fmla="*/ 755650 w 3136900"/>
                <a:gd name="connsiteY35" fmla="*/ 673100 h 1962150"/>
                <a:gd name="connsiteX36" fmla="*/ 755650 w 3136900"/>
                <a:gd name="connsiteY36" fmla="*/ 650875 h 1962150"/>
                <a:gd name="connsiteX37" fmla="*/ 739775 w 3136900"/>
                <a:gd name="connsiteY37" fmla="*/ 650875 h 1962150"/>
                <a:gd name="connsiteX38" fmla="*/ 739775 w 3136900"/>
                <a:gd name="connsiteY38" fmla="*/ 619125 h 1962150"/>
                <a:gd name="connsiteX39" fmla="*/ 717550 w 3136900"/>
                <a:gd name="connsiteY39" fmla="*/ 619125 h 1962150"/>
                <a:gd name="connsiteX40" fmla="*/ 717550 w 3136900"/>
                <a:gd name="connsiteY40" fmla="*/ 596900 h 1962150"/>
                <a:gd name="connsiteX41" fmla="*/ 574675 w 3136900"/>
                <a:gd name="connsiteY41" fmla="*/ 596900 h 1962150"/>
                <a:gd name="connsiteX42" fmla="*/ 574675 w 3136900"/>
                <a:gd name="connsiteY42" fmla="*/ 568325 h 1962150"/>
                <a:gd name="connsiteX43" fmla="*/ 527050 w 3136900"/>
                <a:gd name="connsiteY43" fmla="*/ 568325 h 1962150"/>
                <a:gd name="connsiteX44" fmla="*/ 527050 w 3136900"/>
                <a:gd name="connsiteY44" fmla="*/ 454025 h 1962150"/>
                <a:gd name="connsiteX45" fmla="*/ 511175 w 3136900"/>
                <a:gd name="connsiteY45" fmla="*/ 454025 h 1962150"/>
                <a:gd name="connsiteX46" fmla="*/ 511175 w 3136900"/>
                <a:gd name="connsiteY46" fmla="*/ 403225 h 1962150"/>
                <a:gd name="connsiteX47" fmla="*/ 501650 w 3136900"/>
                <a:gd name="connsiteY47" fmla="*/ 403225 h 1962150"/>
                <a:gd name="connsiteX48" fmla="*/ 501650 w 3136900"/>
                <a:gd name="connsiteY48" fmla="*/ 361950 h 1962150"/>
                <a:gd name="connsiteX49" fmla="*/ 463550 w 3136900"/>
                <a:gd name="connsiteY49" fmla="*/ 361950 h 1962150"/>
                <a:gd name="connsiteX50" fmla="*/ 463550 w 3136900"/>
                <a:gd name="connsiteY50" fmla="*/ 307975 h 1962150"/>
                <a:gd name="connsiteX51" fmla="*/ 403225 w 3136900"/>
                <a:gd name="connsiteY51" fmla="*/ 307975 h 1962150"/>
                <a:gd name="connsiteX52" fmla="*/ 403225 w 3136900"/>
                <a:gd name="connsiteY52" fmla="*/ 282575 h 1962150"/>
                <a:gd name="connsiteX53" fmla="*/ 346075 w 3136900"/>
                <a:gd name="connsiteY53" fmla="*/ 282575 h 1962150"/>
                <a:gd name="connsiteX54" fmla="*/ 346075 w 3136900"/>
                <a:gd name="connsiteY54" fmla="*/ 250825 h 1962150"/>
                <a:gd name="connsiteX55" fmla="*/ 320675 w 3136900"/>
                <a:gd name="connsiteY55" fmla="*/ 250825 h 1962150"/>
                <a:gd name="connsiteX56" fmla="*/ 320675 w 3136900"/>
                <a:gd name="connsiteY56" fmla="*/ 222250 h 1962150"/>
                <a:gd name="connsiteX57" fmla="*/ 307975 w 3136900"/>
                <a:gd name="connsiteY57" fmla="*/ 222250 h 1962150"/>
                <a:gd name="connsiteX58" fmla="*/ 307975 w 3136900"/>
                <a:gd name="connsiteY58" fmla="*/ 184150 h 1962150"/>
                <a:gd name="connsiteX59" fmla="*/ 301625 w 3136900"/>
                <a:gd name="connsiteY59" fmla="*/ 184150 h 1962150"/>
                <a:gd name="connsiteX60" fmla="*/ 301625 w 3136900"/>
                <a:gd name="connsiteY60" fmla="*/ 142875 h 1962150"/>
                <a:gd name="connsiteX61" fmla="*/ 282575 w 3136900"/>
                <a:gd name="connsiteY61" fmla="*/ 142875 h 1962150"/>
                <a:gd name="connsiteX62" fmla="*/ 282575 w 3136900"/>
                <a:gd name="connsiteY62" fmla="*/ 114300 h 1962150"/>
                <a:gd name="connsiteX63" fmla="*/ 161925 w 3136900"/>
                <a:gd name="connsiteY63" fmla="*/ 114300 h 1962150"/>
                <a:gd name="connsiteX64" fmla="*/ 161925 w 3136900"/>
                <a:gd name="connsiteY64" fmla="*/ 88900 h 1962150"/>
                <a:gd name="connsiteX65" fmla="*/ 139700 w 3136900"/>
                <a:gd name="connsiteY65" fmla="*/ 88900 h 1962150"/>
                <a:gd name="connsiteX66" fmla="*/ 139700 w 3136900"/>
                <a:gd name="connsiteY66" fmla="*/ 38100 h 1962150"/>
                <a:gd name="connsiteX67" fmla="*/ 114300 w 3136900"/>
                <a:gd name="connsiteY67" fmla="*/ 38100 h 1962150"/>
                <a:gd name="connsiteX68" fmla="*/ 113507 w 3136900"/>
                <a:gd name="connsiteY68" fmla="*/ 22225 h 1962150"/>
                <a:gd name="connsiteX69" fmla="*/ 79375 w 3136900"/>
                <a:gd name="connsiteY69" fmla="*/ 22225 h 1962150"/>
                <a:gd name="connsiteX70" fmla="*/ 79375 w 3136900"/>
                <a:gd name="connsiteY70" fmla="*/ 0 h 1962150"/>
                <a:gd name="connsiteX71" fmla="*/ 0 w 3136900"/>
                <a:gd name="connsiteY71" fmla="*/ 0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136900" h="1962150">
                  <a:moveTo>
                    <a:pt x="3136900" y="1962150"/>
                  </a:moveTo>
                  <a:lnTo>
                    <a:pt x="2997200" y="1962150"/>
                  </a:lnTo>
                  <a:lnTo>
                    <a:pt x="2997200" y="1711325"/>
                  </a:lnTo>
                  <a:lnTo>
                    <a:pt x="2705100" y="1711325"/>
                  </a:lnTo>
                  <a:lnTo>
                    <a:pt x="2705100" y="1492250"/>
                  </a:lnTo>
                  <a:lnTo>
                    <a:pt x="2085975" y="1492250"/>
                  </a:lnTo>
                  <a:lnTo>
                    <a:pt x="2085975" y="1435100"/>
                  </a:lnTo>
                  <a:lnTo>
                    <a:pt x="1828800" y="1435100"/>
                  </a:lnTo>
                  <a:lnTo>
                    <a:pt x="1828800" y="1384300"/>
                  </a:lnTo>
                  <a:lnTo>
                    <a:pt x="1800225" y="1384300"/>
                  </a:lnTo>
                  <a:lnTo>
                    <a:pt x="1800225" y="1336675"/>
                  </a:lnTo>
                  <a:lnTo>
                    <a:pt x="1689100" y="1336675"/>
                  </a:lnTo>
                  <a:lnTo>
                    <a:pt x="1689100" y="1292225"/>
                  </a:lnTo>
                  <a:lnTo>
                    <a:pt x="1593850" y="1292225"/>
                  </a:lnTo>
                  <a:lnTo>
                    <a:pt x="1593850" y="1254125"/>
                  </a:lnTo>
                  <a:lnTo>
                    <a:pt x="1533525" y="1254125"/>
                  </a:lnTo>
                  <a:lnTo>
                    <a:pt x="1533525" y="1209675"/>
                  </a:lnTo>
                  <a:lnTo>
                    <a:pt x="1489075" y="1209675"/>
                  </a:lnTo>
                  <a:lnTo>
                    <a:pt x="1489075" y="1130300"/>
                  </a:lnTo>
                  <a:lnTo>
                    <a:pt x="1235075" y="1130300"/>
                  </a:lnTo>
                  <a:lnTo>
                    <a:pt x="1235075" y="1085850"/>
                  </a:lnTo>
                  <a:lnTo>
                    <a:pt x="1209675" y="1085850"/>
                  </a:lnTo>
                  <a:lnTo>
                    <a:pt x="1209675" y="1016000"/>
                  </a:lnTo>
                  <a:lnTo>
                    <a:pt x="1196975" y="1016000"/>
                  </a:lnTo>
                  <a:lnTo>
                    <a:pt x="1196975" y="955675"/>
                  </a:lnTo>
                  <a:lnTo>
                    <a:pt x="1187450" y="955675"/>
                  </a:lnTo>
                  <a:lnTo>
                    <a:pt x="1187450" y="863600"/>
                  </a:lnTo>
                  <a:lnTo>
                    <a:pt x="1008062" y="863600"/>
                  </a:lnTo>
                  <a:cubicBezTo>
                    <a:pt x="1008062" y="857250"/>
                    <a:pt x="1008063" y="850900"/>
                    <a:pt x="1008063" y="844550"/>
                  </a:cubicBezTo>
                  <a:lnTo>
                    <a:pt x="952500" y="844550"/>
                  </a:lnTo>
                  <a:lnTo>
                    <a:pt x="952500" y="774700"/>
                  </a:lnTo>
                  <a:lnTo>
                    <a:pt x="809625" y="774700"/>
                  </a:lnTo>
                  <a:lnTo>
                    <a:pt x="809625" y="746125"/>
                  </a:lnTo>
                  <a:lnTo>
                    <a:pt x="762000" y="746125"/>
                  </a:lnTo>
                  <a:lnTo>
                    <a:pt x="762000" y="666750"/>
                  </a:lnTo>
                  <a:lnTo>
                    <a:pt x="755650" y="673100"/>
                  </a:lnTo>
                  <a:lnTo>
                    <a:pt x="755650" y="650875"/>
                  </a:lnTo>
                  <a:lnTo>
                    <a:pt x="739775" y="650875"/>
                  </a:lnTo>
                  <a:lnTo>
                    <a:pt x="739775" y="619125"/>
                  </a:lnTo>
                  <a:lnTo>
                    <a:pt x="717550" y="619125"/>
                  </a:lnTo>
                  <a:lnTo>
                    <a:pt x="717550" y="596900"/>
                  </a:lnTo>
                  <a:lnTo>
                    <a:pt x="574675" y="596900"/>
                  </a:lnTo>
                  <a:lnTo>
                    <a:pt x="574675" y="568325"/>
                  </a:lnTo>
                  <a:lnTo>
                    <a:pt x="527050" y="568325"/>
                  </a:lnTo>
                  <a:lnTo>
                    <a:pt x="527050" y="454025"/>
                  </a:lnTo>
                  <a:lnTo>
                    <a:pt x="511175" y="454025"/>
                  </a:lnTo>
                  <a:lnTo>
                    <a:pt x="511175" y="403225"/>
                  </a:lnTo>
                  <a:lnTo>
                    <a:pt x="501650" y="403225"/>
                  </a:lnTo>
                  <a:lnTo>
                    <a:pt x="501650" y="361950"/>
                  </a:lnTo>
                  <a:lnTo>
                    <a:pt x="463550" y="361950"/>
                  </a:lnTo>
                  <a:lnTo>
                    <a:pt x="463550" y="307975"/>
                  </a:lnTo>
                  <a:lnTo>
                    <a:pt x="403225" y="307975"/>
                  </a:lnTo>
                  <a:lnTo>
                    <a:pt x="403225" y="282575"/>
                  </a:lnTo>
                  <a:lnTo>
                    <a:pt x="346075" y="282575"/>
                  </a:lnTo>
                  <a:lnTo>
                    <a:pt x="346075" y="250825"/>
                  </a:lnTo>
                  <a:lnTo>
                    <a:pt x="320675" y="250825"/>
                  </a:lnTo>
                  <a:lnTo>
                    <a:pt x="320675" y="222250"/>
                  </a:lnTo>
                  <a:lnTo>
                    <a:pt x="307975" y="222250"/>
                  </a:lnTo>
                  <a:lnTo>
                    <a:pt x="307975" y="184150"/>
                  </a:lnTo>
                  <a:lnTo>
                    <a:pt x="301625" y="184150"/>
                  </a:lnTo>
                  <a:lnTo>
                    <a:pt x="301625" y="142875"/>
                  </a:lnTo>
                  <a:lnTo>
                    <a:pt x="282575" y="142875"/>
                  </a:lnTo>
                  <a:lnTo>
                    <a:pt x="282575" y="114300"/>
                  </a:lnTo>
                  <a:lnTo>
                    <a:pt x="161925" y="114300"/>
                  </a:lnTo>
                  <a:lnTo>
                    <a:pt x="161925" y="88900"/>
                  </a:lnTo>
                  <a:lnTo>
                    <a:pt x="139700" y="88900"/>
                  </a:lnTo>
                  <a:lnTo>
                    <a:pt x="139700" y="38100"/>
                  </a:lnTo>
                  <a:lnTo>
                    <a:pt x="114300" y="38100"/>
                  </a:lnTo>
                  <a:cubicBezTo>
                    <a:pt x="114036" y="32808"/>
                    <a:pt x="113771" y="27517"/>
                    <a:pt x="113507" y="22225"/>
                  </a:cubicBezTo>
                  <a:lnTo>
                    <a:pt x="79375" y="22225"/>
                  </a:lnTo>
                  <a:lnTo>
                    <a:pt x="79375"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178" name="Straight Connector 177">
              <a:extLst>
                <a:ext uri="{FF2B5EF4-FFF2-40B4-BE49-F238E27FC236}">
                  <a16:creationId xmlns:a16="http://schemas.microsoft.com/office/drawing/2014/main" id="{B15E5DE0-4AE6-6442-0651-6912DD16D91F}"/>
                </a:ext>
              </a:extLst>
            </p:cNvPr>
            <p:cNvCxnSpPr/>
            <p:nvPr/>
          </p:nvCxnSpPr>
          <p:spPr bwMode="auto">
            <a:xfrm>
              <a:off x="3196185" y="3236369"/>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DC7A5B50-1DF4-CEED-9381-98E166D7DF58}"/>
                </a:ext>
              </a:extLst>
            </p:cNvPr>
            <p:cNvCxnSpPr/>
            <p:nvPr/>
          </p:nvCxnSpPr>
          <p:spPr bwMode="auto">
            <a:xfrm>
              <a:off x="3477173" y="3504382"/>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C9775AC-8944-7903-02C3-8CA1A766FAE8}"/>
                </a:ext>
              </a:extLst>
            </p:cNvPr>
            <p:cNvCxnSpPr/>
            <p:nvPr/>
          </p:nvCxnSpPr>
          <p:spPr bwMode="auto">
            <a:xfrm>
              <a:off x="3527726" y="3504382"/>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2B9FB842-DF8A-CAEC-1896-CADAD3A19E50}"/>
                </a:ext>
              </a:extLst>
            </p:cNvPr>
            <p:cNvCxnSpPr/>
            <p:nvPr/>
          </p:nvCxnSpPr>
          <p:spPr bwMode="auto">
            <a:xfrm>
              <a:off x="3577733" y="3584925"/>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54494F2-05E7-32AB-BF6F-30A648FDC56B}"/>
                </a:ext>
              </a:extLst>
            </p:cNvPr>
            <p:cNvCxnSpPr/>
            <p:nvPr/>
          </p:nvCxnSpPr>
          <p:spPr bwMode="auto">
            <a:xfrm>
              <a:off x="3788782" y="3716213"/>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D8AFC79-32D7-6224-CB22-31701ECCED8F}"/>
                </a:ext>
              </a:extLst>
            </p:cNvPr>
            <p:cNvCxnSpPr/>
            <p:nvPr/>
          </p:nvCxnSpPr>
          <p:spPr bwMode="auto">
            <a:xfrm>
              <a:off x="3817024" y="3716213"/>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6B53CAB2-5A4F-F13B-82B6-EABD706C4957}"/>
                </a:ext>
              </a:extLst>
            </p:cNvPr>
            <p:cNvCxnSpPr/>
            <p:nvPr/>
          </p:nvCxnSpPr>
          <p:spPr bwMode="auto">
            <a:xfrm>
              <a:off x="3850361" y="3716213"/>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23176DA0-AF41-0F78-2FEC-D1F50AF580D1}"/>
                </a:ext>
              </a:extLst>
            </p:cNvPr>
            <p:cNvCxnSpPr/>
            <p:nvPr/>
          </p:nvCxnSpPr>
          <p:spPr bwMode="auto">
            <a:xfrm>
              <a:off x="4088486" y="3823516"/>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599BB963-5C1C-FD15-F78E-53B4B5F80BFB}"/>
                </a:ext>
              </a:extLst>
            </p:cNvPr>
            <p:cNvCxnSpPr/>
            <p:nvPr/>
          </p:nvCxnSpPr>
          <p:spPr bwMode="auto">
            <a:xfrm>
              <a:off x="3871793" y="3747521"/>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457824B0-2B94-0E0F-63CD-249EEE0C32E1}"/>
                </a:ext>
              </a:extLst>
            </p:cNvPr>
            <p:cNvCxnSpPr/>
            <p:nvPr/>
          </p:nvCxnSpPr>
          <p:spPr bwMode="auto">
            <a:xfrm>
              <a:off x="4150762" y="3865213"/>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93F06F1-05FB-5307-5B9B-D45F9A7ABABF}"/>
                </a:ext>
              </a:extLst>
            </p:cNvPr>
            <p:cNvCxnSpPr/>
            <p:nvPr/>
          </p:nvCxnSpPr>
          <p:spPr bwMode="auto">
            <a:xfrm>
              <a:off x="4338881" y="3865213"/>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36572600-6D53-67D4-A197-A83ACA53818B}"/>
                </a:ext>
              </a:extLst>
            </p:cNvPr>
            <p:cNvCxnSpPr/>
            <p:nvPr/>
          </p:nvCxnSpPr>
          <p:spPr bwMode="auto">
            <a:xfrm>
              <a:off x="4473119" y="3865213"/>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9A69BEBA-EC9C-879D-842A-E34AE80BE64C}"/>
                </a:ext>
              </a:extLst>
            </p:cNvPr>
            <p:cNvCxnSpPr/>
            <p:nvPr/>
          </p:nvCxnSpPr>
          <p:spPr bwMode="auto">
            <a:xfrm>
              <a:off x="4731182" y="3865213"/>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463D17C-2ED0-232C-4903-A4A339F9CFE3}"/>
                </a:ext>
              </a:extLst>
            </p:cNvPr>
            <p:cNvCxnSpPr/>
            <p:nvPr/>
          </p:nvCxnSpPr>
          <p:spPr bwMode="auto">
            <a:xfrm>
              <a:off x="5173387" y="4334616"/>
              <a:ext cx="0" cy="59584"/>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2858BB60-2C98-3BDE-0286-8260291013BD}"/>
                </a:ext>
              </a:extLst>
            </p:cNvPr>
            <p:cNvCxnSpPr/>
            <p:nvPr/>
          </p:nvCxnSpPr>
          <p:spPr bwMode="auto">
            <a:xfrm>
              <a:off x="2540660" y="2741393"/>
              <a:ext cx="0" cy="59584"/>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53009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LIBRETTO-431: Response and CNS Progression </a:t>
            </a:r>
            <a:br>
              <a:rPr lang="en-US" dirty="0"/>
            </a:br>
            <a:r>
              <a:rPr lang="en-US" dirty="0"/>
              <a:t>(ITT-Pembrolizumab Population)</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sz="half" idx="1"/>
          </p:nvPr>
        </p:nvSpPr>
        <p:spPr>
          <a:xfrm>
            <a:off x="6278047" y="4955809"/>
            <a:ext cx="5309278" cy="1103314"/>
          </a:xfrm>
        </p:spPr>
        <p:txBody>
          <a:bodyPr/>
          <a:lstStyle/>
          <a:p>
            <a:r>
              <a:rPr lang="en-US" sz="2200" dirty="0"/>
              <a:t>OS data immature and confounded</a:t>
            </a:r>
            <a:br>
              <a:rPr lang="en-US" sz="2200" dirty="0"/>
            </a:br>
            <a:r>
              <a:rPr lang="en-US" sz="2200" dirty="0"/>
              <a:t>by crossover; HR: 0.961 (95% CI: </a:t>
            </a:r>
            <a:br>
              <a:rPr lang="en-US" sz="2200" dirty="0"/>
            </a:br>
            <a:r>
              <a:rPr lang="en-US" sz="2200" dirty="0"/>
              <a:t>0.503-1.835)</a:t>
            </a:r>
          </a:p>
        </p:txBody>
      </p:sp>
      <p:graphicFrame>
        <p:nvGraphicFramePr>
          <p:cNvPr id="5" name="Group 3">
            <a:extLst>
              <a:ext uri="{FF2B5EF4-FFF2-40B4-BE49-F238E27FC236}">
                <a16:creationId xmlns:a16="http://schemas.microsoft.com/office/drawing/2014/main" id="{E9979477-E96E-F64A-6FB7-94E3954DC127}"/>
              </a:ext>
            </a:extLst>
          </p:cNvPr>
          <p:cNvGraphicFramePr>
            <a:graphicFrameLocks/>
          </p:cNvGraphicFramePr>
          <p:nvPr>
            <p:extLst>
              <p:ext uri="{D42A27DB-BD31-4B8C-83A1-F6EECF244321}">
                <p14:modId xmlns:p14="http://schemas.microsoft.com/office/powerpoint/2010/main" val="4117119368"/>
              </p:ext>
            </p:extLst>
          </p:nvPr>
        </p:nvGraphicFramePr>
        <p:xfrm>
          <a:off x="609759" y="1510730"/>
          <a:ext cx="5247487" cy="3474848"/>
        </p:xfrm>
        <a:graphic>
          <a:graphicData uri="http://schemas.openxmlformats.org/drawingml/2006/table">
            <a:tbl>
              <a:tblPr/>
              <a:tblGrid>
                <a:gridCol w="2138525">
                  <a:extLst>
                    <a:ext uri="{9D8B030D-6E8A-4147-A177-3AD203B41FA5}">
                      <a16:colId xmlns:a16="http://schemas.microsoft.com/office/drawing/2014/main" val="20000"/>
                    </a:ext>
                  </a:extLst>
                </a:gridCol>
                <a:gridCol w="1554481">
                  <a:extLst>
                    <a:ext uri="{9D8B030D-6E8A-4147-A177-3AD203B41FA5}">
                      <a16:colId xmlns:a16="http://schemas.microsoft.com/office/drawing/2014/main" val="20001"/>
                    </a:ext>
                  </a:extLst>
                </a:gridCol>
                <a:gridCol w="1554481">
                  <a:extLst>
                    <a:ext uri="{9D8B030D-6E8A-4147-A177-3AD203B41FA5}">
                      <a16:colId xmlns:a16="http://schemas.microsoft.com/office/drawing/2014/main" val="20002"/>
                    </a:ext>
                  </a:extLst>
                </a:gridCol>
              </a:tblGrid>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Selpercatinib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CT + Pembro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bg2">
                              <a:lumMod val="10000"/>
                            </a:schemeClr>
                          </a:solidFill>
                          <a:effectLst/>
                          <a:latin typeface="Calibri" panose="020F0502020204030204" pitchFamily="34" charset="0"/>
                        </a:rPr>
                        <a:t>Systemic Outcomes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 =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002"/>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DoR, mo</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24.2 (17.9-NE)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11.5 (9.7-23.3)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0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bg2">
                              <a:lumMod val="10000"/>
                            </a:schemeClr>
                          </a:solidFill>
                          <a:effectLst/>
                          <a:latin typeface="Calibri" panose="020F0502020204030204" pitchFamily="34" charset="0"/>
                        </a:rPr>
                        <a:t>Intracranial Outcomes*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 =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2114846650"/>
                  </a:ext>
                </a:extLst>
              </a:tr>
              <a:tr h="3497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Intracranial 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Intracranial 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7780757"/>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12-mo intracranial DoR,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76.0 (42.2-91.6)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62.5 (14.2-89.3)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5063189"/>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intracranial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16.1 (8.8-NE)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10.4 (3.8-NE)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611117"/>
                  </a:ext>
                </a:extLst>
              </a:tr>
            </a:tbl>
          </a:graphicData>
        </a:graphic>
      </p:graphicFrame>
      <p:sp>
        <p:nvSpPr>
          <p:cNvPr id="7" name="TextBox 6">
            <a:extLst>
              <a:ext uri="{FF2B5EF4-FFF2-40B4-BE49-F238E27FC236}">
                <a16:creationId xmlns:a16="http://schemas.microsoft.com/office/drawing/2014/main" id="{90521913-98DA-7652-0578-2506817B06DD}"/>
              </a:ext>
            </a:extLst>
          </p:cNvPr>
          <p:cNvSpPr txBox="1"/>
          <p:nvPr/>
        </p:nvSpPr>
        <p:spPr bwMode="auto">
          <a:xfrm>
            <a:off x="604675" y="5001832"/>
            <a:ext cx="3389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with CNS involvement at baseline.</a:t>
            </a:r>
          </a:p>
        </p:txBody>
      </p:sp>
      <p:graphicFrame>
        <p:nvGraphicFramePr>
          <p:cNvPr id="8" name="Group 3">
            <a:extLst>
              <a:ext uri="{FF2B5EF4-FFF2-40B4-BE49-F238E27FC236}">
                <a16:creationId xmlns:a16="http://schemas.microsoft.com/office/drawing/2014/main" id="{5707F16B-FD2A-0B79-4512-26435874F67F}"/>
              </a:ext>
            </a:extLst>
          </p:cNvPr>
          <p:cNvGraphicFramePr>
            <a:graphicFrameLocks/>
          </p:cNvGraphicFramePr>
          <p:nvPr>
            <p:extLst>
              <p:ext uri="{D42A27DB-BD31-4B8C-83A1-F6EECF244321}">
                <p14:modId xmlns:p14="http://schemas.microsoft.com/office/powerpoint/2010/main" val="4216368482"/>
              </p:ext>
            </p:extLst>
          </p:nvPr>
        </p:nvGraphicFramePr>
        <p:xfrm>
          <a:off x="6252634" y="1510730"/>
          <a:ext cx="5247487" cy="3230211"/>
        </p:xfrm>
        <a:graphic>
          <a:graphicData uri="http://schemas.openxmlformats.org/drawingml/2006/table">
            <a:tbl>
              <a:tblPr/>
              <a:tblGrid>
                <a:gridCol w="2347581">
                  <a:extLst>
                    <a:ext uri="{9D8B030D-6E8A-4147-A177-3AD203B41FA5}">
                      <a16:colId xmlns:a16="http://schemas.microsoft.com/office/drawing/2014/main" val="20000"/>
                    </a:ext>
                  </a:extLst>
                </a:gridCol>
                <a:gridCol w="1384639">
                  <a:extLst>
                    <a:ext uri="{9D8B030D-6E8A-4147-A177-3AD203B41FA5}">
                      <a16:colId xmlns:a16="http://schemas.microsoft.com/office/drawing/2014/main" val="20001"/>
                    </a:ext>
                  </a:extLst>
                </a:gridCol>
                <a:gridCol w="1515267">
                  <a:extLst>
                    <a:ext uri="{9D8B030D-6E8A-4147-A177-3AD203B41FA5}">
                      <a16:colId xmlns:a16="http://schemas.microsoft.com/office/drawing/2014/main" val="20002"/>
                    </a:ext>
                  </a:extLst>
                </a:gridCol>
              </a:tblGrid>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Time to CNS Progression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Selpercatinib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CT + Pembro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bg2">
                              <a:lumMod val="10000"/>
                            </a:schemeClr>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 =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002"/>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12-mo CIR,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5.5 (2.2-10.8)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20.3 (11.3-31.1)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Cause-specific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0.28 (0.12-0.68)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0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bg2">
                              <a:lumMod val="10000"/>
                            </a:schemeClr>
                          </a:solidFill>
                          <a:effectLst/>
                          <a:latin typeface="Calibri" panose="020F0502020204030204" pitchFamily="34" charset="0"/>
                        </a:rPr>
                        <a:t>Without CNS Mets at BL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2114846650"/>
                  </a:ext>
                </a:extLst>
              </a:tr>
              <a:tr h="3497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12-mo CIR,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(0.1-5.2)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14.7 (5.7-27.6)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7780757"/>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Cause-specific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0.17 (0.04-0.69)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5063189"/>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bg2">
                              <a:lumMod val="10000"/>
                            </a:schemeClr>
                          </a:solidFill>
                          <a:effectLst/>
                          <a:latin typeface="Calibri" panose="020F0502020204030204" pitchFamily="34" charset="0"/>
                        </a:rPr>
                        <a:t>With CNS Mets at BL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53611117"/>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12-mo CIR,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25.7 (8.8-46.7)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33.3 (14.3-53.8)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9902650"/>
                  </a:ext>
                </a:extLst>
              </a:tr>
              <a:tr h="205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Cause-specific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0.61 (0.19-1.92)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8130718"/>
                  </a:ext>
                </a:extLst>
              </a:tr>
            </a:tbl>
          </a:graphicData>
        </a:graphic>
      </p:graphicFrame>
      <p:sp>
        <p:nvSpPr>
          <p:cNvPr id="9" name="Text Box 11">
            <a:extLst>
              <a:ext uri="{FF2B5EF4-FFF2-40B4-BE49-F238E27FC236}">
                <a16:creationId xmlns:a16="http://schemas.microsoft.com/office/drawing/2014/main" id="{526A9D01-819C-3A24-604D-5F485631141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Loong. ESMO 2023. Abstr LBA4. Zhou. NEJM. 2023;[Epub].</a:t>
            </a:r>
          </a:p>
        </p:txBody>
      </p:sp>
    </p:spTree>
    <p:extLst>
      <p:ext uri="{BB962C8B-B14F-4D97-AF65-F5344CB8AC3E}">
        <p14:creationId xmlns:p14="http://schemas.microsoft.com/office/powerpoint/2010/main" val="3303789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LIBRETTO-431: Safety (ITT Population)</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sz="half" idx="1"/>
          </p:nvPr>
        </p:nvSpPr>
        <p:spPr/>
        <p:txBody>
          <a:bodyPr/>
          <a:lstStyle/>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Median time on tx ~70% longer with selpercatinib</a:t>
            </a:r>
          </a:p>
          <a:p>
            <a:r>
              <a:rPr lang="en-US" sz="1800" dirty="0"/>
              <a:t>Selpercatinib TEAEs generally consistent with prior reports, largely managed with dose modification</a:t>
            </a:r>
          </a:p>
        </p:txBody>
      </p:sp>
      <p:sp>
        <p:nvSpPr>
          <p:cNvPr id="6" name="TextBox 5">
            <a:extLst>
              <a:ext uri="{FF2B5EF4-FFF2-40B4-BE49-F238E27FC236}">
                <a16:creationId xmlns:a16="http://schemas.microsoft.com/office/drawing/2014/main" id="{5A69CA58-4875-86E3-4541-DC4C83ABE724}"/>
              </a:ext>
            </a:extLst>
          </p:cNvPr>
          <p:cNvSpPr txBox="1"/>
          <p:nvPr/>
        </p:nvSpPr>
        <p:spPr bwMode="auto">
          <a:xfrm>
            <a:off x="6553440" y="1503180"/>
            <a:ext cx="50018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TEAEs Occurring in ≥20% of Patients in Either Arm</a:t>
            </a:r>
          </a:p>
        </p:txBody>
      </p:sp>
      <p:graphicFrame>
        <p:nvGraphicFramePr>
          <p:cNvPr id="7" name="Group 3">
            <a:extLst>
              <a:ext uri="{FF2B5EF4-FFF2-40B4-BE49-F238E27FC236}">
                <a16:creationId xmlns:a16="http://schemas.microsoft.com/office/drawing/2014/main" id="{1224B0EC-3BB5-EC7F-048A-1FC144100168}"/>
              </a:ext>
            </a:extLst>
          </p:cNvPr>
          <p:cNvGraphicFramePr>
            <a:graphicFrameLocks/>
          </p:cNvGraphicFramePr>
          <p:nvPr>
            <p:extLst>
              <p:ext uri="{D42A27DB-BD31-4B8C-83A1-F6EECF244321}">
                <p14:modId xmlns:p14="http://schemas.microsoft.com/office/powerpoint/2010/main" val="1898004170"/>
              </p:ext>
            </p:extLst>
          </p:nvPr>
        </p:nvGraphicFramePr>
        <p:xfrm>
          <a:off x="595625" y="1510480"/>
          <a:ext cx="5486241" cy="2865248"/>
        </p:xfrm>
        <a:graphic>
          <a:graphicData uri="http://schemas.openxmlformats.org/drawingml/2006/table">
            <a:tbl>
              <a:tblPr/>
              <a:tblGrid>
                <a:gridCol w="2999615">
                  <a:extLst>
                    <a:ext uri="{9D8B030D-6E8A-4147-A177-3AD203B41FA5}">
                      <a16:colId xmlns:a16="http://schemas.microsoft.com/office/drawing/2014/main" val="20000"/>
                    </a:ext>
                  </a:extLst>
                </a:gridCol>
                <a:gridCol w="1243313">
                  <a:extLst>
                    <a:ext uri="{9D8B030D-6E8A-4147-A177-3AD203B41FA5}">
                      <a16:colId xmlns:a16="http://schemas.microsoft.com/office/drawing/2014/main" val="20001"/>
                    </a:ext>
                  </a:extLst>
                </a:gridCol>
                <a:gridCol w="1243313">
                  <a:extLst>
                    <a:ext uri="{9D8B030D-6E8A-4147-A177-3AD203B41FA5}">
                      <a16:colId xmlns:a16="http://schemas.microsoft.com/office/drawing/2014/main" val="20002"/>
                    </a:ext>
                  </a:extLst>
                </a:gridCol>
              </a:tblGrid>
              <a:tr h="1697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Selpercatinib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 + Pembro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on tx, mo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grade ≥3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5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 due to AE,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Related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4846650"/>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AEs leading to discontinuation,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27780757"/>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AEs leading to dose adjustment,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(77.8)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(75.5)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65063189"/>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AEs leading to dose reduction,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(51.3)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611117"/>
                  </a:ext>
                </a:extLst>
              </a:tr>
            </a:tbl>
          </a:graphicData>
        </a:graphic>
      </p:graphicFrame>
      <p:sp>
        <p:nvSpPr>
          <p:cNvPr id="8" name="TextBox 7">
            <a:extLst>
              <a:ext uri="{FF2B5EF4-FFF2-40B4-BE49-F238E27FC236}">
                <a16:creationId xmlns:a16="http://schemas.microsoft.com/office/drawing/2014/main" id="{E6D0B298-88F3-06F3-818A-66A771F34BD2}"/>
              </a:ext>
            </a:extLst>
          </p:cNvPr>
          <p:cNvSpPr txBox="1"/>
          <p:nvPr/>
        </p:nvSpPr>
        <p:spPr bwMode="auto">
          <a:xfrm>
            <a:off x="571766" y="4390879"/>
            <a:ext cx="3345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*Malnutrition (n = 1), sudden death (n = 1).</a:t>
            </a:r>
          </a:p>
        </p:txBody>
      </p:sp>
      <p:sp>
        <p:nvSpPr>
          <p:cNvPr id="11" name="TextBox 10">
            <a:extLst>
              <a:ext uri="{FF2B5EF4-FFF2-40B4-BE49-F238E27FC236}">
                <a16:creationId xmlns:a16="http://schemas.microsoft.com/office/drawing/2014/main" id="{90F85239-05FC-06C4-E588-08086782C5D8}"/>
              </a:ext>
            </a:extLst>
          </p:cNvPr>
          <p:cNvSpPr txBox="1"/>
          <p:nvPr/>
        </p:nvSpPr>
        <p:spPr bwMode="auto">
          <a:xfrm>
            <a:off x="7332848" y="1758477"/>
            <a:ext cx="2291589" cy="369332"/>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Selpercatinib (n = 158)</a:t>
            </a:r>
          </a:p>
        </p:txBody>
      </p:sp>
      <p:sp>
        <p:nvSpPr>
          <p:cNvPr id="12" name="TextBox 11">
            <a:extLst>
              <a:ext uri="{FF2B5EF4-FFF2-40B4-BE49-F238E27FC236}">
                <a16:creationId xmlns:a16="http://schemas.microsoft.com/office/drawing/2014/main" id="{6A5292CB-6FB8-2448-7C71-5D6FB279A99D}"/>
              </a:ext>
            </a:extLst>
          </p:cNvPr>
          <p:cNvSpPr txBox="1"/>
          <p:nvPr/>
        </p:nvSpPr>
        <p:spPr bwMode="auto">
          <a:xfrm>
            <a:off x="9701734" y="1758477"/>
            <a:ext cx="2147576" cy="369332"/>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CT + Pembro (n = 98)</a:t>
            </a:r>
          </a:p>
        </p:txBody>
      </p:sp>
      <p:sp>
        <p:nvSpPr>
          <p:cNvPr id="9" name="Text Box 11">
            <a:extLst>
              <a:ext uri="{FF2B5EF4-FFF2-40B4-BE49-F238E27FC236}">
                <a16:creationId xmlns:a16="http://schemas.microsoft.com/office/drawing/2014/main" id="{A6AC6ACB-E182-8EB2-563E-B2491359AA5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Loong. ESMO 2023. Abstr LBA4. Zhou. NEJM. 2023;[Epub].</a:t>
            </a:r>
          </a:p>
        </p:txBody>
      </p:sp>
      <p:sp>
        <p:nvSpPr>
          <p:cNvPr id="4" name="TextBox 3">
            <a:extLst>
              <a:ext uri="{FF2B5EF4-FFF2-40B4-BE49-F238E27FC236}">
                <a16:creationId xmlns:a16="http://schemas.microsoft.com/office/drawing/2014/main" id="{FE42491D-6121-4DC3-A6C1-B9E308D552C0}"/>
              </a:ext>
            </a:extLst>
          </p:cNvPr>
          <p:cNvSpPr txBox="1"/>
          <p:nvPr/>
        </p:nvSpPr>
        <p:spPr bwMode="auto">
          <a:xfrm>
            <a:off x="6043549" y="2144770"/>
            <a:ext cx="1739580"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AST increased</a:t>
            </a:r>
          </a:p>
          <a:p>
            <a:pPr algn="r">
              <a:spcBef>
                <a:spcPts val="0"/>
              </a:spcBef>
            </a:pPr>
            <a:r>
              <a:rPr lang="en-US" sz="1100" dirty="0">
                <a:solidFill>
                  <a:schemeClr val="bg1"/>
                </a:solidFill>
                <a:latin typeface="Calibri" panose="020F0502020204030204" pitchFamily="34" charset="0"/>
              </a:rPr>
              <a:t>ALT increased</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Hypertension</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Diarrhea</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Edema</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Dry mouth</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Blood bilirubin increased</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Rash</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Fatigue</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Thrombocytopenia</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Leukopenia</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Abdominal pain</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Blood creatinine increased</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Neutropenia</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Constipation</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ECG QT prolonged</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Decreased appetite</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Pyrexia</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Vomiting</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Nausea</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Anemia</a:t>
            </a:r>
          </a:p>
          <a:p>
            <a:pPr algn="r">
              <a:lnSpc>
                <a:spcPct val="100000"/>
              </a:lnSpc>
              <a:spcBef>
                <a:spcPts val="0"/>
              </a:spcBef>
              <a:spcAft>
                <a:spcPct val="0"/>
              </a:spcAft>
              <a:buClrTx/>
              <a:buFontTx/>
              <a:buNone/>
            </a:pPr>
            <a:r>
              <a:rPr lang="en-US" sz="1100" dirty="0">
                <a:solidFill>
                  <a:schemeClr val="bg1"/>
                </a:solidFill>
                <a:latin typeface="Calibri" panose="020F0502020204030204" pitchFamily="34" charset="0"/>
              </a:rPr>
              <a:t>Pruritus</a:t>
            </a:r>
          </a:p>
        </p:txBody>
      </p:sp>
      <p:grpSp>
        <p:nvGrpSpPr>
          <p:cNvPr id="14" name="Group 13">
            <a:extLst>
              <a:ext uri="{FF2B5EF4-FFF2-40B4-BE49-F238E27FC236}">
                <a16:creationId xmlns:a16="http://schemas.microsoft.com/office/drawing/2014/main" id="{65C67861-4A45-1560-B019-516A07B1D6DF}"/>
              </a:ext>
            </a:extLst>
          </p:cNvPr>
          <p:cNvGrpSpPr/>
          <p:nvPr/>
        </p:nvGrpSpPr>
        <p:grpSpPr>
          <a:xfrm>
            <a:off x="8126741" y="5858097"/>
            <a:ext cx="774745" cy="261610"/>
            <a:chOff x="8126741" y="5858097"/>
            <a:chExt cx="774745" cy="261610"/>
          </a:xfrm>
        </p:grpSpPr>
        <p:sp>
          <p:nvSpPr>
            <p:cNvPr id="10" name="TextBox 9">
              <a:extLst>
                <a:ext uri="{FF2B5EF4-FFF2-40B4-BE49-F238E27FC236}">
                  <a16:creationId xmlns:a16="http://schemas.microsoft.com/office/drawing/2014/main" id="{E0146875-E64E-656A-3B15-C1B7D0E268F2}"/>
                </a:ext>
              </a:extLst>
            </p:cNvPr>
            <p:cNvSpPr txBox="1"/>
            <p:nvPr/>
          </p:nvSpPr>
          <p:spPr bwMode="auto">
            <a:xfrm>
              <a:off x="8191035" y="5858097"/>
              <a:ext cx="71045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Grade &lt;3</a:t>
              </a:r>
            </a:p>
          </p:txBody>
        </p:sp>
        <p:sp>
          <p:nvSpPr>
            <p:cNvPr id="13" name="Rectangle 12">
              <a:extLst>
                <a:ext uri="{FF2B5EF4-FFF2-40B4-BE49-F238E27FC236}">
                  <a16:creationId xmlns:a16="http://schemas.microsoft.com/office/drawing/2014/main" id="{D597D1C8-C06C-54EA-A197-87051E1A0A5A}"/>
                </a:ext>
              </a:extLst>
            </p:cNvPr>
            <p:cNvSpPr/>
            <p:nvPr/>
          </p:nvSpPr>
          <p:spPr bwMode="auto">
            <a:xfrm>
              <a:off x="8126741" y="5924608"/>
              <a:ext cx="128588" cy="12858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 name="Group 14">
            <a:extLst>
              <a:ext uri="{FF2B5EF4-FFF2-40B4-BE49-F238E27FC236}">
                <a16:creationId xmlns:a16="http://schemas.microsoft.com/office/drawing/2014/main" id="{E8DA3BAD-0976-6D0D-8402-107F01F181E4}"/>
              </a:ext>
            </a:extLst>
          </p:cNvPr>
          <p:cNvGrpSpPr/>
          <p:nvPr/>
        </p:nvGrpSpPr>
        <p:grpSpPr>
          <a:xfrm>
            <a:off x="8926989" y="5858097"/>
            <a:ext cx="774745" cy="261610"/>
            <a:chOff x="8126741" y="5858097"/>
            <a:chExt cx="774745" cy="261610"/>
          </a:xfrm>
        </p:grpSpPr>
        <p:sp>
          <p:nvSpPr>
            <p:cNvPr id="16" name="TextBox 15">
              <a:extLst>
                <a:ext uri="{FF2B5EF4-FFF2-40B4-BE49-F238E27FC236}">
                  <a16:creationId xmlns:a16="http://schemas.microsoft.com/office/drawing/2014/main" id="{B9FB7657-78A6-D6B8-F449-B443FD1E8162}"/>
                </a:ext>
              </a:extLst>
            </p:cNvPr>
            <p:cNvSpPr txBox="1"/>
            <p:nvPr/>
          </p:nvSpPr>
          <p:spPr bwMode="auto">
            <a:xfrm>
              <a:off x="8191035" y="5858097"/>
              <a:ext cx="71045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Grade ≥3</a:t>
              </a:r>
            </a:p>
          </p:txBody>
        </p:sp>
        <p:sp>
          <p:nvSpPr>
            <p:cNvPr id="17" name="Rectangle 16">
              <a:extLst>
                <a:ext uri="{FF2B5EF4-FFF2-40B4-BE49-F238E27FC236}">
                  <a16:creationId xmlns:a16="http://schemas.microsoft.com/office/drawing/2014/main" id="{5245DD4E-BD52-BB1A-DD83-08920FF3865C}"/>
                </a:ext>
              </a:extLst>
            </p:cNvPr>
            <p:cNvSpPr/>
            <p:nvPr/>
          </p:nvSpPr>
          <p:spPr bwMode="auto">
            <a:xfrm>
              <a:off x="8126741" y="5924608"/>
              <a:ext cx="128588" cy="1285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 name="Group 17">
            <a:extLst>
              <a:ext uri="{FF2B5EF4-FFF2-40B4-BE49-F238E27FC236}">
                <a16:creationId xmlns:a16="http://schemas.microsoft.com/office/drawing/2014/main" id="{0263A343-8CC7-BA38-D536-7CC49E3B8139}"/>
              </a:ext>
            </a:extLst>
          </p:cNvPr>
          <p:cNvGrpSpPr/>
          <p:nvPr/>
        </p:nvGrpSpPr>
        <p:grpSpPr>
          <a:xfrm>
            <a:off x="9736466" y="5858097"/>
            <a:ext cx="774745" cy="261610"/>
            <a:chOff x="8126741" y="5858097"/>
            <a:chExt cx="774745" cy="261610"/>
          </a:xfrm>
        </p:grpSpPr>
        <p:sp>
          <p:nvSpPr>
            <p:cNvPr id="19" name="TextBox 18">
              <a:extLst>
                <a:ext uri="{FF2B5EF4-FFF2-40B4-BE49-F238E27FC236}">
                  <a16:creationId xmlns:a16="http://schemas.microsoft.com/office/drawing/2014/main" id="{572555E3-D329-852C-5E02-8EF37C263408}"/>
                </a:ext>
              </a:extLst>
            </p:cNvPr>
            <p:cNvSpPr txBox="1"/>
            <p:nvPr/>
          </p:nvSpPr>
          <p:spPr bwMode="auto">
            <a:xfrm>
              <a:off x="8191035" y="5858097"/>
              <a:ext cx="71045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Grade &lt;3</a:t>
              </a:r>
            </a:p>
          </p:txBody>
        </p:sp>
        <p:sp>
          <p:nvSpPr>
            <p:cNvPr id="20" name="Rectangle 19">
              <a:extLst>
                <a:ext uri="{FF2B5EF4-FFF2-40B4-BE49-F238E27FC236}">
                  <a16:creationId xmlns:a16="http://schemas.microsoft.com/office/drawing/2014/main" id="{CF4D562B-21EB-27EB-65BF-7CF03F86AAFF}"/>
                </a:ext>
              </a:extLst>
            </p:cNvPr>
            <p:cNvSpPr/>
            <p:nvPr/>
          </p:nvSpPr>
          <p:spPr bwMode="auto">
            <a:xfrm>
              <a:off x="8126741" y="5924608"/>
              <a:ext cx="128588" cy="12858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 name="Group 20">
            <a:extLst>
              <a:ext uri="{FF2B5EF4-FFF2-40B4-BE49-F238E27FC236}">
                <a16:creationId xmlns:a16="http://schemas.microsoft.com/office/drawing/2014/main" id="{3BECEA91-88C8-99D9-9EB6-627CAE16674B}"/>
              </a:ext>
            </a:extLst>
          </p:cNvPr>
          <p:cNvGrpSpPr/>
          <p:nvPr/>
        </p:nvGrpSpPr>
        <p:grpSpPr>
          <a:xfrm>
            <a:off x="10536714" y="5858097"/>
            <a:ext cx="774745" cy="261610"/>
            <a:chOff x="8126741" y="5858097"/>
            <a:chExt cx="774745" cy="261610"/>
          </a:xfrm>
        </p:grpSpPr>
        <p:sp>
          <p:nvSpPr>
            <p:cNvPr id="22" name="TextBox 21">
              <a:extLst>
                <a:ext uri="{FF2B5EF4-FFF2-40B4-BE49-F238E27FC236}">
                  <a16:creationId xmlns:a16="http://schemas.microsoft.com/office/drawing/2014/main" id="{F13E4ECA-A652-216B-2FBD-F7F2297454AC}"/>
                </a:ext>
              </a:extLst>
            </p:cNvPr>
            <p:cNvSpPr txBox="1"/>
            <p:nvPr/>
          </p:nvSpPr>
          <p:spPr bwMode="auto">
            <a:xfrm>
              <a:off x="8191035" y="5858097"/>
              <a:ext cx="71045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Grade ≥3</a:t>
              </a:r>
            </a:p>
          </p:txBody>
        </p:sp>
        <p:sp>
          <p:nvSpPr>
            <p:cNvPr id="23" name="Rectangle 22">
              <a:extLst>
                <a:ext uri="{FF2B5EF4-FFF2-40B4-BE49-F238E27FC236}">
                  <a16:creationId xmlns:a16="http://schemas.microsoft.com/office/drawing/2014/main" id="{E7AD8186-4FEC-5604-4983-E6EB1D6C4C3E}"/>
                </a:ext>
              </a:extLst>
            </p:cNvPr>
            <p:cNvSpPr/>
            <p:nvPr/>
          </p:nvSpPr>
          <p:spPr bwMode="auto">
            <a:xfrm>
              <a:off x="8126741" y="5924608"/>
              <a:ext cx="128588" cy="1285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25" name="Straight Connector 24">
            <a:extLst>
              <a:ext uri="{FF2B5EF4-FFF2-40B4-BE49-F238E27FC236}">
                <a16:creationId xmlns:a16="http://schemas.microsoft.com/office/drawing/2014/main" id="{7C3803AD-BD53-C2FA-E9A1-84C01CAB1432}"/>
              </a:ext>
            </a:extLst>
          </p:cNvPr>
          <p:cNvCxnSpPr/>
          <p:nvPr/>
        </p:nvCxnSpPr>
        <p:spPr bwMode="auto">
          <a:xfrm>
            <a:off x="7729538" y="5881912"/>
            <a:ext cx="394811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EB18FC7-301B-13E4-3C42-C4FE09E0EF92}"/>
              </a:ext>
            </a:extLst>
          </p:cNvPr>
          <p:cNvCxnSpPr/>
          <p:nvPr/>
        </p:nvCxnSpPr>
        <p:spPr bwMode="auto">
          <a:xfrm>
            <a:off x="7729538" y="2144770"/>
            <a:ext cx="3948112" cy="0"/>
          </a:xfrm>
          <a:prstGeom prst="line">
            <a:avLst/>
          </a:prstGeom>
          <a:noFill/>
          <a:ln w="28575" cap="flat" cmpd="sng" algn="ctr">
            <a:solidFill>
              <a:schemeClr val="bg1"/>
            </a:solidFill>
            <a:prstDash val="solid"/>
            <a:round/>
            <a:headEnd type="none" w="med" len="med"/>
            <a:tailEnd type="none" w="med" len="med"/>
          </a:ln>
          <a:effectLst/>
        </p:spPr>
      </p:cxnSp>
      <p:sp>
        <p:nvSpPr>
          <p:cNvPr id="29" name="Rectangle 28">
            <a:extLst>
              <a:ext uri="{FF2B5EF4-FFF2-40B4-BE49-F238E27FC236}">
                <a16:creationId xmlns:a16="http://schemas.microsoft.com/office/drawing/2014/main" id="{66692B90-362C-5233-3DA2-C352A56D0D75}"/>
              </a:ext>
            </a:extLst>
          </p:cNvPr>
          <p:cNvSpPr/>
          <p:nvPr/>
        </p:nvSpPr>
        <p:spPr bwMode="auto">
          <a:xfrm>
            <a:off x="8203406" y="2208321"/>
            <a:ext cx="1435894"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49%</a:t>
            </a:r>
          </a:p>
        </p:txBody>
      </p:sp>
      <p:sp>
        <p:nvSpPr>
          <p:cNvPr id="30" name="Rectangle 29">
            <a:extLst>
              <a:ext uri="{FF2B5EF4-FFF2-40B4-BE49-F238E27FC236}">
                <a16:creationId xmlns:a16="http://schemas.microsoft.com/office/drawing/2014/main" id="{9D682AC4-32C7-B658-C72B-E35896845721}"/>
              </a:ext>
            </a:extLst>
          </p:cNvPr>
          <p:cNvSpPr/>
          <p:nvPr/>
        </p:nvSpPr>
        <p:spPr bwMode="auto">
          <a:xfrm>
            <a:off x="7821906" y="2208321"/>
            <a:ext cx="381500"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13%</a:t>
            </a:r>
          </a:p>
        </p:txBody>
      </p:sp>
      <p:sp>
        <p:nvSpPr>
          <p:cNvPr id="31" name="Rectangle 30">
            <a:extLst>
              <a:ext uri="{FF2B5EF4-FFF2-40B4-BE49-F238E27FC236}">
                <a16:creationId xmlns:a16="http://schemas.microsoft.com/office/drawing/2014/main" id="{6B89C3B9-5DE2-77F7-2786-4FDDEE540038}"/>
              </a:ext>
            </a:extLst>
          </p:cNvPr>
          <p:cNvSpPr/>
          <p:nvPr/>
        </p:nvSpPr>
        <p:spPr bwMode="auto">
          <a:xfrm>
            <a:off x="8534400" y="2373155"/>
            <a:ext cx="1104900"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38%</a:t>
            </a:r>
          </a:p>
        </p:txBody>
      </p:sp>
      <p:sp>
        <p:nvSpPr>
          <p:cNvPr id="32" name="Rectangle 31">
            <a:extLst>
              <a:ext uri="{FF2B5EF4-FFF2-40B4-BE49-F238E27FC236}">
                <a16:creationId xmlns:a16="http://schemas.microsoft.com/office/drawing/2014/main" id="{392272A1-487C-26BB-12A7-C54405ECEF03}"/>
              </a:ext>
            </a:extLst>
          </p:cNvPr>
          <p:cNvSpPr/>
          <p:nvPr/>
        </p:nvSpPr>
        <p:spPr bwMode="auto">
          <a:xfrm>
            <a:off x="7859785" y="2373155"/>
            <a:ext cx="672792"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22%</a:t>
            </a:r>
          </a:p>
        </p:txBody>
      </p:sp>
      <p:sp>
        <p:nvSpPr>
          <p:cNvPr id="33" name="Rectangle 32">
            <a:extLst>
              <a:ext uri="{FF2B5EF4-FFF2-40B4-BE49-F238E27FC236}">
                <a16:creationId xmlns:a16="http://schemas.microsoft.com/office/drawing/2014/main" id="{5FA3A1F3-9928-5A0E-1882-E44FD1A62ED0}"/>
              </a:ext>
            </a:extLst>
          </p:cNvPr>
          <p:cNvSpPr/>
          <p:nvPr/>
        </p:nvSpPr>
        <p:spPr bwMode="auto">
          <a:xfrm>
            <a:off x="8841580" y="2542866"/>
            <a:ext cx="797719"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28%</a:t>
            </a:r>
          </a:p>
        </p:txBody>
      </p:sp>
      <p:sp>
        <p:nvSpPr>
          <p:cNvPr id="34" name="Rectangle 33">
            <a:extLst>
              <a:ext uri="{FF2B5EF4-FFF2-40B4-BE49-F238E27FC236}">
                <a16:creationId xmlns:a16="http://schemas.microsoft.com/office/drawing/2014/main" id="{D0692AA3-DF21-0489-FD67-6ABFCCA7F211}"/>
              </a:ext>
            </a:extLst>
          </p:cNvPr>
          <p:cNvSpPr/>
          <p:nvPr/>
        </p:nvSpPr>
        <p:spPr bwMode="auto">
          <a:xfrm>
            <a:off x="8227218" y="2542866"/>
            <a:ext cx="614361"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20%</a:t>
            </a:r>
          </a:p>
        </p:txBody>
      </p:sp>
      <p:sp>
        <p:nvSpPr>
          <p:cNvPr id="35" name="Rectangle 34">
            <a:extLst>
              <a:ext uri="{FF2B5EF4-FFF2-40B4-BE49-F238E27FC236}">
                <a16:creationId xmlns:a16="http://schemas.microsoft.com/office/drawing/2014/main" id="{7B279229-31A9-110D-85DD-D0377B5A86A5}"/>
              </a:ext>
            </a:extLst>
          </p:cNvPr>
          <p:cNvSpPr/>
          <p:nvPr/>
        </p:nvSpPr>
        <p:spPr bwMode="auto">
          <a:xfrm>
            <a:off x="8380000" y="2707700"/>
            <a:ext cx="1259299"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43%</a:t>
            </a:r>
          </a:p>
        </p:txBody>
      </p:sp>
      <p:sp>
        <p:nvSpPr>
          <p:cNvPr id="36" name="Rectangle 35">
            <a:extLst>
              <a:ext uri="{FF2B5EF4-FFF2-40B4-BE49-F238E27FC236}">
                <a16:creationId xmlns:a16="http://schemas.microsoft.com/office/drawing/2014/main" id="{336615AC-C8AD-C399-FE3F-B1C11C979D28}"/>
              </a:ext>
            </a:extLst>
          </p:cNvPr>
          <p:cNvSpPr/>
          <p:nvPr/>
        </p:nvSpPr>
        <p:spPr bwMode="auto">
          <a:xfrm>
            <a:off x="8343424" y="2707700"/>
            <a:ext cx="36576"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285A1828-9705-7E1D-3A39-6DFFFBBE1046}"/>
              </a:ext>
            </a:extLst>
          </p:cNvPr>
          <p:cNvSpPr/>
          <p:nvPr/>
        </p:nvSpPr>
        <p:spPr bwMode="auto">
          <a:xfrm>
            <a:off x="8512969" y="2875257"/>
            <a:ext cx="1126330"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39%</a:t>
            </a:r>
          </a:p>
        </p:txBody>
      </p:sp>
      <p:sp>
        <p:nvSpPr>
          <p:cNvPr id="38" name="Rectangle 37">
            <a:extLst>
              <a:ext uri="{FF2B5EF4-FFF2-40B4-BE49-F238E27FC236}">
                <a16:creationId xmlns:a16="http://schemas.microsoft.com/office/drawing/2014/main" id="{E7BC70D4-9DBF-0C14-5053-E397897B0A5C}"/>
              </a:ext>
            </a:extLst>
          </p:cNvPr>
          <p:cNvSpPr/>
          <p:nvPr/>
        </p:nvSpPr>
        <p:spPr bwMode="auto">
          <a:xfrm>
            <a:off x="8434388" y="2875257"/>
            <a:ext cx="78581"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C2C1027C-67B4-F194-7558-1C243F6B006F}"/>
              </a:ext>
            </a:extLst>
          </p:cNvPr>
          <p:cNvSpPr/>
          <p:nvPr/>
        </p:nvSpPr>
        <p:spPr bwMode="auto">
          <a:xfrm>
            <a:off x="8493919" y="3042245"/>
            <a:ext cx="1145380"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39%</a:t>
            </a:r>
          </a:p>
        </p:txBody>
      </p:sp>
      <p:sp>
        <p:nvSpPr>
          <p:cNvPr id="40" name="Rectangle 39">
            <a:extLst>
              <a:ext uri="{FF2B5EF4-FFF2-40B4-BE49-F238E27FC236}">
                <a16:creationId xmlns:a16="http://schemas.microsoft.com/office/drawing/2014/main" id="{86098DEA-A740-AE45-A560-03FD3F1BAD96}"/>
              </a:ext>
            </a:extLst>
          </p:cNvPr>
          <p:cNvSpPr/>
          <p:nvPr/>
        </p:nvSpPr>
        <p:spPr bwMode="auto">
          <a:xfrm>
            <a:off x="8589169" y="3207648"/>
            <a:ext cx="1050130"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36%</a:t>
            </a:r>
          </a:p>
        </p:txBody>
      </p:sp>
      <p:sp>
        <p:nvSpPr>
          <p:cNvPr id="41" name="Rectangle 40">
            <a:extLst>
              <a:ext uri="{FF2B5EF4-FFF2-40B4-BE49-F238E27FC236}">
                <a16:creationId xmlns:a16="http://schemas.microsoft.com/office/drawing/2014/main" id="{0D128BD1-B559-3752-8332-D24F0EA33E05}"/>
              </a:ext>
            </a:extLst>
          </p:cNvPr>
          <p:cNvSpPr/>
          <p:nvPr/>
        </p:nvSpPr>
        <p:spPr bwMode="auto">
          <a:xfrm>
            <a:off x="8552593" y="3207648"/>
            <a:ext cx="36576"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260D3ED2-4D0D-5D55-6961-ED4E36D3F9DE}"/>
              </a:ext>
            </a:extLst>
          </p:cNvPr>
          <p:cNvSpPr/>
          <p:nvPr/>
        </p:nvSpPr>
        <p:spPr bwMode="auto">
          <a:xfrm>
            <a:off x="8741569" y="3373051"/>
            <a:ext cx="897730"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31%</a:t>
            </a:r>
          </a:p>
        </p:txBody>
      </p:sp>
      <p:sp>
        <p:nvSpPr>
          <p:cNvPr id="43" name="Rectangle 42">
            <a:extLst>
              <a:ext uri="{FF2B5EF4-FFF2-40B4-BE49-F238E27FC236}">
                <a16:creationId xmlns:a16="http://schemas.microsoft.com/office/drawing/2014/main" id="{FE9BB3F2-F16E-74EB-0042-99EFA4EE1154}"/>
              </a:ext>
            </a:extLst>
          </p:cNvPr>
          <p:cNvSpPr/>
          <p:nvPr/>
        </p:nvSpPr>
        <p:spPr bwMode="auto">
          <a:xfrm>
            <a:off x="8679656" y="3373051"/>
            <a:ext cx="58952"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CACF8DDB-74EB-318B-F48C-BF34DF849F80}"/>
              </a:ext>
            </a:extLst>
          </p:cNvPr>
          <p:cNvSpPr/>
          <p:nvPr/>
        </p:nvSpPr>
        <p:spPr bwMode="auto">
          <a:xfrm>
            <a:off x="8801099" y="3536954"/>
            <a:ext cx="838199"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29%</a:t>
            </a:r>
          </a:p>
        </p:txBody>
      </p:sp>
      <p:sp>
        <p:nvSpPr>
          <p:cNvPr id="45" name="Rectangle 44">
            <a:extLst>
              <a:ext uri="{FF2B5EF4-FFF2-40B4-BE49-F238E27FC236}">
                <a16:creationId xmlns:a16="http://schemas.microsoft.com/office/drawing/2014/main" id="{74F7DAD5-5633-B520-1C4C-52C70D0EB6F4}"/>
              </a:ext>
            </a:extLst>
          </p:cNvPr>
          <p:cNvSpPr/>
          <p:nvPr/>
        </p:nvSpPr>
        <p:spPr bwMode="auto">
          <a:xfrm>
            <a:off x="8703469" y="3536954"/>
            <a:ext cx="97630"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2A53EFE9-7A1E-2EC1-F6CA-6233152954C6}"/>
              </a:ext>
            </a:extLst>
          </p:cNvPr>
          <p:cNvSpPr/>
          <p:nvPr/>
        </p:nvSpPr>
        <p:spPr bwMode="auto">
          <a:xfrm>
            <a:off x="8969113" y="3700857"/>
            <a:ext cx="670185"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23%</a:t>
            </a:r>
          </a:p>
        </p:txBody>
      </p:sp>
      <p:sp>
        <p:nvSpPr>
          <p:cNvPr id="47" name="Rectangle 46">
            <a:extLst>
              <a:ext uri="{FF2B5EF4-FFF2-40B4-BE49-F238E27FC236}">
                <a16:creationId xmlns:a16="http://schemas.microsoft.com/office/drawing/2014/main" id="{EE897A42-DF29-2FA3-F3B8-5CC42E3875A4}"/>
              </a:ext>
            </a:extLst>
          </p:cNvPr>
          <p:cNvSpPr/>
          <p:nvPr/>
        </p:nvSpPr>
        <p:spPr bwMode="auto">
          <a:xfrm>
            <a:off x="8871483" y="3700857"/>
            <a:ext cx="97630"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96D56886-8938-8605-866C-9270014D279B}"/>
              </a:ext>
            </a:extLst>
          </p:cNvPr>
          <p:cNvSpPr/>
          <p:nvPr/>
        </p:nvSpPr>
        <p:spPr bwMode="auto">
          <a:xfrm>
            <a:off x="8948737" y="3871106"/>
            <a:ext cx="690561"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24%</a:t>
            </a:r>
          </a:p>
        </p:txBody>
      </p:sp>
      <p:sp>
        <p:nvSpPr>
          <p:cNvPr id="49" name="Rectangle 48">
            <a:extLst>
              <a:ext uri="{FF2B5EF4-FFF2-40B4-BE49-F238E27FC236}">
                <a16:creationId xmlns:a16="http://schemas.microsoft.com/office/drawing/2014/main" id="{0E23D7BB-3040-E9F1-3A42-73756A5A17AB}"/>
              </a:ext>
            </a:extLst>
          </p:cNvPr>
          <p:cNvSpPr/>
          <p:nvPr/>
        </p:nvSpPr>
        <p:spPr bwMode="auto">
          <a:xfrm>
            <a:off x="8912161" y="3871106"/>
            <a:ext cx="36576"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B471E165-FCCB-8CF2-0F53-0F6A0C0C7F19}"/>
              </a:ext>
            </a:extLst>
          </p:cNvPr>
          <p:cNvSpPr/>
          <p:nvPr/>
        </p:nvSpPr>
        <p:spPr bwMode="auto">
          <a:xfrm>
            <a:off x="8928847" y="4037361"/>
            <a:ext cx="710451"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25%</a:t>
            </a:r>
          </a:p>
        </p:txBody>
      </p:sp>
      <p:sp>
        <p:nvSpPr>
          <p:cNvPr id="51" name="Rectangle 50">
            <a:extLst>
              <a:ext uri="{FF2B5EF4-FFF2-40B4-BE49-F238E27FC236}">
                <a16:creationId xmlns:a16="http://schemas.microsoft.com/office/drawing/2014/main" id="{58CCC64B-A0E9-A728-C6E2-D77A317B0F6B}"/>
              </a:ext>
            </a:extLst>
          </p:cNvPr>
          <p:cNvSpPr/>
          <p:nvPr/>
        </p:nvSpPr>
        <p:spPr bwMode="auto">
          <a:xfrm>
            <a:off x="8912161" y="4037361"/>
            <a:ext cx="18288"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125A5EC8-BECF-570E-5BA2-60EDF218406B}"/>
              </a:ext>
            </a:extLst>
          </p:cNvPr>
          <p:cNvSpPr/>
          <p:nvPr/>
        </p:nvSpPr>
        <p:spPr bwMode="auto">
          <a:xfrm>
            <a:off x="8967025" y="4201423"/>
            <a:ext cx="672273"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23%</a:t>
            </a:r>
          </a:p>
        </p:txBody>
      </p:sp>
      <p:sp>
        <p:nvSpPr>
          <p:cNvPr id="53" name="Rectangle 52">
            <a:extLst>
              <a:ext uri="{FF2B5EF4-FFF2-40B4-BE49-F238E27FC236}">
                <a16:creationId xmlns:a16="http://schemas.microsoft.com/office/drawing/2014/main" id="{7FFCBCCA-9605-00F2-2A58-6187DDCBC8BA}"/>
              </a:ext>
            </a:extLst>
          </p:cNvPr>
          <p:cNvSpPr/>
          <p:nvPr/>
        </p:nvSpPr>
        <p:spPr bwMode="auto">
          <a:xfrm>
            <a:off x="8930449" y="4201423"/>
            <a:ext cx="36576"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C7E3C00C-C43B-D679-DB36-3B3BF320925F}"/>
              </a:ext>
            </a:extLst>
          </p:cNvPr>
          <p:cNvSpPr/>
          <p:nvPr/>
        </p:nvSpPr>
        <p:spPr bwMode="auto">
          <a:xfrm>
            <a:off x="9045473" y="4364385"/>
            <a:ext cx="593826"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21%</a:t>
            </a:r>
          </a:p>
        </p:txBody>
      </p:sp>
      <p:sp>
        <p:nvSpPr>
          <p:cNvPr id="55" name="Rectangle 54">
            <a:extLst>
              <a:ext uri="{FF2B5EF4-FFF2-40B4-BE49-F238E27FC236}">
                <a16:creationId xmlns:a16="http://schemas.microsoft.com/office/drawing/2014/main" id="{465C8A7F-C727-7642-B208-2C6E0710EB0C}"/>
              </a:ext>
            </a:extLst>
          </p:cNvPr>
          <p:cNvSpPr/>
          <p:nvPr/>
        </p:nvSpPr>
        <p:spPr bwMode="auto">
          <a:xfrm>
            <a:off x="8986521" y="4364385"/>
            <a:ext cx="58952"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67C2A129-0228-41A0-F05C-DDEA7397E246}"/>
              </a:ext>
            </a:extLst>
          </p:cNvPr>
          <p:cNvSpPr/>
          <p:nvPr/>
        </p:nvSpPr>
        <p:spPr bwMode="auto">
          <a:xfrm>
            <a:off x="9032081" y="4534634"/>
            <a:ext cx="607218"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22%</a:t>
            </a:r>
          </a:p>
        </p:txBody>
      </p:sp>
      <p:sp>
        <p:nvSpPr>
          <p:cNvPr id="57" name="Rectangle 56">
            <a:extLst>
              <a:ext uri="{FF2B5EF4-FFF2-40B4-BE49-F238E27FC236}">
                <a16:creationId xmlns:a16="http://schemas.microsoft.com/office/drawing/2014/main" id="{25C42139-A7B1-B653-AA1C-1FA17349E4E5}"/>
              </a:ext>
            </a:extLst>
          </p:cNvPr>
          <p:cNvSpPr/>
          <p:nvPr/>
        </p:nvSpPr>
        <p:spPr bwMode="auto">
          <a:xfrm>
            <a:off x="9336881" y="4703509"/>
            <a:ext cx="302418"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11%</a:t>
            </a:r>
          </a:p>
        </p:txBody>
      </p:sp>
      <p:sp>
        <p:nvSpPr>
          <p:cNvPr id="59" name="Rectangle 58">
            <a:extLst>
              <a:ext uri="{FF2B5EF4-FFF2-40B4-BE49-F238E27FC236}">
                <a16:creationId xmlns:a16="http://schemas.microsoft.com/office/drawing/2014/main" id="{ADEA97D1-58A3-3EB6-DB0A-5906C55F1BB6}"/>
              </a:ext>
            </a:extLst>
          </p:cNvPr>
          <p:cNvSpPr/>
          <p:nvPr/>
        </p:nvSpPr>
        <p:spPr bwMode="auto">
          <a:xfrm>
            <a:off x="9060656" y="4703509"/>
            <a:ext cx="276225"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9%</a:t>
            </a:r>
          </a:p>
        </p:txBody>
      </p:sp>
      <p:sp>
        <p:nvSpPr>
          <p:cNvPr id="60" name="Rectangle 59">
            <a:extLst>
              <a:ext uri="{FF2B5EF4-FFF2-40B4-BE49-F238E27FC236}">
                <a16:creationId xmlns:a16="http://schemas.microsoft.com/office/drawing/2014/main" id="{52196C02-744D-2B1D-0663-7DF541D1206B}"/>
              </a:ext>
            </a:extLst>
          </p:cNvPr>
          <p:cNvSpPr/>
          <p:nvPr/>
        </p:nvSpPr>
        <p:spPr bwMode="auto">
          <a:xfrm>
            <a:off x="9032081" y="4866763"/>
            <a:ext cx="607218"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17%</a:t>
            </a:r>
          </a:p>
        </p:txBody>
      </p:sp>
      <p:sp>
        <p:nvSpPr>
          <p:cNvPr id="61" name="Rectangle 60">
            <a:extLst>
              <a:ext uri="{FF2B5EF4-FFF2-40B4-BE49-F238E27FC236}">
                <a16:creationId xmlns:a16="http://schemas.microsoft.com/office/drawing/2014/main" id="{41D4C935-8E81-B542-18FD-912EA9FD16D6}"/>
              </a:ext>
            </a:extLst>
          </p:cNvPr>
          <p:cNvSpPr/>
          <p:nvPr/>
        </p:nvSpPr>
        <p:spPr bwMode="auto">
          <a:xfrm>
            <a:off x="9296400" y="5029736"/>
            <a:ext cx="342898"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13%</a:t>
            </a:r>
          </a:p>
        </p:txBody>
      </p:sp>
      <p:sp>
        <p:nvSpPr>
          <p:cNvPr id="62" name="Rectangle 61">
            <a:extLst>
              <a:ext uri="{FF2B5EF4-FFF2-40B4-BE49-F238E27FC236}">
                <a16:creationId xmlns:a16="http://schemas.microsoft.com/office/drawing/2014/main" id="{1929ACBC-1686-1250-56C0-A37EB5FD0DDC}"/>
              </a:ext>
            </a:extLst>
          </p:cNvPr>
          <p:cNvSpPr/>
          <p:nvPr/>
        </p:nvSpPr>
        <p:spPr bwMode="auto">
          <a:xfrm>
            <a:off x="9278453" y="5029736"/>
            <a:ext cx="18288"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DDEF0B4F-7D4B-D921-97FC-2A30980E5E8B}"/>
              </a:ext>
            </a:extLst>
          </p:cNvPr>
          <p:cNvSpPr/>
          <p:nvPr/>
        </p:nvSpPr>
        <p:spPr bwMode="auto">
          <a:xfrm>
            <a:off x="9296400" y="5199176"/>
            <a:ext cx="342898"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13%</a:t>
            </a:r>
          </a:p>
        </p:txBody>
      </p:sp>
      <p:sp>
        <p:nvSpPr>
          <p:cNvPr id="64" name="Rectangle 63">
            <a:extLst>
              <a:ext uri="{FF2B5EF4-FFF2-40B4-BE49-F238E27FC236}">
                <a16:creationId xmlns:a16="http://schemas.microsoft.com/office/drawing/2014/main" id="{869A0990-E47F-6307-9E72-D5E8F09B34D7}"/>
              </a:ext>
            </a:extLst>
          </p:cNvPr>
          <p:cNvSpPr/>
          <p:nvPr/>
        </p:nvSpPr>
        <p:spPr bwMode="auto">
          <a:xfrm>
            <a:off x="9296400" y="5371134"/>
            <a:ext cx="342898"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13%</a:t>
            </a:r>
          </a:p>
        </p:txBody>
      </p:sp>
      <p:sp>
        <p:nvSpPr>
          <p:cNvPr id="65" name="Rectangle 64">
            <a:extLst>
              <a:ext uri="{FF2B5EF4-FFF2-40B4-BE49-F238E27FC236}">
                <a16:creationId xmlns:a16="http://schemas.microsoft.com/office/drawing/2014/main" id="{3AC353FA-CDBC-1346-E474-1C210DAE093D}"/>
              </a:ext>
            </a:extLst>
          </p:cNvPr>
          <p:cNvSpPr/>
          <p:nvPr/>
        </p:nvSpPr>
        <p:spPr bwMode="auto">
          <a:xfrm>
            <a:off x="9366492" y="5535968"/>
            <a:ext cx="272806"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10%</a:t>
            </a:r>
          </a:p>
        </p:txBody>
      </p:sp>
      <p:sp>
        <p:nvSpPr>
          <p:cNvPr id="66" name="Rectangle 65">
            <a:extLst>
              <a:ext uri="{FF2B5EF4-FFF2-40B4-BE49-F238E27FC236}">
                <a16:creationId xmlns:a16="http://schemas.microsoft.com/office/drawing/2014/main" id="{B3E98571-FA8E-1766-03FF-6C0446A8D43D}"/>
              </a:ext>
            </a:extLst>
          </p:cNvPr>
          <p:cNvSpPr/>
          <p:nvPr/>
        </p:nvSpPr>
        <p:spPr bwMode="auto">
          <a:xfrm>
            <a:off x="9329916" y="5535968"/>
            <a:ext cx="36576" cy="132716"/>
          </a:xfrm>
          <a:prstGeom prst="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11C68BE0-E7D8-33E3-2A35-5A6015EF0018}"/>
              </a:ext>
            </a:extLst>
          </p:cNvPr>
          <p:cNvSpPr/>
          <p:nvPr/>
        </p:nvSpPr>
        <p:spPr bwMode="auto">
          <a:xfrm>
            <a:off x="9367838" y="5696189"/>
            <a:ext cx="271460" cy="132716"/>
          </a:xfrm>
          <a:prstGeom prst="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10%</a:t>
            </a:r>
          </a:p>
        </p:txBody>
      </p:sp>
      <p:sp>
        <p:nvSpPr>
          <p:cNvPr id="69" name="Rectangle 68">
            <a:extLst>
              <a:ext uri="{FF2B5EF4-FFF2-40B4-BE49-F238E27FC236}">
                <a16:creationId xmlns:a16="http://schemas.microsoft.com/office/drawing/2014/main" id="{BA52F164-A721-261F-4857-E21229FD3165}"/>
              </a:ext>
            </a:extLst>
          </p:cNvPr>
          <p:cNvSpPr/>
          <p:nvPr/>
        </p:nvSpPr>
        <p:spPr bwMode="auto">
          <a:xfrm>
            <a:off x="9663113" y="5696189"/>
            <a:ext cx="685800"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22%</a:t>
            </a:r>
          </a:p>
        </p:txBody>
      </p:sp>
      <p:sp>
        <p:nvSpPr>
          <p:cNvPr id="70" name="Rectangle 69">
            <a:extLst>
              <a:ext uri="{FF2B5EF4-FFF2-40B4-BE49-F238E27FC236}">
                <a16:creationId xmlns:a16="http://schemas.microsoft.com/office/drawing/2014/main" id="{AD47DEC0-7EFA-543C-D451-B341B7BB61E9}"/>
              </a:ext>
            </a:extLst>
          </p:cNvPr>
          <p:cNvSpPr/>
          <p:nvPr/>
        </p:nvSpPr>
        <p:spPr bwMode="auto">
          <a:xfrm>
            <a:off x="9663113" y="5537953"/>
            <a:ext cx="1466850"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48%</a:t>
            </a:r>
          </a:p>
        </p:txBody>
      </p:sp>
      <p:sp>
        <p:nvSpPr>
          <p:cNvPr id="71" name="Rectangle 70">
            <a:extLst>
              <a:ext uri="{FF2B5EF4-FFF2-40B4-BE49-F238E27FC236}">
                <a16:creationId xmlns:a16="http://schemas.microsoft.com/office/drawing/2014/main" id="{A49798E2-6BE8-2211-72CE-D4E62B052EE0}"/>
              </a:ext>
            </a:extLst>
          </p:cNvPr>
          <p:cNvSpPr/>
          <p:nvPr/>
        </p:nvSpPr>
        <p:spPr bwMode="auto">
          <a:xfrm>
            <a:off x="11129962" y="5535968"/>
            <a:ext cx="307181"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10%</a:t>
            </a:r>
          </a:p>
        </p:txBody>
      </p:sp>
      <p:sp>
        <p:nvSpPr>
          <p:cNvPr id="72" name="Rectangle 71">
            <a:extLst>
              <a:ext uri="{FF2B5EF4-FFF2-40B4-BE49-F238E27FC236}">
                <a16:creationId xmlns:a16="http://schemas.microsoft.com/office/drawing/2014/main" id="{82C226AD-D15E-1FDC-9BB8-ACBA94329AF7}"/>
              </a:ext>
            </a:extLst>
          </p:cNvPr>
          <p:cNvSpPr/>
          <p:nvPr/>
        </p:nvSpPr>
        <p:spPr bwMode="auto">
          <a:xfrm>
            <a:off x="9663113" y="5371134"/>
            <a:ext cx="1304925"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43%</a:t>
            </a:r>
          </a:p>
        </p:txBody>
      </p:sp>
      <p:sp>
        <p:nvSpPr>
          <p:cNvPr id="73" name="Rectangle 72">
            <a:extLst>
              <a:ext uri="{FF2B5EF4-FFF2-40B4-BE49-F238E27FC236}">
                <a16:creationId xmlns:a16="http://schemas.microsoft.com/office/drawing/2014/main" id="{6C15F623-0D6D-EAEF-7EA6-5F15A6F62760}"/>
              </a:ext>
            </a:extLst>
          </p:cNvPr>
          <p:cNvSpPr/>
          <p:nvPr/>
        </p:nvSpPr>
        <p:spPr bwMode="auto">
          <a:xfrm>
            <a:off x="10968038" y="5371134"/>
            <a:ext cx="36576"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BCBCCA5F-873D-E077-3263-FE72809F6182}"/>
              </a:ext>
            </a:extLst>
          </p:cNvPr>
          <p:cNvSpPr/>
          <p:nvPr/>
        </p:nvSpPr>
        <p:spPr bwMode="auto">
          <a:xfrm>
            <a:off x="9663113" y="5198080"/>
            <a:ext cx="695325"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23%</a:t>
            </a:r>
          </a:p>
        </p:txBody>
      </p:sp>
      <p:sp>
        <p:nvSpPr>
          <p:cNvPr id="75" name="Rectangle 74">
            <a:extLst>
              <a:ext uri="{FF2B5EF4-FFF2-40B4-BE49-F238E27FC236}">
                <a16:creationId xmlns:a16="http://schemas.microsoft.com/office/drawing/2014/main" id="{E1F049FD-1B84-8821-CE4B-1C7F18D3657E}"/>
              </a:ext>
            </a:extLst>
          </p:cNvPr>
          <p:cNvSpPr/>
          <p:nvPr/>
        </p:nvSpPr>
        <p:spPr bwMode="auto">
          <a:xfrm>
            <a:off x="10356009" y="5198080"/>
            <a:ext cx="18288"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78300EC5-2E35-9619-901A-D286F08E1235}"/>
              </a:ext>
            </a:extLst>
          </p:cNvPr>
          <p:cNvSpPr/>
          <p:nvPr/>
        </p:nvSpPr>
        <p:spPr bwMode="auto">
          <a:xfrm>
            <a:off x="9663113" y="5029872"/>
            <a:ext cx="716756"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24%</a:t>
            </a:r>
          </a:p>
        </p:txBody>
      </p:sp>
      <p:sp>
        <p:nvSpPr>
          <p:cNvPr id="77" name="Rectangle 76">
            <a:extLst>
              <a:ext uri="{FF2B5EF4-FFF2-40B4-BE49-F238E27FC236}">
                <a16:creationId xmlns:a16="http://schemas.microsoft.com/office/drawing/2014/main" id="{F41BB4FA-AE1B-7E8C-1C69-0198D91FFA04}"/>
              </a:ext>
            </a:extLst>
          </p:cNvPr>
          <p:cNvSpPr/>
          <p:nvPr/>
        </p:nvSpPr>
        <p:spPr bwMode="auto">
          <a:xfrm>
            <a:off x="9663113" y="4870033"/>
            <a:ext cx="973931"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32%</a:t>
            </a:r>
          </a:p>
        </p:txBody>
      </p:sp>
      <p:sp>
        <p:nvSpPr>
          <p:cNvPr id="78" name="Rectangle 77">
            <a:extLst>
              <a:ext uri="{FF2B5EF4-FFF2-40B4-BE49-F238E27FC236}">
                <a16:creationId xmlns:a16="http://schemas.microsoft.com/office/drawing/2014/main" id="{5584628F-BFA5-C352-BDA6-339414909683}"/>
              </a:ext>
            </a:extLst>
          </p:cNvPr>
          <p:cNvSpPr/>
          <p:nvPr/>
        </p:nvSpPr>
        <p:spPr bwMode="auto">
          <a:xfrm>
            <a:off x="10634367" y="4870033"/>
            <a:ext cx="57445"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8B2AE329-AF18-FD53-95B5-C933D556CD4C}"/>
              </a:ext>
            </a:extLst>
          </p:cNvPr>
          <p:cNvSpPr/>
          <p:nvPr/>
        </p:nvSpPr>
        <p:spPr bwMode="auto">
          <a:xfrm>
            <a:off x="9670560" y="4700542"/>
            <a:ext cx="36576"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F07D1C73-D2EC-E4A5-30E1-47B261D15F79}"/>
              </a:ext>
            </a:extLst>
          </p:cNvPr>
          <p:cNvSpPr/>
          <p:nvPr/>
        </p:nvSpPr>
        <p:spPr bwMode="auto">
          <a:xfrm>
            <a:off x="9663113" y="4533140"/>
            <a:ext cx="1183481"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39%</a:t>
            </a:r>
          </a:p>
        </p:txBody>
      </p:sp>
      <p:sp>
        <p:nvSpPr>
          <p:cNvPr id="81" name="Rectangle 80">
            <a:extLst>
              <a:ext uri="{FF2B5EF4-FFF2-40B4-BE49-F238E27FC236}">
                <a16:creationId xmlns:a16="http://schemas.microsoft.com/office/drawing/2014/main" id="{7BE5B29C-6849-9B61-0EAC-F7CF6B205992}"/>
              </a:ext>
            </a:extLst>
          </p:cNvPr>
          <p:cNvSpPr/>
          <p:nvPr/>
        </p:nvSpPr>
        <p:spPr bwMode="auto">
          <a:xfrm>
            <a:off x="10844213" y="4533140"/>
            <a:ext cx="36576"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D2FC1E9A-E0F6-0878-AD33-4A6D22C3068C}"/>
              </a:ext>
            </a:extLst>
          </p:cNvPr>
          <p:cNvSpPr/>
          <p:nvPr/>
        </p:nvSpPr>
        <p:spPr bwMode="auto">
          <a:xfrm>
            <a:off x="9663113" y="4365397"/>
            <a:ext cx="533400"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17%</a:t>
            </a:r>
          </a:p>
        </p:txBody>
      </p:sp>
      <p:sp>
        <p:nvSpPr>
          <p:cNvPr id="83" name="Rectangle 82">
            <a:extLst>
              <a:ext uri="{FF2B5EF4-FFF2-40B4-BE49-F238E27FC236}">
                <a16:creationId xmlns:a16="http://schemas.microsoft.com/office/drawing/2014/main" id="{B657141C-D9D6-C43B-4F7A-808051FBB770}"/>
              </a:ext>
            </a:extLst>
          </p:cNvPr>
          <p:cNvSpPr/>
          <p:nvPr/>
        </p:nvSpPr>
        <p:spPr bwMode="auto">
          <a:xfrm>
            <a:off x="10196514" y="4363412"/>
            <a:ext cx="835817"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28%</a:t>
            </a:r>
          </a:p>
        </p:txBody>
      </p:sp>
      <p:sp>
        <p:nvSpPr>
          <p:cNvPr id="84" name="Rectangle 83">
            <a:extLst>
              <a:ext uri="{FF2B5EF4-FFF2-40B4-BE49-F238E27FC236}">
                <a16:creationId xmlns:a16="http://schemas.microsoft.com/office/drawing/2014/main" id="{4220096E-12B2-38FA-2CD2-2C6842D611B4}"/>
              </a:ext>
            </a:extLst>
          </p:cNvPr>
          <p:cNvSpPr/>
          <p:nvPr/>
        </p:nvSpPr>
        <p:spPr bwMode="auto">
          <a:xfrm>
            <a:off x="9663114" y="4200906"/>
            <a:ext cx="507206"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16%</a:t>
            </a:r>
          </a:p>
        </p:txBody>
      </p:sp>
      <p:sp>
        <p:nvSpPr>
          <p:cNvPr id="85" name="Rectangle 84">
            <a:extLst>
              <a:ext uri="{FF2B5EF4-FFF2-40B4-BE49-F238E27FC236}">
                <a16:creationId xmlns:a16="http://schemas.microsoft.com/office/drawing/2014/main" id="{76A18853-3CCE-D755-F23E-29932BEEF732}"/>
              </a:ext>
            </a:extLst>
          </p:cNvPr>
          <p:cNvSpPr/>
          <p:nvPr/>
        </p:nvSpPr>
        <p:spPr bwMode="auto">
          <a:xfrm>
            <a:off x="10170320" y="4200906"/>
            <a:ext cx="27432"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0F9EE708-C27D-7017-B1B1-E06F008D760D}"/>
              </a:ext>
            </a:extLst>
          </p:cNvPr>
          <p:cNvSpPr/>
          <p:nvPr/>
        </p:nvSpPr>
        <p:spPr bwMode="auto">
          <a:xfrm>
            <a:off x="9663113" y="4035365"/>
            <a:ext cx="535781"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17%</a:t>
            </a:r>
          </a:p>
        </p:txBody>
      </p:sp>
      <p:sp>
        <p:nvSpPr>
          <p:cNvPr id="87" name="Rectangle 86">
            <a:extLst>
              <a:ext uri="{FF2B5EF4-FFF2-40B4-BE49-F238E27FC236}">
                <a16:creationId xmlns:a16="http://schemas.microsoft.com/office/drawing/2014/main" id="{B32EEE9F-4A45-A397-70CE-E773F2BCD3F6}"/>
              </a:ext>
            </a:extLst>
          </p:cNvPr>
          <p:cNvSpPr/>
          <p:nvPr/>
        </p:nvSpPr>
        <p:spPr bwMode="auto">
          <a:xfrm>
            <a:off x="10198007" y="4035365"/>
            <a:ext cx="62799"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0BA6D898-B80C-AD3F-3EE8-CF9D0AEE9852}"/>
              </a:ext>
            </a:extLst>
          </p:cNvPr>
          <p:cNvSpPr/>
          <p:nvPr/>
        </p:nvSpPr>
        <p:spPr bwMode="auto">
          <a:xfrm>
            <a:off x="9662569" y="3869913"/>
            <a:ext cx="790575"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26%</a:t>
            </a:r>
          </a:p>
        </p:txBody>
      </p:sp>
      <p:sp>
        <p:nvSpPr>
          <p:cNvPr id="89" name="Rectangle 88">
            <a:extLst>
              <a:ext uri="{FF2B5EF4-FFF2-40B4-BE49-F238E27FC236}">
                <a16:creationId xmlns:a16="http://schemas.microsoft.com/office/drawing/2014/main" id="{530DDB8E-58A9-E6C9-D2F5-6F166C8F4D88}"/>
              </a:ext>
            </a:extLst>
          </p:cNvPr>
          <p:cNvSpPr/>
          <p:nvPr/>
        </p:nvSpPr>
        <p:spPr bwMode="auto">
          <a:xfrm>
            <a:off x="10450764" y="3867928"/>
            <a:ext cx="204788"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7%</a:t>
            </a:r>
          </a:p>
        </p:txBody>
      </p:sp>
      <p:sp>
        <p:nvSpPr>
          <p:cNvPr id="90" name="Rectangle 89">
            <a:extLst>
              <a:ext uri="{FF2B5EF4-FFF2-40B4-BE49-F238E27FC236}">
                <a16:creationId xmlns:a16="http://schemas.microsoft.com/office/drawing/2014/main" id="{75BEF0B1-7F77-579D-D6B0-72586C08DD6C}"/>
              </a:ext>
            </a:extLst>
          </p:cNvPr>
          <p:cNvSpPr/>
          <p:nvPr/>
        </p:nvSpPr>
        <p:spPr bwMode="auto">
          <a:xfrm>
            <a:off x="9662570" y="3697683"/>
            <a:ext cx="667294"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22%</a:t>
            </a:r>
          </a:p>
        </p:txBody>
      </p:sp>
      <p:sp>
        <p:nvSpPr>
          <p:cNvPr id="91" name="Rectangle 90">
            <a:extLst>
              <a:ext uri="{FF2B5EF4-FFF2-40B4-BE49-F238E27FC236}">
                <a16:creationId xmlns:a16="http://schemas.microsoft.com/office/drawing/2014/main" id="{98CE250C-D5BE-07E9-F36B-971D3FE7CBF2}"/>
              </a:ext>
            </a:extLst>
          </p:cNvPr>
          <p:cNvSpPr/>
          <p:nvPr/>
        </p:nvSpPr>
        <p:spPr bwMode="auto">
          <a:xfrm>
            <a:off x="10325099" y="3695698"/>
            <a:ext cx="214313"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7%</a:t>
            </a:r>
          </a:p>
        </p:txBody>
      </p:sp>
      <p:sp>
        <p:nvSpPr>
          <p:cNvPr id="92" name="Rectangle 91">
            <a:extLst>
              <a:ext uri="{FF2B5EF4-FFF2-40B4-BE49-F238E27FC236}">
                <a16:creationId xmlns:a16="http://schemas.microsoft.com/office/drawing/2014/main" id="{C03FD147-3351-7CE5-6954-237435328F40}"/>
              </a:ext>
            </a:extLst>
          </p:cNvPr>
          <p:cNvSpPr/>
          <p:nvPr/>
        </p:nvSpPr>
        <p:spPr bwMode="auto">
          <a:xfrm>
            <a:off x="9662570" y="3539514"/>
            <a:ext cx="1367380"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45%</a:t>
            </a:r>
          </a:p>
        </p:txBody>
      </p:sp>
      <p:sp>
        <p:nvSpPr>
          <p:cNvPr id="93" name="Rectangle 92">
            <a:extLst>
              <a:ext uri="{FF2B5EF4-FFF2-40B4-BE49-F238E27FC236}">
                <a16:creationId xmlns:a16="http://schemas.microsoft.com/office/drawing/2014/main" id="{8769B369-1C3E-0EDF-73FD-D8C9B16F5310}"/>
              </a:ext>
            </a:extLst>
          </p:cNvPr>
          <p:cNvSpPr/>
          <p:nvPr/>
        </p:nvSpPr>
        <p:spPr bwMode="auto">
          <a:xfrm>
            <a:off x="11029950" y="3537529"/>
            <a:ext cx="164306"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0" dirty="0">
                <a:latin typeface="Calibri" panose="020F0502020204030204" pitchFamily="34" charset="0"/>
              </a:rPr>
              <a:t>5</a:t>
            </a:r>
            <a:r>
              <a:rPr lang="en-US" sz="1050" b="0" dirty="0">
                <a:solidFill>
                  <a:schemeClr val="tx1"/>
                </a:solidFill>
                <a:latin typeface="Calibri" panose="020F0502020204030204" pitchFamily="34" charset="0"/>
              </a:rPr>
              <a:t>%</a:t>
            </a:r>
          </a:p>
        </p:txBody>
      </p:sp>
      <p:sp>
        <p:nvSpPr>
          <p:cNvPr id="94" name="Rectangle 93">
            <a:extLst>
              <a:ext uri="{FF2B5EF4-FFF2-40B4-BE49-F238E27FC236}">
                <a16:creationId xmlns:a16="http://schemas.microsoft.com/office/drawing/2014/main" id="{5DBF7B46-E9F5-41B5-DCB7-0417810C4F45}"/>
              </a:ext>
            </a:extLst>
          </p:cNvPr>
          <p:cNvSpPr/>
          <p:nvPr/>
        </p:nvSpPr>
        <p:spPr bwMode="auto">
          <a:xfrm>
            <a:off x="9663113" y="3373051"/>
            <a:ext cx="888206"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29%</a:t>
            </a:r>
          </a:p>
        </p:txBody>
      </p:sp>
      <p:sp>
        <p:nvSpPr>
          <p:cNvPr id="95" name="Rectangle 94">
            <a:extLst>
              <a:ext uri="{FF2B5EF4-FFF2-40B4-BE49-F238E27FC236}">
                <a16:creationId xmlns:a16="http://schemas.microsoft.com/office/drawing/2014/main" id="{76532671-26D0-B53A-C264-55754217ADFF}"/>
              </a:ext>
            </a:extLst>
          </p:cNvPr>
          <p:cNvSpPr/>
          <p:nvPr/>
        </p:nvSpPr>
        <p:spPr bwMode="auto">
          <a:xfrm>
            <a:off x="10551625" y="3373051"/>
            <a:ext cx="18288"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9F877DDB-714D-DEE4-EAA4-06C718D93E9B}"/>
              </a:ext>
            </a:extLst>
          </p:cNvPr>
          <p:cNvSpPr/>
          <p:nvPr/>
        </p:nvSpPr>
        <p:spPr bwMode="auto">
          <a:xfrm>
            <a:off x="9670560" y="3204673"/>
            <a:ext cx="36576"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C9A84E2F-815B-0B51-9470-B6CFEE8F7F6A}"/>
              </a:ext>
            </a:extLst>
          </p:cNvPr>
          <p:cNvSpPr/>
          <p:nvPr/>
        </p:nvSpPr>
        <p:spPr bwMode="auto">
          <a:xfrm>
            <a:off x="9663113" y="3044601"/>
            <a:ext cx="188118"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6%</a:t>
            </a:r>
          </a:p>
        </p:txBody>
      </p:sp>
      <p:sp>
        <p:nvSpPr>
          <p:cNvPr id="100" name="Rectangle 99">
            <a:extLst>
              <a:ext uri="{FF2B5EF4-FFF2-40B4-BE49-F238E27FC236}">
                <a16:creationId xmlns:a16="http://schemas.microsoft.com/office/drawing/2014/main" id="{F9AD36F3-78F4-8412-3820-6E4BE3F3A858}"/>
              </a:ext>
            </a:extLst>
          </p:cNvPr>
          <p:cNvSpPr/>
          <p:nvPr/>
        </p:nvSpPr>
        <p:spPr bwMode="auto">
          <a:xfrm>
            <a:off x="9663113" y="2872050"/>
            <a:ext cx="845343"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28%</a:t>
            </a:r>
          </a:p>
        </p:txBody>
      </p:sp>
      <p:sp>
        <p:nvSpPr>
          <p:cNvPr id="101" name="Rectangle 100">
            <a:extLst>
              <a:ext uri="{FF2B5EF4-FFF2-40B4-BE49-F238E27FC236}">
                <a16:creationId xmlns:a16="http://schemas.microsoft.com/office/drawing/2014/main" id="{F85A40B5-E946-1A4E-9FA9-34FBC7929DB2}"/>
              </a:ext>
            </a:extLst>
          </p:cNvPr>
          <p:cNvSpPr/>
          <p:nvPr/>
        </p:nvSpPr>
        <p:spPr bwMode="auto">
          <a:xfrm>
            <a:off x="9662569" y="2709189"/>
            <a:ext cx="693439"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23%</a:t>
            </a:r>
          </a:p>
        </p:txBody>
      </p:sp>
      <p:sp>
        <p:nvSpPr>
          <p:cNvPr id="102" name="Rectangle 101">
            <a:extLst>
              <a:ext uri="{FF2B5EF4-FFF2-40B4-BE49-F238E27FC236}">
                <a16:creationId xmlns:a16="http://schemas.microsoft.com/office/drawing/2014/main" id="{B0FB98B5-C098-CBE5-C4D2-B143D84753D4}"/>
              </a:ext>
            </a:extLst>
          </p:cNvPr>
          <p:cNvSpPr/>
          <p:nvPr/>
        </p:nvSpPr>
        <p:spPr bwMode="auto">
          <a:xfrm>
            <a:off x="10350998" y="2709189"/>
            <a:ext cx="62799"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B54D19C0-6F06-F3FC-BA77-8DA0B5BB88AB}"/>
              </a:ext>
            </a:extLst>
          </p:cNvPr>
          <p:cNvSpPr/>
          <p:nvPr/>
        </p:nvSpPr>
        <p:spPr bwMode="auto">
          <a:xfrm>
            <a:off x="9662569" y="2540428"/>
            <a:ext cx="138191"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900" b="0" dirty="0">
                <a:solidFill>
                  <a:schemeClr val="bg1"/>
                </a:solidFill>
                <a:latin typeface="Calibri" panose="020F0502020204030204" pitchFamily="34" charset="0"/>
              </a:rPr>
              <a:t>4%</a:t>
            </a:r>
          </a:p>
        </p:txBody>
      </p:sp>
      <p:sp>
        <p:nvSpPr>
          <p:cNvPr id="104" name="Rectangle 103">
            <a:extLst>
              <a:ext uri="{FF2B5EF4-FFF2-40B4-BE49-F238E27FC236}">
                <a16:creationId xmlns:a16="http://schemas.microsoft.com/office/drawing/2014/main" id="{8402C757-7657-DE67-A22A-9502D2B280FB}"/>
              </a:ext>
            </a:extLst>
          </p:cNvPr>
          <p:cNvSpPr/>
          <p:nvPr/>
        </p:nvSpPr>
        <p:spPr bwMode="auto">
          <a:xfrm>
            <a:off x="9800579" y="2540428"/>
            <a:ext cx="91134"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B0465F72-75BD-B197-8ED0-FFCCAAF9E883}"/>
              </a:ext>
            </a:extLst>
          </p:cNvPr>
          <p:cNvSpPr/>
          <p:nvPr/>
        </p:nvSpPr>
        <p:spPr bwMode="auto">
          <a:xfrm>
            <a:off x="9662569" y="2369516"/>
            <a:ext cx="1119731"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37%</a:t>
            </a:r>
          </a:p>
        </p:txBody>
      </p:sp>
      <p:sp>
        <p:nvSpPr>
          <p:cNvPr id="106" name="Rectangle 105">
            <a:extLst>
              <a:ext uri="{FF2B5EF4-FFF2-40B4-BE49-F238E27FC236}">
                <a16:creationId xmlns:a16="http://schemas.microsoft.com/office/drawing/2014/main" id="{5154C49A-6D73-0EE4-A9DB-51A84F2F1B95}"/>
              </a:ext>
            </a:extLst>
          </p:cNvPr>
          <p:cNvSpPr/>
          <p:nvPr/>
        </p:nvSpPr>
        <p:spPr bwMode="auto">
          <a:xfrm>
            <a:off x="10782986" y="2369516"/>
            <a:ext cx="94564"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87AF99C6-72EE-6BC9-0BB2-9C79765D7629}"/>
              </a:ext>
            </a:extLst>
          </p:cNvPr>
          <p:cNvSpPr/>
          <p:nvPr/>
        </p:nvSpPr>
        <p:spPr bwMode="auto">
          <a:xfrm>
            <a:off x="9663113" y="2205025"/>
            <a:ext cx="1185861" cy="132716"/>
          </a:xfrm>
          <a:prstGeom prst="rect">
            <a:avLst/>
          </a:prstGeom>
          <a:solidFill>
            <a:schemeClr val="accent3">
              <a:lumMod val="60000"/>
              <a:lumOff val="4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39%</a:t>
            </a:r>
          </a:p>
        </p:txBody>
      </p:sp>
      <p:sp>
        <p:nvSpPr>
          <p:cNvPr id="108" name="Rectangle 107">
            <a:extLst>
              <a:ext uri="{FF2B5EF4-FFF2-40B4-BE49-F238E27FC236}">
                <a16:creationId xmlns:a16="http://schemas.microsoft.com/office/drawing/2014/main" id="{2374634D-BF33-C952-9CD3-7E2E41DA264B}"/>
              </a:ext>
            </a:extLst>
          </p:cNvPr>
          <p:cNvSpPr/>
          <p:nvPr/>
        </p:nvSpPr>
        <p:spPr bwMode="auto">
          <a:xfrm>
            <a:off x="10848976" y="2205025"/>
            <a:ext cx="27432" cy="132716"/>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endParaRPr>
          </a:p>
        </p:txBody>
      </p:sp>
      <p:sp>
        <p:nvSpPr>
          <p:cNvPr id="109" name="TextBox 108">
            <a:extLst>
              <a:ext uri="{FF2B5EF4-FFF2-40B4-BE49-F238E27FC236}">
                <a16:creationId xmlns:a16="http://schemas.microsoft.com/office/drawing/2014/main" id="{DA883F4B-032D-ADDB-1E87-0E6C34113C4F}"/>
              </a:ext>
            </a:extLst>
          </p:cNvPr>
          <p:cNvSpPr txBox="1"/>
          <p:nvPr/>
        </p:nvSpPr>
        <p:spPr bwMode="auto">
          <a:xfrm>
            <a:off x="8063350" y="2642655"/>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10" name="TextBox 109">
            <a:extLst>
              <a:ext uri="{FF2B5EF4-FFF2-40B4-BE49-F238E27FC236}">
                <a16:creationId xmlns:a16="http://schemas.microsoft.com/office/drawing/2014/main" id="{8F938535-B63D-3A55-51FA-90C6F7542A5A}"/>
              </a:ext>
            </a:extLst>
          </p:cNvPr>
          <p:cNvSpPr txBox="1"/>
          <p:nvPr/>
        </p:nvSpPr>
        <p:spPr bwMode="auto">
          <a:xfrm>
            <a:off x="8141931" y="2811496"/>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sp>
        <p:nvSpPr>
          <p:cNvPr id="111" name="TextBox 110">
            <a:extLst>
              <a:ext uri="{FF2B5EF4-FFF2-40B4-BE49-F238E27FC236}">
                <a16:creationId xmlns:a16="http://schemas.microsoft.com/office/drawing/2014/main" id="{6572A6C5-4094-FD12-6CE2-D6440956F3BA}"/>
              </a:ext>
            </a:extLst>
          </p:cNvPr>
          <p:cNvSpPr txBox="1"/>
          <p:nvPr/>
        </p:nvSpPr>
        <p:spPr bwMode="auto">
          <a:xfrm>
            <a:off x="8421518" y="3475067"/>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sp>
        <p:nvSpPr>
          <p:cNvPr id="112" name="TextBox 111">
            <a:extLst>
              <a:ext uri="{FF2B5EF4-FFF2-40B4-BE49-F238E27FC236}">
                <a16:creationId xmlns:a16="http://schemas.microsoft.com/office/drawing/2014/main" id="{ED704E15-D18C-2279-F815-AC1AE602112E}"/>
              </a:ext>
            </a:extLst>
          </p:cNvPr>
          <p:cNvSpPr txBox="1"/>
          <p:nvPr/>
        </p:nvSpPr>
        <p:spPr bwMode="auto">
          <a:xfrm>
            <a:off x="8268053" y="3143201"/>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13" name="TextBox 112">
            <a:extLst>
              <a:ext uri="{FF2B5EF4-FFF2-40B4-BE49-F238E27FC236}">
                <a16:creationId xmlns:a16="http://schemas.microsoft.com/office/drawing/2014/main" id="{AD70D36C-186A-7E79-0C01-0E5835D80D90}"/>
              </a:ext>
            </a:extLst>
          </p:cNvPr>
          <p:cNvSpPr txBox="1"/>
          <p:nvPr/>
        </p:nvSpPr>
        <p:spPr bwMode="auto">
          <a:xfrm>
            <a:off x="8399727" y="3310759"/>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114" name="TextBox 113">
            <a:extLst>
              <a:ext uri="{FF2B5EF4-FFF2-40B4-BE49-F238E27FC236}">
                <a16:creationId xmlns:a16="http://schemas.microsoft.com/office/drawing/2014/main" id="{38B5EA33-E80F-9A85-8E2D-6997B14FDCEE}"/>
              </a:ext>
            </a:extLst>
          </p:cNvPr>
          <p:cNvSpPr txBox="1"/>
          <p:nvPr/>
        </p:nvSpPr>
        <p:spPr bwMode="auto">
          <a:xfrm>
            <a:off x="8591551" y="3635426"/>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sp>
        <p:nvSpPr>
          <p:cNvPr id="115" name="TextBox 114">
            <a:extLst>
              <a:ext uri="{FF2B5EF4-FFF2-40B4-BE49-F238E27FC236}">
                <a16:creationId xmlns:a16="http://schemas.microsoft.com/office/drawing/2014/main" id="{731C997F-E8CC-F6D3-04BB-D180498E992A}"/>
              </a:ext>
            </a:extLst>
          </p:cNvPr>
          <p:cNvSpPr txBox="1"/>
          <p:nvPr/>
        </p:nvSpPr>
        <p:spPr bwMode="auto">
          <a:xfrm>
            <a:off x="8623717" y="3811850"/>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16" name="TextBox 115">
            <a:extLst>
              <a:ext uri="{FF2B5EF4-FFF2-40B4-BE49-F238E27FC236}">
                <a16:creationId xmlns:a16="http://schemas.microsoft.com/office/drawing/2014/main" id="{6BEEC390-56AE-50B5-ED70-584CF474657C}"/>
              </a:ext>
            </a:extLst>
          </p:cNvPr>
          <p:cNvSpPr txBox="1"/>
          <p:nvPr/>
        </p:nvSpPr>
        <p:spPr bwMode="auto">
          <a:xfrm>
            <a:off x="8632964" y="3976859"/>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17" name="TextBox 116">
            <a:extLst>
              <a:ext uri="{FF2B5EF4-FFF2-40B4-BE49-F238E27FC236}">
                <a16:creationId xmlns:a16="http://schemas.microsoft.com/office/drawing/2014/main" id="{5FD479EA-9040-D965-0BEB-6B31D4196FC0}"/>
              </a:ext>
            </a:extLst>
          </p:cNvPr>
          <p:cNvSpPr txBox="1"/>
          <p:nvPr/>
        </p:nvSpPr>
        <p:spPr bwMode="auto">
          <a:xfrm>
            <a:off x="8636362" y="4137942"/>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18" name="TextBox 117">
            <a:extLst>
              <a:ext uri="{FF2B5EF4-FFF2-40B4-BE49-F238E27FC236}">
                <a16:creationId xmlns:a16="http://schemas.microsoft.com/office/drawing/2014/main" id="{AD7ACAE3-46FA-5CB3-4E9D-C0909E39E760}"/>
              </a:ext>
            </a:extLst>
          </p:cNvPr>
          <p:cNvSpPr txBox="1"/>
          <p:nvPr/>
        </p:nvSpPr>
        <p:spPr bwMode="auto">
          <a:xfrm>
            <a:off x="8700048" y="4304867"/>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119" name="TextBox 118">
            <a:extLst>
              <a:ext uri="{FF2B5EF4-FFF2-40B4-BE49-F238E27FC236}">
                <a16:creationId xmlns:a16="http://schemas.microsoft.com/office/drawing/2014/main" id="{20558C24-96D2-C5FB-0B92-235BA0623AF3}"/>
              </a:ext>
            </a:extLst>
          </p:cNvPr>
          <p:cNvSpPr txBox="1"/>
          <p:nvPr/>
        </p:nvSpPr>
        <p:spPr bwMode="auto">
          <a:xfrm>
            <a:off x="9002050" y="4966138"/>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20" name="TextBox 119">
            <a:extLst>
              <a:ext uri="{FF2B5EF4-FFF2-40B4-BE49-F238E27FC236}">
                <a16:creationId xmlns:a16="http://schemas.microsoft.com/office/drawing/2014/main" id="{4C0DD112-96D4-FF13-C010-4AC8EBDCF348}"/>
              </a:ext>
            </a:extLst>
          </p:cNvPr>
          <p:cNvSpPr txBox="1"/>
          <p:nvPr/>
        </p:nvSpPr>
        <p:spPr bwMode="auto">
          <a:xfrm>
            <a:off x="9049870" y="5461748"/>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21" name="TextBox 120">
            <a:extLst>
              <a:ext uri="{FF2B5EF4-FFF2-40B4-BE49-F238E27FC236}">
                <a16:creationId xmlns:a16="http://schemas.microsoft.com/office/drawing/2014/main" id="{2FBDF41F-9CDD-EF27-54AF-36793064A965}"/>
              </a:ext>
            </a:extLst>
          </p:cNvPr>
          <p:cNvSpPr txBox="1"/>
          <p:nvPr/>
        </p:nvSpPr>
        <p:spPr bwMode="auto">
          <a:xfrm>
            <a:off x="10303179" y="5133340"/>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22" name="TextBox 121">
            <a:extLst>
              <a:ext uri="{FF2B5EF4-FFF2-40B4-BE49-F238E27FC236}">
                <a16:creationId xmlns:a16="http://schemas.microsoft.com/office/drawing/2014/main" id="{6DEE0841-3A8B-2F22-6041-29783B007448}"/>
              </a:ext>
            </a:extLst>
          </p:cNvPr>
          <p:cNvSpPr txBox="1"/>
          <p:nvPr/>
        </p:nvSpPr>
        <p:spPr bwMode="auto">
          <a:xfrm>
            <a:off x="10925579" y="5298174"/>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23" name="TextBox 122">
            <a:extLst>
              <a:ext uri="{FF2B5EF4-FFF2-40B4-BE49-F238E27FC236}">
                <a16:creationId xmlns:a16="http://schemas.microsoft.com/office/drawing/2014/main" id="{7C52B43F-6E43-FFBE-255F-C78267C81BA6}"/>
              </a:ext>
            </a:extLst>
          </p:cNvPr>
          <p:cNvSpPr txBox="1"/>
          <p:nvPr/>
        </p:nvSpPr>
        <p:spPr bwMode="auto">
          <a:xfrm>
            <a:off x="9639298" y="4638900"/>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24" name="TextBox 123">
            <a:extLst>
              <a:ext uri="{FF2B5EF4-FFF2-40B4-BE49-F238E27FC236}">
                <a16:creationId xmlns:a16="http://schemas.microsoft.com/office/drawing/2014/main" id="{8B651C10-2BCE-D808-9213-1E95BC345537}"/>
              </a:ext>
            </a:extLst>
          </p:cNvPr>
          <p:cNvSpPr txBox="1"/>
          <p:nvPr/>
        </p:nvSpPr>
        <p:spPr bwMode="auto">
          <a:xfrm>
            <a:off x="10808695" y="4468256"/>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25" name="TextBox 124">
            <a:extLst>
              <a:ext uri="{FF2B5EF4-FFF2-40B4-BE49-F238E27FC236}">
                <a16:creationId xmlns:a16="http://schemas.microsoft.com/office/drawing/2014/main" id="{AA2DB837-1E7F-37B5-C90F-A35E24E39848}"/>
              </a:ext>
            </a:extLst>
          </p:cNvPr>
          <p:cNvSpPr txBox="1"/>
          <p:nvPr/>
        </p:nvSpPr>
        <p:spPr bwMode="auto">
          <a:xfrm>
            <a:off x="10623253" y="4805586"/>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126" name="TextBox 125">
            <a:extLst>
              <a:ext uri="{FF2B5EF4-FFF2-40B4-BE49-F238E27FC236}">
                <a16:creationId xmlns:a16="http://schemas.microsoft.com/office/drawing/2014/main" id="{BCDD48B4-D104-C951-F9F8-9B0214C752BC}"/>
              </a:ext>
            </a:extLst>
          </p:cNvPr>
          <p:cNvSpPr txBox="1"/>
          <p:nvPr/>
        </p:nvSpPr>
        <p:spPr bwMode="auto">
          <a:xfrm>
            <a:off x="10118004" y="4130296"/>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27" name="TextBox 126">
            <a:extLst>
              <a:ext uri="{FF2B5EF4-FFF2-40B4-BE49-F238E27FC236}">
                <a16:creationId xmlns:a16="http://schemas.microsoft.com/office/drawing/2014/main" id="{D0F1C55F-888A-F526-15FC-5AF5F946861B}"/>
              </a:ext>
            </a:extLst>
          </p:cNvPr>
          <p:cNvSpPr txBox="1"/>
          <p:nvPr/>
        </p:nvSpPr>
        <p:spPr bwMode="auto">
          <a:xfrm>
            <a:off x="10186258" y="3970299"/>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128" name="TextBox 127">
            <a:extLst>
              <a:ext uri="{FF2B5EF4-FFF2-40B4-BE49-F238E27FC236}">
                <a16:creationId xmlns:a16="http://schemas.microsoft.com/office/drawing/2014/main" id="{5735A1B4-6BCD-B293-C398-12E20440AE8E}"/>
              </a:ext>
            </a:extLst>
          </p:cNvPr>
          <p:cNvSpPr txBox="1"/>
          <p:nvPr/>
        </p:nvSpPr>
        <p:spPr bwMode="auto">
          <a:xfrm>
            <a:off x="10492069" y="3298258"/>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29" name="TextBox 128">
            <a:extLst>
              <a:ext uri="{FF2B5EF4-FFF2-40B4-BE49-F238E27FC236}">
                <a16:creationId xmlns:a16="http://schemas.microsoft.com/office/drawing/2014/main" id="{2CF3BDD3-E057-E1FC-728D-700CD0E683D6}"/>
              </a:ext>
            </a:extLst>
          </p:cNvPr>
          <p:cNvSpPr txBox="1"/>
          <p:nvPr/>
        </p:nvSpPr>
        <p:spPr bwMode="auto">
          <a:xfrm>
            <a:off x="9621512" y="3136450"/>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30" name="TextBox 129">
            <a:extLst>
              <a:ext uri="{FF2B5EF4-FFF2-40B4-BE49-F238E27FC236}">
                <a16:creationId xmlns:a16="http://schemas.microsoft.com/office/drawing/2014/main" id="{927EBDC8-29C8-78C6-2C7E-E3A60128C868}"/>
              </a:ext>
            </a:extLst>
          </p:cNvPr>
          <p:cNvSpPr txBox="1"/>
          <p:nvPr/>
        </p:nvSpPr>
        <p:spPr bwMode="auto">
          <a:xfrm>
            <a:off x="10329561" y="2645423"/>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131" name="TextBox 130">
            <a:extLst>
              <a:ext uri="{FF2B5EF4-FFF2-40B4-BE49-F238E27FC236}">
                <a16:creationId xmlns:a16="http://schemas.microsoft.com/office/drawing/2014/main" id="{346661B4-F2E3-4C0B-DFDC-26136B0B2893}"/>
              </a:ext>
            </a:extLst>
          </p:cNvPr>
          <p:cNvSpPr txBox="1"/>
          <p:nvPr/>
        </p:nvSpPr>
        <p:spPr bwMode="auto">
          <a:xfrm>
            <a:off x="9823393" y="2476237"/>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sp>
        <p:nvSpPr>
          <p:cNvPr id="132" name="TextBox 131">
            <a:extLst>
              <a:ext uri="{FF2B5EF4-FFF2-40B4-BE49-F238E27FC236}">
                <a16:creationId xmlns:a16="http://schemas.microsoft.com/office/drawing/2014/main" id="{D6C29365-FEF4-0C52-9BF8-20FCD03944E3}"/>
              </a:ext>
            </a:extLst>
          </p:cNvPr>
          <p:cNvSpPr txBox="1"/>
          <p:nvPr/>
        </p:nvSpPr>
        <p:spPr bwMode="auto">
          <a:xfrm>
            <a:off x="10797977" y="2309025"/>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sp>
        <p:nvSpPr>
          <p:cNvPr id="133" name="TextBox 132">
            <a:extLst>
              <a:ext uri="{FF2B5EF4-FFF2-40B4-BE49-F238E27FC236}">
                <a16:creationId xmlns:a16="http://schemas.microsoft.com/office/drawing/2014/main" id="{9B297BFB-D68B-3AB7-356F-869AF1ECB059}"/>
              </a:ext>
            </a:extLst>
          </p:cNvPr>
          <p:cNvSpPr txBox="1"/>
          <p:nvPr/>
        </p:nvSpPr>
        <p:spPr bwMode="auto">
          <a:xfrm>
            <a:off x="10802148" y="2141822"/>
            <a:ext cx="3577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cxnSp>
        <p:nvCxnSpPr>
          <p:cNvPr id="28" name="Straight Connector 27">
            <a:extLst>
              <a:ext uri="{FF2B5EF4-FFF2-40B4-BE49-F238E27FC236}">
                <a16:creationId xmlns:a16="http://schemas.microsoft.com/office/drawing/2014/main" id="{10F43816-3B3E-A41C-7193-59E70EE3401F}"/>
              </a:ext>
            </a:extLst>
          </p:cNvPr>
          <p:cNvCxnSpPr/>
          <p:nvPr/>
        </p:nvCxnSpPr>
        <p:spPr bwMode="auto">
          <a:xfrm>
            <a:off x="9650934" y="1872512"/>
            <a:ext cx="0" cy="400940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132408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LIBRETTO-431: Patient-Reported Outcomes</a:t>
            </a:r>
            <a:br>
              <a:rPr lang="en-US" dirty="0"/>
            </a:br>
            <a:r>
              <a:rPr lang="en-US" dirty="0"/>
              <a:t>(ITT-Pembrolizumab Population)</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Loong. ESMO 2023. Abstr LBA4. Zhou. NEJM. 2023;[Epub].</a:t>
            </a:r>
          </a:p>
        </p:txBody>
      </p:sp>
      <p:sp>
        <p:nvSpPr>
          <p:cNvPr id="5" name="TextBox 4">
            <a:extLst>
              <a:ext uri="{FF2B5EF4-FFF2-40B4-BE49-F238E27FC236}">
                <a16:creationId xmlns:a16="http://schemas.microsoft.com/office/drawing/2014/main" id="{FF08A4D0-6E3A-EAF7-C416-03830A6B97E7}"/>
              </a:ext>
            </a:extLst>
          </p:cNvPr>
          <p:cNvSpPr txBox="1"/>
          <p:nvPr/>
        </p:nvSpPr>
        <p:spPr bwMode="auto">
          <a:xfrm>
            <a:off x="2858000" y="2579786"/>
            <a:ext cx="2860266" cy="369332"/>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 0.34 (95% CI: 0.20-0.55)</a:t>
            </a:r>
          </a:p>
        </p:txBody>
      </p:sp>
      <p:sp>
        <p:nvSpPr>
          <p:cNvPr id="9" name="TextBox 8">
            <a:extLst>
              <a:ext uri="{FF2B5EF4-FFF2-40B4-BE49-F238E27FC236}">
                <a16:creationId xmlns:a16="http://schemas.microsoft.com/office/drawing/2014/main" id="{186D2A0A-A7A6-7220-CCDF-5F50B28D355A}"/>
              </a:ext>
            </a:extLst>
          </p:cNvPr>
          <p:cNvSpPr txBox="1"/>
          <p:nvPr/>
        </p:nvSpPr>
        <p:spPr bwMode="auto">
          <a:xfrm>
            <a:off x="2936275" y="3592160"/>
            <a:ext cx="2289278" cy="523220"/>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CT + pembro mTTD: 1.9 mo</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(95% CI: 0.7-6.6)</a:t>
            </a:r>
          </a:p>
        </p:txBody>
      </p:sp>
      <p:sp>
        <p:nvSpPr>
          <p:cNvPr id="10" name="TextBox 9">
            <a:extLst>
              <a:ext uri="{FF2B5EF4-FFF2-40B4-BE49-F238E27FC236}">
                <a16:creationId xmlns:a16="http://schemas.microsoft.com/office/drawing/2014/main" id="{6AEC2C03-75B5-3912-CB18-E5F95DBE8C9A}"/>
              </a:ext>
            </a:extLst>
          </p:cNvPr>
          <p:cNvSpPr txBox="1"/>
          <p:nvPr/>
        </p:nvSpPr>
        <p:spPr bwMode="auto">
          <a:xfrm>
            <a:off x="8106312" y="2563794"/>
            <a:ext cx="2834689" cy="369332"/>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 0.60 (95% CI: 0.40-NE)</a:t>
            </a:r>
          </a:p>
        </p:txBody>
      </p:sp>
      <p:sp>
        <p:nvSpPr>
          <p:cNvPr id="11" name="TextBox 10">
            <a:extLst>
              <a:ext uri="{FF2B5EF4-FFF2-40B4-BE49-F238E27FC236}">
                <a16:creationId xmlns:a16="http://schemas.microsoft.com/office/drawing/2014/main" id="{8CB1ED43-D7B7-1238-2D44-9886BBE12523}"/>
              </a:ext>
            </a:extLst>
          </p:cNvPr>
          <p:cNvSpPr txBox="1"/>
          <p:nvPr/>
        </p:nvSpPr>
        <p:spPr bwMode="auto">
          <a:xfrm>
            <a:off x="8564602" y="2887823"/>
            <a:ext cx="2333897" cy="523220"/>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Selpercatinib mTTD: 14.0 mo</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(95% CI: 5.7-NE)</a:t>
            </a:r>
          </a:p>
        </p:txBody>
      </p:sp>
      <p:sp>
        <p:nvSpPr>
          <p:cNvPr id="12" name="TextBox 11">
            <a:extLst>
              <a:ext uri="{FF2B5EF4-FFF2-40B4-BE49-F238E27FC236}">
                <a16:creationId xmlns:a16="http://schemas.microsoft.com/office/drawing/2014/main" id="{5153D112-B07D-2844-A921-F17A640FCFBE}"/>
              </a:ext>
            </a:extLst>
          </p:cNvPr>
          <p:cNvSpPr txBox="1"/>
          <p:nvPr/>
        </p:nvSpPr>
        <p:spPr bwMode="auto">
          <a:xfrm>
            <a:off x="3602951" y="2831118"/>
            <a:ext cx="1892462" cy="523220"/>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Selpercatinib mTTD: NE</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(95% CI: NE-NE)</a:t>
            </a:r>
          </a:p>
        </p:txBody>
      </p:sp>
      <p:sp>
        <p:nvSpPr>
          <p:cNvPr id="13" name="TextBox 12">
            <a:extLst>
              <a:ext uri="{FF2B5EF4-FFF2-40B4-BE49-F238E27FC236}">
                <a16:creationId xmlns:a16="http://schemas.microsoft.com/office/drawing/2014/main" id="{CEA005A3-2AC6-0120-0C47-10217CEAB592}"/>
              </a:ext>
            </a:extLst>
          </p:cNvPr>
          <p:cNvSpPr txBox="1"/>
          <p:nvPr/>
        </p:nvSpPr>
        <p:spPr bwMode="auto">
          <a:xfrm>
            <a:off x="8672417" y="3786070"/>
            <a:ext cx="2268584" cy="523220"/>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CT + Pembro mTTD: 2.6 mo</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(95% CI: 0.8-NE)</a:t>
            </a:r>
          </a:p>
        </p:txBody>
      </p:sp>
      <p:sp>
        <p:nvSpPr>
          <p:cNvPr id="15" name="TextBox 14">
            <a:extLst>
              <a:ext uri="{FF2B5EF4-FFF2-40B4-BE49-F238E27FC236}">
                <a16:creationId xmlns:a16="http://schemas.microsoft.com/office/drawing/2014/main" id="{29C97621-2E9B-25DA-5310-C6BF73166208}"/>
              </a:ext>
            </a:extLst>
          </p:cNvPr>
          <p:cNvSpPr txBox="1"/>
          <p:nvPr/>
        </p:nvSpPr>
        <p:spPr bwMode="auto">
          <a:xfrm>
            <a:off x="2152106" y="2181496"/>
            <a:ext cx="3566160" cy="365760"/>
          </a:xfrm>
          <a:prstGeom prst="rect">
            <a:avLst/>
          </a:prstGeom>
          <a:solidFill>
            <a:schemeClr val="tx1"/>
          </a:solidFill>
          <a:ln>
            <a:noFill/>
          </a:ln>
        </p:spPr>
        <p:txBody>
          <a:bodyPr wrap="square">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NSCLC-SAQ Pulmonary Symptoms*</a:t>
            </a:r>
          </a:p>
        </p:txBody>
      </p:sp>
      <p:sp>
        <p:nvSpPr>
          <p:cNvPr id="17" name="TextBox 16">
            <a:extLst>
              <a:ext uri="{FF2B5EF4-FFF2-40B4-BE49-F238E27FC236}">
                <a16:creationId xmlns:a16="http://schemas.microsoft.com/office/drawing/2014/main" id="{41D25817-B088-CE6D-2347-D0EDFCAE3223}"/>
              </a:ext>
            </a:extLst>
          </p:cNvPr>
          <p:cNvSpPr txBox="1"/>
          <p:nvPr/>
        </p:nvSpPr>
        <p:spPr bwMode="auto">
          <a:xfrm>
            <a:off x="7185158" y="2165504"/>
            <a:ext cx="3566160" cy="365760"/>
          </a:xfrm>
          <a:prstGeom prst="rect">
            <a:avLst/>
          </a:prstGeom>
          <a:noFill/>
          <a:ln>
            <a:noFill/>
          </a:ln>
        </p:spPr>
        <p:txBody>
          <a:bodyPr wrap="square">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EORTC QLQ-C30 Physical Function</a:t>
            </a:r>
            <a:r>
              <a:rPr lang="en-US" baseline="30000" dirty="0">
                <a:solidFill>
                  <a:schemeClr val="bg1"/>
                </a:solidFill>
                <a:latin typeface="Calibri" panose="020F0502020204030204" pitchFamily="34" charset="0"/>
              </a:rPr>
              <a:t>†</a:t>
            </a:r>
          </a:p>
        </p:txBody>
      </p:sp>
      <p:sp>
        <p:nvSpPr>
          <p:cNvPr id="18" name="TextBox 17">
            <a:extLst>
              <a:ext uri="{FF2B5EF4-FFF2-40B4-BE49-F238E27FC236}">
                <a16:creationId xmlns:a16="http://schemas.microsoft.com/office/drawing/2014/main" id="{CEFC07E5-1501-A59B-288F-52F185574FBD}"/>
              </a:ext>
            </a:extLst>
          </p:cNvPr>
          <p:cNvSpPr txBox="1"/>
          <p:nvPr/>
        </p:nvSpPr>
        <p:spPr bwMode="auto">
          <a:xfrm>
            <a:off x="383138" y="4916635"/>
            <a:ext cx="1506631" cy="73866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dirty="0">
                <a:solidFill>
                  <a:schemeClr val="accent1"/>
                </a:solidFill>
                <a:latin typeface="Calibri" panose="020F0502020204030204" pitchFamily="34" charset="0"/>
              </a:rPr>
              <a:t>Selpercatinib</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CT + pembro</a:t>
            </a:r>
          </a:p>
        </p:txBody>
      </p:sp>
      <p:sp>
        <p:nvSpPr>
          <p:cNvPr id="20" name="TextBox 19">
            <a:extLst>
              <a:ext uri="{FF2B5EF4-FFF2-40B4-BE49-F238E27FC236}">
                <a16:creationId xmlns:a16="http://schemas.microsoft.com/office/drawing/2014/main" id="{FB8E947B-21B4-DCAC-4F2D-DF92FA00CF34}"/>
              </a:ext>
            </a:extLst>
          </p:cNvPr>
          <p:cNvSpPr txBox="1"/>
          <p:nvPr/>
        </p:nvSpPr>
        <p:spPr bwMode="auto">
          <a:xfrm>
            <a:off x="604674" y="5647076"/>
            <a:ext cx="1087752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*Change in pulmonary symptom deterioration was clinically meaningful using ≥2-point increase in NSCLC-SAQ total score from BL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(range: 0 [no symptoms] to 20 [worst symptoms]).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Change in deterioration of physical function was clinically meaningful using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≥10-point decrease in EORTC QLQ-C30 physical functioning score from BL (range: 0-100 [best functioning]) .</a:t>
            </a:r>
          </a:p>
        </p:txBody>
      </p:sp>
      <p:grpSp>
        <p:nvGrpSpPr>
          <p:cNvPr id="7" name="Group 6">
            <a:extLst>
              <a:ext uri="{FF2B5EF4-FFF2-40B4-BE49-F238E27FC236}">
                <a16:creationId xmlns:a16="http://schemas.microsoft.com/office/drawing/2014/main" id="{D1FFA8EF-E817-5093-368F-955B25B1B51F}"/>
              </a:ext>
            </a:extLst>
          </p:cNvPr>
          <p:cNvGrpSpPr/>
          <p:nvPr/>
        </p:nvGrpSpPr>
        <p:grpSpPr>
          <a:xfrm>
            <a:off x="1480031" y="2183002"/>
            <a:ext cx="535724" cy="2586850"/>
            <a:chOff x="1480031" y="2183002"/>
            <a:chExt cx="535724" cy="2586850"/>
          </a:xfrm>
        </p:grpSpPr>
        <p:sp>
          <p:nvSpPr>
            <p:cNvPr id="8" name="TextBox 7">
              <a:extLst>
                <a:ext uri="{FF2B5EF4-FFF2-40B4-BE49-F238E27FC236}">
                  <a16:creationId xmlns:a16="http://schemas.microsoft.com/office/drawing/2014/main" id="{8AAC91C5-B193-6DB3-1C33-97F0988E01C9}"/>
                </a:ext>
              </a:extLst>
            </p:cNvPr>
            <p:cNvSpPr txBox="1"/>
            <p:nvPr/>
          </p:nvSpPr>
          <p:spPr bwMode="auto">
            <a:xfrm>
              <a:off x="1480031" y="21830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4" name="TextBox 13">
              <a:extLst>
                <a:ext uri="{FF2B5EF4-FFF2-40B4-BE49-F238E27FC236}">
                  <a16:creationId xmlns:a16="http://schemas.microsoft.com/office/drawing/2014/main" id="{C5EFCDEB-7C22-BA06-0D14-BB860961BFC4}"/>
                </a:ext>
              </a:extLst>
            </p:cNvPr>
            <p:cNvSpPr txBox="1"/>
            <p:nvPr/>
          </p:nvSpPr>
          <p:spPr bwMode="auto">
            <a:xfrm>
              <a:off x="1597051" y="26343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6" name="TextBox 15">
              <a:extLst>
                <a:ext uri="{FF2B5EF4-FFF2-40B4-BE49-F238E27FC236}">
                  <a16:creationId xmlns:a16="http://schemas.microsoft.com/office/drawing/2014/main" id="{CDFD13D1-20B1-7FFD-858A-690C959324AE}"/>
                </a:ext>
              </a:extLst>
            </p:cNvPr>
            <p:cNvSpPr txBox="1"/>
            <p:nvPr/>
          </p:nvSpPr>
          <p:spPr bwMode="auto">
            <a:xfrm>
              <a:off x="1597051" y="307436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1" name="TextBox 20">
              <a:extLst>
                <a:ext uri="{FF2B5EF4-FFF2-40B4-BE49-F238E27FC236}">
                  <a16:creationId xmlns:a16="http://schemas.microsoft.com/office/drawing/2014/main" id="{9AD54698-BF6B-74D1-3083-0FC3A003E9F3}"/>
                </a:ext>
              </a:extLst>
            </p:cNvPr>
            <p:cNvSpPr txBox="1"/>
            <p:nvPr/>
          </p:nvSpPr>
          <p:spPr bwMode="auto">
            <a:xfrm>
              <a:off x="1597051" y="35256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53F742E4-C1F5-0619-625C-314FD6BACF5D}"/>
                </a:ext>
              </a:extLst>
            </p:cNvPr>
            <p:cNvSpPr txBox="1"/>
            <p:nvPr/>
          </p:nvSpPr>
          <p:spPr bwMode="auto">
            <a:xfrm>
              <a:off x="1597051" y="39492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DDD22EA2-3971-3A47-BD79-C0199ACEA81A}"/>
                </a:ext>
              </a:extLst>
            </p:cNvPr>
            <p:cNvSpPr txBox="1"/>
            <p:nvPr/>
          </p:nvSpPr>
          <p:spPr bwMode="auto">
            <a:xfrm>
              <a:off x="1714070" y="44005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24" name="TextBox 23">
            <a:extLst>
              <a:ext uri="{FF2B5EF4-FFF2-40B4-BE49-F238E27FC236}">
                <a16:creationId xmlns:a16="http://schemas.microsoft.com/office/drawing/2014/main" id="{F63E7589-34B2-2CB7-7642-BAEBB67190A2}"/>
              </a:ext>
            </a:extLst>
          </p:cNvPr>
          <p:cNvSpPr txBox="1"/>
          <p:nvPr/>
        </p:nvSpPr>
        <p:spPr bwMode="auto">
          <a:xfrm>
            <a:off x="3438835" y="478445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25" name="Group 24">
            <a:extLst>
              <a:ext uri="{FF2B5EF4-FFF2-40B4-BE49-F238E27FC236}">
                <a16:creationId xmlns:a16="http://schemas.microsoft.com/office/drawing/2014/main" id="{5B94ABE1-0956-DF87-035B-6ADCEB5E6600}"/>
              </a:ext>
            </a:extLst>
          </p:cNvPr>
          <p:cNvGrpSpPr/>
          <p:nvPr/>
        </p:nvGrpSpPr>
        <p:grpSpPr>
          <a:xfrm>
            <a:off x="1890763" y="4591025"/>
            <a:ext cx="3629995" cy="369332"/>
            <a:chOff x="1890763" y="4591025"/>
            <a:chExt cx="3629995" cy="369332"/>
          </a:xfrm>
        </p:grpSpPr>
        <p:sp>
          <p:nvSpPr>
            <p:cNvPr id="26" name="TextBox 25">
              <a:extLst>
                <a:ext uri="{FF2B5EF4-FFF2-40B4-BE49-F238E27FC236}">
                  <a16:creationId xmlns:a16="http://schemas.microsoft.com/office/drawing/2014/main" id="{8468C65B-2FA5-FBFF-8299-2706C3F5B2D2}"/>
                </a:ext>
              </a:extLst>
            </p:cNvPr>
            <p:cNvSpPr txBox="1"/>
            <p:nvPr/>
          </p:nvSpPr>
          <p:spPr bwMode="auto">
            <a:xfrm>
              <a:off x="1890763" y="45910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FFAD5A3C-C50A-3E8B-B8AF-BFADEC8A1A68}"/>
                </a:ext>
              </a:extLst>
            </p:cNvPr>
            <p:cNvSpPr txBox="1"/>
            <p:nvPr/>
          </p:nvSpPr>
          <p:spPr bwMode="auto">
            <a:xfrm>
              <a:off x="2540660" y="45910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8" name="TextBox 27">
              <a:extLst>
                <a:ext uri="{FF2B5EF4-FFF2-40B4-BE49-F238E27FC236}">
                  <a16:creationId xmlns:a16="http://schemas.microsoft.com/office/drawing/2014/main" id="{A3943309-A5EF-0BA2-AF7C-5A7022C3388C}"/>
                </a:ext>
              </a:extLst>
            </p:cNvPr>
            <p:cNvSpPr txBox="1"/>
            <p:nvPr/>
          </p:nvSpPr>
          <p:spPr bwMode="auto">
            <a:xfrm>
              <a:off x="3138885"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9" name="TextBox 28">
              <a:extLst>
                <a:ext uri="{FF2B5EF4-FFF2-40B4-BE49-F238E27FC236}">
                  <a16:creationId xmlns:a16="http://schemas.microsoft.com/office/drawing/2014/main" id="{1FC18FB8-036A-72AD-F14B-1575B659E49C}"/>
                </a:ext>
              </a:extLst>
            </p:cNvPr>
            <p:cNvSpPr txBox="1"/>
            <p:nvPr/>
          </p:nvSpPr>
          <p:spPr bwMode="auto">
            <a:xfrm>
              <a:off x="3788782"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0" name="TextBox 29">
              <a:extLst>
                <a:ext uri="{FF2B5EF4-FFF2-40B4-BE49-F238E27FC236}">
                  <a16:creationId xmlns:a16="http://schemas.microsoft.com/office/drawing/2014/main" id="{CEAFD26E-87B5-4377-6696-68C4E04E5696}"/>
                </a:ext>
              </a:extLst>
            </p:cNvPr>
            <p:cNvSpPr txBox="1"/>
            <p:nvPr/>
          </p:nvSpPr>
          <p:spPr bwMode="auto">
            <a:xfrm>
              <a:off x="4445320"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1" name="TextBox 30">
              <a:extLst>
                <a:ext uri="{FF2B5EF4-FFF2-40B4-BE49-F238E27FC236}">
                  <a16:creationId xmlns:a16="http://schemas.microsoft.com/office/drawing/2014/main" id="{7469DA4B-66E0-03B3-27AA-C574E83F57DA}"/>
                </a:ext>
              </a:extLst>
            </p:cNvPr>
            <p:cNvSpPr txBox="1"/>
            <p:nvPr/>
          </p:nvSpPr>
          <p:spPr bwMode="auto">
            <a:xfrm>
              <a:off x="5102054"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sp>
        <p:nvSpPr>
          <p:cNvPr id="33" name="Freeform: Shape 32">
            <a:extLst>
              <a:ext uri="{FF2B5EF4-FFF2-40B4-BE49-F238E27FC236}">
                <a16:creationId xmlns:a16="http://schemas.microsoft.com/office/drawing/2014/main" id="{BCCB7CD9-99D1-2964-2070-F065013027F1}"/>
              </a:ext>
            </a:extLst>
          </p:cNvPr>
          <p:cNvSpPr/>
          <p:nvPr/>
        </p:nvSpPr>
        <p:spPr bwMode="auto">
          <a:xfrm>
            <a:off x="2032000" y="2368550"/>
            <a:ext cx="3791280" cy="2228850"/>
          </a:xfrm>
          <a:custGeom>
            <a:avLst/>
            <a:gdLst>
              <a:gd name="connsiteX0" fmla="*/ 0 w 3930650"/>
              <a:gd name="connsiteY0" fmla="*/ 0 h 2228850"/>
              <a:gd name="connsiteX1" fmla="*/ 0 w 3930650"/>
              <a:gd name="connsiteY1" fmla="*/ 2228850 h 2228850"/>
              <a:gd name="connsiteX2" fmla="*/ 3930650 w 3930650"/>
              <a:gd name="connsiteY2" fmla="*/ 2228850 h 2228850"/>
            </a:gdLst>
            <a:ahLst/>
            <a:cxnLst>
              <a:cxn ang="0">
                <a:pos x="connsiteX0" y="connsiteY0"/>
              </a:cxn>
              <a:cxn ang="0">
                <a:pos x="connsiteX1" y="connsiteY1"/>
              </a:cxn>
              <a:cxn ang="0">
                <a:pos x="connsiteX2" y="connsiteY2"/>
              </a:cxn>
            </a:cxnLst>
            <a:rect l="l" t="t" r="r" b="b"/>
            <a:pathLst>
              <a:path w="3930650" h="2228850">
                <a:moveTo>
                  <a:pt x="0" y="0"/>
                </a:moveTo>
                <a:lnTo>
                  <a:pt x="0" y="2228850"/>
                </a:lnTo>
                <a:lnTo>
                  <a:pt x="3930650" y="2228850"/>
                </a:lnTo>
              </a:path>
            </a:pathLst>
          </a:custGeom>
          <a:noFill/>
          <a:ln w="28575">
            <a:solidFill>
              <a:schemeClr val="bg1"/>
            </a:solidFill>
            <a:miter lim="800000"/>
            <a:headEnd/>
            <a:tailEnd/>
          </a:ln>
        </p:spPr>
        <p:txBody>
          <a:bodyPr rtlCol="0" anchor="ctr"/>
          <a:lstStyle/>
          <a:p>
            <a:pPr algn="ctr"/>
            <a:endParaRPr lang="en-US"/>
          </a:p>
        </p:txBody>
      </p:sp>
      <p:grpSp>
        <p:nvGrpSpPr>
          <p:cNvPr id="34" name="Group 33">
            <a:extLst>
              <a:ext uri="{FF2B5EF4-FFF2-40B4-BE49-F238E27FC236}">
                <a16:creationId xmlns:a16="http://schemas.microsoft.com/office/drawing/2014/main" id="{063A17DD-49E1-7115-E229-1EBF8DC7B83F}"/>
              </a:ext>
            </a:extLst>
          </p:cNvPr>
          <p:cNvGrpSpPr/>
          <p:nvPr/>
        </p:nvGrpSpPr>
        <p:grpSpPr>
          <a:xfrm>
            <a:off x="1952625" y="2372320"/>
            <a:ext cx="95250" cy="2228750"/>
            <a:chOff x="1731494" y="2372320"/>
            <a:chExt cx="1169353" cy="2228750"/>
          </a:xfrm>
        </p:grpSpPr>
        <p:cxnSp>
          <p:nvCxnSpPr>
            <p:cNvPr id="35" name="Straight Connector 34">
              <a:extLst>
                <a:ext uri="{FF2B5EF4-FFF2-40B4-BE49-F238E27FC236}">
                  <a16:creationId xmlns:a16="http://schemas.microsoft.com/office/drawing/2014/main" id="{C0BA670E-2E24-5ED7-B1AD-0B48C1A67A5A}"/>
                </a:ext>
              </a:extLst>
            </p:cNvPr>
            <p:cNvCxnSpPr/>
            <p:nvPr/>
          </p:nvCxnSpPr>
          <p:spPr bwMode="auto">
            <a:xfrm>
              <a:off x="1731494" y="2372320"/>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CD1F2BF-F1FA-C1A3-E6FE-60D758DA2DC2}"/>
                </a:ext>
              </a:extLst>
            </p:cNvPr>
            <p:cNvCxnSpPr/>
            <p:nvPr/>
          </p:nvCxnSpPr>
          <p:spPr bwMode="auto">
            <a:xfrm>
              <a:off x="1731494" y="2818972"/>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36E8DE2-AD07-6D63-CF7A-E562D56E4791}"/>
                </a:ext>
              </a:extLst>
            </p:cNvPr>
            <p:cNvCxnSpPr/>
            <p:nvPr/>
          </p:nvCxnSpPr>
          <p:spPr bwMode="auto">
            <a:xfrm>
              <a:off x="1731494" y="3268561"/>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7BA18A8-135C-495F-1F73-2F6B0C4842A9}"/>
                </a:ext>
              </a:extLst>
            </p:cNvPr>
            <p:cNvCxnSpPr/>
            <p:nvPr/>
          </p:nvCxnSpPr>
          <p:spPr bwMode="auto">
            <a:xfrm>
              <a:off x="1731494" y="3715213"/>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0C059F0-7D04-8DA9-09E0-589059850729}"/>
                </a:ext>
              </a:extLst>
            </p:cNvPr>
            <p:cNvCxnSpPr/>
            <p:nvPr/>
          </p:nvCxnSpPr>
          <p:spPr bwMode="auto">
            <a:xfrm>
              <a:off x="1731494" y="4154418"/>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480578C-1B3B-0B74-88E9-D497EC6613C0}"/>
                </a:ext>
              </a:extLst>
            </p:cNvPr>
            <p:cNvCxnSpPr/>
            <p:nvPr/>
          </p:nvCxnSpPr>
          <p:spPr bwMode="auto">
            <a:xfrm>
              <a:off x="1731494" y="4601070"/>
              <a:ext cx="11693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10930F2C-AD0B-8E0B-2BA0-6D58B66A7BF1}"/>
              </a:ext>
            </a:extLst>
          </p:cNvPr>
          <p:cNvGrpSpPr/>
          <p:nvPr/>
        </p:nvGrpSpPr>
        <p:grpSpPr>
          <a:xfrm rot="5400000">
            <a:off x="3629755" y="2996344"/>
            <a:ext cx="90487" cy="3270377"/>
            <a:chOff x="1731494" y="2372320"/>
            <a:chExt cx="1169353" cy="2228750"/>
          </a:xfrm>
        </p:grpSpPr>
        <p:cxnSp>
          <p:nvCxnSpPr>
            <p:cNvPr id="42" name="Straight Connector 41">
              <a:extLst>
                <a:ext uri="{FF2B5EF4-FFF2-40B4-BE49-F238E27FC236}">
                  <a16:creationId xmlns:a16="http://schemas.microsoft.com/office/drawing/2014/main" id="{587F9A66-2716-8B90-C68A-1A3ECF1DE9A9}"/>
                </a:ext>
              </a:extLst>
            </p:cNvPr>
            <p:cNvCxnSpPr/>
            <p:nvPr/>
          </p:nvCxnSpPr>
          <p:spPr bwMode="auto">
            <a:xfrm>
              <a:off x="1731494" y="2372320"/>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7BC1386-D10D-24E0-92C7-08B7A08FCAAE}"/>
                </a:ext>
              </a:extLst>
            </p:cNvPr>
            <p:cNvCxnSpPr/>
            <p:nvPr/>
          </p:nvCxnSpPr>
          <p:spPr bwMode="auto">
            <a:xfrm>
              <a:off x="1731494" y="2818972"/>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009DBB8-3B83-E380-3B08-6B6B11141D4D}"/>
                </a:ext>
              </a:extLst>
            </p:cNvPr>
            <p:cNvCxnSpPr/>
            <p:nvPr/>
          </p:nvCxnSpPr>
          <p:spPr bwMode="auto">
            <a:xfrm>
              <a:off x="1731494" y="3268561"/>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C6E26CD-AAB7-D0CD-1DF0-27D6CF0A538C}"/>
                </a:ext>
              </a:extLst>
            </p:cNvPr>
            <p:cNvCxnSpPr/>
            <p:nvPr/>
          </p:nvCxnSpPr>
          <p:spPr bwMode="auto">
            <a:xfrm>
              <a:off x="1731494" y="3715213"/>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089B57C-A29A-83B5-05D2-8BDEFD74498B}"/>
                </a:ext>
              </a:extLst>
            </p:cNvPr>
            <p:cNvCxnSpPr/>
            <p:nvPr/>
          </p:nvCxnSpPr>
          <p:spPr bwMode="auto">
            <a:xfrm>
              <a:off x="1731494" y="4154418"/>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A663D9A-89B5-5D7F-2DB6-5658071CD1F5}"/>
                </a:ext>
              </a:extLst>
            </p:cNvPr>
            <p:cNvCxnSpPr/>
            <p:nvPr/>
          </p:nvCxnSpPr>
          <p:spPr bwMode="auto">
            <a:xfrm>
              <a:off x="1731494" y="4601070"/>
              <a:ext cx="11693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C15A5D1F-3EB1-C517-A033-13F040016710}"/>
              </a:ext>
            </a:extLst>
          </p:cNvPr>
          <p:cNvGrpSpPr/>
          <p:nvPr/>
        </p:nvGrpSpPr>
        <p:grpSpPr>
          <a:xfrm>
            <a:off x="1812215" y="5132079"/>
            <a:ext cx="3637210" cy="523220"/>
            <a:chOff x="1812215" y="4591025"/>
            <a:chExt cx="3637210" cy="523220"/>
          </a:xfrm>
        </p:grpSpPr>
        <p:sp>
          <p:nvSpPr>
            <p:cNvPr id="50" name="TextBox 49">
              <a:extLst>
                <a:ext uri="{FF2B5EF4-FFF2-40B4-BE49-F238E27FC236}">
                  <a16:creationId xmlns:a16="http://schemas.microsoft.com/office/drawing/2014/main" id="{ACF8375B-848E-62BC-6036-67E5ADBE0792}"/>
                </a:ext>
              </a:extLst>
            </p:cNvPr>
            <p:cNvSpPr txBox="1"/>
            <p:nvPr/>
          </p:nvSpPr>
          <p:spPr bwMode="auto">
            <a:xfrm>
              <a:off x="1812215" y="459102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83</a:t>
              </a:r>
            </a:p>
          </p:txBody>
        </p:sp>
        <p:sp>
          <p:nvSpPr>
            <p:cNvPr id="51" name="TextBox 50">
              <a:extLst>
                <a:ext uri="{FF2B5EF4-FFF2-40B4-BE49-F238E27FC236}">
                  <a16:creationId xmlns:a16="http://schemas.microsoft.com/office/drawing/2014/main" id="{5E34CD07-448B-2A7C-8437-52FC16D39092}"/>
                </a:ext>
              </a:extLst>
            </p:cNvPr>
            <p:cNvSpPr txBox="1"/>
            <p:nvPr/>
          </p:nvSpPr>
          <p:spPr bwMode="auto">
            <a:xfrm>
              <a:off x="2507797"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a:t>
              </a:r>
            </a:p>
          </p:txBody>
        </p:sp>
        <p:sp>
          <p:nvSpPr>
            <p:cNvPr id="52" name="TextBox 51">
              <a:extLst>
                <a:ext uri="{FF2B5EF4-FFF2-40B4-BE49-F238E27FC236}">
                  <a16:creationId xmlns:a16="http://schemas.microsoft.com/office/drawing/2014/main" id="{9C24C14D-C3A3-7070-A883-AA54113830F9}"/>
                </a:ext>
              </a:extLst>
            </p:cNvPr>
            <p:cNvSpPr txBox="1"/>
            <p:nvPr/>
          </p:nvSpPr>
          <p:spPr bwMode="auto">
            <a:xfrm>
              <a:off x="3164533"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53" name="TextBox 52">
              <a:extLst>
                <a:ext uri="{FF2B5EF4-FFF2-40B4-BE49-F238E27FC236}">
                  <a16:creationId xmlns:a16="http://schemas.microsoft.com/office/drawing/2014/main" id="{56C642E6-B81B-69C5-4A0A-1C86134C3CBD}"/>
                </a:ext>
              </a:extLst>
            </p:cNvPr>
            <p:cNvSpPr txBox="1"/>
            <p:nvPr/>
          </p:nvSpPr>
          <p:spPr bwMode="auto">
            <a:xfrm>
              <a:off x="3814430"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54" name="TextBox 53">
              <a:extLst>
                <a:ext uri="{FF2B5EF4-FFF2-40B4-BE49-F238E27FC236}">
                  <a16:creationId xmlns:a16="http://schemas.microsoft.com/office/drawing/2014/main" id="{C8380059-8F88-84D0-0DC5-EF1631BD370A}"/>
                </a:ext>
              </a:extLst>
            </p:cNvPr>
            <p:cNvSpPr txBox="1"/>
            <p:nvPr/>
          </p:nvSpPr>
          <p:spPr bwMode="auto">
            <a:xfrm>
              <a:off x="4470968"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6B363315-EF1B-59DC-0E28-2A26F69D5B18}"/>
                </a:ext>
              </a:extLst>
            </p:cNvPr>
            <p:cNvSpPr txBox="1"/>
            <p:nvPr/>
          </p:nvSpPr>
          <p:spPr bwMode="auto">
            <a:xfrm>
              <a:off x="5173387" y="459102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57" name="Freeform: Shape 56">
            <a:extLst>
              <a:ext uri="{FF2B5EF4-FFF2-40B4-BE49-F238E27FC236}">
                <a16:creationId xmlns:a16="http://schemas.microsoft.com/office/drawing/2014/main" id="{1AE879DE-815A-4E10-5120-2ED783679407}"/>
              </a:ext>
            </a:extLst>
          </p:cNvPr>
          <p:cNvSpPr/>
          <p:nvPr/>
        </p:nvSpPr>
        <p:spPr bwMode="auto">
          <a:xfrm>
            <a:off x="2051050" y="3517900"/>
            <a:ext cx="168275" cy="1057275"/>
          </a:xfrm>
          <a:custGeom>
            <a:avLst/>
            <a:gdLst>
              <a:gd name="connsiteX0" fmla="*/ 0 w 168275"/>
              <a:gd name="connsiteY0" fmla="*/ 0 h 1057275"/>
              <a:gd name="connsiteX1" fmla="*/ 168275 w 168275"/>
              <a:gd name="connsiteY1" fmla="*/ 0 h 1057275"/>
              <a:gd name="connsiteX2" fmla="*/ 168275 w 168275"/>
              <a:gd name="connsiteY2" fmla="*/ 1057275 h 1057275"/>
            </a:gdLst>
            <a:ahLst/>
            <a:cxnLst>
              <a:cxn ang="0">
                <a:pos x="connsiteX0" y="connsiteY0"/>
              </a:cxn>
              <a:cxn ang="0">
                <a:pos x="connsiteX1" y="connsiteY1"/>
              </a:cxn>
              <a:cxn ang="0">
                <a:pos x="connsiteX2" y="connsiteY2"/>
              </a:cxn>
            </a:cxnLst>
            <a:rect l="l" t="t" r="r" b="b"/>
            <a:pathLst>
              <a:path w="168275" h="1057275">
                <a:moveTo>
                  <a:pt x="0" y="0"/>
                </a:moveTo>
                <a:lnTo>
                  <a:pt x="168275" y="0"/>
                </a:lnTo>
                <a:lnTo>
                  <a:pt x="168275" y="1057275"/>
                </a:lnTo>
              </a:path>
            </a:pathLst>
          </a:custGeom>
          <a:noFill/>
          <a:ln w="28575">
            <a:solidFill>
              <a:schemeClr val="bg1">
                <a:lumMod val="50000"/>
                <a:lumOff val="50000"/>
              </a:schemeClr>
            </a:solidFill>
            <a:prstDash val="sysDash"/>
            <a:miter lim="800000"/>
            <a:headEnd/>
            <a:tailEnd/>
          </a:ln>
        </p:spPr>
        <p:txBody>
          <a:bodyPr rtlCol="0" anchor="ctr"/>
          <a:lstStyle/>
          <a:p>
            <a:pPr algn="ctr"/>
            <a:endParaRPr lang="en-US"/>
          </a:p>
        </p:txBody>
      </p:sp>
      <p:sp>
        <p:nvSpPr>
          <p:cNvPr id="58" name="Freeform: Shape 57">
            <a:extLst>
              <a:ext uri="{FF2B5EF4-FFF2-40B4-BE49-F238E27FC236}">
                <a16:creationId xmlns:a16="http://schemas.microsoft.com/office/drawing/2014/main" id="{2FAE49A3-2BFE-6B47-77E9-09C17A51377C}"/>
              </a:ext>
            </a:extLst>
          </p:cNvPr>
          <p:cNvSpPr/>
          <p:nvPr/>
        </p:nvSpPr>
        <p:spPr bwMode="auto">
          <a:xfrm>
            <a:off x="2082800" y="2428875"/>
            <a:ext cx="3324225" cy="930275"/>
          </a:xfrm>
          <a:custGeom>
            <a:avLst/>
            <a:gdLst>
              <a:gd name="connsiteX0" fmla="*/ 3324225 w 3324225"/>
              <a:gd name="connsiteY0" fmla="*/ 930275 h 930275"/>
              <a:gd name="connsiteX1" fmla="*/ 1501775 w 3324225"/>
              <a:gd name="connsiteY1" fmla="*/ 930275 h 930275"/>
              <a:gd name="connsiteX2" fmla="*/ 1501775 w 3324225"/>
              <a:gd name="connsiteY2" fmla="*/ 860425 h 930275"/>
              <a:gd name="connsiteX3" fmla="*/ 1473200 w 3324225"/>
              <a:gd name="connsiteY3" fmla="*/ 860425 h 930275"/>
              <a:gd name="connsiteX4" fmla="*/ 1473200 w 3324225"/>
              <a:gd name="connsiteY4" fmla="*/ 800100 h 930275"/>
              <a:gd name="connsiteX5" fmla="*/ 892175 w 3324225"/>
              <a:gd name="connsiteY5" fmla="*/ 800100 h 930275"/>
              <a:gd name="connsiteX6" fmla="*/ 892175 w 3324225"/>
              <a:gd name="connsiteY6" fmla="*/ 755650 h 930275"/>
              <a:gd name="connsiteX7" fmla="*/ 835025 w 3324225"/>
              <a:gd name="connsiteY7" fmla="*/ 755650 h 930275"/>
              <a:gd name="connsiteX8" fmla="*/ 835025 w 3324225"/>
              <a:gd name="connsiteY8" fmla="*/ 714375 h 930275"/>
              <a:gd name="connsiteX9" fmla="*/ 803275 w 3324225"/>
              <a:gd name="connsiteY9" fmla="*/ 714375 h 930275"/>
              <a:gd name="connsiteX10" fmla="*/ 803275 w 3324225"/>
              <a:gd name="connsiteY10" fmla="*/ 679450 h 930275"/>
              <a:gd name="connsiteX11" fmla="*/ 777875 w 3324225"/>
              <a:gd name="connsiteY11" fmla="*/ 679450 h 930275"/>
              <a:gd name="connsiteX12" fmla="*/ 777875 w 3324225"/>
              <a:gd name="connsiteY12" fmla="*/ 647700 h 930275"/>
              <a:gd name="connsiteX13" fmla="*/ 723900 w 3324225"/>
              <a:gd name="connsiteY13" fmla="*/ 647700 h 930275"/>
              <a:gd name="connsiteX14" fmla="*/ 723900 w 3324225"/>
              <a:gd name="connsiteY14" fmla="*/ 612775 h 930275"/>
              <a:gd name="connsiteX15" fmla="*/ 701675 w 3324225"/>
              <a:gd name="connsiteY15" fmla="*/ 612775 h 930275"/>
              <a:gd name="connsiteX16" fmla="*/ 701675 w 3324225"/>
              <a:gd name="connsiteY16" fmla="*/ 577850 h 930275"/>
              <a:gd name="connsiteX17" fmla="*/ 444500 w 3324225"/>
              <a:gd name="connsiteY17" fmla="*/ 577850 h 930275"/>
              <a:gd name="connsiteX18" fmla="*/ 444500 w 3324225"/>
              <a:gd name="connsiteY18" fmla="*/ 514350 h 930275"/>
              <a:gd name="connsiteX19" fmla="*/ 374650 w 3324225"/>
              <a:gd name="connsiteY19" fmla="*/ 514350 h 930275"/>
              <a:gd name="connsiteX20" fmla="*/ 374650 w 3324225"/>
              <a:gd name="connsiteY20" fmla="*/ 488950 h 930275"/>
              <a:gd name="connsiteX21" fmla="*/ 346075 w 3324225"/>
              <a:gd name="connsiteY21" fmla="*/ 488950 h 930275"/>
              <a:gd name="connsiteX22" fmla="*/ 346075 w 3324225"/>
              <a:gd name="connsiteY22" fmla="*/ 454025 h 930275"/>
              <a:gd name="connsiteX23" fmla="*/ 336550 w 3324225"/>
              <a:gd name="connsiteY23" fmla="*/ 454025 h 930275"/>
              <a:gd name="connsiteX24" fmla="*/ 336550 w 3324225"/>
              <a:gd name="connsiteY24" fmla="*/ 422275 h 930275"/>
              <a:gd name="connsiteX25" fmla="*/ 152400 w 3324225"/>
              <a:gd name="connsiteY25" fmla="*/ 422275 h 930275"/>
              <a:gd name="connsiteX26" fmla="*/ 152400 w 3324225"/>
              <a:gd name="connsiteY26" fmla="*/ 342900 h 930275"/>
              <a:gd name="connsiteX27" fmla="*/ 95250 w 3324225"/>
              <a:gd name="connsiteY27" fmla="*/ 342900 h 930275"/>
              <a:gd name="connsiteX28" fmla="*/ 95250 w 3324225"/>
              <a:gd name="connsiteY28" fmla="*/ 317500 h 930275"/>
              <a:gd name="connsiteX29" fmla="*/ 66675 w 3324225"/>
              <a:gd name="connsiteY29" fmla="*/ 317500 h 930275"/>
              <a:gd name="connsiteX30" fmla="*/ 66675 w 3324225"/>
              <a:gd name="connsiteY30" fmla="*/ 180975 h 930275"/>
              <a:gd name="connsiteX31" fmla="*/ 44450 w 3324225"/>
              <a:gd name="connsiteY31" fmla="*/ 180975 h 930275"/>
              <a:gd name="connsiteX32" fmla="*/ 44450 w 3324225"/>
              <a:gd name="connsiteY32" fmla="*/ 88900 h 930275"/>
              <a:gd name="connsiteX33" fmla="*/ 25400 w 3324225"/>
              <a:gd name="connsiteY33" fmla="*/ 88900 h 930275"/>
              <a:gd name="connsiteX34" fmla="*/ 25400 w 3324225"/>
              <a:gd name="connsiteY34" fmla="*/ 57150 h 930275"/>
              <a:gd name="connsiteX35" fmla="*/ 25400 w 3324225"/>
              <a:gd name="connsiteY35" fmla="*/ 34925 h 930275"/>
              <a:gd name="connsiteX36" fmla="*/ 0 w 3324225"/>
              <a:gd name="connsiteY36" fmla="*/ 34925 h 930275"/>
              <a:gd name="connsiteX37" fmla="*/ 0 w 3324225"/>
              <a:gd name="connsiteY37" fmla="*/ 0 h 93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24225" h="930275">
                <a:moveTo>
                  <a:pt x="3324225" y="930275"/>
                </a:moveTo>
                <a:lnTo>
                  <a:pt x="1501775" y="930275"/>
                </a:lnTo>
                <a:lnTo>
                  <a:pt x="1501775" y="860425"/>
                </a:lnTo>
                <a:lnTo>
                  <a:pt x="1473200" y="860425"/>
                </a:lnTo>
                <a:lnTo>
                  <a:pt x="1473200" y="800100"/>
                </a:lnTo>
                <a:lnTo>
                  <a:pt x="892175" y="800100"/>
                </a:lnTo>
                <a:lnTo>
                  <a:pt x="892175" y="755650"/>
                </a:lnTo>
                <a:lnTo>
                  <a:pt x="835025" y="755650"/>
                </a:lnTo>
                <a:lnTo>
                  <a:pt x="835025" y="714375"/>
                </a:lnTo>
                <a:lnTo>
                  <a:pt x="803275" y="714375"/>
                </a:lnTo>
                <a:lnTo>
                  <a:pt x="803275" y="679450"/>
                </a:lnTo>
                <a:lnTo>
                  <a:pt x="777875" y="679450"/>
                </a:lnTo>
                <a:lnTo>
                  <a:pt x="777875" y="647700"/>
                </a:lnTo>
                <a:lnTo>
                  <a:pt x="723900" y="647700"/>
                </a:lnTo>
                <a:lnTo>
                  <a:pt x="723900" y="612775"/>
                </a:lnTo>
                <a:lnTo>
                  <a:pt x="701675" y="612775"/>
                </a:lnTo>
                <a:lnTo>
                  <a:pt x="701675" y="577850"/>
                </a:lnTo>
                <a:lnTo>
                  <a:pt x="444500" y="577850"/>
                </a:lnTo>
                <a:lnTo>
                  <a:pt x="444500" y="514350"/>
                </a:lnTo>
                <a:lnTo>
                  <a:pt x="374650" y="514350"/>
                </a:lnTo>
                <a:lnTo>
                  <a:pt x="374650" y="488950"/>
                </a:lnTo>
                <a:lnTo>
                  <a:pt x="346075" y="488950"/>
                </a:lnTo>
                <a:lnTo>
                  <a:pt x="346075" y="454025"/>
                </a:lnTo>
                <a:lnTo>
                  <a:pt x="336550" y="454025"/>
                </a:lnTo>
                <a:lnTo>
                  <a:pt x="336550" y="422275"/>
                </a:lnTo>
                <a:lnTo>
                  <a:pt x="152400" y="422275"/>
                </a:lnTo>
                <a:lnTo>
                  <a:pt x="152400" y="342900"/>
                </a:lnTo>
                <a:lnTo>
                  <a:pt x="95250" y="342900"/>
                </a:lnTo>
                <a:lnTo>
                  <a:pt x="95250" y="317500"/>
                </a:lnTo>
                <a:lnTo>
                  <a:pt x="66675" y="317500"/>
                </a:lnTo>
                <a:lnTo>
                  <a:pt x="66675" y="180975"/>
                </a:lnTo>
                <a:lnTo>
                  <a:pt x="44450" y="180975"/>
                </a:lnTo>
                <a:lnTo>
                  <a:pt x="44450" y="88900"/>
                </a:lnTo>
                <a:lnTo>
                  <a:pt x="25400" y="88900"/>
                </a:lnTo>
                <a:lnTo>
                  <a:pt x="25400" y="57150"/>
                </a:lnTo>
                <a:lnTo>
                  <a:pt x="25400" y="34925"/>
                </a:lnTo>
                <a:lnTo>
                  <a:pt x="0" y="34925"/>
                </a:lnTo>
                <a:lnTo>
                  <a:pt x="0" y="0"/>
                </a:lnTo>
              </a:path>
            </a:pathLst>
          </a:custGeom>
          <a:noFill/>
          <a:ln w="28575">
            <a:solidFill>
              <a:schemeClr val="accent1"/>
            </a:solidFill>
            <a:miter lim="800000"/>
            <a:headEnd/>
            <a:tailEnd/>
          </a:ln>
        </p:spPr>
        <p:txBody>
          <a:bodyPr rtlCol="0" anchor="ctr"/>
          <a:lstStyle/>
          <a:p>
            <a:pPr algn="ctr"/>
            <a:endParaRPr lang="en-US"/>
          </a:p>
        </p:txBody>
      </p:sp>
      <p:sp>
        <p:nvSpPr>
          <p:cNvPr id="59" name="Freeform: Shape 58">
            <a:extLst>
              <a:ext uri="{FF2B5EF4-FFF2-40B4-BE49-F238E27FC236}">
                <a16:creationId xmlns:a16="http://schemas.microsoft.com/office/drawing/2014/main" id="{D25B2085-C3F4-F54E-A21B-8E6708AF8DA6}"/>
              </a:ext>
            </a:extLst>
          </p:cNvPr>
          <p:cNvSpPr/>
          <p:nvPr/>
        </p:nvSpPr>
        <p:spPr bwMode="auto">
          <a:xfrm>
            <a:off x="2047875" y="2387600"/>
            <a:ext cx="2409825" cy="1689100"/>
          </a:xfrm>
          <a:custGeom>
            <a:avLst/>
            <a:gdLst>
              <a:gd name="connsiteX0" fmla="*/ 2409825 w 2409825"/>
              <a:gd name="connsiteY0" fmla="*/ 1689100 h 1689100"/>
              <a:gd name="connsiteX1" fmla="*/ 882650 w 2409825"/>
              <a:gd name="connsiteY1" fmla="*/ 1689100 h 1689100"/>
              <a:gd name="connsiteX2" fmla="*/ 882650 w 2409825"/>
              <a:gd name="connsiteY2" fmla="*/ 1628775 h 1689100"/>
              <a:gd name="connsiteX3" fmla="*/ 746125 w 2409825"/>
              <a:gd name="connsiteY3" fmla="*/ 1628775 h 1689100"/>
              <a:gd name="connsiteX4" fmla="*/ 746125 w 2409825"/>
              <a:gd name="connsiteY4" fmla="*/ 1549400 h 1689100"/>
              <a:gd name="connsiteX5" fmla="*/ 714375 w 2409825"/>
              <a:gd name="connsiteY5" fmla="*/ 1549400 h 1689100"/>
              <a:gd name="connsiteX6" fmla="*/ 714375 w 2409825"/>
              <a:gd name="connsiteY6" fmla="*/ 1492250 h 1689100"/>
              <a:gd name="connsiteX7" fmla="*/ 527050 w 2409825"/>
              <a:gd name="connsiteY7" fmla="*/ 1492250 h 1689100"/>
              <a:gd name="connsiteX8" fmla="*/ 527050 w 2409825"/>
              <a:gd name="connsiteY8" fmla="*/ 1425575 h 1689100"/>
              <a:gd name="connsiteX9" fmla="*/ 479425 w 2409825"/>
              <a:gd name="connsiteY9" fmla="*/ 1425575 h 1689100"/>
              <a:gd name="connsiteX10" fmla="*/ 479425 w 2409825"/>
              <a:gd name="connsiteY10" fmla="*/ 1365250 h 1689100"/>
              <a:gd name="connsiteX11" fmla="*/ 469900 w 2409825"/>
              <a:gd name="connsiteY11" fmla="*/ 1365250 h 1689100"/>
              <a:gd name="connsiteX12" fmla="*/ 469900 w 2409825"/>
              <a:gd name="connsiteY12" fmla="*/ 1323975 h 1689100"/>
              <a:gd name="connsiteX13" fmla="*/ 349250 w 2409825"/>
              <a:gd name="connsiteY13" fmla="*/ 1323975 h 1689100"/>
              <a:gd name="connsiteX14" fmla="*/ 349250 w 2409825"/>
              <a:gd name="connsiteY14" fmla="*/ 1273175 h 1689100"/>
              <a:gd name="connsiteX15" fmla="*/ 212725 w 2409825"/>
              <a:gd name="connsiteY15" fmla="*/ 1273175 h 1689100"/>
              <a:gd name="connsiteX16" fmla="*/ 212725 w 2409825"/>
              <a:gd name="connsiteY16" fmla="*/ 1209675 h 1689100"/>
              <a:gd name="connsiteX17" fmla="*/ 184150 w 2409825"/>
              <a:gd name="connsiteY17" fmla="*/ 1209675 h 1689100"/>
              <a:gd name="connsiteX18" fmla="*/ 184150 w 2409825"/>
              <a:gd name="connsiteY18" fmla="*/ 1136650 h 1689100"/>
              <a:gd name="connsiteX19" fmla="*/ 152400 w 2409825"/>
              <a:gd name="connsiteY19" fmla="*/ 1136650 h 1689100"/>
              <a:gd name="connsiteX20" fmla="*/ 152400 w 2409825"/>
              <a:gd name="connsiteY20" fmla="*/ 1092200 h 1689100"/>
              <a:gd name="connsiteX21" fmla="*/ 111125 w 2409825"/>
              <a:gd name="connsiteY21" fmla="*/ 1092200 h 1689100"/>
              <a:gd name="connsiteX22" fmla="*/ 111125 w 2409825"/>
              <a:gd name="connsiteY22" fmla="*/ 1009650 h 1689100"/>
              <a:gd name="connsiteX23" fmla="*/ 92075 w 2409825"/>
              <a:gd name="connsiteY23" fmla="*/ 1009650 h 1689100"/>
              <a:gd name="connsiteX24" fmla="*/ 92075 w 2409825"/>
              <a:gd name="connsiteY24" fmla="*/ 914400 h 1689100"/>
              <a:gd name="connsiteX25" fmla="*/ 76200 w 2409825"/>
              <a:gd name="connsiteY25" fmla="*/ 914400 h 1689100"/>
              <a:gd name="connsiteX26" fmla="*/ 76200 w 2409825"/>
              <a:gd name="connsiteY26" fmla="*/ 838200 h 1689100"/>
              <a:gd name="connsiteX27" fmla="*/ 50800 w 2409825"/>
              <a:gd name="connsiteY27" fmla="*/ 838200 h 1689100"/>
              <a:gd name="connsiteX28" fmla="*/ 50800 w 2409825"/>
              <a:gd name="connsiteY28" fmla="*/ 701675 h 1689100"/>
              <a:gd name="connsiteX29" fmla="*/ 50800 w 2409825"/>
              <a:gd name="connsiteY29" fmla="*/ 695325 h 1689100"/>
              <a:gd name="connsiteX30" fmla="*/ 50800 w 2409825"/>
              <a:gd name="connsiteY30" fmla="*/ 606425 h 1689100"/>
              <a:gd name="connsiteX31" fmla="*/ 50800 w 2409825"/>
              <a:gd name="connsiteY31" fmla="*/ 606425 h 1689100"/>
              <a:gd name="connsiteX32" fmla="*/ 38100 w 2409825"/>
              <a:gd name="connsiteY32" fmla="*/ 606425 h 1689100"/>
              <a:gd name="connsiteX33" fmla="*/ 38100 w 2409825"/>
              <a:gd name="connsiteY33" fmla="*/ 0 h 1689100"/>
              <a:gd name="connsiteX34" fmla="*/ 0 w 2409825"/>
              <a:gd name="connsiteY34" fmla="*/ 0 h 168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09825" h="1689100">
                <a:moveTo>
                  <a:pt x="2409825" y="1689100"/>
                </a:moveTo>
                <a:lnTo>
                  <a:pt x="882650" y="1689100"/>
                </a:lnTo>
                <a:lnTo>
                  <a:pt x="882650" y="1628775"/>
                </a:lnTo>
                <a:lnTo>
                  <a:pt x="746125" y="1628775"/>
                </a:lnTo>
                <a:lnTo>
                  <a:pt x="746125" y="1549400"/>
                </a:lnTo>
                <a:lnTo>
                  <a:pt x="714375" y="1549400"/>
                </a:lnTo>
                <a:lnTo>
                  <a:pt x="714375" y="1492250"/>
                </a:lnTo>
                <a:lnTo>
                  <a:pt x="527050" y="1492250"/>
                </a:lnTo>
                <a:lnTo>
                  <a:pt x="527050" y="1425575"/>
                </a:lnTo>
                <a:lnTo>
                  <a:pt x="479425" y="1425575"/>
                </a:lnTo>
                <a:lnTo>
                  <a:pt x="479425" y="1365250"/>
                </a:lnTo>
                <a:lnTo>
                  <a:pt x="469900" y="1365250"/>
                </a:lnTo>
                <a:lnTo>
                  <a:pt x="469900" y="1323975"/>
                </a:lnTo>
                <a:lnTo>
                  <a:pt x="349250" y="1323975"/>
                </a:lnTo>
                <a:lnTo>
                  <a:pt x="349250" y="1273175"/>
                </a:lnTo>
                <a:lnTo>
                  <a:pt x="212725" y="1273175"/>
                </a:lnTo>
                <a:lnTo>
                  <a:pt x="212725" y="1209675"/>
                </a:lnTo>
                <a:lnTo>
                  <a:pt x="184150" y="1209675"/>
                </a:lnTo>
                <a:lnTo>
                  <a:pt x="184150" y="1136650"/>
                </a:lnTo>
                <a:lnTo>
                  <a:pt x="152400" y="1136650"/>
                </a:lnTo>
                <a:lnTo>
                  <a:pt x="152400" y="1092200"/>
                </a:lnTo>
                <a:lnTo>
                  <a:pt x="111125" y="1092200"/>
                </a:lnTo>
                <a:lnTo>
                  <a:pt x="111125" y="1009650"/>
                </a:lnTo>
                <a:lnTo>
                  <a:pt x="92075" y="1009650"/>
                </a:lnTo>
                <a:lnTo>
                  <a:pt x="92075" y="914400"/>
                </a:lnTo>
                <a:lnTo>
                  <a:pt x="76200" y="914400"/>
                </a:lnTo>
                <a:lnTo>
                  <a:pt x="76200" y="838200"/>
                </a:lnTo>
                <a:lnTo>
                  <a:pt x="50800" y="838200"/>
                </a:lnTo>
                <a:lnTo>
                  <a:pt x="50800" y="701675"/>
                </a:lnTo>
                <a:lnTo>
                  <a:pt x="50800" y="695325"/>
                </a:lnTo>
                <a:lnTo>
                  <a:pt x="50800" y="606425"/>
                </a:lnTo>
                <a:lnTo>
                  <a:pt x="50800" y="606425"/>
                </a:lnTo>
                <a:lnTo>
                  <a:pt x="38100" y="606425"/>
                </a:lnTo>
                <a:lnTo>
                  <a:pt x="3810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60" name="TextBox 59">
            <a:extLst>
              <a:ext uri="{FF2B5EF4-FFF2-40B4-BE49-F238E27FC236}">
                <a16:creationId xmlns:a16="http://schemas.microsoft.com/office/drawing/2014/main" id="{245E4776-D729-8C4B-08DF-AC11A173F88C}"/>
              </a:ext>
            </a:extLst>
          </p:cNvPr>
          <p:cNvSpPr txBox="1"/>
          <p:nvPr/>
        </p:nvSpPr>
        <p:spPr bwMode="auto">
          <a:xfrm>
            <a:off x="5415799" y="4916635"/>
            <a:ext cx="1506631" cy="73866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dirty="0">
                <a:solidFill>
                  <a:schemeClr val="accent1"/>
                </a:solidFill>
                <a:latin typeface="Calibri" panose="020F0502020204030204" pitchFamily="34" charset="0"/>
              </a:rPr>
              <a:t>Selpercatinib</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CT + pembro</a:t>
            </a:r>
          </a:p>
        </p:txBody>
      </p:sp>
      <p:grpSp>
        <p:nvGrpSpPr>
          <p:cNvPr id="61" name="Group 60">
            <a:extLst>
              <a:ext uri="{FF2B5EF4-FFF2-40B4-BE49-F238E27FC236}">
                <a16:creationId xmlns:a16="http://schemas.microsoft.com/office/drawing/2014/main" id="{7AD41576-7584-8522-73BF-4FDBA1DBA127}"/>
              </a:ext>
            </a:extLst>
          </p:cNvPr>
          <p:cNvGrpSpPr/>
          <p:nvPr/>
        </p:nvGrpSpPr>
        <p:grpSpPr>
          <a:xfrm>
            <a:off x="6512692" y="2183002"/>
            <a:ext cx="535724" cy="2586850"/>
            <a:chOff x="1480031" y="2183002"/>
            <a:chExt cx="535724" cy="2586850"/>
          </a:xfrm>
        </p:grpSpPr>
        <p:sp>
          <p:nvSpPr>
            <p:cNvPr id="62" name="TextBox 61">
              <a:extLst>
                <a:ext uri="{FF2B5EF4-FFF2-40B4-BE49-F238E27FC236}">
                  <a16:creationId xmlns:a16="http://schemas.microsoft.com/office/drawing/2014/main" id="{64E0613A-351C-CE30-F8FD-61D27F16CA8C}"/>
                </a:ext>
              </a:extLst>
            </p:cNvPr>
            <p:cNvSpPr txBox="1"/>
            <p:nvPr/>
          </p:nvSpPr>
          <p:spPr bwMode="auto">
            <a:xfrm>
              <a:off x="1480031" y="21830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3" name="TextBox 62">
              <a:extLst>
                <a:ext uri="{FF2B5EF4-FFF2-40B4-BE49-F238E27FC236}">
                  <a16:creationId xmlns:a16="http://schemas.microsoft.com/office/drawing/2014/main" id="{25E4D89E-ACB4-ADEB-EA40-89B0F8E19B30}"/>
                </a:ext>
              </a:extLst>
            </p:cNvPr>
            <p:cNvSpPr txBox="1"/>
            <p:nvPr/>
          </p:nvSpPr>
          <p:spPr bwMode="auto">
            <a:xfrm>
              <a:off x="1597051" y="26343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4" name="TextBox 63">
              <a:extLst>
                <a:ext uri="{FF2B5EF4-FFF2-40B4-BE49-F238E27FC236}">
                  <a16:creationId xmlns:a16="http://schemas.microsoft.com/office/drawing/2014/main" id="{EF1D26B8-772A-26AB-6B95-F9551954E2EC}"/>
                </a:ext>
              </a:extLst>
            </p:cNvPr>
            <p:cNvSpPr txBox="1"/>
            <p:nvPr/>
          </p:nvSpPr>
          <p:spPr bwMode="auto">
            <a:xfrm>
              <a:off x="1597051" y="307436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5" name="TextBox 64">
              <a:extLst>
                <a:ext uri="{FF2B5EF4-FFF2-40B4-BE49-F238E27FC236}">
                  <a16:creationId xmlns:a16="http://schemas.microsoft.com/office/drawing/2014/main" id="{FEAD7E83-3276-D4F3-40E7-88B4094A26B5}"/>
                </a:ext>
              </a:extLst>
            </p:cNvPr>
            <p:cNvSpPr txBox="1"/>
            <p:nvPr/>
          </p:nvSpPr>
          <p:spPr bwMode="auto">
            <a:xfrm>
              <a:off x="1597051" y="35256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6" name="TextBox 65">
              <a:extLst>
                <a:ext uri="{FF2B5EF4-FFF2-40B4-BE49-F238E27FC236}">
                  <a16:creationId xmlns:a16="http://schemas.microsoft.com/office/drawing/2014/main" id="{BDBCC1FA-7811-467D-EB3B-1AF18BB373DA}"/>
                </a:ext>
              </a:extLst>
            </p:cNvPr>
            <p:cNvSpPr txBox="1"/>
            <p:nvPr/>
          </p:nvSpPr>
          <p:spPr bwMode="auto">
            <a:xfrm>
              <a:off x="1597051" y="39492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7" name="TextBox 66">
              <a:extLst>
                <a:ext uri="{FF2B5EF4-FFF2-40B4-BE49-F238E27FC236}">
                  <a16:creationId xmlns:a16="http://schemas.microsoft.com/office/drawing/2014/main" id="{5F463846-2250-42D5-C9FB-E2B280FAC293}"/>
                </a:ext>
              </a:extLst>
            </p:cNvPr>
            <p:cNvSpPr txBox="1"/>
            <p:nvPr/>
          </p:nvSpPr>
          <p:spPr bwMode="auto">
            <a:xfrm>
              <a:off x="1714070" y="44005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68" name="TextBox 67">
            <a:extLst>
              <a:ext uri="{FF2B5EF4-FFF2-40B4-BE49-F238E27FC236}">
                <a16:creationId xmlns:a16="http://schemas.microsoft.com/office/drawing/2014/main" id="{B505E2E7-05C2-C713-D5D5-B2A6AE4DB851}"/>
              </a:ext>
            </a:extLst>
          </p:cNvPr>
          <p:cNvSpPr txBox="1"/>
          <p:nvPr/>
        </p:nvSpPr>
        <p:spPr bwMode="auto">
          <a:xfrm>
            <a:off x="8471496" y="478445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69" name="Group 68">
            <a:extLst>
              <a:ext uri="{FF2B5EF4-FFF2-40B4-BE49-F238E27FC236}">
                <a16:creationId xmlns:a16="http://schemas.microsoft.com/office/drawing/2014/main" id="{664A9970-F45C-8E83-EE2F-A2701CAE7F84}"/>
              </a:ext>
            </a:extLst>
          </p:cNvPr>
          <p:cNvGrpSpPr/>
          <p:nvPr/>
        </p:nvGrpSpPr>
        <p:grpSpPr>
          <a:xfrm>
            <a:off x="6923424" y="4591025"/>
            <a:ext cx="3629995" cy="369332"/>
            <a:chOff x="1890763" y="4591025"/>
            <a:chExt cx="3629995" cy="369332"/>
          </a:xfrm>
        </p:grpSpPr>
        <p:sp>
          <p:nvSpPr>
            <p:cNvPr id="70" name="TextBox 69">
              <a:extLst>
                <a:ext uri="{FF2B5EF4-FFF2-40B4-BE49-F238E27FC236}">
                  <a16:creationId xmlns:a16="http://schemas.microsoft.com/office/drawing/2014/main" id="{1FC0B0CA-850C-CD3D-4A94-B6C4EE7CC4A3}"/>
                </a:ext>
              </a:extLst>
            </p:cNvPr>
            <p:cNvSpPr txBox="1"/>
            <p:nvPr/>
          </p:nvSpPr>
          <p:spPr bwMode="auto">
            <a:xfrm>
              <a:off x="1890763" y="45910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9C2D1713-9898-C398-3F06-2FFFCA0BC688}"/>
                </a:ext>
              </a:extLst>
            </p:cNvPr>
            <p:cNvSpPr txBox="1"/>
            <p:nvPr/>
          </p:nvSpPr>
          <p:spPr bwMode="auto">
            <a:xfrm>
              <a:off x="2540660" y="45910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72" name="TextBox 71">
              <a:extLst>
                <a:ext uri="{FF2B5EF4-FFF2-40B4-BE49-F238E27FC236}">
                  <a16:creationId xmlns:a16="http://schemas.microsoft.com/office/drawing/2014/main" id="{AD392BA0-1BFC-5EF7-B0F5-4C80DD0B091E}"/>
                </a:ext>
              </a:extLst>
            </p:cNvPr>
            <p:cNvSpPr txBox="1"/>
            <p:nvPr/>
          </p:nvSpPr>
          <p:spPr bwMode="auto">
            <a:xfrm>
              <a:off x="3138885"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73" name="TextBox 72">
              <a:extLst>
                <a:ext uri="{FF2B5EF4-FFF2-40B4-BE49-F238E27FC236}">
                  <a16:creationId xmlns:a16="http://schemas.microsoft.com/office/drawing/2014/main" id="{E72DDA72-F040-A469-3936-64F4261E011F}"/>
                </a:ext>
              </a:extLst>
            </p:cNvPr>
            <p:cNvSpPr txBox="1"/>
            <p:nvPr/>
          </p:nvSpPr>
          <p:spPr bwMode="auto">
            <a:xfrm>
              <a:off x="3788782"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74" name="TextBox 73">
              <a:extLst>
                <a:ext uri="{FF2B5EF4-FFF2-40B4-BE49-F238E27FC236}">
                  <a16:creationId xmlns:a16="http://schemas.microsoft.com/office/drawing/2014/main" id="{99FE9743-642B-59CF-D837-25357A087F96}"/>
                </a:ext>
              </a:extLst>
            </p:cNvPr>
            <p:cNvSpPr txBox="1"/>
            <p:nvPr/>
          </p:nvSpPr>
          <p:spPr bwMode="auto">
            <a:xfrm>
              <a:off x="4445320"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75" name="TextBox 74">
              <a:extLst>
                <a:ext uri="{FF2B5EF4-FFF2-40B4-BE49-F238E27FC236}">
                  <a16:creationId xmlns:a16="http://schemas.microsoft.com/office/drawing/2014/main" id="{21628827-AAFD-DCE2-A241-D193A49A1843}"/>
                </a:ext>
              </a:extLst>
            </p:cNvPr>
            <p:cNvSpPr txBox="1"/>
            <p:nvPr/>
          </p:nvSpPr>
          <p:spPr bwMode="auto">
            <a:xfrm>
              <a:off x="5102054" y="4591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sp>
        <p:nvSpPr>
          <p:cNvPr id="76" name="Freeform: Shape 75">
            <a:extLst>
              <a:ext uri="{FF2B5EF4-FFF2-40B4-BE49-F238E27FC236}">
                <a16:creationId xmlns:a16="http://schemas.microsoft.com/office/drawing/2014/main" id="{A4F3FFAE-3A18-E838-D954-BC36E7C858A8}"/>
              </a:ext>
            </a:extLst>
          </p:cNvPr>
          <p:cNvSpPr/>
          <p:nvPr/>
        </p:nvSpPr>
        <p:spPr bwMode="auto">
          <a:xfrm>
            <a:off x="7064661" y="2368550"/>
            <a:ext cx="3791280" cy="2228850"/>
          </a:xfrm>
          <a:custGeom>
            <a:avLst/>
            <a:gdLst>
              <a:gd name="connsiteX0" fmla="*/ 0 w 3930650"/>
              <a:gd name="connsiteY0" fmla="*/ 0 h 2228850"/>
              <a:gd name="connsiteX1" fmla="*/ 0 w 3930650"/>
              <a:gd name="connsiteY1" fmla="*/ 2228850 h 2228850"/>
              <a:gd name="connsiteX2" fmla="*/ 3930650 w 3930650"/>
              <a:gd name="connsiteY2" fmla="*/ 2228850 h 2228850"/>
            </a:gdLst>
            <a:ahLst/>
            <a:cxnLst>
              <a:cxn ang="0">
                <a:pos x="connsiteX0" y="connsiteY0"/>
              </a:cxn>
              <a:cxn ang="0">
                <a:pos x="connsiteX1" y="connsiteY1"/>
              </a:cxn>
              <a:cxn ang="0">
                <a:pos x="connsiteX2" y="connsiteY2"/>
              </a:cxn>
            </a:cxnLst>
            <a:rect l="l" t="t" r="r" b="b"/>
            <a:pathLst>
              <a:path w="3930650" h="2228850">
                <a:moveTo>
                  <a:pt x="0" y="0"/>
                </a:moveTo>
                <a:lnTo>
                  <a:pt x="0" y="2228850"/>
                </a:lnTo>
                <a:lnTo>
                  <a:pt x="3930650" y="2228850"/>
                </a:lnTo>
              </a:path>
            </a:pathLst>
          </a:custGeom>
          <a:noFill/>
          <a:ln w="28575">
            <a:solidFill>
              <a:schemeClr val="bg1"/>
            </a:solidFill>
            <a:miter lim="800000"/>
            <a:headEnd/>
            <a:tailEnd/>
          </a:ln>
        </p:spPr>
        <p:txBody>
          <a:bodyPr rtlCol="0" anchor="ctr"/>
          <a:lstStyle/>
          <a:p>
            <a:pPr algn="ctr"/>
            <a:endParaRPr lang="en-US"/>
          </a:p>
        </p:txBody>
      </p:sp>
      <p:grpSp>
        <p:nvGrpSpPr>
          <p:cNvPr id="77" name="Group 76">
            <a:extLst>
              <a:ext uri="{FF2B5EF4-FFF2-40B4-BE49-F238E27FC236}">
                <a16:creationId xmlns:a16="http://schemas.microsoft.com/office/drawing/2014/main" id="{65B08DA4-B2A0-00F5-033F-B3EA4907F9E6}"/>
              </a:ext>
            </a:extLst>
          </p:cNvPr>
          <p:cNvGrpSpPr/>
          <p:nvPr/>
        </p:nvGrpSpPr>
        <p:grpSpPr>
          <a:xfrm>
            <a:off x="6985286" y="2372320"/>
            <a:ext cx="95250" cy="2228750"/>
            <a:chOff x="1731494" y="2372320"/>
            <a:chExt cx="1169353" cy="2228750"/>
          </a:xfrm>
        </p:grpSpPr>
        <p:cxnSp>
          <p:nvCxnSpPr>
            <p:cNvPr id="78" name="Straight Connector 77">
              <a:extLst>
                <a:ext uri="{FF2B5EF4-FFF2-40B4-BE49-F238E27FC236}">
                  <a16:creationId xmlns:a16="http://schemas.microsoft.com/office/drawing/2014/main" id="{38BAC2F2-0EA2-CB5F-24AF-EF7CC181E3CF}"/>
                </a:ext>
              </a:extLst>
            </p:cNvPr>
            <p:cNvCxnSpPr/>
            <p:nvPr/>
          </p:nvCxnSpPr>
          <p:spPr bwMode="auto">
            <a:xfrm>
              <a:off x="1731494" y="2372320"/>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11DB863-82B2-5856-9523-0B73B435576F}"/>
                </a:ext>
              </a:extLst>
            </p:cNvPr>
            <p:cNvCxnSpPr/>
            <p:nvPr/>
          </p:nvCxnSpPr>
          <p:spPr bwMode="auto">
            <a:xfrm>
              <a:off x="1731494" y="2818972"/>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F4075A7-3491-E8B9-2733-9DD3BCB81787}"/>
                </a:ext>
              </a:extLst>
            </p:cNvPr>
            <p:cNvCxnSpPr/>
            <p:nvPr/>
          </p:nvCxnSpPr>
          <p:spPr bwMode="auto">
            <a:xfrm>
              <a:off x="1731494" y="3268561"/>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C16FB8C-04C0-AC89-EC52-6C731EB6046E}"/>
                </a:ext>
              </a:extLst>
            </p:cNvPr>
            <p:cNvCxnSpPr/>
            <p:nvPr/>
          </p:nvCxnSpPr>
          <p:spPr bwMode="auto">
            <a:xfrm>
              <a:off x="1731494" y="3715213"/>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E3DAF4B1-C753-FCEC-C4CF-92AEDCC80989}"/>
                </a:ext>
              </a:extLst>
            </p:cNvPr>
            <p:cNvCxnSpPr/>
            <p:nvPr/>
          </p:nvCxnSpPr>
          <p:spPr bwMode="auto">
            <a:xfrm>
              <a:off x="1731494" y="4154418"/>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DD34463-858D-7539-02D7-D059F4E2051B}"/>
                </a:ext>
              </a:extLst>
            </p:cNvPr>
            <p:cNvCxnSpPr/>
            <p:nvPr/>
          </p:nvCxnSpPr>
          <p:spPr bwMode="auto">
            <a:xfrm>
              <a:off x="1731494" y="4601070"/>
              <a:ext cx="11693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66131FBF-7B6D-CCB0-C7D6-21C7D4FEE417}"/>
              </a:ext>
            </a:extLst>
          </p:cNvPr>
          <p:cNvGrpSpPr/>
          <p:nvPr/>
        </p:nvGrpSpPr>
        <p:grpSpPr>
          <a:xfrm rot="5400000">
            <a:off x="8662416" y="2996344"/>
            <a:ext cx="90487" cy="3270377"/>
            <a:chOff x="1731494" y="2372320"/>
            <a:chExt cx="1169353" cy="2228750"/>
          </a:xfrm>
        </p:grpSpPr>
        <p:cxnSp>
          <p:nvCxnSpPr>
            <p:cNvPr id="85" name="Straight Connector 84">
              <a:extLst>
                <a:ext uri="{FF2B5EF4-FFF2-40B4-BE49-F238E27FC236}">
                  <a16:creationId xmlns:a16="http://schemas.microsoft.com/office/drawing/2014/main" id="{7E8F182E-09BD-8625-3F0A-EC5A3C3C29B5}"/>
                </a:ext>
              </a:extLst>
            </p:cNvPr>
            <p:cNvCxnSpPr/>
            <p:nvPr/>
          </p:nvCxnSpPr>
          <p:spPr bwMode="auto">
            <a:xfrm>
              <a:off x="1731494" y="2372320"/>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6A79E38-5266-4C79-51E3-16756B912B18}"/>
                </a:ext>
              </a:extLst>
            </p:cNvPr>
            <p:cNvCxnSpPr/>
            <p:nvPr/>
          </p:nvCxnSpPr>
          <p:spPr bwMode="auto">
            <a:xfrm>
              <a:off x="1731494" y="2818972"/>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992FBBF-511D-6E56-F16E-F5238C35E16D}"/>
                </a:ext>
              </a:extLst>
            </p:cNvPr>
            <p:cNvCxnSpPr/>
            <p:nvPr/>
          </p:nvCxnSpPr>
          <p:spPr bwMode="auto">
            <a:xfrm>
              <a:off x="1731494" y="3268561"/>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98FC0B1-4E58-5C21-D7A7-ACC6A6CE0172}"/>
                </a:ext>
              </a:extLst>
            </p:cNvPr>
            <p:cNvCxnSpPr/>
            <p:nvPr/>
          </p:nvCxnSpPr>
          <p:spPr bwMode="auto">
            <a:xfrm>
              <a:off x="1731494" y="3715213"/>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4F8CEA2-3BD1-03E7-AFA9-97ABBB6F7BF6}"/>
                </a:ext>
              </a:extLst>
            </p:cNvPr>
            <p:cNvCxnSpPr/>
            <p:nvPr/>
          </p:nvCxnSpPr>
          <p:spPr bwMode="auto">
            <a:xfrm>
              <a:off x="1731494" y="4154418"/>
              <a:ext cx="1169353"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CE2BB8C-B2A4-D13C-C51E-61A207747F3A}"/>
                </a:ext>
              </a:extLst>
            </p:cNvPr>
            <p:cNvCxnSpPr/>
            <p:nvPr/>
          </p:nvCxnSpPr>
          <p:spPr bwMode="auto">
            <a:xfrm>
              <a:off x="1731494" y="4601070"/>
              <a:ext cx="11693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7AEC94FF-7E6F-A3C4-3493-A84AC3666943}"/>
              </a:ext>
            </a:extLst>
          </p:cNvPr>
          <p:cNvGrpSpPr/>
          <p:nvPr/>
        </p:nvGrpSpPr>
        <p:grpSpPr>
          <a:xfrm>
            <a:off x="6844876" y="5132079"/>
            <a:ext cx="3637210" cy="523220"/>
            <a:chOff x="1812215" y="4591025"/>
            <a:chExt cx="3637210" cy="523220"/>
          </a:xfrm>
        </p:grpSpPr>
        <p:sp>
          <p:nvSpPr>
            <p:cNvPr id="92" name="TextBox 91">
              <a:extLst>
                <a:ext uri="{FF2B5EF4-FFF2-40B4-BE49-F238E27FC236}">
                  <a16:creationId xmlns:a16="http://schemas.microsoft.com/office/drawing/2014/main" id="{8E6B6B3E-0DC6-9A2D-F42B-BCD2A14A3AD4}"/>
                </a:ext>
              </a:extLst>
            </p:cNvPr>
            <p:cNvSpPr txBox="1"/>
            <p:nvPr/>
          </p:nvSpPr>
          <p:spPr bwMode="auto">
            <a:xfrm>
              <a:off x="1812215" y="459102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83</a:t>
              </a:r>
            </a:p>
          </p:txBody>
        </p:sp>
        <p:sp>
          <p:nvSpPr>
            <p:cNvPr id="93" name="TextBox 92">
              <a:extLst>
                <a:ext uri="{FF2B5EF4-FFF2-40B4-BE49-F238E27FC236}">
                  <a16:creationId xmlns:a16="http://schemas.microsoft.com/office/drawing/2014/main" id="{F87687B5-A514-5D7D-F5A4-10D927403CD2}"/>
                </a:ext>
              </a:extLst>
            </p:cNvPr>
            <p:cNvSpPr txBox="1"/>
            <p:nvPr/>
          </p:nvSpPr>
          <p:spPr bwMode="auto">
            <a:xfrm>
              <a:off x="2507797"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94" name="TextBox 93">
              <a:extLst>
                <a:ext uri="{FF2B5EF4-FFF2-40B4-BE49-F238E27FC236}">
                  <a16:creationId xmlns:a16="http://schemas.microsoft.com/office/drawing/2014/main" id="{102F13AF-0E0A-76AE-F872-09B825133DD0}"/>
                </a:ext>
              </a:extLst>
            </p:cNvPr>
            <p:cNvSpPr txBox="1"/>
            <p:nvPr/>
          </p:nvSpPr>
          <p:spPr bwMode="auto">
            <a:xfrm>
              <a:off x="3164533"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p:txBody>
        </p:sp>
        <p:sp>
          <p:nvSpPr>
            <p:cNvPr id="95" name="TextBox 94">
              <a:extLst>
                <a:ext uri="{FF2B5EF4-FFF2-40B4-BE49-F238E27FC236}">
                  <a16:creationId xmlns:a16="http://schemas.microsoft.com/office/drawing/2014/main" id="{846C32CA-2F87-5229-3E93-63285ED6B97D}"/>
                </a:ext>
              </a:extLst>
            </p:cNvPr>
            <p:cNvSpPr txBox="1"/>
            <p:nvPr/>
          </p:nvSpPr>
          <p:spPr bwMode="auto">
            <a:xfrm>
              <a:off x="3814430" y="4591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96" name="TextBox 95">
              <a:extLst>
                <a:ext uri="{FF2B5EF4-FFF2-40B4-BE49-F238E27FC236}">
                  <a16:creationId xmlns:a16="http://schemas.microsoft.com/office/drawing/2014/main" id="{35C29002-45B2-106B-74B9-2C10FD80C9E6}"/>
                </a:ext>
              </a:extLst>
            </p:cNvPr>
            <p:cNvSpPr txBox="1"/>
            <p:nvPr/>
          </p:nvSpPr>
          <p:spPr bwMode="auto">
            <a:xfrm>
              <a:off x="4516653" y="459102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97" name="TextBox 96">
              <a:extLst>
                <a:ext uri="{FF2B5EF4-FFF2-40B4-BE49-F238E27FC236}">
                  <a16:creationId xmlns:a16="http://schemas.microsoft.com/office/drawing/2014/main" id="{9D8275D5-9A3F-67C9-6222-3E3E83E4747D}"/>
                </a:ext>
              </a:extLst>
            </p:cNvPr>
            <p:cNvSpPr txBox="1"/>
            <p:nvPr/>
          </p:nvSpPr>
          <p:spPr bwMode="auto">
            <a:xfrm>
              <a:off x="5173387" y="459102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98" name="TextBox 97">
            <a:extLst>
              <a:ext uri="{FF2B5EF4-FFF2-40B4-BE49-F238E27FC236}">
                <a16:creationId xmlns:a16="http://schemas.microsoft.com/office/drawing/2014/main" id="{CC9FCFC0-64B8-FEAC-5BB3-5034E12CCC22}"/>
              </a:ext>
            </a:extLst>
          </p:cNvPr>
          <p:cNvSpPr txBox="1"/>
          <p:nvPr/>
        </p:nvSpPr>
        <p:spPr bwMode="auto">
          <a:xfrm rot="16200000">
            <a:off x="-15593" y="3189275"/>
            <a:ext cx="2544031"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Not Deteriorating (%)</a:t>
            </a:r>
          </a:p>
        </p:txBody>
      </p:sp>
      <p:sp>
        <p:nvSpPr>
          <p:cNvPr id="99" name="TextBox 98">
            <a:extLst>
              <a:ext uri="{FF2B5EF4-FFF2-40B4-BE49-F238E27FC236}">
                <a16:creationId xmlns:a16="http://schemas.microsoft.com/office/drawing/2014/main" id="{3D777ED6-5644-73D9-47E2-27B79A6DA489}"/>
              </a:ext>
            </a:extLst>
          </p:cNvPr>
          <p:cNvSpPr txBox="1"/>
          <p:nvPr/>
        </p:nvSpPr>
        <p:spPr bwMode="auto">
          <a:xfrm rot="16200000">
            <a:off x="5044200" y="3189275"/>
            <a:ext cx="2544031"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Not Deteriorating (%)</a:t>
            </a:r>
          </a:p>
        </p:txBody>
      </p:sp>
      <p:sp>
        <p:nvSpPr>
          <p:cNvPr id="100" name="Freeform: Shape 99">
            <a:extLst>
              <a:ext uri="{FF2B5EF4-FFF2-40B4-BE49-F238E27FC236}">
                <a16:creationId xmlns:a16="http://schemas.microsoft.com/office/drawing/2014/main" id="{AC21484B-54FD-97F2-F29C-50CB35EBDAA8}"/>
              </a:ext>
            </a:extLst>
          </p:cNvPr>
          <p:cNvSpPr/>
          <p:nvPr/>
        </p:nvSpPr>
        <p:spPr bwMode="auto">
          <a:xfrm>
            <a:off x="7064661" y="3500438"/>
            <a:ext cx="301685" cy="1074737"/>
          </a:xfrm>
          <a:custGeom>
            <a:avLst/>
            <a:gdLst>
              <a:gd name="connsiteX0" fmla="*/ 0 w 168275"/>
              <a:gd name="connsiteY0" fmla="*/ 0 h 1057275"/>
              <a:gd name="connsiteX1" fmla="*/ 168275 w 168275"/>
              <a:gd name="connsiteY1" fmla="*/ 0 h 1057275"/>
              <a:gd name="connsiteX2" fmla="*/ 168275 w 168275"/>
              <a:gd name="connsiteY2" fmla="*/ 1057275 h 1057275"/>
            </a:gdLst>
            <a:ahLst/>
            <a:cxnLst>
              <a:cxn ang="0">
                <a:pos x="connsiteX0" y="connsiteY0"/>
              </a:cxn>
              <a:cxn ang="0">
                <a:pos x="connsiteX1" y="connsiteY1"/>
              </a:cxn>
              <a:cxn ang="0">
                <a:pos x="connsiteX2" y="connsiteY2"/>
              </a:cxn>
            </a:cxnLst>
            <a:rect l="l" t="t" r="r" b="b"/>
            <a:pathLst>
              <a:path w="168275" h="1057275">
                <a:moveTo>
                  <a:pt x="0" y="0"/>
                </a:moveTo>
                <a:lnTo>
                  <a:pt x="168275" y="0"/>
                </a:lnTo>
                <a:lnTo>
                  <a:pt x="168275" y="1057275"/>
                </a:lnTo>
              </a:path>
            </a:pathLst>
          </a:custGeom>
          <a:noFill/>
          <a:ln w="28575">
            <a:solidFill>
              <a:schemeClr val="bg1">
                <a:lumMod val="50000"/>
                <a:lumOff val="50000"/>
              </a:schemeClr>
            </a:solidFill>
            <a:prstDash val="sysDash"/>
            <a:miter lim="800000"/>
            <a:headEnd/>
            <a:tailEnd/>
          </a:ln>
        </p:spPr>
        <p:txBody>
          <a:bodyPr rtlCol="0" anchor="ctr"/>
          <a:lstStyle/>
          <a:p>
            <a:pPr algn="ctr"/>
            <a:endParaRPr lang="en-US"/>
          </a:p>
        </p:txBody>
      </p:sp>
      <p:sp>
        <p:nvSpPr>
          <p:cNvPr id="101" name="Freeform: Shape 100">
            <a:extLst>
              <a:ext uri="{FF2B5EF4-FFF2-40B4-BE49-F238E27FC236}">
                <a16:creationId xmlns:a16="http://schemas.microsoft.com/office/drawing/2014/main" id="{D5C17883-AA42-BB58-835D-FDFC831DFB45}"/>
              </a:ext>
            </a:extLst>
          </p:cNvPr>
          <p:cNvSpPr/>
          <p:nvPr/>
        </p:nvSpPr>
        <p:spPr bwMode="auto">
          <a:xfrm>
            <a:off x="7388316" y="3500438"/>
            <a:ext cx="1241334" cy="1074737"/>
          </a:xfrm>
          <a:custGeom>
            <a:avLst/>
            <a:gdLst>
              <a:gd name="connsiteX0" fmla="*/ 0 w 168275"/>
              <a:gd name="connsiteY0" fmla="*/ 0 h 1057275"/>
              <a:gd name="connsiteX1" fmla="*/ 168275 w 168275"/>
              <a:gd name="connsiteY1" fmla="*/ 0 h 1057275"/>
              <a:gd name="connsiteX2" fmla="*/ 168275 w 168275"/>
              <a:gd name="connsiteY2" fmla="*/ 1057275 h 1057275"/>
            </a:gdLst>
            <a:ahLst/>
            <a:cxnLst>
              <a:cxn ang="0">
                <a:pos x="connsiteX0" y="connsiteY0"/>
              </a:cxn>
              <a:cxn ang="0">
                <a:pos x="connsiteX1" y="connsiteY1"/>
              </a:cxn>
              <a:cxn ang="0">
                <a:pos x="connsiteX2" y="connsiteY2"/>
              </a:cxn>
            </a:cxnLst>
            <a:rect l="l" t="t" r="r" b="b"/>
            <a:pathLst>
              <a:path w="168275" h="1057275">
                <a:moveTo>
                  <a:pt x="0" y="0"/>
                </a:moveTo>
                <a:lnTo>
                  <a:pt x="168275" y="0"/>
                </a:lnTo>
                <a:lnTo>
                  <a:pt x="168275" y="1057275"/>
                </a:lnTo>
              </a:path>
            </a:pathLst>
          </a:custGeom>
          <a:noFill/>
          <a:ln w="28575">
            <a:solidFill>
              <a:schemeClr val="bg1">
                <a:lumMod val="50000"/>
                <a:lumOff val="50000"/>
              </a:schemeClr>
            </a:solidFill>
            <a:prstDash val="sysDash"/>
            <a:miter lim="800000"/>
            <a:headEnd/>
            <a:tailEnd/>
          </a:ln>
        </p:spPr>
        <p:txBody>
          <a:bodyPr rtlCol="0" anchor="ctr"/>
          <a:lstStyle/>
          <a:p>
            <a:pPr algn="ctr"/>
            <a:endParaRPr lang="en-US"/>
          </a:p>
        </p:txBody>
      </p:sp>
      <p:grpSp>
        <p:nvGrpSpPr>
          <p:cNvPr id="149" name="Group 148">
            <a:extLst>
              <a:ext uri="{FF2B5EF4-FFF2-40B4-BE49-F238E27FC236}">
                <a16:creationId xmlns:a16="http://schemas.microsoft.com/office/drawing/2014/main" id="{976EDB6F-847D-2373-DFE9-1B4752EA642D}"/>
              </a:ext>
            </a:extLst>
          </p:cNvPr>
          <p:cNvGrpSpPr/>
          <p:nvPr/>
        </p:nvGrpSpPr>
        <p:grpSpPr>
          <a:xfrm>
            <a:off x="7105650" y="2374900"/>
            <a:ext cx="3394075" cy="1288988"/>
            <a:chOff x="7105650" y="2374900"/>
            <a:chExt cx="3394075" cy="1288988"/>
          </a:xfrm>
        </p:grpSpPr>
        <p:sp>
          <p:nvSpPr>
            <p:cNvPr id="102" name="Freeform: Shape 101">
              <a:extLst>
                <a:ext uri="{FF2B5EF4-FFF2-40B4-BE49-F238E27FC236}">
                  <a16:creationId xmlns:a16="http://schemas.microsoft.com/office/drawing/2014/main" id="{06128370-802A-0EC7-A2FB-8E3D836861CE}"/>
                </a:ext>
              </a:extLst>
            </p:cNvPr>
            <p:cNvSpPr/>
            <p:nvPr/>
          </p:nvSpPr>
          <p:spPr bwMode="auto">
            <a:xfrm>
              <a:off x="7105650" y="2374900"/>
              <a:ext cx="3394075" cy="1257300"/>
            </a:xfrm>
            <a:custGeom>
              <a:avLst/>
              <a:gdLst>
                <a:gd name="connsiteX0" fmla="*/ 3394075 w 3394075"/>
                <a:gd name="connsiteY0" fmla="*/ 1257300 h 1257300"/>
                <a:gd name="connsiteX1" fmla="*/ 2603500 w 3394075"/>
                <a:gd name="connsiteY1" fmla="*/ 1257300 h 1257300"/>
                <a:gd name="connsiteX2" fmla="*/ 2603500 w 3394075"/>
                <a:gd name="connsiteY2" fmla="*/ 1143000 h 1257300"/>
                <a:gd name="connsiteX3" fmla="*/ 1530350 w 3394075"/>
                <a:gd name="connsiteY3" fmla="*/ 1143000 h 1257300"/>
                <a:gd name="connsiteX4" fmla="*/ 1530350 w 3394075"/>
                <a:gd name="connsiteY4" fmla="*/ 1114425 h 1257300"/>
                <a:gd name="connsiteX5" fmla="*/ 958850 w 3394075"/>
                <a:gd name="connsiteY5" fmla="*/ 1114425 h 1257300"/>
                <a:gd name="connsiteX6" fmla="*/ 958850 w 3394075"/>
                <a:gd name="connsiteY6" fmla="*/ 1089025 h 1257300"/>
                <a:gd name="connsiteX7" fmla="*/ 889000 w 3394075"/>
                <a:gd name="connsiteY7" fmla="*/ 1089025 h 1257300"/>
                <a:gd name="connsiteX8" fmla="*/ 889000 w 3394075"/>
                <a:gd name="connsiteY8" fmla="*/ 1060450 h 1257300"/>
                <a:gd name="connsiteX9" fmla="*/ 847725 w 3394075"/>
                <a:gd name="connsiteY9" fmla="*/ 1060450 h 1257300"/>
                <a:gd name="connsiteX10" fmla="*/ 847725 w 3394075"/>
                <a:gd name="connsiteY10" fmla="*/ 1038225 h 1257300"/>
                <a:gd name="connsiteX11" fmla="*/ 796925 w 3394075"/>
                <a:gd name="connsiteY11" fmla="*/ 1038225 h 1257300"/>
                <a:gd name="connsiteX12" fmla="*/ 796925 w 3394075"/>
                <a:gd name="connsiteY12" fmla="*/ 1016000 h 1257300"/>
                <a:gd name="connsiteX13" fmla="*/ 752475 w 3394075"/>
                <a:gd name="connsiteY13" fmla="*/ 1016000 h 1257300"/>
                <a:gd name="connsiteX14" fmla="*/ 752475 w 3394075"/>
                <a:gd name="connsiteY14" fmla="*/ 1016000 h 1257300"/>
                <a:gd name="connsiteX15" fmla="*/ 742950 w 3394075"/>
                <a:gd name="connsiteY15" fmla="*/ 1006475 h 1257300"/>
                <a:gd name="connsiteX16" fmla="*/ 742950 w 3394075"/>
                <a:gd name="connsiteY16" fmla="*/ 987425 h 1257300"/>
                <a:gd name="connsiteX17" fmla="*/ 717550 w 3394075"/>
                <a:gd name="connsiteY17" fmla="*/ 987425 h 1257300"/>
                <a:gd name="connsiteX18" fmla="*/ 717550 w 3394075"/>
                <a:gd name="connsiteY18" fmla="*/ 962025 h 1257300"/>
                <a:gd name="connsiteX19" fmla="*/ 657225 w 3394075"/>
                <a:gd name="connsiteY19" fmla="*/ 962025 h 1257300"/>
                <a:gd name="connsiteX20" fmla="*/ 657225 w 3394075"/>
                <a:gd name="connsiteY20" fmla="*/ 942975 h 1257300"/>
                <a:gd name="connsiteX21" fmla="*/ 609600 w 3394075"/>
                <a:gd name="connsiteY21" fmla="*/ 942975 h 1257300"/>
                <a:gd name="connsiteX22" fmla="*/ 609600 w 3394075"/>
                <a:gd name="connsiteY22" fmla="*/ 917575 h 1257300"/>
                <a:gd name="connsiteX23" fmla="*/ 596900 w 3394075"/>
                <a:gd name="connsiteY23" fmla="*/ 917575 h 1257300"/>
                <a:gd name="connsiteX24" fmla="*/ 596900 w 3394075"/>
                <a:gd name="connsiteY24" fmla="*/ 895350 h 1257300"/>
                <a:gd name="connsiteX25" fmla="*/ 565150 w 3394075"/>
                <a:gd name="connsiteY25" fmla="*/ 895350 h 1257300"/>
                <a:gd name="connsiteX26" fmla="*/ 565150 w 3394075"/>
                <a:gd name="connsiteY26" fmla="*/ 879475 h 1257300"/>
                <a:gd name="connsiteX27" fmla="*/ 527050 w 3394075"/>
                <a:gd name="connsiteY27" fmla="*/ 879475 h 1257300"/>
                <a:gd name="connsiteX28" fmla="*/ 527050 w 3394075"/>
                <a:gd name="connsiteY28" fmla="*/ 850900 h 1257300"/>
                <a:gd name="connsiteX29" fmla="*/ 463550 w 3394075"/>
                <a:gd name="connsiteY29" fmla="*/ 850900 h 1257300"/>
                <a:gd name="connsiteX30" fmla="*/ 463550 w 3394075"/>
                <a:gd name="connsiteY30" fmla="*/ 787400 h 1257300"/>
                <a:gd name="connsiteX31" fmla="*/ 441325 w 3394075"/>
                <a:gd name="connsiteY31" fmla="*/ 787400 h 1257300"/>
                <a:gd name="connsiteX32" fmla="*/ 441325 w 3394075"/>
                <a:gd name="connsiteY32" fmla="*/ 742950 h 1257300"/>
                <a:gd name="connsiteX33" fmla="*/ 419100 w 3394075"/>
                <a:gd name="connsiteY33" fmla="*/ 742950 h 1257300"/>
                <a:gd name="connsiteX34" fmla="*/ 419100 w 3394075"/>
                <a:gd name="connsiteY34" fmla="*/ 720725 h 1257300"/>
                <a:gd name="connsiteX35" fmla="*/ 387350 w 3394075"/>
                <a:gd name="connsiteY35" fmla="*/ 720725 h 1257300"/>
                <a:gd name="connsiteX36" fmla="*/ 387350 w 3394075"/>
                <a:gd name="connsiteY36" fmla="*/ 660400 h 1257300"/>
                <a:gd name="connsiteX37" fmla="*/ 355600 w 3394075"/>
                <a:gd name="connsiteY37" fmla="*/ 660400 h 1257300"/>
                <a:gd name="connsiteX38" fmla="*/ 355600 w 3394075"/>
                <a:gd name="connsiteY38" fmla="*/ 641350 h 1257300"/>
                <a:gd name="connsiteX39" fmla="*/ 330200 w 3394075"/>
                <a:gd name="connsiteY39" fmla="*/ 641350 h 1257300"/>
                <a:gd name="connsiteX40" fmla="*/ 330200 w 3394075"/>
                <a:gd name="connsiteY40" fmla="*/ 619125 h 1257300"/>
                <a:gd name="connsiteX41" fmla="*/ 311150 w 3394075"/>
                <a:gd name="connsiteY41" fmla="*/ 619125 h 1257300"/>
                <a:gd name="connsiteX42" fmla="*/ 311150 w 3394075"/>
                <a:gd name="connsiteY42" fmla="*/ 596900 h 1257300"/>
                <a:gd name="connsiteX43" fmla="*/ 292100 w 3394075"/>
                <a:gd name="connsiteY43" fmla="*/ 596900 h 1257300"/>
                <a:gd name="connsiteX44" fmla="*/ 292100 w 3394075"/>
                <a:gd name="connsiteY44" fmla="*/ 581025 h 1257300"/>
                <a:gd name="connsiteX45" fmla="*/ 285750 w 3394075"/>
                <a:gd name="connsiteY45" fmla="*/ 581025 h 1257300"/>
                <a:gd name="connsiteX46" fmla="*/ 285750 w 3394075"/>
                <a:gd name="connsiteY46" fmla="*/ 558800 h 1257300"/>
                <a:gd name="connsiteX47" fmla="*/ 273050 w 3394075"/>
                <a:gd name="connsiteY47" fmla="*/ 558800 h 1257300"/>
                <a:gd name="connsiteX48" fmla="*/ 273050 w 3394075"/>
                <a:gd name="connsiteY48" fmla="*/ 533400 h 1257300"/>
                <a:gd name="connsiteX49" fmla="*/ 212725 w 3394075"/>
                <a:gd name="connsiteY49" fmla="*/ 533400 h 1257300"/>
                <a:gd name="connsiteX50" fmla="*/ 212725 w 3394075"/>
                <a:gd name="connsiteY50" fmla="*/ 533400 h 1257300"/>
                <a:gd name="connsiteX51" fmla="*/ 187325 w 3394075"/>
                <a:gd name="connsiteY51" fmla="*/ 508000 h 1257300"/>
                <a:gd name="connsiteX52" fmla="*/ 187325 w 3394075"/>
                <a:gd name="connsiteY52" fmla="*/ 473075 h 1257300"/>
                <a:gd name="connsiteX53" fmla="*/ 136525 w 3394075"/>
                <a:gd name="connsiteY53" fmla="*/ 473075 h 1257300"/>
                <a:gd name="connsiteX54" fmla="*/ 136525 w 3394075"/>
                <a:gd name="connsiteY54" fmla="*/ 450850 h 1257300"/>
                <a:gd name="connsiteX55" fmla="*/ 98425 w 3394075"/>
                <a:gd name="connsiteY55" fmla="*/ 450850 h 1257300"/>
                <a:gd name="connsiteX56" fmla="*/ 98425 w 3394075"/>
                <a:gd name="connsiteY56" fmla="*/ 434975 h 1257300"/>
                <a:gd name="connsiteX57" fmla="*/ 79375 w 3394075"/>
                <a:gd name="connsiteY57" fmla="*/ 434975 h 1257300"/>
                <a:gd name="connsiteX58" fmla="*/ 79375 w 3394075"/>
                <a:gd name="connsiteY58" fmla="*/ 387350 h 1257300"/>
                <a:gd name="connsiteX59" fmla="*/ 66675 w 3394075"/>
                <a:gd name="connsiteY59" fmla="*/ 387350 h 1257300"/>
                <a:gd name="connsiteX60" fmla="*/ 66675 w 3394075"/>
                <a:gd name="connsiteY60" fmla="*/ 371475 h 1257300"/>
                <a:gd name="connsiteX61" fmla="*/ 53975 w 3394075"/>
                <a:gd name="connsiteY61" fmla="*/ 371475 h 1257300"/>
                <a:gd name="connsiteX62" fmla="*/ 53975 w 3394075"/>
                <a:gd name="connsiteY62" fmla="*/ 215900 h 1257300"/>
                <a:gd name="connsiteX63" fmla="*/ 41275 w 3394075"/>
                <a:gd name="connsiteY63" fmla="*/ 215900 h 1257300"/>
                <a:gd name="connsiteX64" fmla="*/ 41275 w 3394075"/>
                <a:gd name="connsiteY64" fmla="*/ 180975 h 1257300"/>
                <a:gd name="connsiteX65" fmla="*/ 31750 w 3394075"/>
                <a:gd name="connsiteY65" fmla="*/ 180975 h 1257300"/>
                <a:gd name="connsiteX66" fmla="*/ 31750 w 3394075"/>
                <a:gd name="connsiteY66" fmla="*/ 114300 h 1257300"/>
                <a:gd name="connsiteX67" fmla="*/ 0 w 3394075"/>
                <a:gd name="connsiteY67" fmla="*/ 114300 h 1257300"/>
                <a:gd name="connsiteX68" fmla="*/ 0 w 3394075"/>
                <a:gd name="connsiteY68" fmla="*/ 0 h 1257300"/>
                <a:gd name="connsiteX0" fmla="*/ 3394075 w 3394075"/>
                <a:gd name="connsiteY0" fmla="*/ 1257300 h 1257300"/>
                <a:gd name="connsiteX1" fmla="*/ 2603500 w 3394075"/>
                <a:gd name="connsiteY1" fmla="*/ 1257300 h 1257300"/>
                <a:gd name="connsiteX2" fmla="*/ 2603500 w 3394075"/>
                <a:gd name="connsiteY2" fmla="*/ 1143000 h 1257300"/>
                <a:gd name="connsiteX3" fmla="*/ 1530350 w 3394075"/>
                <a:gd name="connsiteY3" fmla="*/ 1143000 h 1257300"/>
                <a:gd name="connsiteX4" fmla="*/ 1530350 w 3394075"/>
                <a:gd name="connsiteY4" fmla="*/ 1114425 h 1257300"/>
                <a:gd name="connsiteX5" fmla="*/ 958850 w 3394075"/>
                <a:gd name="connsiteY5" fmla="*/ 1114425 h 1257300"/>
                <a:gd name="connsiteX6" fmla="*/ 958850 w 3394075"/>
                <a:gd name="connsiteY6" fmla="*/ 1089025 h 1257300"/>
                <a:gd name="connsiteX7" fmla="*/ 889000 w 3394075"/>
                <a:gd name="connsiteY7" fmla="*/ 1089025 h 1257300"/>
                <a:gd name="connsiteX8" fmla="*/ 889000 w 3394075"/>
                <a:gd name="connsiteY8" fmla="*/ 1060450 h 1257300"/>
                <a:gd name="connsiteX9" fmla="*/ 847725 w 3394075"/>
                <a:gd name="connsiteY9" fmla="*/ 1060450 h 1257300"/>
                <a:gd name="connsiteX10" fmla="*/ 847725 w 3394075"/>
                <a:gd name="connsiteY10" fmla="*/ 1038225 h 1257300"/>
                <a:gd name="connsiteX11" fmla="*/ 796925 w 3394075"/>
                <a:gd name="connsiteY11" fmla="*/ 1038225 h 1257300"/>
                <a:gd name="connsiteX12" fmla="*/ 796925 w 3394075"/>
                <a:gd name="connsiteY12" fmla="*/ 1016000 h 1257300"/>
                <a:gd name="connsiteX13" fmla="*/ 752475 w 3394075"/>
                <a:gd name="connsiteY13" fmla="*/ 1016000 h 1257300"/>
                <a:gd name="connsiteX14" fmla="*/ 752475 w 3394075"/>
                <a:gd name="connsiteY14" fmla="*/ 1016000 h 1257300"/>
                <a:gd name="connsiteX15" fmla="*/ 742950 w 3394075"/>
                <a:gd name="connsiteY15" fmla="*/ 1006475 h 1257300"/>
                <a:gd name="connsiteX16" fmla="*/ 742950 w 3394075"/>
                <a:gd name="connsiteY16" fmla="*/ 987425 h 1257300"/>
                <a:gd name="connsiteX17" fmla="*/ 717550 w 3394075"/>
                <a:gd name="connsiteY17" fmla="*/ 987425 h 1257300"/>
                <a:gd name="connsiteX18" fmla="*/ 717550 w 3394075"/>
                <a:gd name="connsiteY18" fmla="*/ 962025 h 1257300"/>
                <a:gd name="connsiteX19" fmla="*/ 657225 w 3394075"/>
                <a:gd name="connsiteY19" fmla="*/ 962025 h 1257300"/>
                <a:gd name="connsiteX20" fmla="*/ 657225 w 3394075"/>
                <a:gd name="connsiteY20" fmla="*/ 942975 h 1257300"/>
                <a:gd name="connsiteX21" fmla="*/ 609600 w 3394075"/>
                <a:gd name="connsiteY21" fmla="*/ 942975 h 1257300"/>
                <a:gd name="connsiteX22" fmla="*/ 609600 w 3394075"/>
                <a:gd name="connsiteY22" fmla="*/ 917575 h 1257300"/>
                <a:gd name="connsiteX23" fmla="*/ 596900 w 3394075"/>
                <a:gd name="connsiteY23" fmla="*/ 917575 h 1257300"/>
                <a:gd name="connsiteX24" fmla="*/ 596900 w 3394075"/>
                <a:gd name="connsiteY24" fmla="*/ 895350 h 1257300"/>
                <a:gd name="connsiteX25" fmla="*/ 565150 w 3394075"/>
                <a:gd name="connsiteY25" fmla="*/ 895350 h 1257300"/>
                <a:gd name="connsiteX26" fmla="*/ 565150 w 3394075"/>
                <a:gd name="connsiteY26" fmla="*/ 879475 h 1257300"/>
                <a:gd name="connsiteX27" fmla="*/ 527050 w 3394075"/>
                <a:gd name="connsiteY27" fmla="*/ 879475 h 1257300"/>
                <a:gd name="connsiteX28" fmla="*/ 527050 w 3394075"/>
                <a:gd name="connsiteY28" fmla="*/ 850900 h 1257300"/>
                <a:gd name="connsiteX29" fmla="*/ 463550 w 3394075"/>
                <a:gd name="connsiteY29" fmla="*/ 850900 h 1257300"/>
                <a:gd name="connsiteX30" fmla="*/ 463550 w 3394075"/>
                <a:gd name="connsiteY30" fmla="*/ 787400 h 1257300"/>
                <a:gd name="connsiteX31" fmla="*/ 441325 w 3394075"/>
                <a:gd name="connsiteY31" fmla="*/ 787400 h 1257300"/>
                <a:gd name="connsiteX32" fmla="*/ 441325 w 3394075"/>
                <a:gd name="connsiteY32" fmla="*/ 742950 h 1257300"/>
                <a:gd name="connsiteX33" fmla="*/ 419100 w 3394075"/>
                <a:gd name="connsiteY33" fmla="*/ 742950 h 1257300"/>
                <a:gd name="connsiteX34" fmla="*/ 419100 w 3394075"/>
                <a:gd name="connsiteY34" fmla="*/ 720725 h 1257300"/>
                <a:gd name="connsiteX35" fmla="*/ 387350 w 3394075"/>
                <a:gd name="connsiteY35" fmla="*/ 720725 h 1257300"/>
                <a:gd name="connsiteX36" fmla="*/ 387350 w 3394075"/>
                <a:gd name="connsiteY36" fmla="*/ 660400 h 1257300"/>
                <a:gd name="connsiteX37" fmla="*/ 355600 w 3394075"/>
                <a:gd name="connsiteY37" fmla="*/ 660400 h 1257300"/>
                <a:gd name="connsiteX38" fmla="*/ 355600 w 3394075"/>
                <a:gd name="connsiteY38" fmla="*/ 641350 h 1257300"/>
                <a:gd name="connsiteX39" fmla="*/ 330200 w 3394075"/>
                <a:gd name="connsiteY39" fmla="*/ 641350 h 1257300"/>
                <a:gd name="connsiteX40" fmla="*/ 330200 w 3394075"/>
                <a:gd name="connsiteY40" fmla="*/ 619125 h 1257300"/>
                <a:gd name="connsiteX41" fmla="*/ 311150 w 3394075"/>
                <a:gd name="connsiteY41" fmla="*/ 619125 h 1257300"/>
                <a:gd name="connsiteX42" fmla="*/ 311150 w 3394075"/>
                <a:gd name="connsiteY42" fmla="*/ 596900 h 1257300"/>
                <a:gd name="connsiteX43" fmla="*/ 292100 w 3394075"/>
                <a:gd name="connsiteY43" fmla="*/ 596900 h 1257300"/>
                <a:gd name="connsiteX44" fmla="*/ 292100 w 3394075"/>
                <a:gd name="connsiteY44" fmla="*/ 581025 h 1257300"/>
                <a:gd name="connsiteX45" fmla="*/ 285750 w 3394075"/>
                <a:gd name="connsiteY45" fmla="*/ 581025 h 1257300"/>
                <a:gd name="connsiteX46" fmla="*/ 285750 w 3394075"/>
                <a:gd name="connsiteY46" fmla="*/ 558800 h 1257300"/>
                <a:gd name="connsiteX47" fmla="*/ 273050 w 3394075"/>
                <a:gd name="connsiteY47" fmla="*/ 558800 h 1257300"/>
                <a:gd name="connsiteX48" fmla="*/ 273050 w 3394075"/>
                <a:gd name="connsiteY48" fmla="*/ 533400 h 1257300"/>
                <a:gd name="connsiteX49" fmla="*/ 212725 w 3394075"/>
                <a:gd name="connsiteY49" fmla="*/ 533400 h 1257300"/>
                <a:gd name="connsiteX50" fmla="*/ 210344 w 3394075"/>
                <a:gd name="connsiteY50" fmla="*/ 509588 h 1257300"/>
                <a:gd name="connsiteX51" fmla="*/ 187325 w 3394075"/>
                <a:gd name="connsiteY51" fmla="*/ 508000 h 1257300"/>
                <a:gd name="connsiteX52" fmla="*/ 187325 w 3394075"/>
                <a:gd name="connsiteY52" fmla="*/ 473075 h 1257300"/>
                <a:gd name="connsiteX53" fmla="*/ 136525 w 3394075"/>
                <a:gd name="connsiteY53" fmla="*/ 473075 h 1257300"/>
                <a:gd name="connsiteX54" fmla="*/ 136525 w 3394075"/>
                <a:gd name="connsiteY54" fmla="*/ 450850 h 1257300"/>
                <a:gd name="connsiteX55" fmla="*/ 98425 w 3394075"/>
                <a:gd name="connsiteY55" fmla="*/ 450850 h 1257300"/>
                <a:gd name="connsiteX56" fmla="*/ 98425 w 3394075"/>
                <a:gd name="connsiteY56" fmla="*/ 434975 h 1257300"/>
                <a:gd name="connsiteX57" fmla="*/ 79375 w 3394075"/>
                <a:gd name="connsiteY57" fmla="*/ 434975 h 1257300"/>
                <a:gd name="connsiteX58" fmla="*/ 79375 w 3394075"/>
                <a:gd name="connsiteY58" fmla="*/ 387350 h 1257300"/>
                <a:gd name="connsiteX59" fmla="*/ 66675 w 3394075"/>
                <a:gd name="connsiteY59" fmla="*/ 387350 h 1257300"/>
                <a:gd name="connsiteX60" fmla="*/ 66675 w 3394075"/>
                <a:gd name="connsiteY60" fmla="*/ 371475 h 1257300"/>
                <a:gd name="connsiteX61" fmla="*/ 53975 w 3394075"/>
                <a:gd name="connsiteY61" fmla="*/ 371475 h 1257300"/>
                <a:gd name="connsiteX62" fmla="*/ 53975 w 3394075"/>
                <a:gd name="connsiteY62" fmla="*/ 215900 h 1257300"/>
                <a:gd name="connsiteX63" fmla="*/ 41275 w 3394075"/>
                <a:gd name="connsiteY63" fmla="*/ 215900 h 1257300"/>
                <a:gd name="connsiteX64" fmla="*/ 41275 w 3394075"/>
                <a:gd name="connsiteY64" fmla="*/ 180975 h 1257300"/>
                <a:gd name="connsiteX65" fmla="*/ 31750 w 3394075"/>
                <a:gd name="connsiteY65" fmla="*/ 180975 h 1257300"/>
                <a:gd name="connsiteX66" fmla="*/ 31750 w 3394075"/>
                <a:gd name="connsiteY66" fmla="*/ 114300 h 1257300"/>
                <a:gd name="connsiteX67" fmla="*/ 0 w 3394075"/>
                <a:gd name="connsiteY67" fmla="*/ 114300 h 1257300"/>
                <a:gd name="connsiteX68" fmla="*/ 0 w 3394075"/>
                <a:gd name="connsiteY68" fmla="*/ 0 h 125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394075" h="1257300">
                  <a:moveTo>
                    <a:pt x="3394075" y="1257300"/>
                  </a:moveTo>
                  <a:lnTo>
                    <a:pt x="2603500" y="1257300"/>
                  </a:lnTo>
                  <a:lnTo>
                    <a:pt x="2603500" y="1143000"/>
                  </a:lnTo>
                  <a:lnTo>
                    <a:pt x="1530350" y="1143000"/>
                  </a:lnTo>
                  <a:lnTo>
                    <a:pt x="1530350" y="1114425"/>
                  </a:lnTo>
                  <a:lnTo>
                    <a:pt x="958850" y="1114425"/>
                  </a:lnTo>
                  <a:lnTo>
                    <a:pt x="958850" y="1089025"/>
                  </a:lnTo>
                  <a:lnTo>
                    <a:pt x="889000" y="1089025"/>
                  </a:lnTo>
                  <a:lnTo>
                    <a:pt x="889000" y="1060450"/>
                  </a:lnTo>
                  <a:lnTo>
                    <a:pt x="847725" y="1060450"/>
                  </a:lnTo>
                  <a:lnTo>
                    <a:pt x="847725" y="1038225"/>
                  </a:lnTo>
                  <a:lnTo>
                    <a:pt x="796925" y="1038225"/>
                  </a:lnTo>
                  <a:lnTo>
                    <a:pt x="796925" y="1016000"/>
                  </a:lnTo>
                  <a:lnTo>
                    <a:pt x="752475" y="1016000"/>
                  </a:lnTo>
                  <a:lnTo>
                    <a:pt x="752475" y="1016000"/>
                  </a:lnTo>
                  <a:lnTo>
                    <a:pt x="742950" y="1006475"/>
                  </a:lnTo>
                  <a:lnTo>
                    <a:pt x="742950" y="987425"/>
                  </a:lnTo>
                  <a:lnTo>
                    <a:pt x="717550" y="987425"/>
                  </a:lnTo>
                  <a:lnTo>
                    <a:pt x="717550" y="962025"/>
                  </a:lnTo>
                  <a:lnTo>
                    <a:pt x="657225" y="962025"/>
                  </a:lnTo>
                  <a:lnTo>
                    <a:pt x="657225" y="942975"/>
                  </a:lnTo>
                  <a:lnTo>
                    <a:pt x="609600" y="942975"/>
                  </a:lnTo>
                  <a:lnTo>
                    <a:pt x="609600" y="917575"/>
                  </a:lnTo>
                  <a:lnTo>
                    <a:pt x="596900" y="917575"/>
                  </a:lnTo>
                  <a:lnTo>
                    <a:pt x="596900" y="895350"/>
                  </a:lnTo>
                  <a:lnTo>
                    <a:pt x="565150" y="895350"/>
                  </a:lnTo>
                  <a:lnTo>
                    <a:pt x="565150" y="879475"/>
                  </a:lnTo>
                  <a:lnTo>
                    <a:pt x="527050" y="879475"/>
                  </a:lnTo>
                  <a:lnTo>
                    <a:pt x="527050" y="850900"/>
                  </a:lnTo>
                  <a:lnTo>
                    <a:pt x="463550" y="850900"/>
                  </a:lnTo>
                  <a:lnTo>
                    <a:pt x="463550" y="787400"/>
                  </a:lnTo>
                  <a:lnTo>
                    <a:pt x="441325" y="787400"/>
                  </a:lnTo>
                  <a:lnTo>
                    <a:pt x="441325" y="742950"/>
                  </a:lnTo>
                  <a:lnTo>
                    <a:pt x="419100" y="742950"/>
                  </a:lnTo>
                  <a:lnTo>
                    <a:pt x="419100" y="720725"/>
                  </a:lnTo>
                  <a:lnTo>
                    <a:pt x="387350" y="720725"/>
                  </a:lnTo>
                  <a:lnTo>
                    <a:pt x="387350" y="660400"/>
                  </a:lnTo>
                  <a:lnTo>
                    <a:pt x="355600" y="660400"/>
                  </a:lnTo>
                  <a:lnTo>
                    <a:pt x="355600" y="641350"/>
                  </a:lnTo>
                  <a:lnTo>
                    <a:pt x="330200" y="641350"/>
                  </a:lnTo>
                  <a:lnTo>
                    <a:pt x="330200" y="619125"/>
                  </a:lnTo>
                  <a:lnTo>
                    <a:pt x="311150" y="619125"/>
                  </a:lnTo>
                  <a:lnTo>
                    <a:pt x="311150" y="596900"/>
                  </a:lnTo>
                  <a:lnTo>
                    <a:pt x="292100" y="596900"/>
                  </a:lnTo>
                  <a:lnTo>
                    <a:pt x="292100" y="581025"/>
                  </a:lnTo>
                  <a:lnTo>
                    <a:pt x="285750" y="581025"/>
                  </a:lnTo>
                  <a:lnTo>
                    <a:pt x="285750" y="558800"/>
                  </a:lnTo>
                  <a:lnTo>
                    <a:pt x="273050" y="558800"/>
                  </a:lnTo>
                  <a:lnTo>
                    <a:pt x="273050" y="533400"/>
                  </a:lnTo>
                  <a:lnTo>
                    <a:pt x="212725" y="533400"/>
                  </a:lnTo>
                  <a:lnTo>
                    <a:pt x="210344" y="509588"/>
                  </a:lnTo>
                  <a:lnTo>
                    <a:pt x="187325" y="508000"/>
                  </a:lnTo>
                  <a:lnTo>
                    <a:pt x="187325" y="473075"/>
                  </a:lnTo>
                  <a:lnTo>
                    <a:pt x="136525" y="473075"/>
                  </a:lnTo>
                  <a:lnTo>
                    <a:pt x="136525" y="450850"/>
                  </a:lnTo>
                  <a:lnTo>
                    <a:pt x="98425" y="450850"/>
                  </a:lnTo>
                  <a:lnTo>
                    <a:pt x="98425" y="434975"/>
                  </a:lnTo>
                  <a:lnTo>
                    <a:pt x="79375" y="434975"/>
                  </a:lnTo>
                  <a:lnTo>
                    <a:pt x="79375" y="387350"/>
                  </a:lnTo>
                  <a:lnTo>
                    <a:pt x="66675" y="387350"/>
                  </a:lnTo>
                  <a:lnTo>
                    <a:pt x="66675" y="371475"/>
                  </a:lnTo>
                  <a:lnTo>
                    <a:pt x="53975" y="371475"/>
                  </a:lnTo>
                  <a:lnTo>
                    <a:pt x="53975" y="215900"/>
                  </a:lnTo>
                  <a:lnTo>
                    <a:pt x="41275" y="215900"/>
                  </a:lnTo>
                  <a:lnTo>
                    <a:pt x="41275" y="180975"/>
                  </a:lnTo>
                  <a:lnTo>
                    <a:pt x="31750" y="180975"/>
                  </a:lnTo>
                  <a:lnTo>
                    <a:pt x="31750" y="114300"/>
                  </a:lnTo>
                  <a:lnTo>
                    <a:pt x="0" y="11430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104" name="Straight Connector 103">
              <a:extLst>
                <a:ext uri="{FF2B5EF4-FFF2-40B4-BE49-F238E27FC236}">
                  <a16:creationId xmlns:a16="http://schemas.microsoft.com/office/drawing/2014/main" id="{D275BB25-955A-12F1-E247-DC7F43F035A2}"/>
                </a:ext>
              </a:extLst>
            </p:cNvPr>
            <p:cNvCxnSpPr/>
            <p:nvPr/>
          </p:nvCxnSpPr>
          <p:spPr bwMode="auto">
            <a:xfrm>
              <a:off x="7276487" y="2818972"/>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B23474B-778A-805C-CD91-B0CBC9559C59}"/>
                </a:ext>
              </a:extLst>
            </p:cNvPr>
            <p:cNvCxnSpPr/>
            <p:nvPr/>
          </p:nvCxnSpPr>
          <p:spPr bwMode="auto">
            <a:xfrm>
              <a:off x="7310186" y="2872595"/>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E04A1B77-3BAA-C40C-B411-7408461E50B3}"/>
                </a:ext>
              </a:extLst>
            </p:cNvPr>
            <p:cNvCxnSpPr/>
            <p:nvPr/>
          </p:nvCxnSpPr>
          <p:spPr bwMode="auto">
            <a:xfrm>
              <a:off x="7378539" y="2872595"/>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B32DCED-91C1-A3A8-3FBD-655B7AD34083}"/>
                </a:ext>
              </a:extLst>
            </p:cNvPr>
            <p:cNvCxnSpPr/>
            <p:nvPr/>
          </p:nvCxnSpPr>
          <p:spPr bwMode="auto">
            <a:xfrm>
              <a:off x="7565222" y="3198504"/>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01D6E9D-79B3-E930-20D3-5951AE2E179D}"/>
                </a:ext>
              </a:extLst>
            </p:cNvPr>
            <p:cNvCxnSpPr/>
            <p:nvPr/>
          </p:nvCxnSpPr>
          <p:spPr bwMode="auto">
            <a:xfrm>
              <a:off x="7598559" y="3198504"/>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47ACC2C-456E-1C68-CB6A-97698E53F1FC}"/>
                </a:ext>
              </a:extLst>
            </p:cNvPr>
            <p:cNvCxnSpPr/>
            <p:nvPr/>
          </p:nvCxnSpPr>
          <p:spPr bwMode="auto">
            <a:xfrm>
              <a:off x="7674759" y="3238295"/>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18237E5-9FE5-87AB-3233-1889CDBA3916}"/>
                </a:ext>
              </a:extLst>
            </p:cNvPr>
            <p:cNvCxnSpPr/>
            <p:nvPr/>
          </p:nvCxnSpPr>
          <p:spPr bwMode="auto">
            <a:xfrm>
              <a:off x="7831922" y="32938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9B4B14D-E1FD-A305-B7EE-E66DB1D99734}"/>
                </a:ext>
              </a:extLst>
            </p:cNvPr>
            <p:cNvCxnSpPr/>
            <p:nvPr/>
          </p:nvCxnSpPr>
          <p:spPr bwMode="auto">
            <a:xfrm>
              <a:off x="7836685" y="3350512"/>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719E16C-0442-630B-22FA-225EEEFD5E4C}"/>
                </a:ext>
              </a:extLst>
            </p:cNvPr>
            <p:cNvCxnSpPr/>
            <p:nvPr/>
          </p:nvCxnSpPr>
          <p:spPr bwMode="auto">
            <a:xfrm>
              <a:off x="7867853" y="3350512"/>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E392B69-9C3E-F453-E39F-AC6F7C76F311}"/>
                </a:ext>
              </a:extLst>
            </p:cNvPr>
            <p:cNvCxnSpPr>
              <a:cxnSpLocks/>
            </p:cNvCxnSpPr>
            <p:nvPr/>
          </p:nvCxnSpPr>
          <p:spPr bwMode="auto">
            <a:xfrm>
              <a:off x="7939290" y="338077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7378A227-A8E6-3AE4-DB18-E59CD7DCB0CC}"/>
                </a:ext>
              </a:extLst>
            </p:cNvPr>
            <p:cNvCxnSpPr>
              <a:cxnSpLocks/>
            </p:cNvCxnSpPr>
            <p:nvPr/>
          </p:nvCxnSpPr>
          <p:spPr bwMode="auto">
            <a:xfrm>
              <a:off x="8111277" y="3451909"/>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E7444F3-F1AC-930C-3E06-A555FE7805E7}"/>
                </a:ext>
              </a:extLst>
            </p:cNvPr>
            <p:cNvCxnSpPr>
              <a:cxnSpLocks/>
            </p:cNvCxnSpPr>
            <p:nvPr/>
          </p:nvCxnSpPr>
          <p:spPr bwMode="auto">
            <a:xfrm>
              <a:off x="8209099" y="3451909"/>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412C8A8A-1B04-6CB7-8F8D-3B92E529C5DB}"/>
                </a:ext>
              </a:extLst>
            </p:cNvPr>
            <p:cNvCxnSpPr>
              <a:cxnSpLocks/>
            </p:cNvCxnSpPr>
            <p:nvPr/>
          </p:nvCxnSpPr>
          <p:spPr bwMode="auto">
            <a:xfrm>
              <a:off x="8268630" y="3451909"/>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C8B2B42-B954-3A95-EC53-18088E826738}"/>
                </a:ext>
              </a:extLst>
            </p:cNvPr>
            <p:cNvCxnSpPr>
              <a:cxnSpLocks/>
            </p:cNvCxnSpPr>
            <p:nvPr/>
          </p:nvCxnSpPr>
          <p:spPr bwMode="auto">
            <a:xfrm>
              <a:off x="8313874" y="3451909"/>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933D402-349D-8B07-B29D-EA3BE2C44C09}"/>
                </a:ext>
              </a:extLst>
            </p:cNvPr>
            <p:cNvCxnSpPr>
              <a:cxnSpLocks/>
            </p:cNvCxnSpPr>
            <p:nvPr/>
          </p:nvCxnSpPr>
          <p:spPr bwMode="auto">
            <a:xfrm>
              <a:off x="8444843" y="3451909"/>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2FF0584-BB90-4F04-2396-08F5211BAFF2}"/>
                </a:ext>
              </a:extLst>
            </p:cNvPr>
            <p:cNvCxnSpPr>
              <a:cxnSpLocks/>
            </p:cNvCxnSpPr>
            <p:nvPr/>
          </p:nvCxnSpPr>
          <p:spPr bwMode="auto">
            <a:xfrm>
              <a:off x="8590250" y="3451909"/>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A3A61D9-5F67-6AC5-AC6C-76EEA76D3841}"/>
                </a:ext>
              </a:extLst>
            </p:cNvPr>
            <p:cNvCxnSpPr>
              <a:cxnSpLocks/>
            </p:cNvCxnSpPr>
            <p:nvPr/>
          </p:nvCxnSpPr>
          <p:spPr bwMode="auto">
            <a:xfrm>
              <a:off x="8622507" y="3451909"/>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F870D30-A536-95F8-6092-E4C4F715D921}"/>
                </a:ext>
              </a:extLst>
            </p:cNvPr>
            <p:cNvCxnSpPr>
              <a:cxnSpLocks/>
            </p:cNvCxnSpPr>
            <p:nvPr/>
          </p:nvCxnSpPr>
          <p:spPr bwMode="auto">
            <a:xfrm>
              <a:off x="8674799"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4AE333F-9273-BE96-9F96-0FAA85754C70}"/>
                </a:ext>
              </a:extLst>
            </p:cNvPr>
            <p:cNvCxnSpPr>
              <a:cxnSpLocks/>
            </p:cNvCxnSpPr>
            <p:nvPr/>
          </p:nvCxnSpPr>
          <p:spPr bwMode="auto">
            <a:xfrm>
              <a:off x="8719295"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42902AA-BBCA-1866-7E0C-9412592154CE}"/>
                </a:ext>
              </a:extLst>
            </p:cNvPr>
            <p:cNvCxnSpPr>
              <a:cxnSpLocks/>
            </p:cNvCxnSpPr>
            <p:nvPr/>
          </p:nvCxnSpPr>
          <p:spPr bwMode="auto">
            <a:xfrm>
              <a:off x="8874077"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B2DEEC3-4193-C50A-10BA-1CA01E608DE3}"/>
                </a:ext>
              </a:extLst>
            </p:cNvPr>
            <p:cNvCxnSpPr>
              <a:cxnSpLocks/>
            </p:cNvCxnSpPr>
            <p:nvPr/>
          </p:nvCxnSpPr>
          <p:spPr bwMode="auto">
            <a:xfrm>
              <a:off x="8900271"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EB0FBCBE-B76E-D506-5F7C-CE7A2BF04489}"/>
                </a:ext>
              </a:extLst>
            </p:cNvPr>
            <p:cNvCxnSpPr>
              <a:cxnSpLocks/>
            </p:cNvCxnSpPr>
            <p:nvPr/>
          </p:nvCxnSpPr>
          <p:spPr bwMode="auto">
            <a:xfrm>
              <a:off x="8959459"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38EADDA-C697-4B36-CFAC-1A5D184220A8}"/>
                </a:ext>
              </a:extLst>
            </p:cNvPr>
            <p:cNvCxnSpPr>
              <a:cxnSpLocks/>
            </p:cNvCxnSpPr>
            <p:nvPr/>
          </p:nvCxnSpPr>
          <p:spPr bwMode="auto">
            <a:xfrm>
              <a:off x="9000621"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53AEB044-84C1-78A8-B062-490CED0A18AC}"/>
                </a:ext>
              </a:extLst>
            </p:cNvPr>
            <p:cNvCxnSpPr>
              <a:cxnSpLocks/>
            </p:cNvCxnSpPr>
            <p:nvPr/>
          </p:nvCxnSpPr>
          <p:spPr bwMode="auto">
            <a:xfrm>
              <a:off x="9048246"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17A4288D-A5A8-A376-033A-90E2D015DC39}"/>
                </a:ext>
              </a:extLst>
            </p:cNvPr>
            <p:cNvCxnSpPr>
              <a:cxnSpLocks/>
            </p:cNvCxnSpPr>
            <p:nvPr/>
          </p:nvCxnSpPr>
          <p:spPr bwMode="auto">
            <a:xfrm>
              <a:off x="9081583"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79A2B83-5955-7DBF-D965-EE77242E1352}"/>
                </a:ext>
              </a:extLst>
            </p:cNvPr>
            <p:cNvCxnSpPr>
              <a:cxnSpLocks/>
            </p:cNvCxnSpPr>
            <p:nvPr/>
          </p:nvCxnSpPr>
          <p:spPr bwMode="auto">
            <a:xfrm>
              <a:off x="9188739"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A34772B-534E-4EE4-C49D-56DBB95F08D8}"/>
                </a:ext>
              </a:extLst>
            </p:cNvPr>
            <p:cNvCxnSpPr>
              <a:cxnSpLocks/>
            </p:cNvCxnSpPr>
            <p:nvPr/>
          </p:nvCxnSpPr>
          <p:spPr bwMode="auto">
            <a:xfrm>
              <a:off x="9209232"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FA6FE1F3-F3E4-AD64-95C1-FE18695AF21A}"/>
                </a:ext>
              </a:extLst>
            </p:cNvPr>
            <p:cNvCxnSpPr>
              <a:cxnSpLocks/>
            </p:cNvCxnSpPr>
            <p:nvPr/>
          </p:nvCxnSpPr>
          <p:spPr bwMode="auto">
            <a:xfrm>
              <a:off x="9283051"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78DC6E8-64E5-D279-6805-422706099836}"/>
                </a:ext>
              </a:extLst>
            </p:cNvPr>
            <p:cNvCxnSpPr>
              <a:cxnSpLocks/>
            </p:cNvCxnSpPr>
            <p:nvPr/>
          </p:nvCxnSpPr>
          <p:spPr bwMode="auto">
            <a:xfrm>
              <a:off x="9352107"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940D98E-195E-D0A3-5558-CD780EDB6059}"/>
                </a:ext>
              </a:extLst>
            </p:cNvPr>
            <p:cNvCxnSpPr>
              <a:cxnSpLocks/>
            </p:cNvCxnSpPr>
            <p:nvPr/>
          </p:nvCxnSpPr>
          <p:spPr bwMode="auto">
            <a:xfrm>
              <a:off x="9404495"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55E4EE5-7FED-9668-CA8B-4589EC390582}"/>
                </a:ext>
              </a:extLst>
            </p:cNvPr>
            <p:cNvCxnSpPr>
              <a:cxnSpLocks/>
            </p:cNvCxnSpPr>
            <p:nvPr/>
          </p:nvCxnSpPr>
          <p:spPr bwMode="auto">
            <a:xfrm>
              <a:off x="9456882"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9580E90-6F73-74BE-021B-8F014292A3BB}"/>
                </a:ext>
              </a:extLst>
            </p:cNvPr>
            <p:cNvCxnSpPr>
              <a:cxnSpLocks/>
            </p:cNvCxnSpPr>
            <p:nvPr/>
          </p:nvCxnSpPr>
          <p:spPr bwMode="auto">
            <a:xfrm>
              <a:off x="9504507"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5E74288-431A-F66E-EF70-F626910D7A72}"/>
                </a:ext>
              </a:extLst>
            </p:cNvPr>
            <p:cNvCxnSpPr>
              <a:cxnSpLocks/>
            </p:cNvCxnSpPr>
            <p:nvPr/>
          </p:nvCxnSpPr>
          <p:spPr bwMode="auto">
            <a:xfrm>
              <a:off x="9580707"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6B3F76F-77CD-0484-58E2-0B0C9C5EA1D2}"/>
                </a:ext>
              </a:extLst>
            </p:cNvPr>
            <p:cNvCxnSpPr>
              <a:cxnSpLocks/>
            </p:cNvCxnSpPr>
            <p:nvPr/>
          </p:nvCxnSpPr>
          <p:spPr bwMode="auto">
            <a:xfrm>
              <a:off x="9635475"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45A069C-26A4-3F33-5A14-8123FE9750F2}"/>
                </a:ext>
              </a:extLst>
            </p:cNvPr>
            <p:cNvCxnSpPr>
              <a:cxnSpLocks/>
            </p:cNvCxnSpPr>
            <p:nvPr/>
          </p:nvCxnSpPr>
          <p:spPr bwMode="auto">
            <a:xfrm>
              <a:off x="9687333" y="349540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CB86097-34A6-49BF-CDD9-78831F956942}"/>
                </a:ext>
              </a:extLst>
            </p:cNvPr>
            <p:cNvCxnSpPr>
              <a:cxnSpLocks/>
            </p:cNvCxnSpPr>
            <p:nvPr/>
          </p:nvCxnSpPr>
          <p:spPr bwMode="auto">
            <a:xfrm>
              <a:off x="9731550" y="360335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2DCB40D1-5B64-54D3-629A-3E95CFDFC244}"/>
                </a:ext>
              </a:extLst>
            </p:cNvPr>
            <p:cNvCxnSpPr>
              <a:cxnSpLocks/>
            </p:cNvCxnSpPr>
            <p:nvPr/>
          </p:nvCxnSpPr>
          <p:spPr bwMode="auto">
            <a:xfrm>
              <a:off x="9801328" y="360335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24CFF11-0851-528C-DE92-FCE8B6D7D3F8}"/>
                </a:ext>
              </a:extLst>
            </p:cNvPr>
            <p:cNvCxnSpPr>
              <a:cxnSpLocks/>
            </p:cNvCxnSpPr>
            <p:nvPr/>
          </p:nvCxnSpPr>
          <p:spPr bwMode="auto">
            <a:xfrm>
              <a:off x="9846572" y="360335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1E36CA1-4F82-2DF2-FC49-A495D2D4DEB3}"/>
                </a:ext>
              </a:extLst>
            </p:cNvPr>
            <p:cNvCxnSpPr>
              <a:cxnSpLocks/>
            </p:cNvCxnSpPr>
            <p:nvPr/>
          </p:nvCxnSpPr>
          <p:spPr bwMode="auto">
            <a:xfrm>
              <a:off x="9894407" y="360335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E6E755E-8D5D-B6D7-6A1B-861F8DF817FB}"/>
                </a:ext>
              </a:extLst>
            </p:cNvPr>
            <p:cNvCxnSpPr>
              <a:cxnSpLocks/>
            </p:cNvCxnSpPr>
            <p:nvPr/>
          </p:nvCxnSpPr>
          <p:spPr bwMode="auto">
            <a:xfrm>
              <a:off x="10042044" y="360335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FBEA710-F870-2F90-37F1-89B20E583DB0}"/>
                </a:ext>
              </a:extLst>
            </p:cNvPr>
            <p:cNvCxnSpPr>
              <a:cxnSpLocks/>
            </p:cNvCxnSpPr>
            <p:nvPr/>
          </p:nvCxnSpPr>
          <p:spPr bwMode="auto">
            <a:xfrm>
              <a:off x="10065856" y="360335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457A4F9-95BE-E114-6BC9-BC582C10A2E8}"/>
                </a:ext>
              </a:extLst>
            </p:cNvPr>
            <p:cNvCxnSpPr>
              <a:cxnSpLocks/>
            </p:cNvCxnSpPr>
            <p:nvPr/>
          </p:nvCxnSpPr>
          <p:spPr bwMode="auto">
            <a:xfrm>
              <a:off x="10134715" y="360335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D39D1132-CA4E-A330-1CC1-48C9E720168D}"/>
                </a:ext>
              </a:extLst>
            </p:cNvPr>
            <p:cNvCxnSpPr>
              <a:cxnSpLocks/>
            </p:cNvCxnSpPr>
            <p:nvPr/>
          </p:nvCxnSpPr>
          <p:spPr bwMode="auto">
            <a:xfrm>
              <a:off x="10263302" y="3603357"/>
              <a:ext cx="0" cy="60531"/>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783EC89-CD93-0DCC-197B-D25C45A30952}"/>
                </a:ext>
              </a:extLst>
            </p:cNvPr>
            <p:cNvCxnSpPr>
              <a:cxnSpLocks/>
            </p:cNvCxnSpPr>
            <p:nvPr/>
          </p:nvCxnSpPr>
          <p:spPr bwMode="auto">
            <a:xfrm>
              <a:off x="10495077" y="3603357"/>
              <a:ext cx="0" cy="60531"/>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5B18CA19-F671-CC63-4570-EA5676FF8872}"/>
              </a:ext>
            </a:extLst>
          </p:cNvPr>
          <p:cNvGrpSpPr/>
          <p:nvPr/>
        </p:nvGrpSpPr>
        <p:grpSpPr>
          <a:xfrm>
            <a:off x="7079456" y="2369344"/>
            <a:ext cx="3198019" cy="1431227"/>
            <a:chOff x="7079456" y="2369344"/>
            <a:chExt cx="3198019" cy="1431227"/>
          </a:xfrm>
        </p:grpSpPr>
        <p:sp>
          <p:nvSpPr>
            <p:cNvPr id="150" name="Freeform: Shape 149">
              <a:extLst>
                <a:ext uri="{FF2B5EF4-FFF2-40B4-BE49-F238E27FC236}">
                  <a16:creationId xmlns:a16="http://schemas.microsoft.com/office/drawing/2014/main" id="{28360CEB-16C1-EA94-5D08-C926590BFF39}"/>
                </a:ext>
              </a:extLst>
            </p:cNvPr>
            <p:cNvSpPr/>
            <p:nvPr/>
          </p:nvSpPr>
          <p:spPr bwMode="auto">
            <a:xfrm>
              <a:off x="7079456" y="2369344"/>
              <a:ext cx="3198019" cy="1402556"/>
            </a:xfrm>
            <a:custGeom>
              <a:avLst/>
              <a:gdLst>
                <a:gd name="connsiteX0" fmla="*/ 3198019 w 3198019"/>
                <a:gd name="connsiteY0" fmla="*/ 1402556 h 1402556"/>
                <a:gd name="connsiteX1" fmla="*/ 1154907 w 3198019"/>
                <a:gd name="connsiteY1" fmla="*/ 1402556 h 1402556"/>
                <a:gd name="connsiteX2" fmla="*/ 1154907 w 3198019"/>
                <a:gd name="connsiteY2" fmla="*/ 1366837 h 1402556"/>
                <a:gd name="connsiteX3" fmla="*/ 1128713 w 3198019"/>
                <a:gd name="connsiteY3" fmla="*/ 1366837 h 1402556"/>
                <a:gd name="connsiteX4" fmla="*/ 1128713 w 3198019"/>
                <a:gd name="connsiteY4" fmla="*/ 1302544 h 1402556"/>
                <a:gd name="connsiteX5" fmla="*/ 850107 w 3198019"/>
                <a:gd name="connsiteY5" fmla="*/ 1302544 h 1402556"/>
                <a:gd name="connsiteX6" fmla="*/ 850107 w 3198019"/>
                <a:gd name="connsiteY6" fmla="*/ 1252537 h 1402556"/>
                <a:gd name="connsiteX7" fmla="*/ 564357 w 3198019"/>
                <a:gd name="connsiteY7" fmla="*/ 1252537 h 1402556"/>
                <a:gd name="connsiteX8" fmla="*/ 564357 w 3198019"/>
                <a:gd name="connsiteY8" fmla="*/ 1214437 h 1402556"/>
                <a:gd name="connsiteX9" fmla="*/ 392907 w 3198019"/>
                <a:gd name="connsiteY9" fmla="*/ 1214437 h 1402556"/>
                <a:gd name="connsiteX10" fmla="*/ 392907 w 3198019"/>
                <a:gd name="connsiteY10" fmla="*/ 1181100 h 1402556"/>
                <a:gd name="connsiteX11" fmla="*/ 357188 w 3198019"/>
                <a:gd name="connsiteY11" fmla="*/ 1181100 h 1402556"/>
                <a:gd name="connsiteX12" fmla="*/ 357188 w 3198019"/>
                <a:gd name="connsiteY12" fmla="*/ 1138237 h 1402556"/>
                <a:gd name="connsiteX13" fmla="*/ 276225 w 3198019"/>
                <a:gd name="connsiteY13" fmla="*/ 1138237 h 1402556"/>
                <a:gd name="connsiteX14" fmla="*/ 276225 w 3198019"/>
                <a:gd name="connsiteY14" fmla="*/ 1092994 h 1402556"/>
                <a:gd name="connsiteX15" fmla="*/ 207169 w 3198019"/>
                <a:gd name="connsiteY15" fmla="*/ 1092994 h 1402556"/>
                <a:gd name="connsiteX16" fmla="*/ 207169 w 3198019"/>
                <a:gd name="connsiteY16" fmla="*/ 1066800 h 1402556"/>
                <a:gd name="connsiteX17" fmla="*/ 188119 w 3198019"/>
                <a:gd name="connsiteY17" fmla="*/ 1066800 h 1402556"/>
                <a:gd name="connsiteX18" fmla="*/ 188119 w 3198019"/>
                <a:gd name="connsiteY18" fmla="*/ 1004887 h 1402556"/>
                <a:gd name="connsiteX19" fmla="*/ 159544 w 3198019"/>
                <a:gd name="connsiteY19" fmla="*/ 1004887 h 1402556"/>
                <a:gd name="connsiteX20" fmla="*/ 159544 w 3198019"/>
                <a:gd name="connsiteY20" fmla="*/ 938212 h 1402556"/>
                <a:gd name="connsiteX21" fmla="*/ 109538 w 3198019"/>
                <a:gd name="connsiteY21" fmla="*/ 938212 h 1402556"/>
                <a:gd name="connsiteX22" fmla="*/ 109538 w 3198019"/>
                <a:gd name="connsiteY22" fmla="*/ 907256 h 1402556"/>
                <a:gd name="connsiteX23" fmla="*/ 80963 w 3198019"/>
                <a:gd name="connsiteY23" fmla="*/ 907256 h 1402556"/>
                <a:gd name="connsiteX24" fmla="*/ 80963 w 3198019"/>
                <a:gd name="connsiteY24" fmla="*/ 776287 h 1402556"/>
                <a:gd name="connsiteX25" fmla="*/ 54769 w 3198019"/>
                <a:gd name="connsiteY25" fmla="*/ 776287 h 1402556"/>
                <a:gd name="connsiteX26" fmla="*/ 54769 w 3198019"/>
                <a:gd name="connsiteY26" fmla="*/ 616744 h 1402556"/>
                <a:gd name="connsiteX27" fmla="*/ 42863 w 3198019"/>
                <a:gd name="connsiteY27" fmla="*/ 616744 h 1402556"/>
                <a:gd name="connsiteX28" fmla="*/ 42863 w 3198019"/>
                <a:gd name="connsiteY28" fmla="*/ 138112 h 1402556"/>
                <a:gd name="connsiteX29" fmla="*/ 28575 w 3198019"/>
                <a:gd name="connsiteY29" fmla="*/ 138112 h 1402556"/>
                <a:gd name="connsiteX30" fmla="*/ 28575 w 3198019"/>
                <a:gd name="connsiteY30" fmla="*/ 0 h 1402556"/>
                <a:gd name="connsiteX31" fmla="*/ 0 w 3198019"/>
                <a:gd name="connsiteY31" fmla="*/ 0 h 14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98019" h="1402556">
                  <a:moveTo>
                    <a:pt x="3198019" y="1402556"/>
                  </a:moveTo>
                  <a:lnTo>
                    <a:pt x="1154907" y="1402556"/>
                  </a:lnTo>
                  <a:lnTo>
                    <a:pt x="1154907" y="1366837"/>
                  </a:lnTo>
                  <a:lnTo>
                    <a:pt x="1128713" y="1366837"/>
                  </a:lnTo>
                  <a:lnTo>
                    <a:pt x="1128713" y="1302544"/>
                  </a:lnTo>
                  <a:lnTo>
                    <a:pt x="850107" y="1302544"/>
                  </a:lnTo>
                  <a:lnTo>
                    <a:pt x="850107" y="1252537"/>
                  </a:lnTo>
                  <a:lnTo>
                    <a:pt x="564357" y="1252537"/>
                  </a:lnTo>
                  <a:lnTo>
                    <a:pt x="564357" y="1214437"/>
                  </a:lnTo>
                  <a:lnTo>
                    <a:pt x="392907" y="1214437"/>
                  </a:lnTo>
                  <a:lnTo>
                    <a:pt x="392907" y="1181100"/>
                  </a:lnTo>
                  <a:lnTo>
                    <a:pt x="357188" y="1181100"/>
                  </a:lnTo>
                  <a:lnTo>
                    <a:pt x="357188" y="1138237"/>
                  </a:lnTo>
                  <a:lnTo>
                    <a:pt x="276225" y="1138237"/>
                  </a:lnTo>
                  <a:lnTo>
                    <a:pt x="276225" y="1092994"/>
                  </a:lnTo>
                  <a:lnTo>
                    <a:pt x="207169" y="1092994"/>
                  </a:lnTo>
                  <a:lnTo>
                    <a:pt x="207169" y="1066800"/>
                  </a:lnTo>
                  <a:lnTo>
                    <a:pt x="188119" y="1066800"/>
                  </a:lnTo>
                  <a:lnTo>
                    <a:pt x="188119" y="1004887"/>
                  </a:lnTo>
                  <a:lnTo>
                    <a:pt x="159544" y="1004887"/>
                  </a:lnTo>
                  <a:lnTo>
                    <a:pt x="159544" y="938212"/>
                  </a:lnTo>
                  <a:lnTo>
                    <a:pt x="109538" y="938212"/>
                  </a:lnTo>
                  <a:lnTo>
                    <a:pt x="109538" y="907256"/>
                  </a:lnTo>
                  <a:lnTo>
                    <a:pt x="80963" y="907256"/>
                  </a:lnTo>
                  <a:lnTo>
                    <a:pt x="80963" y="776287"/>
                  </a:lnTo>
                  <a:lnTo>
                    <a:pt x="54769" y="776287"/>
                  </a:lnTo>
                  <a:lnTo>
                    <a:pt x="54769" y="616744"/>
                  </a:lnTo>
                  <a:lnTo>
                    <a:pt x="42863" y="616744"/>
                  </a:lnTo>
                  <a:lnTo>
                    <a:pt x="42863" y="138112"/>
                  </a:lnTo>
                  <a:lnTo>
                    <a:pt x="28575" y="138112"/>
                  </a:lnTo>
                  <a:lnTo>
                    <a:pt x="28575"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151" name="Straight Connector 150">
              <a:extLst>
                <a:ext uri="{FF2B5EF4-FFF2-40B4-BE49-F238E27FC236}">
                  <a16:creationId xmlns:a16="http://schemas.microsoft.com/office/drawing/2014/main" id="{F594A8EC-6C37-823A-268A-715EDFCEDD76}"/>
                </a:ext>
              </a:extLst>
            </p:cNvPr>
            <p:cNvCxnSpPr>
              <a:cxnSpLocks/>
            </p:cNvCxnSpPr>
            <p:nvPr/>
          </p:nvCxnSpPr>
          <p:spPr bwMode="auto">
            <a:xfrm>
              <a:off x="8317186"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1BC7645-8A9A-B7EC-0FC8-D66B3DF98788}"/>
                </a:ext>
              </a:extLst>
            </p:cNvPr>
            <p:cNvCxnSpPr>
              <a:cxnSpLocks/>
            </p:cNvCxnSpPr>
            <p:nvPr/>
          </p:nvCxnSpPr>
          <p:spPr bwMode="auto">
            <a:xfrm>
              <a:off x="8345761"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EF36D69-3AF8-30D4-679E-18FE3D617E4D}"/>
                </a:ext>
              </a:extLst>
            </p:cNvPr>
            <p:cNvCxnSpPr>
              <a:cxnSpLocks/>
            </p:cNvCxnSpPr>
            <p:nvPr/>
          </p:nvCxnSpPr>
          <p:spPr bwMode="auto">
            <a:xfrm>
              <a:off x="8380898"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9758219C-59D9-C4D4-B3BD-A005D73B6F68}"/>
                </a:ext>
              </a:extLst>
            </p:cNvPr>
            <p:cNvCxnSpPr>
              <a:cxnSpLocks/>
            </p:cNvCxnSpPr>
            <p:nvPr/>
          </p:nvCxnSpPr>
          <p:spPr bwMode="auto">
            <a:xfrm>
              <a:off x="8424864"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996F412F-A9A7-5E9B-EF1E-3CD2A3773328}"/>
                </a:ext>
              </a:extLst>
            </p:cNvPr>
            <p:cNvCxnSpPr>
              <a:cxnSpLocks/>
            </p:cNvCxnSpPr>
            <p:nvPr/>
          </p:nvCxnSpPr>
          <p:spPr bwMode="auto">
            <a:xfrm>
              <a:off x="8466735"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832FD22-233B-89B9-B0D0-69F868F98FD7}"/>
                </a:ext>
              </a:extLst>
            </p:cNvPr>
            <p:cNvCxnSpPr>
              <a:cxnSpLocks/>
            </p:cNvCxnSpPr>
            <p:nvPr/>
          </p:nvCxnSpPr>
          <p:spPr bwMode="auto">
            <a:xfrm>
              <a:off x="8561466"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3686E92-1D79-B0C2-0D59-69D42AA33D9E}"/>
                </a:ext>
              </a:extLst>
            </p:cNvPr>
            <p:cNvCxnSpPr>
              <a:cxnSpLocks/>
            </p:cNvCxnSpPr>
            <p:nvPr/>
          </p:nvCxnSpPr>
          <p:spPr bwMode="auto">
            <a:xfrm>
              <a:off x="8600646"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86E55325-FD76-AEA9-7F85-254497F25D14}"/>
                </a:ext>
              </a:extLst>
            </p:cNvPr>
            <p:cNvCxnSpPr>
              <a:cxnSpLocks/>
            </p:cNvCxnSpPr>
            <p:nvPr/>
          </p:nvCxnSpPr>
          <p:spPr bwMode="auto">
            <a:xfrm>
              <a:off x="8874077"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35F601F-949E-EE3A-A249-150336E13292}"/>
                </a:ext>
              </a:extLst>
            </p:cNvPr>
            <p:cNvCxnSpPr>
              <a:cxnSpLocks/>
            </p:cNvCxnSpPr>
            <p:nvPr/>
          </p:nvCxnSpPr>
          <p:spPr bwMode="auto">
            <a:xfrm>
              <a:off x="8931227"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024FD00-A46E-6775-CA5A-405DBC123C53}"/>
                </a:ext>
              </a:extLst>
            </p:cNvPr>
            <p:cNvCxnSpPr>
              <a:cxnSpLocks/>
            </p:cNvCxnSpPr>
            <p:nvPr/>
          </p:nvCxnSpPr>
          <p:spPr bwMode="auto">
            <a:xfrm>
              <a:off x="9080741"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EC96C0FF-0EA9-EC84-AAE7-E40759BEB47E}"/>
                </a:ext>
              </a:extLst>
            </p:cNvPr>
            <p:cNvCxnSpPr>
              <a:cxnSpLocks/>
            </p:cNvCxnSpPr>
            <p:nvPr/>
          </p:nvCxnSpPr>
          <p:spPr bwMode="auto">
            <a:xfrm>
              <a:off x="8980225"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4EBC5F9-A12F-044D-72CB-46C195130413}"/>
                </a:ext>
              </a:extLst>
            </p:cNvPr>
            <p:cNvCxnSpPr>
              <a:cxnSpLocks/>
            </p:cNvCxnSpPr>
            <p:nvPr/>
          </p:nvCxnSpPr>
          <p:spPr bwMode="auto">
            <a:xfrm>
              <a:off x="9661262"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4CC1CCE0-F5C4-5347-8563-18C70DA73DE3}"/>
                </a:ext>
              </a:extLst>
            </p:cNvPr>
            <p:cNvCxnSpPr>
              <a:cxnSpLocks/>
            </p:cNvCxnSpPr>
            <p:nvPr/>
          </p:nvCxnSpPr>
          <p:spPr bwMode="auto">
            <a:xfrm>
              <a:off x="9766037"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FB377D0-ED83-EDCD-B327-93130DDFD17D}"/>
                </a:ext>
              </a:extLst>
            </p:cNvPr>
            <p:cNvCxnSpPr>
              <a:cxnSpLocks/>
            </p:cNvCxnSpPr>
            <p:nvPr/>
          </p:nvCxnSpPr>
          <p:spPr bwMode="auto">
            <a:xfrm>
              <a:off x="10263302"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343FCF5-A366-1870-34FA-65E85FEA1069}"/>
                </a:ext>
              </a:extLst>
            </p:cNvPr>
            <p:cNvCxnSpPr>
              <a:cxnSpLocks/>
            </p:cNvCxnSpPr>
            <p:nvPr/>
          </p:nvCxnSpPr>
          <p:spPr bwMode="auto">
            <a:xfrm>
              <a:off x="8234477" y="374004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D72654B-E7A3-4831-1A2D-5BC832CA42B9}"/>
                </a:ext>
              </a:extLst>
            </p:cNvPr>
            <p:cNvCxnSpPr>
              <a:cxnSpLocks/>
            </p:cNvCxnSpPr>
            <p:nvPr/>
          </p:nvCxnSpPr>
          <p:spPr bwMode="auto">
            <a:xfrm>
              <a:off x="8111189" y="363679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12E076E-15D2-1841-65BF-89523E468804}"/>
                </a:ext>
              </a:extLst>
            </p:cNvPr>
            <p:cNvCxnSpPr>
              <a:cxnSpLocks/>
            </p:cNvCxnSpPr>
            <p:nvPr/>
          </p:nvCxnSpPr>
          <p:spPr bwMode="auto">
            <a:xfrm>
              <a:off x="7961170" y="363679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4DDB3BD6-F8BF-D0BF-4AB2-FCE0918DC22F}"/>
                </a:ext>
              </a:extLst>
            </p:cNvPr>
            <p:cNvCxnSpPr>
              <a:cxnSpLocks/>
            </p:cNvCxnSpPr>
            <p:nvPr/>
          </p:nvCxnSpPr>
          <p:spPr bwMode="auto">
            <a:xfrm>
              <a:off x="7787339" y="3594721"/>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9DD2244-D164-8170-7315-74A70109FB27}"/>
                </a:ext>
              </a:extLst>
            </p:cNvPr>
            <p:cNvCxnSpPr>
              <a:cxnSpLocks/>
            </p:cNvCxnSpPr>
            <p:nvPr/>
          </p:nvCxnSpPr>
          <p:spPr bwMode="auto">
            <a:xfrm>
              <a:off x="7724162" y="3594721"/>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32035D03-C355-FA24-AA96-663E39FA9D2B}"/>
                </a:ext>
              </a:extLst>
            </p:cNvPr>
            <p:cNvCxnSpPr>
              <a:cxnSpLocks/>
            </p:cNvCxnSpPr>
            <p:nvPr/>
          </p:nvCxnSpPr>
          <p:spPr bwMode="auto">
            <a:xfrm>
              <a:off x="7617005" y="3553093"/>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52F8AFF-B76F-3DF0-C358-A526843106F3}"/>
                </a:ext>
              </a:extLst>
            </p:cNvPr>
            <p:cNvCxnSpPr>
              <a:cxnSpLocks/>
            </p:cNvCxnSpPr>
            <p:nvPr/>
          </p:nvCxnSpPr>
          <p:spPr bwMode="auto">
            <a:xfrm>
              <a:off x="7535082" y="3553093"/>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DC078C8-DA4A-3778-4951-1854219E5A84}"/>
                </a:ext>
              </a:extLst>
            </p:cNvPr>
            <p:cNvCxnSpPr>
              <a:cxnSpLocks/>
            </p:cNvCxnSpPr>
            <p:nvPr/>
          </p:nvCxnSpPr>
          <p:spPr bwMode="auto">
            <a:xfrm>
              <a:off x="7315755" y="3429000"/>
              <a:ext cx="0" cy="60531"/>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32903B7-E930-DB87-76E4-4518CB03A675}"/>
                </a:ext>
              </a:extLst>
            </p:cNvPr>
            <p:cNvCxnSpPr>
              <a:cxnSpLocks/>
            </p:cNvCxnSpPr>
            <p:nvPr/>
          </p:nvCxnSpPr>
          <p:spPr bwMode="auto">
            <a:xfrm>
              <a:off x="7310186" y="3429000"/>
              <a:ext cx="0" cy="60531"/>
            </a:xfrm>
            <a:prstGeom prst="line">
              <a:avLst/>
            </a:prstGeom>
            <a:noFill/>
            <a:ln w="28575" cap="flat" cmpd="sng" algn="ctr">
              <a:solidFill>
                <a:schemeClr val="accent3"/>
              </a:solidFill>
              <a:prstDash val="solid"/>
              <a:round/>
              <a:headEnd type="none" w="med" len="med"/>
              <a:tailEnd type="none" w="med" len="med"/>
            </a:ln>
            <a:effectLst/>
          </p:spPr>
        </p:cxnSp>
      </p:gr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675" y="1513047"/>
            <a:ext cx="10877529" cy="709514"/>
          </a:xfrm>
        </p:spPr>
        <p:txBody>
          <a:bodyPr/>
          <a:lstStyle/>
          <a:p>
            <a:r>
              <a:rPr lang="en-US" sz="2200" dirty="0"/>
              <a:t>Selpercatinib delayed time to deterioration of pulmonary symptoms and overall physical function vs CT + </a:t>
            </a:r>
            <a:r>
              <a:rPr lang="en-US" sz="2200" dirty="0" err="1"/>
              <a:t>pembro</a:t>
            </a:r>
            <a:endParaRPr lang="en-US" sz="2200" dirty="0"/>
          </a:p>
          <a:p>
            <a:endParaRPr lang="en-US" sz="2200" dirty="0"/>
          </a:p>
        </p:txBody>
      </p:sp>
    </p:spTree>
    <p:extLst>
      <p:ext uri="{BB962C8B-B14F-4D97-AF65-F5344CB8AC3E}">
        <p14:creationId xmlns:p14="http://schemas.microsoft.com/office/powerpoint/2010/main" val="3415596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LIBRETTO-431: 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000" dirty="0"/>
              <a:t>In phase III LIBRETTO-431 trial, 1L selpercatinib showed superior efficacy vs CT ± pembrolizumab in patients with </a:t>
            </a:r>
            <a:r>
              <a:rPr lang="en-US" sz="2000" i="1" dirty="0"/>
              <a:t>RET</a:t>
            </a:r>
            <a:r>
              <a:rPr lang="en-US" sz="2000" dirty="0"/>
              <a:t> fusion</a:t>
            </a:r>
            <a:r>
              <a:rPr lang="en-US" sz="2000" dirty="0">
                <a:cs typeface="Calibri" panose="020F0502020204030204" pitchFamily="34" charset="0"/>
              </a:rPr>
              <a:t>‒</a:t>
            </a:r>
            <a:r>
              <a:rPr lang="en-US" sz="2000" dirty="0"/>
              <a:t>positive NSCLC</a:t>
            </a:r>
          </a:p>
          <a:p>
            <a:pPr lvl="1"/>
            <a:r>
              <a:rPr lang="en-US" sz="1800" dirty="0"/>
              <a:t>Selpercatinib significantly improved median PFS vs CT + pembrolizumab in ITT-pembrolizumab population, meeting primary endpoint: 24.8 vs 11.2 mo (</a:t>
            </a:r>
            <a:r>
              <a:rPr lang="it-IT" sz="1800" dirty="0"/>
              <a:t>HR: 0.46; 95% CI: 0.31-0.70; </a:t>
            </a:r>
            <a:r>
              <a:rPr lang="it-IT" sz="1800" i="1" dirty="0"/>
              <a:t>P</a:t>
            </a:r>
            <a:r>
              <a:rPr lang="it-IT" sz="1800" dirty="0"/>
              <a:t> &lt;.001)</a:t>
            </a:r>
            <a:endParaRPr lang="en-US" sz="1800" dirty="0"/>
          </a:p>
          <a:p>
            <a:pPr lvl="1"/>
            <a:r>
              <a:rPr lang="en-US" sz="1800" dirty="0"/>
              <a:t>Selpercatinib also improved intracranial response rate and delayed CNS progression vs CT + pembrolizumab </a:t>
            </a:r>
          </a:p>
          <a:p>
            <a:r>
              <a:rPr lang="en-US" sz="2000" dirty="0"/>
              <a:t>Selpercatinib-associated AEs were generally consistent with those previously reported and typically can be managed with dose adjustment</a:t>
            </a:r>
          </a:p>
          <a:p>
            <a:r>
              <a:rPr lang="en-US" sz="2000" dirty="0"/>
              <a:t>Selpercatinib delayed time to deterioration of pulmonary symptoms and overall physical function</a:t>
            </a:r>
          </a:p>
          <a:p>
            <a:r>
              <a:rPr lang="en-US" sz="2000" dirty="0"/>
              <a:t>Investigators concluded that selpercatinib should be considered 1L SoC for </a:t>
            </a:r>
            <a:r>
              <a:rPr lang="en-US" sz="2000" i="1" dirty="0"/>
              <a:t>RET</a:t>
            </a:r>
            <a:r>
              <a:rPr lang="en-US" sz="2000" dirty="0"/>
              <a:t> fusion‒positive advanced NSCLC and stressed importance of genomic testing at diagnosis to identify possible </a:t>
            </a:r>
            <a:r>
              <a:rPr lang="en-US" sz="2000" i="1" dirty="0"/>
              <a:t>RET</a:t>
            </a:r>
            <a:r>
              <a:rPr lang="en-US" sz="2000" dirty="0"/>
              <a:t> gene fusions to inform optimal therapy</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Loong. ESMO 2023. Abstr LBA4. Zhou. NEJM. 2023;[Epub].</a:t>
            </a:r>
          </a:p>
        </p:txBody>
      </p:sp>
    </p:spTree>
    <p:extLst>
      <p:ext uri="{BB962C8B-B14F-4D97-AF65-F5344CB8AC3E}">
        <p14:creationId xmlns:p14="http://schemas.microsoft.com/office/powerpoint/2010/main" val="3302649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56M7VY3CDVN5-237246488-1</_dlc_DocId>
    <_dlc_DocIdUrl xmlns="d54cbe69-32bd-412a-b004-9152f949605e">
      <Url>https://intranet.clinicaloptions.com/mews/oncology/ONC_2023_ESMO_CF_(PRP6560)/LBA4_HoFungLoong/_layouts/15/DocIdRedir.aspx?ID=56M7VY3CDVN5-237246488-1</Url>
      <Description>56M7VY3CDVN5-237246488-1</Description>
    </_dlc_DocIdUrl>
    <Document_x0020_Category xmlns="80959564-e000-4064-a9a1-4121f1c4ee36">Conference Capsule Slides</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691F329E4A63294E8B621928DEA88541" ma:contentTypeVersion="1" ma:contentTypeDescription="Create a new document." ma:contentTypeScope="" ma:versionID="23ca955342145ee09e86d6a230d6b5fd">
  <xsd:schema xmlns:xsd="http://www.w3.org/2001/XMLSchema" xmlns:xs="http://www.w3.org/2001/XMLSchema" xmlns:p="http://schemas.microsoft.com/office/2006/metadata/properties" xmlns:ns2="d54cbe69-32bd-412a-b004-9152f949605e" xmlns:ns3="80959564-e000-4064-a9a1-4121f1c4ee36" targetNamespace="http://schemas.microsoft.com/office/2006/metadata/properties" ma:root="true" ma:fieldsID="06b8c5549cd34cade5aa1243aa4c7b89" ns2:_="" ns3:_="">
    <xsd:import namespace="d54cbe69-32bd-412a-b004-9152f949605e"/>
    <xsd:import namespace="80959564-e000-4064-a9a1-4121f1c4ee3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0959564-e000-4064-a9a1-4121f1c4ee3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www.w3.org/XML/1998/namespace"/>
    <ds:schemaRef ds:uri="d54cbe69-32bd-412a-b004-9152f949605e"/>
    <ds:schemaRef ds:uri="http://schemas.microsoft.com/office/2006/documentManagement/types"/>
    <ds:schemaRef ds:uri="http://schemas.microsoft.com/office/2006/metadata/properties"/>
    <ds:schemaRef ds:uri="http://schemas.openxmlformats.org/package/2006/metadata/core-properties"/>
    <ds:schemaRef ds:uri="http://purl.org/dc/dcmitype/"/>
    <ds:schemaRef ds:uri="http://schemas.microsoft.com/office/infopath/2007/PartnerControls"/>
    <ds:schemaRef ds:uri="80959564-e000-4064-a9a1-4121f1c4ee36"/>
    <ds:schemaRef ds:uri="http://purl.org/dc/terms/"/>
    <ds:schemaRef ds:uri="http://purl.org/dc/elements/1.1/"/>
  </ds:schemaRefs>
</ds:datastoreItem>
</file>

<file path=customXml/itemProps4.xml><?xml version="1.0" encoding="utf-8"?>
<ds:datastoreItem xmlns:ds="http://schemas.openxmlformats.org/officeDocument/2006/customXml" ds:itemID="{109DEDDC-6933-4522-8CDB-D00C0E6CD7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0959564-e000-4064-a9a1-4121f1c4ee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234E74AA-5437-4670-96B8-828025788B4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2812</TotalTime>
  <Words>2683</Words>
  <Application>Microsoft Office PowerPoint</Application>
  <PresentationFormat>Widescreen</PresentationFormat>
  <Paragraphs>507</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LIBRETTO-431: Randomized Phase III Trial of  First-line Selpercatinib vs Chemotherapy Plus Pembrolizumab in RET Fusion‒Positive NSCLC</vt:lpstr>
      <vt:lpstr>About These Slides</vt:lpstr>
      <vt:lpstr>LIBRETTO-431: Background</vt:lpstr>
      <vt:lpstr>LIBRETTO-431: Study Design</vt:lpstr>
      <vt:lpstr>LIBRETTO-431: Baseline Characteristics  (ITT-Pembrolizumab Population)</vt:lpstr>
      <vt:lpstr>LIBRETTO-431: PFS by BICR (Primary Endpoint)</vt:lpstr>
      <vt:lpstr>LIBRETTO-431: Response and CNS Progression  (ITT-Pembrolizumab Population)</vt:lpstr>
      <vt:lpstr>LIBRETTO-431: Safety (ITT Population)</vt:lpstr>
      <vt:lpstr>LIBRETTO-431: Patient-Reported Outcomes (ITT-Pembrolizumab Population)</vt:lpstr>
      <vt:lpstr>LIBRETTO-431: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LIBRETTO-431: Randomized Phase III Trial of First-line Selpercatinib vs Chemotherapy Plus Pembrolizumab in RET Fusion‒Positive NSCLC</dc:title>
  <dc:creator>Preferred User</dc:creator>
  <cp:lastModifiedBy>nkolenko@clinicaloptions.com</cp:lastModifiedBy>
  <cp:revision>31</cp:revision>
  <cp:lastPrinted>2016-09-26T20:21:49Z</cp:lastPrinted>
  <dcterms:created xsi:type="dcterms:W3CDTF">2005-05-27T15:08:01Z</dcterms:created>
  <dcterms:modified xsi:type="dcterms:W3CDTF">2023-10-24T15:40:48Z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31edbbc9-1961-4ea9-8d63-e50621c64f22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0x010100691F329E4A63294E8B621928DEA88541</vt:lpwstr>
  </property>
  <property fmtid="{D5CDD505-2E9C-101B-9397-08002B2CF9AE}" pid="9" name="MediaServiceImageTags">
    <vt:lpwstr/>
  </property>
</Properties>
</file>