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5"/>
  </p:notesMasterIdLst>
  <p:handoutMasterIdLst>
    <p:handoutMasterId r:id="rId26"/>
  </p:handoutMasterIdLst>
  <p:sldIdLst>
    <p:sldId id="321" r:id="rId8"/>
    <p:sldId id="308" r:id="rId9"/>
    <p:sldId id="296" r:id="rId10"/>
    <p:sldId id="2147474008" r:id="rId11"/>
    <p:sldId id="547" r:id="rId12"/>
    <p:sldId id="2147474023" r:id="rId13"/>
    <p:sldId id="2147473989" r:id="rId14"/>
    <p:sldId id="2147474018" r:id="rId15"/>
    <p:sldId id="2141412345" r:id="rId16"/>
    <p:sldId id="2141411846" r:id="rId17"/>
    <p:sldId id="2147474033" r:id="rId18"/>
    <p:sldId id="2147473983" r:id="rId19"/>
    <p:sldId id="2141412060" r:id="rId20"/>
    <p:sldId id="2147474029" r:id="rId21"/>
    <p:sldId id="2145706402" r:id="rId22"/>
    <p:sldId id="2147474032" r:id="rId23"/>
    <p:sldId id="318" r:id="rId24"/>
  </p:sldIdLst>
  <p:sldSz cx="12192000" cy="6858000"/>
  <p:notesSz cx="7315200" cy="9601200"/>
  <p:custDataLst>
    <p:tags r:id="rId2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Christy Seals" initials="CS" lastIdx="3" clrIdx="28">
    <p:extLst>
      <p:ext uri="{19B8F6BF-5375-455C-9EA6-DF929625EA0E}">
        <p15:presenceInfo xmlns:p15="http://schemas.microsoft.com/office/powerpoint/2012/main" userId="S::cseals@clinicaloptions.com::0852e532-1f9e-4bbf-9b56-be19a9543a31" providerId="AD"/>
      </p:ext>
    </p:extLst>
  </p:cmAuthor>
  <p:cmAuthor id="1" name="Taryn Gross" initials="TG" lastIdx="2" clrIdx="6"/>
  <p:cmAuthor id="2" name="Melanie Couton" initials="MAC" lastIdx="4" clrIdx="3"/>
  <p:cmAuthor id="3" name="ralfieri" initials="ra" lastIdx="2" clrIdx="8"/>
  <p:cmAuthor id="4" name="Megan Capel" initials="MC" lastIdx="13"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erfiz Constanzo" initials="JC" lastIdx="80" clrIdx="15">
    <p:extLst>
      <p:ext uri="{19B8F6BF-5375-455C-9EA6-DF929625EA0E}">
        <p15:presenceInfo xmlns:p15="http://schemas.microsoft.com/office/powerpoint/2012/main" userId="S::jconstanzo@clinicaloptions.com::7388c342-66f0-4154-bcdf-657d8197f1ae" providerId="AD"/>
      </p:ext>
    </p:extLst>
  </p:cmAuthor>
  <p:cmAuthor id="17" name="Gordon Kelley" initials="GK" lastIdx="2" clrIdx="16">
    <p:extLst>
      <p:ext uri="{19B8F6BF-5375-455C-9EA6-DF929625EA0E}">
        <p15:presenceInfo xmlns:p15="http://schemas.microsoft.com/office/powerpoint/2012/main" userId="S::gkelley@clinicaloptions.com::7e3d11cf-7436-4611-80d7-51121a63678e" providerId="AD"/>
      </p:ext>
    </p:extLst>
  </p:cmAuthor>
  <p:cmAuthor id="18" name="Chon, Hye Sook" initials="CHS" lastIdx="7" clrIdx="17">
    <p:extLst>
      <p:ext uri="{19B8F6BF-5375-455C-9EA6-DF929625EA0E}">
        <p15:presenceInfo xmlns:p15="http://schemas.microsoft.com/office/powerpoint/2012/main" userId="S::HyeSook.Chon@moffitt.org::939a9672-0b45-4eb9-95a2-9ee5369eec92" providerId="AD"/>
      </p:ext>
    </p:extLst>
  </p:cmAuthor>
  <p:cmAuthor id="19" name="David Miller" initials="DM" lastIdx="13" clrIdx="18">
    <p:extLst>
      <p:ext uri="{19B8F6BF-5375-455C-9EA6-DF929625EA0E}">
        <p15:presenceInfo xmlns:p15="http://schemas.microsoft.com/office/powerpoint/2012/main" userId="S::David.Miller@UTSouthwestern.edu::2547eea6-87c9-44be-9f87-c972a771ce74" providerId="AD"/>
      </p:ext>
    </p:extLst>
  </p:cmAuthor>
  <p:cmAuthor id="20" name="CLINICALOPTIONS\tquill" initials="C" lastIdx="17" clrIdx="19">
    <p:extLst>
      <p:ext uri="{19B8F6BF-5375-455C-9EA6-DF929625EA0E}">
        <p15:presenceInfo xmlns:p15="http://schemas.microsoft.com/office/powerpoint/2012/main" userId="CLINICALOPTIONS\tquill" providerId="None"/>
      </p:ext>
    </p:extLst>
  </p:cmAuthor>
  <p:cmAuthor id="21" name="CLINICALOPTIONS\jconstanzo" initials="C" lastIdx="16" clrIdx="20">
    <p:extLst>
      <p:ext uri="{19B8F6BF-5375-455C-9EA6-DF929625EA0E}">
        <p15:presenceInfo xmlns:p15="http://schemas.microsoft.com/office/powerpoint/2012/main" userId="CLINICALOPTIONS\jconstanzo" providerId="None"/>
      </p:ext>
    </p:extLst>
  </p:cmAuthor>
  <p:cmAuthor id="22" name="Dussadee Royal" initials="DR" lastIdx="2" clrIdx="21">
    <p:extLst>
      <p:ext uri="{19B8F6BF-5375-455C-9EA6-DF929625EA0E}">
        <p15:presenceInfo xmlns:p15="http://schemas.microsoft.com/office/powerpoint/2012/main" userId="S::droyal@clinicaloptions.com::51beead8-6fa0-4b98-aeba-37044af35e17" providerId="AD"/>
      </p:ext>
    </p:extLst>
  </p:cmAuthor>
  <p:cmAuthor id="23" name="aboecler@clinicaloptions.com" initials="a" lastIdx="6" clrIdx="22">
    <p:extLst>
      <p:ext uri="{19B8F6BF-5375-455C-9EA6-DF929625EA0E}">
        <p15:presenceInfo xmlns:p15="http://schemas.microsoft.com/office/powerpoint/2012/main" userId="aboecler@clinicaloptions.com" providerId="None"/>
      </p:ext>
    </p:extLst>
  </p:cmAuthor>
  <p:cmAuthor id="24" name="David Miller" initials="DM [2]" lastIdx="3" clrIdx="23">
    <p:extLst>
      <p:ext uri="{19B8F6BF-5375-455C-9EA6-DF929625EA0E}">
        <p15:presenceInfo xmlns:p15="http://schemas.microsoft.com/office/powerpoint/2012/main" userId="S::DMILL3@swmed.org::2547eea6-87c9-44be-9f87-c972a771ce74" providerId="AD"/>
      </p:ext>
    </p:extLst>
  </p:cmAuthor>
  <p:cmAuthor id="25" name="mcartwright@clinicaloptions.com" initials="m" lastIdx="26" clrIdx="24">
    <p:extLst>
      <p:ext uri="{19B8F6BF-5375-455C-9EA6-DF929625EA0E}">
        <p15:presenceInfo xmlns:p15="http://schemas.microsoft.com/office/powerpoint/2012/main" userId="mcartwright@clinicaloptions.com" providerId="None"/>
      </p:ext>
    </p:extLst>
  </p:cmAuthor>
  <p:cmAuthor id="26" name="Hillary Tunggal" initials="HT" lastIdx="32" clrIdx="25">
    <p:extLst>
      <p:ext uri="{19B8F6BF-5375-455C-9EA6-DF929625EA0E}">
        <p15:presenceInfo xmlns:p15="http://schemas.microsoft.com/office/powerpoint/2012/main" userId="S::htunggal@cealliance.com::ad64bda3-5530-4833-84b4-5d3ed1bf5c1c" providerId="AD"/>
      </p:ext>
    </p:extLst>
  </p:cmAuthor>
  <p:cmAuthor id="27" name="Megan Cartwright" initials="MC" lastIdx="13" clrIdx="26">
    <p:extLst>
      <p:ext uri="{19B8F6BF-5375-455C-9EA6-DF929625EA0E}">
        <p15:presenceInfo xmlns:p15="http://schemas.microsoft.com/office/powerpoint/2012/main" userId="S::mcartwright@clinicaloptions.com::aaeaf566-570c-41b1-9c90-11c8d9ac162b" providerId="AD"/>
      </p:ext>
    </p:extLst>
  </p:cmAuthor>
  <p:cmAuthor id="28" name="Vanessa Carter" initials="VC" lastIdx="31" clrIdx="27">
    <p:extLst>
      <p:ext uri="{19B8F6BF-5375-455C-9EA6-DF929625EA0E}">
        <p15:presenceInfo xmlns:p15="http://schemas.microsoft.com/office/powerpoint/2012/main" userId="S::vcarter@clinicaloptions.com::9ce73b1e-6b1e-4cab-b34f-91637f33dd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E6E6E6"/>
    <a:srgbClr val="CDCDCF"/>
    <a:srgbClr val="4E8F00"/>
    <a:srgbClr val="046376"/>
    <a:srgbClr val="013763"/>
    <a:srgbClr val="E1471D"/>
    <a:srgbClr val="00823B"/>
    <a:srgbClr val="01587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9D02AB-52E1-444A-98CC-96350DC7698B}" v="92" dt="2023-10-30T14:02:47.8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59" autoAdjust="0"/>
    <p:restoredTop sz="86472" autoAdjust="0"/>
  </p:normalViewPr>
  <p:slideViewPr>
    <p:cSldViewPr snapToGrid="0" showGuides="1">
      <p:cViewPr varScale="1">
        <p:scale>
          <a:sx n="59" d="100"/>
          <a:sy n="59" d="100"/>
        </p:scale>
        <p:origin x="1128" y="72"/>
      </p:cViewPr>
      <p:guideLst>
        <p:guide orient="horz" pos="4128"/>
        <p:guide orient="horz" pos="1008"/>
        <p:guide orient="horz" pos="4032"/>
        <p:guide orient="horz" pos="151"/>
        <p:guide orient="horz" pos="264"/>
        <p:guide orient="horz" pos="3912"/>
        <p:guide orient="horz"/>
        <p:guide pos="329"/>
        <p:guide pos="7416"/>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a:t>
            </a:fld>
            <a:endParaRPr lang="en-US" dirty="0"/>
          </a:p>
        </p:txBody>
      </p:sp>
    </p:spTree>
    <p:extLst>
      <p:ext uri="{BB962C8B-B14F-4D97-AF65-F5344CB8AC3E}">
        <p14:creationId xmlns:p14="http://schemas.microsoft.com/office/powerpoint/2010/main" val="1114689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FIGO, International Federation of Gynecology and Obstetrics;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531621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dMMR, mismatch repair deficient; EC, endometrial cancer; ER/PgR, estrogen receptor/progesterone receptor; IO, immuno-oncogenic therapy; MSI, microsatellite instability; TMB, tumor mutational burden; tx, therapy; WT, wild-type.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168389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dMMR, mismatch repair deficient; EC, endometrial cancer; IHC, immunohistochemistry; MSI, microsatellite instability; NSMP, </a:t>
            </a:r>
            <a:r>
              <a:rPr lang="en-US" sz="1200" b="0" i="1" dirty="0">
                <a:effectLst/>
                <a:latin typeface="Arial" panose="020B0604020202020204" pitchFamily="34" charset="0"/>
                <a:ea typeface="Times New Roman" panose="02020603050405020304" pitchFamily="18" charset="0"/>
              </a:rPr>
              <a:t>no specific molecular profile</a:t>
            </a:r>
            <a:r>
              <a:rPr lang="en-US" b="0" i="1" dirty="0">
                <a:solidFill>
                  <a:srgbClr val="4D5156"/>
                </a:solidFill>
                <a:effectLst/>
                <a:latin typeface="Roboto" panose="02000000000000000000" pitchFamily="2" charset="0"/>
              </a:rPr>
              <a:t>; </a:t>
            </a:r>
            <a:r>
              <a:rPr lang="en-US" b="0" i="1" dirty="0"/>
              <a:t>OS, overall survival; TCGA, The Cancer Genome Atlas.</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56968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dMMR, mismatch repair deficient; EC, endometrial cancer; MSI, microsatellite instability; NSMP, </a:t>
            </a:r>
            <a:r>
              <a:rPr lang="en-US" sz="1800" i="1" dirty="0">
                <a:effectLst/>
                <a:latin typeface="Arial" panose="020B0604020202020204" pitchFamily="34" charset="0"/>
                <a:ea typeface="Times New Roman" panose="02020603050405020304" pitchFamily="18" charset="0"/>
              </a:rPr>
              <a:t>no specific molecular profile; </a:t>
            </a:r>
            <a:r>
              <a:rPr lang="en-US" i="1" dirty="0"/>
              <a:t>RFS, relapse-free survival; RT, radiotherapy.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9B3683-A4BF-4AA2-B7DB-3579345837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6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dirty="0">
                <a:solidFill>
                  <a:schemeClr val="bg1"/>
                </a:solidFill>
                <a:latin typeface="+mn-lt"/>
              </a:rPr>
              <a:t>MSI, microsatellite instability; TCGA, The Cancer Genome Atlas.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9B3683-A4BF-4AA2-B7DB-3579345837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770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333333"/>
                </a:solidFill>
                <a:effectLst/>
                <a:latin typeface="Montserrat"/>
              </a:rPr>
              <a:t>D&amp;C, dilation and curettage; </a:t>
            </a:r>
            <a:r>
              <a:rPr lang="en-US" b="0" i="1" dirty="0"/>
              <a:t>ER/PgR, estrogen receptor/progesterone receptor;</a:t>
            </a:r>
            <a:r>
              <a:rPr lang="en-US" sz="1200" b="0" i="1" dirty="0">
                <a:solidFill>
                  <a:srgbClr val="333333"/>
                </a:solidFill>
                <a:effectLst/>
                <a:latin typeface="Montserrat"/>
              </a:rPr>
              <a:t> IHC, immunohistochemistry; MSI, microsatellite instability; </a:t>
            </a:r>
            <a:r>
              <a:rPr lang="en-US" b="0" i="1" dirty="0">
                <a:solidFill>
                  <a:srgbClr val="333333"/>
                </a:solidFill>
                <a:effectLst/>
                <a:latin typeface="Roboto" panose="02000000000000000000" pitchFamily="2" charset="0"/>
              </a:rPr>
              <a:t>NCCN, National Comprehensive Cancer Network; TMB, tumor mutational burden.</a:t>
            </a:r>
          </a:p>
          <a:p>
            <a:endParaRPr lang="en-US" b="0" i="0" dirty="0">
              <a:solidFill>
                <a:srgbClr val="333333"/>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0596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mismatch repair deficiency; </a:t>
            </a:r>
            <a:r>
              <a:rPr lang="en-US" b="0" i="1" dirty="0">
                <a:solidFill>
                  <a:srgbClr val="1D2E5A"/>
                </a:solidFill>
                <a:effectLst/>
                <a:latin typeface="+mn-lt"/>
              </a:rPr>
              <a:t>IHC, immunohistochemistry; NCCN, National Comprehensive Cancer Network; NGS, next-generation sequencing; PCR, polymerase chain reaction</a:t>
            </a:r>
            <a:r>
              <a:rPr lang="en-US" sz="1200" b="0" i="1" dirty="0">
                <a:solidFill>
                  <a:srgbClr val="1D2E5A"/>
                </a:solidFill>
                <a:effectLst/>
                <a:latin typeface="+mn-lt"/>
              </a:rPr>
              <a:t>; SGO, Society of Gynecologic Oncology.</a:t>
            </a:r>
            <a:endParaRPr lang="en-US" sz="1200" i="1" dirty="0">
              <a:solidFill>
                <a:srgbClr val="1D2E5A"/>
              </a:solidFill>
              <a:latin typeface="+mn-lt"/>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751751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deficiency; IHC, immunohistochemistry.</a:t>
            </a:r>
            <a:endParaRPr lang="en-US" sz="1200" b="0" kern="1200" dirty="0">
              <a:solidFill>
                <a:srgbClr val="455560"/>
              </a:solidFill>
              <a:highlight>
                <a:srgbClr val="FFFF00"/>
              </a:highlight>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961421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MSI-H, microsatellite instability</a:t>
            </a:r>
            <a:r>
              <a:rPr lang="en-US" i="1" dirty="0">
                <a:latin typeface="Calibri" panose="020F0502020204030204" pitchFamily="34" charset="0"/>
                <a:cs typeface="Calibri" panose="020F0502020204030204" pitchFamily="34" charset="0"/>
              </a:rPr>
              <a:t>‒</a:t>
            </a:r>
            <a:r>
              <a:rPr lang="en-US" i="1" dirty="0"/>
              <a:t>high; NGS, next-generation sequencing; TMB, tumor mutational burden.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BF6DAD-BE26-49CD-BE47-E5FDC5DE61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077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second-line; EC, endometrial cancer; FISH, fluorescence in situ hybridization; IHC, immunohistochemistry.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661688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CAP, College of American Pathologists; ER/PgR, estrogen receptor/progesterone receptor;</a:t>
            </a:r>
            <a:r>
              <a:rPr lang="en-US" sz="1200" b="0" i="1" dirty="0">
                <a:solidFill>
                  <a:srgbClr val="333333"/>
                </a:solidFill>
                <a:effectLst/>
                <a:latin typeface="Montserrat"/>
              </a:rPr>
              <a:t> IHC, immunohistochemistry.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39527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IHC, immunohistochemistry; NCCN, National Comprehensive Cancer Network; NGS, next-generation sequencing; ORR, objective response rate;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32473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ER/PgR, estrogen receptor/progesterone receptor;</a:t>
            </a:r>
            <a:r>
              <a:rPr lang="en-US" sz="1200" b="0" i="1" dirty="0">
                <a:solidFill>
                  <a:srgbClr val="333333"/>
                </a:solidFill>
                <a:effectLst/>
                <a:latin typeface="Montserrat"/>
              </a:rPr>
              <a:t> IHC, immunohistochemistry; </a:t>
            </a:r>
            <a:r>
              <a:rPr lang="en-US" i="1" dirty="0"/>
              <a:t>NGS, next-generation sequencing</a:t>
            </a:r>
            <a:r>
              <a:rPr lang="en-US" sz="1200" b="0" i="1" dirty="0">
                <a:solidFill>
                  <a:srgbClr val="333333"/>
                </a:solidFill>
                <a:effectLst/>
                <a:latin typeface="Montserrat"/>
              </a:rPr>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168302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3F952C1E-52AD-0575-B5F3-CEA30C7B695A}"/>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0CC88A52-01F9-60FE-950A-6951D00A32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2E5B7E5-977A-E705-7542-B5AD55414E1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ACCB1FD7-3D20-C53E-16BC-8547EE5B1C4B}"/>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F9B22A9-C7A4-BD4B-516E-3FD9D91D3F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27F9C880-DDB3-DCF7-AC32-17958E111C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D3B054B4-8D36-4A9C-D7E3-54D2A8933ED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E5530C7C-D28F-700C-A1BD-D6FE434D8C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707B5609-79B0-FF9A-606F-30A41351A0C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D8E228-95F7-5D30-CB38-7C222BEFF808}"/>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9216D805-3419-49D4-D292-0EAE121D81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8B43377E-6174-F174-FD39-6FBE0D47939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4" name="Picture 3" descr="A group of people smiling&#10;&#10;Description automatically generated with medium confidence">
            <a:extLst>
              <a:ext uri="{FF2B5EF4-FFF2-40B4-BE49-F238E27FC236}">
                <a16:creationId xmlns:a16="http://schemas.microsoft.com/office/drawing/2014/main" id="{5F3B9D75-17BF-50BD-E2CF-ECE4548844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6303" y="3662336"/>
            <a:ext cx="6096851" cy="3200847"/>
          </a:xfrm>
          <a:prstGeom prst="rect">
            <a:avLst/>
          </a:prstGeom>
        </p:spPr>
      </p:pic>
      <p:pic>
        <p:nvPicPr>
          <p:cNvPr id="5" name="Picture 4" descr="Icon&#10;&#10;Description automatically generated">
            <a:extLst>
              <a:ext uri="{FF2B5EF4-FFF2-40B4-BE49-F238E27FC236}">
                <a16:creationId xmlns:a16="http://schemas.microsoft.com/office/drawing/2014/main" id="{E6E34B19-45FC-FE47-89E2-AE79873103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4222886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9429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7849711B-60FA-85F1-D49F-D9DAFB0907F6}"/>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4C82CE74-2B52-A5C8-8546-A9B2B39C4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4D318607-C2CC-675C-BB56-77F11176A1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28054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2" name="Picture 1" descr="Icon&#10;&#10;Description automatically generated">
            <a:extLst>
              <a:ext uri="{FF2B5EF4-FFF2-40B4-BE49-F238E27FC236}">
                <a16:creationId xmlns:a16="http://schemas.microsoft.com/office/drawing/2014/main" id="{E3F46DAF-2131-CD69-27ED-BEB2E2AF0C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3" name="Rectangle 2">
            <a:extLst>
              <a:ext uri="{FF2B5EF4-FFF2-40B4-BE49-F238E27FC236}">
                <a16:creationId xmlns:a16="http://schemas.microsoft.com/office/drawing/2014/main" id="{E8863986-FCA3-CB5C-2518-08C8D7309CC7}"/>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17F9533A-0E36-CA93-9F55-6D35191D3D2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62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4074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8186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1A8D5E71-A635-4B23-5832-3A3905E1178C}"/>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B07A4275-9601-E25B-4A32-BFF9236824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4513E14A-76D6-024B-A57A-4A5D2B57DE6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94537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356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pic>
        <p:nvPicPr>
          <p:cNvPr id="3" name="Picture 2" descr="Icon&#10;&#10;Description automatically generated">
            <a:extLst>
              <a:ext uri="{FF2B5EF4-FFF2-40B4-BE49-F238E27FC236}">
                <a16:creationId xmlns:a16="http://schemas.microsoft.com/office/drawing/2014/main" id="{D443303F-6ACC-06C1-54E6-157B4C6876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cxnSp>
        <p:nvCxnSpPr>
          <p:cNvPr id="4" name="Straight Connector 3">
            <a:extLst>
              <a:ext uri="{FF2B5EF4-FFF2-40B4-BE49-F238E27FC236}">
                <a16:creationId xmlns:a16="http://schemas.microsoft.com/office/drawing/2014/main" id="{99BE7A29-37CA-C754-7F12-72F29DE295D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Content Placeholder 9">
            <a:extLst>
              <a:ext uri="{FF2B5EF4-FFF2-40B4-BE49-F238E27FC236}">
                <a16:creationId xmlns:a16="http://schemas.microsoft.com/office/drawing/2014/main" id="{22C4E748-57BE-40ED-8B34-2DCBE1510AB5}"/>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6" name="Rectangle 5">
            <a:extLst>
              <a:ext uri="{FF2B5EF4-FFF2-40B4-BE49-F238E27FC236}">
                <a16:creationId xmlns:a16="http://schemas.microsoft.com/office/drawing/2014/main" id="{07278736-7000-7794-AD9F-02EA428A8955}"/>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5061A6-8614-4D14-43B3-602062C26D07}"/>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E7801DE8-C3CF-9144-CDD1-0AB1B6608189}"/>
              </a:ext>
            </a:extLst>
          </p:cNvPr>
          <p:cNvSpPr>
            <a:spLocks noGrp="1"/>
          </p:cNvSpPr>
          <p:nvPr>
            <p:ph sz="quarter" idx="10"/>
          </p:nvPr>
        </p:nvSpPr>
        <p:spPr>
          <a:xfrm>
            <a:off x="762159" y="20478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4" name="Straight Connector 13">
            <a:extLst>
              <a:ext uri="{FF2B5EF4-FFF2-40B4-BE49-F238E27FC236}">
                <a16:creationId xmlns:a16="http://schemas.microsoft.com/office/drawing/2014/main" id="{53E30868-54EE-50C0-E945-CC9386E1F354}"/>
              </a:ext>
            </a:extLst>
          </p:cNvPr>
          <p:cNvCxnSpPr/>
          <p:nvPr userDrawn="1"/>
        </p:nvCxnSpPr>
        <p:spPr bwMode="auto">
          <a:xfrm>
            <a:off x="130169" y="47580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773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 name="Straight Connector 2">
            <a:extLst>
              <a:ext uri="{FF2B5EF4-FFF2-40B4-BE49-F238E27FC236}">
                <a16:creationId xmlns:a16="http://schemas.microsoft.com/office/drawing/2014/main" id="{1E8192EC-E360-6BC8-B157-1EF03376CF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266268"/>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www.clinicaloptions.com/EndometrialThinkTank"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Hye Sook Chon, MD</a:t>
            </a:r>
          </a:p>
          <a:p>
            <a:pPr eaLnBrk="1" hangingPunct="1">
              <a:spcBef>
                <a:spcPct val="0"/>
              </a:spcBef>
              <a:spcAft>
                <a:spcPct val="0"/>
              </a:spcAft>
            </a:pPr>
            <a:r>
              <a:rPr lang="en-US" altLang="en-US" sz="1600" b="0" dirty="0"/>
              <a:t>Associate Professor</a:t>
            </a:r>
          </a:p>
          <a:p>
            <a:pPr eaLnBrk="1" hangingPunct="1">
              <a:spcBef>
                <a:spcPct val="0"/>
              </a:spcBef>
              <a:spcAft>
                <a:spcPct val="0"/>
              </a:spcAft>
            </a:pPr>
            <a:r>
              <a:rPr lang="en-US" altLang="en-US" sz="1600" b="0" dirty="0"/>
              <a:t>Clinical Trial Medical Director</a:t>
            </a:r>
          </a:p>
          <a:p>
            <a:pPr eaLnBrk="1" hangingPunct="1">
              <a:spcBef>
                <a:spcPct val="0"/>
              </a:spcBef>
              <a:spcAft>
                <a:spcPct val="0"/>
              </a:spcAft>
            </a:pPr>
            <a:r>
              <a:rPr lang="en-US" altLang="en-US" sz="1600" b="0" dirty="0"/>
              <a:t>Department of Gynecologic Oncology</a:t>
            </a:r>
          </a:p>
          <a:p>
            <a:pPr eaLnBrk="1" hangingPunct="1">
              <a:spcBef>
                <a:spcPct val="0"/>
              </a:spcBef>
              <a:spcAft>
                <a:spcPct val="0"/>
              </a:spcAft>
            </a:pPr>
            <a:r>
              <a:rPr lang="en-US" altLang="en-US" sz="1600" b="0" dirty="0"/>
              <a:t>H. Lee Moffitt Cancer Center &amp; Research Institute</a:t>
            </a:r>
          </a:p>
          <a:p>
            <a:pPr eaLnBrk="1" hangingPunct="1">
              <a:spcBef>
                <a:spcPct val="0"/>
              </a:spcBef>
              <a:spcAft>
                <a:spcPct val="0"/>
              </a:spcAft>
            </a:pPr>
            <a:r>
              <a:rPr lang="en-US" altLang="en-US" sz="1600" b="0" dirty="0"/>
              <a:t>Tampa, Florida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Molecular Testing for Key Biomarkers in </a:t>
            </a:r>
            <a:br>
              <a:rPr lang="en-US" altLang="en-US" dirty="0"/>
            </a:br>
            <a:r>
              <a:rPr lang="en-US" altLang="en-US" dirty="0"/>
              <a:t>Advanced Endometrial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864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mc:AlternateContent xmlns:mc="http://schemas.openxmlformats.org/markup-compatibility/2006" xmlns:p14="http://schemas.microsoft.com/office/powerpoint/2010/main">
    <mc:Choice Requires="p14">
      <p:transition spd="slow" p14:dur="2000" advTm="2279"/>
    </mc:Choice>
    <mc:Fallback xmlns="">
      <p:transition spd="slow" advTm="22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Hye Sook Chon, MD,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46B4-633E-00CF-D30D-E4C28A3018DC}"/>
              </a:ext>
            </a:extLst>
          </p:cNvPr>
          <p:cNvSpPr>
            <a:spLocks noGrp="1"/>
          </p:cNvSpPr>
          <p:nvPr>
            <p:ph type="title"/>
          </p:nvPr>
        </p:nvSpPr>
        <p:spPr/>
        <p:txBody>
          <a:bodyPr/>
          <a:lstStyle/>
          <a:p>
            <a:r>
              <a:rPr lang="en-US" dirty="0"/>
              <a:t>Endometrial Cancer: Overview</a:t>
            </a:r>
          </a:p>
        </p:txBody>
      </p:sp>
      <p:sp>
        <p:nvSpPr>
          <p:cNvPr id="3" name="Content Placeholder 2">
            <a:extLst>
              <a:ext uri="{FF2B5EF4-FFF2-40B4-BE49-F238E27FC236}">
                <a16:creationId xmlns:a16="http://schemas.microsoft.com/office/drawing/2014/main" id="{F386DF04-A5FA-E269-5562-550662ADD2EA}"/>
              </a:ext>
            </a:extLst>
          </p:cNvPr>
          <p:cNvSpPr>
            <a:spLocks noGrp="1"/>
          </p:cNvSpPr>
          <p:nvPr>
            <p:ph idx="1"/>
          </p:nvPr>
        </p:nvSpPr>
        <p:spPr/>
        <p:txBody>
          <a:bodyPr/>
          <a:lstStyle/>
          <a:p>
            <a:pPr>
              <a:spcBef>
                <a:spcPts val="700"/>
              </a:spcBef>
            </a:pPr>
            <a:r>
              <a:rPr lang="en-US" sz="2400" b="1" dirty="0">
                <a:effectLst/>
                <a:ea typeface="Times New Roman" panose="02020603050405020304" pitchFamily="18" charset="0"/>
              </a:rPr>
              <a:t>Endometrial cancer (uterine or corpus cancer): </a:t>
            </a:r>
            <a:r>
              <a:rPr lang="en-US" sz="2400" dirty="0">
                <a:effectLst/>
                <a:ea typeface="Times New Roman" panose="02020603050405020304" pitchFamily="18" charset="0"/>
              </a:rPr>
              <a:t>most common gynecologic malignancy in US and developed nations</a:t>
            </a:r>
            <a:r>
              <a:rPr lang="en-US" sz="2400" baseline="30000" dirty="0">
                <a:effectLst/>
                <a:ea typeface="Times New Roman" panose="02020603050405020304" pitchFamily="18" charset="0"/>
              </a:rPr>
              <a:t>1</a:t>
            </a:r>
          </a:p>
          <a:p>
            <a:pPr lvl="1">
              <a:spcBef>
                <a:spcPts val="700"/>
              </a:spcBef>
            </a:pPr>
            <a:r>
              <a:rPr lang="en-US" sz="2200" dirty="0">
                <a:ea typeface="Times New Roman" panose="02020603050405020304" pitchFamily="18" charset="0"/>
              </a:rPr>
              <a:t>Incidence: 66,200 women</a:t>
            </a:r>
            <a:endParaRPr lang="en-US" sz="2200" baseline="30000" dirty="0">
              <a:ea typeface="Times New Roman" panose="02020603050405020304" pitchFamily="18" charset="0"/>
            </a:endParaRPr>
          </a:p>
          <a:p>
            <a:pPr lvl="1">
              <a:spcBef>
                <a:spcPts val="700"/>
              </a:spcBef>
            </a:pPr>
            <a:r>
              <a:rPr lang="en-US" sz="2200" dirty="0">
                <a:ea typeface="Times New Roman" panose="02020603050405020304" pitchFamily="18" charset="0"/>
              </a:rPr>
              <a:t>13,030 women die from this disease</a:t>
            </a:r>
          </a:p>
          <a:p>
            <a:pPr>
              <a:spcBef>
                <a:spcPts val="700"/>
              </a:spcBef>
            </a:pPr>
            <a:r>
              <a:rPr lang="en-US" sz="2400" dirty="0">
                <a:ea typeface="Times New Roman" panose="02020603050405020304" pitchFamily="18" charset="0"/>
              </a:rPr>
              <a:t>Average age at diagnosis is 63 yr</a:t>
            </a:r>
            <a:r>
              <a:rPr lang="en-US" sz="2400" baseline="30000" dirty="0">
                <a:ea typeface="Times New Roman" panose="02020603050405020304" pitchFamily="18" charset="0"/>
              </a:rPr>
              <a:t>2</a:t>
            </a:r>
            <a:endParaRPr lang="en-US" sz="2400" dirty="0">
              <a:ea typeface="Times New Roman" panose="02020603050405020304" pitchFamily="18" charset="0"/>
            </a:endParaRPr>
          </a:p>
          <a:p>
            <a:pPr>
              <a:spcBef>
                <a:spcPts val="700"/>
              </a:spcBef>
            </a:pPr>
            <a:r>
              <a:rPr lang="en-US" sz="2400" dirty="0">
                <a:ea typeface="Times New Roman" panose="02020603050405020304" pitchFamily="18" charset="0"/>
              </a:rPr>
              <a:t>Incidence increasing by 1% per yr for </a:t>
            </a:r>
            <a:br>
              <a:rPr lang="en-US" sz="2400" dirty="0">
                <a:ea typeface="Times New Roman" panose="02020603050405020304" pitchFamily="18" charset="0"/>
              </a:rPr>
            </a:br>
            <a:r>
              <a:rPr lang="en-US" sz="2400" dirty="0">
                <a:ea typeface="Times New Roman" panose="02020603050405020304" pitchFamily="18" charset="0"/>
              </a:rPr>
              <a:t>women aged ≥50 yr since mid-2000s</a:t>
            </a:r>
            <a:r>
              <a:rPr lang="en-US" sz="2400" baseline="30000" dirty="0">
                <a:ea typeface="Times New Roman" panose="02020603050405020304" pitchFamily="18" charset="0"/>
              </a:rPr>
              <a:t>1</a:t>
            </a:r>
          </a:p>
          <a:p>
            <a:pPr>
              <a:spcBef>
                <a:spcPts val="700"/>
              </a:spcBef>
            </a:pPr>
            <a:r>
              <a:rPr lang="en-US" sz="2400" dirty="0">
                <a:ea typeface="Times New Roman" panose="02020603050405020304" pitchFamily="18" charset="0"/>
              </a:rPr>
              <a:t>Most individuals diagnosed with endometrial cancer have early-stage disease</a:t>
            </a:r>
            <a:r>
              <a:rPr lang="en-US" sz="2400" baseline="30000" dirty="0">
                <a:ea typeface="Times New Roman" panose="02020603050405020304" pitchFamily="18" charset="0"/>
              </a:rPr>
              <a:t>1</a:t>
            </a:r>
            <a:r>
              <a:rPr lang="en-US" sz="2400" dirty="0">
                <a:ea typeface="Times New Roman" panose="02020603050405020304" pitchFamily="18" charset="0"/>
              </a:rPr>
              <a:t> </a:t>
            </a:r>
          </a:p>
          <a:p>
            <a:pPr>
              <a:spcBef>
                <a:spcPts val="700"/>
              </a:spcBef>
            </a:pPr>
            <a:r>
              <a:rPr lang="en-US" sz="2400" b="0" kern="0" dirty="0">
                <a:ea typeface="Times New Roman" panose="02020603050405020304" pitchFamily="18" charset="0"/>
              </a:rPr>
              <a:t>Non-Hispanic Black women have 2-fold higher likelihood of dying from endometrial cancer vs non-Hispanic White women</a:t>
            </a:r>
            <a:r>
              <a:rPr lang="en-US" sz="2400" b="0" kern="0" baseline="30000" dirty="0">
                <a:ea typeface="Times New Roman" panose="02020603050405020304" pitchFamily="18" charset="0"/>
              </a:rPr>
              <a:t>1</a:t>
            </a:r>
            <a:endParaRPr lang="en-US" sz="2400" b="0" kern="0" dirty="0">
              <a:ea typeface="Times New Roman" panose="02020603050405020304" pitchFamily="18" charset="0"/>
            </a:endParaRPr>
          </a:p>
        </p:txBody>
      </p:sp>
      <p:graphicFrame>
        <p:nvGraphicFramePr>
          <p:cNvPr id="5" name="Content Placeholder 5">
            <a:extLst>
              <a:ext uri="{FF2B5EF4-FFF2-40B4-BE49-F238E27FC236}">
                <a16:creationId xmlns:a16="http://schemas.microsoft.com/office/drawing/2014/main" id="{D40B568A-0F4A-029F-DB1E-75F94FB56479}"/>
              </a:ext>
            </a:extLst>
          </p:cNvPr>
          <p:cNvGraphicFramePr>
            <a:graphicFrameLocks/>
          </p:cNvGraphicFramePr>
          <p:nvPr/>
        </p:nvGraphicFramePr>
        <p:xfrm>
          <a:off x="6362005" y="2438375"/>
          <a:ext cx="4617754" cy="1981250"/>
        </p:xfrm>
        <a:graphic>
          <a:graphicData uri="http://schemas.openxmlformats.org/drawingml/2006/table">
            <a:tbl>
              <a:tblPr firstRow="1" bandRow="1">
                <a:effectLst/>
                <a:tableStyleId>{5940675A-B579-460E-94D1-54222C63F5DA}</a:tableStyleId>
              </a:tblPr>
              <a:tblGrid>
                <a:gridCol w="2308877">
                  <a:extLst>
                    <a:ext uri="{9D8B030D-6E8A-4147-A177-3AD203B41FA5}">
                      <a16:colId xmlns:a16="http://schemas.microsoft.com/office/drawing/2014/main" val="20000"/>
                    </a:ext>
                  </a:extLst>
                </a:gridCol>
                <a:gridCol w="2308877">
                  <a:extLst>
                    <a:ext uri="{9D8B030D-6E8A-4147-A177-3AD203B41FA5}">
                      <a16:colId xmlns:a16="http://schemas.microsoft.com/office/drawing/2014/main" val="20001"/>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FIGO Stage</a:t>
                      </a:r>
                      <a:r>
                        <a:rPr kumimoji="0" lang="en-US" altLang="en-US" sz="20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3</a:t>
                      </a:r>
                    </a:p>
                  </a:txBody>
                  <a:tcPr marL="118872" marR="11887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5-Yr OS,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86.3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74.6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1850935"/>
                  </a:ext>
                </a:extLst>
              </a:tr>
              <a:tr h="132571">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ＭＳ Ｐゴシック" charset="-128"/>
                          <a:cs typeface="Calibri" panose="020F0502020204030204" pitchFamily="34" charset="0"/>
                        </a:rPr>
                        <a:t>III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48.7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32571">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sz="2000" kern="1200" dirty="0">
                          <a:solidFill>
                            <a:schemeClr val="bg1"/>
                          </a:solidFill>
                          <a:effectLst/>
                          <a:latin typeface="Calibri" panose="020F0502020204030204" pitchFamily="34" charset="0"/>
                          <a:ea typeface="ＭＳ Ｐゴシック" charset="-128"/>
                          <a:cs typeface="Calibri" panose="020F0502020204030204" pitchFamily="34" charset="0"/>
                        </a:rPr>
                        <a:t>IV</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28.2</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619284488"/>
                  </a:ext>
                </a:extLst>
              </a:tr>
            </a:tbl>
          </a:graphicData>
        </a:graphic>
      </p:graphicFrame>
      <p:sp>
        <p:nvSpPr>
          <p:cNvPr id="7" name="Text Box 15">
            <a:extLst>
              <a:ext uri="{FF2B5EF4-FFF2-40B4-BE49-F238E27FC236}">
                <a16:creationId xmlns:a16="http://schemas.microsoft.com/office/drawing/2014/main" id="{C238F1C3-574A-900A-9E88-8D561D453B8C}"/>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Siegel. CA Cancer J Clin. 2023;73:17. 2. cancer.org/cancer/types/endometrial-cancer/about/key-statistics.html.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3. Kasius. </a:t>
            </a:r>
            <a:r>
              <a:rPr lang="en-US" sz="1200" b="0" dirty="0">
                <a:solidFill>
                  <a:srgbClr val="455560"/>
                </a:solidFill>
                <a:latin typeface="Calibri" panose="020F0502020204030204" pitchFamily="34" charset="0"/>
                <a:cs typeface="Calibri" panose="020F0502020204030204" pitchFamily="34" charset="0"/>
              </a:rPr>
              <a:t>Cancers. 2021;13:5848.</a:t>
            </a:r>
            <a:endParaRPr lang="en-US" sz="1200" b="0" kern="1200" dirty="0">
              <a:solidFill>
                <a:srgbClr val="45556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0803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5A4-A2FF-02C1-F1F2-F69FBD1C8FE1}"/>
              </a:ext>
            </a:extLst>
          </p:cNvPr>
          <p:cNvSpPr>
            <a:spLocks noGrp="1"/>
          </p:cNvSpPr>
          <p:nvPr>
            <p:ph type="title"/>
          </p:nvPr>
        </p:nvSpPr>
        <p:spPr/>
        <p:txBody>
          <a:bodyPr/>
          <a:lstStyle/>
          <a:p>
            <a:r>
              <a:rPr lang="en-US" dirty="0"/>
              <a:t>Clinical Implications of Key Biomarkers</a:t>
            </a:r>
            <a:br>
              <a:rPr lang="en-US" dirty="0"/>
            </a:br>
            <a:endParaRPr lang="en-US" dirty="0"/>
          </a:p>
        </p:txBody>
      </p:sp>
      <p:sp>
        <p:nvSpPr>
          <p:cNvPr id="4" name="Text Box 15">
            <a:extLst>
              <a:ext uri="{FF2B5EF4-FFF2-40B4-BE49-F238E27FC236}">
                <a16:creationId xmlns:a16="http://schemas.microsoft.com/office/drawing/2014/main" id="{70B3A0D9-072C-4ACC-229B-99C1BAF51EAC}"/>
              </a:ext>
            </a:extLst>
          </p:cNvPr>
          <p:cNvSpPr txBox="1">
            <a:spLocks noChangeArrowheads="1"/>
          </p:cNvSpPr>
          <p:nvPr/>
        </p:nvSpPr>
        <p:spPr bwMode="auto">
          <a:xfrm>
            <a:off x="412751" y="623770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dirty="0">
                <a:solidFill>
                  <a:srgbClr val="455560"/>
                </a:solidFill>
                <a:effectLst/>
                <a:latin typeface="BlinkMacSystemFont"/>
              </a:rPr>
              <a:t>Walsh. Gynecol Oncol. 2023;168:48. Pembrolizumab PI. </a:t>
            </a:r>
          </a:p>
          <a:p>
            <a:pPr eaLnBrk="1" hangingPunct="1">
              <a:defRPr/>
            </a:pPr>
            <a:r>
              <a:rPr lang="en-US" altLang="en-US" sz="1200" b="0" spc="-10" dirty="0">
                <a:solidFill>
                  <a:schemeClr val="bg2"/>
                </a:solidFill>
                <a:latin typeface="Calibri" panose="020F0502020204030204" pitchFamily="34" charset="0"/>
                <a:cs typeface="+mn-cs"/>
              </a:rPr>
              <a:t>NCCN. Clinical practice guidelines in oncology: uterine neoplasms. v.1.2024. nccn.org. </a:t>
            </a:r>
          </a:p>
        </p:txBody>
      </p:sp>
      <p:graphicFrame>
        <p:nvGraphicFramePr>
          <p:cNvPr id="5" name="Group 32">
            <a:extLst>
              <a:ext uri="{FF2B5EF4-FFF2-40B4-BE49-F238E27FC236}">
                <a16:creationId xmlns:a16="http://schemas.microsoft.com/office/drawing/2014/main" id="{CC9C9854-465D-105D-C3FD-B9DF5D434BF7}"/>
              </a:ext>
            </a:extLst>
          </p:cNvPr>
          <p:cNvGraphicFramePr>
            <a:graphicFrameLocks noGrp="1"/>
          </p:cNvGraphicFramePr>
          <p:nvPr>
            <p:extLst>
              <p:ext uri="{D42A27DB-BD31-4B8C-83A1-F6EECF244321}">
                <p14:modId xmlns:p14="http://schemas.microsoft.com/office/powerpoint/2010/main" val="1217130676"/>
              </p:ext>
            </p:extLst>
          </p:nvPr>
        </p:nvGraphicFramePr>
        <p:xfrm>
          <a:off x="727076" y="1037069"/>
          <a:ext cx="10779124" cy="4937984"/>
        </p:xfrm>
        <a:graphic>
          <a:graphicData uri="http://schemas.openxmlformats.org/drawingml/2006/table">
            <a:tbl>
              <a:tblPr/>
              <a:tblGrid>
                <a:gridCol w="1784411">
                  <a:extLst>
                    <a:ext uri="{9D8B030D-6E8A-4147-A177-3AD203B41FA5}">
                      <a16:colId xmlns:a16="http://schemas.microsoft.com/office/drawing/2014/main" val="20000"/>
                    </a:ext>
                  </a:extLst>
                </a:gridCol>
                <a:gridCol w="3134637">
                  <a:extLst>
                    <a:ext uri="{9D8B030D-6E8A-4147-A177-3AD203B41FA5}">
                      <a16:colId xmlns:a16="http://schemas.microsoft.com/office/drawing/2014/main" val="20001"/>
                    </a:ext>
                  </a:extLst>
                </a:gridCol>
                <a:gridCol w="634926">
                  <a:extLst>
                    <a:ext uri="{9D8B030D-6E8A-4147-A177-3AD203B41FA5}">
                      <a16:colId xmlns:a16="http://schemas.microsoft.com/office/drawing/2014/main" val="1234846546"/>
                    </a:ext>
                  </a:extLst>
                </a:gridCol>
                <a:gridCol w="2125874">
                  <a:extLst>
                    <a:ext uri="{9D8B030D-6E8A-4147-A177-3AD203B41FA5}">
                      <a16:colId xmlns:a16="http://schemas.microsoft.com/office/drawing/2014/main" val="615413794"/>
                    </a:ext>
                  </a:extLst>
                </a:gridCol>
                <a:gridCol w="1549638">
                  <a:extLst>
                    <a:ext uri="{9D8B030D-6E8A-4147-A177-3AD203B41FA5}">
                      <a16:colId xmlns:a16="http://schemas.microsoft.com/office/drawing/2014/main" val="20002"/>
                    </a:ext>
                  </a:extLst>
                </a:gridCol>
                <a:gridCol w="1549638">
                  <a:extLst>
                    <a:ext uri="{9D8B030D-6E8A-4147-A177-3AD203B41FA5}">
                      <a16:colId xmlns:a16="http://schemas.microsoft.com/office/drawing/2014/main" val="211527954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Biomarker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FDA-Approved EC Biomarker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Predictive of Response to 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Prognostic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Exploratory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dMMR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MSI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TMB 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p53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Selinexor (WT)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Trastuzumab, T-DXd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195872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ER/PgR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Hormone 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560331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NTRK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fusion</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Larotrectinib, entrectinib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7566252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L1CAM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490118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CTNNB1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0937188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POLE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763647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5850068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ARID1A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649021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PI3K/AKT/mTOR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05013715"/>
                  </a:ext>
                </a:extLst>
              </a:tr>
            </a:tbl>
          </a:graphicData>
        </a:graphic>
      </p:graphicFrame>
      <p:sp>
        <p:nvSpPr>
          <p:cNvPr id="6" name="Text Box 30">
            <a:extLst>
              <a:ext uri="{FF2B5EF4-FFF2-40B4-BE49-F238E27FC236}">
                <a16:creationId xmlns:a16="http://schemas.microsoft.com/office/drawing/2014/main" id="{C65585F0-B964-FC40-00C0-4C865E287A82}"/>
              </a:ext>
            </a:extLst>
          </p:cNvPr>
          <p:cNvSpPr txBox="1">
            <a:spLocks noChangeArrowheads="1"/>
          </p:cNvSpPr>
          <p:nvPr/>
        </p:nvSpPr>
        <p:spPr bwMode="auto">
          <a:xfrm>
            <a:off x="660171" y="596423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*Tumor agnostic.</a:t>
            </a:r>
            <a:endParaRPr lang="en-US" altLang="en-US" sz="1400" dirty="0">
              <a:solidFill>
                <a:schemeClr val="bg1"/>
              </a:solidFill>
              <a:latin typeface="Calibri" panose="020F0502020204030204" pitchFamily="34" charset="0"/>
            </a:endParaRPr>
          </a:p>
        </p:txBody>
      </p:sp>
      <p:sp>
        <p:nvSpPr>
          <p:cNvPr id="8" name="Right Brace 7">
            <a:extLst>
              <a:ext uri="{FF2B5EF4-FFF2-40B4-BE49-F238E27FC236}">
                <a16:creationId xmlns:a16="http://schemas.microsoft.com/office/drawing/2014/main" id="{9C4C6595-845D-F81C-C002-9616A4900C85}"/>
              </a:ext>
            </a:extLst>
          </p:cNvPr>
          <p:cNvSpPr/>
          <p:nvPr/>
        </p:nvSpPr>
        <p:spPr bwMode="auto">
          <a:xfrm>
            <a:off x="6170030" y="1434979"/>
            <a:ext cx="149225" cy="85354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691106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8">
            <a:extLst>
              <a:ext uri="{FF2B5EF4-FFF2-40B4-BE49-F238E27FC236}">
                <a16:creationId xmlns:a16="http://schemas.microsoft.com/office/drawing/2014/main" id="{7579165D-8293-49B0-99C4-6C7341223600}"/>
              </a:ext>
            </a:extLst>
          </p:cNvPr>
          <p:cNvSpPr>
            <a:spLocks noGrp="1"/>
          </p:cNvSpPr>
          <p:nvPr>
            <p:ph type="title"/>
          </p:nvPr>
        </p:nvSpPr>
        <p:spPr/>
        <p:txBody>
          <a:bodyPr/>
          <a:lstStyle/>
          <a:p>
            <a:r>
              <a:rPr lang="en-US" dirty="0"/>
              <a:t>TCGA Molecular Classification and Outcomes</a:t>
            </a:r>
            <a:br>
              <a:rPr lang="en-US" dirty="0"/>
            </a:br>
            <a:endParaRPr lang="en-US" dirty="0"/>
          </a:p>
        </p:txBody>
      </p:sp>
      <p:sp>
        <p:nvSpPr>
          <p:cNvPr id="165" name="Content Placeholder 17">
            <a:extLst>
              <a:ext uri="{FF2B5EF4-FFF2-40B4-BE49-F238E27FC236}">
                <a16:creationId xmlns:a16="http://schemas.microsoft.com/office/drawing/2014/main" id="{EC3BA46E-6D38-4698-B0C0-534309D4A6F6}"/>
              </a:ext>
            </a:extLst>
          </p:cNvPr>
          <p:cNvSpPr txBox="1">
            <a:spLocks/>
          </p:cNvSpPr>
          <p:nvPr/>
        </p:nvSpPr>
        <p:spPr>
          <a:xfrm>
            <a:off x="6608830" y="5029362"/>
            <a:ext cx="5624511" cy="14668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250"/>
              </a:spcBef>
              <a:spcAft>
                <a:spcPts val="0"/>
              </a:spcAft>
            </a:pPr>
            <a:r>
              <a:rPr lang="en-US" sz="1800" b="0" kern="0" dirty="0"/>
              <a:t>410 patients with successful molecular testing</a:t>
            </a:r>
          </a:p>
          <a:p>
            <a:pPr lvl="1">
              <a:spcBef>
                <a:spcPts val="250"/>
              </a:spcBef>
              <a:spcAft>
                <a:spcPts val="0"/>
              </a:spcAft>
            </a:pPr>
            <a:r>
              <a:rPr lang="en-US" sz="1600" kern="0" dirty="0">
                <a:solidFill>
                  <a:schemeClr val="accent3"/>
                </a:solidFill>
              </a:rPr>
              <a:t>12% </a:t>
            </a:r>
            <a:r>
              <a:rPr lang="en-US" sz="1600" i="1" kern="0" dirty="0">
                <a:solidFill>
                  <a:schemeClr val="accent3"/>
                </a:solidFill>
              </a:rPr>
              <a:t>POLE</a:t>
            </a:r>
            <a:r>
              <a:rPr lang="en-US" sz="1600" kern="0" dirty="0">
                <a:solidFill>
                  <a:schemeClr val="accent3"/>
                </a:solidFill>
              </a:rPr>
              <a:t>mut: </a:t>
            </a:r>
            <a:r>
              <a:rPr lang="en-US" sz="1600" b="0" i="1" kern="0" dirty="0"/>
              <a:t>POLE</a:t>
            </a:r>
            <a:r>
              <a:rPr lang="en-US" sz="1600" b="0" kern="0" dirty="0"/>
              <a:t> ultramutated</a:t>
            </a:r>
          </a:p>
          <a:p>
            <a:pPr lvl="1">
              <a:spcBef>
                <a:spcPts val="250"/>
              </a:spcBef>
              <a:spcAft>
                <a:spcPts val="0"/>
              </a:spcAft>
            </a:pPr>
            <a:r>
              <a:rPr lang="en-US" sz="1600" kern="0" dirty="0">
                <a:solidFill>
                  <a:schemeClr val="accent4"/>
                </a:solidFill>
              </a:rPr>
              <a:t>33% dMMR: </a:t>
            </a:r>
            <a:r>
              <a:rPr lang="en-US" sz="1600" b="0" kern="0" dirty="0"/>
              <a:t>mismatch repair deficient</a:t>
            </a:r>
          </a:p>
          <a:p>
            <a:pPr lvl="1">
              <a:spcBef>
                <a:spcPts val="250"/>
              </a:spcBef>
              <a:spcAft>
                <a:spcPts val="0"/>
              </a:spcAft>
            </a:pPr>
            <a:r>
              <a:rPr lang="en-US" sz="1600" kern="0" dirty="0">
                <a:solidFill>
                  <a:schemeClr val="accent5">
                    <a:lumMod val="75000"/>
                  </a:schemeClr>
                </a:solidFill>
              </a:rPr>
              <a:t>32% NSMP: </a:t>
            </a:r>
            <a:r>
              <a:rPr lang="en-US" sz="1600" b="0" kern="0" dirty="0"/>
              <a:t>no specific molecular profile</a:t>
            </a:r>
          </a:p>
          <a:p>
            <a:pPr lvl="1">
              <a:spcBef>
                <a:spcPts val="250"/>
              </a:spcBef>
              <a:spcAft>
                <a:spcPts val="0"/>
              </a:spcAft>
            </a:pPr>
            <a:r>
              <a:rPr lang="en-US" sz="1600" kern="0" dirty="0">
                <a:solidFill>
                  <a:schemeClr val="accent1"/>
                </a:solidFill>
              </a:rPr>
              <a:t>23% p53abn: </a:t>
            </a:r>
            <a:r>
              <a:rPr lang="en-US" sz="1600" b="0" kern="0" dirty="0"/>
              <a:t>p53 abnormal</a:t>
            </a:r>
          </a:p>
          <a:p>
            <a:endParaRPr lang="en-US" sz="1800" b="0" kern="0" dirty="0"/>
          </a:p>
        </p:txBody>
      </p:sp>
      <p:grpSp>
        <p:nvGrpSpPr>
          <p:cNvPr id="60" name="Group 59">
            <a:extLst>
              <a:ext uri="{FF2B5EF4-FFF2-40B4-BE49-F238E27FC236}">
                <a16:creationId xmlns:a16="http://schemas.microsoft.com/office/drawing/2014/main" id="{A5375468-83A6-B048-9861-71F642B88EE2}"/>
              </a:ext>
            </a:extLst>
          </p:cNvPr>
          <p:cNvGrpSpPr/>
          <p:nvPr/>
        </p:nvGrpSpPr>
        <p:grpSpPr>
          <a:xfrm>
            <a:off x="246509" y="1581117"/>
            <a:ext cx="5813620" cy="3418549"/>
            <a:chOff x="246509" y="1621757"/>
            <a:chExt cx="5813620" cy="3418549"/>
          </a:xfrm>
        </p:grpSpPr>
        <p:cxnSp>
          <p:nvCxnSpPr>
            <p:cNvPr id="172" name="Straight Arrow Connector 171">
              <a:extLst>
                <a:ext uri="{FF2B5EF4-FFF2-40B4-BE49-F238E27FC236}">
                  <a16:creationId xmlns:a16="http://schemas.microsoft.com/office/drawing/2014/main" id="{4BF5382D-3491-4128-A84D-B8C4D86C1E55}"/>
                </a:ext>
              </a:extLst>
            </p:cNvPr>
            <p:cNvCxnSpPr/>
            <p:nvPr/>
          </p:nvCxnSpPr>
          <p:spPr bwMode="auto">
            <a:xfrm flipH="1">
              <a:off x="2102956" y="1935450"/>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3" name="Straight Arrow Connector 172">
              <a:extLst>
                <a:ext uri="{FF2B5EF4-FFF2-40B4-BE49-F238E27FC236}">
                  <a16:creationId xmlns:a16="http://schemas.microsoft.com/office/drawing/2014/main" id="{337B8B21-1CAE-4B0F-BF13-948F2FB52CFD}"/>
                </a:ext>
              </a:extLst>
            </p:cNvPr>
            <p:cNvCxnSpPr/>
            <p:nvPr/>
          </p:nvCxnSpPr>
          <p:spPr bwMode="auto">
            <a:xfrm>
              <a:off x="2865679" y="1935450"/>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4" name="Straight Arrow Connector 173">
              <a:extLst>
                <a:ext uri="{FF2B5EF4-FFF2-40B4-BE49-F238E27FC236}">
                  <a16:creationId xmlns:a16="http://schemas.microsoft.com/office/drawing/2014/main" id="{FA280B9B-3CE9-4AFC-AF77-8A78E471655E}"/>
                </a:ext>
              </a:extLst>
            </p:cNvPr>
            <p:cNvCxnSpPr/>
            <p:nvPr/>
          </p:nvCxnSpPr>
          <p:spPr bwMode="auto">
            <a:xfrm>
              <a:off x="3628165" y="2712696"/>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5" name="Straight Arrow Connector 174">
              <a:extLst>
                <a:ext uri="{FF2B5EF4-FFF2-40B4-BE49-F238E27FC236}">
                  <a16:creationId xmlns:a16="http://schemas.microsoft.com/office/drawing/2014/main" id="{5F1195AC-F8B9-4404-B252-1B299D0A94C9}"/>
                </a:ext>
              </a:extLst>
            </p:cNvPr>
            <p:cNvCxnSpPr/>
            <p:nvPr/>
          </p:nvCxnSpPr>
          <p:spPr bwMode="auto">
            <a:xfrm>
              <a:off x="4423524" y="3465587"/>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6" name="Straight Arrow Connector 175">
              <a:extLst>
                <a:ext uri="{FF2B5EF4-FFF2-40B4-BE49-F238E27FC236}">
                  <a16:creationId xmlns:a16="http://schemas.microsoft.com/office/drawing/2014/main" id="{D728EA86-96F2-47A2-9CFE-5FADD27D7739}"/>
                </a:ext>
              </a:extLst>
            </p:cNvPr>
            <p:cNvCxnSpPr/>
            <p:nvPr/>
          </p:nvCxnSpPr>
          <p:spPr bwMode="auto">
            <a:xfrm flipH="1">
              <a:off x="2892701" y="2687813"/>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7" name="Straight Arrow Connector 176">
              <a:extLst>
                <a:ext uri="{FF2B5EF4-FFF2-40B4-BE49-F238E27FC236}">
                  <a16:creationId xmlns:a16="http://schemas.microsoft.com/office/drawing/2014/main" id="{C47F242D-72CA-4E55-832F-80F43B8874AF}"/>
                </a:ext>
              </a:extLst>
            </p:cNvPr>
            <p:cNvCxnSpPr/>
            <p:nvPr/>
          </p:nvCxnSpPr>
          <p:spPr bwMode="auto">
            <a:xfrm flipH="1">
              <a:off x="3688060" y="3484507"/>
              <a:ext cx="563224" cy="515837"/>
            </a:xfrm>
            <a:prstGeom prst="straightConnector1">
              <a:avLst/>
            </a:prstGeom>
            <a:noFill/>
            <a:ln w="28575" cap="flat" cmpd="sng" algn="ctr">
              <a:solidFill>
                <a:schemeClr val="bg1"/>
              </a:solidFill>
              <a:prstDash val="solid"/>
              <a:round/>
              <a:headEnd type="none" w="med" len="med"/>
              <a:tailEnd type="triangle"/>
            </a:ln>
            <a:effectLst/>
          </p:spPr>
        </p:cxnSp>
        <p:sp>
          <p:nvSpPr>
            <p:cNvPr id="178" name="TextBox 177">
              <a:extLst>
                <a:ext uri="{FF2B5EF4-FFF2-40B4-BE49-F238E27FC236}">
                  <a16:creationId xmlns:a16="http://schemas.microsoft.com/office/drawing/2014/main" id="{03535C53-8B47-46CF-9FA7-3B152C379A5F}"/>
                </a:ext>
              </a:extLst>
            </p:cNvPr>
            <p:cNvSpPr txBox="1"/>
            <p:nvPr/>
          </p:nvSpPr>
          <p:spPr bwMode="auto">
            <a:xfrm>
              <a:off x="3029198" y="1816522"/>
              <a:ext cx="18809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sequencing</a:t>
              </a:r>
            </a:p>
          </p:txBody>
        </p:sp>
        <p:sp>
          <p:nvSpPr>
            <p:cNvPr id="179" name="TextBox 178">
              <a:extLst>
                <a:ext uri="{FF2B5EF4-FFF2-40B4-BE49-F238E27FC236}">
                  <a16:creationId xmlns:a16="http://schemas.microsoft.com/office/drawing/2014/main" id="{EC4CB99C-BB84-43E2-B642-F5611B223C6D}"/>
                </a:ext>
              </a:extLst>
            </p:cNvPr>
            <p:cNvSpPr txBox="1"/>
            <p:nvPr/>
          </p:nvSpPr>
          <p:spPr bwMode="auto">
            <a:xfrm>
              <a:off x="4587013" y="3306185"/>
              <a:ext cx="145898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sequencing or p53 IHC</a:t>
              </a:r>
            </a:p>
          </p:txBody>
        </p:sp>
        <p:sp>
          <p:nvSpPr>
            <p:cNvPr id="180" name="TextBox 179">
              <a:extLst>
                <a:ext uri="{FF2B5EF4-FFF2-40B4-BE49-F238E27FC236}">
                  <a16:creationId xmlns:a16="http://schemas.microsoft.com/office/drawing/2014/main" id="{3267E7B4-7912-4A6D-AE47-39EF123D70E8}"/>
                </a:ext>
              </a:extLst>
            </p:cNvPr>
            <p:cNvSpPr txBox="1"/>
            <p:nvPr/>
          </p:nvSpPr>
          <p:spPr bwMode="auto">
            <a:xfrm>
              <a:off x="2401325" y="1621757"/>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AF3C34D1-1163-44A6-8F03-660ABEB506FA}"/>
                </a:ext>
              </a:extLst>
            </p:cNvPr>
            <p:cNvSpPr txBox="1"/>
            <p:nvPr/>
          </p:nvSpPr>
          <p:spPr bwMode="auto">
            <a:xfrm>
              <a:off x="3209003" y="2401712"/>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182" name="TextBox 181">
              <a:extLst>
                <a:ext uri="{FF2B5EF4-FFF2-40B4-BE49-F238E27FC236}">
                  <a16:creationId xmlns:a16="http://schemas.microsoft.com/office/drawing/2014/main" id="{32027C52-CCC4-45F5-B2E0-CC9338277417}"/>
                </a:ext>
              </a:extLst>
            </p:cNvPr>
            <p:cNvSpPr txBox="1"/>
            <p:nvPr/>
          </p:nvSpPr>
          <p:spPr bwMode="auto">
            <a:xfrm>
              <a:off x="3927002" y="3162144"/>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183" name="TextBox 182">
              <a:extLst>
                <a:ext uri="{FF2B5EF4-FFF2-40B4-BE49-F238E27FC236}">
                  <a16:creationId xmlns:a16="http://schemas.microsoft.com/office/drawing/2014/main" id="{3825BC2E-0BF7-4C9D-998A-7E6E23081C9C}"/>
                </a:ext>
              </a:extLst>
            </p:cNvPr>
            <p:cNvSpPr txBox="1"/>
            <p:nvPr/>
          </p:nvSpPr>
          <p:spPr bwMode="auto">
            <a:xfrm>
              <a:off x="801754" y="2954559"/>
              <a:ext cx="1317309"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POLE</a:t>
              </a:r>
              <a:r>
                <a:rPr lang="en-US" sz="1400" dirty="0">
                  <a:latin typeface="Calibri" panose="020F0502020204030204" pitchFamily="34" charset="0"/>
                </a:rPr>
                <a:t> (~5%)</a:t>
              </a:r>
              <a:endParaRPr lang="en-US" sz="1400" b="0" dirty="0">
                <a:latin typeface="Calibri" panose="020F0502020204030204" pitchFamily="34" charset="0"/>
              </a:endParaRPr>
            </a:p>
          </p:txBody>
        </p:sp>
        <p:sp>
          <p:nvSpPr>
            <p:cNvPr id="184" name="TextBox 183">
              <a:extLst>
                <a:ext uri="{FF2B5EF4-FFF2-40B4-BE49-F238E27FC236}">
                  <a16:creationId xmlns:a16="http://schemas.microsoft.com/office/drawing/2014/main" id="{33ED6011-C051-49F8-AC47-8D49F4AA8A9B}"/>
                </a:ext>
              </a:extLst>
            </p:cNvPr>
            <p:cNvSpPr txBox="1"/>
            <p:nvPr/>
          </p:nvSpPr>
          <p:spPr bwMode="auto">
            <a:xfrm>
              <a:off x="2135180" y="3569746"/>
              <a:ext cx="1306638"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 (~25%)</a:t>
              </a:r>
              <a:endParaRPr lang="en-US" sz="1400" b="0" dirty="0">
                <a:latin typeface="Calibri" panose="020F0502020204030204" pitchFamily="34" charset="0"/>
              </a:endParaRPr>
            </a:p>
          </p:txBody>
        </p:sp>
        <p:sp>
          <p:nvSpPr>
            <p:cNvPr id="185" name="TextBox 184">
              <a:extLst>
                <a:ext uri="{FF2B5EF4-FFF2-40B4-BE49-F238E27FC236}">
                  <a16:creationId xmlns:a16="http://schemas.microsoft.com/office/drawing/2014/main" id="{4867D205-26FC-4361-9880-822B0C18C633}"/>
                </a:ext>
              </a:extLst>
            </p:cNvPr>
            <p:cNvSpPr txBox="1"/>
            <p:nvPr/>
          </p:nvSpPr>
          <p:spPr bwMode="auto">
            <a:xfrm>
              <a:off x="2475699" y="4517086"/>
              <a:ext cx="1782219" cy="523220"/>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Copy number low/ NSMP (~40%)</a:t>
              </a:r>
              <a:endParaRPr lang="en-US" sz="14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1FA64C8-0E08-4243-BBE4-0836341BF1E9}"/>
                </a:ext>
              </a:extLst>
            </p:cNvPr>
            <p:cNvSpPr txBox="1"/>
            <p:nvPr/>
          </p:nvSpPr>
          <p:spPr bwMode="auto">
            <a:xfrm>
              <a:off x="4330673" y="4514276"/>
              <a:ext cx="1723417"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Copy number high (~30%)</a:t>
              </a:r>
              <a:endParaRPr lang="en-US" sz="1400" b="0" dirty="0">
                <a:latin typeface="Calibri" panose="020F0502020204030204" pitchFamily="34" charset="0"/>
              </a:endParaRPr>
            </a:p>
          </p:txBody>
        </p:sp>
        <p:sp>
          <p:nvSpPr>
            <p:cNvPr id="187" name="TextBox 186">
              <a:extLst>
                <a:ext uri="{FF2B5EF4-FFF2-40B4-BE49-F238E27FC236}">
                  <a16:creationId xmlns:a16="http://schemas.microsoft.com/office/drawing/2014/main" id="{309805D3-E8BB-4618-B21E-38CD6C68C759}"/>
                </a:ext>
              </a:extLst>
            </p:cNvPr>
            <p:cNvSpPr txBox="1"/>
            <p:nvPr/>
          </p:nvSpPr>
          <p:spPr bwMode="auto">
            <a:xfrm>
              <a:off x="2475698" y="4016600"/>
              <a:ext cx="177558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wild-type</a:t>
              </a:r>
            </a:p>
          </p:txBody>
        </p:sp>
        <p:sp>
          <p:nvSpPr>
            <p:cNvPr id="188" name="TextBox 187">
              <a:extLst>
                <a:ext uri="{FF2B5EF4-FFF2-40B4-BE49-F238E27FC236}">
                  <a16:creationId xmlns:a16="http://schemas.microsoft.com/office/drawing/2014/main" id="{9F212419-A109-4A37-BC24-BC4E65F4EF85}"/>
                </a:ext>
              </a:extLst>
            </p:cNvPr>
            <p:cNvSpPr txBox="1"/>
            <p:nvPr/>
          </p:nvSpPr>
          <p:spPr bwMode="auto">
            <a:xfrm>
              <a:off x="4284543" y="4016600"/>
              <a:ext cx="177558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mutant</a:t>
              </a:r>
            </a:p>
          </p:txBody>
        </p:sp>
        <p:sp>
          <p:nvSpPr>
            <p:cNvPr id="189" name="TextBox 188">
              <a:extLst>
                <a:ext uri="{FF2B5EF4-FFF2-40B4-BE49-F238E27FC236}">
                  <a16:creationId xmlns:a16="http://schemas.microsoft.com/office/drawing/2014/main" id="{AFC88264-CAC8-43C8-82E5-A30AFED547D3}"/>
                </a:ext>
              </a:extLst>
            </p:cNvPr>
            <p:cNvSpPr txBox="1"/>
            <p:nvPr/>
          </p:nvSpPr>
          <p:spPr bwMode="auto">
            <a:xfrm>
              <a:off x="3718836" y="2466112"/>
              <a:ext cx="188094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2-marker IHC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(PMS2 and MSH6)</a:t>
              </a:r>
            </a:p>
          </p:txBody>
        </p:sp>
        <p:sp>
          <p:nvSpPr>
            <p:cNvPr id="190" name="TextBox 189">
              <a:extLst>
                <a:ext uri="{FF2B5EF4-FFF2-40B4-BE49-F238E27FC236}">
                  <a16:creationId xmlns:a16="http://schemas.microsoft.com/office/drawing/2014/main" id="{642417E9-6E2F-4F04-856D-EB42D3C25A36}"/>
                </a:ext>
              </a:extLst>
            </p:cNvPr>
            <p:cNvSpPr txBox="1"/>
            <p:nvPr/>
          </p:nvSpPr>
          <p:spPr bwMode="auto">
            <a:xfrm>
              <a:off x="1841334" y="3257847"/>
              <a:ext cx="18809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PMS2</a:t>
              </a:r>
              <a:r>
                <a:rPr lang="en-US" sz="1400" b="0" i="1"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or MSH6 loss</a:t>
              </a:r>
            </a:p>
          </p:txBody>
        </p:sp>
        <p:sp>
          <p:nvSpPr>
            <p:cNvPr id="191" name="TextBox 190">
              <a:extLst>
                <a:ext uri="{FF2B5EF4-FFF2-40B4-BE49-F238E27FC236}">
                  <a16:creationId xmlns:a16="http://schemas.microsoft.com/office/drawing/2014/main" id="{07C092DF-4DBC-45F0-BF8E-093D20F109B6}"/>
                </a:ext>
              </a:extLst>
            </p:cNvPr>
            <p:cNvSpPr txBox="1"/>
            <p:nvPr/>
          </p:nvSpPr>
          <p:spPr bwMode="auto">
            <a:xfrm>
              <a:off x="246509" y="2447529"/>
              <a:ext cx="238867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hotspot or exonuclease domain mutation</a:t>
              </a:r>
            </a:p>
          </p:txBody>
        </p:sp>
      </p:grpSp>
      <p:sp>
        <p:nvSpPr>
          <p:cNvPr id="13" name="Content Placeholder 16">
            <a:extLst>
              <a:ext uri="{FF2B5EF4-FFF2-40B4-BE49-F238E27FC236}">
                <a16:creationId xmlns:a16="http://schemas.microsoft.com/office/drawing/2014/main" id="{B0584023-DC5F-0822-4C97-A92DF86B9D74}"/>
              </a:ext>
            </a:extLst>
          </p:cNvPr>
          <p:cNvSpPr>
            <a:spLocks noGrp="1"/>
          </p:cNvSpPr>
          <p:nvPr>
            <p:ph idx="1"/>
          </p:nvPr>
        </p:nvSpPr>
        <p:spPr>
          <a:xfrm>
            <a:off x="604676" y="5085617"/>
            <a:ext cx="5982816" cy="1141576"/>
          </a:xfrm>
        </p:spPr>
        <p:txBody>
          <a:bodyPr/>
          <a:lstStyle/>
          <a:p>
            <a:pPr marL="233363" indent="-233363">
              <a:spcBef>
                <a:spcPts val="400"/>
              </a:spcBef>
            </a:pPr>
            <a:r>
              <a:rPr lang="en-US" sz="1800" dirty="0"/>
              <a:t>Prognostic value of molecular classification of high-risk endometrial cancer for benefit from chemotherapy </a:t>
            </a:r>
          </a:p>
          <a:p>
            <a:pPr marL="233363" indent="-233363">
              <a:spcBef>
                <a:spcPts val="400"/>
              </a:spcBef>
            </a:pPr>
            <a:r>
              <a:rPr lang="en-US" sz="1800" dirty="0"/>
              <a:t>83% and 17% of endometrial cancer can be classified as endometrioid and nonendometrioid, respectively</a:t>
            </a:r>
          </a:p>
        </p:txBody>
      </p:sp>
      <p:sp>
        <p:nvSpPr>
          <p:cNvPr id="6" name="TextBox 5">
            <a:extLst>
              <a:ext uri="{FF2B5EF4-FFF2-40B4-BE49-F238E27FC236}">
                <a16:creationId xmlns:a16="http://schemas.microsoft.com/office/drawing/2014/main" id="{C56AC46D-A353-9300-9399-F8027BC4BCAD}"/>
              </a:ext>
            </a:extLst>
          </p:cNvPr>
          <p:cNvSpPr txBox="1"/>
          <p:nvPr/>
        </p:nvSpPr>
        <p:spPr bwMode="auto">
          <a:xfrm>
            <a:off x="510540" y="790425"/>
            <a:ext cx="5661660" cy="8822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 Subtyping: Prognostic and Predictive Value</a:t>
            </a:r>
            <a:endParaRPr lang="en-US" baseline="30000" dirty="0">
              <a:solidFill>
                <a:schemeClr val="bg1"/>
              </a:solidFill>
              <a:latin typeface="Calibri" panose="020F0502020204030204" pitchFamily="34" charset="0"/>
            </a:endParaRPr>
          </a:p>
          <a:p>
            <a:pPr algn="ctr">
              <a:lnSpc>
                <a:spcPct val="100000"/>
              </a:lnSpc>
              <a:spcBef>
                <a:spcPts val="360"/>
              </a:spcBef>
              <a:spcAft>
                <a:spcPct val="0"/>
              </a:spcAft>
              <a:buClrTx/>
              <a:buFontTx/>
              <a:buNone/>
            </a:pPr>
            <a:r>
              <a:rPr lang="en-US" sz="1600" dirty="0">
                <a:solidFill>
                  <a:schemeClr val="bg1"/>
                </a:solidFill>
                <a:latin typeface="Calibri" panose="020F0502020204030204" pitchFamily="34" charset="0"/>
              </a:rPr>
              <a:t>Patients Divided Into TCGA Subgroups</a:t>
            </a:r>
            <a:r>
              <a:rPr lang="en-US" sz="1600" baseline="30000" dirty="0">
                <a:solidFill>
                  <a:schemeClr val="bg1"/>
                </a:solidFill>
                <a:latin typeface="Calibri" panose="020F0502020204030204" pitchFamily="34" charset="0"/>
              </a:rPr>
              <a:t>1,2</a:t>
            </a:r>
            <a:br>
              <a:rPr lang="en-US" sz="16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100 hypothetical patients with newly diagnosed EC</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86211F59-02C6-943B-D1FE-753E1E35913E}"/>
              </a:ext>
            </a:extLst>
          </p:cNvPr>
          <p:cNvSpPr txBox="1"/>
          <p:nvPr/>
        </p:nvSpPr>
        <p:spPr bwMode="auto">
          <a:xfrm>
            <a:off x="6989974" y="790425"/>
            <a:ext cx="472320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Outcomes by TCGA Subgroup in High-Risk EC</a:t>
            </a:r>
            <a:r>
              <a:rPr lang="en-US" baseline="30000" dirty="0">
                <a:solidFill>
                  <a:schemeClr val="bg1"/>
                </a:solidFill>
                <a:latin typeface="Calibri" panose="020F0502020204030204" pitchFamily="34" charset="0"/>
              </a:rPr>
              <a:t>3</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C62728C-12CF-55B1-F726-56BEE9543C68}"/>
              </a:ext>
            </a:extLst>
          </p:cNvPr>
          <p:cNvSpPr txBox="1"/>
          <p:nvPr/>
        </p:nvSpPr>
        <p:spPr bwMode="auto">
          <a:xfrm>
            <a:off x="7379933" y="3959431"/>
            <a:ext cx="417855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grpSp>
        <p:nvGrpSpPr>
          <p:cNvPr id="58" name="Group 57">
            <a:extLst>
              <a:ext uri="{FF2B5EF4-FFF2-40B4-BE49-F238E27FC236}">
                <a16:creationId xmlns:a16="http://schemas.microsoft.com/office/drawing/2014/main" id="{05143DC0-E0EB-F9DF-A024-A67681A4E9BD}"/>
              </a:ext>
            </a:extLst>
          </p:cNvPr>
          <p:cNvGrpSpPr/>
          <p:nvPr/>
        </p:nvGrpSpPr>
        <p:grpSpPr>
          <a:xfrm>
            <a:off x="6308124" y="3836051"/>
            <a:ext cx="5408640" cy="1200329"/>
            <a:chOff x="6308124" y="3870426"/>
            <a:chExt cx="5408640" cy="1200329"/>
          </a:xfrm>
          <a:noFill/>
        </p:grpSpPr>
        <p:sp>
          <p:nvSpPr>
            <p:cNvPr id="2" name="TextBox 1">
              <a:extLst>
                <a:ext uri="{FF2B5EF4-FFF2-40B4-BE49-F238E27FC236}">
                  <a16:creationId xmlns:a16="http://schemas.microsoft.com/office/drawing/2014/main" id="{5F26D0C2-855B-DB96-9267-F1B24F3444CB}"/>
                </a:ext>
              </a:extLst>
            </p:cNvPr>
            <p:cNvSpPr txBox="1"/>
            <p:nvPr/>
          </p:nvSpPr>
          <p:spPr bwMode="auto">
            <a:xfrm>
              <a:off x="7124215"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p>
          </p:txBody>
        </p:sp>
        <p:sp>
          <p:nvSpPr>
            <p:cNvPr id="3" name="TextBox 2">
              <a:extLst>
                <a:ext uri="{FF2B5EF4-FFF2-40B4-BE49-F238E27FC236}">
                  <a16:creationId xmlns:a16="http://schemas.microsoft.com/office/drawing/2014/main" id="{B0BE28B7-127E-2A32-8AD4-C6C6F0B4DE17}"/>
                </a:ext>
              </a:extLst>
            </p:cNvPr>
            <p:cNvSpPr txBox="1"/>
            <p:nvPr/>
          </p:nvSpPr>
          <p:spPr bwMode="auto">
            <a:xfrm>
              <a:off x="7952148"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87</a:t>
              </a:r>
            </a:p>
          </p:txBody>
        </p:sp>
        <p:sp>
          <p:nvSpPr>
            <p:cNvPr id="4" name="TextBox 3">
              <a:extLst>
                <a:ext uri="{FF2B5EF4-FFF2-40B4-BE49-F238E27FC236}">
                  <a16:creationId xmlns:a16="http://schemas.microsoft.com/office/drawing/2014/main" id="{DB5E774C-3356-1B91-F07B-62D0A7C95A2B}"/>
                </a:ext>
              </a:extLst>
            </p:cNvPr>
            <p:cNvSpPr txBox="1"/>
            <p:nvPr/>
          </p:nvSpPr>
          <p:spPr bwMode="auto">
            <a:xfrm>
              <a:off x="8795777"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71</a:t>
              </a:r>
            </a:p>
          </p:txBody>
        </p:sp>
        <p:sp>
          <p:nvSpPr>
            <p:cNvPr id="5" name="TextBox 4">
              <a:extLst>
                <a:ext uri="{FF2B5EF4-FFF2-40B4-BE49-F238E27FC236}">
                  <a16:creationId xmlns:a16="http://schemas.microsoft.com/office/drawing/2014/main" id="{909673C2-CCE5-F790-3CD2-411E4B8800FD}"/>
                </a:ext>
              </a:extLst>
            </p:cNvPr>
            <p:cNvSpPr txBox="1"/>
            <p:nvPr/>
          </p:nvSpPr>
          <p:spPr bwMode="auto">
            <a:xfrm>
              <a:off x="9648976"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61</a:t>
              </a:r>
            </a:p>
          </p:txBody>
        </p:sp>
        <p:sp>
          <p:nvSpPr>
            <p:cNvPr id="12" name="TextBox 11">
              <a:extLst>
                <a:ext uri="{FF2B5EF4-FFF2-40B4-BE49-F238E27FC236}">
                  <a16:creationId xmlns:a16="http://schemas.microsoft.com/office/drawing/2014/main" id="{E5AAC32C-0077-DE79-C13E-6874CEA9BDE5}"/>
                </a:ext>
              </a:extLst>
            </p:cNvPr>
            <p:cNvSpPr txBox="1"/>
            <p:nvPr/>
          </p:nvSpPr>
          <p:spPr bwMode="auto">
            <a:xfrm>
              <a:off x="10494261"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14" name="TextBox 13">
              <a:extLst>
                <a:ext uri="{FF2B5EF4-FFF2-40B4-BE49-F238E27FC236}">
                  <a16:creationId xmlns:a16="http://schemas.microsoft.com/office/drawing/2014/main" id="{CB43EFDB-2420-DF22-776B-BA3913DD90A9}"/>
                </a:ext>
              </a:extLst>
            </p:cNvPr>
            <p:cNvSpPr txBox="1"/>
            <p:nvPr/>
          </p:nvSpPr>
          <p:spPr bwMode="auto">
            <a:xfrm>
              <a:off x="11375004" y="4239758"/>
              <a:ext cx="341760"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5" name="TextBox 14">
              <a:extLst>
                <a:ext uri="{FF2B5EF4-FFF2-40B4-BE49-F238E27FC236}">
                  <a16:creationId xmlns:a16="http://schemas.microsoft.com/office/drawing/2014/main" id="{F39600F3-FADF-8260-13B1-DB013A19B5CE}"/>
                </a:ext>
              </a:extLst>
            </p:cNvPr>
            <p:cNvSpPr txBox="1"/>
            <p:nvPr/>
          </p:nvSpPr>
          <p:spPr bwMode="auto">
            <a:xfrm>
              <a:off x="6308124" y="3870426"/>
              <a:ext cx="898772" cy="120032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Risk, n</a:t>
              </a:r>
              <a:br>
                <a:rPr lang="en-US" sz="1200" dirty="0">
                  <a:solidFill>
                    <a:schemeClr val="bg1"/>
                  </a:solidFill>
                  <a:latin typeface="Calibri" panose="020F0502020204030204" pitchFamily="34" charset="0"/>
                </a:rPr>
              </a:br>
              <a:r>
                <a:rPr lang="en-US" sz="1200" i="1" dirty="0">
                  <a:solidFill>
                    <a:schemeClr val="accent3"/>
                  </a:solidFill>
                  <a:latin typeface="Calibri" panose="020F0502020204030204" pitchFamily="34" charset="0"/>
                </a:rPr>
                <a:t>POLE</a:t>
              </a:r>
              <a:r>
                <a:rPr lang="en-US" sz="1200" dirty="0">
                  <a:solidFill>
                    <a:schemeClr val="accent3"/>
                  </a:solidFill>
                  <a:latin typeface="Calibri" panose="020F0502020204030204" pitchFamily="34" charset="0"/>
                </a:rPr>
                <a:t>mut</a:t>
              </a:r>
              <a:br>
                <a:rPr lang="en-US" sz="1200" dirty="0">
                  <a:solidFill>
                    <a:schemeClr val="bg1"/>
                  </a:solidFill>
                  <a:latin typeface="Calibri" panose="020F0502020204030204" pitchFamily="34" charset="0"/>
                </a:rPr>
              </a:br>
              <a:r>
                <a:rPr lang="en-US" sz="1200" dirty="0">
                  <a:solidFill>
                    <a:schemeClr val="accent4"/>
                  </a:solidFill>
                  <a:latin typeface="Calibri" panose="020F0502020204030204" pitchFamily="34" charset="0"/>
                </a:rPr>
                <a:t>dMMR</a:t>
              </a:r>
              <a:br>
                <a:rPr lang="en-US" sz="1200" dirty="0">
                  <a:solidFill>
                    <a:schemeClr val="bg1"/>
                  </a:solidFill>
                  <a:latin typeface="Calibri" panose="020F0502020204030204" pitchFamily="34" charset="0"/>
                </a:rPr>
              </a:br>
              <a:r>
                <a:rPr lang="en-US" sz="1200" dirty="0">
                  <a:solidFill>
                    <a:schemeClr val="accent5">
                      <a:lumMod val="75000"/>
                    </a:schemeClr>
                  </a:solidFill>
                  <a:latin typeface="Calibri" panose="020F0502020204030204" pitchFamily="34" charset="0"/>
                </a:rPr>
                <a:t>NSMP</a:t>
              </a:r>
              <a:br>
                <a:rPr lang="en-US" sz="1200" dirty="0">
                  <a:solidFill>
                    <a:schemeClr val="accent5">
                      <a:lumMod val="75000"/>
                    </a:schemeClr>
                  </a:solidFill>
                  <a:latin typeface="Calibri" panose="020F0502020204030204" pitchFamily="34" charset="0"/>
                </a:rPr>
              </a:br>
              <a:r>
                <a:rPr lang="en-US" sz="1200" dirty="0">
                  <a:solidFill>
                    <a:schemeClr val="accent1"/>
                  </a:solidFill>
                  <a:latin typeface="Calibri" panose="020F0502020204030204" pitchFamily="34" charset="0"/>
                </a:rPr>
                <a:t>p53abn</a:t>
              </a:r>
            </a:p>
          </p:txBody>
        </p:sp>
      </p:grpSp>
      <p:sp>
        <p:nvSpPr>
          <p:cNvPr id="9" name="TextBox 8">
            <a:extLst>
              <a:ext uri="{FF2B5EF4-FFF2-40B4-BE49-F238E27FC236}">
                <a16:creationId xmlns:a16="http://schemas.microsoft.com/office/drawing/2014/main" id="{2AD48642-FF5E-505D-00B0-2FA04F05B08F}"/>
              </a:ext>
            </a:extLst>
          </p:cNvPr>
          <p:cNvSpPr txBox="1"/>
          <p:nvPr/>
        </p:nvSpPr>
        <p:spPr bwMode="auto">
          <a:xfrm rot="16200000">
            <a:off x="5660523" y="2348187"/>
            <a:ext cx="2204392" cy="307777"/>
          </a:xfrm>
          <a:prstGeom prst="rect">
            <a:avLst/>
          </a:prstGeom>
          <a:solidFill>
            <a:schemeClr val="tx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10" name="TextBox 9">
            <a:extLst>
              <a:ext uri="{FF2B5EF4-FFF2-40B4-BE49-F238E27FC236}">
                <a16:creationId xmlns:a16="http://schemas.microsoft.com/office/drawing/2014/main" id="{A61D4074-09D0-FCE0-B4E4-FB071168FC3C}"/>
              </a:ext>
            </a:extLst>
          </p:cNvPr>
          <p:cNvSpPr txBox="1"/>
          <p:nvPr/>
        </p:nvSpPr>
        <p:spPr bwMode="auto">
          <a:xfrm>
            <a:off x="10265647" y="3337493"/>
            <a:ext cx="14126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7" name="Freeform 16">
            <a:extLst>
              <a:ext uri="{FF2B5EF4-FFF2-40B4-BE49-F238E27FC236}">
                <a16:creationId xmlns:a16="http://schemas.microsoft.com/office/drawing/2014/main" id="{8B769D8F-B595-1AAD-F93B-7D58EC529222}"/>
              </a:ext>
            </a:extLst>
          </p:cNvPr>
          <p:cNvSpPr/>
          <p:nvPr/>
        </p:nvSpPr>
        <p:spPr bwMode="auto">
          <a:xfrm>
            <a:off x="7328950" y="1244409"/>
            <a:ext cx="4310743" cy="2495693"/>
          </a:xfrm>
          <a:custGeom>
            <a:avLst/>
            <a:gdLst>
              <a:gd name="connsiteX0" fmla="*/ 0 w 4310743"/>
              <a:gd name="connsiteY0" fmla="*/ 0 h 2495693"/>
              <a:gd name="connsiteX1" fmla="*/ 0 w 4310743"/>
              <a:gd name="connsiteY1" fmla="*/ 2495693 h 2495693"/>
              <a:gd name="connsiteX2" fmla="*/ 4310743 w 4310743"/>
              <a:gd name="connsiteY2" fmla="*/ 2495693 h 2495693"/>
            </a:gdLst>
            <a:ahLst/>
            <a:cxnLst>
              <a:cxn ang="0">
                <a:pos x="connsiteX0" y="connsiteY0"/>
              </a:cxn>
              <a:cxn ang="0">
                <a:pos x="connsiteX1" y="connsiteY1"/>
              </a:cxn>
              <a:cxn ang="0">
                <a:pos x="connsiteX2" y="connsiteY2"/>
              </a:cxn>
            </a:cxnLst>
            <a:rect l="l" t="t" r="r" b="b"/>
            <a:pathLst>
              <a:path w="4310743" h="2495693">
                <a:moveTo>
                  <a:pt x="0" y="0"/>
                </a:moveTo>
                <a:lnTo>
                  <a:pt x="0" y="2495693"/>
                </a:lnTo>
                <a:lnTo>
                  <a:pt x="4310743" y="2495693"/>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8068A5ED-C511-98F4-56C6-3C735778148F}"/>
              </a:ext>
            </a:extLst>
          </p:cNvPr>
          <p:cNvGrpSpPr/>
          <p:nvPr/>
        </p:nvGrpSpPr>
        <p:grpSpPr>
          <a:xfrm>
            <a:off x="7247743" y="1303285"/>
            <a:ext cx="91440" cy="2434741"/>
            <a:chOff x="7325897" y="1303285"/>
            <a:chExt cx="91440" cy="2434741"/>
          </a:xfrm>
        </p:grpSpPr>
        <p:cxnSp>
          <p:nvCxnSpPr>
            <p:cNvPr id="19" name="Straight Connector 18">
              <a:extLst>
                <a:ext uri="{FF2B5EF4-FFF2-40B4-BE49-F238E27FC236}">
                  <a16:creationId xmlns:a16="http://schemas.microsoft.com/office/drawing/2014/main" id="{5183968A-3601-B38F-32AB-41D516F5B347}"/>
                </a:ext>
              </a:extLst>
            </p:cNvPr>
            <p:cNvCxnSpPr>
              <a:cxnSpLocks/>
            </p:cNvCxnSpPr>
            <p:nvPr/>
          </p:nvCxnSpPr>
          <p:spPr bwMode="auto">
            <a:xfrm>
              <a:off x="7325897" y="13032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ACE2810-D359-938F-E681-D834A5B4B7AD}"/>
                </a:ext>
              </a:extLst>
            </p:cNvPr>
            <p:cNvCxnSpPr>
              <a:cxnSpLocks/>
            </p:cNvCxnSpPr>
            <p:nvPr/>
          </p:nvCxnSpPr>
          <p:spPr bwMode="auto">
            <a:xfrm>
              <a:off x="7325897" y="19119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BFB1627-FFD8-ED2A-25AD-708A45BE7099}"/>
                </a:ext>
              </a:extLst>
            </p:cNvPr>
            <p:cNvCxnSpPr>
              <a:cxnSpLocks/>
            </p:cNvCxnSpPr>
            <p:nvPr/>
          </p:nvCxnSpPr>
          <p:spPr bwMode="auto">
            <a:xfrm>
              <a:off x="7325897" y="25206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8F4135-38AD-AF85-E604-585E2501EA87}"/>
                </a:ext>
              </a:extLst>
            </p:cNvPr>
            <p:cNvCxnSpPr>
              <a:cxnSpLocks/>
            </p:cNvCxnSpPr>
            <p:nvPr/>
          </p:nvCxnSpPr>
          <p:spPr bwMode="auto">
            <a:xfrm>
              <a:off x="7325897" y="31293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88AB19-6678-7719-8CFC-45323124822D}"/>
                </a:ext>
              </a:extLst>
            </p:cNvPr>
            <p:cNvCxnSpPr>
              <a:cxnSpLocks/>
            </p:cNvCxnSpPr>
            <p:nvPr/>
          </p:nvCxnSpPr>
          <p:spPr bwMode="auto">
            <a:xfrm>
              <a:off x="7325897" y="373802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8061C41-3861-E833-7958-EAA625B42047}"/>
              </a:ext>
            </a:extLst>
          </p:cNvPr>
          <p:cNvGrpSpPr/>
          <p:nvPr/>
        </p:nvGrpSpPr>
        <p:grpSpPr>
          <a:xfrm>
            <a:off x="6839811" y="1152952"/>
            <a:ext cx="458780" cy="2740237"/>
            <a:chOff x="7273568" y="1152952"/>
            <a:chExt cx="458780" cy="2740237"/>
          </a:xfrm>
        </p:grpSpPr>
        <p:sp>
          <p:nvSpPr>
            <p:cNvPr id="25" name="TextBox 24">
              <a:extLst>
                <a:ext uri="{FF2B5EF4-FFF2-40B4-BE49-F238E27FC236}">
                  <a16:creationId xmlns:a16="http://schemas.microsoft.com/office/drawing/2014/main" id="{47DD8865-B2AA-E83E-294E-8375C8C8743B}"/>
                </a:ext>
              </a:extLst>
            </p:cNvPr>
            <p:cNvSpPr txBox="1"/>
            <p:nvPr/>
          </p:nvSpPr>
          <p:spPr bwMode="auto">
            <a:xfrm>
              <a:off x="7273568" y="11529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594C6E7E-7742-8146-3612-8DD38FEAF08D}"/>
                </a:ext>
              </a:extLst>
            </p:cNvPr>
            <p:cNvSpPr txBox="1"/>
            <p:nvPr/>
          </p:nvSpPr>
          <p:spPr bwMode="auto">
            <a:xfrm>
              <a:off x="7364940" y="17610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77B0DBAD-1C85-B1D3-48D9-1BD66E86214E}"/>
                </a:ext>
              </a:extLst>
            </p:cNvPr>
            <p:cNvSpPr txBox="1"/>
            <p:nvPr/>
          </p:nvSpPr>
          <p:spPr bwMode="auto">
            <a:xfrm>
              <a:off x="7364940" y="23691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F0B8E0C7-049C-0DAF-29AE-02B656200779}"/>
                </a:ext>
              </a:extLst>
            </p:cNvPr>
            <p:cNvSpPr txBox="1"/>
            <p:nvPr/>
          </p:nvSpPr>
          <p:spPr bwMode="auto">
            <a:xfrm>
              <a:off x="7364940" y="29772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F784735B-B661-6984-7DB6-70F66A675FC7}"/>
                </a:ext>
              </a:extLst>
            </p:cNvPr>
            <p:cNvSpPr txBox="1"/>
            <p:nvPr/>
          </p:nvSpPr>
          <p:spPr bwMode="auto">
            <a:xfrm>
              <a:off x="7456311" y="35854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5" name="Group 44">
            <a:extLst>
              <a:ext uri="{FF2B5EF4-FFF2-40B4-BE49-F238E27FC236}">
                <a16:creationId xmlns:a16="http://schemas.microsoft.com/office/drawing/2014/main" id="{8D4692B0-D813-0074-3D6E-3AC2B890AF62}"/>
              </a:ext>
            </a:extLst>
          </p:cNvPr>
          <p:cNvGrpSpPr/>
          <p:nvPr/>
        </p:nvGrpSpPr>
        <p:grpSpPr>
          <a:xfrm>
            <a:off x="7492532" y="2866818"/>
            <a:ext cx="1006364" cy="830997"/>
            <a:chOff x="8689839" y="2630199"/>
            <a:chExt cx="1006364" cy="830997"/>
          </a:xfrm>
        </p:grpSpPr>
        <p:sp>
          <p:nvSpPr>
            <p:cNvPr id="16" name="TextBox 15">
              <a:extLst>
                <a:ext uri="{FF2B5EF4-FFF2-40B4-BE49-F238E27FC236}">
                  <a16:creationId xmlns:a16="http://schemas.microsoft.com/office/drawing/2014/main" id="{78F7B191-0089-4E46-F9E8-1BC5DD3DCD9A}"/>
                </a:ext>
              </a:extLst>
            </p:cNvPr>
            <p:cNvSpPr txBox="1"/>
            <p:nvPr/>
          </p:nvSpPr>
          <p:spPr bwMode="auto">
            <a:xfrm>
              <a:off x="8900792" y="2630199"/>
              <a:ext cx="7954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POLE</a:t>
              </a:r>
              <a:r>
                <a:rPr lang="en-US" sz="1200" b="0" dirty="0">
                  <a:solidFill>
                    <a:schemeClr val="bg1"/>
                  </a:solidFill>
                  <a:latin typeface="Calibri" panose="020F0502020204030204" pitchFamily="34" charset="0"/>
                </a:rPr>
                <a:t>mut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dMMR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NSMP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p53abn</a:t>
              </a:r>
            </a:p>
          </p:txBody>
        </p:sp>
        <p:grpSp>
          <p:nvGrpSpPr>
            <p:cNvPr id="44" name="Group 43">
              <a:extLst>
                <a:ext uri="{FF2B5EF4-FFF2-40B4-BE49-F238E27FC236}">
                  <a16:creationId xmlns:a16="http://schemas.microsoft.com/office/drawing/2014/main" id="{E339DA49-F27B-AE35-AD7B-A9C9B2757A8F}"/>
                </a:ext>
              </a:extLst>
            </p:cNvPr>
            <p:cNvGrpSpPr/>
            <p:nvPr/>
          </p:nvGrpSpPr>
          <p:grpSpPr>
            <a:xfrm>
              <a:off x="8689839" y="2778368"/>
              <a:ext cx="234023" cy="539585"/>
              <a:chOff x="8689839" y="2778368"/>
              <a:chExt cx="234023" cy="539585"/>
            </a:xfrm>
          </p:grpSpPr>
          <p:cxnSp>
            <p:nvCxnSpPr>
              <p:cNvPr id="40" name="Straight Connector 39">
                <a:extLst>
                  <a:ext uri="{FF2B5EF4-FFF2-40B4-BE49-F238E27FC236}">
                    <a16:creationId xmlns:a16="http://schemas.microsoft.com/office/drawing/2014/main" id="{5E605284-23E4-59C3-AEC0-32991D940901}"/>
                  </a:ext>
                </a:extLst>
              </p:cNvPr>
              <p:cNvCxnSpPr>
                <a:cxnSpLocks/>
              </p:cNvCxnSpPr>
              <p:nvPr/>
            </p:nvCxnSpPr>
            <p:spPr bwMode="auto">
              <a:xfrm>
                <a:off x="8689839" y="2778368"/>
                <a:ext cx="234023" cy="0"/>
              </a:xfrm>
              <a:prstGeom prst="line">
                <a:avLst/>
              </a:prstGeom>
              <a:noFill/>
              <a:ln w="28575"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A3EA1DE-E098-A388-D0D2-FFAE1507E6CA}"/>
                  </a:ext>
                </a:extLst>
              </p:cNvPr>
              <p:cNvCxnSpPr>
                <a:cxnSpLocks/>
              </p:cNvCxnSpPr>
              <p:nvPr/>
            </p:nvCxnSpPr>
            <p:spPr bwMode="auto">
              <a:xfrm>
                <a:off x="8689839" y="2958230"/>
                <a:ext cx="234023" cy="0"/>
              </a:xfrm>
              <a:prstGeom prst="line">
                <a:avLst/>
              </a:prstGeom>
              <a:noFill/>
              <a:ln w="28575" cap="flat" cmpd="sng" algn="ctr">
                <a:solidFill>
                  <a:srgbClr val="00823B"/>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E017F1-9C6F-2E2B-2710-F3EE5DEB7DB1}"/>
                  </a:ext>
                </a:extLst>
              </p:cNvPr>
              <p:cNvCxnSpPr>
                <a:cxnSpLocks/>
              </p:cNvCxnSpPr>
              <p:nvPr/>
            </p:nvCxnSpPr>
            <p:spPr bwMode="auto">
              <a:xfrm>
                <a:off x="8689839" y="3138092"/>
                <a:ext cx="234023" cy="0"/>
              </a:xfrm>
              <a:prstGeom prst="line">
                <a:avLst/>
              </a:prstGeom>
              <a:noFill/>
              <a:ln w="28575" cap="flat" cmpd="sng" algn="ctr">
                <a:solidFill>
                  <a:srgbClr val="FDB338"/>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136FEA5-E8D1-2EFE-8D5B-C3F00F9005F6}"/>
                  </a:ext>
                </a:extLst>
              </p:cNvPr>
              <p:cNvCxnSpPr>
                <a:cxnSpLocks/>
              </p:cNvCxnSpPr>
              <p:nvPr/>
            </p:nvCxnSpPr>
            <p:spPr bwMode="auto">
              <a:xfrm>
                <a:off x="8689839" y="3317953"/>
                <a:ext cx="234023" cy="0"/>
              </a:xfrm>
              <a:prstGeom prst="line">
                <a:avLst/>
              </a:prstGeom>
              <a:noFill/>
              <a:ln w="28575" cap="flat" cmpd="sng" algn="ctr">
                <a:solidFill>
                  <a:srgbClr val="015873"/>
                </a:solidFill>
                <a:prstDash val="solid"/>
                <a:round/>
                <a:headEnd type="none" w="med" len="med"/>
                <a:tailEnd type="none" w="med" len="med"/>
              </a:ln>
              <a:effectLst/>
            </p:spPr>
          </p:cxnSp>
        </p:grpSp>
      </p:grpSp>
      <p:grpSp>
        <p:nvGrpSpPr>
          <p:cNvPr id="53" name="Group 52">
            <a:extLst>
              <a:ext uri="{FF2B5EF4-FFF2-40B4-BE49-F238E27FC236}">
                <a16:creationId xmlns:a16="http://schemas.microsoft.com/office/drawing/2014/main" id="{20CE4ED4-EDC8-BA8C-F3E9-9CC9702B80EB}"/>
              </a:ext>
            </a:extLst>
          </p:cNvPr>
          <p:cNvGrpSpPr/>
          <p:nvPr/>
        </p:nvGrpSpPr>
        <p:grpSpPr>
          <a:xfrm>
            <a:off x="7190893" y="3730436"/>
            <a:ext cx="4489200" cy="328807"/>
            <a:chOff x="7190893" y="3730436"/>
            <a:chExt cx="4489200" cy="328807"/>
          </a:xfrm>
        </p:grpSpPr>
        <p:grpSp>
          <p:nvGrpSpPr>
            <p:cNvPr id="38" name="Group 37">
              <a:extLst>
                <a:ext uri="{FF2B5EF4-FFF2-40B4-BE49-F238E27FC236}">
                  <a16:creationId xmlns:a16="http://schemas.microsoft.com/office/drawing/2014/main" id="{E39C785E-12F7-D1E2-88EA-174A13FFDD3F}"/>
                </a:ext>
              </a:extLst>
            </p:cNvPr>
            <p:cNvGrpSpPr/>
            <p:nvPr/>
          </p:nvGrpSpPr>
          <p:grpSpPr>
            <a:xfrm>
              <a:off x="7328950" y="3730436"/>
              <a:ext cx="4209618" cy="81424"/>
              <a:chOff x="7328950" y="3679635"/>
              <a:chExt cx="4209618" cy="81424"/>
            </a:xfrm>
          </p:grpSpPr>
          <p:cxnSp>
            <p:nvCxnSpPr>
              <p:cNvPr id="32" name="Straight Connector 31">
                <a:extLst>
                  <a:ext uri="{FF2B5EF4-FFF2-40B4-BE49-F238E27FC236}">
                    <a16:creationId xmlns:a16="http://schemas.microsoft.com/office/drawing/2014/main" id="{99A6C84E-328E-D057-89BE-5B02D883B488}"/>
                  </a:ext>
                </a:extLst>
              </p:cNvPr>
              <p:cNvCxnSpPr>
                <a:cxnSpLocks/>
              </p:cNvCxnSpPr>
              <p:nvPr/>
            </p:nvCxnSpPr>
            <p:spPr bwMode="auto">
              <a:xfrm>
                <a:off x="7328950"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D4053C3-7A25-9966-E8CD-4F50A4827AF5}"/>
                  </a:ext>
                </a:extLst>
              </p:cNvPr>
              <p:cNvCxnSpPr>
                <a:cxnSpLocks/>
              </p:cNvCxnSpPr>
              <p:nvPr/>
            </p:nvCxnSpPr>
            <p:spPr bwMode="auto">
              <a:xfrm>
                <a:off x="8170874"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52D9AA-A9BF-3F8E-4AD4-10DA6673A43C}"/>
                  </a:ext>
                </a:extLst>
              </p:cNvPr>
              <p:cNvCxnSpPr>
                <a:cxnSpLocks/>
              </p:cNvCxnSpPr>
              <p:nvPr/>
            </p:nvCxnSpPr>
            <p:spPr bwMode="auto">
              <a:xfrm>
                <a:off x="9012798"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0D50C7-2E29-36C9-1731-74D31EF94ECA}"/>
                  </a:ext>
                </a:extLst>
              </p:cNvPr>
              <p:cNvCxnSpPr>
                <a:cxnSpLocks/>
              </p:cNvCxnSpPr>
              <p:nvPr/>
            </p:nvCxnSpPr>
            <p:spPr bwMode="auto">
              <a:xfrm>
                <a:off x="9854722"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B79FB6B-6E89-D789-B4D8-5902E82E03F5}"/>
                  </a:ext>
                </a:extLst>
              </p:cNvPr>
              <p:cNvCxnSpPr>
                <a:cxnSpLocks/>
              </p:cNvCxnSpPr>
              <p:nvPr/>
            </p:nvCxnSpPr>
            <p:spPr bwMode="auto">
              <a:xfrm>
                <a:off x="10696646"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1D2B6C-B67D-3B02-8AD7-B922C59ECC8E}"/>
                  </a:ext>
                </a:extLst>
              </p:cNvPr>
              <p:cNvCxnSpPr>
                <a:cxnSpLocks/>
              </p:cNvCxnSpPr>
              <p:nvPr/>
            </p:nvCxnSpPr>
            <p:spPr bwMode="auto">
              <a:xfrm>
                <a:off x="11538568" y="3679635"/>
                <a:ext cx="0" cy="81424"/>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453CA1E8-C0B8-E342-C0AA-27A93C8DBDE0}"/>
                </a:ext>
              </a:extLst>
            </p:cNvPr>
            <p:cNvGrpSpPr/>
            <p:nvPr/>
          </p:nvGrpSpPr>
          <p:grpSpPr>
            <a:xfrm>
              <a:off x="7190893" y="3751466"/>
              <a:ext cx="4489200" cy="307777"/>
              <a:chOff x="7190893" y="3751466"/>
              <a:chExt cx="4489200" cy="307777"/>
            </a:xfrm>
          </p:grpSpPr>
          <p:sp>
            <p:nvSpPr>
              <p:cNvPr id="46" name="TextBox 45">
                <a:extLst>
                  <a:ext uri="{FF2B5EF4-FFF2-40B4-BE49-F238E27FC236}">
                    <a16:creationId xmlns:a16="http://schemas.microsoft.com/office/drawing/2014/main" id="{4BDFA3A7-CCB9-73E7-13A2-3C3EA4CBB9EB}"/>
                  </a:ext>
                </a:extLst>
              </p:cNvPr>
              <p:cNvSpPr txBox="1"/>
              <p:nvPr/>
            </p:nvSpPr>
            <p:spPr bwMode="auto">
              <a:xfrm>
                <a:off x="7190893"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67D119BA-3530-673F-D27D-91F2F6FB02C7}"/>
                  </a:ext>
                </a:extLst>
              </p:cNvPr>
              <p:cNvSpPr txBox="1"/>
              <p:nvPr/>
            </p:nvSpPr>
            <p:spPr bwMode="auto">
              <a:xfrm>
                <a:off x="8033972"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8" name="TextBox 47">
                <a:extLst>
                  <a:ext uri="{FF2B5EF4-FFF2-40B4-BE49-F238E27FC236}">
                    <a16:creationId xmlns:a16="http://schemas.microsoft.com/office/drawing/2014/main" id="{3D642410-C473-60F0-C46A-DD1804FDA1E0}"/>
                  </a:ext>
                </a:extLst>
              </p:cNvPr>
              <p:cNvSpPr txBox="1"/>
              <p:nvPr/>
            </p:nvSpPr>
            <p:spPr bwMode="auto">
              <a:xfrm>
                <a:off x="8874819"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E999605D-EE27-5694-C790-2A8314CFA381}"/>
                  </a:ext>
                </a:extLst>
              </p:cNvPr>
              <p:cNvSpPr txBox="1"/>
              <p:nvPr/>
            </p:nvSpPr>
            <p:spPr bwMode="auto">
              <a:xfrm>
                <a:off x="9717898"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34EE4F0F-09BA-31C7-FEB7-2B63816E3123}"/>
                  </a:ext>
                </a:extLst>
              </p:cNvPr>
              <p:cNvSpPr txBox="1"/>
              <p:nvPr/>
            </p:nvSpPr>
            <p:spPr bwMode="auto">
              <a:xfrm>
                <a:off x="10560977"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965F199D-ADD3-426C-6AE6-4D03565F275C}"/>
                  </a:ext>
                </a:extLst>
              </p:cNvPr>
              <p:cNvSpPr txBox="1"/>
              <p:nvPr/>
            </p:nvSpPr>
            <p:spPr bwMode="auto">
              <a:xfrm>
                <a:off x="11404056"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grpSp>
      <p:sp>
        <p:nvSpPr>
          <p:cNvPr id="56" name="Freeform 55">
            <a:extLst>
              <a:ext uri="{FF2B5EF4-FFF2-40B4-BE49-F238E27FC236}">
                <a16:creationId xmlns:a16="http://schemas.microsoft.com/office/drawing/2014/main" id="{70821826-5D21-6134-C367-3247C8DF5A8C}"/>
              </a:ext>
            </a:extLst>
          </p:cNvPr>
          <p:cNvSpPr/>
          <p:nvPr/>
        </p:nvSpPr>
        <p:spPr bwMode="auto">
          <a:xfrm>
            <a:off x="7490775" y="1296380"/>
            <a:ext cx="4000500" cy="47625"/>
          </a:xfrm>
          <a:custGeom>
            <a:avLst/>
            <a:gdLst>
              <a:gd name="connsiteX0" fmla="*/ 0 w 4000500"/>
              <a:gd name="connsiteY0" fmla="*/ 0 h 47625"/>
              <a:gd name="connsiteX1" fmla="*/ 1012825 w 4000500"/>
              <a:gd name="connsiteY1" fmla="*/ 0 h 47625"/>
              <a:gd name="connsiteX2" fmla="*/ 1012825 w 4000500"/>
              <a:gd name="connsiteY2" fmla="*/ 47625 h 47625"/>
              <a:gd name="connsiteX3" fmla="*/ 4000500 w 4000500"/>
              <a:gd name="connsiteY3" fmla="*/ 47625 h 47625"/>
            </a:gdLst>
            <a:ahLst/>
            <a:cxnLst>
              <a:cxn ang="0">
                <a:pos x="connsiteX0" y="connsiteY0"/>
              </a:cxn>
              <a:cxn ang="0">
                <a:pos x="connsiteX1" y="connsiteY1"/>
              </a:cxn>
              <a:cxn ang="0">
                <a:pos x="connsiteX2" y="connsiteY2"/>
              </a:cxn>
              <a:cxn ang="0">
                <a:pos x="connsiteX3" y="connsiteY3"/>
              </a:cxn>
            </a:cxnLst>
            <a:rect l="l" t="t" r="r" b="b"/>
            <a:pathLst>
              <a:path w="4000500" h="47625">
                <a:moveTo>
                  <a:pt x="0" y="0"/>
                </a:moveTo>
                <a:lnTo>
                  <a:pt x="1012825" y="0"/>
                </a:lnTo>
                <a:lnTo>
                  <a:pt x="1012825" y="47625"/>
                </a:lnTo>
                <a:lnTo>
                  <a:pt x="4000500" y="47625"/>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6837BC60-05E3-CAAC-7B53-E2A9D2A6A9FC}"/>
              </a:ext>
            </a:extLst>
          </p:cNvPr>
          <p:cNvSpPr/>
          <p:nvPr/>
        </p:nvSpPr>
        <p:spPr bwMode="auto">
          <a:xfrm>
            <a:off x="7924800" y="1301750"/>
            <a:ext cx="3575050" cy="454025"/>
          </a:xfrm>
          <a:custGeom>
            <a:avLst/>
            <a:gdLst>
              <a:gd name="connsiteX0" fmla="*/ 3575050 w 3575050"/>
              <a:gd name="connsiteY0" fmla="*/ 454025 h 454025"/>
              <a:gd name="connsiteX1" fmla="*/ 3403600 w 3575050"/>
              <a:gd name="connsiteY1" fmla="*/ 454025 h 454025"/>
              <a:gd name="connsiteX2" fmla="*/ 3403600 w 3575050"/>
              <a:gd name="connsiteY2" fmla="*/ 431800 h 454025"/>
              <a:gd name="connsiteX3" fmla="*/ 3121025 w 3575050"/>
              <a:gd name="connsiteY3" fmla="*/ 431800 h 454025"/>
              <a:gd name="connsiteX4" fmla="*/ 3121025 w 3575050"/>
              <a:gd name="connsiteY4" fmla="*/ 419100 h 454025"/>
              <a:gd name="connsiteX5" fmla="*/ 3009900 w 3575050"/>
              <a:gd name="connsiteY5" fmla="*/ 419100 h 454025"/>
              <a:gd name="connsiteX6" fmla="*/ 3009900 w 3575050"/>
              <a:gd name="connsiteY6" fmla="*/ 403225 h 454025"/>
              <a:gd name="connsiteX7" fmla="*/ 2581275 w 3575050"/>
              <a:gd name="connsiteY7" fmla="*/ 403225 h 454025"/>
              <a:gd name="connsiteX8" fmla="*/ 2581275 w 3575050"/>
              <a:gd name="connsiteY8" fmla="*/ 377825 h 454025"/>
              <a:gd name="connsiteX9" fmla="*/ 2152650 w 3575050"/>
              <a:gd name="connsiteY9" fmla="*/ 377825 h 454025"/>
              <a:gd name="connsiteX10" fmla="*/ 2152650 w 3575050"/>
              <a:gd name="connsiteY10" fmla="*/ 361950 h 454025"/>
              <a:gd name="connsiteX11" fmla="*/ 2066925 w 3575050"/>
              <a:gd name="connsiteY11" fmla="*/ 361950 h 454025"/>
              <a:gd name="connsiteX12" fmla="*/ 2066925 w 3575050"/>
              <a:gd name="connsiteY12" fmla="*/ 342900 h 454025"/>
              <a:gd name="connsiteX13" fmla="*/ 1920875 w 3575050"/>
              <a:gd name="connsiteY13" fmla="*/ 342900 h 454025"/>
              <a:gd name="connsiteX14" fmla="*/ 1920875 w 3575050"/>
              <a:gd name="connsiteY14" fmla="*/ 320675 h 454025"/>
              <a:gd name="connsiteX15" fmla="*/ 1851025 w 3575050"/>
              <a:gd name="connsiteY15" fmla="*/ 320675 h 454025"/>
              <a:gd name="connsiteX16" fmla="*/ 1851025 w 3575050"/>
              <a:gd name="connsiteY16" fmla="*/ 304800 h 454025"/>
              <a:gd name="connsiteX17" fmla="*/ 1806575 w 3575050"/>
              <a:gd name="connsiteY17" fmla="*/ 304800 h 454025"/>
              <a:gd name="connsiteX18" fmla="*/ 1806575 w 3575050"/>
              <a:gd name="connsiteY18" fmla="*/ 288925 h 454025"/>
              <a:gd name="connsiteX19" fmla="*/ 1774825 w 3575050"/>
              <a:gd name="connsiteY19" fmla="*/ 288925 h 454025"/>
              <a:gd name="connsiteX20" fmla="*/ 1774825 w 3575050"/>
              <a:gd name="connsiteY20" fmla="*/ 279400 h 454025"/>
              <a:gd name="connsiteX21" fmla="*/ 1724025 w 3575050"/>
              <a:gd name="connsiteY21" fmla="*/ 279400 h 454025"/>
              <a:gd name="connsiteX22" fmla="*/ 1724025 w 3575050"/>
              <a:gd name="connsiteY22" fmla="*/ 260350 h 454025"/>
              <a:gd name="connsiteX23" fmla="*/ 1393825 w 3575050"/>
              <a:gd name="connsiteY23" fmla="*/ 260350 h 454025"/>
              <a:gd name="connsiteX24" fmla="*/ 1393825 w 3575050"/>
              <a:gd name="connsiteY24" fmla="*/ 234950 h 454025"/>
              <a:gd name="connsiteX25" fmla="*/ 1352550 w 3575050"/>
              <a:gd name="connsiteY25" fmla="*/ 234950 h 454025"/>
              <a:gd name="connsiteX26" fmla="*/ 1352550 w 3575050"/>
              <a:gd name="connsiteY26" fmla="*/ 222250 h 454025"/>
              <a:gd name="connsiteX27" fmla="*/ 1314450 w 3575050"/>
              <a:gd name="connsiteY27" fmla="*/ 222250 h 454025"/>
              <a:gd name="connsiteX28" fmla="*/ 1314450 w 3575050"/>
              <a:gd name="connsiteY28" fmla="*/ 200025 h 454025"/>
              <a:gd name="connsiteX29" fmla="*/ 1314450 w 3575050"/>
              <a:gd name="connsiteY29" fmla="*/ 200025 h 454025"/>
              <a:gd name="connsiteX30" fmla="*/ 1298575 w 3575050"/>
              <a:gd name="connsiteY30" fmla="*/ 184150 h 454025"/>
              <a:gd name="connsiteX31" fmla="*/ 1235075 w 3575050"/>
              <a:gd name="connsiteY31" fmla="*/ 184150 h 454025"/>
              <a:gd name="connsiteX32" fmla="*/ 1235075 w 3575050"/>
              <a:gd name="connsiteY32" fmla="*/ 165100 h 454025"/>
              <a:gd name="connsiteX33" fmla="*/ 993775 w 3575050"/>
              <a:gd name="connsiteY33" fmla="*/ 165100 h 454025"/>
              <a:gd name="connsiteX34" fmla="*/ 993775 w 3575050"/>
              <a:gd name="connsiteY34" fmla="*/ 136525 h 454025"/>
              <a:gd name="connsiteX35" fmla="*/ 965200 w 3575050"/>
              <a:gd name="connsiteY35" fmla="*/ 136525 h 454025"/>
              <a:gd name="connsiteX36" fmla="*/ 965200 w 3575050"/>
              <a:gd name="connsiteY36" fmla="*/ 101600 h 454025"/>
              <a:gd name="connsiteX37" fmla="*/ 939800 w 3575050"/>
              <a:gd name="connsiteY37" fmla="*/ 101600 h 454025"/>
              <a:gd name="connsiteX38" fmla="*/ 939800 w 3575050"/>
              <a:gd name="connsiteY38" fmla="*/ 88900 h 454025"/>
              <a:gd name="connsiteX39" fmla="*/ 708025 w 3575050"/>
              <a:gd name="connsiteY39" fmla="*/ 88900 h 454025"/>
              <a:gd name="connsiteX40" fmla="*/ 708025 w 3575050"/>
              <a:gd name="connsiteY40" fmla="*/ 79375 h 454025"/>
              <a:gd name="connsiteX41" fmla="*/ 666750 w 3575050"/>
              <a:gd name="connsiteY41" fmla="*/ 79375 h 454025"/>
              <a:gd name="connsiteX42" fmla="*/ 666750 w 3575050"/>
              <a:gd name="connsiteY42" fmla="*/ 57150 h 454025"/>
              <a:gd name="connsiteX43" fmla="*/ 542925 w 3575050"/>
              <a:gd name="connsiteY43" fmla="*/ 57150 h 454025"/>
              <a:gd name="connsiteX44" fmla="*/ 542925 w 3575050"/>
              <a:gd name="connsiteY44" fmla="*/ 44450 h 454025"/>
              <a:gd name="connsiteX45" fmla="*/ 476250 w 3575050"/>
              <a:gd name="connsiteY45" fmla="*/ 44450 h 454025"/>
              <a:gd name="connsiteX46" fmla="*/ 476250 w 3575050"/>
              <a:gd name="connsiteY46" fmla="*/ 28575 h 454025"/>
              <a:gd name="connsiteX47" fmla="*/ 142875 w 3575050"/>
              <a:gd name="connsiteY47" fmla="*/ 28575 h 454025"/>
              <a:gd name="connsiteX48" fmla="*/ 142875 w 3575050"/>
              <a:gd name="connsiteY48" fmla="*/ 0 h 454025"/>
              <a:gd name="connsiteX49" fmla="*/ 0 w 3575050"/>
              <a:gd name="connsiteY49" fmla="*/ 0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575050" h="454025">
                <a:moveTo>
                  <a:pt x="3575050" y="454025"/>
                </a:moveTo>
                <a:lnTo>
                  <a:pt x="3403600" y="454025"/>
                </a:lnTo>
                <a:lnTo>
                  <a:pt x="3403600" y="431800"/>
                </a:lnTo>
                <a:lnTo>
                  <a:pt x="3121025" y="431800"/>
                </a:lnTo>
                <a:lnTo>
                  <a:pt x="3121025" y="419100"/>
                </a:lnTo>
                <a:lnTo>
                  <a:pt x="3009900" y="419100"/>
                </a:lnTo>
                <a:lnTo>
                  <a:pt x="3009900" y="403225"/>
                </a:lnTo>
                <a:lnTo>
                  <a:pt x="2581275" y="403225"/>
                </a:lnTo>
                <a:lnTo>
                  <a:pt x="2581275" y="377825"/>
                </a:lnTo>
                <a:lnTo>
                  <a:pt x="2152650" y="377825"/>
                </a:lnTo>
                <a:lnTo>
                  <a:pt x="2152650" y="361950"/>
                </a:lnTo>
                <a:lnTo>
                  <a:pt x="2066925" y="361950"/>
                </a:lnTo>
                <a:lnTo>
                  <a:pt x="2066925" y="342900"/>
                </a:lnTo>
                <a:lnTo>
                  <a:pt x="1920875" y="342900"/>
                </a:lnTo>
                <a:lnTo>
                  <a:pt x="1920875" y="320675"/>
                </a:lnTo>
                <a:lnTo>
                  <a:pt x="1851025" y="320675"/>
                </a:lnTo>
                <a:lnTo>
                  <a:pt x="1851025" y="304800"/>
                </a:lnTo>
                <a:lnTo>
                  <a:pt x="1806575" y="304800"/>
                </a:lnTo>
                <a:lnTo>
                  <a:pt x="1806575" y="288925"/>
                </a:lnTo>
                <a:lnTo>
                  <a:pt x="1774825" y="288925"/>
                </a:lnTo>
                <a:lnTo>
                  <a:pt x="1774825" y="279400"/>
                </a:lnTo>
                <a:lnTo>
                  <a:pt x="1724025" y="279400"/>
                </a:lnTo>
                <a:lnTo>
                  <a:pt x="1724025" y="260350"/>
                </a:lnTo>
                <a:lnTo>
                  <a:pt x="1393825" y="260350"/>
                </a:lnTo>
                <a:lnTo>
                  <a:pt x="1393825" y="234950"/>
                </a:lnTo>
                <a:lnTo>
                  <a:pt x="1352550" y="234950"/>
                </a:lnTo>
                <a:lnTo>
                  <a:pt x="1352550" y="222250"/>
                </a:lnTo>
                <a:lnTo>
                  <a:pt x="1314450" y="222250"/>
                </a:lnTo>
                <a:lnTo>
                  <a:pt x="1314450" y="200025"/>
                </a:lnTo>
                <a:lnTo>
                  <a:pt x="1314450" y="200025"/>
                </a:lnTo>
                <a:lnTo>
                  <a:pt x="1298575" y="184150"/>
                </a:lnTo>
                <a:lnTo>
                  <a:pt x="1235075" y="184150"/>
                </a:lnTo>
                <a:lnTo>
                  <a:pt x="1235075" y="165100"/>
                </a:lnTo>
                <a:lnTo>
                  <a:pt x="993775" y="165100"/>
                </a:lnTo>
                <a:lnTo>
                  <a:pt x="993775" y="136525"/>
                </a:lnTo>
                <a:lnTo>
                  <a:pt x="965200" y="136525"/>
                </a:lnTo>
                <a:lnTo>
                  <a:pt x="965200" y="101600"/>
                </a:lnTo>
                <a:lnTo>
                  <a:pt x="939800" y="101600"/>
                </a:lnTo>
                <a:lnTo>
                  <a:pt x="939800" y="88900"/>
                </a:lnTo>
                <a:lnTo>
                  <a:pt x="708025" y="88900"/>
                </a:lnTo>
                <a:lnTo>
                  <a:pt x="708025" y="79375"/>
                </a:lnTo>
                <a:lnTo>
                  <a:pt x="666750" y="79375"/>
                </a:lnTo>
                <a:lnTo>
                  <a:pt x="666750" y="57150"/>
                </a:lnTo>
                <a:lnTo>
                  <a:pt x="542925" y="57150"/>
                </a:lnTo>
                <a:lnTo>
                  <a:pt x="542925" y="44450"/>
                </a:lnTo>
                <a:lnTo>
                  <a:pt x="476250" y="44450"/>
                </a:lnTo>
                <a:lnTo>
                  <a:pt x="476250" y="28575"/>
                </a:lnTo>
                <a:lnTo>
                  <a:pt x="142875" y="28575"/>
                </a:lnTo>
                <a:lnTo>
                  <a:pt x="14287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3F2A74DB-77E0-5EFB-F14C-04CAA285524B}"/>
              </a:ext>
            </a:extLst>
          </p:cNvPr>
          <p:cNvSpPr/>
          <p:nvPr/>
        </p:nvSpPr>
        <p:spPr bwMode="auto">
          <a:xfrm>
            <a:off x="7489825" y="1289050"/>
            <a:ext cx="4013200" cy="288925"/>
          </a:xfrm>
          <a:custGeom>
            <a:avLst/>
            <a:gdLst>
              <a:gd name="connsiteX0" fmla="*/ 0 w 4013200"/>
              <a:gd name="connsiteY0" fmla="*/ 0 h 288925"/>
              <a:gd name="connsiteX1" fmla="*/ 428625 w 4013200"/>
              <a:gd name="connsiteY1" fmla="*/ 0 h 288925"/>
              <a:gd name="connsiteX2" fmla="*/ 428625 w 4013200"/>
              <a:gd name="connsiteY2" fmla="*/ 38100 h 288925"/>
              <a:gd name="connsiteX3" fmla="*/ 625475 w 4013200"/>
              <a:gd name="connsiteY3" fmla="*/ 38100 h 288925"/>
              <a:gd name="connsiteX4" fmla="*/ 625475 w 4013200"/>
              <a:gd name="connsiteY4" fmla="*/ 66675 h 288925"/>
              <a:gd name="connsiteX5" fmla="*/ 717550 w 4013200"/>
              <a:gd name="connsiteY5" fmla="*/ 66675 h 288925"/>
              <a:gd name="connsiteX6" fmla="*/ 717550 w 4013200"/>
              <a:gd name="connsiteY6" fmla="*/ 92075 h 288925"/>
              <a:gd name="connsiteX7" fmla="*/ 819150 w 4013200"/>
              <a:gd name="connsiteY7" fmla="*/ 92075 h 288925"/>
              <a:gd name="connsiteX8" fmla="*/ 819150 w 4013200"/>
              <a:gd name="connsiteY8" fmla="*/ 107950 h 288925"/>
              <a:gd name="connsiteX9" fmla="*/ 1311275 w 4013200"/>
              <a:gd name="connsiteY9" fmla="*/ 107950 h 288925"/>
              <a:gd name="connsiteX10" fmla="*/ 1311275 w 4013200"/>
              <a:gd name="connsiteY10" fmla="*/ 136525 h 288925"/>
              <a:gd name="connsiteX11" fmla="*/ 1612900 w 4013200"/>
              <a:gd name="connsiteY11" fmla="*/ 136525 h 288925"/>
              <a:gd name="connsiteX12" fmla="*/ 1612900 w 4013200"/>
              <a:gd name="connsiteY12" fmla="*/ 155575 h 288925"/>
              <a:gd name="connsiteX13" fmla="*/ 1927225 w 4013200"/>
              <a:gd name="connsiteY13" fmla="*/ 155575 h 288925"/>
              <a:gd name="connsiteX14" fmla="*/ 1920875 w 4013200"/>
              <a:gd name="connsiteY14" fmla="*/ 161925 h 288925"/>
              <a:gd name="connsiteX15" fmla="*/ 2292350 w 4013200"/>
              <a:gd name="connsiteY15" fmla="*/ 161925 h 288925"/>
              <a:gd name="connsiteX16" fmla="*/ 2292350 w 4013200"/>
              <a:gd name="connsiteY16" fmla="*/ 187325 h 288925"/>
              <a:gd name="connsiteX17" fmla="*/ 2486025 w 4013200"/>
              <a:gd name="connsiteY17" fmla="*/ 187325 h 288925"/>
              <a:gd name="connsiteX18" fmla="*/ 2486025 w 4013200"/>
              <a:gd name="connsiteY18" fmla="*/ 206375 h 288925"/>
              <a:gd name="connsiteX19" fmla="*/ 3130550 w 4013200"/>
              <a:gd name="connsiteY19" fmla="*/ 206375 h 288925"/>
              <a:gd name="connsiteX20" fmla="*/ 3130550 w 4013200"/>
              <a:gd name="connsiteY20" fmla="*/ 228600 h 288925"/>
              <a:gd name="connsiteX21" fmla="*/ 3927475 w 4013200"/>
              <a:gd name="connsiteY21" fmla="*/ 228600 h 288925"/>
              <a:gd name="connsiteX22" fmla="*/ 3927475 w 4013200"/>
              <a:gd name="connsiteY22" fmla="*/ 250825 h 288925"/>
              <a:gd name="connsiteX23" fmla="*/ 3965575 w 4013200"/>
              <a:gd name="connsiteY23" fmla="*/ 250825 h 288925"/>
              <a:gd name="connsiteX24" fmla="*/ 3965575 w 4013200"/>
              <a:gd name="connsiteY24" fmla="*/ 266700 h 288925"/>
              <a:gd name="connsiteX25" fmla="*/ 3987800 w 4013200"/>
              <a:gd name="connsiteY25" fmla="*/ 266700 h 288925"/>
              <a:gd name="connsiteX26" fmla="*/ 3987800 w 4013200"/>
              <a:gd name="connsiteY26" fmla="*/ 288925 h 288925"/>
              <a:gd name="connsiteX27" fmla="*/ 4013200 w 4013200"/>
              <a:gd name="connsiteY27" fmla="*/ 288925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13200" h="288925">
                <a:moveTo>
                  <a:pt x="0" y="0"/>
                </a:moveTo>
                <a:lnTo>
                  <a:pt x="428625" y="0"/>
                </a:lnTo>
                <a:lnTo>
                  <a:pt x="428625" y="38100"/>
                </a:lnTo>
                <a:lnTo>
                  <a:pt x="625475" y="38100"/>
                </a:lnTo>
                <a:lnTo>
                  <a:pt x="625475" y="66675"/>
                </a:lnTo>
                <a:lnTo>
                  <a:pt x="717550" y="66675"/>
                </a:lnTo>
                <a:lnTo>
                  <a:pt x="717550" y="92075"/>
                </a:lnTo>
                <a:lnTo>
                  <a:pt x="819150" y="92075"/>
                </a:lnTo>
                <a:lnTo>
                  <a:pt x="819150" y="107950"/>
                </a:lnTo>
                <a:lnTo>
                  <a:pt x="1311275" y="107950"/>
                </a:lnTo>
                <a:lnTo>
                  <a:pt x="1311275" y="136525"/>
                </a:lnTo>
                <a:lnTo>
                  <a:pt x="1612900" y="136525"/>
                </a:lnTo>
                <a:lnTo>
                  <a:pt x="1612900" y="155575"/>
                </a:lnTo>
                <a:lnTo>
                  <a:pt x="1927225" y="155575"/>
                </a:lnTo>
                <a:lnTo>
                  <a:pt x="1920875" y="161925"/>
                </a:lnTo>
                <a:lnTo>
                  <a:pt x="2292350" y="161925"/>
                </a:lnTo>
                <a:lnTo>
                  <a:pt x="2292350" y="187325"/>
                </a:lnTo>
                <a:lnTo>
                  <a:pt x="2486025" y="187325"/>
                </a:lnTo>
                <a:lnTo>
                  <a:pt x="2486025" y="206375"/>
                </a:lnTo>
                <a:lnTo>
                  <a:pt x="3130550" y="206375"/>
                </a:lnTo>
                <a:lnTo>
                  <a:pt x="3130550" y="228600"/>
                </a:lnTo>
                <a:lnTo>
                  <a:pt x="3927475" y="228600"/>
                </a:lnTo>
                <a:lnTo>
                  <a:pt x="3927475" y="250825"/>
                </a:lnTo>
                <a:lnTo>
                  <a:pt x="3965575" y="250825"/>
                </a:lnTo>
                <a:lnTo>
                  <a:pt x="3965575" y="266700"/>
                </a:lnTo>
                <a:lnTo>
                  <a:pt x="3987800" y="266700"/>
                </a:lnTo>
                <a:lnTo>
                  <a:pt x="3987800" y="288925"/>
                </a:lnTo>
                <a:lnTo>
                  <a:pt x="4013200" y="288925"/>
                </a:lnTo>
              </a:path>
            </a:pathLst>
          </a:custGeom>
          <a:noFill/>
          <a:ln w="28575">
            <a:solidFill>
              <a:schemeClr val="accent5"/>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33ECDC70-C6EC-2CC8-019F-D4D145E7D496}"/>
              </a:ext>
            </a:extLst>
          </p:cNvPr>
          <p:cNvSpPr/>
          <p:nvPr/>
        </p:nvSpPr>
        <p:spPr bwMode="auto">
          <a:xfrm>
            <a:off x="8026400" y="1343025"/>
            <a:ext cx="3482975" cy="1073150"/>
          </a:xfrm>
          <a:custGeom>
            <a:avLst/>
            <a:gdLst>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73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102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746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482975" h="1073150">
                <a:moveTo>
                  <a:pt x="3482975" y="1073150"/>
                </a:moveTo>
                <a:lnTo>
                  <a:pt x="3346450" y="1073150"/>
                </a:lnTo>
                <a:lnTo>
                  <a:pt x="3346450" y="1041400"/>
                </a:lnTo>
                <a:lnTo>
                  <a:pt x="3222625" y="1041400"/>
                </a:lnTo>
                <a:lnTo>
                  <a:pt x="3222625" y="1019175"/>
                </a:lnTo>
                <a:lnTo>
                  <a:pt x="2813050" y="1019175"/>
                </a:lnTo>
                <a:lnTo>
                  <a:pt x="2813050" y="990600"/>
                </a:lnTo>
                <a:lnTo>
                  <a:pt x="2774950" y="990600"/>
                </a:lnTo>
                <a:lnTo>
                  <a:pt x="2774950" y="958850"/>
                </a:lnTo>
                <a:lnTo>
                  <a:pt x="2752725" y="958850"/>
                </a:lnTo>
                <a:lnTo>
                  <a:pt x="2752725" y="930275"/>
                </a:lnTo>
                <a:lnTo>
                  <a:pt x="2540000" y="930275"/>
                </a:lnTo>
                <a:lnTo>
                  <a:pt x="2540000" y="904875"/>
                </a:lnTo>
                <a:lnTo>
                  <a:pt x="2406650" y="904875"/>
                </a:lnTo>
                <a:lnTo>
                  <a:pt x="2406650" y="879475"/>
                </a:lnTo>
                <a:lnTo>
                  <a:pt x="2352675" y="879475"/>
                </a:lnTo>
                <a:lnTo>
                  <a:pt x="2352675" y="857250"/>
                </a:lnTo>
                <a:lnTo>
                  <a:pt x="1984375" y="857250"/>
                </a:lnTo>
                <a:lnTo>
                  <a:pt x="1984375" y="800100"/>
                </a:lnTo>
                <a:lnTo>
                  <a:pt x="1816100" y="800100"/>
                </a:lnTo>
                <a:lnTo>
                  <a:pt x="1816100" y="774700"/>
                </a:lnTo>
                <a:lnTo>
                  <a:pt x="1797050" y="774700"/>
                </a:lnTo>
                <a:lnTo>
                  <a:pt x="1797050" y="739775"/>
                </a:lnTo>
                <a:lnTo>
                  <a:pt x="1743075" y="739775"/>
                </a:lnTo>
                <a:lnTo>
                  <a:pt x="1743075" y="720725"/>
                </a:lnTo>
                <a:lnTo>
                  <a:pt x="1720850" y="720725"/>
                </a:lnTo>
                <a:lnTo>
                  <a:pt x="1720850" y="695325"/>
                </a:lnTo>
                <a:lnTo>
                  <a:pt x="1692275" y="695325"/>
                </a:lnTo>
                <a:lnTo>
                  <a:pt x="1692275" y="676275"/>
                </a:lnTo>
                <a:lnTo>
                  <a:pt x="1628775" y="676275"/>
                </a:lnTo>
                <a:lnTo>
                  <a:pt x="1628775" y="641350"/>
                </a:lnTo>
                <a:lnTo>
                  <a:pt x="1549400" y="641350"/>
                </a:lnTo>
                <a:lnTo>
                  <a:pt x="1549400" y="612775"/>
                </a:lnTo>
                <a:lnTo>
                  <a:pt x="1498600" y="612775"/>
                </a:lnTo>
                <a:lnTo>
                  <a:pt x="1498600" y="593725"/>
                </a:lnTo>
                <a:lnTo>
                  <a:pt x="1425575" y="593725"/>
                </a:lnTo>
                <a:lnTo>
                  <a:pt x="1425575" y="568325"/>
                </a:lnTo>
                <a:lnTo>
                  <a:pt x="1228725" y="568325"/>
                </a:lnTo>
                <a:lnTo>
                  <a:pt x="1228725" y="539750"/>
                </a:lnTo>
                <a:lnTo>
                  <a:pt x="1054100" y="539750"/>
                </a:lnTo>
                <a:lnTo>
                  <a:pt x="1054100" y="495300"/>
                </a:lnTo>
                <a:lnTo>
                  <a:pt x="1041400" y="495300"/>
                </a:lnTo>
                <a:lnTo>
                  <a:pt x="1041400" y="463550"/>
                </a:lnTo>
                <a:lnTo>
                  <a:pt x="990600" y="463550"/>
                </a:lnTo>
                <a:lnTo>
                  <a:pt x="990600" y="425450"/>
                </a:lnTo>
                <a:lnTo>
                  <a:pt x="971550" y="425450"/>
                </a:lnTo>
                <a:lnTo>
                  <a:pt x="971550" y="400050"/>
                </a:lnTo>
                <a:lnTo>
                  <a:pt x="952500" y="400050"/>
                </a:lnTo>
                <a:lnTo>
                  <a:pt x="952500" y="355600"/>
                </a:lnTo>
                <a:lnTo>
                  <a:pt x="901700" y="355600"/>
                </a:lnTo>
                <a:lnTo>
                  <a:pt x="901700" y="327025"/>
                </a:lnTo>
                <a:lnTo>
                  <a:pt x="850900" y="327025"/>
                </a:lnTo>
                <a:lnTo>
                  <a:pt x="850900" y="304800"/>
                </a:lnTo>
                <a:lnTo>
                  <a:pt x="838200" y="304800"/>
                </a:lnTo>
                <a:lnTo>
                  <a:pt x="838200" y="279400"/>
                </a:lnTo>
                <a:lnTo>
                  <a:pt x="793750" y="279400"/>
                </a:lnTo>
                <a:lnTo>
                  <a:pt x="793750" y="247650"/>
                </a:lnTo>
                <a:lnTo>
                  <a:pt x="628650" y="247650"/>
                </a:lnTo>
                <a:lnTo>
                  <a:pt x="628650" y="222250"/>
                </a:lnTo>
                <a:lnTo>
                  <a:pt x="596900" y="222250"/>
                </a:lnTo>
                <a:lnTo>
                  <a:pt x="596900" y="193675"/>
                </a:lnTo>
                <a:lnTo>
                  <a:pt x="577850" y="193675"/>
                </a:lnTo>
                <a:lnTo>
                  <a:pt x="577850" y="193675"/>
                </a:lnTo>
                <a:lnTo>
                  <a:pt x="574675" y="184150"/>
                </a:lnTo>
                <a:lnTo>
                  <a:pt x="441325" y="184150"/>
                </a:lnTo>
                <a:lnTo>
                  <a:pt x="441325" y="142875"/>
                </a:lnTo>
                <a:lnTo>
                  <a:pt x="327025" y="142875"/>
                </a:lnTo>
                <a:lnTo>
                  <a:pt x="327025" y="123825"/>
                </a:lnTo>
                <a:lnTo>
                  <a:pt x="203200" y="123825"/>
                </a:lnTo>
                <a:lnTo>
                  <a:pt x="203200" y="95250"/>
                </a:lnTo>
                <a:lnTo>
                  <a:pt x="158750" y="95250"/>
                </a:lnTo>
                <a:lnTo>
                  <a:pt x="158750" y="66675"/>
                </a:lnTo>
                <a:lnTo>
                  <a:pt x="98425" y="66675"/>
                </a:lnTo>
                <a:lnTo>
                  <a:pt x="98425" y="41275"/>
                </a:lnTo>
                <a:lnTo>
                  <a:pt x="82550" y="41275"/>
                </a:lnTo>
                <a:lnTo>
                  <a:pt x="82550" y="12700"/>
                </a:lnTo>
                <a:lnTo>
                  <a:pt x="0" y="127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 name="Text Box 15">
            <a:extLst>
              <a:ext uri="{FF2B5EF4-FFF2-40B4-BE49-F238E27FC236}">
                <a16:creationId xmlns:a16="http://schemas.microsoft.com/office/drawing/2014/main" id="{944E7940-9B99-327E-B2D8-8DA3C32B7D3B}"/>
              </a:ext>
            </a:extLst>
          </p:cNvPr>
          <p:cNvSpPr txBox="1">
            <a:spLocks noChangeArrowheads="1"/>
          </p:cNvSpPr>
          <p:nvPr/>
        </p:nvSpPr>
        <p:spPr bwMode="auto">
          <a:xfrm>
            <a:off x="412751" y="6248853"/>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MacKay. Oncotarget. 2017;8:84579. 2. Cancer Genome Atlas Research Network. Nature. 2013;497:67.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León-Castillo. JCO. 2020;38:3388.</a:t>
            </a:r>
          </a:p>
        </p:txBody>
      </p:sp>
    </p:spTree>
    <p:extLst>
      <p:ext uri="{BB962C8B-B14F-4D97-AF65-F5344CB8AC3E}">
        <p14:creationId xmlns:p14="http://schemas.microsoft.com/office/powerpoint/2010/main" val="2622759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D8E2B9-3E2C-4229-82B2-B5FEE379513D}"/>
              </a:ext>
            </a:extLst>
          </p:cNvPr>
          <p:cNvSpPr>
            <a:spLocks noGrp="1"/>
          </p:cNvSpPr>
          <p:nvPr>
            <p:ph type="title"/>
          </p:nvPr>
        </p:nvSpPr>
        <p:spPr/>
        <p:txBody>
          <a:bodyPr>
            <a:normAutofit/>
          </a:bodyPr>
          <a:lstStyle/>
          <a:p>
            <a:r>
              <a:rPr lang="es-ES" dirty="0"/>
              <a:t>Molecular Subtyping of EC: PORTEC-3 Trial</a:t>
            </a:r>
            <a:endParaRPr lang="en-US" dirty="0"/>
          </a:p>
        </p:txBody>
      </p:sp>
      <p:sp>
        <p:nvSpPr>
          <p:cNvPr id="2" name="Content Placeholder 1">
            <a:extLst>
              <a:ext uri="{FF2B5EF4-FFF2-40B4-BE49-F238E27FC236}">
                <a16:creationId xmlns:a16="http://schemas.microsoft.com/office/drawing/2014/main" id="{A5682F18-8A2C-468F-DB30-CF7FAC30FBF6}"/>
              </a:ext>
            </a:extLst>
          </p:cNvPr>
          <p:cNvSpPr>
            <a:spLocks noGrp="1"/>
          </p:cNvSpPr>
          <p:nvPr>
            <p:ph idx="1"/>
          </p:nvPr>
        </p:nvSpPr>
        <p:spPr>
          <a:xfrm>
            <a:off x="604674" y="4886890"/>
            <a:ext cx="10877529" cy="1628217"/>
          </a:xfrm>
        </p:spPr>
        <p:txBody>
          <a:bodyPr/>
          <a:lstStyle/>
          <a:p>
            <a:pPr>
              <a:spcAft>
                <a:spcPts val="0"/>
              </a:spcAft>
            </a:pPr>
            <a:r>
              <a:rPr lang="en-US" sz="2200" i="1" dirty="0">
                <a:solidFill>
                  <a:schemeClr val="accent3"/>
                </a:solidFill>
              </a:rPr>
              <a:t>POLE</a:t>
            </a:r>
            <a:r>
              <a:rPr lang="en-US" sz="2200" dirty="0">
                <a:solidFill>
                  <a:schemeClr val="accent3"/>
                </a:solidFill>
              </a:rPr>
              <a:t>mut: </a:t>
            </a:r>
            <a:r>
              <a:rPr lang="en-US" sz="2200" dirty="0"/>
              <a:t>does not relapse regardless of therapy</a:t>
            </a:r>
          </a:p>
          <a:p>
            <a:pPr>
              <a:spcAft>
                <a:spcPts val="0"/>
              </a:spcAft>
            </a:pPr>
            <a:r>
              <a:rPr lang="en-US" sz="2200" dirty="0">
                <a:solidFill>
                  <a:schemeClr val="accent1"/>
                </a:solidFill>
              </a:rPr>
              <a:t>p53abn:</a:t>
            </a:r>
            <a:r>
              <a:rPr lang="en-US" sz="2200" dirty="0"/>
              <a:t> worst prognosis but significant benefit from adjuvant CT</a:t>
            </a:r>
          </a:p>
          <a:p>
            <a:pPr>
              <a:spcAft>
                <a:spcPts val="0"/>
              </a:spcAft>
            </a:pPr>
            <a:r>
              <a:rPr lang="en-US" sz="2200" dirty="0">
                <a:solidFill>
                  <a:schemeClr val="accent4"/>
                </a:solidFill>
              </a:rPr>
              <a:t>MSI</a:t>
            </a:r>
            <a:r>
              <a:rPr lang="en-US" sz="2200" dirty="0"/>
              <a:t> and </a:t>
            </a:r>
            <a:r>
              <a:rPr lang="en-US" sz="2200" dirty="0">
                <a:solidFill>
                  <a:schemeClr val="accent5"/>
                </a:solidFill>
              </a:rPr>
              <a:t>copy number low/NSMP</a:t>
            </a:r>
            <a:r>
              <a:rPr lang="en-US" sz="2200" dirty="0"/>
              <a:t>: intermediate prognosis, little benefit from adjuvant CT</a:t>
            </a:r>
          </a:p>
        </p:txBody>
      </p:sp>
      <p:sp>
        <p:nvSpPr>
          <p:cNvPr id="13" name="TextBox 12">
            <a:extLst>
              <a:ext uri="{FF2B5EF4-FFF2-40B4-BE49-F238E27FC236}">
                <a16:creationId xmlns:a16="http://schemas.microsoft.com/office/drawing/2014/main" id="{EC4EBEE9-B1A6-D25C-5C2A-895793DCEEC5}"/>
              </a:ext>
            </a:extLst>
          </p:cNvPr>
          <p:cNvSpPr txBox="1"/>
          <p:nvPr/>
        </p:nvSpPr>
        <p:spPr>
          <a:xfrm>
            <a:off x="3275219" y="1077799"/>
            <a:ext cx="6347063" cy="338554"/>
          </a:xfrm>
          <a:prstGeom prst="rect">
            <a:avLst/>
          </a:prstGeom>
          <a:noFill/>
          <a:ln w="19050">
            <a:noFill/>
          </a:ln>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IT" sz="1600" i="0" u="sng" strike="noStrike" kern="1200" cap="none" spc="0" normalizeH="0" baseline="0" noProof="0" dirty="0">
                <a:ln>
                  <a:noFill/>
                </a:ln>
                <a:solidFill>
                  <a:schemeClr val="bg1"/>
                </a:solidFill>
                <a:effectLst/>
                <a:uLnTx/>
                <a:uFillTx/>
                <a:latin typeface="Calibri" panose="020F0502020204030204"/>
                <a:ea typeface="+mn-ea"/>
                <a:cs typeface="+mn-cs"/>
              </a:rPr>
              <a:t>Prognostic </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and </a:t>
            </a:r>
            <a:r>
              <a:rPr lang="en-US" sz="1600" u="sng" dirty="0">
                <a:solidFill>
                  <a:schemeClr val="bg1"/>
                </a:solidFill>
                <a:latin typeface="Calibri" panose="020F0502020204030204"/>
                <a:cs typeface="+mn-cs"/>
              </a:rPr>
              <a:t>P</a:t>
            </a:r>
            <a:r>
              <a:rPr kumimoji="0" lang="en-IT" sz="1600" i="0" u="sng" strike="noStrike" kern="1200" cap="none" spc="0" normalizeH="0" baseline="0" noProof="0" dirty="0">
                <a:ln>
                  <a:noFill/>
                </a:ln>
                <a:solidFill>
                  <a:schemeClr val="bg1"/>
                </a:solidFill>
                <a:effectLst/>
                <a:uLnTx/>
                <a:uFillTx/>
                <a:latin typeface="Calibri" panose="020F0502020204030204"/>
                <a:ea typeface="+mn-ea"/>
                <a:cs typeface="+mn-cs"/>
              </a:rPr>
              <a:t>redictive</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 </a:t>
            </a:r>
            <a:r>
              <a:rPr lang="en-US" sz="1600" dirty="0">
                <a:solidFill>
                  <a:schemeClr val="bg1"/>
                </a:solidFill>
                <a:latin typeface="Calibri" panose="020F0502020204030204"/>
                <a:cs typeface="+mn-cs"/>
              </a:rPr>
              <a:t>V</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alue of </a:t>
            </a:r>
            <a:r>
              <a:rPr lang="it-IT" sz="1600" dirty="0">
                <a:solidFill>
                  <a:schemeClr val="bg1"/>
                </a:solidFill>
                <a:latin typeface="Calibri" panose="020F0502020204030204"/>
                <a:cs typeface="+mn-cs"/>
              </a:rPr>
              <a:t>T</a:t>
            </a:r>
            <a:r>
              <a:rPr kumimoji="0" lang="it-IT" sz="1600" i="0" u="none" strike="noStrike" kern="1200" cap="none" spc="0" normalizeH="0" baseline="0" noProof="0" dirty="0">
                <a:ln>
                  <a:noFill/>
                </a:ln>
                <a:solidFill>
                  <a:schemeClr val="bg1"/>
                </a:solidFill>
                <a:effectLst/>
                <a:uLnTx/>
                <a:uFillTx/>
                <a:latin typeface="Calibri" panose="020F0502020204030204"/>
                <a:ea typeface="+mn-ea"/>
                <a:cs typeface="+mn-cs"/>
              </a:rPr>
              <a:t>reatment</a:t>
            </a:r>
            <a:endPar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BE169CE-859A-564F-2BD3-F2D074BAD667}"/>
              </a:ext>
            </a:extLst>
          </p:cNvPr>
          <p:cNvSpPr txBox="1"/>
          <p:nvPr/>
        </p:nvSpPr>
        <p:spPr bwMode="auto">
          <a:xfrm>
            <a:off x="445495" y="6366139"/>
            <a:ext cx="77269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León-Castillo. JCO. 2020;38:3388.</a:t>
            </a:r>
          </a:p>
        </p:txBody>
      </p:sp>
      <p:sp>
        <p:nvSpPr>
          <p:cNvPr id="32" name="TextBox 31">
            <a:extLst>
              <a:ext uri="{FF2B5EF4-FFF2-40B4-BE49-F238E27FC236}">
                <a16:creationId xmlns:a16="http://schemas.microsoft.com/office/drawing/2014/main" id="{4148C19B-42EE-5E44-BA37-FFF8D3BFEF23}"/>
              </a:ext>
            </a:extLst>
          </p:cNvPr>
          <p:cNvSpPr txBox="1"/>
          <p:nvPr/>
        </p:nvSpPr>
        <p:spPr bwMode="auto">
          <a:xfrm>
            <a:off x="773166" y="4095842"/>
            <a:ext cx="10893002"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cxnSp>
        <p:nvCxnSpPr>
          <p:cNvPr id="7" name="Straight Connector 6">
            <a:extLst>
              <a:ext uri="{FF2B5EF4-FFF2-40B4-BE49-F238E27FC236}">
                <a16:creationId xmlns:a16="http://schemas.microsoft.com/office/drawing/2014/main" id="{A8EC37EF-D3BD-5C2B-4C2A-331813D3458C}"/>
              </a:ext>
            </a:extLst>
          </p:cNvPr>
          <p:cNvCxnSpPr/>
          <p:nvPr/>
        </p:nvCxnSpPr>
        <p:spPr bwMode="auto">
          <a:xfrm>
            <a:off x="862648"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ED45B96-5054-D9BA-0CF6-76EB9F130B72}"/>
              </a:ext>
            </a:extLst>
          </p:cNvPr>
          <p:cNvCxnSpPr>
            <a:cxnSpLocks/>
          </p:cNvCxnSpPr>
          <p:nvPr/>
        </p:nvCxnSpPr>
        <p:spPr bwMode="auto">
          <a:xfrm>
            <a:off x="862648"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ABE1122-65C2-584F-C272-FC60EE06C36D}"/>
              </a:ext>
            </a:extLst>
          </p:cNvPr>
          <p:cNvCxnSpPr>
            <a:cxnSpLocks/>
          </p:cNvCxnSpPr>
          <p:nvPr/>
        </p:nvCxnSpPr>
        <p:spPr bwMode="auto">
          <a:xfrm flipH="1">
            <a:off x="779308"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CFD12D-2BCA-363D-5E99-6DBB542E4EA7}"/>
              </a:ext>
            </a:extLst>
          </p:cNvPr>
          <p:cNvCxnSpPr>
            <a:cxnSpLocks/>
          </p:cNvCxnSpPr>
          <p:nvPr/>
        </p:nvCxnSpPr>
        <p:spPr bwMode="auto">
          <a:xfrm flipH="1">
            <a:off x="779308"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44679A4-E2E0-EAAA-568C-F8967077067A}"/>
              </a:ext>
            </a:extLst>
          </p:cNvPr>
          <p:cNvCxnSpPr>
            <a:cxnSpLocks/>
          </p:cNvCxnSpPr>
          <p:nvPr/>
        </p:nvCxnSpPr>
        <p:spPr bwMode="auto">
          <a:xfrm flipH="1">
            <a:off x="779308"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F5A1849-6391-AEA3-B0D1-D8B0B4DAC0E8}"/>
              </a:ext>
            </a:extLst>
          </p:cNvPr>
          <p:cNvCxnSpPr>
            <a:cxnSpLocks/>
          </p:cNvCxnSpPr>
          <p:nvPr/>
        </p:nvCxnSpPr>
        <p:spPr bwMode="auto">
          <a:xfrm flipH="1">
            <a:off x="779308"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1540D17-55C8-5885-72BF-7B756D3139CE}"/>
              </a:ext>
            </a:extLst>
          </p:cNvPr>
          <p:cNvCxnSpPr>
            <a:cxnSpLocks/>
          </p:cNvCxnSpPr>
          <p:nvPr/>
        </p:nvCxnSpPr>
        <p:spPr bwMode="auto">
          <a:xfrm flipH="1">
            <a:off x="779308"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FA1C41-E1F2-BF07-CC7A-3EF733DBE650}"/>
              </a:ext>
            </a:extLst>
          </p:cNvPr>
          <p:cNvCxnSpPr>
            <a:cxnSpLocks/>
          </p:cNvCxnSpPr>
          <p:nvPr/>
        </p:nvCxnSpPr>
        <p:spPr bwMode="auto">
          <a:xfrm>
            <a:off x="862648"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F9E463D-3854-AE28-0CC4-99B0BCFC5DA3}"/>
              </a:ext>
            </a:extLst>
          </p:cNvPr>
          <p:cNvCxnSpPr>
            <a:cxnSpLocks/>
          </p:cNvCxnSpPr>
          <p:nvPr/>
        </p:nvCxnSpPr>
        <p:spPr bwMode="auto">
          <a:xfrm>
            <a:off x="1260946"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A02FAF6-606D-ED99-17B8-987E5E838AAB}"/>
              </a:ext>
            </a:extLst>
          </p:cNvPr>
          <p:cNvCxnSpPr>
            <a:cxnSpLocks/>
          </p:cNvCxnSpPr>
          <p:nvPr/>
        </p:nvCxnSpPr>
        <p:spPr bwMode="auto">
          <a:xfrm>
            <a:off x="1659244"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AFF7F8-9C55-1D6D-8D35-9102C9C92008}"/>
              </a:ext>
            </a:extLst>
          </p:cNvPr>
          <p:cNvCxnSpPr>
            <a:cxnSpLocks/>
          </p:cNvCxnSpPr>
          <p:nvPr/>
        </p:nvCxnSpPr>
        <p:spPr bwMode="auto">
          <a:xfrm>
            <a:off x="2057541"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F0AC740-3DDA-065C-9FE9-21450466178F}"/>
              </a:ext>
            </a:extLst>
          </p:cNvPr>
          <p:cNvCxnSpPr>
            <a:cxnSpLocks/>
          </p:cNvCxnSpPr>
          <p:nvPr/>
        </p:nvCxnSpPr>
        <p:spPr bwMode="auto">
          <a:xfrm>
            <a:off x="2455839"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3373A0C-0D6E-BE7C-CC09-05A071344799}"/>
              </a:ext>
            </a:extLst>
          </p:cNvPr>
          <p:cNvCxnSpPr>
            <a:cxnSpLocks/>
          </p:cNvCxnSpPr>
          <p:nvPr/>
        </p:nvCxnSpPr>
        <p:spPr bwMode="auto">
          <a:xfrm>
            <a:off x="2854139"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15B12BF-63DB-54DC-B4A6-7ED35AAC891D}"/>
              </a:ext>
            </a:extLst>
          </p:cNvPr>
          <p:cNvSpPr txBox="1"/>
          <p:nvPr/>
        </p:nvSpPr>
        <p:spPr bwMode="auto">
          <a:xfrm>
            <a:off x="254762"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07BACA6E-DE0B-FA8F-17AB-079BAED0AF07}"/>
              </a:ext>
            </a:extLst>
          </p:cNvPr>
          <p:cNvSpPr txBox="1"/>
          <p:nvPr/>
        </p:nvSpPr>
        <p:spPr bwMode="auto">
          <a:xfrm>
            <a:off x="254762"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51DCBC3E-6EAC-F550-551A-42DF6A76F912}"/>
              </a:ext>
            </a:extLst>
          </p:cNvPr>
          <p:cNvSpPr txBox="1"/>
          <p:nvPr/>
        </p:nvSpPr>
        <p:spPr bwMode="auto">
          <a:xfrm>
            <a:off x="254762"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323C41AD-16A6-1394-AFDA-F439D45CF393}"/>
              </a:ext>
            </a:extLst>
          </p:cNvPr>
          <p:cNvSpPr txBox="1"/>
          <p:nvPr/>
        </p:nvSpPr>
        <p:spPr bwMode="auto">
          <a:xfrm>
            <a:off x="254762"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47393638-5505-1274-8F86-8BA73E16681C}"/>
              </a:ext>
            </a:extLst>
          </p:cNvPr>
          <p:cNvSpPr txBox="1"/>
          <p:nvPr/>
        </p:nvSpPr>
        <p:spPr bwMode="auto">
          <a:xfrm>
            <a:off x="254762"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0A50B1B8-07BD-6CF8-1CDE-B1023BC5F388}"/>
              </a:ext>
            </a:extLst>
          </p:cNvPr>
          <p:cNvSpPr txBox="1"/>
          <p:nvPr/>
        </p:nvSpPr>
        <p:spPr bwMode="auto">
          <a:xfrm rot="16200000">
            <a:off x="-434094" y="2865629"/>
            <a:ext cx="1667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31" name="TextBox 30">
            <a:extLst>
              <a:ext uri="{FF2B5EF4-FFF2-40B4-BE49-F238E27FC236}">
                <a16:creationId xmlns:a16="http://schemas.microsoft.com/office/drawing/2014/main" id="{8972A357-CE33-30E3-7BC2-3B295EDE48B1}"/>
              </a:ext>
            </a:extLst>
          </p:cNvPr>
          <p:cNvSpPr txBox="1"/>
          <p:nvPr/>
        </p:nvSpPr>
        <p:spPr bwMode="auto">
          <a:xfrm>
            <a:off x="773166" y="4440062"/>
            <a:ext cx="2351978"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33" name="TextBox 32">
            <a:extLst>
              <a:ext uri="{FF2B5EF4-FFF2-40B4-BE49-F238E27FC236}">
                <a16:creationId xmlns:a16="http://schemas.microsoft.com/office/drawing/2014/main" id="{2CAE2ECE-F8FD-F779-A67F-76CD671B67FA}"/>
              </a:ext>
            </a:extLst>
          </p:cNvPr>
          <p:cNvSpPr txBox="1"/>
          <p:nvPr/>
        </p:nvSpPr>
        <p:spPr bwMode="auto">
          <a:xfrm>
            <a:off x="261501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122BE80D-CB17-7A15-91D0-E9D1542B3F3C}"/>
              </a:ext>
            </a:extLst>
          </p:cNvPr>
          <p:cNvSpPr txBox="1"/>
          <p:nvPr/>
        </p:nvSpPr>
        <p:spPr bwMode="auto">
          <a:xfrm>
            <a:off x="61476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96B55347-146B-7EFC-A6F0-66AC7C0585B6}"/>
              </a:ext>
            </a:extLst>
          </p:cNvPr>
          <p:cNvSpPr txBox="1"/>
          <p:nvPr/>
        </p:nvSpPr>
        <p:spPr bwMode="auto">
          <a:xfrm>
            <a:off x="101481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6" name="TextBox 35">
            <a:extLst>
              <a:ext uri="{FF2B5EF4-FFF2-40B4-BE49-F238E27FC236}">
                <a16:creationId xmlns:a16="http://schemas.microsoft.com/office/drawing/2014/main" id="{8BC184AA-07E7-C70D-B656-8A724CC1A0EC}"/>
              </a:ext>
            </a:extLst>
          </p:cNvPr>
          <p:cNvSpPr txBox="1"/>
          <p:nvPr/>
        </p:nvSpPr>
        <p:spPr bwMode="auto">
          <a:xfrm>
            <a:off x="141486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939F7A5C-A4FD-5615-2F87-511C06435767}"/>
              </a:ext>
            </a:extLst>
          </p:cNvPr>
          <p:cNvSpPr txBox="1"/>
          <p:nvPr/>
        </p:nvSpPr>
        <p:spPr bwMode="auto">
          <a:xfrm>
            <a:off x="181491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8C4B0095-668C-07D8-185E-E76D1412C63A}"/>
              </a:ext>
            </a:extLst>
          </p:cNvPr>
          <p:cNvSpPr txBox="1"/>
          <p:nvPr/>
        </p:nvSpPr>
        <p:spPr bwMode="auto">
          <a:xfrm>
            <a:off x="2214965"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0" name="TextBox 39">
            <a:extLst>
              <a:ext uri="{FF2B5EF4-FFF2-40B4-BE49-F238E27FC236}">
                <a16:creationId xmlns:a16="http://schemas.microsoft.com/office/drawing/2014/main" id="{E391A276-0784-1CF9-036A-7389F63A1D73}"/>
              </a:ext>
            </a:extLst>
          </p:cNvPr>
          <p:cNvSpPr txBox="1"/>
          <p:nvPr/>
        </p:nvSpPr>
        <p:spPr bwMode="auto">
          <a:xfrm>
            <a:off x="848098" y="1453734"/>
            <a:ext cx="2039680" cy="47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accent3"/>
                </a:solidFill>
                <a:latin typeface="Calibri" panose="020F0502020204030204" pitchFamily="34" charset="0"/>
              </a:rPr>
              <a:t>POLE</a:t>
            </a:r>
            <a:r>
              <a:rPr lang="en-US" dirty="0">
                <a:solidFill>
                  <a:schemeClr val="accent3"/>
                </a:solidFill>
                <a:latin typeface="Calibri" panose="020F0502020204030204" pitchFamily="34" charset="0"/>
              </a:rPr>
              <a:t>mut</a:t>
            </a:r>
          </a:p>
        </p:txBody>
      </p:sp>
      <p:cxnSp>
        <p:nvCxnSpPr>
          <p:cNvPr id="47" name="Straight Connector 46">
            <a:extLst>
              <a:ext uri="{FF2B5EF4-FFF2-40B4-BE49-F238E27FC236}">
                <a16:creationId xmlns:a16="http://schemas.microsoft.com/office/drawing/2014/main" id="{ACAB1DD8-895A-D91D-A5FC-6C6814C937C1}"/>
              </a:ext>
            </a:extLst>
          </p:cNvPr>
          <p:cNvCxnSpPr/>
          <p:nvPr/>
        </p:nvCxnSpPr>
        <p:spPr bwMode="auto">
          <a:xfrm>
            <a:off x="3750465"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45CCF0B-CBE5-E3BE-A436-A8D879CD0840}"/>
              </a:ext>
            </a:extLst>
          </p:cNvPr>
          <p:cNvCxnSpPr>
            <a:cxnSpLocks/>
          </p:cNvCxnSpPr>
          <p:nvPr/>
        </p:nvCxnSpPr>
        <p:spPr bwMode="auto">
          <a:xfrm>
            <a:off x="3750465"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59147C1-F03F-717A-BA22-8CECF5923230}"/>
              </a:ext>
            </a:extLst>
          </p:cNvPr>
          <p:cNvCxnSpPr>
            <a:cxnSpLocks/>
          </p:cNvCxnSpPr>
          <p:nvPr/>
        </p:nvCxnSpPr>
        <p:spPr bwMode="auto">
          <a:xfrm flipH="1">
            <a:off x="3667125"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0C34027-C7AE-FF91-C507-2118E1081D79}"/>
              </a:ext>
            </a:extLst>
          </p:cNvPr>
          <p:cNvCxnSpPr>
            <a:cxnSpLocks/>
          </p:cNvCxnSpPr>
          <p:nvPr/>
        </p:nvCxnSpPr>
        <p:spPr bwMode="auto">
          <a:xfrm flipH="1">
            <a:off x="3667125"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9225CD3-6698-D5CA-AAEF-42D7BFC5D16F}"/>
              </a:ext>
            </a:extLst>
          </p:cNvPr>
          <p:cNvCxnSpPr>
            <a:cxnSpLocks/>
          </p:cNvCxnSpPr>
          <p:nvPr/>
        </p:nvCxnSpPr>
        <p:spPr bwMode="auto">
          <a:xfrm flipH="1">
            <a:off x="3667125"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2436814-4C0D-DDC9-A897-12C1FBEA91E8}"/>
              </a:ext>
            </a:extLst>
          </p:cNvPr>
          <p:cNvCxnSpPr>
            <a:cxnSpLocks/>
          </p:cNvCxnSpPr>
          <p:nvPr/>
        </p:nvCxnSpPr>
        <p:spPr bwMode="auto">
          <a:xfrm flipH="1">
            <a:off x="3667125"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BA8811B-8ECD-0108-2047-7D199D293D29}"/>
              </a:ext>
            </a:extLst>
          </p:cNvPr>
          <p:cNvCxnSpPr>
            <a:cxnSpLocks/>
          </p:cNvCxnSpPr>
          <p:nvPr/>
        </p:nvCxnSpPr>
        <p:spPr bwMode="auto">
          <a:xfrm flipH="1">
            <a:off x="3667125"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D09719-15AC-1E75-A18F-32A15EF87882}"/>
              </a:ext>
            </a:extLst>
          </p:cNvPr>
          <p:cNvCxnSpPr>
            <a:cxnSpLocks/>
          </p:cNvCxnSpPr>
          <p:nvPr/>
        </p:nvCxnSpPr>
        <p:spPr bwMode="auto">
          <a:xfrm>
            <a:off x="3750465"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9579465-ACB6-364A-D924-B83411ACC896}"/>
              </a:ext>
            </a:extLst>
          </p:cNvPr>
          <p:cNvCxnSpPr>
            <a:cxnSpLocks/>
          </p:cNvCxnSpPr>
          <p:nvPr/>
        </p:nvCxnSpPr>
        <p:spPr bwMode="auto">
          <a:xfrm>
            <a:off x="4148763"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5AF0A81-BB39-DA97-BB49-4309A877A78D}"/>
              </a:ext>
            </a:extLst>
          </p:cNvPr>
          <p:cNvCxnSpPr>
            <a:cxnSpLocks/>
          </p:cNvCxnSpPr>
          <p:nvPr/>
        </p:nvCxnSpPr>
        <p:spPr bwMode="auto">
          <a:xfrm>
            <a:off x="4547061"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0B86DE2-B3FD-E5D8-E318-63F252E13865}"/>
              </a:ext>
            </a:extLst>
          </p:cNvPr>
          <p:cNvCxnSpPr>
            <a:cxnSpLocks/>
          </p:cNvCxnSpPr>
          <p:nvPr/>
        </p:nvCxnSpPr>
        <p:spPr bwMode="auto">
          <a:xfrm>
            <a:off x="4945358"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2A6A0B5-D870-F34F-4C63-F60A34C24AD1}"/>
              </a:ext>
            </a:extLst>
          </p:cNvPr>
          <p:cNvCxnSpPr>
            <a:cxnSpLocks/>
          </p:cNvCxnSpPr>
          <p:nvPr/>
        </p:nvCxnSpPr>
        <p:spPr bwMode="auto">
          <a:xfrm>
            <a:off x="5343656"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5805010-8D64-B049-5342-99730857BDDF}"/>
              </a:ext>
            </a:extLst>
          </p:cNvPr>
          <p:cNvCxnSpPr>
            <a:cxnSpLocks/>
          </p:cNvCxnSpPr>
          <p:nvPr/>
        </p:nvCxnSpPr>
        <p:spPr bwMode="auto">
          <a:xfrm>
            <a:off x="5741956"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C02CBA84-C8D0-2612-8EF2-D08FEC9FECFF}"/>
              </a:ext>
            </a:extLst>
          </p:cNvPr>
          <p:cNvSpPr txBox="1"/>
          <p:nvPr/>
        </p:nvSpPr>
        <p:spPr bwMode="auto">
          <a:xfrm>
            <a:off x="3142579"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37DC953C-928B-26A7-B4C2-E0686DA73FC4}"/>
              </a:ext>
            </a:extLst>
          </p:cNvPr>
          <p:cNvSpPr txBox="1"/>
          <p:nvPr/>
        </p:nvSpPr>
        <p:spPr bwMode="auto">
          <a:xfrm>
            <a:off x="3142579"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62" name="TextBox 61">
            <a:extLst>
              <a:ext uri="{FF2B5EF4-FFF2-40B4-BE49-F238E27FC236}">
                <a16:creationId xmlns:a16="http://schemas.microsoft.com/office/drawing/2014/main" id="{871ABB57-6668-22D1-9C48-AF64B29563BB}"/>
              </a:ext>
            </a:extLst>
          </p:cNvPr>
          <p:cNvSpPr txBox="1"/>
          <p:nvPr/>
        </p:nvSpPr>
        <p:spPr bwMode="auto">
          <a:xfrm>
            <a:off x="3142579"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1E41EE2E-495E-8425-D334-BB3A1D7ADF75}"/>
              </a:ext>
            </a:extLst>
          </p:cNvPr>
          <p:cNvSpPr txBox="1"/>
          <p:nvPr/>
        </p:nvSpPr>
        <p:spPr bwMode="auto">
          <a:xfrm>
            <a:off x="3142579"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64" name="TextBox 63">
            <a:extLst>
              <a:ext uri="{FF2B5EF4-FFF2-40B4-BE49-F238E27FC236}">
                <a16:creationId xmlns:a16="http://schemas.microsoft.com/office/drawing/2014/main" id="{CD55FFD1-86A8-2F89-13C7-FD060289AA38}"/>
              </a:ext>
            </a:extLst>
          </p:cNvPr>
          <p:cNvSpPr txBox="1"/>
          <p:nvPr/>
        </p:nvSpPr>
        <p:spPr bwMode="auto">
          <a:xfrm>
            <a:off x="3142579"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5" name="TextBox 64">
            <a:extLst>
              <a:ext uri="{FF2B5EF4-FFF2-40B4-BE49-F238E27FC236}">
                <a16:creationId xmlns:a16="http://schemas.microsoft.com/office/drawing/2014/main" id="{B6B2F82C-876E-C2A5-C3CF-595B663D9BD3}"/>
              </a:ext>
            </a:extLst>
          </p:cNvPr>
          <p:cNvSpPr txBox="1"/>
          <p:nvPr/>
        </p:nvSpPr>
        <p:spPr bwMode="auto">
          <a:xfrm rot="16200000">
            <a:off x="2453724" y="2865628"/>
            <a:ext cx="1667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67" name="TextBox 66">
            <a:extLst>
              <a:ext uri="{FF2B5EF4-FFF2-40B4-BE49-F238E27FC236}">
                <a16:creationId xmlns:a16="http://schemas.microsoft.com/office/drawing/2014/main" id="{B5C3B3E6-FAA8-2E0B-C697-1125C5BA8A40}"/>
              </a:ext>
            </a:extLst>
          </p:cNvPr>
          <p:cNvSpPr txBox="1"/>
          <p:nvPr/>
        </p:nvSpPr>
        <p:spPr bwMode="auto">
          <a:xfrm>
            <a:off x="550283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68" name="TextBox 67">
            <a:extLst>
              <a:ext uri="{FF2B5EF4-FFF2-40B4-BE49-F238E27FC236}">
                <a16:creationId xmlns:a16="http://schemas.microsoft.com/office/drawing/2014/main" id="{C161237C-D9F6-2AC9-5817-501F6486CB6B}"/>
              </a:ext>
            </a:extLst>
          </p:cNvPr>
          <p:cNvSpPr txBox="1"/>
          <p:nvPr/>
        </p:nvSpPr>
        <p:spPr bwMode="auto">
          <a:xfrm>
            <a:off x="350258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6EBB000C-7152-FAA0-8FF8-319276013337}"/>
              </a:ext>
            </a:extLst>
          </p:cNvPr>
          <p:cNvSpPr txBox="1"/>
          <p:nvPr/>
        </p:nvSpPr>
        <p:spPr bwMode="auto">
          <a:xfrm>
            <a:off x="390263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70" name="TextBox 69">
            <a:extLst>
              <a:ext uri="{FF2B5EF4-FFF2-40B4-BE49-F238E27FC236}">
                <a16:creationId xmlns:a16="http://schemas.microsoft.com/office/drawing/2014/main" id="{7ABA2D2A-5D84-E37F-C31B-FAA0FCA04CFE}"/>
              </a:ext>
            </a:extLst>
          </p:cNvPr>
          <p:cNvSpPr txBox="1"/>
          <p:nvPr/>
        </p:nvSpPr>
        <p:spPr bwMode="auto">
          <a:xfrm>
            <a:off x="430268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1" name="TextBox 70">
            <a:extLst>
              <a:ext uri="{FF2B5EF4-FFF2-40B4-BE49-F238E27FC236}">
                <a16:creationId xmlns:a16="http://schemas.microsoft.com/office/drawing/2014/main" id="{780ED983-761C-C3AE-9281-81FF8B25B340}"/>
              </a:ext>
            </a:extLst>
          </p:cNvPr>
          <p:cNvSpPr txBox="1"/>
          <p:nvPr/>
        </p:nvSpPr>
        <p:spPr bwMode="auto">
          <a:xfrm>
            <a:off x="470273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2" name="TextBox 71">
            <a:extLst>
              <a:ext uri="{FF2B5EF4-FFF2-40B4-BE49-F238E27FC236}">
                <a16:creationId xmlns:a16="http://schemas.microsoft.com/office/drawing/2014/main" id="{FFED21FE-85E9-2D25-4946-BC3EC913708C}"/>
              </a:ext>
            </a:extLst>
          </p:cNvPr>
          <p:cNvSpPr txBox="1"/>
          <p:nvPr/>
        </p:nvSpPr>
        <p:spPr bwMode="auto">
          <a:xfrm>
            <a:off x="5102782"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4" name="TextBox 73">
            <a:extLst>
              <a:ext uri="{FF2B5EF4-FFF2-40B4-BE49-F238E27FC236}">
                <a16:creationId xmlns:a16="http://schemas.microsoft.com/office/drawing/2014/main" id="{4D48438D-C901-909E-F166-83C11F2AC3AA}"/>
              </a:ext>
            </a:extLst>
          </p:cNvPr>
          <p:cNvSpPr txBox="1"/>
          <p:nvPr/>
        </p:nvSpPr>
        <p:spPr bwMode="auto">
          <a:xfrm>
            <a:off x="3735915" y="1453734"/>
            <a:ext cx="203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p53abn</a:t>
            </a:r>
          </a:p>
        </p:txBody>
      </p:sp>
      <p:cxnSp>
        <p:nvCxnSpPr>
          <p:cNvPr id="79" name="Straight Connector 78">
            <a:extLst>
              <a:ext uri="{FF2B5EF4-FFF2-40B4-BE49-F238E27FC236}">
                <a16:creationId xmlns:a16="http://schemas.microsoft.com/office/drawing/2014/main" id="{95F823D2-F974-EFBE-AA2E-4C4C71255FA4}"/>
              </a:ext>
            </a:extLst>
          </p:cNvPr>
          <p:cNvCxnSpPr/>
          <p:nvPr/>
        </p:nvCxnSpPr>
        <p:spPr bwMode="auto">
          <a:xfrm>
            <a:off x="6638281" y="2172098"/>
            <a:ext cx="0" cy="1707049"/>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D1B18E9-0766-6A5D-4529-8486D08EB51D}"/>
              </a:ext>
            </a:extLst>
          </p:cNvPr>
          <p:cNvCxnSpPr>
            <a:cxnSpLocks/>
          </p:cNvCxnSpPr>
          <p:nvPr/>
        </p:nvCxnSpPr>
        <p:spPr bwMode="auto">
          <a:xfrm>
            <a:off x="6638281" y="3872961"/>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88CA1AA-6713-C747-8C12-466732BEF7E8}"/>
              </a:ext>
            </a:extLst>
          </p:cNvPr>
          <p:cNvCxnSpPr>
            <a:cxnSpLocks/>
          </p:cNvCxnSpPr>
          <p:nvPr/>
        </p:nvCxnSpPr>
        <p:spPr bwMode="auto">
          <a:xfrm flipH="1">
            <a:off x="6554941"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314D8DE-795D-8EE7-2B6E-4477486895E0}"/>
              </a:ext>
            </a:extLst>
          </p:cNvPr>
          <p:cNvCxnSpPr>
            <a:cxnSpLocks/>
          </p:cNvCxnSpPr>
          <p:nvPr/>
        </p:nvCxnSpPr>
        <p:spPr bwMode="auto">
          <a:xfrm flipH="1">
            <a:off x="6554941" y="260195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3C812FC-E463-BC75-BC90-99F54B8340E0}"/>
              </a:ext>
            </a:extLst>
          </p:cNvPr>
          <p:cNvCxnSpPr>
            <a:cxnSpLocks/>
          </p:cNvCxnSpPr>
          <p:nvPr/>
        </p:nvCxnSpPr>
        <p:spPr bwMode="auto">
          <a:xfrm flipH="1">
            <a:off x="6554941"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FC7A673-CA1B-C31D-AA51-99350E40F594}"/>
              </a:ext>
            </a:extLst>
          </p:cNvPr>
          <p:cNvCxnSpPr>
            <a:cxnSpLocks/>
          </p:cNvCxnSpPr>
          <p:nvPr/>
        </p:nvCxnSpPr>
        <p:spPr bwMode="auto">
          <a:xfrm flipH="1">
            <a:off x="6554941" y="344929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7B23EC2-1A4A-1DFF-B2C0-8B8BCC1AFD73}"/>
              </a:ext>
            </a:extLst>
          </p:cNvPr>
          <p:cNvCxnSpPr>
            <a:cxnSpLocks/>
          </p:cNvCxnSpPr>
          <p:nvPr/>
        </p:nvCxnSpPr>
        <p:spPr bwMode="auto">
          <a:xfrm flipH="1">
            <a:off x="6554941" y="387296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6F745E8-3BFA-A27E-EC44-17CCC3807778}"/>
              </a:ext>
            </a:extLst>
          </p:cNvPr>
          <p:cNvCxnSpPr>
            <a:cxnSpLocks/>
          </p:cNvCxnSpPr>
          <p:nvPr/>
        </p:nvCxnSpPr>
        <p:spPr bwMode="auto">
          <a:xfrm>
            <a:off x="6638281"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57D308E-77DE-C77F-793D-204D6EF15A09}"/>
              </a:ext>
            </a:extLst>
          </p:cNvPr>
          <p:cNvCxnSpPr>
            <a:cxnSpLocks/>
          </p:cNvCxnSpPr>
          <p:nvPr/>
        </p:nvCxnSpPr>
        <p:spPr bwMode="auto">
          <a:xfrm>
            <a:off x="7036579"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B8F6218-69FE-E6ED-A80C-47BE88E4FDEF}"/>
              </a:ext>
            </a:extLst>
          </p:cNvPr>
          <p:cNvCxnSpPr>
            <a:cxnSpLocks/>
          </p:cNvCxnSpPr>
          <p:nvPr/>
        </p:nvCxnSpPr>
        <p:spPr bwMode="auto">
          <a:xfrm>
            <a:off x="7434877"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DDFED6D-9C9F-3EFC-DA50-28C9F442EB5A}"/>
              </a:ext>
            </a:extLst>
          </p:cNvPr>
          <p:cNvCxnSpPr>
            <a:cxnSpLocks/>
          </p:cNvCxnSpPr>
          <p:nvPr/>
        </p:nvCxnSpPr>
        <p:spPr bwMode="auto">
          <a:xfrm>
            <a:off x="7833174"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79C59AA-2167-332F-F919-A35736EA576A}"/>
              </a:ext>
            </a:extLst>
          </p:cNvPr>
          <p:cNvCxnSpPr>
            <a:cxnSpLocks/>
          </p:cNvCxnSpPr>
          <p:nvPr/>
        </p:nvCxnSpPr>
        <p:spPr bwMode="auto">
          <a:xfrm>
            <a:off x="8231472"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3C92D42-D063-1BFC-286E-34C796E2BCF1}"/>
              </a:ext>
            </a:extLst>
          </p:cNvPr>
          <p:cNvCxnSpPr>
            <a:cxnSpLocks/>
          </p:cNvCxnSpPr>
          <p:nvPr/>
        </p:nvCxnSpPr>
        <p:spPr bwMode="auto">
          <a:xfrm>
            <a:off x="8629772" y="3872961"/>
            <a:ext cx="0" cy="80404"/>
          </a:xfrm>
          <a:prstGeom prst="line">
            <a:avLst/>
          </a:prstGeom>
          <a:noFill/>
          <a:ln w="28575" cap="flat" cmpd="sng" algn="ctr">
            <a:solidFill>
              <a:schemeClr val="bg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6F7C6D5D-1221-8D34-309B-FD5CA8FBA28D}"/>
              </a:ext>
            </a:extLst>
          </p:cNvPr>
          <p:cNvSpPr txBox="1"/>
          <p:nvPr/>
        </p:nvSpPr>
        <p:spPr bwMode="auto">
          <a:xfrm>
            <a:off x="6030395"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 name="TextBox 92">
            <a:extLst>
              <a:ext uri="{FF2B5EF4-FFF2-40B4-BE49-F238E27FC236}">
                <a16:creationId xmlns:a16="http://schemas.microsoft.com/office/drawing/2014/main" id="{AC791A00-1645-E47E-CAA6-A175D892058F}"/>
              </a:ext>
            </a:extLst>
          </p:cNvPr>
          <p:cNvSpPr txBox="1"/>
          <p:nvPr/>
        </p:nvSpPr>
        <p:spPr bwMode="auto">
          <a:xfrm>
            <a:off x="6030395" y="2403518"/>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94" name="TextBox 93">
            <a:extLst>
              <a:ext uri="{FF2B5EF4-FFF2-40B4-BE49-F238E27FC236}">
                <a16:creationId xmlns:a16="http://schemas.microsoft.com/office/drawing/2014/main" id="{83BD6350-BFF5-2522-F00F-7F5E15371083}"/>
              </a:ext>
            </a:extLst>
          </p:cNvPr>
          <p:cNvSpPr txBox="1"/>
          <p:nvPr/>
        </p:nvSpPr>
        <p:spPr bwMode="auto">
          <a:xfrm>
            <a:off x="6030395" y="2826670"/>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5" name="TextBox 94">
            <a:extLst>
              <a:ext uri="{FF2B5EF4-FFF2-40B4-BE49-F238E27FC236}">
                <a16:creationId xmlns:a16="http://schemas.microsoft.com/office/drawing/2014/main" id="{037D11DF-95AA-3BE7-02AC-46C9A047DE67}"/>
              </a:ext>
            </a:extLst>
          </p:cNvPr>
          <p:cNvSpPr txBox="1"/>
          <p:nvPr/>
        </p:nvSpPr>
        <p:spPr bwMode="auto">
          <a:xfrm>
            <a:off x="6030395"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6" name="TextBox 95">
            <a:extLst>
              <a:ext uri="{FF2B5EF4-FFF2-40B4-BE49-F238E27FC236}">
                <a16:creationId xmlns:a16="http://schemas.microsoft.com/office/drawing/2014/main" id="{41FAAED6-AFAA-F5CA-2D44-825B2B86DBE4}"/>
              </a:ext>
            </a:extLst>
          </p:cNvPr>
          <p:cNvSpPr txBox="1"/>
          <p:nvPr/>
        </p:nvSpPr>
        <p:spPr bwMode="auto">
          <a:xfrm>
            <a:off x="6030395"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3E1FD053-E658-24C9-42D1-3EE4AA3CFB3B}"/>
              </a:ext>
            </a:extLst>
          </p:cNvPr>
          <p:cNvSpPr txBox="1"/>
          <p:nvPr/>
        </p:nvSpPr>
        <p:spPr bwMode="auto">
          <a:xfrm rot="16200000">
            <a:off x="5341540" y="2865627"/>
            <a:ext cx="1667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98" name="TextBox 97">
            <a:extLst>
              <a:ext uri="{FF2B5EF4-FFF2-40B4-BE49-F238E27FC236}">
                <a16:creationId xmlns:a16="http://schemas.microsoft.com/office/drawing/2014/main" id="{E3382FE2-46B2-8BBB-E7A8-AB82A50CFDF7}"/>
              </a:ext>
            </a:extLst>
          </p:cNvPr>
          <p:cNvSpPr txBox="1"/>
          <p:nvPr/>
        </p:nvSpPr>
        <p:spPr bwMode="auto">
          <a:xfrm>
            <a:off x="6548799" y="4440063"/>
            <a:ext cx="2351978"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99" name="TextBox 98">
            <a:extLst>
              <a:ext uri="{FF2B5EF4-FFF2-40B4-BE49-F238E27FC236}">
                <a16:creationId xmlns:a16="http://schemas.microsoft.com/office/drawing/2014/main" id="{05DD934D-3E48-A94D-5B18-198CA5457380}"/>
              </a:ext>
            </a:extLst>
          </p:cNvPr>
          <p:cNvSpPr txBox="1"/>
          <p:nvPr/>
        </p:nvSpPr>
        <p:spPr bwMode="auto">
          <a:xfrm>
            <a:off x="839064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17242D49-6779-8F2E-1856-BD2C1C8539F4}"/>
              </a:ext>
            </a:extLst>
          </p:cNvPr>
          <p:cNvSpPr txBox="1"/>
          <p:nvPr/>
        </p:nvSpPr>
        <p:spPr bwMode="auto">
          <a:xfrm>
            <a:off x="639040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1" name="TextBox 100">
            <a:extLst>
              <a:ext uri="{FF2B5EF4-FFF2-40B4-BE49-F238E27FC236}">
                <a16:creationId xmlns:a16="http://schemas.microsoft.com/office/drawing/2014/main" id="{E49AE1EC-AF73-6CCF-179B-2B8205B52C6E}"/>
              </a:ext>
            </a:extLst>
          </p:cNvPr>
          <p:cNvSpPr txBox="1"/>
          <p:nvPr/>
        </p:nvSpPr>
        <p:spPr bwMode="auto">
          <a:xfrm>
            <a:off x="679045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02" name="TextBox 101">
            <a:extLst>
              <a:ext uri="{FF2B5EF4-FFF2-40B4-BE49-F238E27FC236}">
                <a16:creationId xmlns:a16="http://schemas.microsoft.com/office/drawing/2014/main" id="{388F414E-7EAD-1568-5DD6-E07474C5AAA7}"/>
              </a:ext>
            </a:extLst>
          </p:cNvPr>
          <p:cNvSpPr txBox="1"/>
          <p:nvPr/>
        </p:nvSpPr>
        <p:spPr bwMode="auto">
          <a:xfrm>
            <a:off x="7190499"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03" name="TextBox 102">
            <a:extLst>
              <a:ext uri="{FF2B5EF4-FFF2-40B4-BE49-F238E27FC236}">
                <a16:creationId xmlns:a16="http://schemas.microsoft.com/office/drawing/2014/main" id="{104AF077-7E5B-E946-011E-A316E244CE08}"/>
              </a:ext>
            </a:extLst>
          </p:cNvPr>
          <p:cNvSpPr txBox="1"/>
          <p:nvPr/>
        </p:nvSpPr>
        <p:spPr bwMode="auto">
          <a:xfrm>
            <a:off x="759054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04" name="TextBox 103">
            <a:extLst>
              <a:ext uri="{FF2B5EF4-FFF2-40B4-BE49-F238E27FC236}">
                <a16:creationId xmlns:a16="http://schemas.microsoft.com/office/drawing/2014/main" id="{E6F8C0A0-586C-022E-ECDD-24E19F049CD4}"/>
              </a:ext>
            </a:extLst>
          </p:cNvPr>
          <p:cNvSpPr txBox="1"/>
          <p:nvPr/>
        </p:nvSpPr>
        <p:spPr bwMode="auto">
          <a:xfrm>
            <a:off x="799059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7E72E913-3B65-75FD-06D4-7632C268179A}"/>
              </a:ext>
            </a:extLst>
          </p:cNvPr>
          <p:cNvSpPr txBox="1"/>
          <p:nvPr/>
        </p:nvSpPr>
        <p:spPr bwMode="auto">
          <a:xfrm>
            <a:off x="6623731" y="1453734"/>
            <a:ext cx="203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4"/>
                </a:solidFill>
                <a:latin typeface="Calibri" panose="020F0502020204030204" pitchFamily="34" charset="0"/>
              </a:rPr>
              <a:t>dMMR</a:t>
            </a:r>
          </a:p>
        </p:txBody>
      </p:sp>
      <p:cxnSp>
        <p:nvCxnSpPr>
          <p:cNvPr id="111" name="Straight Connector 110">
            <a:extLst>
              <a:ext uri="{FF2B5EF4-FFF2-40B4-BE49-F238E27FC236}">
                <a16:creationId xmlns:a16="http://schemas.microsoft.com/office/drawing/2014/main" id="{71D02ECC-2737-FC07-E81D-CA793A9259EB}"/>
              </a:ext>
            </a:extLst>
          </p:cNvPr>
          <p:cNvCxnSpPr/>
          <p:nvPr/>
        </p:nvCxnSpPr>
        <p:spPr bwMode="auto">
          <a:xfrm>
            <a:off x="9526099"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66A4D9B-D35A-6120-E381-8662D31B4895}"/>
              </a:ext>
            </a:extLst>
          </p:cNvPr>
          <p:cNvCxnSpPr>
            <a:cxnSpLocks/>
          </p:cNvCxnSpPr>
          <p:nvPr/>
        </p:nvCxnSpPr>
        <p:spPr bwMode="auto">
          <a:xfrm>
            <a:off x="9526099"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DE4D46-7D58-F9C3-E882-AC1AE1CCB577}"/>
              </a:ext>
            </a:extLst>
          </p:cNvPr>
          <p:cNvCxnSpPr>
            <a:cxnSpLocks/>
          </p:cNvCxnSpPr>
          <p:nvPr/>
        </p:nvCxnSpPr>
        <p:spPr bwMode="auto">
          <a:xfrm flipH="1">
            <a:off x="9442759"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68ED017-24B9-850E-D025-5F8C62CA8A19}"/>
              </a:ext>
            </a:extLst>
          </p:cNvPr>
          <p:cNvCxnSpPr>
            <a:cxnSpLocks/>
          </p:cNvCxnSpPr>
          <p:nvPr/>
        </p:nvCxnSpPr>
        <p:spPr bwMode="auto">
          <a:xfrm flipH="1">
            <a:off x="9442759"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17B511B-9315-CB3E-84EC-117185E9F607}"/>
              </a:ext>
            </a:extLst>
          </p:cNvPr>
          <p:cNvCxnSpPr>
            <a:cxnSpLocks/>
          </p:cNvCxnSpPr>
          <p:nvPr/>
        </p:nvCxnSpPr>
        <p:spPr bwMode="auto">
          <a:xfrm flipH="1">
            <a:off x="9442759"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B90AFE8-A283-832D-66BB-AE6E52FD3E8D}"/>
              </a:ext>
            </a:extLst>
          </p:cNvPr>
          <p:cNvCxnSpPr>
            <a:cxnSpLocks/>
          </p:cNvCxnSpPr>
          <p:nvPr/>
        </p:nvCxnSpPr>
        <p:spPr bwMode="auto">
          <a:xfrm flipH="1">
            <a:off x="9442759"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6ACCE18-BF65-32E2-BE51-3AED55A3F8BF}"/>
              </a:ext>
            </a:extLst>
          </p:cNvPr>
          <p:cNvCxnSpPr>
            <a:cxnSpLocks/>
          </p:cNvCxnSpPr>
          <p:nvPr/>
        </p:nvCxnSpPr>
        <p:spPr bwMode="auto">
          <a:xfrm flipH="1">
            <a:off x="9442759"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BB97342-D884-6092-7C42-ACCF4F3B21A3}"/>
              </a:ext>
            </a:extLst>
          </p:cNvPr>
          <p:cNvCxnSpPr>
            <a:cxnSpLocks/>
          </p:cNvCxnSpPr>
          <p:nvPr/>
        </p:nvCxnSpPr>
        <p:spPr bwMode="auto">
          <a:xfrm>
            <a:off x="9526099"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314F37C-1738-F29C-DA99-89D0BCF4EB79}"/>
              </a:ext>
            </a:extLst>
          </p:cNvPr>
          <p:cNvCxnSpPr>
            <a:cxnSpLocks/>
          </p:cNvCxnSpPr>
          <p:nvPr/>
        </p:nvCxnSpPr>
        <p:spPr bwMode="auto">
          <a:xfrm>
            <a:off x="9924397"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9E82828-9252-C25F-75DF-617705A0666F}"/>
              </a:ext>
            </a:extLst>
          </p:cNvPr>
          <p:cNvCxnSpPr>
            <a:cxnSpLocks/>
          </p:cNvCxnSpPr>
          <p:nvPr/>
        </p:nvCxnSpPr>
        <p:spPr bwMode="auto">
          <a:xfrm>
            <a:off x="10322695"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185D70-E9C7-30E7-B3F1-72EF99E6F1FC}"/>
              </a:ext>
            </a:extLst>
          </p:cNvPr>
          <p:cNvCxnSpPr>
            <a:cxnSpLocks/>
          </p:cNvCxnSpPr>
          <p:nvPr/>
        </p:nvCxnSpPr>
        <p:spPr bwMode="auto">
          <a:xfrm>
            <a:off x="10720992"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CE321BF-9CD1-1A42-6522-1EFB461063FE}"/>
              </a:ext>
            </a:extLst>
          </p:cNvPr>
          <p:cNvCxnSpPr>
            <a:cxnSpLocks/>
          </p:cNvCxnSpPr>
          <p:nvPr/>
        </p:nvCxnSpPr>
        <p:spPr bwMode="auto">
          <a:xfrm>
            <a:off x="11119290"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C18415B-99F0-973B-CE48-05D177968C08}"/>
              </a:ext>
            </a:extLst>
          </p:cNvPr>
          <p:cNvCxnSpPr>
            <a:cxnSpLocks/>
          </p:cNvCxnSpPr>
          <p:nvPr/>
        </p:nvCxnSpPr>
        <p:spPr bwMode="auto">
          <a:xfrm>
            <a:off x="11517590"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752E7A68-DE55-2261-496A-B7E982D4D649}"/>
              </a:ext>
            </a:extLst>
          </p:cNvPr>
          <p:cNvSpPr txBox="1"/>
          <p:nvPr/>
        </p:nvSpPr>
        <p:spPr bwMode="auto">
          <a:xfrm>
            <a:off x="8918213"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25" name="TextBox 124">
            <a:extLst>
              <a:ext uri="{FF2B5EF4-FFF2-40B4-BE49-F238E27FC236}">
                <a16:creationId xmlns:a16="http://schemas.microsoft.com/office/drawing/2014/main" id="{D3ADF687-5D4E-BB30-8581-59B5FC6EA273}"/>
              </a:ext>
            </a:extLst>
          </p:cNvPr>
          <p:cNvSpPr txBox="1"/>
          <p:nvPr/>
        </p:nvSpPr>
        <p:spPr bwMode="auto">
          <a:xfrm>
            <a:off x="8918213"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26" name="TextBox 125">
            <a:extLst>
              <a:ext uri="{FF2B5EF4-FFF2-40B4-BE49-F238E27FC236}">
                <a16:creationId xmlns:a16="http://schemas.microsoft.com/office/drawing/2014/main" id="{C3B270EE-3242-EB6D-4716-383B92EB09E7}"/>
              </a:ext>
            </a:extLst>
          </p:cNvPr>
          <p:cNvSpPr txBox="1"/>
          <p:nvPr/>
        </p:nvSpPr>
        <p:spPr bwMode="auto">
          <a:xfrm>
            <a:off x="8918213"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7" name="TextBox 126">
            <a:extLst>
              <a:ext uri="{FF2B5EF4-FFF2-40B4-BE49-F238E27FC236}">
                <a16:creationId xmlns:a16="http://schemas.microsoft.com/office/drawing/2014/main" id="{11142854-7B51-BB46-7DFC-04C782A9B4E8}"/>
              </a:ext>
            </a:extLst>
          </p:cNvPr>
          <p:cNvSpPr txBox="1"/>
          <p:nvPr/>
        </p:nvSpPr>
        <p:spPr bwMode="auto">
          <a:xfrm>
            <a:off x="8918213"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28" name="TextBox 127">
            <a:extLst>
              <a:ext uri="{FF2B5EF4-FFF2-40B4-BE49-F238E27FC236}">
                <a16:creationId xmlns:a16="http://schemas.microsoft.com/office/drawing/2014/main" id="{430BE446-DF36-52FA-B933-F8F4099D8370}"/>
              </a:ext>
            </a:extLst>
          </p:cNvPr>
          <p:cNvSpPr txBox="1"/>
          <p:nvPr/>
        </p:nvSpPr>
        <p:spPr bwMode="auto">
          <a:xfrm>
            <a:off x="8918213"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9" name="TextBox 128">
            <a:extLst>
              <a:ext uri="{FF2B5EF4-FFF2-40B4-BE49-F238E27FC236}">
                <a16:creationId xmlns:a16="http://schemas.microsoft.com/office/drawing/2014/main" id="{17148A11-0692-0724-B1AA-DD607AF4D1EE}"/>
              </a:ext>
            </a:extLst>
          </p:cNvPr>
          <p:cNvSpPr txBox="1"/>
          <p:nvPr/>
        </p:nvSpPr>
        <p:spPr bwMode="auto">
          <a:xfrm rot="16200000">
            <a:off x="8229358" y="2865628"/>
            <a:ext cx="1667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130" name="TextBox 129">
            <a:extLst>
              <a:ext uri="{FF2B5EF4-FFF2-40B4-BE49-F238E27FC236}">
                <a16:creationId xmlns:a16="http://schemas.microsoft.com/office/drawing/2014/main" id="{EA274FA9-C609-B2A6-8254-1EBE6F74562B}"/>
              </a:ext>
            </a:extLst>
          </p:cNvPr>
          <p:cNvSpPr txBox="1"/>
          <p:nvPr/>
        </p:nvSpPr>
        <p:spPr bwMode="auto">
          <a:xfrm>
            <a:off x="9436617" y="4440062"/>
            <a:ext cx="2351979"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131" name="TextBox 130">
            <a:extLst>
              <a:ext uri="{FF2B5EF4-FFF2-40B4-BE49-F238E27FC236}">
                <a16:creationId xmlns:a16="http://schemas.microsoft.com/office/drawing/2014/main" id="{BA1D866F-F6A0-FDFC-4139-D70396AC5F97}"/>
              </a:ext>
            </a:extLst>
          </p:cNvPr>
          <p:cNvSpPr txBox="1"/>
          <p:nvPr/>
        </p:nvSpPr>
        <p:spPr bwMode="auto">
          <a:xfrm>
            <a:off x="1127846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32" name="TextBox 131">
            <a:extLst>
              <a:ext uri="{FF2B5EF4-FFF2-40B4-BE49-F238E27FC236}">
                <a16:creationId xmlns:a16="http://schemas.microsoft.com/office/drawing/2014/main" id="{09CE4DAD-49D9-3091-8531-179C01281D03}"/>
              </a:ext>
            </a:extLst>
          </p:cNvPr>
          <p:cNvSpPr txBox="1"/>
          <p:nvPr/>
        </p:nvSpPr>
        <p:spPr bwMode="auto">
          <a:xfrm>
            <a:off x="927821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63DB3BD0-FBB5-7751-FA26-B9D6E681B264}"/>
              </a:ext>
            </a:extLst>
          </p:cNvPr>
          <p:cNvSpPr txBox="1"/>
          <p:nvPr/>
        </p:nvSpPr>
        <p:spPr bwMode="auto">
          <a:xfrm>
            <a:off x="967826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34" name="TextBox 133">
            <a:extLst>
              <a:ext uri="{FF2B5EF4-FFF2-40B4-BE49-F238E27FC236}">
                <a16:creationId xmlns:a16="http://schemas.microsoft.com/office/drawing/2014/main" id="{BB4A2B34-964F-FDB1-65DF-DFE5854BEF53}"/>
              </a:ext>
            </a:extLst>
          </p:cNvPr>
          <p:cNvSpPr txBox="1"/>
          <p:nvPr/>
        </p:nvSpPr>
        <p:spPr bwMode="auto">
          <a:xfrm>
            <a:off x="1007831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35" name="TextBox 134">
            <a:extLst>
              <a:ext uri="{FF2B5EF4-FFF2-40B4-BE49-F238E27FC236}">
                <a16:creationId xmlns:a16="http://schemas.microsoft.com/office/drawing/2014/main" id="{56886938-CF04-794F-C5A7-66CC4A09DEAE}"/>
              </a:ext>
            </a:extLst>
          </p:cNvPr>
          <p:cNvSpPr txBox="1"/>
          <p:nvPr/>
        </p:nvSpPr>
        <p:spPr bwMode="auto">
          <a:xfrm>
            <a:off x="1047836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6" name="TextBox 135">
            <a:extLst>
              <a:ext uri="{FF2B5EF4-FFF2-40B4-BE49-F238E27FC236}">
                <a16:creationId xmlns:a16="http://schemas.microsoft.com/office/drawing/2014/main" id="{CB52B9D3-41AD-D358-5B53-D573CC7711C1}"/>
              </a:ext>
            </a:extLst>
          </p:cNvPr>
          <p:cNvSpPr txBox="1"/>
          <p:nvPr/>
        </p:nvSpPr>
        <p:spPr bwMode="auto">
          <a:xfrm>
            <a:off x="1087841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38" name="TextBox 137">
            <a:extLst>
              <a:ext uri="{FF2B5EF4-FFF2-40B4-BE49-F238E27FC236}">
                <a16:creationId xmlns:a16="http://schemas.microsoft.com/office/drawing/2014/main" id="{0EBA5548-E74E-2DDE-F8A3-D820F2D1F643}"/>
              </a:ext>
            </a:extLst>
          </p:cNvPr>
          <p:cNvSpPr txBox="1"/>
          <p:nvPr/>
        </p:nvSpPr>
        <p:spPr bwMode="auto">
          <a:xfrm>
            <a:off x="9511549" y="1453734"/>
            <a:ext cx="2039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5"/>
                </a:solidFill>
                <a:latin typeface="Calibri" panose="020F0502020204030204" pitchFamily="34" charset="0"/>
              </a:rPr>
              <a:t>Copy Number Low/ NSMP</a:t>
            </a:r>
          </a:p>
        </p:txBody>
      </p:sp>
      <p:cxnSp>
        <p:nvCxnSpPr>
          <p:cNvPr id="143" name="Straight Connector 142">
            <a:extLst>
              <a:ext uri="{FF2B5EF4-FFF2-40B4-BE49-F238E27FC236}">
                <a16:creationId xmlns:a16="http://schemas.microsoft.com/office/drawing/2014/main" id="{C80984B8-2B0D-7F9C-2543-DBBDC3BFC978}"/>
              </a:ext>
            </a:extLst>
          </p:cNvPr>
          <p:cNvCxnSpPr/>
          <p:nvPr/>
        </p:nvCxnSpPr>
        <p:spPr bwMode="auto">
          <a:xfrm>
            <a:off x="867601" y="2177335"/>
            <a:ext cx="2011019"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144" name="Freeform 143">
            <a:extLst>
              <a:ext uri="{FF2B5EF4-FFF2-40B4-BE49-F238E27FC236}">
                <a16:creationId xmlns:a16="http://schemas.microsoft.com/office/drawing/2014/main" id="{3E1A8040-8054-412F-7247-F5CD0FA3B204}"/>
              </a:ext>
            </a:extLst>
          </p:cNvPr>
          <p:cNvSpPr/>
          <p:nvPr/>
        </p:nvSpPr>
        <p:spPr bwMode="auto">
          <a:xfrm>
            <a:off x="880491" y="2164349"/>
            <a:ext cx="1991684" cy="84402"/>
          </a:xfrm>
          <a:custGeom>
            <a:avLst/>
            <a:gdLst>
              <a:gd name="connsiteX0" fmla="*/ 0 w 1561048"/>
              <a:gd name="connsiteY0" fmla="*/ 0 h 65675"/>
              <a:gd name="connsiteX1" fmla="*/ 0 w 1561048"/>
              <a:gd name="connsiteY1" fmla="*/ 65675 h 65675"/>
              <a:gd name="connsiteX2" fmla="*/ 1561048 w 1561048"/>
              <a:gd name="connsiteY2" fmla="*/ 65675 h 65675"/>
            </a:gdLst>
            <a:ahLst/>
            <a:cxnLst>
              <a:cxn ang="0">
                <a:pos x="connsiteX0" y="connsiteY0"/>
              </a:cxn>
              <a:cxn ang="0">
                <a:pos x="connsiteX1" y="connsiteY1"/>
              </a:cxn>
              <a:cxn ang="0">
                <a:pos x="connsiteX2" y="connsiteY2"/>
              </a:cxn>
            </a:cxnLst>
            <a:rect l="l" t="t" r="r" b="b"/>
            <a:pathLst>
              <a:path w="1561048" h="65675">
                <a:moveTo>
                  <a:pt x="0" y="0"/>
                </a:moveTo>
                <a:lnTo>
                  <a:pt x="0" y="65675"/>
                </a:lnTo>
                <a:lnTo>
                  <a:pt x="1561048" y="65675"/>
                </a:lnTo>
              </a:path>
            </a:pathLst>
          </a:custGeom>
          <a:noFill/>
          <a:ln w="28575">
            <a:solidFill>
              <a:schemeClr val="accent3"/>
            </a:solidFill>
            <a:miter lim="800000"/>
            <a:headEnd/>
            <a:tailEnd/>
          </a:ln>
        </p:spPr>
        <p:txBody>
          <a:bodyPr rtlCol="0" anchor="ctr"/>
          <a:lstStyle/>
          <a:p>
            <a:pPr algn="ctr"/>
            <a:endParaRPr lang="en-US" dirty="0"/>
          </a:p>
        </p:txBody>
      </p:sp>
      <p:sp>
        <p:nvSpPr>
          <p:cNvPr id="146" name="Freeform 145">
            <a:extLst>
              <a:ext uri="{FF2B5EF4-FFF2-40B4-BE49-F238E27FC236}">
                <a16:creationId xmlns:a16="http://schemas.microsoft.com/office/drawing/2014/main" id="{3B42DBDC-8ACC-452D-CB3A-DC0CADC0F536}"/>
              </a:ext>
            </a:extLst>
          </p:cNvPr>
          <p:cNvSpPr/>
          <p:nvPr/>
        </p:nvSpPr>
        <p:spPr bwMode="auto">
          <a:xfrm>
            <a:off x="3835215" y="2180725"/>
            <a:ext cx="1909848" cy="1083742"/>
          </a:xfrm>
          <a:custGeom>
            <a:avLst/>
            <a:gdLst>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65573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490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490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236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23613 h 843280"/>
              <a:gd name="connsiteX53" fmla="*/ 50800 w 1496907"/>
              <a:gd name="connsiteY53" fmla="*/ 12234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496907" h="843280">
                <a:moveTo>
                  <a:pt x="1496907" y="843280"/>
                </a:moveTo>
                <a:lnTo>
                  <a:pt x="1256453" y="843280"/>
                </a:lnTo>
                <a:lnTo>
                  <a:pt x="1256453" y="812800"/>
                </a:lnTo>
                <a:lnTo>
                  <a:pt x="1036320" y="812800"/>
                </a:lnTo>
                <a:lnTo>
                  <a:pt x="1036320" y="782320"/>
                </a:lnTo>
                <a:lnTo>
                  <a:pt x="785707" y="782320"/>
                </a:lnTo>
                <a:lnTo>
                  <a:pt x="785707" y="751840"/>
                </a:lnTo>
                <a:lnTo>
                  <a:pt x="707813" y="751840"/>
                </a:lnTo>
                <a:lnTo>
                  <a:pt x="707813" y="717973"/>
                </a:lnTo>
                <a:lnTo>
                  <a:pt x="690880" y="717973"/>
                </a:lnTo>
                <a:lnTo>
                  <a:pt x="690880" y="663787"/>
                </a:lnTo>
                <a:lnTo>
                  <a:pt x="619760" y="663787"/>
                </a:lnTo>
                <a:lnTo>
                  <a:pt x="619760" y="626533"/>
                </a:lnTo>
                <a:lnTo>
                  <a:pt x="508000" y="626533"/>
                </a:lnTo>
                <a:lnTo>
                  <a:pt x="508000" y="626533"/>
                </a:lnTo>
                <a:lnTo>
                  <a:pt x="508000" y="626533"/>
                </a:lnTo>
                <a:lnTo>
                  <a:pt x="508000" y="592667"/>
                </a:lnTo>
                <a:lnTo>
                  <a:pt x="389467" y="592667"/>
                </a:lnTo>
                <a:lnTo>
                  <a:pt x="389467" y="592667"/>
                </a:lnTo>
                <a:lnTo>
                  <a:pt x="389467" y="565573"/>
                </a:lnTo>
                <a:lnTo>
                  <a:pt x="362373" y="565573"/>
                </a:lnTo>
                <a:lnTo>
                  <a:pt x="362373" y="543348"/>
                </a:lnTo>
                <a:lnTo>
                  <a:pt x="342053" y="545253"/>
                </a:lnTo>
                <a:lnTo>
                  <a:pt x="342053" y="477520"/>
                </a:lnTo>
                <a:lnTo>
                  <a:pt x="264160" y="477520"/>
                </a:lnTo>
                <a:lnTo>
                  <a:pt x="264160" y="477520"/>
                </a:lnTo>
                <a:lnTo>
                  <a:pt x="264160" y="450427"/>
                </a:lnTo>
                <a:lnTo>
                  <a:pt x="243840" y="450427"/>
                </a:lnTo>
                <a:lnTo>
                  <a:pt x="243840" y="399627"/>
                </a:lnTo>
                <a:lnTo>
                  <a:pt x="243840" y="419947"/>
                </a:lnTo>
                <a:lnTo>
                  <a:pt x="243840" y="419947"/>
                </a:lnTo>
                <a:lnTo>
                  <a:pt x="243840" y="419947"/>
                </a:lnTo>
                <a:lnTo>
                  <a:pt x="230293" y="419947"/>
                </a:lnTo>
                <a:lnTo>
                  <a:pt x="230293" y="382693"/>
                </a:lnTo>
                <a:lnTo>
                  <a:pt x="213360" y="382693"/>
                </a:lnTo>
                <a:lnTo>
                  <a:pt x="213360" y="382693"/>
                </a:lnTo>
                <a:lnTo>
                  <a:pt x="213360" y="355600"/>
                </a:lnTo>
                <a:lnTo>
                  <a:pt x="182880" y="355600"/>
                </a:lnTo>
                <a:lnTo>
                  <a:pt x="182880" y="325120"/>
                </a:lnTo>
                <a:lnTo>
                  <a:pt x="162560" y="325120"/>
                </a:lnTo>
                <a:lnTo>
                  <a:pt x="162560" y="298027"/>
                </a:lnTo>
                <a:lnTo>
                  <a:pt x="149013" y="298027"/>
                </a:lnTo>
                <a:lnTo>
                  <a:pt x="149013" y="237067"/>
                </a:lnTo>
                <a:lnTo>
                  <a:pt x="149013" y="237067"/>
                </a:lnTo>
                <a:lnTo>
                  <a:pt x="132080" y="237067"/>
                </a:lnTo>
                <a:lnTo>
                  <a:pt x="132080" y="206587"/>
                </a:lnTo>
                <a:lnTo>
                  <a:pt x="101600" y="206587"/>
                </a:lnTo>
                <a:lnTo>
                  <a:pt x="101600" y="206587"/>
                </a:lnTo>
                <a:lnTo>
                  <a:pt x="101600" y="179493"/>
                </a:lnTo>
                <a:lnTo>
                  <a:pt x="88053" y="179493"/>
                </a:lnTo>
                <a:lnTo>
                  <a:pt x="88053" y="149013"/>
                </a:lnTo>
                <a:lnTo>
                  <a:pt x="71120" y="149013"/>
                </a:lnTo>
                <a:lnTo>
                  <a:pt x="71120" y="123613"/>
                </a:lnTo>
                <a:lnTo>
                  <a:pt x="50800" y="122343"/>
                </a:lnTo>
                <a:lnTo>
                  <a:pt x="50800" y="88053"/>
                </a:lnTo>
                <a:lnTo>
                  <a:pt x="50800" y="88053"/>
                </a:lnTo>
                <a:lnTo>
                  <a:pt x="13547" y="88053"/>
                </a:lnTo>
                <a:lnTo>
                  <a:pt x="13547" y="54187"/>
                </a:lnTo>
                <a:lnTo>
                  <a:pt x="0" y="54187"/>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7" name="Freeform 146">
            <a:extLst>
              <a:ext uri="{FF2B5EF4-FFF2-40B4-BE49-F238E27FC236}">
                <a16:creationId xmlns:a16="http://schemas.microsoft.com/office/drawing/2014/main" id="{05CB4FE0-A30A-7E42-B38F-45AF90056B9D}"/>
              </a:ext>
            </a:extLst>
          </p:cNvPr>
          <p:cNvSpPr/>
          <p:nvPr/>
        </p:nvSpPr>
        <p:spPr bwMode="auto">
          <a:xfrm>
            <a:off x="3764730" y="2179093"/>
            <a:ext cx="1984924" cy="701821"/>
          </a:xfrm>
          <a:custGeom>
            <a:avLst/>
            <a:gdLst>
              <a:gd name="connsiteX0" fmla="*/ 1555750 w 1555750"/>
              <a:gd name="connsiteY0" fmla="*/ 546100 h 546100"/>
              <a:gd name="connsiteX1" fmla="*/ 1352550 w 1555750"/>
              <a:gd name="connsiteY1" fmla="*/ 546100 h 546100"/>
              <a:gd name="connsiteX2" fmla="*/ 1352550 w 1555750"/>
              <a:gd name="connsiteY2" fmla="*/ 482600 h 546100"/>
              <a:gd name="connsiteX3" fmla="*/ 825500 w 1555750"/>
              <a:gd name="connsiteY3" fmla="*/ 482600 h 546100"/>
              <a:gd name="connsiteX4" fmla="*/ 825500 w 1555750"/>
              <a:gd name="connsiteY4" fmla="*/ 482600 h 546100"/>
              <a:gd name="connsiteX5" fmla="*/ 825500 w 1555750"/>
              <a:gd name="connsiteY5" fmla="*/ 460375 h 546100"/>
              <a:gd name="connsiteX6" fmla="*/ 720725 w 1555750"/>
              <a:gd name="connsiteY6" fmla="*/ 460375 h 546100"/>
              <a:gd name="connsiteX7" fmla="*/ 720725 w 1555750"/>
              <a:gd name="connsiteY7" fmla="*/ 460375 h 546100"/>
              <a:gd name="connsiteX8" fmla="*/ 720725 w 1555750"/>
              <a:gd name="connsiteY8" fmla="*/ 431800 h 546100"/>
              <a:gd name="connsiteX9" fmla="*/ 666750 w 1555750"/>
              <a:gd name="connsiteY9" fmla="*/ 431800 h 546100"/>
              <a:gd name="connsiteX10" fmla="*/ 666750 w 1555750"/>
              <a:gd name="connsiteY10" fmla="*/ 431800 h 546100"/>
              <a:gd name="connsiteX11" fmla="*/ 666750 w 1555750"/>
              <a:gd name="connsiteY11" fmla="*/ 403225 h 546100"/>
              <a:gd name="connsiteX12" fmla="*/ 565150 w 1555750"/>
              <a:gd name="connsiteY12" fmla="*/ 403225 h 546100"/>
              <a:gd name="connsiteX13" fmla="*/ 565150 w 1555750"/>
              <a:gd name="connsiteY13" fmla="*/ 403225 h 546100"/>
              <a:gd name="connsiteX14" fmla="*/ 565150 w 1555750"/>
              <a:gd name="connsiteY14" fmla="*/ 377825 h 546100"/>
              <a:gd name="connsiteX15" fmla="*/ 527050 w 1555750"/>
              <a:gd name="connsiteY15" fmla="*/ 377825 h 546100"/>
              <a:gd name="connsiteX16" fmla="*/ 527050 w 1555750"/>
              <a:gd name="connsiteY16" fmla="*/ 349250 h 546100"/>
              <a:gd name="connsiteX17" fmla="*/ 482600 w 1555750"/>
              <a:gd name="connsiteY17" fmla="*/ 349250 h 546100"/>
              <a:gd name="connsiteX18" fmla="*/ 482600 w 1555750"/>
              <a:gd name="connsiteY18" fmla="*/ 301625 h 546100"/>
              <a:gd name="connsiteX19" fmla="*/ 482600 w 1555750"/>
              <a:gd name="connsiteY19" fmla="*/ 301625 h 546100"/>
              <a:gd name="connsiteX20" fmla="*/ 460375 w 1555750"/>
              <a:gd name="connsiteY20" fmla="*/ 301625 h 546100"/>
              <a:gd name="connsiteX21" fmla="*/ 460375 w 1555750"/>
              <a:gd name="connsiteY21" fmla="*/ 273050 h 546100"/>
              <a:gd name="connsiteX22" fmla="*/ 425450 w 1555750"/>
              <a:gd name="connsiteY22" fmla="*/ 273050 h 546100"/>
              <a:gd name="connsiteX23" fmla="*/ 425450 w 1555750"/>
              <a:gd name="connsiteY23" fmla="*/ 241300 h 546100"/>
              <a:gd name="connsiteX24" fmla="*/ 384175 w 1555750"/>
              <a:gd name="connsiteY24" fmla="*/ 241300 h 546100"/>
              <a:gd name="connsiteX25" fmla="*/ 384175 w 1555750"/>
              <a:gd name="connsiteY25" fmla="*/ 212725 h 546100"/>
              <a:gd name="connsiteX26" fmla="*/ 336550 w 1555750"/>
              <a:gd name="connsiteY26" fmla="*/ 212725 h 546100"/>
              <a:gd name="connsiteX27" fmla="*/ 336550 w 1555750"/>
              <a:gd name="connsiteY27" fmla="*/ 184150 h 546100"/>
              <a:gd name="connsiteX28" fmla="*/ 301625 w 1555750"/>
              <a:gd name="connsiteY28" fmla="*/ 184150 h 546100"/>
              <a:gd name="connsiteX29" fmla="*/ 301625 w 1555750"/>
              <a:gd name="connsiteY29" fmla="*/ 155575 h 546100"/>
              <a:gd name="connsiteX30" fmla="*/ 292100 w 1555750"/>
              <a:gd name="connsiteY30" fmla="*/ 155575 h 546100"/>
              <a:gd name="connsiteX31" fmla="*/ 292100 w 1555750"/>
              <a:gd name="connsiteY31" fmla="*/ 111125 h 546100"/>
              <a:gd name="connsiteX32" fmla="*/ 260350 w 1555750"/>
              <a:gd name="connsiteY32" fmla="*/ 111125 h 546100"/>
              <a:gd name="connsiteX33" fmla="*/ 260350 w 1555750"/>
              <a:gd name="connsiteY33" fmla="*/ 82550 h 546100"/>
              <a:gd name="connsiteX34" fmla="*/ 260350 w 1555750"/>
              <a:gd name="connsiteY34" fmla="*/ 82550 h 546100"/>
              <a:gd name="connsiteX35" fmla="*/ 231775 w 1555750"/>
              <a:gd name="connsiteY35" fmla="*/ 82550 h 546100"/>
              <a:gd name="connsiteX36" fmla="*/ 231775 w 1555750"/>
              <a:gd name="connsiteY36" fmla="*/ 53975 h 546100"/>
              <a:gd name="connsiteX37" fmla="*/ 200025 w 1555750"/>
              <a:gd name="connsiteY37" fmla="*/ 53975 h 546100"/>
              <a:gd name="connsiteX38" fmla="*/ 200025 w 1555750"/>
              <a:gd name="connsiteY38" fmla="*/ 31750 h 546100"/>
              <a:gd name="connsiteX39" fmla="*/ 168275 w 1555750"/>
              <a:gd name="connsiteY39" fmla="*/ 31750 h 546100"/>
              <a:gd name="connsiteX40" fmla="*/ 168275 w 1555750"/>
              <a:gd name="connsiteY40" fmla="*/ 0 h 546100"/>
              <a:gd name="connsiteX41" fmla="*/ 0 w 1555750"/>
              <a:gd name="connsiteY41"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55750" h="546100">
                <a:moveTo>
                  <a:pt x="1555750" y="546100"/>
                </a:moveTo>
                <a:lnTo>
                  <a:pt x="1352550" y="546100"/>
                </a:lnTo>
                <a:lnTo>
                  <a:pt x="1352550" y="482600"/>
                </a:lnTo>
                <a:lnTo>
                  <a:pt x="825500" y="482600"/>
                </a:lnTo>
                <a:lnTo>
                  <a:pt x="825500" y="482600"/>
                </a:lnTo>
                <a:lnTo>
                  <a:pt x="825500" y="460375"/>
                </a:lnTo>
                <a:lnTo>
                  <a:pt x="720725" y="460375"/>
                </a:lnTo>
                <a:lnTo>
                  <a:pt x="720725" y="460375"/>
                </a:lnTo>
                <a:lnTo>
                  <a:pt x="720725" y="431800"/>
                </a:lnTo>
                <a:lnTo>
                  <a:pt x="666750" y="431800"/>
                </a:lnTo>
                <a:lnTo>
                  <a:pt x="666750" y="431800"/>
                </a:lnTo>
                <a:lnTo>
                  <a:pt x="666750" y="403225"/>
                </a:lnTo>
                <a:lnTo>
                  <a:pt x="565150" y="403225"/>
                </a:lnTo>
                <a:lnTo>
                  <a:pt x="565150" y="403225"/>
                </a:lnTo>
                <a:lnTo>
                  <a:pt x="565150" y="377825"/>
                </a:lnTo>
                <a:lnTo>
                  <a:pt x="527050" y="377825"/>
                </a:lnTo>
                <a:lnTo>
                  <a:pt x="527050" y="349250"/>
                </a:lnTo>
                <a:lnTo>
                  <a:pt x="482600" y="349250"/>
                </a:lnTo>
                <a:lnTo>
                  <a:pt x="482600" y="301625"/>
                </a:lnTo>
                <a:lnTo>
                  <a:pt x="482600" y="301625"/>
                </a:lnTo>
                <a:lnTo>
                  <a:pt x="460375" y="301625"/>
                </a:lnTo>
                <a:lnTo>
                  <a:pt x="460375" y="273050"/>
                </a:lnTo>
                <a:lnTo>
                  <a:pt x="425450" y="273050"/>
                </a:lnTo>
                <a:lnTo>
                  <a:pt x="425450" y="241300"/>
                </a:lnTo>
                <a:lnTo>
                  <a:pt x="384175" y="241300"/>
                </a:lnTo>
                <a:lnTo>
                  <a:pt x="384175" y="212725"/>
                </a:lnTo>
                <a:lnTo>
                  <a:pt x="336550" y="212725"/>
                </a:lnTo>
                <a:lnTo>
                  <a:pt x="336550" y="184150"/>
                </a:lnTo>
                <a:lnTo>
                  <a:pt x="301625" y="184150"/>
                </a:lnTo>
                <a:lnTo>
                  <a:pt x="301625" y="155575"/>
                </a:lnTo>
                <a:lnTo>
                  <a:pt x="292100" y="155575"/>
                </a:lnTo>
                <a:lnTo>
                  <a:pt x="292100" y="111125"/>
                </a:lnTo>
                <a:lnTo>
                  <a:pt x="260350" y="111125"/>
                </a:lnTo>
                <a:lnTo>
                  <a:pt x="260350" y="82550"/>
                </a:lnTo>
                <a:lnTo>
                  <a:pt x="260350" y="82550"/>
                </a:lnTo>
                <a:lnTo>
                  <a:pt x="231775" y="82550"/>
                </a:lnTo>
                <a:lnTo>
                  <a:pt x="231775" y="53975"/>
                </a:lnTo>
                <a:lnTo>
                  <a:pt x="200025" y="53975"/>
                </a:lnTo>
                <a:lnTo>
                  <a:pt x="200025" y="31750"/>
                </a:lnTo>
                <a:lnTo>
                  <a:pt x="168275" y="31750"/>
                </a:lnTo>
                <a:lnTo>
                  <a:pt x="168275" y="0"/>
                </a:lnTo>
                <a:lnTo>
                  <a:pt x="0" y="0"/>
                </a:lnTo>
              </a:path>
            </a:pathLst>
          </a:custGeom>
          <a:noFill/>
          <a:ln w="28575">
            <a:solidFill>
              <a:schemeClr val="accent2"/>
            </a:solidFill>
            <a:miter lim="800000"/>
            <a:headEnd/>
            <a:tailEnd/>
          </a:ln>
        </p:spPr>
        <p:txBody>
          <a:bodyPr rtlCol="0" anchor="ctr"/>
          <a:lstStyle/>
          <a:p>
            <a:pPr algn="ctr"/>
            <a:endParaRPr lang="en-US" dirty="0"/>
          </a:p>
        </p:txBody>
      </p:sp>
      <p:sp>
        <p:nvSpPr>
          <p:cNvPr id="152" name="Freeform 151">
            <a:extLst>
              <a:ext uri="{FF2B5EF4-FFF2-40B4-BE49-F238E27FC236}">
                <a16:creationId xmlns:a16="http://schemas.microsoft.com/office/drawing/2014/main" id="{F9A274E6-DD24-D0F0-1F8F-F5A668B4AC72}"/>
              </a:ext>
            </a:extLst>
          </p:cNvPr>
          <p:cNvSpPr/>
          <p:nvPr/>
        </p:nvSpPr>
        <p:spPr bwMode="auto">
          <a:xfrm>
            <a:off x="6648947" y="2175012"/>
            <a:ext cx="2029484" cy="550848"/>
          </a:xfrm>
          <a:custGeom>
            <a:avLst/>
            <a:gdLst>
              <a:gd name="connsiteX0" fmla="*/ 1590675 w 1590675"/>
              <a:gd name="connsiteY0" fmla="*/ 428625 h 428625"/>
              <a:gd name="connsiteX1" fmla="*/ 1514475 w 1590675"/>
              <a:gd name="connsiteY1" fmla="*/ 428625 h 428625"/>
              <a:gd name="connsiteX2" fmla="*/ 1514475 w 1590675"/>
              <a:gd name="connsiteY2" fmla="*/ 396875 h 428625"/>
              <a:gd name="connsiteX3" fmla="*/ 1352550 w 1590675"/>
              <a:gd name="connsiteY3" fmla="*/ 396875 h 428625"/>
              <a:gd name="connsiteX4" fmla="*/ 1352550 w 1590675"/>
              <a:gd name="connsiteY4" fmla="*/ 381000 h 428625"/>
              <a:gd name="connsiteX5" fmla="*/ 1270000 w 1590675"/>
              <a:gd name="connsiteY5" fmla="*/ 381000 h 428625"/>
              <a:gd name="connsiteX6" fmla="*/ 1270000 w 1590675"/>
              <a:gd name="connsiteY6" fmla="*/ 361950 h 428625"/>
              <a:gd name="connsiteX7" fmla="*/ 1216025 w 1590675"/>
              <a:gd name="connsiteY7" fmla="*/ 361950 h 428625"/>
              <a:gd name="connsiteX8" fmla="*/ 1216025 w 1590675"/>
              <a:gd name="connsiteY8" fmla="*/ 361950 h 428625"/>
              <a:gd name="connsiteX9" fmla="*/ 1216025 w 1590675"/>
              <a:gd name="connsiteY9" fmla="*/ 342900 h 428625"/>
              <a:gd name="connsiteX10" fmla="*/ 1184275 w 1590675"/>
              <a:gd name="connsiteY10" fmla="*/ 342900 h 428625"/>
              <a:gd name="connsiteX11" fmla="*/ 1184275 w 1590675"/>
              <a:gd name="connsiteY11" fmla="*/ 327025 h 428625"/>
              <a:gd name="connsiteX12" fmla="*/ 841375 w 1590675"/>
              <a:gd name="connsiteY12" fmla="*/ 327025 h 428625"/>
              <a:gd name="connsiteX13" fmla="*/ 841375 w 1590675"/>
              <a:gd name="connsiteY13" fmla="*/ 304800 h 428625"/>
              <a:gd name="connsiteX14" fmla="*/ 765175 w 1590675"/>
              <a:gd name="connsiteY14" fmla="*/ 304800 h 428625"/>
              <a:gd name="connsiteX15" fmla="*/ 765175 w 1590675"/>
              <a:gd name="connsiteY15" fmla="*/ 276225 h 428625"/>
              <a:gd name="connsiteX16" fmla="*/ 631825 w 1590675"/>
              <a:gd name="connsiteY16" fmla="*/ 276225 h 428625"/>
              <a:gd name="connsiteX17" fmla="*/ 631825 w 1590675"/>
              <a:gd name="connsiteY17" fmla="*/ 263525 h 428625"/>
              <a:gd name="connsiteX18" fmla="*/ 590550 w 1590675"/>
              <a:gd name="connsiteY18" fmla="*/ 263525 h 428625"/>
              <a:gd name="connsiteX19" fmla="*/ 590550 w 1590675"/>
              <a:gd name="connsiteY19" fmla="*/ 228600 h 428625"/>
              <a:gd name="connsiteX20" fmla="*/ 574675 w 1590675"/>
              <a:gd name="connsiteY20" fmla="*/ 228600 h 428625"/>
              <a:gd name="connsiteX21" fmla="*/ 574675 w 1590675"/>
              <a:gd name="connsiteY21" fmla="*/ 200025 h 428625"/>
              <a:gd name="connsiteX22" fmla="*/ 460375 w 1590675"/>
              <a:gd name="connsiteY22" fmla="*/ 200025 h 428625"/>
              <a:gd name="connsiteX23" fmla="*/ 460375 w 1590675"/>
              <a:gd name="connsiteY23" fmla="*/ 152400 h 428625"/>
              <a:gd name="connsiteX24" fmla="*/ 415925 w 1590675"/>
              <a:gd name="connsiteY24" fmla="*/ 152400 h 428625"/>
              <a:gd name="connsiteX25" fmla="*/ 415925 w 1590675"/>
              <a:gd name="connsiteY25" fmla="*/ 133350 h 428625"/>
              <a:gd name="connsiteX26" fmla="*/ 349250 w 1590675"/>
              <a:gd name="connsiteY26" fmla="*/ 133350 h 428625"/>
              <a:gd name="connsiteX27" fmla="*/ 349250 w 1590675"/>
              <a:gd name="connsiteY27" fmla="*/ 120650 h 428625"/>
              <a:gd name="connsiteX28" fmla="*/ 307975 w 1590675"/>
              <a:gd name="connsiteY28" fmla="*/ 120650 h 428625"/>
              <a:gd name="connsiteX29" fmla="*/ 307975 w 1590675"/>
              <a:gd name="connsiteY29" fmla="*/ 98425 h 428625"/>
              <a:gd name="connsiteX30" fmla="*/ 285750 w 1590675"/>
              <a:gd name="connsiteY30" fmla="*/ 98425 h 428625"/>
              <a:gd name="connsiteX31" fmla="*/ 285750 w 1590675"/>
              <a:gd name="connsiteY31" fmla="*/ 76200 h 428625"/>
              <a:gd name="connsiteX32" fmla="*/ 120650 w 1590675"/>
              <a:gd name="connsiteY32" fmla="*/ 76200 h 428625"/>
              <a:gd name="connsiteX33" fmla="*/ 120650 w 1590675"/>
              <a:gd name="connsiteY33" fmla="*/ 53975 h 428625"/>
              <a:gd name="connsiteX34" fmla="*/ 53975 w 1590675"/>
              <a:gd name="connsiteY34" fmla="*/ 53975 h 428625"/>
              <a:gd name="connsiteX35" fmla="*/ 53975 w 1590675"/>
              <a:gd name="connsiteY35" fmla="*/ 38100 h 428625"/>
              <a:gd name="connsiteX36" fmla="*/ 28575 w 1590675"/>
              <a:gd name="connsiteY36" fmla="*/ 38100 h 428625"/>
              <a:gd name="connsiteX37" fmla="*/ 28575 w 1590675"/>
              <a:gd name="connsiteY37" fmla="*/ 0 h 428625"/>
              <a:gd name="connsiteX38" fmla="*/ 0 w 1590675"/>
              <a:gd name="connsiteY38"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90675" h="428625">
                <a:moveTo>
                  <a:pt x="1590675" y="428625"/>
                </a:moveTo>
                <a:lnTo>
                  <a:pt x="1514475" y="428625"/>
                </a:lnTo>
                <a:lnTo>
                  <a:pt x="1514475" y="396875"/>
                </a:lnTo>
                <a:lnTo>
                  <a:pt x="1352550" y="396875"/>
                </a:lnTo>
                <a:lnTo>
                  <a:pt x="1352550" y="381000"/>
                </a:lnTo>
                <a:lnTo>
                  <a:pt x="1270000" y="381000"/>
                </a:lnTo>
                <a:lnTo>
                  <a:pt x="1270000" y="361950"/>
                </a:lnTo>
                <a:lnTo>
                  <a:pt x="1216025" y="361950"/>
                </a:lnTo>
                <a:lnTo>
                  <a:pt x="1216025" y="361950"/>
                </a:lnTo>
                <a:lnTo>
                  <a:pt x="1216025" y="342900"/>
                </a:lnTo>
                <a:lnTo>
                  <a:pt x="1184275" y="342900"/>
                </a:lnTo>
                <a:lnTo>
                  <a:pt x="1184275" y="327025"/>
                </a:lnTo>
                <a:lnTo>
                  <a:pt x="841375" y="327025"/>
                </a:lnTo>
                <a:lnTo>
                  <a:pt x="841375" y="304800"/>
                </a:lnTo>
                <a:lnTo>
                  <a:pt x="765175" y="304800"/>
                </a:lnTo>
                <a:lnTo>
                  <a:pt x="765175" y="276225"/>
                </a:lnTo>
                <a:lnTo>
                  <a:pt x="631825" y="276225"/>
                </a:lnTo>
                <a:lnTo>
                  <a:pt x="631825" y="263525"/>
                </a:lnTo>
                <a:lnTo>
                  <a:pt x="590550" y="263525"/>
                </a:lnTo>
                <a:lnTo>
                  <a:pt x="590550" y="228600"/>
                </a:lnTo>
                <a:lnTo>
                  <a:pt x="574675" y="228600"/>
                </a:lnTo>
                <a:lnTo>
                  <a:pt x="574675" y="200025"/>
                </a:lnTo>
                <a:lnTo>
                  <a:pt x="460375" y="200025"/>
                </a:lnTo>
                <a:lnTo>
                  <a:pt x="460375" y="152400"/>
                </a:lnTo>
                <a:lnTo>
                  <a:pt x="415925" y="152400"/>
                </a:lnTo>
                <a:lnTo>
                  <a:pt x="415925" y="133350"/>
                </a:lnTo>
                <a:lnTo>
                  <a:pt x="349250" y="133350"/>
                </a:lnTo>
                <a:lnTo>
                  <a:pt x="349250" y="120650"/>
                </a:lnTo>
                <a:lnTo>
                  <a:pt x="307975" y="120650"/>
                </a:lnTo>
                <a:lnTo>
                  <a:pt x="307975" y="98425"/>
                </a:lnTo>
                <a:lnTo>
                  <a:pt x="285750" y="98425"/>
                </a:lnTo>
                <a:lnTo>
                  <a:pt x="285750" y="76200"/>
                </a:lnTo>
                <a:lnTo>
                  <a:pt x="120650" y="76200"/>
                </a:lnTo>
                <a:lnTo>
                  <a:pt x="120650" y="53975"/>
                </a:lnTo>
                <a:lnTo>
                  <a:pt x="53975" y="53975"/>
                </a:lnTo>
                <a:lnTo>
                  <a:pt x="53975" y="38100"/>
                </a:lnTo>
                <a:lnTo>
                  <a:pt x="28575" y="38100"/>
                </a:lnTo>
                <a:lnTo>
                  <a:pt x="28575" y="0"/>
                </a:lnTo>
                <a:lnTo>
                  <a:pt x="0" y="0"/>
                </a:lnTo>
              </a:path>
            </a:pathLst>
          </a:custGeom>
          <a:noFill/>
          <a:ln w="28575">
            <a:solidFill>
              <a:srgbClr val="92D050"/>
            </a:solidFill>
            <a:miter lim="800000"/>
            <a:headEnd/>
            <a:tailEnd/>
          </a:ln>
        </p:spPr>
        <p:txBody>
          <a:bodyPr rtlCol="0" anchor="ctr"/>
          <a:lstStyle/>
          <a:p>
            <a:pPr algn="ctr"/>
            <a:endParaRPr lang="en-US" dirty="0"/>
          </a:p>
        </p:txBody>
      </p:sp>
      <p:grpSp>
        <p:nvGrpSpPr>
          <p:cNvPr id="150" name="Group 149">
            <a:extLst>
              <a:ext uri="{FF2B5EF4-FFF2-40B4-BE49-F238E27FC236}">
                <a16:creationId xmlns:a16="http://schemas.microsoft.com/office/drawing/2014/main" id="{8B58F000-D0A2-097C-1DB4-07D35F4C59E8}"/>
              </a:ext>
            </a:extLst>
          </p:cNvPr>
          <p:cNvGrpSpPr/>
          <p:nvPr/>
        </p:nvGrpSpPr>
        <p:grpSpPr>
          <a:xfrm>
            <a:off x="6673252" y="2187253"/>
            <a:ext cx="2001127" cy="403955"/>
            <a:chOff x="5343525" y="2314575"/>
            <a:chExt cx="1568450" cy="314325"/>
          </a:xfrm>
        </p:grpSpPr>
        <p:sp>
          <p:nvSpPr>
            <p:cNvPr id="149" name="Freeform 148">
              <a:extLst>
                <a:ext uri="{FF2B5EF4-FFF2-40B4-BE49-F238E27FC236}">
                  <a16:creationId xmlns:a16="http://schemas.microsoft.com/office/drawing/2014/main" id="{C9AB93AD-4F22-EF46-3EF2-70E8D6F295CD}"/>
                </a:ext>
              </a:extLst>
            </p:cNvPr>
            <p:cNvSpPr/>
            <p:nvPr/>
          </p:nvSpPr>
          <p:spPr bwMode="auto">
            <a:xfrm>
              <a:off x="5343525" y="2314575"/>
              <a:ext cx="546100" cy="196850"/>
            </a:xfrm>
            <a:custGeom>
              <a:avLst/>
              <a:gdLst>
                <a:gd name="connsiteX0" fmla="*/ 0 w 546100"/>
                <a:gd name="connsiteY0" fmla="*/ 0 h 196850"/>
                <a:gd name="connsiteX1" fmla="*/ 41275 w 546100"/>
                <a:gd name="connsiteY1" fmla="*/ 0 h 196850"/>
                <a:gd name="connsiteX2" fmla="*/ 41275 w 546100"/>
                <a:gd name="connsiteY2" fmla="*/ 34925 h 196850"/>
                <a:gd name="connsiteX3" fmla="*/ 73025 w 546100"/>
                <a:gd name="connsiteY3" fmla="*/ 34925 h 196850"/>
                <a:gd name="connsiteX4" fmla="*/ 73025 w 546100"/>
                <a:gd name="connsiteY4" fmla="*/ 69850 h 196850"/>
                <a:gd name="connsiteX5" fmla="*/ 168275 w 546100"/>
                <a:gd name="connsiteY5" fmla="*/ 69850 h 196850"/>
                <a:gd name="connsiteX6" fmla="*/ 168275 w 546100"/>
                <a:gd name="connsiteY6" fmla="*/ 69850 h 196850"/>
                <a:gd name="connsiteX7" fmla="*/ 168275 w 546100"/>
                <a:gd name="connsiteY7" fmla="*/ 88900 h 196850"/>
                <a:gd name="connsiteX8" fmla="*/ 209550 w 546100"/>
                <a:gd name="connsiteY8" fmla="*/ 88900 h 196850"/>
                <a:gd name="connsiteX9" fmla="*/ 209550 w 546100"/>
                <a:gd name="connsiteY9" fmla="*/ 101600 h 196850"/>
                <a:gd name="connsiteX10" fmla="*/ 209550 w 546100"/>
                <a:gd name="connsiteY10" fmla="*/ 101600 h 196850"/>
                <a:gd name="connsiteX11" fmla="*/ 234950 w 546100"/>
                <a:gd name="connsiteY11" fmla="*/ 101600 h 196850"/>
                <a:gd name="connsiteX12" fmla="*/ 234950 w 546100"/>
                <a:gd name="connsiteY12" fmla="*/ 101600 h 196850"/>
                <a:gd name="connsiteX13" fmla="*/ 234950 w 546100"/>
                <a:gd name="connsiteY13" fmla="*/ 127000 h 196850"/>
                <a:gd name="connsiteX14" fmla="*/ 298450 w 546100"/>
                <a:gd name="connsiteY14" fmla="*/ 127000 h 196850"/>
                <a:gd name="connsiteX15" fmla="*/ 298450 w 546100"/>
                <a:gd name="connsiteY15" fmla="*/ 127000 h 196850"/>
                <a:gd name="connsiteX16" fmla="*/ 298450 w 546100"/>
                <a:gd name="connsiteY16" fmla="*/ 127000 h 196850"/>
                <a:gd name="connsiteX17" fmla="*/ 298450 w 546100"/>
                <a:gd name="connsiteY17" fmla="*/ 146050 h 196850"/>
                <a:gd name="connsiteX18" fmla="*/ 393700 w 546100"/>
                <a:gd name="connsiteY18" fmla="*/ 146050 h 196850"/>
                <a:gd name="connsiteX19" fmla="*/ 393700 w 546100"/>
                <a:gd name="connsiteY19" fmla="*/ 158750 h 196850"/>
                <a:gd name="connsiteX20" fmla="*/ 485775 w 546100"/>
                <a:gd name="connsiteY20" fmla="*/ 158750 h 196850"/>
                <a:gd name="connsiteX21" fmla="*/ 485775 w 546100"/>
                <a:gd name="connsiteY21" fmla="*/ 196850 h 196850"/>
                <a:gd name="connsiteX22" fmla="*/ 546100 w 546100"/>
                <a:gd name="connsiteY22" fmla="*/ 19685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196850">
                  <a:moveTo>
                    <a:pt x="0" y="0"/>
                  </a:moveTo>
                  <a:lnTo>
                    <a:pt x="41275" y="0"/>
                  </a:lnTo>
                  <a:lnTo>
                    <a:pt x="41275" y="34925"/>
                  </a:lnTo>
                  <a:lnTo>
                    <a:pt x="73025" y="34925"/>
                  </a:lnTo>
                  <a:lnTo>
                    <a:pt x="73025" y="69850"/>
                  </a:lnTo>
                  <a:lnTo>
                    <a:pt x="168275" y="69850"/>
                  </a:lnTo>
                  <a:lnTo>
                    <a:pt x="168275" y="69850"/>
                  </a:lnTo>
                  <a:lnTo>
                    <a:pt x="168275" y="88900"/>
                  </a:lnTo>
                  <a:lnTo>
                    <a:pt x="209550" y="88900"/>
                  </a:lnTo>
                  <a:lnTo>
                    <a:pt x="209550" y="101600"/>
                  </a:lnTo>
                  <a:lnTo>
                    <a:pt x="209550" y="101600"/>
                  </a:lnTo>
                  <a:lnTo>
                    <a:pt x="234950" y="101600"/>
                  </a:lnTo>
                  <a:lnTo>
                    <a:pt x="234950" y="101600"/>
                  </a:lnTo>
                  <a:lnTo>
                    <a:pt x="234950" y="127000"/>
                  </a:lnTo>
                  <a:lnTo>
                    <a:pt x="298450" y="127000"/>
                  </a:lnTo>
                  <a:lnTo>
                    <a:pt x="298450" y="127000"/>
                  </a:lnTo>
                  <a:lnTo>
                    <a:pt x="298450" y="127000"/>
                  </a:lnTo>
                  <a:lnTo>
                    <a:pt x="298450" y="146050"/>
                  </a:lnTo>
                  <a:lnTo>
                    <a:pt x="393700" y="146050"/>
                  </a:lnTo>
                  <a:lnTo>
                    <a:pt x="393700" y="158750"/>
                  </a:lnTo>
                  <a:lnTo>
                    <a:pt x="485775" y="158750"/>
                  </a:lnTo>
                  <a:lnTo>
                    <a:pt x="485775" y="196850"/>
                  </a:lnTo>
                  <a:lnTo>
                    <a:pt x="546100" y="196850"/>
                  </a:lnTo>
                </a:path>
              </a:pathLst>
            </a:custGeom>
            <a:noFill/>
            <a:ln w="28575">
              <a:solidFill>
                <a:schemeClr val="accent4"/>
              </a:solidFill>
              <a:miter lim="800000"/>
              <a:headEnd/>
              <a:tailEnd/>
            </a:ln>
          </p:spPr>
          <p:txBody>
            <a:bodyPr rtlCol="0" anchor="ctr"/>
            <a:lstStyle/>
            <a:p>
              <a:pPr algn="ctr"/>
              <a:endParaRPr lang="en-US" dirty="0"/>
            </a:p>
          </p:txBody>
        </p:sp>
        <p:sp>
          <p:nvSpPr>
            <p:cNvPr id="148" name="Freeform 147">
              <a:extLst>
                <a:ext uri="{FF2B5EF4-FFF2-40B4-BE49-F238E27FC236}">
                  <a16:creationId xmlns:a16="http://schemas.microsoft.com/office/drawing/2014/main" id="{B6F7228F-9909-1DFB-1F96-500C98BAB57E}"/>
                </a:ext>
              </a:extLst>
            </p:cNvPr>
            <p:cNvSpPr/>
            <p:nvPr/>
          </p:nvSpPr>
          <p:spPr bwMode="auto">
            <a:xfrm>
              <a:off x="5870575" y="2527300"/>
              <a:ext cx="1041400" cy="101600"/>
            </a:xfrm>
            <a:custGeom>
              <a:avLst/>
              <a:gdLst>
                <a:gd name="connsiteX0" fmla="*/ 1041400 w 1041400"/>
                <a:gd name="connsiteY0" fmla="*/ 101600 h 101600"/>
                <a:gd name="connsiteX1" fmla="*/ 908050 w 1041400"/>
                <a:gd name="connsiteY1" fmla="*/ 101600 h 101600"/>
                <a:gd name="connsiteX2" fmla="*/ 908050 w 1041400"/>
                <a:gd name="connsiteY2" fmla="*/ 76200 h 101600"/>
                <a:gd name="connsiteX3" fmla="*/ 314325 w 1041400"/>
                <a:gd name="connsiteY3" fmla="*/ 76200 h 101600"/>
                <a:gd name="connsiteX4" fmla="*/ 314325 w 1041400"/>
                <a:gd name="connsiteY4" fmla="*/ 57150 h 101600"/>
                <a:gd name="connsiteX5" fmla="*/ 187325 w 1041400"/>
                <a:gd name="connsiteY5" fmla="*/ 57150 h 101600"/>
                <a:gd name="connsiteX6" fmla="*/ 187325 w 1041400"/>
                <a:gd name="connsiteY6" fmla="*/ 19050 h 101600"/>
                <a:gd name="connsiteX7" fmla="*/ 187325 w 1041400"/>
                <a:gd name="connsiteY7" fmla="*/ 19050 h 101600"/>
                <a:gd name="connsiteX8" fmla="*/ 171450 w 1041400"/>
                <a:gd name="connsiteY8" fmla="*/ 19050 h 101600"/>
                <a:gd name="connsiteX9" fmla="*/ 171450 w 1041400"/>
                <a:gd name="connsiteY9" fmla="*/ 19050 h 101600"/>
                <a:gd name="connsiteX10" fmla="*/ 171450 w 1041400"/>
                <a:gd name="connsiteY10" fmla="*/ 0 h 101600"/>
                <a:gd name="connsiteX11" fmla="*/ 0 w 1041400"/>
                <a:gd name="connsiteY11" fmla="*/ 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1400" h="101600">
                  <a:moveTo>
                    <a:pt x="1041400" y="101600"/>
                  </a:moveTo>
                  <a:lnTo>
                    <a:pt x="908050" y="101600"/>
                  </a:lnTo>
                  <a:lnTo>
                    <a:pt x="908050" y="76200"/>
                  </a:lnTo>
                  <a:lnTo>
                    <a:pt x="314325" y="76200"/>
                  </a:lnTo>
                  <a:lnTo>
                    <a:pt x="314325" y="57150"/>
                  </a:lnTo>
                  <a:lnTo>
                    <a:pt x="187325" y="57150"/>
                  </a:lnTo>
                  <a:lnTo>
                    <a:pt x="187325" y="19050"/>
                  </a:lnTo>
                  <a:lnTo>
                    <a:pt x="187325" y="19050"/>
                  </a:lnTo>
                  <a:lnTo>
                    <a:pt x="171450" y="19050"/>
                  </a:lnTo>
                  <a:lnTo>
                    <a:pt x="171450" y="19050"/>
                  </a:lnTo>
                  <a:lnTo>
                    <a:pt x="171450" y="0"/>
                  </a:lnTo>
                  <a:lnTo>
                    <a:pt x="0" y="0"/>
                  </a:lnTo>
                </a:path>
              </a:pathLst>
            </a:custGeom>
            <a:noFill/>
            <a:ln w="28575">
              <a:solidFill>
                <a:schemeClr val="accent4"/>
              </a:solidFill>
              <a:miter lim="800000"/>
              <a:headEnd/>
              <a:tailEnd/>
            </a:ln>
          </p:spPr>
          <p:txBody>
            <a:bodyPr rtlCol="0" anchor="ctr"/>
            <a:lstStyle/>
            <a:p>
              <a:pPr algn="ctr"/>
              <a:endParaRPr lang="en-US" dirty="0"/>
            </a:p>
          </p:txBody>
        </p:sp>
      </p:grpSp>
      <p:sp>
        <p:nvSpPr>
          <p:cNvPr id="153" name="Freeform 152">
            <a:extLst>
              <a:ext uri="{FF2B5EF4-FFF2-40B4-BE49-F238E27FC236}">
                <a16:creationId xmlns:a16="http://schemas.microsoft.com/office/drawing/2014/main" id="{37BD8713-3677-F41F-3A7B-615D2A11339A}"/>
              </a:ext>
            </a:extLst>
          </p:cNvPr>
          <p:cNvSpPr/>
          <p:nvPr/>
        </p:nvSpPr>
        <p:spPr bwMode="auto">
          <a:xfrm>
            <a:off x="9622282" y="2203575"/>
            <a:ext cx="1924161" cy="567169"/>
          </a:xfrm>
          <a:custGeom>
            <a:avLst/>
            <a:gdLst>
              <a:gd name="connsiteX0" fmla="*/ 1508125 w 1508125"/>
              <a:gd name="connsiteY0" fmla="*/ 441325 h 441325"/>
              <a:gd name="connsiteX1" fmla="*/ 1444625 w 1508125"/>
              <a:gd name="connsiteY1" fmla="*/ 441325 h 441325"/>
              <a:gd name="connsiteX2" fmla="*/ 1444625 w 1508125"/>
              <a:gd name="connsiteY2" fmla="*/ 409575 h 441325"/>
              <a:gd name="connsiteX3" fmla="*/ 1139825 w 1508125"/>
              <a:gd name="connsiteY3" fmla="*/ 409575 h 441325"/>
              <a:gd name="connsiteX4" fmla="*/ 1139825 w 1508125"/>
              <a:gd name="connsiteY4" fmla="*/ 387350 h 441325"/>
              <a:gd name="connsiteX5" fmla="*/ 981075 w 1508125"/>
              <a:gd name="connsiteY5" fmla="*/ 387350 h 441325"/>
              <a:gd name="connsiteX6" fmla="*/ 981075 w 1508125"/>
              <a:gd name="connsiteY6" fmla="*/ 358775 h 441325"/>
              <a:gd name="connsiteX7" fmla="*/ 885825 w 1508125"/>
              <a:gd name="connsiteY7" fmla="*/ 358775 h 441325"/>
              <a:gd name="connsiteX8" fmla="*/ 885825 w 1508125"/>
              <a:gd name="connsiteY8" fmla="*/ 358775 h 441325"/>
              <a:gd name="connsiteX9" fmla="*/ 885825 w 1508125"/>
              <a:gd name="connsiteY9" fmla="*/ 330200 h 441325"/>
              <a:gd name="connsiteX10" fmla="*/ 825500 w 1508125"/>
              <a:gd name="connsiteY10" fmla="*/ 330200 h 441325"/>
              <a:gd name="connsiteX11" fmla="*/ 825500 w 1508125"/>
              <a:gd name="connsiteY11" fmla="*/ 330200 h 441325"/>
              <a:gd name="connsiteX12" fmla="*/ 825500 w 1508125"/>
              <a:gd name="connsiteY12" fmla="*/ 301625 h 441325"/>
              <a:gd name="connsiteX13" fmla="*/ 615950 w 1508125"/>
              <a:gd name="connsiteY13" fmla="*/ 301625 h 441325"/>
              <a:gd name="connsiteX14" fmla="*/ 615950 w 1508125"/>
              <a:gd name="connsiteY14" fmla="*/ 279400 h 441325"/>
              <a:gd name="connsiteX15" fmla="*/ 615950 w 1508125"/>
              <a:gd name="connsiteY15" fmla="*/ 279400 h 441325"/>
              <a:gd name="connsiteX16" fmla="*/ 596900 w 1508125"/>
              <a:gd name="connsiteY16" fmla="*/ 260350 h 441325"/>
              <a:gd name="connsiteX17" fmla="*/ 555625 w 1508125"/>
              <a:gd name="connsiteY17" fmla="*/ 260350 h 441325"/>
              <a:gd name="connsiteX18" fmla="*/ 555625 w 1508125"/>
              <a:gd name="connsiteY18" fmla="*/ 260350 h 441325"/>
              <a:gd name="connsiteX19" fmla="*/ 555625 w 1508125"/>
              <a:gd name="connsiteY19" fmla="*/ 231775 h 441325"/>
              <a:gd name="connsiteX20" fmla="*/ 508000 w 1508125"/>
              <a:gd name="connsiteY20" fmla="*/ 231775 h 441325"/>
              <a:gd name="connsiteX21" fmla="*/ 508000 w 1508125"/>
              <a:gd name="connsiteY21" fmla="*/ 212725 h 441325"/>
              <a:gd name="connsiteX22" fmla="*/ 466725 w 1508125"/>
              <a:gd name="connsiteY22" fmla="*/ 212725 h 441325"/>
              <a:gd name="connsiteX23" fmla="*/ 466725 w 1508125"/>
              <a:gd name="connsiteY23" fmla="*/ 187325 h 441325"/>
              <a:gd name="connsiteX24" fmla="*/ 431800 w 1508125"/>
              <a:gd name="connsiteY24" fmla="*/ 187325 h 441325"/>
              <a:gd name="connsiteX25" fmla="*/ 431800 w 1508125"/>
              <a:gd name="connsiteY25" fmla="*/ 142875 h 441325"/>
              <a:gd name="connsiteX26" fmla="*/ 301625 w 1508125"/>
              <a:gd name="connsiteY26" fmla="*/ 142875 h 441325"/>
              <a:gd name="connsiteX27" fmla="*/ 301625 w 1508125"/>
              <a:gd name="connsiteY27" fmla="*/ 120650 h 441325"/>
              <a:gd name="connsiteX28" fmla="*/ 263525 w 1508125"/>
              <a:gd name="connsiteY28" fmla="*/ 120650 h 441325"/>
              <a:gd name="connsiteX29" fmla="*/ 263525 w 1508125"/>
              <a:gd name="connsiteY29" fmla="*/ 98425 h 441325"/>
              <a:gd name="connsiteX30" fmla="*/ 196850 w 1508125"/>
              <a:gd name="connsiteY30" fmla="*/ 98425 h 441325"/>
              <a:gd name="connsiteX31" fmla="*/ 196850 w 1508125"/>
              <a:gd name="connsiteY31" fmla="*/ 73025 h 441325"/>
              <a:gd name="connsiteX32" fmla="*/ 117475 w 1508125"/>
              <a:gd name="connsiteY32" fmla="*/ 73025 h 441325"/>
              <a:gd name="connsiteX33" fmla="*/ 117475 w 1508125"/>
              <a:gd name="connsiteY33" fmla="*/ 73025 h 441325"/>
              <a:gd name="connsiteX34" fmla="*/ 117475 w 1508125"/>
              <a:gd name="connsiteY34" fmla="*/ 47625 h 441325"/>
              <a:gd name="connsiteX35" fmla="*/ 0 w 1508125"/>
              <a:gd name="connsiteY35" fmla="*/ 47625 h 441325"/>
              <a:gd name="connsiteX36" fmla="*/ 0 w 1508125"/>
              <a:gd name="connsiteY36"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08125" h="441325">
                <a:moveTo>
                  <a:pt x="1508125" y="441325"/>
                </a:moveTo>
                <a:lnTo>
                  <a:pt x="1444625" y="441325"/>
                </a:lnTo>
                <a:lnTo>
                  <a:pt x="1444625" y="409575"/>
                </a:lnTo>
                <a:lnTo>
                  <a:pt x="1139825" y="409575"/>
                </a:lnTo>
                <a:lnTo>
                  <a:pt x="1139825" y="387350"/>
                </a:lnTo>
                <a:lnTo>
                  <a:pt x="981075" y="387350"/>
                </a:lnTo>
                <a:lnTo>
                  <a:pt x="981075" y="358775"/>
                </a:lnTo>
                <a:lnTo>
                  <a:pt x="885825" y="358775"/>
                </a:lnTo>
                <a:lnTo>
                  <a:pt x="885825" y="358775"/>
                </a:lnTo>
                <a:lnTo>
                  <a:pt x="885825" y="330200"/>
                </a:lnTo>
                <a:lnTo>
                  <a:pt x="825500" y="330200"/>
                </a:lnTo>
                <a:lnTo>
                  <a:pt x="825500" y="330200"/>
                </a:lnTo>
                <a:lnTo>
                  <a:pt x="825500" y="301625"/>
                </a:lnTo>
                <a:lnTo>
                  <a:pt x="615950" y="301625"/>
                </a:lnTo>
                <a:lnTo>
                  <a:pt x="615950" y="279400"/>
                </a:lnTo>
                <a:lnTo>
                  <a:pt x="615950" y="279400"/>
                </a:lnTo>
                <a:lnTo>
                  <a:pt x="596900" y="260350"/>
                </a:lnTo>
                <a:lnTo>
                  <a:pt x="555625" y="260350"/>
                </a:lnTo>
                <a:lnTo>
                  <a:pt x="555625" y="260350"/>
                </a:lnTo>
                <a:lnTo>
                  <a:pt x="555625" y="231775"/>
                </a:lnTo>
                <a:lnTo>
                  <a:pt x="508000" y="231775"/>
                </a:lnTo>
                <a:lnTo>
                  <a:pt x="508000" y="212725"/>
                </a:lnTo>
                <a:lnTo>
                  <a:pt x="466725" y="212725"/>
                </a:lnTo>
                <a:lnTo>
                  <a:pt x="466725" y="187325"/>
                </a:lnTo>
                <a:lnTo>
                  <a:pt x="431800" y="187325"/>
                </a:lnTo>
                <a:lnTo>
                  <a:pt x="431800" y="142875"/>
                </a:lnTo>
                <a:lnTo>
                  <a:pt x="301625" y="142875"/>
                </a:lnTo>
                <a:lnTo>
                  <a:pt x="301625" y="120650"/>
                </a:lnTo>
                <a:lnTo>
                  <a:pt x="263525" y="120650"/>
                </a:lnTo>
                <a:lnTo>
                  <a:pt x="263525" y="98425"/>
                </a:lnTo>
                <a:lnTo>
                  <a:pt x="196850" y="98425"/>
                </a:lnTo>
                <a:lnTo>
                  <a:pt x="196850" y="73025"/>
                </a:lnTo>
                <a:lnTo>
                  <a:pt x="117475" y="73025"/>
                </a:lnTo>
                <a:lnTo>
                  <a:pt x="117475" y="73025"/>
                </a:lnTo>
                <a:lnTo>
                  <a:pt x="117475" y="47625"/>
                </a:lnTo>
                <a:lnTo>
                  <a:pt x="0" y="47625"/>
                </a:lnTo>
                <a:lnTo>
                  <a:pt x="0" y="0"/>
                </a:lnTo>
              </a:path>
            </a:pathLst>
          </a:custGeom>
          <a:noFill/>
          <a:ln w="28575">
            <a:solidFill>
              <a:schemeClr val="accent5">
                <a:lumMod val="50000"/>
              </a:schemeClr>
            </a:solidFill>
            <a:miter lim="800000"/>
            <a:headEnd/>
            <a:tailEnd/>
          </a:ln>
        </p:spPr>
        <p:txBody>
          <a:bodyPr rtlCol="0" anchor="ctr"/>
          <a:lstStyle/>
          <a:p>
            <a:pPr algn="ctr"/>
            <a:endParaRPr lang="en-US" dirty="0"/>
          </a:p>
        </p:txBody>
      </p:sp>
      <p:sp>
        <p:nvSpPr>
          <p:cNvPr id="155" name="Freeform 154">
            <a:extLst>
              <a:ext uri="{FF2B5EF4-FFF2-40B4-BE49-F238E27FC236}">
                <a16:creationId xmlns:a16="http://schemas.microsoft.com/office/drawing/2014/main" id="{9C777DF7-D08D-F939-B2A5-26A040DEBC09}"/>
              </a:ext>
            </a:extLst>
          </p:cNvPr>
          <p:cNvSpPr/>
          <p:nvPr/>
        </p:nvSpPr>
        <p:spPr bwMode="auto">
          <a:xfrm>
            <a:off x="9541266" y="2191334"/>
            <a:ext cx="1984924" cy="367232"/>
          </a:xfrm>
          <a:custGeom>
            <a:avLst/>
            <a:gdLst>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43050 w 1543050"/>
              <a:gd name="connsiteY34" fmla="*/ 25400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27175 w 1543050"/>
              <a:gd name="connsiteY34" fmla="*/ 257175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43050 w 1543050"/>
              <a:gd name="connsiteY34" fmla="*/ 26035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4000 w 1543050"/>
              <a:gd name="connsiteY33" fmla="*/ 238125 h 282575"/>
              <a:gd name="connsiteX34" fmla="*/ 1543050 w 1543050"/>
              <a:gd name="connsiteY34" fmla="*/ 26035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4000 w 1543050"/>
              <a:gd name="connsiteY33" fmla="*/ 238125 h 282575"/>
              <a:gd name="connsiteX34" fmla="*/ 1520825 w 1543050"/>
              <a:gd name="connsiteY34" fmla="*/ 260350 h 282575"/>
              <a:gd name="connsiteX35" fmla="*/ 1543050 w 1543050"/>
              <a:gd name="connsiteY35" fmla="*/ 282575 h 282575"/>
              <a:gd name="connsiteX36" fmla="*/ 1543050 w 1543050"/>
              <a:gd name="connsiteY36" fmla="*/ 282575 h 282575"/>
              <a:gd name="connsiteX0" fmla="*/ 0 w 1546225"/>
              <a:gd name="connsiteY0" fmla="*/ 0 h 282575"/>
              <a:gd name="connsiteX1" fmla="*/ 98425 w 1546225"/>
              <a:gd name="connsiteY1" fmla="*/ 0 h 282575"/>
              <a:gd name="connsiteX2" fmla="*/ 98425 w 1546225"/>
              <a:gd name="connsiteY2" fmla="*/ 0 h 282575"/>
              <a:gd name="connsiteX3" fmla="*/ 98425 w 1546225"/>
              <a:gd name="connsiteY3" fmla="*/ 25400 h 282575"/>
              <a:gd name="connsiteX4" fmla="*/ 177800 w 1546225"/>
              <a:gd name="connsiteY4" fmla="*/ 25400 h 282575"/>
              <a:gd name="connsiteX5" fmla="*/ 177800 w 1546225"/>
              <a:gd name="connsiteY5" fmla="*/ 25400 h 282575"/>
              <a:gd name="connsiteX6" fmla="*/ 177800 w 1546225"/>
              <a:gd name="connsiteY6" fmla="*/ 41275 h 282575"/>
              <a:gd name="connsiteX7" fmla="*/ 177800 w 1546225"/>
              <a:gd name="connsiteY7" fmla="*/ 41275 h 282575"/>
              <a:gd name="connsiteX8" fmla="*/ 196850 w 1546225"/>
              <a:gd name="connsiteY8" fmla="*/ 60325 h 282575"/>
              <a:gd name="connsiteX9" fmla="*/ 396875 w 1546225"/>
              <a:gd name="connsiteY9" fmla="*/ 60325 h 282575"/>
              <a:gd name="connsiteX10" fmla="*/ 396875 w 1546225"/>
              <a:gd name="connsiteY10" fmla="*/ 60325 h 282575"/>
              <a:gd name="connsiteX11" fmla="*/ 396875 w 1546225"/>
              <a:gd name="connsiteY11" fmla="*/ 82550 h 282575"/>
              <a:gd name="connsiteX12" fmla="*/ 495300 w 1546225"/>
              <a:gd name="connsiteY12" fmla="*/ 82550 h 282575"/>
              <a:gd name="connsiteX13" fmla="*/ 495300 w 1546225"/>
              <a:gd name="connsiteY13" fmla="*/ 82550 h 282575"/>
              <a:gd name="connsiteX14" fmla="*/ 495300 w 1546225"/>
              <a:gd name="connsiteY14" fmla="*/ 101600 h 282575"/>
              <a:gd name="connsiteX15" fmla="*/ 584200 w 1546225"/>
              <a:gd name="connsiteY15" fmla="*/ 101600 h 282575"/>
              <a:gd name="connsiteX16" fmla="*/ 584200 w 1546225"/>
              <a:gd name="connsiteY16" fmla="*/ 101600 h 282575"/>
              <a:gd name="connsiteX17" fmla="*/ 584200 w 1546225"/>
              <a:gd name="connsiteY17" fmla="*/ 120650 h 282575"/>
              <a:gd name="connsiteX18" fmla="*/ 622300 w 1546225"/>
              <a:gd name="connsiteY18" fmla="*/ 120650 h 282575"/>
              <a:gd name="connsiteX19" fmla="*/ 622300 w 1546225"/>
              <a:gd name="connsiteY19" fmla="*/ 142875 h 282575"/>
              <a:gd name="connsiteX20" fmla="*/ 676275 w 1546225"/>
              <a:gd name="connsiteY20" fmla="*/ 142875 h 282575"/>
              <a:gd name="connsiteX21" fmla="*/ 676275 w 1546225"/>
              <a:gd name="connsiteY21" fmla="*/ 142875 h 282575"/>
              <a:gd name="connsiteX22" fmla="*/ 676275 w 1546225"/>
              <a:gd name="connsiteY22" fmla="*/ 161925 h 282575"/>
              <a:gd name="connsiteX23" fmla="*/ 800100 w 1546225"/>
              <a:gd name="connsiteY23" fmla="*/ 161925 h 282575"/>
              <a:gd name="connsiteX24" fmla="*/ 806450 w 1546225"/>
              <a:gd name="connsiteY24" fmla="*/ 168275 h 282575"/>
              <a:gd name="connsiteX25" fmla="*/ 1066800 w 1546225"/>
              <a:gd name="connsiteY25" fmla="*/ 168275 h 282575"/>
              <a:gd name="connsiteX26" fmla="*/ 1066800 w 1546225"/>
              <a:gd name="connsiteY26" fmla="*/ 187325 h 282575"/>
              <a:gd name="connsiteX27" fmla="*/ 1101725 w 1546225"/>
              <a:gd name="connsiteY27" fmla="*/ 187325 h 282575"/>
              <a:gd name="connsiteX28" fmla="*/ 1101725 w 1546225"/>
              <a:gd name="connsiteY28" fmla="*/ 209550 h 282575"/>
              <a:gd name="connsiteX29" fmla="*/ 1377950 w 1546225"/>
              <a:gd name="connsiteY29" fmla="*/ 209550 h 282575"/>
              <a:gd name="connsiteX30" fmla="*/ 1377950 w 1546225"/>
              <a:gd name="connsiteY30" fmla="*/ 209550 h 282575"/>
              <a:gd name="connsiteX31" fmla="*/ 1377950 w 1546225"/>
              <a:gd name="connsiteY31" fmla="*/ 238125 h 282575"/>
              <a:gd name="connsiteX32" fmla="*/ 1527175 w 1546225"/>
              <a:gd name="connsiteY32" fmla="*/ 238125 h 282575"/>
              <a:gd name="connsiteX33" fmla="*/ 1524000 w 1546225"/>
              <a:gd name="connsiteY33" fmla="*/ 238125 h 282575"/>
              <a:gd name="connsiteX34" fmla="*/ 1520825 w 1546225"/>
              <a:gd name="connsiteY34" fmla="*/ 260350 h 282575"/>
              <a:gd name="connsiteX35" fmla="*/ 1543050 w 1546225"/>
              <a:gd name="connsiteY35" fmla="*/ 282575 h 282575"/>
              <a:gd name="connsiteX36" fmla="*/ 1546225 w 1546225"/>
              <a:gd name="connsiteY36" fmla="*/ 254000 h 282575"/>
              <a:gd name="connsiteX0" fmla="*/ 0 w 1606550"/>
              <a:gd name="connsiteY0" fmla="*/ 0 h 371475"/>
              <a:gd name="connsiteX1" fmla="*/ 98425 w 1606550"/>
              <a:gd name="connsiteY1" fmla="*/ 0 h 371475"/>
              <a:gd name="connsiteX2" fmla="*/ 98425 w 1606550"/>
              <a:gd name="connsiteY2" fmla="*/ 0 h 371475"/>
              <a:gd name="connsiteX3" fmla="*/ 98425 w 1606550"/>
              <a:gd name="connsiteY3" fmla="*/ 25400 h 371475"/>
              <a:gd name="connsiteX4" fmla="*/ 177800 w 1606550"/>
              <a:gd name="connsiteY4" fmla="*/ 25400 h 371475"/>
              <a:gd name="connsiteX5" fmla="*/ 177800 w 1606550"/>
              <a:gd name="connsiteY5" fmla="*/ 25400 h 371475"/>
              <a:gd name="connsiteX6" fmla="*/ 177800 w 1606550"/>
              <a:gd name="connsiteY6" fmla="*/ 41275 h 371475"/>
              <a:gd name="connsiteX7" fmla="*/ 177800 w 1606550"/>
              <a:gd name="connsiteY7" fmla="*/ 41275 h 371475"/>
              <a:gd name="connsiteX8" fmla="*/ 196850 w 1606550"/>
              <a:gd name="connsiteY8" fmla="*/ 60325 h 371475"/>
              <a:gd name="connsiteX9" fmla="*/ 396875 w 1606550"/>
              <a:gd name="connsiteY9" fmla="*/ 60325 h 371475"/>
              <a:gd name="connsiteX10" fmla="*/ 396875 w 1606550"/>
              <a:gd name="connsiteY10" fmla="*/ 60325 h 371475"/>
              <a:gd name="connsiteX11" fmla="*/ 396875 w 1606550"/>
              <a:gd name="connsiteY11" fmla="*/ 82550 h 371475"/>
              <a:gd name="connsiteX12" fmla="*/ 495300 w 1606550"/>
              <a:gd name="connsiteY12" fmla="*/ 82550 h 371475"/>
              <a:gd name="connsiteX13" fmla="*/ 495300 w 1606550"/>
              <a:gd name="connsiteY13" fmla="*/ 82550 h 371475"/>
              <a:gd name="connsiteX14" fmla="*/ 495300 w 1606550"/>
              <a:gd name="connsiteY14" fmla="*/ 101600 h 371475"/>
              <a:gd name="connsiteX15" fmla="*/ 584200 w 1606550"/>
              <a:gd name="connsiteY15" fmla="*/ 101600 h 371475"/>
              <a:gd name="connsiteX16" fmla="*/ 584200 w 1606550"/>
              <a:gd name="connsiteY16" fmla="*/ 101600 h 371475"/>
              <a:gd name="connsiteX17" fmla="*/ 584200 w 1606550"/>
              <a:gd name="connsiteY17" fmla="*/ 120650 h 371475"/>
              <a:gd name="connsiteX18" fmla="*/ 622300 w 1606550"/>
              <a:gd name="connsiteY18" fmla="*/ 120650 h 371475"/>
              <a:gd name="connsiteX19" fmla="*/ 622300 w 1606550"/>
              <a:gd name="connsiteY19" fmla="*/ 142875 h 371475"/>
              <a:gd name="connsiteX20" fmla="*/ 676275 w 1606550"/>
              <a:gd name="connsiteY20" fmla="*/ 142875 h 371475"/>
              <a:gd name="connsiteX21" fmla="*/ 676275 w 1606550"/>
              <a:gd name="connsiteY21" fmla="*/ 142875 h 371475"/>
              <a:gd name="connsiteX22" fmla="*/ 676275 w 1606550"/>
              <a:gd name="connsiteY22" fmla="*/ 161925 h 371475"/>
              <a:gd name="connsiteX23" fmla="*/ 800100 w 1606550"/>
              <a:gd name="connsiteY23" fmla="*/ 161925 h 371475"/>
              <a:gd name="connsiteX24" fmla="*/ 806450 w 1606550"/>
              <a:gd name="connsiteY24" fmla="*/ 168275 h 371475"/>
              <a:gd name="connsiteX25" fmla="*/ 1066800 w 1606550"/>
              <a:gd name="connsiteY25" fmla="*/ 168275 h 371475"/>
              <a:gd name="connsiteX26" fmla="*/ 1066800 w 1606550"/>
              <a:gd name="connsiteY26" fmla="*/ 187325 h 371475"/>
              <a:gd name="connsiteX27" fmla="*/ 1101725 w 1606550"/>
              <a:gd name="connsiteY27" fmla="*/ 187325 h 371475"/>
              <a:gd name="connsiteX28" fmla="*/ 1101725 w 1606550"/>
              <a:gd name="connsiteY28" fmla="*/ 209550 h 371475"/>
              <a:gd name="connsiteX29" fmla="*/ 1377950 w 1606550"/>
              <a:gd name="connsiteY29" fmla="*/ 209550 h 371475"/>
              <a:gd name="connsiteX30" fmla="*/ 1377950 w 1606550"/>
              <a:gd name="connsiteY30" fmla="*/ 209550 h 371475"/>
              <a:gd name="connsiteX31" fmla="*/ 1377950 w 1606550"/>
              <a:gd name="connsiteY31" fmla="*/ 238125 h 371475"/>
              <a:gd name="connsiteX32" fmla="*/ 1527175 w 1606550"/>
              <a:gd name="connsiteY32" fmla="*/ 238125 h 371475"/>
              <a:gd name="connsiteX33" fmla="*/ 1524000 w 1606550"/>
              <a:gd name="connsiteY33" fmla="*/ 238125 h 371475"/>
              <a:gd name="connsiteX34" fmla="*/ 1520825 w 1606550"/>
              <a:gd name="connsiteY34" fmla="*/ 260350 h 371475"/>
              <a:gd name="connsiteX35" fmla="*/ 1606550 w 1606550"/>
              <a:gd name="connsiteY35" fmla="*/ 371475 h 371475"/>
              <a:gd name="connsiteX36" fmla="*/ 1546225 w 1606550"/>
              <a:gd name="connsiteY36" fmla="*/ 254000 h 371475"/>
              <a:gd name="connsiteX0" fmla="*/ 0 w 1606550"/>
              <a:gd name="connsiteY0" fmla="*/ 0 h 476250"/>
              <a:gd name="connsiteX1" fmla="*/ 98425 w 1606550"/>
              <a:gd name="connsiteY1" fmla="*/ 0 h 476250"/>
              <a:gd name="connsiteX2" fmla="*/ 98425 w 1606550"/>
              <a:gd name="connsiteY2" fmla="*/ 0 h 476250"/>
              <a:gd name="connsiteX3" fmla="*/ 98425 w 1606550"/>
              <a:gd name="connsiteY3" fmla="*/ 25400 h 476250"/>
              <a:gd name="connsiteX4" fmla="*/ 177800 w 1606550"/>
              <a:gd name="connsiteY4" fmla="*/ 25400 h 476250"/>
              <a:gd name="connsiteX5" fmla="*/ 177800 w 1606550"/>
              <a:gd name="connsiteY5" fmla="*/ 25400 h 476250"/>
              <a:gd name="connsiteX6" fmla="*/ 177800 w 1606550"/>
              <a:gd name="connsiteY6" fmla="*/ 41275 h 476250"/>
              <a:gd name="connsiteX7" fmla="*/ 177800 w 1606550"/>
              <a:gd name="connsiteY7" fmla="*/ 41275 h 476250"/>
              <a:gd name="connsiteX8" fmla="*/ 196850 w 1606550"/>
              <a:gd name="connsiteY8" fmla="*/ 60325 h 476250"/>
              <a:gd name="connsiteX9" fmla="*/ 396875 w 1606550"/>
              <a:gd name="connsiteY9" fmla="*/ 60325 h 476250"/>
              <a:gd name="connsiteX10" fmla="*/ 396875 w 1606550"/>
              <a:gd name="connsiteY10" fmla="*/ 60325 h 476250"/>
              <a:gd name="connsiteX11" fmla="*/ 396875 w 1606550"/>
              <a:gd name="connsiteY11" fmla="*/ 82550 h 476250"/>
              <a:gd name="connsiteX12" fmla="*/ 495300 w 1606550"/>
              <a:gd name="connsiteY12" fmla="*/ 82550 h 476250"/>
              <a:gd name="connsiteX13" fmla="*/ 495300 w 1606550"/>
              <a:gd name="connsiteY13" fmla="*/ 82550 h 476250"/>
              <a:gd name="connsiteX14" fmla="*/ 495300 w 1606550"/>
              <a:gd name="connsiteY14" fmla="*/ 101600 h 476250"/>
              <a:gd name="connsiteX15" fmla="*/ 584200 w 1606550"/>
              <a:gd name="connsiteY15" fmla="*/ 101600 h 476250"/>
              <a:gd name="connsiteX16" fmla="*/ 584200 w 1606550"/>
              <a:gd name="connsiteY16" fmla="*/ 101600 h 476250"/>
              <a:gd name="connsiteX17" fmla="*/ 584200 w 1606550"/>
              <a:gd name="connsiteY17" fmla="*/ 120650 h 476250"/>
              <a:gd name="connsiteX18" fmla="*/ 622300 w 1606550"/>
              <a:gd name="connsiteY18" fmla="*/ 120650 h 476250"/>
              <a:gd name="connsiteX19" fmla="*/ 622300 w 1606550"/>
              <a:gd name="connsiteY19" fmla="*/ 142875 h 476250"/>
              <a:gd name="connsiteX20" fmla="*/ 676275 w 1606550"/>
              <a:gd name="connsiteY20" fmla="*/ 142875 h 476250"/>
              <a:gd name="connsiteX21" fmla="*/ 676275 w 1606550"/>
              <a:gd name="connsiteY21" fmla="*/ 142875 h 476250"/>
              <a:gd name="connsiteX22" fmla="*/ 676275 w 1606550"/>
              <a:gd name="connsiteY22" fmla="*/ 161925 h 476250"/>
              <a:gd name="connsiteX23" fmla="*/ 800100 w 1606550"/>
              <a:gd name="connsiteY23" fmla="*/ 161925 h 476250"/>
              <a:gd name="connsiteX24" fmla="*/ 806450 w 1606550"/>
              <a:gd name="connsiteY24" fmla="*/ 168275 h 476250"/>
              <a:gd name="connsiteX25" fmla="*/ 1066800 w 1606550"/>
              <a:gd name="connsiteY25" fmla="*/ 168275 h 476250"/>
              <a:gd name="connsiteX26" fmla="*/ 1066800 w 1606550"/>
              <a:gd name="connsiteY26" fmla="*/ 187325 h 476250"/>
              <a:gd name="connsiteX27" fmla="*/ 1101725 w 1606550"/>
              <a:gd name="connsiteY27" fmla="*/ 187325 h 476250"/>
              <a:gd name="connsiteX28" fmla="*/ 1101725 w 1606550"/>
              <a:gd name="connsiteY28" fmla="*/ 209550 h 476250"/>
              <a:gd name="connsiteX29" fmla="*/ 1377950 w 1606550"/>
              <a:gd name="connsiteY29" fmla="*/ 209550 h 476250"/>
              <a:gd name="connsiteX30" fmla="*/ 1377950 w 1606550"/>
              <a:gd name="connsiteY30" fmla="*/ 209550 h 476250"/>
              <a:gd name="connsiteX31" fmla="*/ 1377950 w 1606550"/>
              <a:gd name="connsiteY31" fmla="*/ 238125 h 476250"/>
              <a:gd name="connsiteX32" fmla="*/ 1527175 w 1606550"/>
              <a:gd name="connsiteY32" fmla="*/ 238125 h 476250"/>
              <a:gd name="connsiteX33" fmla="*/ 1524000 w 1606550"/>
              <a:gd name="connsiteY33" fmla="*/ 238125 h 476250"/>
              <a:gd name="connsiteX34" fmla="*/ 1584325 w 1606550"/>
              <a:gd name="connsiteY34" fmla="*/ 476250 h 476250"/>
              <a:gd name="connsiteX35" fmla="*/ 1606550 w 1606550"/>
              <a:gd name="connsiteY35" fmla="*/ 371475 h 476250"/>
              <a:gd name="connsiteX36" fmla="*/ 1546225 w 1606550"/>
              <a:gd name="connsiteY36" fmla="*/ 254000 h 476250"/>
              <a:gd name="connsiteX0" fmla="*/ 0 w 1701800"/>
              <a:gd name="connsiteY0" fmla="*/ 0 h 476250"/>
              <a:gd name="connsiteX1" fmla="*/ 98425 w 1701800"/>
              <a:gd name="connsiteY1" fmla="*/ 0 h 476250"/>
              <a:gd name="connsiteX2" fmla="*/ 98425 w 1701800"/>
              <a:gd name="connsiteY2" fmla="*/ 0 h 476250"/>
              <a:gd name="connsiteX3" fmla="*/ 98425 w 1701800"/>
              <a:gd name="connsiteY3" fmla="*/ 25400 h 476250"/>
              <a:gd name="connsiteX4" fmla="*/ 177800 w 1701800"/>
              <a:gd name="connsiteY4" fmla="*/ 25400 h 476250"/>
              <a:gd name="connsiteX5" fmla="*/ 177800 w 1701800"/>
              <a:gd name="connsiteY5" fmla="*/ 25400 h 476250"/>
              <a:gd name="connsiteX6" fmla="*/ 177800 w 1701800"/>
              <a:gd name="connsiteY6" fmla="*/ 41275 h 476250"/>
              <a:gd name="connsiteX7" fmla="*/ 177800 w 1701800"/>
              <a:gd name="connsiteY7" fmla="*/ 41275 h 476250"/>
              <a:gd name="connsiteX8" fmla="*/ 196850 w 1701800"/>
              <a:gd name="connsiteY8" fmla="*/ 60325 h 476250"/>
              <a:gd name="connsiteX9" fmla="*/ 396875 w 1701800"/>
              <a:gd name="connsiteY9" fmla="*/ 60325 h 476250"/>
              <a:gd name="connsiteX10" fmla="*/ 396875 w 1701800"/>
              <a:gd name="connsiteY10" fmla="*/ 60325 h 476250"/>
              <a:gd name="connsiteX11" fmla="*/ 396875 w 1701800"/>
              <a:gd name="connsiteY11" fmla="*/ 82550 h 476250"/>
              <a:gd name="connsiteX12" fmla="*/ 495300 w 1701800"/>
              <a:gd name="connsiteY12" fmla="*/ 82550 h 476250"/>
              <a:gd name="connsiteX13" fmla="*/ 495300 w 1701800"/>
              <a:gd name="connsiteY13" fmla="*/ 82550 h 476250"/>
              <a:gd name="connsiteX14" fmla="*/ 495300 w 1701800"/>
              <a:gd name="connsiteY14" fmla="*/ 101600 h 476250"/>
              <a:gd name="connsiteX15" fmla="*/ 584200 w 1701800"/>
              <a:gd name="connsiteY15" fmla="*/ 101600 h 476250"/>
              <a:gd name="connsiteX16" fmla="*/ 584200 w 1701800"/>
              <a:gd name="connsiteY16" fmla="*/ 101600 h 476250"/>
              <a:gd name="connsiteX17" fmla="*/ 584200 w 1701800"/>
              <a:gd name="connsiteY17" fmla="*/ 120650 h 476250"/>
              <a:gd name="connsiteX18" fmla="*/ 622300 w 1701800"/>
              <a:gd name="connsiteY18" fmla="*/ 120650 h 476250"/>
              <a:gd name="connsiteX19" fmla="*/ 622300 w 1701800"/>
              <a:gd name="connsiteY19" fmla="*/ 142875 h 476250"/>
              <a:gd name="connsiteX20" fmla="*/ 676275 w 1701800"/>
              <a:gd name="connsiteY20" fmla="*/ 142875 h 476250"/>
              <a:gd name="connsiteX21" fmla="*/ 676275 w 1701800"/>
              <a:gd name="connsiteY21" fmla="*/ 142875 h 476250"/>
              <a:gd name="connsiteX22" fmla="*/ 676275 w 1701800"/>
              <a:gd name="connsiteY22" fmla="*/ 161925 h 476250"/>
              <a:gd name="connsiteX23" fmla="*/ 800100 w 1701800"/>
              <a:gd name="connsiteY23" fmla="*/ 161925 h 476250"/>
              <a:gd name="connsiteX24" fmla="*/ 806450 w 1701800"/>
              <a:gd name="connsiteY24" fmla="*/ 168275 h 476250"/>
              <a:gd name="connsiteX25" fmla="*/ 1066800 w 1701800"/>
              <a:gd name="connsiteY25" fmla="*/ 168275 h 476250"/>
              <a:gd name="connsiteX26" fmla="*/ 1066800 w 1701800"/>
              <a:gd name="connsiteY26" fmla="*/ 187325 h 476250"/>
              <a:gd name="connsiteX27" fmla="*/ 1101725 w 1701800"/>
              <a:gd name="connsiteY27" fmla="*/ 187325 h 476250"/>
              <a:gd name="connsiteX28" fmla="*/ 1101725 w 1701800"/>
              <a:gd name="connsiteY28" fmla="*/ 209550 h 476250"/>
              <a:gd name="connsiteX29" fmla="*/ 1377950 w 1701800"/>
              <a:gd name="connsiteY29" fmla="*/ 209550 h 476250"/>
              <a:gd name="connsiteX30" fmla="*/ 1377950 w 1701800"/>
              <a:gd name="connsiteY30" fmla="*/ 209550 h 476250"/>
              <a:gd name="connsiteX31" fmla="*/ 1377950 w 1701800"/>
              <a:gd name="connsiteY31" fmla="*/ 238125 h 476250"/>
              <a:gd name="connsiteX32" fmla="*/ 1527175 w 1701800"/>
              <a:gd name="connsiteY32" fmla="*/ 238125 h 476250"/>
              <a:gd name="connsiteX33" fmla="*/ 1524000 w 1701800"/>
              <a:gd name="connsiteY33" fmla="*/ 238125 h 476250"/>
              <a:gd name="connsiteX34" fmla="*/ 1584325 w 1701800"/>
              <a:gd name="connsiteY34" fmla="*/ 476250 h 476250"/>
              <a:gd name="connsiteX35" fmla="*/ 1606550 w 1701800"/>
              <a:gd name="connsiteY35" fmla="*/ 371475 h 476250"/>
              <a:gd name="connsiteX36" fmla="*/ 1701800 w 1701800"/>
              <a:gd name="connsiteY36" fmla="*/ 361950 h 476250"/>
              <a:gd name="connsiteX0" fmla="*/ 0 w 1701800"/>
              <a:gd name="connsiteY0" fmla="*/ 0 h 371475"/>
              <a:gd name="connsiteX1" fmla="*/ 98425 w 1701800"/>
              <a:gd name="connsiteY1" fmla="*/ 0 h 371475"/>
              <a:gd name="connsiteX2" fmla="*/ 98425 w 1701800"/>
              <a:gd name="connsiteY2" fmla="*/ 0 h 371475"/>
              <a:gd name="connsiteX3" fmla="*/ 98425 w 1701800"/>
              <a:gd name="connsiteY3" fmla="*/ 25400 h 371475"/>
              <a:gd name="connsiteX4" fmla="*/ 177800 w 1701800"/>
              <a:gd name="connsiteY4" fmla="*/ 25400 h 371475"/>
              <a:gd name="connsiteX5" fmla="*/ 177800 w 1701800"/>
              <a:gd name="connsiteY5" fmla="*/ 25400 h 371475"/>
              <a:gd name="connsiteX6" fmla="*/ 177800 w 1701800"/>
              <a:gd name="connsiteY6" fmla="*/ 41275 h 371475"/>
              <a:gd name="connsiteX7" fmla="*/ 177800 w 1701800"/>
              <a:gd name="connsiteY7" fmla="*/ 41275 h 371475"/>
              <a:gd name="connsiteX8" fmla="*/ 196850 w 1701800"/>
              <a:gd name="connsiteY8" fmla="*/ 60325 h 371475"/>
              <a:gd name="connsiteX9" fmla="*/ 396875 w 1701800"/>
              <a:gd name="connsiteY9" fmla="*/ 60325 h 371475"/>
              <a:gd name="connsiteX10" fmla="*/ 396875 w 1701800"/>
              <a:gd name="connsiteY10" fmla="*/ 60325 h 371475"/>
              <a:gd name="connsiteX11" fmla="*/ 396875 w 1701800"/>
              <a:gd name="connsiteY11" fmla="*/ 82550 h 371475"/>
              <a:gd name="connsiteX12" fmla="*/ 495300 w 1701800"/>
              <a:gd name="connsiteY12" fmla="*/ 82550 h 371475"/>
              <a:gd name="connsiteX13" fmla="*/ 495300 w 1701800"/>
              <a:gd name="connsiteY13" fmla="*/ 82550 h 371475"/>
              <a:gd name="connsiteX14" fmla="*/ 495300 w 1701800"/>
              <a:gd name="connsiteY14" fmla="*/ 101600 h 371475"/>
              <a:gd name="connsiteX15" fmla="*/ 584200 w 1701800"/>
              <a:gd name="connsiteY15" fmla="*/ 101600 h 371475"/>
              <a:gd name="connsiteX16" fmla="*/ 584200 w 1701800"/>
              <a:gd name="connsiteY16" fmla="*/ 101600 h 371475"/>
              <a:gd name="connsiteX17" fmla="*/ 584200 w 1701800"/>
              <a:gd name="connsiteY17" fmla="*/ 120650 h 371475"/>
              <a:gd name="connsiteX18" fmla="*/ 622300 w 1701800"/>
              <a:gd name="connsiteY18" fmla="*/ 120650 h 371475"/>
              <a:gd name="connsiteX19" fmla="*/ 622300 w 1701800"/>
              <a:gd name="connsiteY19" fmla="*/ 142875 h 371475"/>
              <a:gd name="connsiteX20" fmla="*/ 676275 w 1701800"/>
              <a:gd name="connsiteY20" fmla="*/ 142875 h 371475"/>
              <a:gd name="connsiteX21" fmla="*/ 676275 w 1701800"/>
              <a:gd name="connsiteY21" fmla="*/ 142875 h 371475"/>
              <a:gd name="connsiteX22" fmla="*/ 676275 w 1701800"/>
              <a:gd name="connsiteY22" fmla="*/ 161925 h 371475"/>
              <a:gd name="connsiteX23" fmla="*/ 800100 w 1701800"/>
              <a:gd name="connsiteY23" fmla="*/ 161925 h 371475"/>
              <a:gd name="connsiteX24" fmla="*/ 806450 w 1701800"/>
              <a:gd name="connsiteY24" fmla="*/ 168275 h 371475"/>
              <a:gd name="connsiteX25" fmla="*/ 1066800 w 1701800"/>
              <a:gd name="connsiteY25" fmla="*/ 168275 h 371475"/>
              <a:gd name="connsiteX26" fmla="*/ 1066800 w 1701800"/>
              <a:gd name="connsiteY26" fmla="*/ 187325 h 371475"/>
              <a:gd name="connsiteX27" fmla="*/ 1101725 w 1701800"/>
              <a:gd name="connsiteY27" fmla="*/ 187325 h 371475"/>
              <a:gd name="connsiteX28" fmla="*/ 1101725 w 1701800"/>
              <a:gd name="connsiteY28" fmla="*/ 209550 h 371475"/>
              <a:gd name="connsiteX29" fmla="*/ 1377950 w 1701800"/>
              <a:gd name="connsiteY29" fmla="*/ 209550 h 371475"/>
              <a:gd name="connsiteX30" fmla="*/ 1377950 w 1701800"/>
              <a:gd name="connsiteY30" fmla="*/ 209550 h 371475"/>
              <a:gd name="connsiteX31" fmla="*/ 1377950 w 1701800"/>
              <a:gd name="connsiteY31" fmla="*/ 238125 h 371475"/>
              <a:gd name="connsiteX32" fmla="*/ 1527175 w 1701800"/>
              <a:gd name="connsiteY32" fmla="*/ 238125 h 371475"/>
              <a:gd name="connsiteX33" fmla="*/ 1524000 w 1701800"/>
              <a:gd name="connsiteY33" fmla="*/ 238125 h 371475"/>
              <a:gd name="connsiteX34" fmla="*/ 1530350 w 1701800"/>
              <a:gd name="connsiteY34" fmla="*/ 263525 h 371475"/>
              <a:gd name="connsiteX35" fmla="*/ 1606550 w 1701800"/>
              <a:gd name="connsiteY35" fmla="*/ 371475 h 371475"/>
              <a:gd name="connsiteX36" fmla="*/ 1701800 w 1701800"/>
              <a:gd name="connsiteY36" fmla="*/ 361950 h 371475"/>
              <a:gd name="connsiteX0" fmla="*/ 0 w 1701800"/>
              <a:gd name="connsiteY0" fmla="*/ 0 h 361950"/>
              <a:gd name="connsiteX1" fmla="*/ 98425 w 1701800"/>
              <a:gd name="connsiteY1" fmla="*/ 0 h 361950"/>
              <a:gd name="connsiteX2" fmla="*/ 98425 w 1701800"/>
              <a:gd name="connsiteY2" fmla="*/ 0 h 361950"/>
              <a:gd name="connsiteX3" fmla="*/ 98425 w 1701800"/>
              <a:gd name="connsiteY3" fmla="*/ 25400 h 361950"/>
              <a:gd name="connsiteX4" fmla="*/ 177800 w 1701800"/>
              <a:gd name="connsiteY4" fmla="*/ 25400 h 361950"/>
              <a:gd name="connsiteX5" fmla="*/ 177800 w 1701800"/>
              <a:gd name="connsiteY5" fmla="*/ 25400 h 361950"/>
              <a:gd name="connsiteX6" fmla="*/ 177800 w 1701800"/>
              <a:gd name="connsiteY6" fmla="*/ 41275 h 361950"/>
              <a:gd name="connsiteX7" fmla="*/ 177800 w 1701800"/>
              <a:gd name="connsiteY7" fmla="*/ 41275 h 361950"/>
              <a:gd name="connsiteX8" fmla="*/ 196850 w 1701800"/>
              <a:gd name="connsiteY8" fmla="*/ 60325 h 361950"/>
              <a:gd name="connsiteX9" fmla="*/ 396875 w 1701800"/>
              <a:gd name="connsiteY9" fmla="*/ 60325 h 361950"/>
              <a:gd name="connsiteX10" fmla="*/ 396875 w 1701800"/>
              <a:gd name="connsiteY10" fmla="*/ 60325 h 361950"/>
              <a:gd name="connsiteX11" fmla="*/ 396875 w 1701800"/>
              <a:gd name="connsiteY11" fmla="*/ 82550 h 361950"/>
              <a:gd name="connsiteX12" fmla="*/ 495300 w 1701800"/>
              <a:gd name="connsiteY12" fmla="*/ 82550 h 361950"/>
              <a:gd name="connsiteX13" fmla="*/ 495300 w 1701800"/>
              <a:gd name="connsiteY13" fmla="*/ 82550 h 361950"/>
              <a:gd name="connsiteX14" fmla="*/ 495300 w 1701800"/>
              <a:gd name="connsiteY14" fmla="*/ 101600 h 361950"/>
              <a:gd name="connsiteX15" fmla="*/ 584200 w 1701800"/>
              <a:gd name="connsiteY15" fmla="*/ 101600 h 361950"/>
              <a:gd name="connsiteX16" fmla="*/ 584200 w 1701800"/>
              <a:gd name="connsiteY16" fmla="*/ 101600 h 361950"/>
              <a:gd name="connsiteX17" fmla="*/ 584200 w 1701800"/>
              <a:gd name="connsiteY17" fmla="*/ 120650 h 361950"/>
              <a:gd name="connsiteX18" fmla="*/ 622300 w 1701800"/>
              <a:gd name="connsiteY18" fmla="*/ 120650 h 361950"/>
              <a:gd name="connsiteX19" fmla="*/ 622300 w 1701800"/>
              <a:gd name="connsiteY19" fmla="*/ 142875 h 361950"/>
              <a:gd name="connsiteX20" fmla="*/ 676275 w 1701800"/>
              <a:gd name="connsiteY20" fmla="*/ 142875 h 361950"/>
              <a:gd name="connsiteX21" fmla="*/ 676275 w 1701800"/>
              <a:gd name="connsiteY21" fmla="*/ 142875 h 361950"/>
              <a:gd name="connsiteX22" fmla="*/ 676275 w 1701800"/>
              <a:gd name="connsiteY22" fmla="*/ 161925 h 361950"/>
              <a:gd name="connsiteX23" fmla="*/ 800100 w 1701800"/>
              <a:gd name="connsiteY23" fmla="*/ 161925 h 361950"/>
              <a:gd name="connsiteX24" fmla="*/ 806450 w 1701800"/>
              <a:gd name="connsiteY24" fmla="*/ 168275 h 361950"/>
              <a:gd name="connsiteX25" fmla="*/ 1066800 w 1701800"/>
              <a:gd name="connsiteY25" fmla="*/ 168275 h 361950"/>
              <a:gd name="connsiteX26" fmla="*/ 1066800 w 1701800"/>
              <a:gd name="connsiteY26" fmla="*/ 187325 h 361950"/>
              <a:gd name="connsiteX27" fmla="*/ 1101725 w 1701800"/>
              <a:gd name="connsiteY27" fmla="*/ 187325 h 361950"/>
              <a:gd name="connsiteX28" fmla="*/ 1101725 w 1701800"/>
              <a:gd name="connsiteY28" fmla="*/ 209550 h 361950"/>
              <a:gd name="connsiteX29" fmla="*/ 1377950 w 1701800"/>
              <a:gd name="connsiteY29" fmla="*/ 209550 h 361950"/>
              <a:gd name="connsiteX30" fmla="*/ 1377950 w 1701800"/>
              <a:gd name="connsiteY30" fmla="*/ 209550 h 361950"/>
              <a:gd name="connsiteX31" fmla="*/ 1377950 w 1701800"/>
              <a:gd name="connsiteY31" fmla="*/ 238125 h 361950"/>
              <a:gd name="connsiteX32" fmla="*/ 1527175 w 1701800"/>
              <a:gd name="connsiteY32" fmla="*/ 238125 h 361950"/>
              <a:gd name="connsiteX33" fmla="*/ 1524000 w 1701800"/>
              <a:gd name="connsiteY33" fmla="*/ 238125 h 361950"/>
              <a:gd name="connsiteX34" fmla="*/ 1530350 w 1701800"/>
              <a:gd name="connsiteY34" fmla="*/ 263525 h 361950"/>
              <a:gd name="connsiteX35" fmla="*/ 1555750 w 1701800"/>
              <a:gd name="connsiteY35" fmla="*/ 263525 h 361950"/>
              <a:gd name="connsiteX36" fmla="*/ 1701800 w 1701800"/>
              <a:gd name="connsiteY36" fmla="*/ 361950 h 361950"/>
              <a:gd name="connsiteX0" fmla="*/ 0 w 1555750"/>
              <a:gd name="connsiteY0" fmla="*/ 0 h 285750"/>
              <a:gd name="connsiteX1" fmla="*/ 98425 w 1555750"/>
              <a:gd name="connsiteY1" fmla="*/ 0 h 285750"/>
              <a:gd name="connsiteX2" fmla="*/ 98425 w 1555750"/>
              <a:gd name="connsiteY2" fmla="*/ 0 h 285750"/>
              <a:gd name="connsiteX3" fmla="*/ 98425 w 1555750"/>
              <a:gd name="connsiteY3" fmla="*/ 25400 h 285750"/>
              <a:gd name="connsiteX4" fmla="*/ 177800 w 1555750"/>
              <a:gd name="connsiteY4" fmla="*/ 25400 h 285750"/>
              <a:gd name="connsiteX5" fmla="*/ 177800 w 1555750"/>
              <a:gd name="connsiteY5" fmla="*/ 25400 h 285750"/>
              <a:gd name="connsiteX6" fmla="*/ 177800 w 1555750"/>
              <a:gd name="connsiteY6" fmla="*/ 41275 h 285750"/>
              <a:gd name="connsiteX7" fmla="*/ 177800 w 1555750"/>
              <a:gd name="connsiteY7" fmla="*/ 41275 h 285750"/>
              <a:gd name="connsiteX8" fmla="*/ 196850 w 1555750"/>
              <a:gd name="connsiteY8" fmla="*/ 60325 h 285750"/>
              <a:gd name="connsiteX9" fmla="*/ 396875 w 1555750"/>
              <a:gd name="connsiteY9" fmla="*/ 60325 h 285750"/>
              <a:gd name="connsiteX10" fmla="*/ 396875 w 1555750"/>
              <a:gd name="connsiteY10" fmla="*/ 60325 h 285750"/>
              <a:gd name="connsiteX11" fmla="*/ 396875 w 1555750"/>
              <a:gd name="connsiteY11" fmla="*/ 82550 h 285750"/>
              <a:gd name="connsiteX12" fmla="*/ 495300 w 1555750"/>
              <a:gd name="connsiteY12" fmla="*/ 82550 h 285750"/>
              <a:gd name="connsiteX13" fmla="*/ 495300 w 1555750"/>
              <a:gd name="connsiteY13" fmla="*/ 82550 h 285750"/>
              <a:gd name="connsiteX14" fmla="*/ 495300 w 1555750"/>
              <a:gd name="connsiteY14" fmla="*/ 101600 h 285750"/>
              <a:gd name="connsiteX15" fmla="*/ 584200 w 1555750"/>
              <a:gd name="connsiteY15" fmla="*/ 101600 h 285750"/>
              <a:gd name="connsiteX16" fmla="*/ 584200 w 1555750"/>
              <a:gd name="connsiteY16" fmla="*/ 101600 h 285750"/>
              <a:gd name="connsiteX17" fmla="*/ 584200 w 1555750"/>
              <a:gd name="connsiteY17" fmla="*/ 120650 h 285750"/>
              <a:gd name="connsiteX18" fmla="*/ 622300 w 1555750"/>
              <a:gd name="connsiteY18" fmla="*/ 120650 h 285750"/>
              <a:gd name="connsiteX19" fmla="*/ 622300 w 1555750"/>
              <a:gd name="connsiteY19" fmla="*/ 142875 h 285750"/>
              <a:gd name="connsiteX20" fmla="*/ 676275 w 1555750"/>
              <a:gd name="connsiteY20" fmla="*/ 142875 h 285750"/>
              <a:gd name="connsiteX21" fmla="*/ 676275 w 1555750"/>
              <a:gd name="connsiteY21" fmla="*/ 142875 h 285750"/>
              <a:gd name="connsiteX22" fmla="*/ 676275 w 1555750"/>
              <a:gd name="connsiteY22" fmla="*/ 161925 h 285750"/>
              <a:gd name="connsiteX23" fmla="*/ 800100 w 1555750"/>
              <a:gd name="connsiteY23" fmla="*/ 161925 h 285750"/>
              <a:gd name="connsiteX24" fmla="*/ 806450 w 1555750"/>
              <a:gd name="connsiteY24" fmla="*/ 168275 h 285750"/>
              <a:gd name="connsiteX25" fmla="*/ 1066800 w 1555750"/>
              <a:gd name="connsiteY25" fmla="*/ 168275 h 285750"/>
              <a:gd name="connsiteX26" fmla="*/ 1066800 w 1555750"/>
              <a:gd name="connsiteY26" fmla="*/ 187325 h 285750"/>
              <a:gd name="connsiteX27" fmla="*/ 1101725 w 1555750"/>
              <a:gd name="connsiteY27" fmla="*/ 187325 h 285750"/>
              <a:gd name="connsiteX28" fmla="*/ 1101725 w 1555750"/>
              <a:gd name="connsiteY28" fmla="*/ 209550 h 285750"/>
              <a:gd name="connsiteX29" fmla="*/ 1377950 w 1555750"/>
              <a:gd name="connsiteY29" fmla="*/ 209550 h 285750"/>
              <a:gd name="connsiteX30" fmla="*/ 1377950 w 1555750"/>
              <a:gd name="connsiteY30" fmla="*/ 209550 h 285750"/>
              <a:gd name="connsiteX31" fmla="*/ 1377950 w 1555750"/>
              <a:gd name="connsiteY31" fmla="*/ 238125 h 285750"/>
              <a:gd name="connsiteX32" fmla="*/ 1527175 w 1555750"/>
              <a:gd name="connsiteY32" fmla="*/ 238125 h 285750"/>
              <a:gd name="connsiteX33" fmla="*/ 1524000 w 1555750"/>
              <a:gd name="connsiteY33" fmla="*/ 238125 h 285750"/>
              <a:gd name="connsiteX34" fmla="*/ 1530350 w 1555750"/>
              <a:gd name="connsiteY34" fmla="*/ 263525 h 285750"/>
              <a:gd name="connsiteX35" fmla="*/ 1555750 w 1555750"/>
              <a:gd name="connsiteY35" fmla="*/ 263525 h 285750"/>
              <a:gd name="connsiteX36" fmla="*/ 1555750 w 1555750"/>
              <a:gd name="connsiteY36"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55750" h="285750">
                <a:moveTo>
                  <a:pt x="0" y="0"/>
                </a:moveTo>
                <a:lnTo>
                  <a:pt x="98425" y="0"/>
                </a:lnTo>
                <a:lnTo>
                  <a:pt x="98425" y="0"/>
                </a:lnTo>
                <a:lnTo>
                  <a:pt x="98425" y="25400"/>
                </a:lnTo>
                <a:lnTo>
                  <a:pt x="177800" y="25400"/>
                </a:lnTo>
                <a:lnTo>
                  <a:pt x="177800" y="25400"/>
                </a:lnTo>
                <a:lnTo>
                  <a:pt x="177800" y="41275"/>
                </a:lnTo>
                <a:lnTo>
                  <a:pt x="177800" y="41275"/>
                </a:lnTo>
                <a:lnTo>
                  <a:pt x="196850" y="60325"/>
                </a:lnTo>
                <a:lnTo>
                  <a:pt x="396875" y="60325"/>
                </a:lnTo>
                <a:lnTo>
                  <a:pt x="396875" y="60325"/>
                </a:lnTo>
                <a:lnTo>
                  <a:pt x="396875" y="82550"/>
                </a:lnTo>
                <a:lnTo>
                  <a:pt x="495300" y="82550"/>
                </a:lnTo>
                <a:lnTo>
                  <a:pt x="495300" y="82550"/>
                </a:lnTo>
                <a:lnTo>
                  <a:pt x="495300" y="101600"/>
                </a:lnTo>
                <a:lnTo>
                  <a:pt x="584200" y="101600"/>
                </a:lnTo>
                <a:lnTo>
                  <a:pt x="584200" y="101600"/>
                </a:lnTo>
                <a:lnTo>
                  <a:pt x="584200" y="120650"/>
                </a:lnTo>
                <a:lnTo>
                  <a:pt x="622300" y="120650"/>
                </a:lnTo>
                <a:lnTo>
                  <a:pt x="622300" y="142875"/>
                </a:lnTo>
                <a:lnTo>
                  <a:pt x="676275" y="142875"/>
                </a:lnTo>
                <a:lnTo>
                  <a:pt x="676275" y="142875"/>
                </a:lnTo>
                <a:lnTo>
                  <a:pt x="676275" y="161925"/>
                </a:lnTo>
                <a:lnTo>
                  <a:pt x="800100" y="161925"/>
                </a:lnTo>
                <a:lnTo>
                  <a:pt x="806450" y="168275"/>
                </a:lnTo>
                <a:lnTo>
                  <a:pt x="1066800" y="168275"/>
                </a:lnTo>
                <a:lnTo>
                  <a:pt x="1066800" y="187325"/>
                </a:lnTo>
                <a:lnTo>
                  <a:pt x="1101725" y="187325"/>
                </a:lnTo>
                <a:lnTo>
                  <a:pt x="1101725" y="209550"/>
                </a:lnTo>
                <a:lnTo>
                  <a:pt x="1377950" y="209550"/>
                </a:lnTo>
                <a:lnTo>
                  <a:pt x="1377950" y="209550"/>
                </a:lnTo>
                <a:lnTo>
                  <a:pt x="1377950" y="238125"/>
                </a:lnTo>
                <a:lnTo>
                  <a:pt x="1527175" y="238125"/>
                </a:lnTo>
                <a:lnTo>
                  <a:pt x="1524000" y="238125"/>
                </a:lnTo>
                <a:lnTo>
                  <a:pt x="1530350" y="263525"/>
                </a:lnTo>
                <a:lnTo>
                  <a:pt x="1555750" y="263525"/>
                </a:lnTo>
                <a:lnTo>
                  <a:pt x="1555750" y="285750"/>
                </a:lnTo>
              </a:path>
            </a:pathLst>
          </a:custGeom>
          <a:noFill/>
          <a:ln w="28575">
            <a:solidFill>
              <a:schemeClr val="accent5">
                <a:lumMod val="75000"/>
              </a:schemeClr>
            </a:solidFill>
            <a:miter lim="800000"/>
            <a:headEnd/>
            <a:tailEnd/>
          </a:ln>
        </p:spPr>
        <p:txBody>
          <a:bodyPr rtlCol="0" anchor="ctr"/>
          <a:lstStyle/>
          <a:p>
            <a:pPr algn="ctr"/>
            <a:endParaRPr lang="en-US" dirty="0">
              <a:solidFill>
                <a:schemeClr val="accent5">
                  <a:lumMod val="75000"/>
                </a:schemeClr>
              </a:solidFill>
            </a:endParaRPr>
          </a:p>
        </p:txBody>
      </p:sp>
      <p:graphicFrame>
        <p:nvGraphicFramePr>
          <p:cNvPr id="8" name="Table 9">
            <a:extLst>
              <a:ext uri="{FF2B5EF4-FFF2-40B4-BE49-F238E27FC236}">
                <a16:creationId xmlns:a16="http://schemas.microsoft.com/office/drawing/2014/main" id="{80C87D72-FF90-4193-84EE-A9DC4C6AB726}"/>
              </a:ext>
            </a:extLst>
          </p:cNvPr>
          <p:cNvGraphicFramePr>
            <a:graphicFrameLocks noGrp="1"/>
          </p:cNvGraphicFramePr>
          <p:nvPr>
            <p:extLst>
              <p:ext uri="{D42A27DB-BD31-4B8C-83A1-F6EECF244321}">
                <p14:modId xmlns:p14="http://schemas.microsoft.com/office/powerpoint/2010/main" val="1707640984"/>
              </p:ext>
            </p:extLst>
          </p:nvPr>
        </p:nvGraphicFramePr>
        <p:xfrm>
          <a:off x="845882"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3">
                              <a:lumMod val="60000"/>
                              <a:lumOff val="40000"/>
                            </a:schemeClr>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100</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3"/>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96.6</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pl-PL" sz="1200" dirty="0">
                          <a:solidFill>
                            <a:schemeClr val="bg1"/>
                          </a:solidFill>
                        </a:rPr>
                        <a:t>HR: 0.02</a:t>
                      </a:r>
                      <a:r>
                        <a:rPr lang="en-US" sz="1200" dirty="0">
                          <a:solidFill>
                            <a:schemeClr val="bg1"/>
                          </a:solidFill>
                        </a:rPr>
                        <a:t> (</a:t>
                      </a:r>
                      <a:r>
                        <a:rPr lang="pl-PL" sz="1200" dirty="0">
                          <a:solidFill>
                            <a:schemeClr val="bg1"/>
                          </a:solidFill>
                        </a:rPr>
                        <a:t>95% CI: &lt;0.01 to &gt;10</a:t>
                      </a:r>
                      <a:r>
                        <a:rPr lang="en-US" sz="1200" baseline="30000" dirty="0">
                          <a:solidFill>
                            <a:schemeClr val="bg1"/>
                          </a:solidFill>
                        </a:rPr>
                        <a:t>5</a:t>
                      </a:r>
                      <a:r>
                        <a:rPr lang="pl-PL" sz="1200" dirty="0">
                          <a:solidFill>
                            <a:schemeClr val="bg1"/>
                          </a:solidFill>
                        </a:rPr>
                        <a:t>;</a:t>
                      </a:r>
                      <a:r>
                        <a:rPr lang="en-US" sz="1200" dirty="0">
                          <a:solidFill>
                            <a:schemeClr val="bg1"/>
                          </a:solidFill>
                        </a:rPr>
                        <a:t> </a:t>
                      </a:r>
                      <a:r>
                        <a:rPr lang="pl-PL" sz="1200" i="1" dirty="0">
                          <a:solidFill>
                            <a:schemeClr val="bg1"/>
                          </a:solidFill>
                        </a:rPr>
                        <a:t>P</a:t>
                      </a:r>
                      <a:r>
                        <a:rPr lang="pl-PL" sz="1200" dirty="0">
                          <a:solidFill>
                            <a:schemeClr val="bg1"/>
                          </a:solidFill>
                        </a:rPr>
                        <a:t> = .637</a:t>
                      </a:r>
                      <a:r>
                        <a:rPr lang="en-US" sz="1200" dirty="0">
                          <a:solidFill>
                            <a:schemeClr val="bg1"/>
                          </a:solidFill>
                        </a:rPr>
                        <a: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12" name="Table 9">
            <a:extLst>
              <a:ext uri="{FF2B5EF4-FFF2-40B4-BE49-F238E27FC236}">
                <a16:creationId xmlns:a16="http://schemas.microsoft.com/office/drawing/2014/main" id="{5565655D-7950-39BC-98BA-723063FEC479}"/>
              </a:ext>
            </a:extLst>
          </p:cNvPr>
          <p:cNvGraphicFramePr>
            <a:graphicFrameLocks noGrp="1"/>
          </p:cNvGraphicFramePr>
          <p:nvPr>
            <p:extLst>
              <p:ext uri="{D42A27DB-BD31-4B8C-83A1-F6EECF244321}">
                <p14:modId xmlns:p14="http://schemas.microsoft.com/office/powerpoint/2010/main" val="4095937704"/>
              </p:ext>
            </p:extLst>
          </p:nvPr>
        </p:nvGraphicFramePr>
        <p:xfrm>
          <a:off x="6613439"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rgbClr val="92D050"/>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68.0</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4"/>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75.5</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pl-PL" sz="1200" dirty="0">
                          <a:solidFill>
                            <a:schemeClr val="bg1"/>
                          </a:solidFill>
                        </a:rPr>
                        <a:t>HR: 1.29</a:t>
                      </a:r>
                      <a:r>
                        <a:rPr lang="en-US" sz="1200" dirty="0">
                          <a:solidFill>
                            <a:schemeClr val="bg1"/>
                          </a:solidFill>
                        </a:rPr>
                        <a:t> (</a:t>
                      </a:r>
                      <a:r>
                        <a:rPr lang="pl-PL" sz="1200" dirty="0">
                          <a:solidFill>
                            <a:schemeClr val="bg1"/>
                          </a:solidFill>
                        </a:rPr>
                        <a:t>95% CI: 0.68</a:t>
                      </a:r>
                      <a:r>
                        <a:rPr lang="en-US" sz="1200" dirty="0">
                          <a:solidFill>
                            <a:schemeClr val="bg1"/>
                          </a:solidFill>
                        </a:rPr>
                        <a:t>-</a:t>
                      </a:r>
                      <a:r>
                        <a:rPr lang="pl-PL" sz="1200" dirty="0">
                          <a:solidFill>
                            <a:schemeClr val="bg1"/>
                          </a:solidFill>
                        </a:rPr>
                        <a:t>2.45; </a:t>
                      </a:r>
                      <a:br>
                        <a:rPr lang="pl-PL" sz="1200" dirty="0">
                          <a:solidFill>
                            <a:schemeClr val="bg1"/>
                          </a:solidFill>
                        </a:rPr>
                      </a:br>
                      <a:r>
                        <a:rPr lang="pl-PL" sz="1200" i="1" dirty="0">
                          <a:solidFill>
                            <a:schemeClr val="bg1"/>
                          </a:solidFill>
                        </a:rPr>
                        <a:t>P</a:t>
                      </a:r>
                      <a:r>
                        <a:rPr lang="pl-PL" sz="1200" dirty="0">
                          <a:solidFill>
                            <a:schemeClr val="bg1"/>
                          </a:solidFill>
                        </a:rPr>
                        <a:t> = .429</a:t>
                      </a:r>
                      <a:r>
                        <a:rPr lang="en-US" sz="1200" dirty="0">
                          <a:solidFill>
                            <a:schemeClr val="bg1"/>
                          </a:solidFill>
                        </a:rPr>
                        <a: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18" name="Table 9">
            <a:extLst>
              <a:ext uri="{FF2B5EF4-FFF2-40B4-BE49-F238E27FC236}">
                <a16:creationId xmlns:a16="http://schemas.microsoft.com/office/drawing/2014/main" id="{7683E1B9-07D2-EF43-2A4C-C4F26B26B8CB}"/>
              </a:ext>
            </a:extLst>
          </p:cNvPr>
          <p:cNvGraphicFramePr>
            <a:graphicFrameLocks noGrp="1"/>
          </p:cNvGraphicFramePr>
          <p:nvPr>
            <p:extLst>
              <p:ext uri="{D42A27DB-BD31-4B8C-83A1-F6EECF244321}">
                <p14:modId xmlns:p14="http://schemas.microsoft.com/office/powerpoint/2010/main" val="1147540737"/>
              </p:ext>
            </p:extLst>
          </p:nvPr>
        </p:nvGraphicFramePr>
        <p:xfrm>
          <a:off x="9529253"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5">
                              <a:lumMod val="75000"/>
                            </a:schemeClr>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79.7</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5">
                              <a:lumMod val="50000"/>
                            </a:schemeClr>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67.7</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it-IT" sz="1200" dirty="0">
                          <a:solidFill>
                            <a:schemeClr val="bg1"/>
                          </a:solidFill>
                        </a:rPr>
                        <a:t>HR: 0.68 (95% CI: 0.36-1.30; </a:t>
                      </a:r>
                      <a:br>
                        <a:rPr lang="it-IT" sz="1200" dirty="0">
                          <a:solidFill>
                            <a:schemeClr val="bg1"/>
                          </a:solidFill>
                        </a:rPr>
                      </a:br>
                      <a:r>
                        <a:rPr lang="it-IT" sz="1200" i="1" dirty="0">
                          <a:solidFill>
                            <a:schemeClr val="bg1"/>
                          </a:solidFill>
                        </a:rPr>
                        <a:t>P </a:t>
                      </a:r>
                      <a:r>
                        <a:rPr lang="it-IT" sz="1200" dirty="0">
                          <a:solidFill>
                            <a:schemeClr val="bg1"/>
                          </a:solidFill>
                        </a:rPr>
                        <a:t>= .246</a:t>
                      </a:r>
                      <a:endParaRPr lang="en-US" sz="1200" dirty="0">
                        <a:solidFill>
                          <a:schemeClr val="bg1"/>
                        </a:solidFill>
                      </a:endParaRP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41" name="Table 9">
            <a:extLst>
              <a:ext uri="{FF2B5EF4-FFF2-40B4-BE49-F238E27FC236}">
                <a16:creationId xmlns:a16="http://schemas.microsoft.com/office/drawing/2014/main" id="{63226794-E28F-5EAC-63E4-717596E4C500}"/>
              </a:ext>
            </a:extLst>
          </p:cNvPr>
          <p:cNvGraphicFramePr>
            <a:graphicFrameLocks noGrp="1"/>
          </p:cNvGraphicFramePr>
          <p:nvPr>
            <p:extLst>
              <p:ext uri="{D42A27DB-BD31-4B8C-83A1-F6EECF244321}">
                <p14:modId xmlns:p14="http://schemas.microsoft.com/office/powerpoint/2010/main" val="1350194965"/>
              </p:ext>
            </p:extLst>
          </p:nvPr>
        </p:nvGraphicFramePr>
        <p:xfrm>
          <a:off x="3734131" y="1885620"/>
          <a:ext cx="2119722" cy="68580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2"/>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58.6</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1"/>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36.2</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bl>
          </a:graphicData>
        </a:graphic>
      </p:graphicFrame>
      <p:graphicFrame>
        <p:nvGraphicFramePr>
          <p:cNvPr id="142" name="Table 9">
            <a:extLst>
              <a:ext uri="{FF2B5EF4-FFF2-40B4-BE49-F238E27FC236}">
                <a16:creationId xmlns:a16="http://schemas.microsoft.com/office/drawing/2014/main" id="{39845881-B1D3-C629-BAEA-0B619C094011}"/>
              </a:ext>
            </a:extLst>
          </p:cNvPr>
          <p:cNvGraphicFramePr>
            <a:graphicFrameLocks noGrp="1"/>
          </p:cNvGraphicFramePr>
          <p:nvPr>
            <p:extLst>
              <p:ext uri="{D42A27DB-BD31-4B8C-83A1-F6EECF244321}">
                <p14:modId xmlns:p14="http://schemas.microsoft.com/office/powerpoint/2010/main" val="718491595"/>
              </p:ext>
            </p:extLst>
          </p:nvPr>
        </p:nvGraphicFramePr>
        <p:xfrm>
          <a:off x="3750160" y="3480740"/>
          <a:ext cx="2119722" cy="411480"/>
        </p:xfrm>
        <a:graphic>
          <a:graphicData uri="http://schemas.openxmlformats.org/drawingml/2006/table">
            <a:tbl>
              <a:tblPr firstRow="1" bandRow="1">
                <a:tableStyleId>{93296810-A885-4BE3-A3E7-6D5BEEA58F35}</a:tableStyleId>
              </a:tblPr>
              <a:tblGrid>
                <a:gridCol w="2119722">
                  <a:extLst>
                    <a:ext uri="{9D8B030D-6E8A-4147-A177-3AD203B41FA5}">
                      <a16:colId xmlns:a16="http://schemas.microsoft.com/office/drawing/2014/main" val="2950858971"/>
                    </a:ext>
                  </a:extLst>
                </a:gridCol>
              </a:tblGrid>
              <a:tr h="0">
                <a:tc>
                  <a:txBody>
                    <a:bodyPr/>
                    <a:lstStyle/>
                    <a:p>
                      <a:pPr algn="ctr"/>
                      <a:r>
                        <a:rPr lang="it-IT" sz="1200" b="0" dirty="0">
                          <a:solidFill>
                            <a:schemeClr val="bg1"/>
                          </a:solidFill>
                        </a:rPr>
                        <a:t>HR: 0.52 (95% CI: 0.30-0.91; </a:t>
                      </a:r>
                      <a:br>
                        <a:rPr lang="it-IT" sz="1200" b="0" dirty="0">
                          <a:solidFill>
                            <a:schemeClr val="bg1"/>
                          </a:solidFill>
                        </a:rPr>
                      </a:br>
                      <a:r>
                        <a:rPr lang="it-IT" sz="1200" b="0" i="1" dirty="0">
                          <a:solidFill>
                            <a:schemeClr val="bg1"/>
                          </a:solidFill>
                        </a:rPr>
                        <a:t>P </a:t>
                      </a:r>
                      <a:r>
                        <a:rPr lang="it-IT" sz="1200" b="0" dirty="0">
                          <a:solidFill>
                            <a:schemeClr val="bg1"/>
                          </a:solidFill>
                        </a:rPr>
                        <a:t>= .021)</a:t>
                      </a:r>
                      <a:endParaRPr lang="en-US" sz="1200" b="0" dirty="0">
                        <a:solidFill>
                          <a:schemeClr val="bg1"/>
                        </a:solidFill>
                      </a:endParaRP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8537426"/>
                  </a:ext>
                </a:extLst>
              </a:tr>
            </a:tbl>
          </a:graphicData>
        </a:graphic>
      </p:graphicFrame>
    </p:spTree>
    <p:custDataLst>
      <p:tags r:id="rId1"/>
    </p:custDataLst>
    <p:extLst>
      <p:ext uri="{BB962C8B-B14F-4D97-AF65-F5344CB8AC3E}">
        <p14:creationId xmlns:p14="http://schemas.microsoft.com/office/powerpoint/2010/main" val="2955741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D8E2B9-3E2C-4229-82B2-B5FEE379513D}"/>
              </a:ext>
            </a:extLst>
          </p:cNvPr>
          <p:cNvSpPr>
            <a:spLocks noGrp="1"/>
          </p:cNvSpPr>
          <p:nvPr>
            <p:ph type="title"/>
          </p:nvPr>
        </p:nvSpPr>
        <p:spPr/>
        <p:txBody>
          <a:bodyPr>
            <a:noAutofit/>
          </a:bodyPr>
          <a:lstStyle/>
          <a:p>
            <a:r>
              <a:rPr lang="en-US" dirty="0"/>
              <a:t>Molecular Profile and Potential Drugs by </a:t>
            </a:r>
            <a:br>
              <a:rPr lang="en-US" dirty="0"/>
            </a:br>
            <a:r>
              <a:rPr lang="en-US" dirty="0"/>
              <a:t>TCGA Classification</a:t>
            </a:r>
          </a:p>
        </p:txBody>
      </p:sp>
      <p:sp>
        <p:nvSpPr>
          <p:cNvPr id="9" name="Content Placeholder 8">
            <a:extLst>
              <a:ext uri="{FF2B5EF4-FFF2-40B4-BE49-F238E27FC236}">
                <a16:creationId xmlns:a16="http://schemas.microsoft.com/office/drawing/2014/main" id="{B04B33F3-91D8-CF53-6F3E-1C643B36B7A5}"/>
              </a:ext>
            </a:extLst>
          </p:cNvPr>
          <p:cNvSpPr>
            <a:spLocks noGrp="1"/>
          </p:cNvSpPr>
          <p:nvPr>
            <p:ph idx="1"/>
          </p:nvPr>
        </p:nvSpPr>
        <p:spPr/>
        <p:txBody>
          <a:bodyPr/>
          <a:lstStyle/>
          <a:p>
            <a:r>
              <a:rPr lang="en-US" dirty="0"/>
              <a:t>Potential therapeutic impact on endometrial cancer 	</a:t>
            </a:r>
          </a:p>
          <a:p>
            <a:endParaRPr lang="en-US" dirty="0"/>
          </a:p>
        </p:txBody>
      </p:sp>
      <p:graphicFrame>
        <p:nvGraphicFramePr>
          <p:cNvPr id="11" name="Segnaposto contenuto 11">
            <a:extLst>
              <a:ext uri="{FF2B5EF4-FFF2-40B4-BE49-F238E27FC236}">
                <a16:creationId xmlns:a16="http://schemas.microsoft.com/office/drawing/2014/main" id="{4FDDDAC9-D6C9-8D82-5015-30E330D7D044}"/>
              </a:ext>
            </a:extLst>
          </p:cNvPr>
          <p:cNvGraphicFramePr>
            <a:graphicFrameLocks/>
          </p:cNvGraphicFramePr>
          <p:nvPr>
            <p:extLst>
              <p:ext uri="{D42A27DB-BD31-4B8C-83A1-F6EECF244321}">
                <p14:modId xmlns:p14="http://schemas.microsoft.com/office/powerpoint/2010/main" val="880004463"/>
              </p:ext>
            </p:extLst>
          </p:nvPr>
        </p:nvGraphicFramePr>
        <p:xfrm>
          <a:off x="719138" y="2091299"/>
          <a:ext cx="10787061" cy="3863320"/>
        </p:xfrm>
        <a:graphic>
          <a:graphicData uri="http://schemas.openxmlformats.org/drawingml/2006/table">
            <a:tbl>
              <a:tblPr firstRow="1" bandRow="1"/>
              <a:tblGrid>
                <a:gridCol w="1770425">
                  <a:extLst>
                    <a:ext uri="{9D8B030D-6E8A-4147-A177-3AD203B41FA5}">
                      <a16:colId xmlns:a16="http://schemas.microsoft.com/office/drawing/2014/main" val="20000"/>
                    </a:ext>
                  </a:extLst>
                </a:gridCol>
                <a:gridCol w="2458317">
                  <a:extLst>
                    <a:ext uri="{9D8B030D-6E8A-4147-A177-3AD203B41FA5}">
                      <a16:colId xmlns:a16="http://schemas.microsoft.com/office/drawing/2014/main" val="20001"/>
                    </a:ext>
                  </a:extLst>
                </a:gridCol>
                <a:gridCol w="2328931">
                  <a:extLst>
                    <a:ext uri="{9D8B030D-6E8A-4147-A177-3AD203B41FA5}">
                      <a16:colId xmlns:a16="http://schemas.microsoft.com/office/drawing/2014/main" val="20002"/>
                    </a:ext>
                  </a:extLst>
                </a:gridCol>
                <a:gridCol w="2395713">
                  <a:extLst>
                    <a:ext uri="{9D8B030D-6E8A-4147-A177-3AD203B41FA5}">
                      <a16:colId xmlns:a16="http://schemas.microsoft.com/office/drawing/2014/main" val="20003"/>
                    </a:ext>
                  </a:extLst>
                </a:gridCol>
                <a:gridCol w="1833675">
                  <a:extLst>
                    <a:ext uri="{9D8B030D-6E8A-4147-A177-3AD203B41FA5}">
                      <a16:colId xmlns:a16="http://schemas.microsoft.com/office/drawing/2014/main" val="20004"/>
                    </a:ext>
                  </a:extLst>
                </a:gridCol>
              </a:tblGrid>
              <a:tr h="93885">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a:t>Parameter</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i="1" dirty="0"/>
                        <a:t>POLE</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MSI</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Copy Number Low</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Copy Number High</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686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MSI/MLH</a:t>
                      </a:r>
                    </a:p>
                    <a:p>
                      <a:r>
                        <a:rPr lang="en-US" sz="1600" b="1" dirty="0">
                          <a:solidFill>
                            <a:schemeClr val="bg1"/>
                          </a:solidFill>
                        </a:rPr>
                        <a:t>methylation</a:t>
                      </a:r>
                    </a:p>
                  </a:txBody>
                  <a:tcPr marL="56305" marR="56305" marT="25715" marB="257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Mixed MSI high,</a:t>
                      </a:r>
                    </a:p>
                    <a:p>
                      <a:pPr algn="ctr"/>
                      <a:r>
                        <a:rPr lang="en-US" sz="1600" b="1" dirty="0">
                          <a:solidFill>
                            <a:schemeClr val="bg1"/>
                          </a:solidFill>
                        </a:rPr>
                        <a:t>low,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a:t>
                      </a:r>
                      <a:r>
                        <a:rPr lang="en-US" sz="1600" b="1" baseline="0" dirty="0">
                          <a:solidFill>
                            <a:schemeClr val="bg1"/>
                          </a:solidFill>
                        </a:rPr>
                        <a:t> high</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5500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Molecular profile</a:t>
                      </a:r>
                      <a:r>
                        <a:rPr lang="en-US" sz="1600" b="1" baseline="30000" dirty="0">
                          <a:solidFill>
                            <a:schemeClr val="bg1"/>
                          </a:solidFill>
                        </a:rPr>
                        <a:t>1</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POLE</a:t>
                      </a:r>
                      <a:r>
                        <a:rPr lang="en-US" sz="1600" dirty="0">
                          <a:solidFill>
                            <a:schemeClr val="bg1"/>
                          </a:solidFill>
                        </a:rPr>
                        <a:t> (100%)</a:t>
                      </a:r>
                    </a:p>
                    <a:p>
                      <a:pPr algn="ctr"/>
                      <a:r>
                        <a:rPr lang="en-US" sz="1600" i="1" dirty="0">
                          <a:solidFill>
                            <a:schemeClr val="bg1"/>
                          </a:solidFill>
                        </a:rPr>
                        <a:t>PTEN</a:t>
                      </a:r>
                      <a:r>
                        <a:rPr lang="en-US" sz="1600" baseline="0" dirty="0">
                          <a:solidFill>
                            <a:schemeClr val="bg1"/>
                          </a:solidFill>
                        </a:rPr>
                        <a:t> (94%)</a:t>
                      </a:r>
                    </a:p>
                    <a:p>
                      <a:pPr algn="ctr"/>
                      <a:r>
                        <a:rPr lang="en-US" sz="1600" i="1" baseline="0" dirty="0">
                          <a:solidFill>
                            <a:schemeClr val="bg1"/>
                          </a:solidFill>
                        </a:rPr>
                        <a:t>PIK3CA</a:t>
                      </a:r>
                      <a:r>
                        <a:rPr lang="en-US" sz="1600" baseline="0" dirty="0">
                          <a:solidFill>
                            <a:schemeClr val="bg1"/>
                          </a:solidFill>
                        </a:rPr>
                        <a:t> (71%)</a:t>
                      </a:r>
                    </a:p>
                    <a:p>
                      <a:pPr algn="ctr"/>
                      <a:r>
                        <a:rPr lang="en-US" sz="1600" i="1" baseline="0" dirty="0">
                          <a:solidFill>
                            <a:schemeClr val="bg1"/>
                          </a:solidFill>
                        </a:rPr>
                        <a:t>FBXW7</a:t>
                      </a:r>
                      <a:r>
                        <a:rPr lang="en-US" sz="1600" baseline="0" dirty="0">
                          <a:solidFill>
                            <a:schemeClr val="bg1"/>
                          </a:solidFill>
                        </a:rPr>
                        <a:t> (82%)</a:t>
                      </a:r>
                    </a:p>
                    <a:p>
                      <a:pPr algn="ctr"/>
                      <a:r>
                        <a:rPr lang="en-US" sz="1600" i="1" baseline="0" dirty="0">
                          <a:solidFill>
                            <a:schemeClr val="bg1"/>
                          </a:solidFill>
                        </a:rPr>
                        <a:t>ARID1A</a:t>
                      </a:r>
                      <a:r>
                        <a:rPr lang="en-US" sz="1600" baseline="0" dirty="0">
                          <a:solidFill>
                            <a:schemeClr val="bg1"/>
                          </a:solidFill>
                        </a:rPr>
                        <a:t> (76%)</a:t>
                      </a:r>
                      <a:r>
                        <a:rPr lang="en-US" sz="1600" baseline="30000" dirty="0">
                          <a:solidFill>
                            <a:schemeClr val="bg1"/>
                          </a:solidFill>
                        </a:rPr>
                        <a:t>3</a:t>
                      </a:r>
                      <a:endParaRPr lang="en-US" sz="1600" baseline="0" dirty="0">
                        <a:solidFill>
                          <a:schemeClr val="bg1"/>
                        </a:solidFill>
                      </a:endParaRPr>
                    </a:p>
                    <a:p>
                      <a:pPr algn="ctr"/>
                      <a:r>
                        <a:rPr lang="en-US" sz="1600" i="1" baseline="0" dirty="0">
                          <a:solidFill>
                            <a:schemeClr val="bg1"/>
                          </a:solidFill>
                        </a:rPr>
                        <a:t>KRAS</a:t>
                      </a:r>
                      <a:r>
                        <a:rPr lang="en-US" sz="1600" baseline="0" dirty="0">
                          <a:solidFill>
                            <a:schemeClr val="bg1"/>
                          </a:solidFill>
                        </a:rPr>
                        <a:t> (53%)</a:t>
                      </a:r>
                      <a:r>
                        <a:rPr lang="en-US" sz="1600" baseline="30000" dirty="0">
                          <a:solidFill>
                            <a:schemeClr val="bg1"/>
                          </a:solidFill>
                        </a:rPr>
                        <a:t>3</a:t>
                      </a:r>
                      <a:endParaRPr lang="en-US" sz="1600" baseline="0" dirty="0">
                        <a:solidFill>
                          <a:schemeClr val="bg1"/>
                        </a:solidFill>
                      </a:endParaRPr>
                    </a:p>
                    <a:p>
                      <a:pPr algn="ctr"/>
                      <a:r>
                        <a:rPr lang="en-US" sz="1600" b="0" baseline="0" dirty="0">
                          <a:solidFill>
                            <a:schemeClr val="bg1"/>
                          </a:solidFill>
                        </a:rPr>
                        <a:t>PD-1/PD-L1 overexpression</a:t>
                      </a:r>
                      <a:r>
                        <a:rPr lang="en-US" sz="1600" b="0" baseline="30000" dirty="0">
                          <a:solidFill>
                            <a:schemeClr val="bg1"/>
                          </a:solidFill>
                        </a:rPr>
                        <a:t>6</a:t>
                      </a:r>
                      <a:endParaRPr lang="en-US" sz="1600" b="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PTEN</a:t>
                      </a:r>
                      <a:r>
                        <a:rPr lang="en-US" sz="1600" dirty="0">
                          <a:solidFill>
                            <a:schemeClr val="bg1"/>
                          </a:solidFill>
                        </a:rPr>
                        <a:t> (88%)</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RPL22</a:t>
                      </a:r>
                      <a:r>
                        <a:rPr lang="en-US" sz="1600" dirty="0">
                          <a:solidFill>
                            <a:schemeClr val="bg1"/>
                          </a:solidFill>
                        </a:rPr>
                        <a:t> (37%)</a:t>
                      </a:r>
                      <a:r>
                        <a:rPr lang="en-US" sz="1600" baseline="30000" dirty="0">
                          <a:solidFill>
                            <a:schemeClr val="bg1"/>
                          </a:solidFill>
                        </a:rPr>
                        <a:t>4</a:t>
                      </a:r>
                      <a:endParaRPr lang="en-US" sz="1600" dirty="0">
                        <a:solidFill>
                          <a:schemeClr val="bg1"/>
                        </a:solidFill>
                      </a:endParaRPr>
                    </a:p>
                    <a:p>
                      <a:pPr algn="ctr"/>
                      <a:r>
                        <a:rPr lang="en-US" sz="1600" i="1" dirty="0">
                          <a:solidFill>
                            <a:schemeClr val="bg1"/>
                          </a:solidFill>
                        </a:rPr>
                        <a:t>KRAS</a:t>
                      </a:r>
                      <a:r>
                        <a:rPr lang="en-US" sz="1600" dirty="0">
                          <a:solidFill>
                            <a:schemeClr val="bg1"/>
                          </a:solidFill>
                        </a:rPr>
                        <a:t> (35%)</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PIK3CA</a:t>
                      </a:r>
                      <a:r>
                        <a:rPr lang="en-US" sz="1600" dirty="0">
                          <a:solidFill>
                            <a:schemeClr val="bg1"/>
                          </a:solidFill>
                        </a:rPr>
                        <a:t> (54%)</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ARID1A</a:t>
                      </a:r>
                      <a:r>
                        <a:rPr lang="en-US" sz="1600" dirty="0">
                          <a:solidFill>
                            <a:schemeClr val="bg1"/>
                          </a:solidFill>
                        </a:rPr>
                        <a:t> (37%)</a:t>
                      </a:r>
                      <a:r>
                        <a:rPr lang="en-US" sz="1600" baseline="30000" dirty="0">
                          <a:solidFill>
                            <a:schemeClr val="bg1"/>
                          </a:solidFill>
                        </a:rPr>
                        <a:t>2</a:t>
                      </a:r>
                      <a:endParaRPr lang="en-US" sz="1600" dirty="0">
                        <a:solidFill>
                          <a:schemeClr val="bg1"/>
                        </a:solidFill>
                      </a:endParaRPr>
                    </a:p>
                    <a:p>
                      <a:pPr algn="ctr"/>
                      <a:r>
                        <a:rPr lang="en-US" sz="1600" b="0" dirty="0">
                          <a:solidFill>
                            <a:schemeClr val="bg1"/>
                          </a:solidFill>
                        </a:rPr>
                        <a:t>PD-1/PD-L1 overexpression</a:t>
                      </a:r>
                      <a:r>
                        <a:rPr lang="en-US" sz="1600" b="0" baseline="30000" dirty="0">
                          <a:solidFill>
                            <a:schemeClr val="bg1"/>
                          </a:solidFill>
                        </a:rPr>
                        <a:t>5</a:t>
                      </a:r>
                      <a:endParaRPr lang="en-US" sz="1600" b="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u="none" dirty="0">
                          <a:solidFill>
                            <a:schemeClr val="bg1"/>
                          </a:solidFill>
                        </a:rPr>
                        <a:t>PTEN</a:t>
                      </a:r>
                      <a:r>
                        <a:rPr lang="en-US" sz="1600" dirty="0">
                          <a:solidFill>
                            <a:schemeClr val="bg1"/>
                          </a:solidFill>
                        </a:rPr>
                        <a:t> (77%)</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CTNNB1</a:t>
                      </a:r>
                      <a:r>
                        <a:rPr lang="en-US" sz="1600" dirty="0">
                          <a:solidFill>
                            <a:schemeClr val="bg1"/>
                          </a:solidFill>
                        </a:rPr>
                        <a:t> (52%)</a:t>
                      </a:r>
                    </a:p>
                    <a:p>
                      <a:pPr algn="ctr"/>
                      <a:r>
                        <a:rPr lang="en-US" sz="1600" i="1" dirty="0">
                          <a:solidFill>
                            <a:schemeClr val="bg1"/>
                          </a:solidFill>
                        </a:rPr>
                        <a:t>PIK3CA</a:t>
                      </a:r>
                      <a:r>
                        <a:rPr lang="en-US" sz="1600" dirty="0">
                          <a:solidFill>
                            <a:schemeClr val="bg1"/>
                          </a:solidFill>
                        </a:rPr>
                        <a:t> (53%)</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ARID1A</a:t>
                      </a:r>
                      <a:r>
                        <a:rPr lang="en-US" sz="1600" dirty="0">
                          <a:solidFill>
                            <a:schemeClr val="bg1"/>
                          </a:solidFill>
                        </a:rPr>
                        <a:t> (52%)</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FGFR2</a:t>
                      </a:r>
                      <a:r>
                        <a:rPr lang="en-US" sz="1600" dirty="0">
                          <a:solidFill>
                            <a:schemeClr val="bg1"/>
                          </a:solidFill>
                        </a:rPr>
                        <a:t> (12%)</a:t>
                      </a:r>
                      <a:r>
                        <a:rPr lang="en-US" sz="1600" baseline="30000" dirty="0">
                          <a:solidFill>
                            <a:schemeClr val="bg1"/>
                          </a:solidFill>
                        </a:rPr>
                        <a:t>5</a:t>
                      </a:r>
                      <a:endParaRPr lang="en-US" sz="1600" dirty="0">
                        <a:solidFill>
                          <a:schemeClr val="bg1"/>
                        </a:solidFill>
                      </a:endParaRPr>
                    </a:p>
                    <a:p>
                      <a:pPr algn="ctr"/>
                      <a:endParaRPr lang="en-US" sz="1600" dirty="0">
                        <a:solidFill>
                          <a:schemeClr val="bg1"/>
                        </a:solidFill>
                        <a:highlight>
                          <a:srgbClr val="FFFF00"/>
                        </a:highlight>
                      </a:endParaRPr>
                    </a:p>
                    <a:p>
                      <a:pPr algn="ctr"/>
                      <a:endParaRPr lang="en-US" sz="1600" dirty="0">
                        <a:solidFill>
                          <a:schemeClr val="bg1"/>
                        </a:solidFill>
                        <a:highlight>
                          <a:srgbClr val="FFFF00"/>
                        </a:highlight>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TP53</a:t>
                      </a:r>
                      <a:r>
                        <a:rPr lang="en-US" sz="1600" dirty="0">
                          <a:solidFill>
                            <a:schemeClr val="bg1"/>
                          </a:solidFill>
                        </a:rPr>
                        <a:t> (90%)</a:t>
                      </a:r>
                    </a:p>
                    <a:p>
                      <a:pPr algn="ctr"/>
                      <a:r>
                        <a:rPr lang="en-US" sz="1600" i="1" dirty="0">
                          <a:solidFill>
                            <a:schemeClr val="bg1"/>
                          </a:solidFill>
                        </a:rPr>
                        <a:t>PPP2R1A</a:t>
                      </a:r>
                      <a:r>
                        <a:rPr lang="en-US" sz="1600" dirty="0">
                          <a:solidFill>
                            <a:schemeClr val="bg1"/>
                          </a:solidFill>
                        </a:rPr>
                        <a:t> (22%)</a:t>
                      </a:r>
                    </a:p>
                    <a:p>
                      <a:pPr algn="ctr"/>
                      <a:r>
                        <a:rPr lang="en-US" sz="1600" i="1" dirty="0">
                          <a:solidFill>
                            <a:schemeClr val="bg1"/>
                          </a:solidFill>
                        </a:rPr>
                        <a:t>FBXW7</a:t>
                      </a:r>
                      <a:r>
                        <a:rPr lang="en-US" sz="1600" dirty="0">
                          <a:solidFill>
                            <a:schemeClr val="bg1"/>
                          </a:solidFill>
                        </a:rPr>
                        <a:t> (22%)</a:t>
                      </a:r>
                    </a:p>
                    <a:p>
                      <a:pPr algn="ctr"/>
                      <a:r>
                        <a:rPr lang="en-US" sz="1600" i="1" dirty="0">
                          <a:solidFill>
                            <a:schemeClr val="bg1"/>
                          </a:solidFill>
                        </a:rPr>
                        <a:t>PIK3CA</a:t>
                      </a:r>
                      <a:r>
                        <a:rPr lang="en-US" sz="1600" dirty="0">
                          <a:solidFill>
                            <a:schemeClr val="bg1"/>
                          </a:solidFill>
                        </a:rPr>
                        <a:t> (47%)</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PTEN</a:t>
                      </a:r>
                      <a:r>
                        <a:rPr lang="en-US" sz="1600" baseline="0" dirty="0">
                          <a:solidFill>
                            <a:schemeClr val="bg1"/>
                          </a:solidFill>
                        </a:rPr>
                        <a:t> (11%)</a:t>
                      </a:r>
                    </a:p>
                    <a:p>
                      <a:pPr algn="ctr"/>
                      <a:r>
                        <a:rPr lang="en-US" sz="1600" i="1" baseline="0" dirty="0">
                          <a:solidFill>
                            <a:schemeClr val="bg1"/>
                          </a:solidFill>
                        </a:rPr>
                        <a:t>FGFR</a:t>
                      </a:r>
                      <a:r>
                        <a:rPr lang="en-US" sz="1600" baseline="0" dirty="0">
                          <a:solidFill>
                            <a:schemeClr val="bg1"/>
                          </a:solidFill>
                        </a:rPr>
                        <a:t> (3%)</a:t>
                      </a:r>
                      <a:r>
                        <a:rPr lang="en-US" sz="1600" baseline="30000" dirty="0">
                          <a:solidFill>
                            <a:schemeClr val="bg1"/>
                          </a:solidFill>
                        </a:rPr>
                        <a:t>6</a:t>
                      </a:r>
                      <a:endParaRPr lang="en-US" sz="1600" baseline="0" dirty="0">
                        <a:solidFill>
                          <a:schemeClr val="bg1"/>
                        </a:solidFill>
                      </a:endParaRPr>
                    </a:p>
                    <a:p>
                      <a:pPr algn="ctr"/>
                      <a:r>
                        <a:rPr lang="en-US" sz="1600" i="1" baseline="0" dirty="0">
                          <a:solidFill>
                            <a:schemeClr val="bg1"/>
                          </a:solidFill>
                        </a:rPr>
                        <a:t>HER2</a:t>
                      </a:r>
                      <a:r>
                        <a:rPr lang="en-US" sz="1600" baseline="0" dirty="0">
                          <a:solidFill>
                            <a:schemeClr val="bg1"/>
                          </a:solidFill>
                        </a:rPr>
                        <a:t> (25%)</a:t>
                      </a:r>
                      <a:r>
                        <a:rPr lang="en-US" sz="1600" baseline="30000" dirty="0">
                          <a:solidFill>
                            <a:schemeClr val="bg1"/>
                          </a:solidFill>
                        </a:rPr>
                        <a:t>2</a:t>
                      </a:r>
                      <a:endParaRPr lang="en-US" sz="1600" baseline="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9747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Potential drugs</a:t>
                      </a:r>
                      <a:r>
                        <a:rPr lang="en-US" sz="1600" b="1" baseline="30000" dirty="0">
                          <a:solidFill>
                            <a:schemeClr val="bg1"/>
                          </a:solidFill>
                        </a:rPr>
                        <a:t>2</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Clr>
                          <a:schemeClr val="accent6"/>
                        </a:buClr>
                        <a:buFont typeface="Arial" panose="020B0604020202020204" pitchFamily="34" charset="0"/>
                        <a:buNone/>
                        <a:tabLst/>
                      </a:pPr>
                      <a:r>
                        <a:rPr lang="en-US" sz="1600" dirty="0">
                          <a:solidFill>
                            <a:schemeClr val="bg1"/>
                          </a:solidFill>
                        </a:rPr>
                        <a:t>PI3K/PTEN/AKT/mTOR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baseline="0" dirty="0">
                          <a:solidFill>
                            <a:schemeClr val="bg1"/>
                          </a:solidFill>
                        </a:rPr>
                        <a:t>Anti–PD-1/PD-L1</a:t>
                      </a:r>
                    </a:p>
                    <a:p>
                      <a:pPr marL="0" indent="0" algn="ctr">
                        <a:buClr>
                          <a:schemeClr val="accent6"/>
                        </a:buClr>
                        <a:buFont typeface="Arial" panose="020B0604020202020204" pitchFamily="34" charset="0"/>
                        <a:buNone/>
                        <a:tabLst/>
                      </a:pPr>
                      <a:r>
                        <a:rPr lang="en-US" sz="1600" dirty="0">
                          <a:solidFill>
                            <a:schemeClr val="bg1"/>
                          </a:solidFill>
                        </a:rPr>
                        <a:t>Hormones</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b="0" baseline="0" dirty="0">
                          <a:solidFill>
                            <a:schemeClr val="bg1"/>
                          </a:solidFill>
                        </a:rPr>
                        <a:t>Anti-PD-1/PD-L1</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PI3K/PTEN/AKT/</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dirty="0">
                          <a:solidFill>
                            <a:schemeClr val="bg1"/>
                          </a:solidFill>
                        </a:rPr>
                        <a:t>Hormones</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b="0" dirty="0">
                          <a:solidFill>
                            <a:schemeClr val="bg1"/>
                          </a:solidFill>
                        </a:rPr>
                        <a:t>Hormones</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PI3K/PTEN/AKT/ </a:t>
                      </a:r>
                      <a:br>
                        <a:rPr lang="en-US" sz="1600" dirty="0">
                          <a:solidFill>
                            <a:schemeClr val="bg1"/>
                          </a:solidFill>
                        </a:rPr>
                      </a:br>
                      <a:r>
                        <a:rPr lang="en-US" sz="1600" dirty="0">
                          <a:solidFill>
                            <a:schemeClr val="bg1"/>
                          </a:solidFill>
                        </a:rPr>
                        <a: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dirty="0">
                          <a:solidFill>
                            <a:schemeClr val="bg1"/>
                          </a:solidFill>
                        </a:rPr>
                        <a:t>FGFR-I</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Clr>
                          <a:schemeClr val="accent6"/>
                        </a:buClr>
                        <a:buFont typeface="Arial" panose="020B0604020202020204" pitchFamily="34" charset="0"/>
                        <a:buNone/>
                        <a:tabLst/>
                      </a:pPr>
                      <a:r>
                        <a:rPr lang="en-US" sz="1600" b="0" dirty="0">
                          <a:solidFill>
                            <a:schemeClr val="bg1"/>
                          </a:solidFill>
                        </a:rPr>
                        <a:t>HER2- I</a:t>
                      </a:r>
                    </a:p>
                    <a:p>
                      <a:pPr marL="0" indent="0" algn="ctr">
                        <a:buClr>
                          <a:schemeClr val="accent6"/>
                        </a:buClr>
                        <a:buFont typeface="Arial" panose="020B0604020202020204" pitchFamily="34" charset="0"/>
                        <a:buNone/>
                        <a:tabLst/>
                      </a:pPr>
                      <a:r>
                        <a:rPr lang="en-US" sz="1600" dirty="0">
                          <a:solidFill>
                            <a:schemeClr val="bg1"/>
                          </a:solidFill>
                        </a:rPr>
                        <a:t>PI3K- I</a:t>
                      </a:r>
                    </a:p>
                    <a:p>
                      <a:pPr marL="0" indent="0" algn="ctr">
                        <a:buClr>
                          <a:schemeClr val="accent6"/>
                        </a:buClr>
                        <a:buFont typeface="Arial" panose="020B0604020202020204" pitchFamily="34" charset="0"/>
                        <a:buNone/>
                        <a:tabLst/>
                      </a:pPr>
                      <a:r>
                        <a:rPr lang="en-US" sz="1600" dirty="0">
                          <a:solidFill>
                            <a:schemeClr val="bg1"/>
                          </a:solidFill>
                        </a:rPr>
                        <a:t>PARP-I</a:t>
                      </a:r>
                    </a:p>
                    <a:p>
                      <a:pPr marL="0" indent="0" algn="ctr">
                        <a:buClr>
                          <a:schemeClr val="accent6"/>
                        </a:buClr>
                        <a:buFont typeface="Arial" panose="020B0604020202020204" pitchFamily="34" charset="0"/>
                        <a:buNone/>
                        <a:tabLst/>
                      </a:pPr>
                      <a:r>
                        <a:rPr lang="en-US" sz="1600" dirty="0">
                          <a:solidFill>
                            <a:schemeClr val="bg1"/>
                          </a:solidFill>
                        </a:rPr>
                        <a:t>Wee-1 I</a:t>
                      </a:r>
                    </a:p>
                    <a:p>
                      <a:pPr marL="0" indent="0" algn="ctr">
                        <a:buClr>
                          <a:schemeClr val="accent6"/>
                        </a:buClr>
                        <a:buFont typeface="Arial" panose="020B0604020202020204" pitchFamily="34" charset="0"/>
                        <a:buNone/>
                        <a:tabLst/>
                      </a:pPr>
                      <a:r>
                        <a:rPr lang="en-US" sz="1600" dirty="0">
                          <a:solidFill>
                            <a:schemeClr val="bg1"/>
                          </a:solidFill>
                        </a:rPr>
                        <a:t>FGFR-I</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6" name="Text Box 15">
            <a:extLst>
              <a:ext uri="{FF2B5EF4-FFF2-40B4-BE49-F238E27FC236}">
                <a16:creationId xmlns:a16="http://schemas.microsoft.com/office/drawing/2014/main" id="{A9688D1D-A5E8-A6EB-2010-B28CFD359C2E}"/>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Cancer Genome Atlas Research Network. Nature. 2013;497:67. 2. Li. Ann Transl Med. 2022;10:870.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Mitamura. Jpn J Clin Oncol. 2019;49:108. 4. McAlpine. J Pathol. 2018;244:538.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Pasanen. Am J Surg Pathol. 2020;44:174. 6. Stelloo. Clin Cancer Res. 2016;22:4215. </a:t>
            </a:r>
          </a:p>
        </p:txBody>
      </p:sp>
    </p:spTree>
    <p:custDataLst>
      <p:tags r:id="rId1"/>
    </p:custDataLst>
    <p:extLst>
      <p:ext uri="{BB962C8B-B14F-4D97-AF65-F5344CB8AC3E}">
        <p14:creationId xmlns:p14="http://schemas.microsoft.com/office/powerpoint/2010/main" val="4091087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5131-7CE8-4DEE-9C41-3FC2752EF9F0}"/>
              </a:ext>
            </a:extLst>
          </p:cNvPr>
          <p:cNvSpPr>
            <a:spLocks noGrp="1"/>
          </p:cNvSpPr>
          <p:nvPr>
            <p:ph type="title"/>
          </p:nvPr>
        </p:nvSpPr>
        <p:spPr/>
        <p:txBody>
          <a:bodyPr/>
          <a:lstStyle/>
          <a:p>
            <a:r>
              <a:rPr lang="en-US" dirty="0"/>
              <a:t>NCCN Guidelines on Molecular Testing in </a:t>
            </a:r>
            <a:br>
              <a:rPr lang="en-US" dirty="0"/>
            </a:br>
            <a:r>
              <a:rPr lang="en-US" dirty="0"/>
              <a:t>Endometrial Cancer</a:t>
            </a:r>
          </a:p>
        </p:txBody>
      </p:sp>
      <p:sp>
        <p:nvSpPr>
          <p:cNvPr id="14" name="Content Placeholder 2">
            <a:extLst>
              <a:ext uri="{FF2B5EF4-FFF2-40B4-BE49-F238E27FC236}">
                <a16:creationId xmlns:a16="http://schemas.microsoft.com/office/drawing/2014/main" id="{CC56F504-B899-8CAD-E095-D4E5E25C16A6}"/>
              </a:ext>
            </a:extLst>
          </p:cNvPr>
          <p:cNvSpPr>
            <a:spLocks noGrp="1"/>
          </p:cNvSpPr>
          <p:nvPr>
            <p:ph idx="1"/>
          </p:nvPr>
        </p:nvSpPr>
        <p:spPr>
          <a:xfrm>
            <a:off x="604675" y="1434990"/>
            <a:ext cx="10877529" cy="5009680"/>
          </a:xfrm>
        </p:spPr>
        <p:txBody>
          <a:bodyPr/>
          <a:lstStyle/>
          <a:p>
            <a:pPr marL="342900" indent="-342900">
              <a:spcAft>
                <a:spcPts val="0"/>
              </a:spcAft>
            </a:pPr>
            <a:r>
              <a:rPr lang="en-US" sz="2000" b="1" dirty="0">
                <a:solidFill>
                  <a:schemeClr val="accent3"/>
                </a:solidFill>
              </a:rPr>
              <a:t>All patients should be tested for MMR proteins </a:t>
            </a:r>
          </a:p>
          <a:p>
            <a:pPr marL="342900" indent="-342900">
              <a:spcAft>
                <a:spcPts val="0"/>
              </a:spcAft>
            </a:pPr>
            <a:r>
              <a:rPr lang="en-US" sz="2000" dirty="0"/>
              <a:t>HER2 testing recommended for all patients with serous or carcinosarcoma disease</a:t>
            </a:r>
          </a:p>
          <a:p>
            <a:pPr lvl="1" indent="-342900">
              <a:spcAft>
                <a:spcPts val="0"/>
              </a:spcAft>
            </a:pPr>
            <a:r>
              <a:rPr lang="en-US" sz="1800" dirty="0"/>
              <a:t>Consider for any p53-abnormal carcinomas</a:t>
            </a:r>
          </a:p>
          <a:p>
            <a:pPr>
              <a:spcAft>
                <a:spcPts val="0"/>
              </a:spcAft>
            </a:pPr>
            <a:r>
              <a:rPr lang="en-US" sz="2000" dirty="0"/>
              <a:t>ER/PgR testing recommended for stage III/IV and recurrent disease</a:t>
            </a:r>
          </a:p>
          <a:p>
            <a:pPr marL="342900" indent="-342900">
              <a:spcAft>
                <a:spcPts val="0"/>
              </a:spcAft>
            </a:pPr>
            <a:r>
              <a:rPr lang="en-US" sz="2000" dirty="0"/>
              <a:t>Strongly encourage:</a:t>
            </a:r>
          </a:p>
          <a:p>
            <a:pPr lvl="1" indent="-342900">
              <a:spcAft>
                <a:spcPts val="0"/>
              </a:spcAft>
            </a:pPr>
            <a:r>
              <a:rPr lang="en-US" sz="1800" dirty="0"/>
              <a:t>Assessing for </a:t>
            </a:r>
            <a:r>
              <a:rPr lang="en-US" sz="1800" i="1" dirty="0"/>
              <a:t>POLE </a:t>
            </a:r>
            <a:r>
              <a:rPr lang="en-US" sz="1800" dirty="0"/>
              <a:t>hotspot mutations in exonuclease domain</a:t>
            </a:r>
          </a:p>
          <a:p>
            <a:pPr lvl="1" indent="-342900">
              <a:spcAft>
                <a:spcPts val="0"/>
              </a:spcAft>
            </a:pPr>
            <a:r>
              <a:rPr lang="en-US" sz="1800" dirty="0"/>
              <a:t>IHC staining for MMR proteins </a:t>
            </a:r>
            <a:r>
              <a:rPr lang="en-US" sz="1800" i="1" dirty="0"/>
              <a:t>or </a:t>
            </a:r>
            <a:r>
              <a:rPr lang="en-US" sz="1800" dirty="0"/>
              <a:t>MSI testing</a:t>
            </a:r>
          </a:p>
          <a:p>
            <a:pPr lvl="1" indent="-342900">
              <a:spcAft>
                <a:spcPts val="0"/>
              </a:spcAft>
            </a:pPr>
            <a:r>
              <a:rPr lang="en-US" sz="1800" dirty="0"/>
              <a:t>IHC testing for p53</a:t>
            </a:r>
          </a:p>
          <a:p>
            <a:pPr lvl="1" indent="-342900">
              <a:spcAft>
                <a:spcPts val="0"/>
              </a:spcAft>
            </a:pPr>
            <a:r>
              <a:rPr lang="en-US" sz="1800" dirty="0"/>
              <a:t>Comprehensive molecular profiling at initial assessment</a:t>
            </a:r>
          </a:p>
          <a:p>
            <a:pPr>
              <a:spcAft>
                <a:spcPts val="0"/>
              </a:spcAft>
            </a:pPr>
            <a:r>
              <a:rPr lang="en-US" sz="2000" dirty="0"/>
              <a:t>Consider:</a:t>
            </a:r>
          </a:p>
          <a:p>
            <a:pPr lvl="1">
              <a:spcAft>
                <a:spcPts val="0"/>
              </a:spcAft>
            </a:pPr>
            <a:r>
              <a:rPr lang="en-US" sz="1800" i="1" dirty="0"/>
              <a:t>NTRK </a:t>
            </a:r>
            <a:r>
              <a:rPr lang="en-US" sz="1800" dirty="0"/>
              <a:t>gene fusion testing for metastatic/recurrent EC</a:t>
            </a:r>
          </a:p>
          <a:p>
            <a:pPr lvl="1">
              <a:spcAft>
                <a:spcPts val="0"/>
              </a:spcAft>
            </a:pPr>
            <a:r>
              <a:rPr lang="en-US" sz="1800" dirty="0"/>
              <a:t>TMB testing</a:t>
            </a:r>
          </a:p>
          <a:p>
            <a:pPr>
              <a:spcAft>
                <a:spcPts val="0"/>
              </a:spcAft>
            </a:pPr>
            <a:r>
              <a:rPr lang="en-US" sz="2000" dirty="0"/>
              <a:t>Can perform molecular testing on initial biopsy, D&amp;C material, or final hysterectomy specimen</a:t>
            </a:r>
          </a:p>
        </p:txBody>
      </p:sp>
      <p:sp>
        <p:nvSpPr>
          <p:cNvPr id="6" name="Text Box 15">
            <a:extLst>
              <a:ext uri="{FF2B5EF4-FFF2-40B4-BE49-F238E27FC236}">
                <a16:creationId xmlns:a16="http://schemas.microsoft.com/office/drawing/2014/main" id="{F4F8E41C-1ABC-1749-FD44-14CD33527D42}"/>
              </a:ext>
            </a:extLst>
          </p:cNvPr>
          <p:cNvSpPr txBox="1">
            <a:spLocks noChangeArrowheads="1"/>
          </p:cNvSpPr>
          <p:nvPr/>
        </p:nvSpPr>
        <p:spPr bwMode="auto">
          <a:xfrm>
            <a:off x="412751" y="64446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altLang="en-US" sz="1200" b="0" spc="-10" dirty="0">
                <a:solidFill>
                  <a:schemeClr val="bg2"/>
                </a:solidFill>
                <a:latin typeface="Calibri" panose="020F0502020204030204" pitchFamily="34" charset="0"/>
                <a:cs typeface="+mn-cs"/>
              </a:rPr>
              <a:t>NCCN. Clinical practice guidelines in oncology: uterine neoplasms. v.1.2024. nccn.org.</a:t>
            </a:r>
            <a:endParaRPr lang="en-US" sz="1200" b="0" kern="1200" dirty="0">
              <a:solidFill>
                <a:srgbClr val="45556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5413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13C74-83C8-4689-A433-6605B82107A0}"/>
              </a:ext>
            </a:extLst>
          </p:cNvPr>
          <p:cNvSpPr>
            <a:spLocks noGrp="1"/>
          </p:cNvSpPr>
          <p:nvPr>
            <p:ph type="title"/>
          </p:nvPr>
        </p:nvSpPr>
        <p:spPr/>
        <p:txBody>
          <a:bodyPr/>
          <a:lstStyle/>
          <a:p>
            <a:r>
              <a:rPr lang="en-US" dirty="0"/>
              <a:t>SGO and NCCN Recommend Universal Testing for </a:t>
            </a:r>
            <a:br>
              <a:rPr lang="en-US" dirty="0"/>
            </a:br>
            <a:r>
              <a:rPr lang="en-US" dirty="0"/>
              <a:t>MMR Proteins in Patients With Endometrial Cancer</a:t>
            </a:r>
          </a:p>
        </p:txBody>
      </p:sp>
      <p:sp>
        <p:nvSpPr>
          <p:cNvPr id="3" name="Content Placeholder 2">
            <a:extLst>
              <a:ext uri="{FF2B5EF4-FFF2-40B4-BE49-F238E27FC236}">
                <a16:creationId xmlns:a16="http://schemas.microsoft.com/office/drawing/2014/main" id="{8F2F50A7-8D40-48C9-9C94-182C08512F41}"/>
              </a:ext>
            </a:extLst>
          </p:cNvPr>
          <p:cNvSpPr>
            <a:spLocks noGrp="1"/>
          </p:cNvSpPr>
          <p:nvPr>
            <p:ph idx="1"/>
          </p:nvPr>
        </p:nvSpPr>
        <p:spPr>
          <a:xfrm>
            <a:off x="604675" y="1513047"/>
            <a:ext cx="10877529" cy="4650686"/>
          </a:xfrm>
        </p:spPr>
        <p:txBody>
          <a:bodyPr/>
          <a:lstStyle/>
          <a:p>
            <a:r>
              <a:rPr lang="en-US" sz="2400" dirty="0"/>
              <a:t>dMMR testing by IHC for MLH1, MSH2, MSH6, and PMS2 protein loss</a:t>
            </a:r>
          </a:p>
          <a:p>
            <a:r>
              <a:rPr lang="en-US" sz="2400" dirty="0"/>
              <a:t>If MLH1 protein loss found: reflex testing for </a:t>
            </a:r>
            <a:r>
              <a:rPr lang="en-US" sz="2400" i="1" dirty="0"/>
              <a:t>MLH1</a:t>
            </a:r>
            <a:r>
              <a:rPr lang="en-US" sz="2400" dirty="0"/>
              <a:t> promoter methylation status  </a:t>
            </a:r>
          </a:p>
          <a:p>
            <a:r>
              <a:rPr lang="en-US" sz="2400" dirty="0"/>
              <a:t>If findings are equivocal: MSI testing recommended (eg, NGS, multiplex PCR)</a:t>
            </a:r>
          </a:p>
          <a:p>
            <a:endParaRPr lang="en-US" sz="2400" dirty="0"/>
          </a:p>
          <a:p>
            <a:endParaRPr lang="en-US" sz="2400" dirty="0"/>
          </a:p>
        </p:txBody>
      </p:sp>
      <p:sp>
        <p:nvSpPr>
          <p:cNvPr id="7" name="Text Box 15">
            <a:extLst>
              <a:ext uri="{FF2B5EF4-FFF2-40B4-BE49-F238E27FC236}">
                <a16:creationId xmlns:a16="http://schemas.microsoft.com/office/drawing/2014/main" id="{DE19F477-2574-F07D-746A-E25319139975}"/>
              </a:ext>
            </a:extLst>
          </p:cNvPr>
          <p:cNvSpPr txBox="1">
            <a:spLocks noChangeArrowheads="1"/>
          </p:cNvSpPr>
          <p:nvPr/>
        </p:nvSpPr>
        <p:spPr bwMode="auto">
          <a:xfrm>
            <a:off x="412751" y="623770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dirty="0">
                <a:solidFill>
                  <a:srgbClr val="455560"/>
                </a:solidFill>
                <a:effectLst/>
                <a:latin typeface="BlinkMacSystemFont"/>
              </a:rPr>
              <a:t>Walsh. Gynecol Oncol. 2023;168:48. </a:t>
            </a:r>
            <a:r>
              <a:rPr lang="en-US" altLang="en-US" sz="1200" b="0" spc="-10" dirty="0">
                <a:solidFill>
                  <a:schemeClr val="bg2"/>
                </a:solidFill>
                <a:latin typeface="Calibri" panose="020F0502020204030204" pitchFamily="34" charset="0"/>
                <a:cs typeface="+mn-cs"/>
              </a:rPr>
              <a:t>NCCN. Clinical practice guidelines in oncology: uterine neoplasms. v.1.2024. nccn.org.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Takeda. Genes (Basel). 2016;7:86. https://creativecommons.org/licenses/by/4.0/.</a:t>
            </a:r>
          </a:p>
        </p:txBody>
      </p:sp>
      <p:grpSp>
        <p:nvGrpSpPr>
          <p:cNvPr id="8" name="Group 7">
            <a:extLst>
              <a:ext uri="{FF2B5EF4-FFF2-40B4-BE49-F238E27FC236}">
                <a16:creationId xmlns:a16="http://schemas.microsoft.com/office/drawing/2014/main" id="{A911E51E-83F0-F13B-881B-B56428ACC394}"/>
              </a:ext>
            </a:extLst>
          </p:cNvPr>
          <p:cNvGrpSpPr/>
          <p:nvPr/>
        </p:nvGrpSpPr>
        <p:grpSpPr>
          <a:xfrm>
            <a:off x="3236053" y="3356854"/>
            <a:ext cx="5614773" cy="2806879"/>
            <a:chOff x="3236053" y="3090154"/>
            <a:chExt cx="5614773" cy="2806879"/>
          </a:xfrm>
        </p:grpSpPr>
        <p:grpSp>
          <p:nvGrpSpPr>
            <p:cNvPr id="12" name="Group 11">
              <a:extLst>
                <a:ext uri="{FF2B5EF4-FFF2-40B4-BE49-F238E27FC236}">
                  <a16:creationId xmlns:a16="http://schemas.microsoft.com/office/drawing/2014/main" id="{DC072AB0-9007-047B-CD91-F0943487E69E}"/>
                </a:ext>
              </a:extLst>
            </p:cNvPr>
            <p:cNvGrpSpPr/>
            <p:nvPr/>
          </p:nvGrpSpPr>
          <p:grpSpPr>
            <a:xfrm>
              <a:off x="3236053" y="3417108"/>
              <a:ext cx="5614773" cy="2479925"/>
              <a:chOff x="5862274" y="2809841"/>
              <a:chExt cx="5614773" cy="2479925"/>
            </a:xfrm>
          </p:grpSpPr>
          <p:pic>
            <p:nvPicPr>
              <p:cNvPr id="14" name="Picture 13" descr="Histogram&#10;&#10;Description automatically generated">
                <a:extLst>
                  <a:ext uri="{FF2B5EF4-FFF2-40B4-BE49-F238E27FC236}">
                    <a16:creationId xmlns:a16="http://schemas.microsoft.com/office/drawing/2014/main" id="{A6999C3D-D38A-4B19-BE59-88237D968AF4}"/>
                  </a:ext>
                </a:extLst>
              </p:cNvPr>
              <p:cNvPicPr>
                <a:picLocks noChangeAspect="1"/>
              </p:cNvPicPr>
              <p:nvPr/>
            </p:nvPicPr>
            <p:blipFill rotWithShape="1">
              <a:blip r:embed="rId3">
                <a:extLst>
                  <a:ext uri="{28A0092B-C50C-407E-A947-70E740481C1C}">
                    <a14:useLocalDpi xmlns:a14="http://schemas.microsoft.com/office/drawing/2010/main" val="0"/>
                  </a:ext>
                </a:extLst>
              </a:blip>
              <a:srcRect l="21097"/>
              <a:stretch/>
            </p:blipFill>
            <p:spPr>
              <a:xfrm>
                <a:off x="7459069" y="2809841"/>
                <a:ext cx="4017978" cy="2479925"/>
              </a:xfrm>
              <a:prstGeom prst="rect">
                <a:avLst/>
              </a:prstGeom>
            </p:spPr>
          </p:pic>
          <p:sp>
            <p:nvSpPr>
              <p:cNvPr id="6" name="TextBox 5">
                <a:extLst>
                  <a:ext uri="{FF2B5EF4-FFF2-40B4-BE49-F238E27FC236}">
                    <a16:creationId xmlns:a16="http://schemas.microsoft.com/office/drawing/2014/main" id="{610B29B8-3683-4E80-9CAF-C864647AB32D}"/>
                  </a:ext>
                </a:extLst>
              </p:cNvPr>
              <p:cNvSpPr txBox="1"/>
              <p:nvPr/>
            </p:nvSpPr>
            <p:spPr bwMode="auto">
              <a:xfrm>
                <a:off x="6118754" y="3452589"/>
                <a:ext cx="12677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Methylated</a:t>
                </a:r>
              </a:p>
            </p:txBody>
          </p:sp>
          <p:sp>
            <p:nvSpPr>
              <p:cNvPr id="13" name="TextBox 12">
                <a:extLst>
                  <a:ext uri="{FF2B5EF4-FFF2-40B4-BE49-F238E27FC236}">
                    <a16:creationId xmlns:a16="http://schemas.microsoft.com/office/drawing/2014/main" id="{3921E449-939F-4942-BB36-A439B0F5C83A}"/>
                  </a:ext>
                </a:extLst>
              </p:cNvPr>
              <p:cNvSpPr txBox="1"/>
              <p:nvPr/>
            </p:nvSpPr>
            <p:spPr bwMode="auto">
              <a:xfrm>
                <a:off x="5862274" y="4641662"/>
                <a:ext cx="152426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Unmethylated</a:t>
                </a:r>
              </a:p>
            </p:txBody>
          </p:sp>
        </p:grpSp>
        <p:sp>
          <p:nvSpPr>
            <p:cNvPr id="4" name="TextBox 3">
              <a:extLst>
                <a:ext uri="{FF2B5EF4-FFF2-40B4-BE49-F238E27FC236}">
                  <a16:creationId xmlns:a16="http://schemas.microsoft.com/office/drawing/2014/main" id="{2CE1B541-79E4-9F7E-31EC-0AB4806A96AA}"/>
                </a:ext>
              </a:extLst>
            </p:cNvPr>
            <p:cNvSpPr txBox="1"/>
            <p:nvPr/>
          </p:nvSpPr>
          <p:spPr bwMode="auto">
            <a:xfrm>
              <a:off x="3890157" y="3090154"/>
              <a:ext cx="4306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DNA Sequencing of </a:t>
              </a:r>
              <a:r>
                <a:rPr lang="en-US" i="1" dirty="0">
                  <a:solidFill>
                    <a:schemeClr val="bg1"/>
                  </a:solidFill>
                  <a:latin typeface="Calibri" panose="020F0502020204030204" pitchFamily="34" charset="0"/>
                </a:rPr>
                <a:t>MLH1 </a:t>
              </a:r>
              <a:r>
                <a:rPr lang="en-US" dirty="0">
                  <a:solidFill>
                    <a:schemeClr val="bg1"/>
                  </a:solidFill>
                  <a:latin typeface="Calibri" panose="020F0502020204030204" pitchFamily="34" charset="0"/>
                </a:rPr>
                <a:t>Promoter Region</a:t>
              </a:r>
            </a:p>
          </p:txBody>
        </p:sp>
      </p:grpSp>
    </p:spTree>
    <p:extLst>
      <p:ext uri="{BB962C8B-B14F-4D97-AF65-F5344CB8AC3E}">
        <p14:creationId xmlns:p14="http://schemas.microsoft.com/office/powerpoint/2010/main" val="2762684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88229-A982-46EB-FD12-41720E848342}"/>
              </a:ext>
            </a:extLst>
          </p:cNvPr>
          <p:cNvSpPr>
            <a:spLocks noGrp="1"/>
          </p:cNvSpPr>
          <p:nvPr>
            <p:ph type="title"/>
          </p:nvPr>
        </p:nvSpPr>
        <p:spPr/>
        <p:txBody>
          <a:bodyPr/>
          <a:lstStyle/>
          <a:p>
            <a:r>
              <a:rPr lang="en-US" dirty="0"/>
              <a:t>When to Pursue Germline Testing for Lynch Syndrome</a:t>
            </a:r>
          </a:p>
        </p:txBody>
      </p:sp>
      <p:sp>
        <p:nvSpPr>
          <p:cNvPr id="3" name="Content Placeholder 2">
            <a:extLst>
              <a:ext uri="{FF2B5EF4-FFF2-40B4-BE49-F238E27FC236}">
                <a16:creationId xmlns:a16="http://schemas.microsoft.com/office/drawing/2014/main" id="{3A5410C4-696F-51F4-FFCE-7448AE34FEC5}"/>
              </a:ext>
            </a:extLst>
          </p:cNvPr>
          <p:cNvSpPr>
            <a:spLocks noGrp="1"/>
          </p:cNvSpPr>
          <p:nvPr>
            <p:ph sz="half" idx="1"/>
          </p:nvPr>
        </p:nvSpPr>
        <p:spPr/>
        <p:txBody>
          <a:bodyPr/>
          <a:lstStyle/>
          <a:p>
            <a:r>
              <a:rPr lang="en-US" sz="2400" dirty="0"/>
              <a:t>Lynch syndrome: hereditable syndrome conferring increased </a:t>
            </a:r>
            <a:br>
              <a:rPr lang="en-US" sz="2400" dirty="0"/>
            </a:br>
            <a:r>
              <a:rPr lang="en-US" sz="2400" dirty="0"/>
              <a:t>cancer risk</a:t>
            </a:r>
            <a:r>
              <a:rPr lang="en-US" sz="2400" baseline="30000" dirty="0"/>
              <a:t>1</a:t>
            </a:r>
            <a:endParaRPr lang="en-US" sz="2400" dirty="0"/>
          </a:p>
          <a:p>
            <a:pPr lvl="1"/>
            <a:r>
              <a:rPr lang="en-US" sz="2200" dirty="0"/>
              <a:t>Caused by germline variants in MMR genes </a:t>
            </a:r>
            <a:r>
              <a:rPr lang="en-US" sz="2200" i="1" dirty="0"/>
              <a:t>MLH1</a:t>
            </a:r>
            <a:r>
              <a:rPr lang="en-US" sz="2200" dirty="0"/>
              <a:t>, </a:t>
            </a:r>
            <a:r>
              <a:rPr lang="en-US" sz="2200" i="1" dirty="0"/>
              <a:t>MSH2</a:t>
            </a:r>
            <a:r>
              <a:rPr lang="en-US" sz="2200" dirty="0"/>
              <a:t>, </a:t>
            </a:r>
            <a:r>
              <a:rPr lang="en-US" sz="2200" i="1" dirty="0"/>
              <a:t>MSH6, </a:t>
            </a:r>
            <a:r>
              <a:rPr lang="en-US" sz="2200" dirty="0"/>
              <a:t>or </a:t>
            </a:r>
            <a:r>
              <a:rPr lang="en-US" sz="2200" i="1" dirty="0"/>
              <a:t>PMS2</a:t>
            </a:r>
            <a:endParaRPr lang="en-US" sz="2200" dirty="0"/>
          </a:p>
          <a:p>
            <a:r>
              <a:rPr lang="en-US" sz="2400" dirty="0"/>
              <a:t>Observed in ~3% of patients with endometrial cancer; more common among those with dMMR (~10%)</a:t>
            </a:r>
            <a:r>
              <a:rPr lang="en-US" sz="2400" baseline="30000" dirty="0"/>
              <a:t>1</a:t>
            </a:r>
            <a:endParaRPr lang="en-US" sz="2400" dirty="0"/>
          </a:p>
          <a:p>
            <a:r>
              <a:rPr lang="en-US" sz="2400" dirty="0"/>
              <a:t>Early diagnosis of Lynch syndrome enables cancer surveillance and cascade testing in relatives</a:t>
            </a:r>
            <a:r>
              <a:rPr lang="en-US" sz="2400" baseline="30000" dirty="0"/>
              <a:t>2-4</a:t>
            </a:r>
            <a:endParaRPr lang="en-US" sz="2400" dirty="0">
              <a:highlight>
                <a:srgbClr val="FFFF00"/>
              </a:highlight>
            </a:endParaRPr>
          </a:p>
        </p:txBody>
      </p:sp>
      <p:sp>
        <p:nvSpPr>
          <p:cNvPr id="5" name="Text Box 30">
            <a:extLst>
              <a:ext uri="{FF2B5EF4-FFF2-40B4-BE49-F238E27FC236}">
                <a16:creationId xmlns:a16="http://schemas.microsoft.com/office/drawing/2014/main" id="{D13C5F49-AD67-A8E8-F168-B660F02FC8DB}"/>
              </a:ext>
            </a:extLst>
          </p:cNvPr>
          <p:cNvSpPr txBox="1">
            <a:spLocks noChangeArrowheads="1"/>
          </p:cNvSpPr>
          <p:nvPr/>
        </p:nvSpPr>
        <p:spPr bwMode="auto">
          <a:xfrm>
            <a:off x="4325446" y="5950445"/>
            <a:ext cx="764196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*If only microsatellite testing was done, perform either methylation testing or direct germline analysis.</a:t>
            </a:r>
            <a:endParaRPr lang="en-US" altLang="en-US" sz="140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C7F11467-879D-B07F-8DC0-837A8A60D91D}"/>
              </a:ext>
            </a:extLst>
          </p:cNvPr>
          <p:cNvSpPr txBox="1"/>
          <p:nvPr/>
        </p:nvSpPr>
        <p:spPr bwMode="auto">
          <a:xfrm>
            <a:off x="6218914" y="1443825"/>
            <a:ext cx="5413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Screening for Lynch Syndrome in Endometrial Cancer</a:t>
            </a:r>
            <a:r>
              <a:rPr lang="en-US" baseline="30000" dirty="0">
                <a:solidFill>
                  <a:schemeClr val="bg1"/>
                </a:solidFill>
                <a:latin typeface="Calibri" panose="020F0502020204030204" pitchFamily="34" charset="0"/>
              </a:rPr>
              <a:t>3,4</a:t>
            </a:r>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1A793F4C-B168-AA9F-1D00-0452FE85273B}"/>
              </a:ext>
            </a:extLst>
          </p:cNvPr>
          <p:cNvSpPr txBox="1"/>
          <p:nvPr/>
        </p:nvSpPr>
        <p:spPr bwMode="auto">
          <a:xfrm>
            <a:off x="5552992" y="5627266"/>
            <a:ext cx="6327566" cy="307777"/>
          </a:xfrm>
          <a:prstGeom prst="rect">
            <a:avLst/>
          </a:prstGeom>
          <a:solidFill>
            <a:schemeClr val="accent4"/>
          </a:solidFill>
          <a:ln w="19050" algn="ctr">
            <a:solidFill>
              <a:schemeClr val="accent4"/>
            </a:solidFill>
            <a:miter lim="800000"/>
            <a:headEnd/>
            <a:tailEnd/>
          </a:ln>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Genetic counseling and germline testing for Lynch syndrome–associated mutations</a:t>
            </a:r>
          </a:p>
        </p:txBody>
      </p:sp>
      <p:sp>
        <p:nvSpPr>
          <p:cNvPr id="8" name="Text Box 15">
            <a:extLst>
              <a:ext uri="{FF2B5EF4-FFF2-40B4-BE49-F238E27FC236}">
                <a16:creationId xmlns:a16="http://schemas.microsoft.com/office/drawing/2014/main" id="{57EC24F7-B9E0-90EB-52C1-1580E2A131F9}"/>
              </a:ext>
            </a:extLst>
          </p:cNvPr>
          <p:cNvSpPr txBox="1">
            <a:spLocks noChangeArrowheads="1"/>
          </p:cNvSpPr>
          <p:nvPr/>
        </p:nvSpPr>
        <p:spPr bwMode="auto">
          <a:xfrm>
            <a:off x="412751" y="6204249"/>
            <a:ext cx="820714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Post. J Natl Cancer Inst. 2021;113:1212. 2. NCCN. Clinical practice guidelines in oncology: uterine neoplasms. v.1.2024. nccn.org.</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Walsh. Gynecol Oncol. 2023;168:48. 4. Crosbie. Genet Med. 2019;21:2390. https://creativecommons.org/licenses/by/4.0/.</a:t>
            </a:r>
          </a:p>
        </p:txBody>
      </p:sp>
      <p:sp>
        <p:nvSpPr>
          <p:cNvPr id="4" name="TextBox 3">
            <a:extLst>
              <a:ext uri="{FF2B5EF4-FFF2-40B4-BE49-F238E27FC236}">
                <a16:creationId xmlns:a16="http://schemas.microsoft.com/office/drawing/2014/main" id="{DE737042-B756-B10B-B680-E1C4AD28D971}"/>
              </a:ext>
            </a:extLst>
          </p:cNvPr>
          <p:cNvSpPr txBox="1"/>
          <p:nvPr/>
        </p:nvSpPr>
        <p:spPr bwMode="auto">
          <a:xfrm>
            <a:off x="6714398" y="2362614"/>
            <a:ext cx="4509954" cy="307777"/>
          </a:xfrm>
          <a:prstGeom prst="rect">
            <a:avLst/>
          </a:prstGeom>
          <a:solidFill>
            <a:schemeClr val="accent1"/>
          </a:solidFill>
          <a:ln w="19050" algn="ctr">
            <a:solidFill>
              <a:schemeClr val="accent1"/>
            </a:solidFill>
            <a:miter lim="800000"/>
            <a:headEnd/>
            <a:tailEnd/>
          </a:ln>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IHC for MLH1, MSH2, MSH6, and PMS2 and/or MSI testing</a:t>
            </a:r>
          </a:p>
        </p:txBody>
      </p:sp>
      <p:sp>
        <p:nvSpPr>
          <p:cNvPr id="9" name="TextBox 8">
            <a:extLst>
              <a:ext uri="{FF2B5EF4-FFF2-40B4-BE49-F238E27FC236}">
                <a16:creationId xmlns:a16="http://schemas.microsoft.com/office/drawing/2014/main" id="{3A47168C-8BA1-4275-6BA0-95BE7CA825DD}"/>
              </a:ext>
            </a:extLst>
          </p:cNvPr>
          <p:cNvSpPr txBox="1"/>
          <p:nvPr/>
        </p:nvSpPr>
        <p:spPr bwMode="auto">
          <a:xfrm>
            <a:off x="6424539" y="2852985"/>
            <a:ext cx="1225550" cy="738664"/>
          </a:xfrm>
          <a:prstGeom prst="rect">
            <a:avLst/>
          </a:prstGeom>
          <a:solidFill>
            <a:schemeClr val="accent1"/>
          </a:solidFill>
          <a:ln w="19050" algn="ctr">
            <a:solidFill>
              <a:schemeClr val="accent1"/>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MLH1 protein absent ± PMS2 loss</a:t>
            </a:r>
          </a:p>
        </p:txBody>
      </p:sp>
      <p:sp>
        <p:nvSpPr>
          <p:cNvPr id="10" name="TextBox 9">
            <a:extLst>
              <a:ext uri="{FF2B5EF4-FFF2-40B4-BE49-F238E27FC236}">
                <a16:creationId xmlns:a16="http://schemas.microsoft.com/office/drawing/2014/main" id="{A2D0E1EB-154F-2BAE-566C-D41B9444F222}"/>
              </a:ext>
            </a:extLst>
          </p:cNvPr>
          <p:cNvSpPr txBox="1"/>
          <p:nvPr/>
        </p:nvSpPr>
        <p:spPr bwMode="auto">
          <a:xfrm>
            <a:off x="8249311" y="2852985"/>
            <a:ext cx="1440126" cy="738664"/>
          </a:xfrm>
          <a:prstGeom prst="rect">
            <a:avLst/>
          </a:prstGeom>
          <a:solidFill>
            <a:schemeClr val="accent4"/>
          </a:solidFill>
          <a:ln w="19050" algn="ctr">
            <a:solidFill>
              <a:schemeClr val="accent4"/>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MSH2, MSH6, or PMS2 protein absent</a:t>
            </a:r>
          </a:p>
        </p:txBody>
      </p:sp>
      <p:sp>
        <p:nvSpPr>
          <p:cNvPr id="11" name="TextBox 10">
            <a:extLst>
              <a:ext uri="{FF2B5EF4-FFF2-40B4-BE49-F238E27FC236}">
                <a16:creationId xmlns:a16="http://schemas.microsoft.com/office/drawing/2014/main" id="{CEAE2089-C2E7-7E62-1542-1A4A152725D6}"/>
              </a:ext>
            </a:extLst>
          </p:cNvPr>
          <p:cNvSpPr txBox="1"/>
          <p:nvPr/>
        </p:nvSpPr>
        <p:spPr bwMode="auto">
          <a:xfrm>
            <a:off x="7177379" y="4493389"/>
            <a:ext cx="1661822" cy="307777"/>
          </a:xfrm>
          <a:prstGeom prst="rect">
            <a:avLst/>
          </a:prstGeom>
          <a:solidFill>
            <a:schemeClr val="accent3"/>
          </a:solidFill>
          <a:ln w="19050" algn="ctr">
            <a:solidFill>
              <a:schemeClr val="accent3"/>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Hypermethylated</a:t>
            </a:r>
          </a:p>
        </p:txBody>
      </p:sp>
      <p:sp>
        <p:nvSpPr>
          <p:cNvPr id="12" name="TextBox 11">
            <a:extLst>
              <a:ext uri="{FF2B5EF4-FFF2-40B4-BE49-F238E27FC236}">
                <a16:creationId xmlns:a16="http://schemas.microsoft.com/office/drawing/2014/main" id="{D6199A68-C840-DF30-0016-341EA4865448}"/>
              </a:ext>
            </a:extLst>
          </p:cNvPr>
          <p:cNvSpPr txBox="1"/>
          <p:nvPr/>
        </p:nvSpPr>
        <p:spPr bwMode="auto">
          <a:xfrm>
            <a:off x="9224210" y="3783232"/>
            <a:ext cx="1440126" cy="523220"/>
          </a:xfrm>
          <a:prstGeom prst="rect">
            <a:avLst/>
          </a:prstGeom>
          <a:solidFill>
            <a:schemeClr val="accent3"/>
          </a:solidFill>
          <a:ln w="19050" algn="ctr">
            <a:solidFill>
              <a:schemeClr val="accent3"/>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No protein loss or MSS</a:t>
            </a:r>
          </a:p>
        </p:txBody>
      </p:sp>
      <p:sp>
        <p:nvSpPr>
          <p:cNvPr id="13" name="TextBox 12">
            <a:extLst>
              <a:ext uri="{FF2B5EF4-FFF2-40B4-BE49-F238E27FC236}">
                <a16:creationId xmlns:a16="http://schemas.microsoft.com/office/drawing/2014/main" id="{1D87C2FD-1FCA-886B-E130-26C098789874}"/>
              </a:ext>
            </a:extLst>
          </p:cNvPr>
          <p:cNvSpPr txBox="1"/>
          <p:nvPr/>
        </p:nvSpPr>
        <p:spPr bwMode="auto">
          <a:xfrm>
            <a:off x="8155209" y="1872243"/>
            <a:ext cx="1628331" cy="307777"/>
          </a:xfrm>
          <a:prstGeom prst="rect">
            <a:avLst/>
          </a:prstGeom>
          <a:solidFill>
            <a:schemeClr val="accent1"/>
          </a:solidFill>
          <a:ln w="19050" algn="ctr">
            <a:solidFill>
              <a:schemeClr val="accent1"/>
            </a:solidFill>
            <a:miter lim="800000"/>
            <a:headEnd/>
            <a:tailEnd/>
          </a:ln>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Endometrial cancer</a:t>
            </a:r>
          </a:p>
        </p:txBody>
      </p:sp>
      <p:sp>
        <p:nvSpPr>
          <p:cNvPr id="14" name="TextBox 13">
            <a:extLst>
              <a:ext uri="{FF2B5EF4-FFF2-40B4-BE49-F238E27FC236}">
                <a16:creationId xmlns:a16="http://schemas.microsoft.com/office/drawing/2014/main" id="{D37AACEC-75F5-017B-5B47-1D886FDF0509}"/>
              </a:ext>
            </a:extLst>
          </p:cNvPr>
          <p:cNvSpPr txBox="1"/>
          <p:nvPr/>
        </p:nvSpPr>
        <p:spPr bwMode="auto">
          <a:xfrm>
            <a:off x="10177765" y="2852985"/>
            <a:ext cx="1328435" cy="523220"/>
          </a:xfrm>
          <a:prstGeom prst="rect">
            <a:avLst/>
          </a:prstGeom>
          <a:solidFill>
            <a:schemeClr val="accent4"/>
          </a:solidFill>
          <a:ln w="19050" algn="ctr">
            <a:solidFill>
              <a:schemeClr val="accent4"/>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MSI-H without MMR IHC loss*</a:t>
            </a:r>
          </a:p>
        </p:txBody>
      </p:sp>
      <p:sp>
        <p:nvSpPr>
          <p:cNvPr id="15" name="TextBox 14">
            <a:extLst>
              <a:ext uri="{FF2B5EF4-FFF2-40B4-BE49-F238E27FC236}">
                <a16:creationId xmlns:a16="http://schemas.microsoft.com/office/drawing/2014/main" id="{9FF60C8D-2808-D1B2-7C5D-DFE8DEA609C3}"/>
              </a:ext>
            </a:extLst>
          </p:cNvPr>
          <p:cNvSpPr txBox="1"/>
          <p:nvPr/>
        </p:nvSpPr>
        <p:spPr bwMode="auto">
          <a:xfrm>
            <a:off x="6424538" y="3783232"/>
            <a:ext cx="1493909" cy="523220"/>
          </a:xfrm>
          <a:prstGeom prst="rect">
            <a:avLst/>
          </a:prstGeom>
          <a:solidFill>
            <a:schemeClr val="accent1"/>
          </a:solidFill>
          <a:ln w="19050" algn="ctr">
            <a:solidFill>
              <a:schemeClr val="accent1"/>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MLH1 </a:t>
            </a:r>
            <a:r>
              <a:rPr lang="en-US" sz="1400" dirty="0">
                <a:latin typeface="Calibri" panose="020F0502020204030204" pitchFamily="34" charset="0"/>
              </a:rPr>
              <a:t>promoter methylation</a:t>
            </a:r>
          </a:p>
        </p:txBody>
      </p:sp>
      <p:sp>
        <p:nvSpPr>
          <p:cNvPr id="16" name="TextBox 15">
            <a:extLst>
              <a:ext uri="{FF2B5EF4-FFF2-40B4-BE49-F238E27FC236}">
                <a16:creationId xmlns:a16="http://schemas.microsoft.com/office/drawing/2014/main" id="{3DF2715B-483B-088E-B280-9D377CCFDF12}"/>
              </a:ext>
            </a:extLst>
          </p:cNvPr>
          <p:cNvSpPr txBox="1"/>
          <p:nvPr/>
        </p:nvSpPr>
        <p:spPr bwMode="auto">
          <a:xfrm>
            <a:off x="6007823" y="4493389"/>
            <a:ext cx="956633" cy="307777"/>
          </a:xfrm>
          <a:prstGeom prst="rect">
            <a:avLst/>
          </a:prstGeom>
          <a:solidFill>
            <a:schemeClr val="accent4"/>
          </a:solidFill>
          <a:ln w="19050" algn="ctr">
            <a:solidFill>
              <a:schemeClr val="accent4"/>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Normal</a:t>
            </a:r>
          </a:p>
        </p:txBody>
      </p:sp>
      <p:sp>
        <p:nvSpPr>
          <p:cNvPr id="17" name="TextBox 16">
            <a:extLst>
              <a:ext uri="{FF2B5EF4-FFF2-40B4-BE49-F238E27FC236}">
                <a16:creationId xmlns:a16="http://schemas.microsoft.com/office/drawing/2014/main" id="{81A9CD57-B537-98AA-3D08-4F2AFB90469D}"/>
              </a:ext>
            </a:extLst>
          </p:cNvPr>
          <p:cNvSpPr txBox="1"/>
          <p:nvPr/>
        </p:nvSpPr>
        <p:spPr bwMode="auto">
          <a:xfrm>
            <a:off x="7177379" y="5001031"/>
            <a:ext cx="1661822" cy="523220"/>
          </a:xfrm>
          <a:prstGeom prst="rect">
            <a:avLst/>
          </a:prstGeom>
          <a:solidFill>
            <a:schemeClr val="accent3"/>
          </a:solidFill>
          <a:ln w="19050" algn="ctr">
            <a:solidFill>
              <a:schemeClr val="accent3"/>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Not Lynch syndrome</a:t>
            </a:r>
          </a:p>
        </p:txBody>
      </p:sp>
      <p:sp>
        <p:nvSpPr>
          <p:cNvPr id="18" name="TextBox 17">
            <a:extLst>
              <a:ext uri="{FF2B5EF4-FFF2-40B4-BE49-F238E27FC236}">
                <a16:creationId xmlns:a16="http://schemas.microsoft.com/office/drawing/2014/main" id="{108E2891-7307-73A0-12F1-1A70E144497A}"/>
              </a:ext>
            </a:extLst>
          </p:cNvPr>
          <p:cNvSpPr txBox="1"/>
          <p:nvPr/>
        </p:nvSpPr>
        <p:spPr bwMode="auto">
          <a:xfrm>
            <a:off x="9331498" y="4494544"/>
            <a:ext cx="1225550" cy="523220"/>
          </a:xfrm>
          <a:prstGeom prst="rect">
            <a:avLst/>
          </a:prstGeom>
          <a:solidFill>
            <a:schemeClr val="accent3"/>
          </a:solidFill>
          <a:ln w="19050" algn="ctr">
            <a:solidFill>
              <a:schemeClr val="accent3"/>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Not Lynch syndrome</a:t>
            </a:r>
          </a:p>
        </p:txBody>
      </p:sp>
      <p:cxnSp>
        <p:nvCxnSpPr>
          <p:cNvPr id="20" name="Straight Arrow Connector 19">
            <a:extLst>
              <a:ext uri="{FF2B5EF4-FFF2-40B4-BE49-F238E27FC236}">
                <a16:creationId xmlns:a16="http://schemas.microsoft.com/office/drawing/2014/main" id="{D4E3D5BB-4781-500E-105F-5BC29C5AF00C}"/>
              </a:ext>
            </a:extLst>
          </p:cNvPr>
          <p:cNvCxnSpPr>
            <a:cxnSpLocks/>
          </p:cNvCxnSpPr>
          <p:nvPr/>
        </p:nvCxnSpPr>
        <p:spPr bwMode="auto">
          <a:xfrm>
            <a:off x="8961354" y="2180020"/>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84EF77D4-ADCA-24E8-B6B9-C270D89FC477}"/>
              </a:ext>
            </a:extLst>
          </p:cNvPr>
          <p:cNvCxnSpPr>
            <a:cxnSpLocks/>
          </p:cNvCxnSpPr>
          <p:nvPr/>
        </p:nvCxnSpPr>
        <p:spPr bwMode="auto">
          <a:xfrm>
            <a:off x="8961354" y="2670391"/>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8E542BCB-5BF8-EDC1-A8EB-1D4AF059DF36}"/>
              </a:ext>
            </a:extLst>
          </p:cNvPr>
          <p:cNvCxnSpPr>
            <a:cxnSpLocks/>
          </p:cNvCxnSpPr>
          <p:nvPr/>
        </p:nvCxnSpPr>
        <p:spPr bwMode="auto">
          <a:xfrm>
            <a:off x="7018254" y="2670391"/>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BC0B8779-5809-F12D-4C12-AC6E51C63E92}"/>
              </a:ext>
            </a:extLst>
          </p:cNvPr>
          <p:cNvCxnSpPr>
            <a:cxnSpLocks/>
          </p:cNvCxnSpPr>
          <p:nvPr/>
        </p:nvCxnSpPr>
        <p:spPr bwMode="auto">
          <a:xfrm>
            <a:off x="10764754" y="2670391"/>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E49708D4-B1D1-9FEF-8D46-7A05A8809C6C}"/>
              </a:ext>
            </a:extLst>
          </p:cNvPr>
          <p:cNvCxnSpPr>
            <a:cxnSpLocks/>
          </p:cNvCxnSpPr>
          <p:nvPr/>
        </p:nvCxnSpPr>
        <p:spPr bwMode="auto">
          <a:xfrm>
            <a:off x="7018254" y="3600638"/>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D4B8E00E-62C9-C0F0-79FF-0CB077230CDD}"/>
              </a:ext>
            </a:extLst>
          </p:cNvPr>
          <p:cNvCxnSpPr>
            <a:cxnSpLocks/>
          </p:cNvCxnSpPr>
          <p:nvPr/>
        </p:nvCxnSpPr>
        <p:spPr bwMode="auto">
          <a:xfrm>
            <a:off x="9944273" y="2670391"/>
            <a:ext cx="0" cy="1112841"/>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8E86C8A8-C222-557E-31DE-8153292B4039}"/>
              </a:ext>
            </a:extLst>
          </p:cNvPr>
          <p:cNvCxnSpPr>
            <a:cxnSpLocks/>
          </p:cNvCxnSpPr>
          <p:nvPr/>
        </p:nvCxnSpPr>
        <p:spPr bwMode="auto">
          <a:xfrm>
            <a:off x="9944273" y="4306452"/>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3859E218-6C80-87A7-DB13-B29FF97B954A}"/>
              </a:ext>
            </a:extLst>
          </p:cNvPr>
          <p:cNvCxnSpPr>
            <a:cxnSpLocks/>
          </p:cNvCxnSpPr>
          <p:nvPr/>
        </p:nvCxnSpPr>
        <p:spPr bwMode="auto">
          <a:xfrm>
            <a:off x="6689529" y="4310795"/>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8382E78A-1C6B-1D15-70DF-47C2BE0F7318}"/>
              </a:ext>
            </a:extLst>
          </p:cNvPr>
          <p:cNvCxnSpPr>
            <a:cxnSpLocks/>
          </p:cNvCxnSpPr>
          <p:nvPr/>
        </p:nvCxnSpPr>
        <p:spPr bwMode="auto">
          <a:xfrm>
            <a:off x="7580269" y="4310795"/>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A970C258-09DA-78B4-2C04-5EE18C1670D8}"/>
              </a:ext>
            </a:extLst>
          </p:cNvPr>
          <p:cNvCxnSpPr>
            <a:cxnSpLocks/>
          </p:cNvCxnSpPr>
          <p:nvPr/>
        </p:nvCxnSpPr>
        <p:spPr bwMode="auto">
          <a:xfrm>
            <a:off x="7580269" y="4801166"/>
            <a:ext cx="0" cy="182594"/>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CEF62029-53C0-25D7-883D-222E8D8379F0}"/>
              </a:ext>
            </a:extLst>
          </p:cNvPr>
          <p:cNvCxnSpPr>
            <a:cxnSpLocks/>
          </p:cNvCxnSpPr>
          <p:nvPr/>
        </p:nvCxnSpPr>
        <p:spPr bwMode="auto">
          <a:xfrm>
            <a:off x="9023523" y="3591649"/>
            <a:ext cx="0" cy="2035617"/>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2EC74FC1-0E0B-BAB2-D2E3-B8B291610DCC}"/>
              </a:ext>
            </a:extLst>
          </p:cNvPr>
          <p:cNvCxnSpPr>
            <a:cxnSpLocks/>
          </p:cNvCxnSpPr>
          <p:nvPr/>
        </p:nvCxnSpPr>
        <p:spPr bwMode="auto">
          <a:xfrm>
            <a:off x="6689529" y="4801166"/>
            <a:ext cx="0" cy="82610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B7C843D3-293E-B2AD-C766-3508D1DBE02C}"/>
              </a:ext>
            </a:extLst>
          </p:cNvPr>
          <p:cNvCxnSpPr>
            <a:cxnSpLocks/>
          </p:cNvCxnSpPr>
          <p:nvPr/>
        </p:nvCxnSpPr>
        <p:spPr bwMode="auto">
          <a:xfrm>
            <a:off x="11080923" y="3376205"/>
            <a:ext cx="0" cy="225106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081738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82BBE0-9DF1-224C-4294-06D6B713833E}"/>
              </a:ext>
            </a:extLst>
          </p:cNvPr>
          <p:cNvSpPr>
            <a:spLocks noGrp="1"/>
          </p:cNvSpPr>
          <p:nvPr>
            <p:ph type="title"/>
          </p:nvPr>
        </p:nvSpPr>
        <p:spPr/>
        <p:txBody>
          <a:bodyPr/>
          <a:lstStyle/>
          <a:p>
            <a:r>
              <a:rPr lang="en-US" dirty="0"/>
              <a:t>Tumor Mutational Burden Testing</a:t>
            </a:r>
          </a:p>
        </p:txBody>
      </p:sp>
      <p:sp>
        <p:nvSpPr>
          <p:cNvPr id="7" name="Content Placeholder 6">
            <a:extLst>
              <a:ext uri="{FF2B5EF4-FFF2-40B4-BE49-F238E27FC236}">
                <a16:creationId xmlns:a16="http://schemas.microsoft.com/office/drawing/2014/main" id="{0D93F6B9-D441-7329-8816-2D5D6DC14A32}"/>
              </a:ext>
            </a:extLst>
          </p:cNvPr>
          <p:cNvSpPr>
            <a:spLocks noGrp="1"/>
          </p:cNvSpPr>
          <p:nvPr>
            <p:ph idx="1"/>
          </p:nvPr>
        </p:nvSpPr>
        <p:spPr/>
        <p:txBody>
          <a:bodyPr/>
          <a:lstStyle/>
          <a:p>
            <a:r>
              <a:rPr lang="en-US" dirty="0"/>
              <a:t>Currently assessed only by large NGS panels</a:t>
            </a:r>
          </a:p>
          <a:p>
            <a:pPr lvl="1"/>
            <a:r>
              <a:rPr lang="en-US" dirty="0"/>
              <a:t>NGS panels also assess other relevant targets</a:t>
            </a:r>
          </a:p>
          <a:p>
            <a:pPr lvl="1"/>
            <a:r>
              <a:rPr lang="en-US" dirty="0"/>
              <a:t>Slow and costly but provide much more information</a:t>
            </a:r>
          </a:p>
          <a:p>
            <a:r>
              <a:rPr lang="en-US" dirty="0"/>
              <a:t>Good communication with laboratory and molecular professional</a:t>
            </a:r>
            <a:br>
              <a:rPr lang="en-US" dirty="0"/>
            </a:br>
            <a:r>
              <a:rPr lang="en-US" dirty="0"/>
              <a:t>is critical</a:t>
            </a:r>
          </a:p>
          <a:p>
            <a:r>
              <a:rPr lang="en-US" dirty="0"/>
              <a:t>TMB varies significantly across MSI-H tumors</a:t>
            </a:r>
          </a:p>
          <a:p>
            <a:pPr lvl="1"/>
            <a:r>
              <a:rPr lang="en-US" dirty="0"/>
              <a:t>Loss of expression of MSH2/MSH6 associated with higher mean TMB than loss of MLH1/PMS2 </a:t>
            </a:r>
          </a:p>
          <a:p>
            <a:endParaRPr lang="en-US" dirty="0"/>
          </a:p>
        </p:txBody>
      </p:sp>
      <p:sp>
        <p:nvSpPr>
          <p:cNvPr id="2" name="Text Box 11">
            <a:extLst>
              <a:ext uri="{FF2B5EF4-FFF2-40B4-BE49-F238E27FC236}">
                <a16:creationId xmlns:a16="http://schemas.microsoft.com/office/drawing/2014/main" id="{8EE97DDD-9370-4E26-A0A3-5D0B9D73B3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Allgauer. Transl Lung Cancer Res. 2018;7:703.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Jardim. Cancer Cell. 2021;39:154. Salem. Int J Cancer. 2020;147:2948.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8132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C9142C-1C20-4BF8-9F9D-D444AE3EF527}"/>
              </a:ext>
            </a:extLst>
          </p:cNvPr>
          <p:cNvSpPr>
            <a:spLocks noGrp="1"/>
          </p:cNvSpPr>
          <p:nvPr>
            <p:ph type="title"/>
          </p:nvPr>
        </p:nvSpPr>
        <p:spPr/>
        <p:txBody>
          <a:bodyPr/>
          <a:lstStyle/>
          <a:p>
            <a:r>
              <a:rPr lang="en-US" dirty="0"/>
              <a:t>HER2/neu Testing in Serous Endometrial Cancer</a:t>
            </a:r>
          </a:p>
        </p:txBody>
      </p:sp>
      <p:sp>
        <p:nvSpPr>
          <p:cNvPr id="4" name="Content Placeholder 3">
            <a:extLst>
              <a:ext uri="{FF2B5EF4-FFF2-40B4-BE49-F238E27FC236}">
                <a16:creationId xmlns:a16="http://schemas.microsoft.com/office/drawing/2014/main" id="{C3E9CD96-8EA4-445C-9C45-ACEE45904872}"/>
              </a:ext>
            </a:extLst>
          </p:cNvPr>
          <p:cNvSpPr>
            <a:spLocks noGrp="1"/>
          </p:cNvSpPr>
          <p:nvPr>
            <p:ph sz="half" idx="1"/>
          </p:nvPr>
        </p:nvSpPr>
        <p:spPr>
          <a:xfrm>
            <a:off x="601820" y="1399220"/>
            <a:ext cx="5309278" cy="4678738"/>
          </a:xfrm>
        </p:spPr>
        <p:txBody>
          <a:bodyPr/>
          <a:lstStyle/>
          <a:p>
            <a:r>
              <a:rPr lang="en-US" sz="2600" dirty="0"/>
              <a:t>HER2 overexpression and/or gene amplification seen in 25%-30% of serous EC cases</a:t>
            </a:r>
            <a:r>
              <a:rPr lang="en-US" sz="2600" baseline="30000" dirty="0"/>
              <a:t>1,2</a:t>
            </a:r>
          </a:p>
          <a:p>
            <a:pPr lvl="1"/>
            <a:r>
              <a:rPr lang="en-US" sz="2400" dirty="0"/>
              <a:t>HER2+ status in serous EC associated with response to trastuzumab </a:t>
            </a:r>
          </a:p>
          <a:p>
            <a:pPr lvl="1"/>
            <a:r>
              <a:rPr lang="en-US" sz="2400" dirty="0"/>
              <a:t>Carboplatin, paclitaxel, and trastuzumab recommended for stage III/IV or recurrent HER2+ EC</a:t>
            </a:r>
            <a:r>
              <a:rPr lang="en-US" sz="2400" baseline="30000" dirty="0"/>
              <a:t>3</a:t>
            </a:r>
            <a:r>
              <a:rPr lang="en-US" sz="2400" dirty="0"/>
              <a:t> </a:t>
            </a:r>
          </a:p>
          <a:p>
            <a:pPr lvl="1"/>
            <a:r>
              <a:rPr lang="en-US" sz="2400" dirty="0"/>
              <a:t>Trastuzumab deruxtecan now recommended for 2L+ treatment of EC that is HER2+ (IHC 3+/2+)</a:t>
            </a:r>
            <a:r>
              <a:rPr lang="en-US" sz="2400" baseline="30000" dirty="0"/>
              <a:t>3</a:t>
            </a:r>
            <a:endParaRPr lang="en-US" dirty="0"/>
          </a:p>
        </p:txBody>
      </p:sp>
      <p:sp>
        <p:nvSpPr>
          <p:cNvPr id="2" name="Content Placeholder 1">
            <a:extLst>
              <a:ext uri="{FF2B5EF4-FFF2-40B4-BE49-F238E27FC236}">
                <a16:creationId xmlns:a16="http://schemas.microsoft.com/office/drawing/2014/main" id="{8B2FDB4D-FB6C-4AB0-9A22-7A0C35C20A89}"/>
              </a:ext>
            </a:extLst>
          </p:cNvPr>
          <p:cNvSpPr>
            <a:spLocks noGrp="1"/>
          </p:cNvSpPr>
          <p:nvPr>
            <p:ph sz="half" idx="2"/>
          </p:nvPr>
        </p:nvSpPr>
        <p:spPr>
          <a:xfrm>
            <a:off x="6252634" y="1399220"/>
            <a:ext cx="5229570" cy="4679462"/>
          </a:xfrm>
        </p:spPr>
        <p:txBody>
          <a:bodyPr/>
          <a:lstStyle/>
          <a:p>
            <a:pPr marL="0" indent="0" algn="ctr">
              <a:buNone/>
            </a:pPr>
            <a:r>
              <a:rPr lang="en-US" b="1" dirty="0"/>
              <a:t>Testing for HER2</a:t>
            </a:r>
            <a:r>
              <a:rPr lang="en-US" b="1" baseline="30000" dirty="0"/>
              <a:t>1,2</a:t>
            </a:r>
          </a:p>
          <a:p>
            <a:r>
              <a:rPr lang="en-US" sz="2600" dirty="0"/>
              <a:t>Can be associated with significant intratumor heterogeneity </a:t>
            </a:r>
          </a:p>
          <a:p>
            <a:pPr lvl="1"/>
            <a:r>
              <a:rPr lang="en-US" sz="2000" dirty="0"/>
              <a:t>2 degrees of difference in staining intensity observed in &gt;50% of cells</a:t>
            </a:r>
          </a:p>
          <a:p>
            <a:endParaRPr lang="en-US" i="1" baseline="30000" dirty="0"/>
          </a:p>
          <a:p>
            <a:endParaRPr lang="en-US" i="1" baseline="30000" dirty="0"/>
          </a:p>
          <a:p>
            <a:endParaRPr lang="en-US" i="1" baseline="30000" dirty="0"/>
          </a:p>
        </p:txBody>
      </p:sp>
      <p:graphicFrame>
        <p:nvGraphicFramePr>
          <p:cNvPr id="13" name="Content Placeholder 5">
            <a:extLst>
              <a:ext uri="{FF2B5EF4-FFF2-40B4-BE49-F238E27FC236}">
                <a16:creationId xmlns:a16="http://schemas.microsoft.com/office/drawing/2014/main" id="{ED3F3415-503D-4262-8D0F-CA3772DC3407}"/>
              </a:ext>
            </a:extLst>
          </p:cNvPr>
          <p:cNvGraphicFramePr>
            <a:graphicFrameLocks/>
          </p:cNvGraphicFramePr>
          <p:nvPr>
            <p:extLst>
              <p:ext uri="{D42A27DB-BD31-4B8C-83A1-F6EECF244321}">
                <p14:modId xmlns:p14="http://schemas.microsoft.com/office/powerpoint/2010/main" val="4120755453"/>
              </p:ext>
            </p:extLst>
          </p:nvPr>
        </p:nvGraphicFramePr>
        <p:xfrm>
          <a:off x="6381941" y="3609611"/>
          <a:ext cx="5376672" cy="2103150"/>
        </p:xfrm>
        <a:graphic>
          <a:graphicData uri="http://schemas.openxmlformats.org/drawingml/2006/table">
            <a:tbl>
              <a:tblPr firstRow="1" bandRow="1">
                <a:effectLst/>
                <a:tableStyleId>{5940675A-B579-460E-94D1-54222C63F5DA}</a:tableStyleId>
              </a:tblPr>
              <a:tblGrid>
                <a:gridCol w="2381059">
                  <a:extLst>
                    <a:ext uri="{9D8B030D-6E8A-4147-A177-3AD203B41FA5}">
                      <a16:colId xmlns:a16="http://schemas.microsoft.com/office/drawing/2014/main" val="20000"/>
                    </a:ext>
                  </a:extLst>
                </a:gridCol>
                <a:gridCol w="2995613">
                  <a:extLst>
                    <a:ext uri="{9D8B030D-6E8A-4147-A177-3AD203B41FA5}">
                      <a16:colId xmlns:a16="http://schemas.microsoft.com/office/drawing/2014/main" val="3163761977"/>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Parameter/Cutoff</a:t>
                      </a:r>
                      <a:r>
                        <a:rPr kumimoji="0" lang="en-US" altLang="en-US" sz="20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1,2</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Endometrial Serous Carcinoma</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IHC 3+</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(protein level)</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&gt;30%, strong complete or basolateral/lateral</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FISH</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(gene amplification)</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HER2/CEP17 ratio ≥2.0</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F23680AC-C863-20D2-A535-B7B0422C77FA}"/>
              </a:ext>
            </a:extLst>
          </p:cNvPr>
          <p:cNvSpPr txBox="1">
            <a:spLocks noChangeArrowheads="1"/>
          </p:cNvSpPr>
          <p:nvPr/>
        </p:nvSpPr>
        <p:spPr bwMode="auto">
          <a:xfrm>
            <a:off x="412751" y="623770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Buza. Arch Pathol Lab Med. 2020;145:687. 2. Fader. Clin Cancer Res. 2020;26:3928.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NCCN. Clinical practice guidelines in oncology: uterine neoplasms. v.1.2024. nccn.org.</a:t>
            </a:r>
          </a:p>
        </p:txBody>
      </p:sp>
    </p:spTree>
    <p:extLst>
      <p:ext uri="{BB962C8B-B14F-4D97-AF65-F5344CB8AC3E}">
        <p14:creationId xmlns:p14="http://schemas.microsoft.com/office/powerpoint/2010/main" val="31261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381A-7768-9492-F9C1-D0884B3E3AAA}"/>
              </a:ext>
            </a:extLst>
          </p:cNvPr>
          <p:cNvSpPr>
            <a:spLocks noGrp="1"/>
          </p:cNvSpPr>
          <p:nvPr>
            <p:ph type="title"/>
          </p:nvPr>
        </p:nvSpPr>
        <p:spPr/>
        <p:txBody>
          <a:bodyPr/>
          <a:lstStyle/>
          <a:p>
            <a:r>
              <a:rPr lang="en-US" dirty="0"/>
              <a:t>ER/PgR Testing</a:t>
            </a:r>
          </a:p>
        </p:txBody>
      </p:sp>
      <p:sp>
        <p:nvSpPr>
          <p:cNvPr id="3" name="Content Placeholder 2">
            <a:extLst>
              <a:ext uri="{FF2B5EF4-FFF2-40B4-BE49-F238E27FC236}">
                <a16:creationId xmlns:a16="http://schemas.microsoft.com/office/drawing/2014/main" id="{7827309B-2C4B-3336-B6CB-FCDD7AB63EB3}"/>
              </a:ext>
            </a:extLst>
          </p:cNvPr>
          <p:cNvSpPr>
            <a:spLocks noGrp="1"/>
          </p:cNvSpPr>
          <p:nvPr>
            <p:ph sz="half" idx="1"/>
          </p:nvPr>
        </p:nvSpPr>
        <p:spPr/>
        <p:txBody>
          <a:bodyPr/>
          <a:lstStyle/>
          <a:p>
            <a:r>
              <a:rPr lang="en-US" sz="2200" dirty="0"/>
              <a:t>No consensus guidelines exist for reporting results of ER/PgR IHC testing in endometrial cancer</a:t>
            </a:r>
            <a:r>
              <a:rPr lang="en-US" sz="2200" baseline="30000" dirty="0"/>
              <a:t>1</a:t>
            </a:r>
            <a:endParaRPr lang="en-US" sz="2200" dirty="0"/>
          </a:p>
          <a:p>
            <a:r>
              <a:rPr lang="en-US" sz="2200" dirty="0"/>
              <a:t>CAP recommends using same reporting approach as for ER/PgR IHC testing in breast cancer</a:t>
            </a:r>
            <a:r>
              <a:rPr lang="en-US" sz="2200" baseline="30000" dirty="0"/>
              <a:t>2</a:t>
            </a:r>
            <a:endParaRPr lang="en-US" sz="2200" dirty="0"/>
          </a:p>
          <a:p>
            <a:pPr lvl="1"/>
            <a:r>
              <a:rPr lang="en-US" sz="2000" dirty="0"/>
              <a:t>Proportion of cells with positive staining</a:t>
            </a:r>
          </a:p>
          <a:p>
            <a:pPr lvl="1"/>
            <a:r>
              <a:rPr lang="en-US" sz="2000" dirty="0"/>
              <a:t>Staining intensity</a:t>
            </a:r>
            <a:r>
              <a:rPr lang="en-US" sz="2000" dirty="0">
                <a:latin typeface="+mn-lt"/>
                <a:cs typeface="Arial" panose="020B0604020202020204" pitchFamily="34" charset="0"/>
              </a:rPr>
              <a:t>—</a:t>
            </a:r>
            <a:r>
              <a:rPr lang="en-US" sz="2000" dirty="0"/>
              <a:t>degree of nuclear positivity</a:t>
            </a:r>
          </a:p>
          <a:p>
            <a:r>
              <a:rPr lang="en-US" sz="2200" dirty="0"/>
              <a:t>Results are positive when nuclear immunoreactivity present in ≥1% of tumor cells</a:t>
            </a:r>
            <a:r>
              <a:rPr lang="en-US" sz="2200" baseline="30000" dirty="0"/>
              <a:t>2</a:t>
            </a:r>
            <a:endParaRPr lang="en-US" sz="2200" dirty="0"/>
          </a:p>
        </p:txBody>
      </p:sp>
      <p:sp>
        <p:nvSpPr>
          <p:cNvPr id="4" name="Text Box 15">
            <a:extLst>
              <a:ext uri="{FF2B5EF4-FFF2-40B4-BE49-F238E27FC236}">
                <a16:creationId xmlns:a16="http://schemas.microsoft.com/office/drawing/2014/main" id="{5AD5F3D9-D051-C005-9EA9-0D81B639DDB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Walsh. Gynecol Oncol. 2023;168:48. 2. Longacre. Arch Pathol Lab Med. 2017;141:1508.</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Miki. Cancers. 2020;12:2595. https://creativecommons.org/licenses/by/4.0/.</a:t>
            </a:r>
          </a:p>
        </p:txBody>
      </p:sp>
      <p:pic>
        <p:nvPicPr>
          <p:cNvPr id="8" name="Picture 2" descr="Cancers 12 02595 g001">
            <a:extLst>
              <a:ext uri="{FF2B5EF4-FFF2-40B4-BE49-F238E27FC236}">
                <a16:creationId xmlns:a16="http://schemas.microsoft.com/office/drawing/2014/main" id="{9DB6DB92-2F78-2EA7-50D6-D016C3B4DA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547" t="10067" b="11731"/>
          <a:stretch/>
        </p:blipFill>
        <p:spPr bwMode="auto">
          <a:xfrm>
            <a:off x="6253163" y="2129280"/>
            <a:ext cx="5229225" cy="325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E7EFDDC-1686-8DD6-4A51-DFFA34D9CE64}"/>
              </a:ext>
            </a:extLst>
          </p:cNvPr>
          <p:cNvSpPr txBox="1"/>
          <p:nvPr/>
        </p:nvSpPr>
        <p:spPr bwMode="auto">
          <a:xfrm>
            <a:off x="6252450" y="1510730"/>
            <a:ext cx="52297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IHC for Nuclear Staining of ER and PgR in Endometrial Cancer</a:t>
            </a:r>
            <a:r>
              <a:rPr lang="en-US" baseline="30000" dirty="0">
                <a:solidFill>
                  <a:schemeClr val="bg1"/>
                </a:solidFill>
                <a:latin typeface="Calibri" panose="020F0502020204030204" pitchFamily="34" charset="0"/>
              </a:rPr>
              <a:t>3</a:t>
            </a:r>
            <a:endParaRPr lang="en-US"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8BEA35C8-91A7-6127-A656-4ED617F2C050}"/>
              </a:ext>
            </a:extLst>
          </p:cNvPr>
          <p:cNvSpPr txBox="1"/>
          <p:nvPr/>
        </p:nvSpPr>
        <p:spPr bwMode="auto">
          <a:xfrm>
            <a:off x="7313058" y="5391318"/>
            <a:ext cx="562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ER</a:t>
            </a:r>
            <a:r>
              <a:rPr lang="el-GR" dirty="0">
                <a:solidFill>
                  <a:schemeClr val="bg1"/>
                </a:solidFill>
                <a:latin typeface="Calibri" panose="020F0502020204030204" pitchFamily="34" charset="0"/>
              </a:rPr>
              <a:t>α</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4969456-A0B7-5175-4675-00B35A1CD2F9}"/>
              </a:ext>
            </a:extLst>
          </p:cNvPr>
          <p:cNvSpPr txBox="1"/>
          <p:nvPr/>
        </p:nvSpPr>
        <p:spPr bwMode="auto">
          <a:xfrm>
            <a:off x="9887302" y="5391318"/>
            <a:ext cx="546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PgR</a:t>
            </a:r>
          </a:p>
        </p:txBody>
      </p:sp>
      <p:sp>
        <p:nvSpPr>
          <p:cNvPr id="12" name="Text Box 30">
            <a:extLst>
              <a:ext uri="{FF2B5EF4-FFF2-40B4-BE49-F238E27FC236}">
                <a16:creationId xmlns:a16="http://schemas.microsoft.com/office/drawing/2014/main" id="{4E54CDA5-3770-E2DF-C16F-04D927194850}"/>
              </a:ext>
            </a:extLst>
          </p:cNvPr>
          <p:cNvSpPr txBox="1">
            <a:spLocks noChangeArrowheads="1"/>
          </p:cNvSpPr>
          <p:nvPr/>
        </p:nvSpPr>
        <p:spPr bwMode="auto">
          <a:xfrm>
            <a:off x="6252450" y="5871264"/>
            <a:ext cx="554426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Scale bar = 50 µm.</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53718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NTRK</a:t>
            </a:r>
            <a:r>
              <a:rPr lang="en-US" dirty="0"/>
              <a:t> Gene Fusion Testing</a:t>
            </a:r>
          </a:p>
        </p:txBody>
      </p:sp>
      <p:sp>
        <p:nvSpPr>
          <p:cNvPr id="3" name="Content Placeholder 2">
            <a:extLst>
              <a:ext uri="{FF2B5EF4-FFF2-40B4-BE49-F238E27FC236}">
                <a16:creationId xmlns:a16="http://schemas.microsoft.com/office/drawing/2014/main" id="{5DBE41EA-31B5-5C55-7C12-69E720A79074}"/>
              </a:ext>
            </a:extLst>
          </p:cNvPr>
          <p:cNvSpPr>
            <a:spLocks noGrp="1"/>
          </p:cNvSpPr>
          <p:nvPr>
            <p:ph idx="1"/>
          </p:nvPr>
        </p:nvSpPr>
        <p:spPr>
          <a:xfrm>
            <a:off x="604675" y="1266309"/>
            <a:ext cx="10877529" cy="5162249"/>
          </a:xfrm>
        </p:spPr>
        <p:txBody>
          <a:bodyPr/>
          <a:lstStyle/>
          <a:p>
            <a:r>
              <a:rPr lang="en-US" sz="2000" i="1" dirty="0"/>
              <a:t>NTRK </a:t>
            </a:r>
            <a:r>
              <a:rPr lang="en-US" sz="2000" dirty="0"/>
              <a:t>gene fusions very rare in endometrial cancers (0.19%)</a:t>
            </a:r>
            <a:r>
              <a:rPr lang="en-US" sz="2000" baseline="30000" dirty="0"/>
              <a:t>1</a:t>
            </a:r>
            <a:endParaRPr lang="en-US" sz="2000" i="1" dirty="0"/>
          </a:p>
          <a:p>
            <a:r>
              <a:rPr lang="en-US" sz="2000" dirty="0"/>
              <a:t>Patients with </a:t>
            </a:r>
            <a:r>
              <a:rPr lang="en-US" sz="2000" i="1" dirty="0"/>
              <a:t>NTRK </a:t>
            </a:r>
            <a:r>
              <a:rPr lang="en-US" sz="2000" dirty="0"/>
              <a:t>fusion–positive advanced cancers benefit from TRK inhibitors</a:t>
            </a:r>
          </a:p>
          <a:p>
            <a:pPr lvl="1"/>
            <a:r>
              <a:rPr lang="en-US" sz="1800" dirty="0"/>
              <a:t>ORR of 61.2% and median OS of 33.8 mo in clinical trials of entrectinib</a:t>
            </a:r>
            <a:r>
              <a:rPr lang="en-US" sz="1800" baseline="30000" dirty="0"/>
              <a:t>2</a:t>
            </a:r>
            <a:endParaRPr lang="en-US" sz="1800" dirty="0"/>
          </a:p>
          <a:p>
            <a:r>
              <a:rPr lang="en-US" sz="2000" dirty="0"/>
              <a:t>NCCN recommends considering </a:t>
            </a:r>
            <a:r>
              <a:rPr lang="en-US" sz="2000" i="1" dirty="0"/>
              <a:t>NTRK </a:t>
            </a:r>
            <a:r>
              <a:rPr lang="en-US" sz="2000" dirty="0"/>
              <a:t>gene fusion testing in setting of recurrent/metastatic disease</a:t>
            </a:r>
            <a:r>
              <a:rPr lang="en-US" sz="2000" baseline="30000" dirty="0"/>
              <a:t>3</a:t>
            </a:r>
            <a:endParaRPr lang="en-US" sz="2000" dirty="0"/>
          </a:p>
          <a:p>
            <a:r>
              <a:rPr lang="en-US" sz="2000" dirty="0"/>
              <a:t>RNA-based NGS is current gold standard for detection of </a:t>
            </a:r>
            <a:r>
              <a:rPr lang="en-US" sz="2000" i="1" dirty="0"/>
              <a:t>NTRK</a:t>
            </a:r>
            <a:r>
              <a:rPr lang="en-US" sz="2000" dirty="0"/>
              <a:t> fusions</a:t>
            </a:r>
            <a:r>
              <a:rPr lang="en-US" sz="2000" baseline="30000" dirty="0"/>
              <a:t>4-6</a:t>
            </a:r>
            <a:endParaRPr lang="en-US" sz="2000" dirty="0"/>
          </a:p>
          <a:p>
            <a:pPr lvl="1"/>
            <a:r>
              <a:rPr lang="en-US" sz="1800" dirty="0"/>
              <a:t>DNA NGS testing suboptimal because must sequence large and difficult introns</a:t>
            </a:r>
          </a:p>
        </p:txBody>
      </p:sp>
      <p:graphicFrame>
        <p:nvGraphicFramePr>
          <p:cNvPr id="7" name="Table 6">
            <a:extLst>
              <a:ext uri="{FF2B5EF4-FFF2-40B4-BE49-F238E27FC236}">
                <a16:creationId xmlns:a16="http://schemas.microsoft.com/office/drawing/2014/main" id="{7853ECB8-C981-9EFE-F477-DC555DCA90C4}"/>
              </a:ext>
            </a:extLst>
          </p:cNvPr>
          <p:cNvGraphicFramePr>
            <a:graphicFrameLocks noGrp="1"/>
          </p:cNvGraphicFramePr>
          <p:nvPr>
            <p:extLst>
              <p:ext uri="{D42A27DB-BD31-4B8C-83A1-F6EECF244321}">
                <p14:modId xmlns:p14="http://schemas.microsoft.com/office/powerpoint/2010/main" val="3751835848"/>
              </p:ext>
            </p:extLst>
          </p:nvPr>
        </p:nvGraphicFramePr>
        <p:xfrm>
          <a:off x="709796" y="4193015"/>
          <a:ext cx="10772593" cy="1737360"/>
        </p:xfrm>
        <a:graphic>
          <a:graphicData uri="http://schemas.openxmlformats.org/drawingml/2006/table">
            <a:tbl>
              <a:tblPr firstRow="1" bandRow="1">
                <a:tableStyleId>{5C22544A-7EE6-4342-B048-85BDC9FD1C3A}</a:tableStyleId>
              </a:tblPr>
              <a:tblGrid>
                <a:gridCol w="1757179">
                  <a:extLst>
                    <a:ext uri="{9D8B030D-6E8A-4147-A177-3AD203B41FA5}">
                      <a16:colId xmlns:a16="http://schemas.microsoft.com/office/drawing/2014/main" val="20000"/>
                    </a:ext>
                  </a:extLst>
                </a:gridCol>
                <a:gridCol w="3005138">
                  <a:extLst>
                    <a:ext uri="{9D8B030D-6E8A-4147-A177-3AD203B41FA5}">
                      <a16:colId xmlns:a16="http://schemas.microsoft.com/office/drawing/2014/main" val="20001"/>
                    </a:ext>
                  </a:extLst>
                </a:gridCol>
                <a:gridCol w="3005138">
                  <a:extLst>
                    <a:ext uri="{9D8B030D-6E8A-4147-A177-3AD203B41FA5}">
                      <a16:colId xmlns:a16="http://schemas.microsoft.com/office/drawing/2014/main" val="20002"/>
                    </a:ext>
                  </a:extLst>
                </a:gridCol>
                <a:gridCol w="3005138">
                  <a:extLst>
                    <a:ext uri="{9D8B030D-6E8A-4147-A177-3AD203B41FA5}">
                      <a16:colId xmlns:a16="http://schemas.microsoft.com/office/drawing/2014/main" val="20003"/>
                    </a:ext>
                  </a:extLst>
                </a:gridCol>
              </a:tblGrid>
              <a:tr h="0">
                <a:tc>
                  <a:txBody>
                    <a:bodyPr/>
                    <a:lstStyle/>
                    <a:p>
                      <a:endParaRPr lang="en-US" sz="1200" dirty="0">
                        <a:latin typeface="Calibri" panose="020F0502020204030204" pitchFamily="34" charset="0"/>
                        <a:cs typeface="Arial" panose="020B060402020202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latin typeface="Calibri" panose="020F0502020204030204" pitchFamily="34" charset="0"/>
                          <a:cs typeface="Arial" panose="020B0604020202020204" pitchFamily="34" charset="0"/>
                        </a:rPr>
                        <a:t>IHC</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latin typeface="Calibri" panose="020F0502020204030204" pitchFamily="34" charset="0"/>
                          <a:cs typeface="Arial" panose="020B0604020202020204" pitchFamily="34" charset="0"/>
                        </a:rPr>
                        <a:t>FISH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dirty="0">
                          <a:latin typeface="Calibri" panose="020F0502020204030204" pitchFamily="34" charset="0"/>
                          <a:cs typeface="Arial" panose="020B0604020202020204" pitchFamily="34" charset="0"/>
                        </a:rPr>
                        <a:t>NGS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r>
                        <a:rPr lang="en-US" sz="1200" b="1" dirty="0">
                          <a:solidFill>
                            <a:sysClr val="windowText" lastClr="000000"/>
                          </a:solidFill>
                          <a:latin typeface="Calibri" panose="020F0502020204030204" pitchFamily="34" charset="0"/>
                          <a:cs typeface="Arial" panose="020B0604020202020204" pitchFamily="34" charset="0"/>
                        </a:rPr>
                        <a:t>Advantages</a:t>
                      </a:r>
                    </a:p>
                  </a:txBody>
                  <a:tcPr marL="118872" marR="118872"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285750" indent="-285750" algn="l">
                        <a:buFont typeface="Wingdings" panose="05000000000000000000" pitchFamily="2" charset="2"/>
                        <a:buChar char="ü"/>
                      </a:pPr>
                      <a:r>
                        <a:rPr lang="en-US" sz="1200" dirty="0">
                          <a:solidFill>
                            <a:sysClr val="windowText" lastClr="000000"/>
                          </a:solidFill>
                          <a:latin typeface="Calibri" panose="020F0502020204030204" pitchFamily="34" charset="0"/>
                          <a:cs typeface="Arial" panose="020B0604020202020204" pitchFamily="34" charset="0"/>
                        </a:rPr>
                        <a:t>Rapid results</a:t>
                      </a:r>
                    </a:p>
                    <a:p>
                      <a:pPr marL="285750" indent="-285750" algn="l">
                        <a:buFont typeface="Wingdings" panose="05000000000000000000" pitchFamily="2" charset="2"/>
                        <a:buChar char="ü"/>
                      </a:pPr>
                      <a:r>
                        <a:rPr lang="en-US" sz="1200" dirty="0">
                          <a:solidFill>
                            <a:sysClr val="windowText" lastClr="000000"/>
                          </a:solidFill>
                          <a:latin typeface="Calibri" panose="020F0502020204030204" pitchFamily="34" charset="0"/>
                          <a:cs typeface="Arial" panose="020B0604020202020204" pitchFamily="34" charset="0"/>
                        </a:rPr>
                        <a:t>Low cost as single test</a:t>
                      </a: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solidFill>
                            <a:sysClr val="windowText" lastClr="000000"/>
                          </a:solidFill>
                          <a:latin typeface="Calibri" panose="020F0502020204030204" pitchFamily="34" charset="0"/>
                          <a:cs typeface="Arial" panose="020B0604020202020204" pitchFamily="34" charset="0"/>
                        </a:rPr>
                        <a:t>Rapid results</a:t>
                      </a: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marL="285750" indent="-285750" algn="l">
                        <a:buFont typeface="Wingdings" panose="05000000000000000000" pitchFamily="2" charset="2"/>
                        <a:buChar char="ü"/>
                      </a:pPr>
                      <a:r>
                        <a:rPr lang="en-US" sz="1200" dirty="0">
                          <a:solidFill>
                            <a:sysClr val="windowText" lastClr="000000"/>
                          </a:solidFill>
                          <a:latin typeface="Calibri" panose="020F0502020204030204" pitchFamily="34" charset="0"/>
                          <a:cs typeface="Arial" panose="020B0604020202020204" pitchFamily="34" charset="0"/>
                        </a:rPr>
                        <a:t>Potential for multiplexed testing </a:t>
                      </a:r>
                    </a:p>
                    <a:p>
                      <a:pPr marL="285750" indent="-285750" algn="l">
                        <a:buFont typeface="Wingdings" panose="05000000000000000000" pitchFamily="2" charset="2"/>
                        <a:buChar char="ü"/>
                      </a:pPr>
                      <a:r>
                        <a:rPr lang="en-US" sz="1200" dirty="0">
                          <a:solidFill>
                            <a:sysClr val="windowText" lastClr="000000"/>
                          </a:solidFill>
                          <a:latin typeface="Calibri" panose="020F0502020204030204" pitchFamily="34" charset="0"/>
                          <a:cs typeface="Arial" panose="020B0604020202020204" pitchFamily="34" charset="0"/>
                        </a:rPr>
                        <a:t>Less depletion of tissue</a:t>
                      </a:r>
                    </a:p>
                    <a:p>
                      <a:pPr marL="285750" indent="-285750" algn="l">
                        <a:buFont typeface="Wingdings" panose="05000000000000000000" pitchFamily="2" charset="2"/>
                        <a:buChar char="ü"/>
                      </a:pPr>
                      <a:r>
                        <a:rPr lang="en-US" sz="1200" dirty="0">
                          <a:solidFill>
                            <a:sysClr val="windowText" lastClr="000000"/>
                          </a:solidFill>
                          <a:latin typeface="Calibri" panose="020F0502020204030204" pitchFamily="34" charset="0"/>
                          <a:cs typeface="Arial" panose="020B0604020202020204" pitchFamily="34" charset="0"/>
                        </a:rPr>
                        <a:t>Fusion partner and position are defined</a:t>
                      </a: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90000"/>
                      </a:schemeClr>
                    </a:solidFill>
                  </a:tcPr>
                </a:tc>
                <a:extLst>
                  <a:ext uri="{0D108BD9-81ED-4DB2-BD59-A6C34878D82A}">
                    <a16:rowId xmlns:a16="http://schemas.microsoft.com/office/drawing/2014/main" val="10001"/>
                  </a:ext>
                </a:extLst>
              </a:tr>
              <a:tr h="0">
                <a:tc>
                  <a:txBody>
                    <a:bodyPr/>
                    <a:lstStyle/>
                    <a:p>
                      <a:r>
                        <a:rPr lang="en-US" sz="1200" b="1" dirty="0">
                          <a:solidFill>
                            <a:sysClr val="windowText" lastClr="000000"/>
                          </a:solidFill>
                          <a:latin typeface="Calibri" panose="020F0502020204030204" pitchFamily="34" charset="0"/>
                          <a:cs typeface="Arial" panose="020B0604020202020204" pitchFamily="34" charset="0"/>
                        </a:rPr>
                        <a:t>Disadvantages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Depletion of tissue</a:t>
                      </a:r>
                    </a:p>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Fusion partner and position unknown</a:t>
                      </a:r>
                    </a:p>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Poor sensitivity and specificity</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Depletion of tissue</a:t>
                      </a:r>
                    </a:p>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Fusion partner and position unknown</a:t>
                      </a:r>
                    </a:p>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Poor sensitivity for adjacent intrachromosomal rearrangements</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Calibri" panose="020F0502020204030204" pitchFamily="34" charset="0"/>
                        <a:buChar char="−"/>
                      </a:pPr>
                      <a:r>
                        <a:rPr lang="en-US" sz="1200" dirty="0">
                          <a:solidFill>
                            <a:sysClr val="windowText" lastClr="000000"/>
                          </a:solidFill>
                          <a:latin typeface="Calibri" panose="020F0502020204030204" pitchFamily="34" charset="0"/>
                          <a:cs typeface="Arial" panose="020B0604020202020204" pitchFamily="34" charset="0"/>
                        </a:rPr>
                        <a:t>Longer wait time for results</a:t>
                      </a:r>
                    </a:p>
                    <a:p>
                      <a:pPr marL="285750" indent="-285750" algn="l">
                        <a:buFont typeface="Calibri" panose="020F0502020204030204" pitchFamily="34" charset="0"/>
                        <a:buChar char="−"/>
                      </a:pPr>
                      <a:r>
                        <a:rPr lang="en-US" sz="1200" baseline="0" dirty="0">
                          <a:solidFill>
                            <a:sysClr val="windowText" lastClr="000000"/>
                          </a:solidFill>
                          <a:latin typeface="Calibri" panose="020F0502020204030204" pitchFamily="34" charset="0"/>
                          <a:cs typeface="Arial" panose="020B0604020202020204" pitchFamily="34" charset="0"/>
                        </a:rPr>
                        <a:t>C</a:t>
                      </a:r>
                      <a:r>
                        <a:rPr lang="en-US" sz="1200" dirty="0">
                          <a:solidFill>
                            <a:sysClr val="windowText" lastClr="000000"/>
                          </a:solidFill>
                          <a:latin typeface="Calibri" panose="020F0502020204030204" pitchFamily="34" charset="0"/>
                          <a:cs typeface="Arial" panose="020B0604020202020204" pitchFamily="34" charset="0"/>
                        </a:rPr>
                        <a:t>ost</a:t>
                      </a:r>
                    </a:p>
                    <a:p>
                      <a:pPr marL="285750" indent="-285750" algn="l">
                        <a:buFont typeface="Calibri" panose="020F0502020204030204" pitchFamily="34" charset="0"/>
                        <a:buChar char="−"/>
                      </a:pPr>
                      <a:endParaRPr lang="en-US" sz="1200" dirty="0">
                        <a:solidFill>
                          <a:sysClr val="windowText" lastClr="000000"/>
                        </a:solidFill>
                        <a:latin typeface="Calibri" panose="020F0502020204030204" pitchFamily="34" charset="0"/>
                        <a:cs typeface="Arial" panose="020B0604020202020204" pitchFamily="34"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4" name="Text Box 15">
            <a:extLst>
              <a:ext uri="{FF2B5EF4-FFF2-40B4-BE49-F238E27FC236}">
                <a16:creationId xmlns:a16="http://schemas.microsoft.com/office/drawing/2014/main" id="{CD1D9991-D9E3-0F3A-A19B-E80AA181A518}"/>
              </a:ext>
            </a:extLst>
          </p:cNvPr>
          <p:cNvSpPr txBox="1">
            <a:spLocks noChangeArrowheads="1"/>
          </p:cNvSpPr>
          <p:nvPr/>
        </p:nvSpPr>
        <p:spPr bwMode="auto">
          <a:xfrm>
            <a:off x="412751" y="6030734"/>
            <a:ext cx="8084478"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Westphalen. NPJ Precis Oncol. 2021;5:69. 2. Demetri. Clin Cancer Res. 2022;28:1302. 3. NCCN. Clinical practice guidelines in oncology: uterine neoplasms. v.1.2024. nccn.org. 4. Hyman. ASCO 2017. Abstr LBA2501. 5. Farago. J Thorac Oncol. 2015;10:1670.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6. Hechtman. Am J Surg Pathol. 2017;41:1547.</a:t>
            </a:r>
          </a:p>
        </p:txBody>
      </p:sp>
    </p:spTree>
    <p:extLst>
      <p:ext uri="{BB962C8B-B14F-4D97-AF65-F5344CB8AC3E}">
        <p14:creationId xmlns:p14="http://schemas.microsoft.com/office/powerpoint/2010/main" val="1836119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63501-F183-E6C3-CFFE-1E3A70C27403}"/>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D1A7C99D-6B78-1364-0C38-43AD4D03BBD0}"/>
              </a:ext>
            </a:extLst>
          </p:cNvPr>
          <p:cNvSpPr>
            <a:spLocks noGrp="1"/>
          </p:cNvSpPr>
          <p:nvPr>
            <p:ph idx="1"/>
          </p:nvPr>
        </p:nvSpPr>
        <p:spPr/>
        <p:txBody>
          <a:bodyPr/>
          <a:lstStyle/>
          <a:p>
            <a:r>
              <a:rPr lang="en-US" sz="2400" dirty="0"/>
              <a:t>Test all patients with endometrial cancer for MMR proteins by IHC</a:t>
            </a:r>
          </a:p>
          <a:p>
            <a:pPr lvl="1"/>
            <a:r>
              <a:rPr lang="en-US" sz="2200" dirty="0"/>
              <a:t>Important implications for deciding whether to use immunotherapy-based regimens</a:t>
            </a:r>
          </a:p>
          <a:p>
            <a:r>
              <a:rPr lang="en-US" sz="2400" dirty="0"/>
              <a:t>Test patients with serous, carcinosarcoma, or any p53-abnormal disease for </a:t>
            </a:r>
            <a:br>
              <a:rPr lang="en-US" sz="2400" dirty="0"/>
            </a:br>
            <a:r>
              <a:rPr lang="en-US" sz="2400" dirty="0"/>
              <a:t>HER2 expression by IHC</a:t>
            </a:r>
          </a:p>
          <a:p>
            <a:pPr lvl="1"/>
            <a:r>
              <a:rPr lang="en-US" sz="2200" dirty="0"/>
              <a:t>Determines eligibility for anti-HER2–based therapy</a:t>
            </a:r>
          </a:p>
          <a:p>
            <a:r>
              <a:rPr lang="en-US" sz="2400" dirty="0"/>
              <a:t>Test patients with advanced/recurrent disease for ER/PgR expression by IHC</a:t>
            </a:r>
          </a:p>
          <a:p>
            <a:pPr lvl="1"/>
            <a:r>
              <a:rPr lang="en-US" sz="2200" dirty="0"/>
              <a:t>May predict response to hormone therapy</a:t>
            </a:r>
          </a:p>
          <a:p>
            <a:r>
              <a:rPr lang="en-US" sz="2400" dirty="0"/>
              <a:t>Ideally, perform comprehensive molecular profiling (eg, NGS) at initial assessment</a:t>
            </a:r>
          </a:p>
          <a:p>
            <a:pPr lvl="1"/>
            <a:r>
              <a:rPr lang="en-US" sz="2200" dirty="0"/>
              <a:t>NGS can help identify other actionable biomarkers that are established </a:t>
            </a:r>
            <a:br>
              <a:rPr lang="en-US" sz="2200" dirty="0"/>
            </a:br>
            <a:r>
              <a:rPr lang="en-US" sz="2200" dirty="0"/>
              <a:t>(eg, </a:t>
            </a:r>
            <a:r>
              <a:rPr lang="en-US" sz="2200" i="1" dirty="0"/>
              <a:t>NTRK</a:t>
            </a:r>
            <a:r>
              <a:rPr lang="en-US" sz="2200" dirty="0"/>
              <a:t> fusion) or under investigation in clinical trials</a:t>
            </a:r>
          </a:p>
        </p:txBody>
      </p:sp>
    </p:spTree>
    <p:extLst>
      <p:ext uri="{BB962C8B-B14F-4D97-AF65-F5344CB8AC3E}">
        <p14:creationId xmlns:p14="http://schemas.microsoft.com/office/powerpoint/2010/main" val="3275738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917779"/>
            <a:ext cx="10872444" cy="2671588"/>
          </a:xfrm>
        </p:spPr>
        <p:txBody>
          <a:bodyPr rtlCol="0">
            <a:noAutofit/>
          </a:bodyPr>
          <a:lstStyle/>
          <a:p>
            <a:pPr eaLnBrk="1" hangingPunct="1">
              <a:lnSpc>
                <a:spcPct val="110000"/>
              </a:lnSpc>
              <a:spcBef>
                <a:spcPts val="600"/>
              </a:spcBef>
              <a:spcAft>
                <a:spcPts val="300"/>
              </a:spcAft>
              <a:buClr>
                <a:schemeClr val="accent6"/>
              </a:buClr>
              <a:defRPr/>
            </a:pPr>
            <a:r>
              <a:rPr lang="en-US" sz="1800" dirty="0">
                <a:solidFill>
                  <a:srgbClr val="E1471D"/>
                </a:solidFill>
              </a:rPr>
              <a:t>CME/ABIM MOC</a:t>
            </a:r>
            <a:r>
              <a:rPr lang="en-US" sz="1800" dirty="0">
                <a:solidFill>
                  <a:srgbClr val="E1471D"/>
                </a:solidFill>
                <a:cs typeface="Calibri" panose="020F0502020204030204" pitchFamily="34" charset="0"/>
              </a:rPr>
              <a:t>‒</a:t>
            </a:r>
            <a:r>
              <a:rPr lang="en-US" sz="1800" dirty="0">
                <a:solidFill>
                  <a:srgbClr val="E1471D"/>
                </a:solidFill>
              </a:rPr>
              <a:t>certified “micro” text modules </a:t>
            </a:r>
            <a:r>
              <a:rPr lang="en-US" sz="1800" b="0" dirty="0"/>
              <a:t>and </a:t>
            </a:r>
            <a:r>
              <a:rPr lang="en-US" sz="1800" dirty="0">
                <a:solidFill>
                  <a:srgbClr val="E1471D"/>
                </a:solidFill>
              </a:rPr>
              <a:t>downloadable slidesets </a:t>
            </a:r>
            <a:r>
              <a:rPr lang="en-US" sz="1800" b="0" dirty="0"/>
              <a:t>on key clinical considerations</a:t>
            </a:r>
            <a:br>
              <a:rPr lang="en-US" sz="1800" b="0" dirty="0"/>
            </a:br>
            <a:r>
              <a:rPr lang="en-US" sz="1800" b="0" dirty="0"/>
              <a:t>in advanced endometrial cancer, from molecular testing to irAE care</a:t>
            </a:r>
          </a:p>
          <a:p>
            <a:pPr>
              <a:lnSpc>
                <a:spcPct val="110000"/>
              </a:lnSpc>
              <a:spcBef>
                <a:spcPts val="600"/>
              </a:spcBef>
              <a:spcAft>
                <a:spcPts val="300"/>
              </a:spcAft>
              <a:buClr>
                <a:schemeClr val="accent6"/>
              </a:buClr>
              <a:defRPr/>
            </a:pPr>
            <a:r>
              <a:rPr lang="en-US" sz="1800" dirty="0">
                <a:solidFill>
                  <a:srgbClr val="E1471D"/>
                </a:solidFill>
              </a:rPr>
              <a:t>“Call to Action” ClinicalThought commentary </a:t>
            </a:r>
            <a:r>
              <a:rPr lang="en-US" sz="1800" b="0" dirty="0"/>
              <a:t>with expert perspectives and survey data on key gaps in </a:t>
            </a:r>
            <a:br>
              <a:rPr lang="en-US" sz="1800" b="0" dirty="0"/>
            </a:br>
            <a:r>
              <a:rPr lang="en-US" sz="1800" b="0" dirty="0"/>
              <a:t>endometrial cancer care </a:t>
            </a:r>
          </a:p>
          <a:p>
            <a:pPr>
              <a:lnSpc>
                <a:spcPct val="110000"/>
              </a:lnSpc>
              <a:spcBef>
                <a:spcPts val="600"/>
              </a:spcBef>
              <a:spcAft>
                <a:spcPts val="300"/>
              </a:spcAft>
              <a:buClr>
                <a:schemeClr val="accent6"/>
              </a:buClr>
              <a:defRPr/>
            </a:pPr>
            <a:r>
              <a:rPr lang="en-US" sz="1800" dirty="0">
                <a:solidFill>
                  <a:srgbClr val="E1471D"/>
                </a:solidFill>
              </a:rPr>
              <a:t>Podcast </a:t>
            </a:r>
            <a:r>
              <a:rPr lang="en-US" sz="1800" b="0" dirty="0"/>
              <a:t>featuring a patient advocate and HCP discussing how to work together for equitable care</a:t>
            </a:r>
          </a:p>
          <a:p>
            <a:pPr>
              <a:lnSpc>
                <a:spcPct val="110000"/>
              </a:lnSpc>
              <a:spcBef>
                <a:spcPts val="600"/>
              </a:spcBef>
              <a:spcAft>
                <a:spcPts val="300"/>
              </a:spcAft>
              <a:buClr>
                <a:schemeClr val="tx2">
                  <a:lumMod val="20000"/>
                  <a:lumOff val="80000"/>
                </a:schemeClr>
              </a:buClr>
              <a:defRPr/>
            </a:pPr>
            <a:r>
              <a:rPr lang="en-US" sz="1800" dirty="0">
                <a:solidFill>
                  <a:srgbClr val="E1471D"/>
                </a:solidFill>
              </a:rPr>
              <a:t>Updates to Interactive Decision Support Tool </a:t>
            </a:r>
            <a:r>
              <a:rPr lang="en-US" sz="1800" b="0" dirty="0"/>
              <a:t>providing expert recommendations tailored to specific scenarios</a:t>
            </a:r>
            <a:br>
              <a:rPr lang="en-US" sz="1800" b="0" dirty="0"/>
            </a:br>
            <a:r>
              <a:rPr lang="en-US" sz="1800" b="0" dirty="0"/>
              <a:t>for patients with advanced endometrial cancer</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clinicaloptions.com/EndometrialThinkTank</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56M7VY3CDVN5-110476262-2</_dlc_DocId>
    <_dlc_DocIdUrl xmlns="d54cbe69-32bd-412a-b004-9152f949605e">
      <Url>https://intranet.clinicaloptions.com/mews/oncology/ONC_2023_Endometrial_Think_Tank_TM_(PRP6391)/CME_ABIM_MOC_Micro_Text_Module_with_Slides__6/_layouts/15/DocIdRedir.aspx?ID=56M7VY3CDVN5-110476262-2</Url>
      <Description>56M7VY3CDVN5-110476262-2</Description>
    </_dlc_DocIdUrl>
    <Document_x0020_Category xmlns="4acb7076-26eb-45a4-a1af-a0a434fc5f15">Slides - Online (non-CME)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A0AA11341B2C5547A268E1BB8FC122A9" ma:contentTypeVersion="1" ma:contentTypeDescription="Create a new document." ma:contentTypeScope="" ma:versionID="ee0f99b50056b4fa56a1b381ef4a89a4">
  <xsd:schema xmlns:xsd="http://www.w3.org/2001/XMLSchema" xmlns:xs="http://www.w3.org/2001/XMLSchema" xmlns:p="http://schemas.microsoft.com/office/2006/metadata/properties" xmlns:ns2="d54cbe69-32bd-412a-b004-9152f949605e" xmlns:ns3="4acb7076-26eb-45a4-a1af-a0a434fc5f15" targetNamespace="http://schemas.microsoft.com/office/2006/metadata/properties" ma:root="true" ma:fieldsID="b7699a4be526d54a351aaffa54abe43f" ns2:_="" ns3:_="">
    <xsd:import namespace="d54cbe69-32bd-412a-b004-9152f949605e"/>
    <xsd:import namespace="4acb7076-26eb-45a4-a1af-a0a434fc5f1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acb7076-26eb-45a4-a1af-a0a434fc5f1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d54cbe69-32bd-412a-b004-9152f949605e"/>
    <ds:schemaRef ds:uri="http://schemas.microsoft.com/office/2006/metadata/properties"/>
    <ds:schemaRef ds:uri="4acb7076-26eb-45a4-a1af-a0a434fc5f15"/>
    <ds:schemaRef ds:uri="http://www.w3.org/XML/1998/namespace"/>
    <ds:schemaRef ds:uri="http://purl.org/dc/elements/1.1/"/>
    <ds:schemaRef ds:uri="http://schemas.microsoft.com/office/2006/documentManagement/types"/>
    <ds:schemaRef ds:uri="http://schemas.openxmlformats.org/package/2006/metadata/core-properties"/>
    <ds:schemaRef ds:uri="http://purl.org/dc/terms/"/>
  </ds:schemaRefs>
</ds:datastoreItem>
</file>

<file path=customXml/itemProps4.xml><?xml version="1.0" encoding="utf-8"?>
<ds:datastoreItem xmlns:ds="http://schemas.openxmlformats.org/officeDocument/2006/customXml" ds:itemID="{EC3F4495-0DBF-49D8-A875-5E570A52696F}">
  <ds:schemaRefs>
    <ds:schemaRef ds:uri="http://schemas.microsoft.com/sharepoint/events"/>
  </ds:schemaRefs>
</ds:datastoreItem>
</file>

<file path=customXml/itemProps5.xml><?xml version="1.0" encoding="utf-8"?>
<ds:datastoreItem xmlns:ds="http://schemas.openxmlformats.org/officeDocument/2006/customXml" ds:itemID="{7D54DB7B-1010-409B-AA79-291EF9FDCF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acb7076-26eb-45a4-a1af-a0a434fc5f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10812</TotalTime>
  <Words>2894</Words>
  <Application>Microsoft Office PowerPoint</Application>
  <PresentationFormat>Widescreen</PresentationFormat>
  <Paragraphs>436</Paragraphs>
  <Slides>17</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Arial</vt:lpstr>
      <vt:lpstr>BlinkMacSystemFont</vt:lpstr>
      <vt:lpstr>Calibri</vt:lpstr>
      <vt:lpstr>Montserrat</vt:lpstr>
      <vt:lpstr>Roboto</vt:lpstr>
      <vt:lpstr>Times</vt:lpstr>
      <vt:lpstr>Wingdings</vt:lpstr>
      <vt:lpstr>2022_CCO_Template</vt:lpstr>
      <vt:lpstr>2017_HTAA_Diabetes</vt:lpstr>
      <vt:lpstr>Molecular Testing for Key Biomarkers in  Advanced Endometrial Cancer</vt:lpstr>
      <vt:lpstr>About These Slides</vt:lpstr>
      <vt:lpstr>Faculty Disclosures</vt:lpstr>
      <vt:lpstr>Endometrial Cancer: Overview</vt:lpstr>
      <vt:lpstr>Clinical Implications of Key Biomarkers </vt:lpstr>
      <vt:lpstr>TCGA Molecular Classification and Outcomes </vt:lpstr>
      <vt:lpstr>Molecular Subtyping of EC: PORTEC-3 Trial</vt:lpstr>
      <vt:lpstr>Molecular Profile and Potential Drugs by  TCGA Classification</vt:lpstr>
      <vt:lpstr>NCCN Guidelines on Molecular Testing in  Endometrial Cancer</vt:lpstr>
      <vt:lpstr>SGO and NCCN Recommend Universal Testing for  MMR Proteins in Patients With Endometrial Cancer</vt:lpstr>
      <vt:lpstr>When to Pursue Germline Testing for Lynch Syndrome</vt:lpstr>
      <vt:lpstr>Tumor Mutational Burden Testing</vt:lpstr>
      <vt:lpstr>HER2/neu Testing in Serous Endometrial Cancer</vt:lpstr>
      <vt:lpstr>ER/PgR Testing</vt:lpstr>
      <vt:lpstr>NTRK Gene Fusion Testing</vt:lpstr>
      <vt:lpstr>Key Takeaways</vt:lpstr>
      <vt:lpstr>Go Online for More CCO  Coverage of Endometrial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Precision Medicine in the Treatment of Endometrial Cancer</dc:title>
  <dc:creator>Preferred User</dc:creator>
  <cp:lastModifiedBy>achandgude@cealliance.com</cp:lastModifiedBy>
  <cp:revision>669</cp:revision>
  <cp:lastPrinted>2016-09-26T20:21:49Z</cp:lastPrinted>
  <dcterms:created xsi:type="dcterms:W3CDTF">2005-05-27T15:08:01Z</dcterms:created>
  <dcterms:modified xsi:type="dcterms:W3CDTF">2023-10-31T10:56:52Z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bcbab597-d6f4-45ee-b9cc-88d6e384db3a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0x010100A0AA11341B2C5547A268E1BB8FC122A9</vt:lpwstr>
  </property>
  <property fmtid="{D5CDD505-2E9C-101B-9397-08002B2CF9AE}" pid="9" name="MediaServiceImageTags">
    <vt:lpwstr/>
  </property>
</Properties>
</file>